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11" r:id="rId4"/>
    <p:sldMasterId id="2147483712" r:id="rId5"/>
  </p:sldMasterIdLst>
  <p:notesMasterIdLst>
    <p:notesMasterId r:id="rId36"/>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x="10058400" cy="7772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1B0A3E-401E-476F-B7CB-6109FEDE8235}" v="7" dt="2025-06-13T16:18:29.901"/>
  </p1510:revLst>
</p1510:revInfo>
</file>

<file path=ppt/tableStyles.xml><?xml version="1.0" encoding="utf-8"?>
<a:tblStyleLst xmlns:a="http://schemas.openxmlformats.org/drawingml/2006/main" def="{409B33A4-34AB-4AFB-99C0-078D62FE9017}">
  <a:tblStyle styleId="{409B33A4-34AB-4AFB-99C0-078D62FE901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A129832-06BA-42CE-9CFE-BFBEE01DE661}" styleName="Table_1">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76E44536-B29F-4406-9B80-FC5F22A7FBAF}" styleName="Table_2">
    <a:wholeTbl>
      <a:tcTxStyle>
        <a:font>
          <a:latin typeface="Arial"/>
          <a:ea typeface="Arial"/>
          <a:cs typeface="Arial"/>
        </a:font>
        <a:srgbClr val="000000"/>
      </a:tcTxStyle>
      <a:tcStyle>
        <a:tcBdr>
          <a:left>
            <a:ln w="6350" cap="flat" cmpd="sng">
              <a:solidFill>
                <a:srgbClr val="666666"/>
              </a:solidFill>
              <a:prstDash val="solid"/>
              <a:round/>
              <a:headEnd type="none" w="sm" len="sm"/>
              <a:tailEnd type="none" w="sm" len="sm"/>
            </a:ln>
          </a:left>
          <a:right>
            <a:ln w="6350" cap="flat" cmpd="sng">
              <a:solidFill>
                <a:srgbClr val="666666"/>
              </a:solidFill>
              <a:prstDash val="solid"/>
              <a:round/>
              <a:headEnd type="none" w="sm" len="sm"/>
              <a:tailEnd type="none" w="sm" len="sm"/>
            </a:ln>
          </a:right>
          <a:top>
            <a:ln w="6350" cap="flat" cmpd="sng">
              <a:solidFill>
                <a:srgbClr val="666666"/>
              </a:solidFill>
              <a:prstDash val="solid"/>
              <a:round/>
              <a:headEnd type="none" w="sm" len="sm"/>
              <a:tailEnd type="none" w="sm" len="sm"/>
            </a:ln>
          </a:top>
          <a:bottom>
            <a:ln w="6350" cap="flat" cmpd="sng">
              <a:solidFill>
                <a:srgbClr val="666666"/>
              </a:solidFill>
              <a:prstDash val="solid"/>
              <a:round/>
              <a:headEnd type="none" w="sm" len="sm"/>
              <a:tailEnd type="none" w="sm" len="sm"/>
            </a:ln>
          </a:bottom>
          <a:insideH>
            <a:ln w="6350" cap="flat" cmpd="sng">
              <a:solidFill>
                <a:srgbClr val="666666"/>
              </a:solidFill>
              <a:prstDash val="solid"/>
              <a:round/>
              <a:headEnd type="none" w="sm" len="sm"/>
              <a:tailEnd type="none" w="sm" len="sm"/>
            </a:ln>
          </a:insideH>
          <a:insideV>
            <a:ln w="6350" cap="flat" cmpd="sng">
              <a:solidFill>
                <a:srgbClr val="666666"/>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3" d="100"/>
          <a:sy n="133" d="100"/>
        </p:scale>
        <p:origin x="1416" y="168"/>
      </p:cViewPr>
      <p:guideLst>
        <p:guide orient="horz" pos="2448"/>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21" Type="http://schemas.openxmlformats.org/officeDocument/2006/relationships/slide" Target="slides/slide16.xml"/><Relationship Id="rId34" Type="http://schemas.openxmlformats.org/officeDocument/2006/relationships/slide" Target="slides/slide29.xml"/><Relationship Id="rId42"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941B0A3E-401E-476F-B7CB-6109FEDE8235}"/>
    <pc:docChg chg="undo custSel modSld">
      <pc:chgData name="Aaron Feuerstein" userId="f5de8b9a-5c09-4bc3-b449-ac980e458ac8" providerId="ADAL" clId="{941B0A3E-401E-476F-B7CB-6109FEDE8235}" dt="2025-06-13T16:22:10.408" v="1012" actId="13244"/>
      <pc:docMkLst>
        <pc:docMk/>
      </pc:docMkLst>
      <pc:sldChg chg="modSp mod">
        <pc:chgData name="Aaron Feuerstein" userId="f5de8b9a-5c09-4bc3-b449-ac980e458ac8" providerId="ADAL" clId="{941B0A3E-401E-476F-B7CB-6109FEDE8235}" dt="2025-06-13T16:20:11.082" v="981" actId="13244"/>
        <pc:sldMkLst>
          <pc:docMk/>
          <pc:sldMk cId="0" sldId="256"/>
        </pc:sldMkLst>
        <pc:spChg chg="mod">
          <ac:chgData name="Aaron Feuerstein" userId="f5de8b9a-5c09-4bc3-b449-ac980e458ac8" providerId="ADAL" clId="{941B0A3E-401E-476F-B7CB-6109FEDE8235}" dt="2025-06-13T16:19:02.176" v="922" actId="1076"/>
          <ac:spMkLst>
            <pc:docMk/>
            <pc:sldMk cId="0" sldId="256"/>
            <ac:spMk id="609" creationId="{00000000-0000-0000-0000-000000000000}"/>
          </ac:spMkLst>
        </pc:spChg>
        <pc:spChg chg="mod">
          <ac:chgData name="Aaron Feuerstein" userId="f5de8b9a-5c09-4bc3-b449-ac980e458ac8" providerId="ADAL" clId="{941B0A3E-401E-476F-B7CB-6109FEDE8235}" dt="2025-06-13T16:20:03.326" v="980" actId="1076"/>
          <ac:spMkLst>
            <pc:docMk/>
            <pc:sldMk cId="0" sldId="256"/>
            <ac:spMk id="610" creationId="{00000000-0000-0000-0000-000000000000}"/>
          </ac:spMkLst>
        </pc:spChg>
        <pc:spChg chg="mod ord">
          <ac:chgData name="Aaron Feuerstein" userId="f5de8b9a-5c09-4bc3-b449-ac980e458ac8" providerId="ADAL" clId="{941B0A3E-401E-476F-B7CB-6109FEDE8235}" dt="2025-06-13T16:20:11.082" v="981" actId="13244"/>
          <ac:spMkLst>
            <pc:docMk/>
            <pc:sldMk cId="0" sldId="256"/>
            <ac:spMk id="611" creationId="{00000000-0000-0000-0000-000000000000}"/>
          </ac:spMkLst>
        </pc:spChg>
        <pc:spChg chg="mod ord">
          <ac:chgData name="Aaron Feuerstein" userId="f5de8b9a-5c09-4bc3-b449-ac980e458ac8" providerId="ADAL" clId="{941B0A3E-401E-476F-B7CB-6109FEDE8235}" dt="2025-06-13T16:19:28.301" v="945" actId="20577"/>
          <ac:spMkLst>
            <pc:docMk/>
            <pc:sldMk cId="0" sldId="256"/>
            <ac:spMk id="612" creationId="{00000000-0000-0000-0000-000000000000}"/>
          </ac:spMkLst>
        </pc:spChg>
      </pc:sldChg>
      <pc:sldChg chg="addSp modSp mod">
        <pc:chgData name="Aaron Feuerstein" userId="f5de8b9a-5c09-4bc3-b449-ac980e458ac8" providerId="ADAL" clId="{941B0A3E-401E-476F-B7CB-6109FEDE8235}" dt="2025-06-13T16:21:18.870" v="982" actId="13244"/>
        <pc:sldMkLst>
          <pc:docMk/>
          <pc:sldMk cId="0" sldId="257"/>
        </pc:sldMkLst>
        <pc:spChg chg="add mod ord">
          <ac:chgData name="Aaron Feuerstein" userId="f5de8b9a-5c09-4bc3-b449-ac980e458ac8" providerId="ADAL" clId="{941B0A3E-401E-476F-B7CB-6109FEDE8235}" dt="2025-06-13T16:21:18.870" v="982" actId="13244"/>
          <ac:spMkLst>
            <pc:docMk/>
            <pc:sldMk cId="0" sldId="257"/>
            <ac:spMk id="2" creationId="{BE5AA363-5155-E63B-EA8B-89D33C7AC69B}"/>
          </ac:spMkLst>
        </pc:spChg>
      </pc:sldChg>
      <pc:sldChg chg="addSp modSp mod">
        <pc:chgData name="Aaron Feuerstein" userId="f5de8b9a-5c09-4bc3-b449-ac980e458ac8" providerId="ADAL" clId="{941B0A3E-401E-476F-B7CB-6109FEDE8235}" dt="2025-06-13T16:21:21.084" v="983" actId="13244"/>
        <pc:sldMkLst>
          <pc:docMk/>
          <pc:sldMk cId="0" sldId="258"/>
        </pc:sldMkLst>
        <pc:spChg chg="add mod ord">
          <ac:chgData name="Aaron Feuerstein" userId="f5de8b9a-5c09-4bc3-b449-ac980e458ac8" providerId="ADAL" clId="{941B0A3E-401E-476F-B7CB-6109FEDE8235}" dt="2025-06-13T16:21:21.084" v="983" actId="13244"/>
          <ac:spMkLst>
            <pc:docMk/>
            <pc:sldMk cId="0" sldId="258"/>
            <ac:spMk id="2" creationId="{99701B35-055D-E702-8518-1AB41D82CF3A}"/>
          </ac:spMkLst>
        </pc:spChg>
      </pc:sldChg>
      <pc:sldChg chg="addSp modSp mod">
        <pc:chgData name="Aaron Feuerstein" userId="f5de8b9a-5c09-4bc3-b449-ac980e458ac8" providerId="ADAL" clId="{941B0A3E-401E-476F-B7CB-6109FEDE8235}" dt="2025-06-13T16:21:22.663" v="984" actId="13244"/>
        <pc:sldMkLst>
          <pc:docMk/>
          <pc:sldMk cId="0" sldId="259"/>
        </pc:sldMkLst>
        <pc:spChg chg="add mod ord">
          <ac:chgData name="Aaron Feuerstein" userId="f5de8b9a-5c09-4bc3-b449-ac980e458ac8" providerId="ADAL" clId="{941B0A3E-401E-476F-B7CB-6109FEDE8235}" dt="2025-06-13T16:21:22.663" v="984" actId="13244"/>
          <ac:spMkLst>
            <pc:docMk/>
            <pc:sldMk cId="0" sldId="259"/>
            <ac:spMk id="2" creationId="{572A2E6B-5C3B-992A-4A05-93BE1370ED18}"/>
          </ac:spMkLst>
        </pc:spChg>
      </pc:sldChg>
      <pc:sldChg chg="addSp modSp mod">
        <pc:chgData name="Aaron Feuerstein" userId="f5de8b9a-5c09-4bc3-b449-ac980e458ac8" providerId="ADAL" clId="{941B0A3E-401E-476F-B7CB-6109FEDE8235}" dt="2025-06-13T16:21:24.228" v="985" actId="13244"/>
        <pc:sldMkLst>
          <pc:docMk/>
          <pc:sldMk cId="0" sldId="260"/>
        </pc:sldMkLst>
        <pc:spChg chg="add mod ord">
          <ac:chgData name="Aaron Feuerstein" userId="f5de8b9a-5c09-4bc3-b449-ac980e458ac8" providerId="ADAL" clId="{941B0A3E-401E-476F-B7CB-6109FEDE8235}" dt="2025-06-13T16:21:24.228" v="985" actId="13244"/>
          <ac:spMkLst>
            <pc:docMk/>
            <pc:sldMk cId="0" sldId="260"/>
            <ac:spMk id="2" creationId="{CB89FD14-B0F3-0E35-CF05-3128B9C3298A}"/>
          </ac:spMkLst>
        </pc:spChg>
      </pc:sldChg>
      <pc:sldChg chg="addSp modSp mod">
        <pc:chgData name="Aaron Feuerstein" userId="f5de8b9a-5c09-4bc3-b449-ac980e458ac8" providerId="ADAL" clId="{941B0A3E-401E-476F-B7CB-6109FEDE8235}" dt="2025-06-13T16:21:25.695" v="986" actId="13244"/>
        <pc:sldMkLst>
          <pc:docMk/>
          <pc:sldMk cId="0" sldId="261"/>
        </pc:sldMkLst>
        <pc:spChg chg="add mod ord">
          <ac:chgData name="Aaron Feuerstein" userId="f5de8b9a-5c09-4bc3-b449-ac980e458ac8" providerId="ADAL" clId="{941B0A3E-401E-476F-B7CB-6109FEDE8235}" dt="2025-06-13T16:21:25.695" v="986" actId="13244"/>
          <ac:spMkLst>
            <pc:docMk/>
            <pc:sldMk cId="0" sldId="261"/>
            <ac:spMk id="2" creationId="{6D7717DE-91D0-14BF-679F-9DFDF4010107}"/>
          </ac:spMkLst>
        </pc:spChg>
      </pc:sldChg>
      <pc:sldChg chg="addSp modSp mod">
        <pc:chgData name="Aaron Feuerstein" userId="f5de8b9a-5c09-4bc3-b449-ac980e458ac8" providerId="ADAL" clId="{941B0A3E-401E-476F-B7CB-6109FEDE8235}" dt="2025-06-13T16:21:27.174" v="987" actId="13244"/>
        <pc:sldMkLst>
          <pc:docMk/>
          <pc:sldMk cId="0" sldId="262"/>
        </pc:sldMkLst>
        <pc:spChg chg="add mod ord">
          <ac:chgData name="Aaron Feuerstein" userId="f5de8b9a-5c09-4bc3-b449-ac980e458ac8" providerId="ADAL" clId="{941B0A3E-401E-476F-B7CB-6109FEDE8235}" dt="2025-06-13T16:21:27.174" v="987" actId="13244"/>
          <ac:spMkLst>
            <pc:docMk/>
            <pc:sldMk cId="0" sldId="262"/>
            <ac:spMk id="2" creationId="{931A7340-E22A-1D00-8938-C3EA9D32EFDB}"/>
          </ac:spMkLst>
        </pc:spChg>
      </pc:sldChg>
      <pc:sldChg chg="addSp modSp mod">
        <pc:chgData name="Aaron Feuerstein" userId="f5de8b9a-5c09-4bc3-b449-ac980e458ac8" providerId="ADAL" clId="{941B0A3E-401E-476F-B7CB-6109FEDE8235}" dt="2025-06-13T16:21:28.740" v="988" actId="13244"/>
        <pc:sldMkLst>
          <pc:docMk/>
          <pc:sldMk cId="0" sldId="263"/>
        </pc:sldMkLst>
        <pc:spChg chg="add mod ord">
          <ac:chgData name="Aaron Feuerstein" userId="f5de8b9a-5c09-4bc3-b449-ac980e458ac8" providerId="ADAL" clId="{941B0A3E-401E-476F-B7CB-6109FEDE8235}" dt="2025-06-13T16:21:28.740" v="988" actId="13244"/>
          <ac:spMkLst>
            <pc:docMk/>
            <pc:sldMk cId="0" sldId="263"/>
            <ac:spMk id="2" creationId="{19566B36-AF62-DBC0-F3A2-E9B2AB9A4520}"/>
          </ac:spMkLst>
        </pc:spChg>
      </pc:sldChg>
      <pc:sldChg chg="addSp modSp mod">
        <pc:chgData name="Aaron Feuerstein" userId="f5de8b9a-5c09-4bc3-b449-ac980e458ac8" providerId="ADAL" clId="{941B0A3E-401E-476F-B7CB-6109FEDE8235}" dt="2025-06-13T16:21:31.380" v="989" actId="13244"/>
        <pc:sldMkLst>
          <pc:docMk/>
          <pc:sldMk cId="0" sldId="264"/>
        </pc:sldMkLst>
        <pc:spChg chg="add mod ord">
          <ac:chgData name="Aaron Feuerstein" userId="f5de8b9a-5c09-4bc3-b449-ac980e458ac8" providerId="ADAL" clId="{941B0A3E-401E-476F-B7CB-6109FEDE8235}" dt="2025-06-13T16:21:31.380" v="989" actId="13244"/>
          <ac:spMkLst>
            <pc:docMk/>
            <pc:sldMk cId="0" sldId="264"/>
            <ac:spMk id="2" creationId="{5B8FBA70-86FB-C952-320D-492D17FD1432}"/>
          </ac:spMkLst>
        </pc:spChg>
      </pc:sldChg>
      <pc:sldChg chg="addSp modSp mod">
        <pc:chgData name="Aaron Feuerstein" userId="f5de8b9a-5c09-4bc3-b449-ac980e458ac8" providerId="ADAL" clId="{941B0A3E-401E-476F-B7CB-6109FEDE8235}" dt="2025-06-13T16:21:32.800" v="990" actId="13244"/>
        <pc:sldMkLst>
          <pc:docMk/>
          <pc:sldMk cId="0" sldId="265"/>
        </pc:sldMkLst>
        <pc:spChg chg="add mod ord">
          <ac:chgData name="Aaron Feuerstein" userId="f5de8b9a-5c09-4bc3-b449-ac980e458ac8" providerId="ADAL" clId="{941B0A3E-401E-476F-B7CB-6109FEDE8235}" dt="2025-06-13T16:21:32.800" v="990" actId="13244"/>
          <ac:spMkLst>
            <pc:docMk/>
            <pc:sldMk cId="0" sldId="265"/>
            <ac:spMk id="2" creationId="{FCF955DA-58AF-4D11-2F93-277F11C7319D}"/>
          </ac:spMkLst>
        </pc:spChg>
      </pc:sldChg>
      <pc:sldChg chg="addSp modSp mod">
        <pc:chgData name="Aaron Feuerstein" userId="f5de8b9a-5c09-4bc3-b449-ac980e458ac8" providerId="ADAL" clId="{941B0A3E-401E-476F-B7CB-6109FEDE8235}" dt="2025-06-13T16:21:34.364" v="991" actId="13244"/>
        <pc:sldMkLst>
          <pc:docMk/>
          <pc:sldMk cId="0" sldId="266"/>
        </pc:sldMkLst>
        <pc:spChg chg="add mod ord">
          <ac:chgData name="Aaron Feuerstein" userId="f5de8b9a-5c09-4bc3-b449-ac980e458ac8" providerId="ADAL" clId="{941B0A3E-401E-476F-B7CB-6109FEDE8235}" dt="2025-06-13T16:21:34.364" v="991" actId="13244"/>
          <ac:spMkLst>
            <pc:docMk/>
            <pc:sldMk cId="0" sldId="266"/>
            <ac:spMk id="2" creationId="{0A40A829-1801-B89F-22B5-8069C867C129}"/>
          </ac:spMkLst>
        </pc:spChg>
      </pc:sldChg>
      <pc:sldChg chg="addSp modSp mod">
        <pc:chgData name="Aaron Feuerstein" userId="f5de8b9a-5c09-4bc3-b449-ac980e458ac8" providerId="ADAL" clId="{941B0A3E-401E-476F-B7CB-6109FEDE8235}" dt="2025-06-13T16:21:35.681" v="992" actId="13244"/>
        <pc:sldMkLst>
          <pc:docMk/>
          <pc:sldMk cId="0" sldId="267"/>
        </pc:sldMkLst>
        <pc:spChg chg="add mod ord">
          <ac:chgData name="Aaron Feuerstein" userId="f5de8b9a-5c09-4bc3-b449-ac980e458ac8" providerId="ADAL" clId="{941B0A3E-401E-476F-B7CB-6109FEDE8235}" dt="2025-06-13T16:21:35.681" v="992" actId="13244"/>
          <ac:spMkLst>
            <pc:docMk/>
            <pc:sldMk cId="0" sldId="267"/>
            <ac:spMk id="2" creationId="{5AEA9B2B-98EF-F740-F2D0-F6315F58711C}"/>
          </ac:spMkLst>
        </pc:spChg>
      </pc:sldChg>
      <pc:sldChg chg="addSp delSp modSp mod">
        <pc:chgData name="Aaron Feuerstein" userId="f5de8b9a-5c09-4bc3-b449-ac980e458ac8" providerId="ADAL" clId="{941B0A3E-401E-476F-B7CB-6109FEDE8235}" dt="2025-06-13T16:21:40.969" v="994" actId="478"/>
        <pc:sldMkLst>
          <pc:docMk/>
          <pc:sldMk cId="0" sldId="268"/>
        </pc:sldMkLst>
        <pc:spChg chg="add mod ord">
          <ac:chgData name="Aaron Feuerstein" userId="f5de8b9a-5c09-4bc3-b449-ac980e458ac8" providerId="ADAL" clId="{941B0A3E-401E-476F-B7CB-6109FEDE8235}" dt="2025-06-13T16:21:37.790" v="993" actId="13244"/>
          <ac:spMkLst>
            <pc:docMk/>
            <pc:sldMk cId="0" sldId="268"/>
            <ac:spMk id="2" creationId="{9A3B49D1-D70E-8BD6-E2E5-209BAC60AEBD}"/>
          </ac:spMkLst>
        </pc:spChg>
        <pc:spChg chg="del">
          <ac:chgData name="Aaron Feuerstein" userId="f5de8b9a-5c09-4bc3-b449-ac980e458ac8" providerId="ADAL" clId="{941B0A3E-401E-476F-B7CB-6109FEDE8235}" dt="2025-06-13T16:21:40.969" v="994" actId="478"/>
          <ac:spMkLst>
            <pc:docMk/>
            <pc:sldMk cId="0" sldId="268"/>
            <ac:spMk id="673" creationId="{00000000-0000-0000-0000-000000000000}"/>
          </ac:spMkLst>
        </pc:spChg>
      </pc:sldChg>
      <pc:sldChg chg="addSp modSp mod">
        <pc:chgData name="Aaron Feuerstein" userId="f5de8b9a-5c09-4bc3-b449-ac980e458ac8" providerId="ADAL" clId="{941B0A3E-401E-476F-B7CB-6109FEDE8235}" dt="2025-06-13T16:21:46.052" v="995" actId="13244"/>
        <pc:sldMkLst>
          <pc:docMk/>
          <pc:sldMk cId="0" sldId="269"/>
        </pc:sldMkLst>
        <pc:spChg chg="add mod ord">
          <ac:chgData name="Aaron Feuerstein" userId="f5de8b9a-5c09-4bc3-b449-ac980e458ac8" providerId="ADAL" clId="{941B0A3E-401E-476F-B7CB-6109FEDE8235}" dt="2025-06-13T16:21:46.052" v="995" actId="13244"/>
          <ac:spMkLst>
            <pc:docMk/>
            <pc:sldMk cId="0" sldId="269"/>
            <ac:spMk id="2" creationId="{2A887B87-4BBD-7FCC-A11B-9F18B5974E48}"/>
          </ac:spMkLst>
        </pc:spChg>
      </pc:sldChg>
      <pc:sldChg chg="addSp modSp mod">
        <pc:chgData name="Aaron Feuerstein" userId="f5de8b9a-5c09-4bc3-b449-ac980e458ac8" providerId="ADAL" clId="{941B0A3E-401E-476F-B7CB-6109FEDE8235}" dt="2025-06-13T16:21:47.786" v="996" actId="13244"/>
        <pc:sldMkLst>
          <pc:docMk/>
          <pc:sldMk cId="0" sldId="270"/>
        </pc:sldMkLst>
        <pc:spChg chg="add mod ord">
          <ac:chgData name="Aaron Feuerstein" userId="f5de8b9a-5c09-4bc3-b449-ac980e458ac8" providerId="ADAL" clId="{941B0A3E-401E-476F-B7CB-6109FEDE8235}" dt="2025-06-13T16:21:47.786" v="996" actId="13244"/>
          <ac:spMkLst>
            <pc:docMk/>
            <pc:sldMk cId="0" sldId="270"/>
            <ac:spMk id="2" creationId="{FC710BEC-FF2B-CAA3-D6C3-E8A2B0861562}"/>
          </ac:spMkLst>
        </pc:spChg>
      </pc:sldChg>
      <pc:sldChg chg="addSp modSp mod">
        <pc:chgData name="Aaron Feuerstein" userId="f5de8b9a-5c09-4bc3-b449-ac980e458ac8" providerId="ADAL" clId="{941B0A3E-401E-476F-B7CB-6109FEDE8235}" dt="2025-06-13T16:21:49.330" v="997" actId="13244"/>
        <pc:sldMkLst>
          <pc:docMk/>
          <pc:sldMk cId="0" sldId="271"/>
        </pc:sldMkLst>
        <pc:spChg chg="add mod ord">
          <ac:chgData name="Aaron Feuerstein" userId="f5de8b9a-5c09-4bc3-b449-ac980e458ac8" providerId="ADAL" clId="{941B0A3E-401E-476F-B7CB-6109FEDE8235}" dt="2025-06-13T16:21:49.330" v="997" actId="13244"/>
          <ac:spMkLst>
            <pc:docMk/>
            <pc:sldMk cId="0" sldId="271"/>
            <ac:spMk id="2" creationId="{9010497C-2B74-48DA-771D-EC4F8B51F77C}"/>
          </ac:spMkLst>
        </pc:spChg>
      </pc:sldChg>
      <pc:sldChg chg="addSp modSp mod">
        <pc:chgData name="Aaron Feuerstein" userId="f5de8b9a-5c09-4bc3-b449-ac980e458ac8" providerId="ADAL" clId="{941B0A3E-401E-476F-B7CB-6109FEDE8235}" dt="2025-06-13T16:21:50.802" v="998" actId="13244"/>
        <pc:sldMkLst>
          <pc:docMk/>
          <pc:sldMk cId="0" sldId="272"/>
        </pc:sldMkLst>
        <pc:spChg chg="add mod ord">
          <ac:chgData name="Aaron Feuerstein" userId="f5de8b9a-5c09-4bc3-b449-ac980e458ac8" providerId="ADAL" clId="{941B0A3E-401E-476F-B7CB-6109FEDE8235}" dt="2025-06-13T16:21:50.802" v="998" actId="13244"/>
          <ac:spMkLst>
            <pc:docMk/>
            <pc:sldMk cId="0" sldId="272"/>
            <ac:spMk id="2" creationId="{AE1C3D52-B1A8-4AD5-2EA3-BECAD08F1346}"/>
          </ac:spMkLst>
        </pc:spChg>
      </pc:sldChg>
      <pc:sldChg chg="addSp modSp mod">
        <pc:chgData name="Aaron Feuerstein" userId="f5de8b9a-5c09-4bc3-b449-ac980e458ac8" providerId="ADAL" clId="{941B0A3E-401E-476F-B7CB-6109FEDE8235}" dt="2025-06-13T16:21:52.322" v="999" actId="13244"/>
        <pc:sldMkLst>
          <pc:docMk/>
          <pc:sldMk cId="0" sldId="273"/>
        </pc:sldMkLst>
        <pc:spChg chg="add mod ord">
          <ac:chgData name="Aaron Feuerstein" userId="f5de8b9a-5c09-4bc3-b449-ac980e458ac8" providerId="ADAL" clId="{941B0A3E-401E-476F-B7CB-6109FEDE8235}" dt="2025-06-13T16:21:52.322" v="999" actId="13244"/>
          <ac:spMkLst>
            <pc:docMk/>
            <pc:sldMk cId="0" sldId="273"/>
            <ac:spMk id="2" creationId="{91BCD175-B85E-446B-5A1D-647FFDC0C966}"/>
          </ac:spMkLst>
        </pc:spChg>
      </pc:sldChg>
      <pc:sldChg chg="addSp modSp mod">
        <pc:chgData name="Aaron Feuerstein" userId="f5de8b9a-5c09-4bc3-b449-ac980e458ac8" providerId="ADAL" clId="{941B0A3E-401E-476F-B7CB-6109FEDE8235}" dt="2025-06-13T16:21:54.040" v="1000" actId="13244"/>
        <pc:sldMkLst>
          <pc:docMk/>
          <pc:sldMk cId="0" sldId="274"/>
        </pc:sldMkLst>
        <pc:spChg chg="add mod ord">
          <ac:chgData name="Aaron Feuerstein" userId="f5de8b9a-5c09-4bc3-b449-ac980e458ac8" providerId="ADAL" clId="{941B0A3E-401E-476F-B7CB-6109FEDE8235}" dt="2025-06-13T16:21:54.040" v="1000" actId="13244"/>
          <ac:spMkLst>
            <pc:docMk/>
            <pc:sldMk cId="0" sldId="274"/>
            <ac:spMk id="2" creationId="{DD25669D-1996-0C82-6D58-05EDEA0DB6E7}"/>
          </ac:spMkLst>
        </pc:spChg>
      </pc:sldChg>
      <pc:sldChg chg="addSp modSp mod">
        <pc:chgData name="Aaron Feuerstein" userId="f5de8b9a-5c09-4bc3-b449-ac980e458ac8" providerId="ADAL" clId="{941B0A3E-401E-476F-B7CB-6109FEDE8235}" dt="2025-06-13T16:21:55.555" v="1001" actId="13244"/>
        <pc:sldMkLst>
          <pc:docMk/>
          <pc:sldMk cId="0" sldId="275"/>
        </pc:sldMkLst>
        <pc:spChg chg="add mod ord">
          <ac:chgData name="Aaron Feuerstein" userId="f5de8b9a-5c09-4bc3-b449-ac980e458ac8" providerId="ADAL" clId="{941B0A3E-401E-476F-B7CB-6109FEDE8235}" dt="2025-06-13T16:21:55.555" v="1001" actId="13244"/>
          <ac:spMkLst>
            <pc:docMk/>
            <pc:sldMk cId="0" sldId="275"/>
            <ac:spMk id="2" creationId="{31BB7F7A-F2A1-60C4-0117-C45A1EF8446C}"/>
          </ac:spMkLst>
        </pc:spChg>
      </pc:sldChg>
      <pc:sldChg chg="addSp modSp mod">
        <pc:chgData name="Aaron Feuerstein" userId="f5de8b9a-5c09-4bc3-b449-ac980e458ac8" providerId="ADAL" clId="{941B0A3E-401E-476F-B7CB-6109FEDE8235}" dt="2025-06-13T16:21:56.950" v="1002" actId="13244"/>
        <pc:sldMkLst>
          <pc:docMk/>
          <pc:sldMk cId="0" sldId="276"/>
        </pc:sldMkLst>
        <pc:spChg chg="add mod ord">
          <ac:chgData name="Aaron Feuerstein" userId="f5de8b9a-5c09-4bc3-b449-ac980e458ac8" providerId="ADAL" clId="{941B0A3E-401E-476F-B7CB-6109FEDE8235}" dt="2025-06-13T16:21:56.950" v="1002" actId="13244"/>
          <ac:spMkLst>
            <pc:docMk/>
            <pc:sldMk cId="0" sldId="276"/>
            <ac:spMk id="2" creationId="{25AA4AD5-5425-E14E-DBC1-A18ABD1B5768}"/>
          </ac:spMkLst>
        </pc:spChg>
      </pc:sldChg>
      <pc:sldChg chg="addSp modSp mod">
        <pc:chgData name="Aaron Feuerstein" userId="f5de8b9a-5c09-4bc3-b449-ac980e458ac8" providerId="ADAL" clId="{941B0A3E-401E-476F-B7CB-6109FEDE8235}" dt="2025-06-13T16:21:58.407" v="1003" actId="13244"/>
        <pc:sldMkLst>
          <pc:docMk/>
          <pc:sldMk cId="0" sldId="277"/>
        </pc:sldMkLst>
        <pc:spChg chg="add mod ord">
          <ac:chgData name="Aaron Feuerstein" userId="f5de8b9a-5c09-4bc3-b449-ac980e458ac8" providerId="ADAL" clId="{941B0A3E-401E-476F-B7CB-6109FEDE8235}" dt="2025-06-13T16:21:58.407" v="1003" actId="13244"/>
          <ac:spMkLst>
            <pc:docMk/>
            <pc:sldMk cId="0" sldId="277"/>
            <ac:spMk id="2" creationId="{87057F06-3A0F-58DA-F063-06B2E2877636}"/>
          </ac:spMkLst>
        </pc:spChg>
      </pc:sldChg>
      <pc:sldChg chg="addSp modSp mod">
        <pc:chgData name="Aaron Feuerstein" userId="f5de8b9a-5c09-4bc3-b449-ac980e458ac8" providerId="ADAL" clId="{941B0A3E-401E-476F-B7CB-6109FEDE8235}" dt="2025-06-13T16:21:59.791" v="1004" actId="13244"/>
        <pc:sldMkLst>
          <pc:docMk/>
          <pc:sldMk cId="0" sldId="278"/>
        </pc:sldMkLst>
        <pc:spChg chg="add mod ord">
          <ac:chgData name="Aaron Feuerstein" userId="f5de8b9a-5c09-4bc3-b449-ac980e458ac8" providerId="ADAL" clId="{941B0A3E-401E-476F-B7CB-6109FEDE8235}" dt="2025-06-13T16:21:59.791" v="1004" actId="13244"/>
          <ac:spMkLst>
            <pc:docMk/>
            <pc:sldMk cId="0" sldId="278"/>
            <ac:spMk id="2" creationId="{50CCD055-66B4-423E-0DB4-599310A19E97}"/>
          </ac:spMkLst>
        </pc:spChg>
      </pc:sldChg>
      <pc:sldChg chg="addSp modSp mod">
        <pc:chgData name="Aaron Feuerstein" userId="f5de8b9a-5c09-4bc3-b449-ac980e458ac8" providerId="ADAL" clId="{941B0A3E-401E-476F-B7CB-6109FEDE8235}" dt="2025-06-13T16:22:01.187" v="1005" actId="13244"/>
        <pc:sldMkLst>
          <pc:docMk/>
          <pc:sldMk cId="0" sldId="279"/>
        </pc:sldMkLst>
        <pc:spChg chg="add mod ord">
          <ac:chgData name="Aaron Feuerstein" userId="f5de8b9a-5c09-4bc3-b449-ac980e458ac8" providerId="ADAL" clId="{941B0A3E-401E-476F-B7CB-6109FEDE8235}" dt="2025-06-13T16:22:01.187" v="1005" actId="13244"/>
          <ac:spMkLst>
            <pc:docMk/>
            <pc:sldMk cId="0" sldId="279"/>
            <ac:spMk id="2" creationId="{4A3185BD-B4B4-E4E7-2BEF-D1458FF5A14D}"/>
          </ac:spMkLst>
        </pc:spChg>
      </pc:sldChg>
      <pc:sldChg chg="addSp modSp mod">
        <pc:chgData name="Aaron Feuerstein" userId="f5de8b9a-5c09-4bc3-b449-ac980e458ac8" providerId="ADAL" clId="{941B0A3E-401E-476F-B7CB-6109FEDE8235}" dt="2025-06-13T16:22:02.513" v="1006" actId="13244"/>
        <pc:sldMkLst>
          <pc:docMk/>
          <pc:sldMk cId="0" sldId="280"/>
        </pc:sldMkLst>
        <pc:spChg chg="add mod ord">
          <ac:chgData name="Aaron Feuerstein" userId="f5de8b9a-5c09-4bc3-b449-ac980e458ac8" providerId="ADAL" clId="{941B0A3E-401E-476F-B7CB-6109FEDE8235}" dt="2025-06-13T16:22:02.513" v="1006" actId="13244"/>
          <ac:spMkLst>
            <pc:docMk/>
            <pc:sldMk cId="0" sldId="280"/>
            <ac:spMk id="2" creationId="{78891C95-90D9-631F-DD90-D2895105AD44}"/>
          </ac:spMkLst>
        </pc:spChg>
      </pc:sldChg>
      <pc:sldChg chg="addSp modSp mod">
        <pc:chgData name="Aaron Feuerstein" userId="f5de8b9a-5c09-4bc3-b449-ac980e458ac8" providerId="ADAL" clId="{941B0A3E-401E-476F-B7CB-6109FEDE8235}" dt="2025-06-13T16:22:04.912" v="1008" actId="13244"/>
        <pc:sldMkLst>
          <pc:docMk/>
          <pc:sldMk cId="0" sldId="281"/>
        </pc:sldMkLst>
        <pc:spChg chg="add mod ord">
          <ac:chgData name="Aaron Feuerstein" userId="f5de8b9a-5c09-4bc3-b449-ac980e458ac8" providerId="ADAL" clId="{941B0A3E-401E-476F-B7CB-6109FEDE8235}" dt="2025-06-13T16:22:04.912" v="1008" actId="13244"/>
          <ac:spMkLst>
            <pc:docMk/>
            <pc:sldMk cId="0" sldId="281"/>
            <ac:spMk id="2" creationId="{660637BF-5B8C-988D-9242-25EAD99B2AB3}"/>
          </ac:spMkLst>
        </pc:spChg>
      </pc:sldChg>
      <pc:sldChg chg="addSp modSp mod">
        <pc:chgData name="Aaron Feuerstein" userId="f5de8b9a-5c09-4bc3-b449-ac980e458ac8" providerId="ADAL" clId="{941B0A3E-401E-476F-B7CB-6109FEDE8235}" dt="2025-06-13T16:22:06.443" v="1009" actId="13244"/>
        <pc:sldMkLst>
          <pc:docMk/>
          <pc:sldMk cId="0" sldId="282"/>
        </pc:sldMkLst>
        <pc:spChg chg="add mod ord">
          <ac:chgData name="Aaron Feuerstein" userId="f5de8b9a-5c09-4bc3-b449-ac980e458ac8" providerId="ADAL" clId="{941B0A3E-401E-476F-B7CB-6109FEDE8235}" dt="2025-06-13T16:22:06.443" v="1009" actId="13244"/>
          <ac:spMkLst>
            <pc:docMk/>
            <pc:sldMk cId="0" sldId="282"/>
            <ac:spMk id="2" creationId="{5C2068AE-4453-E7DA-71D8-936CDCEF7F76}"/>
          </ac:spMkLst>
        </pc:spChg>
      </pc:sldChg>
      <pc:sldChg chg="addSp modSp mod">
        <pc:chgData name="Aaron Feuerstein" userId="f5de8b9a-5c09-4bc3-b449-ac980e458ac8" providerId="ADAL" clId="{941B0A3E-401E-476F-B7CB-6109FEDE8235}" dt="2025-06-13T16:22:07.687" v="1010" actId="13244"/>
        <pc:sldMkLst>
          <pc:docMk/>
          <pc:sldMk cId="0" sldId="283"/>
        </pc:sldMkLst>
        <pc:spChg chg="add mod ord">
          <ac:chgData name="Aaron Feuerstein" userId="f5de8b9a-5c09-4bc3-b449-ac980e458ac8" providerId="ADAL" clId="{941B0A3E-401E-476F-B7CB-6109FEDE8235}" dt="2025-06-13T16:22:07.687" v="1010" actId="13244"/>
          <ac:spMkLst>
            <pc:docMk/>
            <pc:sldMk cId="0" sldId="283"/>
            <ac:spMk id="2" creationId="{20E2F4A3-DF31-1037-FB38-A082B79810F2}"/>
          </ac:spMkLst>
        </pc:spChg>
      </pc:sldChg>
      <pc:sldChg chg="addSp modSp mod">
        <pc:chgData name="Aaron Feuerstein" userId="f5de8b9a-5c09-4bc3-b449-ac980e458ac8" providerId="ADAL" clId="{941B0A3E-401E-476F-B7CB-6109FEDE8235}" dt="2025-06-13T16:22:09.008" v="1011" actId="13244"/>
        <pc:sldMkLst>
          <pc:docMk/>
          <pc:sldMk cId="0" sldId="284"/>
        </pc:sldMkLst>
        <pc:spChg chg="add mod ord">
          <ac:chgData name="Aaron Feuerstein" userId="f5de8b9a-5c09-4bc3-b449-ac980e458ac8" providerId="ADAL" clId="{941B0A3E-401E-476F-B7CB-6109FEDE8235}" dt="2025-06-13T16:22:09.008" v="1011" actId="13244"/>
          <ac:spMkLst>
            <pc:docMk/>
            <pc:sldMk cId="0" sldId="284"/>
            <ac:spMk id="2" creationId="{3495ED71-F7BA-B61D-B904-2D3ADCEB8C7C}"/>
          </ac:spMkLst>
        </pc:spChg>
      </pc:sldChg>
      <pc:sldChg chg="addSp modSp mod">
        <pc:chgData name="Aaron Feuerstein" userId="f5de8b9a-5c09-4bc3-b449-ac980e458ac8" providerId="ADAL" clId="{941B0A3E-401E-476F-B7CB-6109FEDE8235}" dt="2025-06-13T16:22:10.408" v="1012" actId="13244"/>
        <pc:sldMkLst>
          <pc:docMk/>
          <pc:sldMk cId="0" sldId="285"/>
        </pc:sldMkLst>
        <pc:spChg chg="add mod ord">
          <ac:chgData name="Aaron Feuerstein" userId="f5de8b9a-5c09-4bc3-b449-ac980e458ac8" providerId="ADAL" clId="{941B0A3E-401E-476F-B7CB-6109FEDE8235}" dt="2025-06-13T16:22:10.408" v="1012" actId="13244"/>
          <ac:spMkLst>
            <pc:docMk/>
            <pc:sldMk cId="0" sldId="285"/>
            <ac:spMk id="2" creationId="{4E325D7F-AB0E-CB28-767A-43660AABD54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1054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5"/>
        <p:cNvGrpSpPr/>
        <p:nvPr/>
      </p:nvGrpSpPr>
      <p:grpSpPr>
        <a:xfrm>
          <a:off x="0" y="0"/>
          <a:ext cx="0" cy="0"/>
          <a:chOff x="0" y="0"/>
          <a:chExt cx="0" cy="0"/>
        </a:xfrm>
      </p:grpSpPr>
      <p:sp>
        <p:nvSpPr>
          <p:cNvPr id="606" name="Google Shape;606;p: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7" name="Google Shape;60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3"/>
        <p:cNvGrpSpPr/>
        <p:nvPr/>
      </p:nvGrpSpPr>
      <p:grpSpPr>
        <a:xfrm>
          <a:off x="0" y="0"/>
          <a:ext cx="0" cy="0"/>
          <a:chOff x="0" y="0"/>
          <a:chExt cx="0" cy="0"/>
        </a:xfrm>
      </p:grpSpPr>
      <p:sp>
        <p:nvSpPr>
          <p:cNvPr id="654" name="Google Shape;654;gd4066d7755_0_13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5" name="Google Shape;655;gd4066d7755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8"/>
        <p:cNvGrpSpPr/>
        <p:nvPr/>
      </p:nvGrpSpPr>
      <p:grpSpPr>
        <a:xfrm>
          <a:off x="0" y="0"/>
          <a:ext cx="0" cy="0"/>
          <a:chOff x="0" y="0"/>
          <a:chExt cx="0" cy="0"/>
        </a:xfrm>
      </p:grpSpPr>
      <p:sp>
        <p:nvSpPr>
          <p:cNvPr id="659" name="Google Shape;659;gd4066d7755_0_74: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0" name="Google Shape;660;gd4066d7755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3"/>
        <p:cNvGrpSpPr/>
        <p:nvPr/>
      </p:nvGrpSpPr>
      <p:grpSpPr>
        <a:xfrm>
          <a:off x="0" y="0"/>
          <a:ext cx="0" cy="0"/>
          <a:chOff x="0" y="0"/>
          <a:chExt cx="0" cy="0"/>
        </a:xfrm>
      </p:grpSpPr>
      <p:sp>
        <p:nvSpPr>
          <p:cNvPr id="664" name="Google Shape;664;gd4066d7755_0_11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5" name="Google Shape;665;gd4066d7755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8"/>
        <p:cNvGrpSpPr/>
        <p:nvPr/>
      </p:nvGrpSpPr>
      <p:grpSpPr>
        <a:xfrm>
          <a:off x="0" y="0"/>
          <a:ext cx="0" cy="0"/>
          <a:chOff x="0" y="0"/>
          <a:chExt cx="0" cy="0"/>
        </a:xfrm>
      </p:grpSpPr>
      <p:sp>
        <p:nvSpPr>
          <p:cNvPr id="669" name="Google Shape;669;ga794fdd416_0_8: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0" name="Google Shape;670;ga794fdd416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5" name="Google Shape;675;g167a8d2e932_2_50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6" name="Google Shape;676;g167a8d2e932_2_5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9"/>
        <p:cNvGrpSpPr/>
        <p:nvPr/>
      </p:nvGrpSpPr>
      <p:grpSpPr>
        <a:xfrm>
          <a:off x="0" y="0"/>
          <a:ext cx="0" cy="0"/>
          <a:chOff x="0" y="0"/>
          <a:chExt cx="0" cy="0"/>
        </a:xfrm>
      </p:grpSpPr>
      <p:sp>
        <p:nvSpPr>
          <p:cNvPr id="680" name="Google Shape;680;gdb35797e50_2_33: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1" name="Google Shape;681;gdb35797e50_2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4"/>
        <p:cNvGrpSpPr/>
        <p:nvPr/>
      </p:nvGrpSpPr>
      <p:grpSpPr>
        <a:xfrm>
          <a:off x="0" y="0"/>
          <a:ext cx="0" cy="0"/>
          <a:chOff x="0" y="0"/>
          <a:chExt cx="0" cy="0"/>
        </a:xfrm>
      </p:grpSpPr>
      <p:sp>
        <p:nvSpPr>
          <p:cNvPr id="685" name="Google Shape;685;gfcd9273e90_0_645: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6" name="Google Shape;686;gfcd9273e90_0_6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9"/>
        <p:cNvGrpSpPr/>
        <p:nvPr/>
      </p:nvGrpSpPr>
      <p:grpSpPr>
        <a:xfrm>
          <a:off x="0" y="0"/>
          <a:ext cx="0" cy="0"/>
          <a:chOff x="0" y="0"/>
          <a:chExt cx="0" cy="0"/>
        </a:xfrm>
      </p:grpSpPr>
      <p:sp>
        <p:nvSpPr>
          <p:cNvPr id="690" name="Google Shape;690;gdb35797e50_2_48: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1" name="Google Shape;691;gdb35797e50_2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4"/>
        <p:cNvGrpSpPr/>
        <p:nvPr/>
      </p:nvGrpSpPr>
      <p:grpSpPr>
        <a:xfrm>
          <a:off x="0" y="0"/>
          <a:ext cx="0" cy="0"/>
          <a:chOff x="0" y="0"/>
          <a:chExt cx="0" cy="0"/>
        </a:xfrm>
      </p:grpSpPr>
      <p:sp>
        <p:nvSpPr>
          <p:cNvPr id="695" name="Google Shape;695;gd347f0c98a_0_8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6" name="Google Shape;696;gd347f0c98a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9"/>
        <p:cNvGrpSpPr/>
        <p:nvPr/>
      </p:nvGrpSpPr>
      <p:grpSpPr>
        <a:xfrm>
          <a:off x="0" y="0"/>
          <a:ext cx="0" cy="0"/>
          <a:chOff x="0" y="0"/>
          <a:chExt cx="0" cy="0"/>
        </a:xfrm>
      </p:grpSpPr>
      <p:sp>
        <p:nvSpPr>
          <p:cNvPr id="700" name="Google Shape;700;gfce91d5590_0_13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1" name="Google Shape;701;gfce91d5590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3"/>
        <p:cNvGrpSpPr/>
        <p:nvPr/>
      </p:nvGrpSpPr>
      <p:grpSpPr>
        <a:xfrm>
          <a:off x="0" y="0"/>
          <a:ext cx="0" cy="0"/>
          <a:chOff x="0" y="0"/>
          <a:chExt cx="0" cy="0"/>
        </a:xfrm>
      </p:grpSpPr>
      <p:sp>
        <p:nvSpPr>
          <p:cNvPr id="614" name="Google Shape;614;ga9de7652a5_0_5: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5" name="Google Shape;615;ga9de7652a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4"/>
        <p:cNvGrpSpPr/>
        <p:nvPr/>
      </p:nvGrpSpPr>
      <p:grpSpPr>
        <a:xfrm>
          <a:off x="0" y="0"/>
          <a:ext cx="0" cy="0"/>
          <a:chOff x="0" y="0"/>
          <a:chExt cx="0" cy="0"/>
        </a:xfrm>
      </p:grpSpPr>
      <p:sp>
        <p:nvSpPr>
          <p:cNvPr id="705" name="Google Shape;705;gdb35797e50_2_66: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6" name="Google Shape;706;gdb35797e50_2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9"/>
        <p:cNvGrpSpPr/>
        <p:nvPr/>
      </p:nvGrpSpPr>
      <p:grpSpPr>
        <a:xfrm>
          <a:off x="0" y="0"/>
          <a:ext cx="0" cy="0"/>
          <a:chOff x="0" y="0"/>
          <a:chExt cx="0" cy="0"/>
        </a:xfrm>
      </p:grpSpPr>
      <p:sp>
        <p:nvSpPr>
          <p:cNvPr id="710" name="Google Shape;710;gdb35797e50_2_81: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1" name="Google Shape;711;gdb35797e50_2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4"/>
        <p:cNvGrpSpPr/>
        <p:nvPr/>
      </p:nvGrpSpPr>
      <p:grpSpPr>
        <a:xfrm>
          <a:off x="0" y="0"/>
          <a:ext cx="0" cy="0"/>
          <a:chOff x="0" y="0"/>
          <a:chExt cx="0" cy="0"/>
        </a:xfrm>
      </p:grpSpPr>
      <p:sp>
        <p:nvSpPr>
          <p:cNvPr id="715" name="Google Shape;715;gd347f0c98a_0_7: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6" name="Google Shape;716;gd347f0c98a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9"/>
        <p:cNvGrpSpPr/>
        <p:nvPr/>
      </p:nvGrpSpPr>
      <p:grpSpPr>
        <a:xfrm>
          <a:off x="0" y="0"/>
          <a:ext cx="0" cy="0"/>
          <a:chOff x="0" y="0"/>
          <a:chExt cx="0" cy="0"/>
        </a:xfrm>
      </p:grpSpPr>
      <p:sp>
        <p:nvSpPr>
          <p:cNvPr id="720" name="Google Shape;720;gd347f0c98a_0_2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1" name="Google Shape;721;gd347f0c98a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5" name="Google Shape;725;gd347f0c98a_0_4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6" name="Google Shape;726;gd347f0c98a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9"/>
        <p:cNvGrpSpPr/>
        <p:nvPr/>
      </p:nvGrpSpPr>
      <p:grpSpPr>
        <a:xfrm>
          <a:off x="0" y="0"/>
          <a:ext cx="0" cy="0"/>
          <a:chOff x="0" y="0"/>
          <a:chExt cx="0" cy="0"/>
        </a:xfrm>
      </p:grpSpPr>
      <p:sp>
        <p:nvSpPr>
          <p:cNvPr id="730" name="Google Shape;730;g13183a63507_0_39: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1" name="Google Shape;731;g13183a63507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4"/>
        <p:cNvGrpSpPr/>
        <p:nvPr/>
      </p:nvGrpSpPr>
      <p:grpSpPr>
        <a:xfrm>
          <a:off x="0" y="0"/>
          <a:ext cx="0" cy="0"/>
          <a:chOff x="0" y="0"/>
          <a:chExt cx="0" cy="0"/>
        </a:xfrm>
      </p:grpSpPr>
      <p:sp>
        <p:nvSpPr>
          <p:cNvPr id="735" name="Google Shape;735;g11fee860103_0_286: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6" name="Google Shape;736;g11fee860103_0_2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9"/>
        <p:cNvGrpSpPr/>
        <p:nvPr/>
      </p:nvGrpSpPr>
      <p:grpSpPr>
        <a:xfrm>
          <a:off x="0" y="0"/>
          <a:ext cx="0" cy="0"/>
          <a:chOff x="0" y="0"/>
          <a:chExt cx="0" cy="0"/>
        </a:xfrm>
      </p:grpSpPr>
      <p:sp>
        <p:nvSpPr>
          <p:cNvPr id="740" name="Google Shape;740;g11fee860103_0_29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1" name="Google Shape;741;g11fee860103_0_2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4"/>
        <p:cNvGrpSpPr/>
        <p:nvPr/>
      </p:nvGrpSpPr>
      <p:grpSpPr>
        <a:xfrm>
          <a:off x="0" y="0"/>
          <a:ext cx="0" cy="0"/>
          <a:chOff x="0" y="0"/>
          <a:chExt cx="0" cy="0"/>
        </a:xfrm>
      </p:grpSpPr>
      <p:sp>
        <p:nvSpPr>
          <p:cNvPr id="745" name="Google Shape;745;gd347f0c98a_0_65: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6" name="Google Shape;746;gd347f0c98a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9"/>
        <p:cNvGrpSpPr/>
        <p:nvPr/>
      </p:nvGrpSpPr>
      <p:grpSpPr>
        <a:xfrm>
          <a:off x="0" y="0"/>
          <a:ext cx="0" cy="0"/>
          <a:chOff x="0" y="0"/>
          <a:chExt cx="0" cy="0"/>
        </a:xfrm>
      </p:grpSpPr>
      <p:sp>
        <p:nvSpPr>
          <p:cNvPr id="750" name="Google Shape;750;gfce91d5590_0_17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1" name="Google Shape;751;gfce91d5590_0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8"/>
        <p:cNvGrpSpPr/>
        <p:nvPr/>
      </p:nvGrpSpPr>
      <p:grpSpPr>
        <a:xfrm>
          <a:off x="0" y="0"/>
          <a:ext cx="0" cy="0"/>
          <a:chOff x="0" y="0"/>
          <a:chExt cx="0" cy="0"/>
        </a:xfrm>
      </p:grpSpPr>
      <p:sp>
        <p:nvSpPr>
          <p:cNvPr id="619" name="Google Shape;619;gf2056d2c82_0_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0" name="Google Shape;620;gf2056d2c8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4"/>
        <p:cNvGrpSpPr/>
        <p:nvPr/>
      </p:nvGrpSpPr>
      <p:grpSpPr>
        <a:xfrm>
          <a:off x="0" y="0"/>
          <a:ext cx="0" cy="0"/>
          <a:chOff x="0" y="0"/>
          <a:chExt cx="0" cy="0"/>
        </a:xfrm>
      </p:grpSpPr>
      <p:sp>
        <p:nvSpPr>
          <p:cNvPr id="755" name="Google Shape;755;g13183a63507_0_64: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6" name="Google Shape;756;g13183a63507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3"/>
        <p:cNvGrpSpPr/>
        <p:nvPr/>
      </p:nvGrpSpPr>
      <p:grpSpPr>
        <a:xfrm>
          <a:off x="0" y="0"/>
          <a:ext cx="0" cy="0"/>
          <a:chOff x="0" y="0"/>
          <a:chExt cx="0" cy="0"/>
        </a:xfrm>
      </p:grpSpPr>
      <p:sp>
        <p:nvSpPr>
          <p:cNvPr id="624" name="Google Shape;624;gfce91d5590_0_1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5" name="Google Shape;625;gfce91d5590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8"/>
        <p:cNvGrpSpPr/>
        <p:nvPr/>
      </p:nvGrpSpPr>
      <p:grpSpPr>
        <a:xfrm>
          <a:off x="0" y="0"/>
          <a:ext cx="0" cy="0"/>
          <a:chOff x="0" y="0"/>
          <a:chExt cx="0" cy="0"/>
        </a:xfrm>
      </p:grpSpPr>
      <p:sp>
        <p:nvSpPr>
          <p:cNvPr id="629" name="Google Shape;629;gce319456cb_2_1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0" name="Google Shape;630;gce319456cb_2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3"/>
        <p:cNvGrpSpPr/>
        <p:nvPr/>
      </p:nvGrpSpPr>
      <p:grpSpPr>
        <a:xfrm>
          <a:off x="0" y="0"/>
          <a:ext cx="0" cy="0"/>
          <a:chOff x="0" y="0"/>
          <a:chExt cx="0" cy="0"/>
        </a:xfrm>
      </p:grpSpPr>
      <p:sp>
        <p:nvSpPr>
          <p:cNvPr id="634" name="Google Shape;634;ga9de7652a5_0_23: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5" name="Google Shape;635;ga9de7652a5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8"/>
        <p:cNvGrpSpPr/>
        <p:nvPr/>
      </p:nvGrpSpPr>
      <p:grpSpPr>
        <a:xfrm>
          <a:off x="0" y="0"/>
          <a:ext cx="0" cy="0"/>
          <a:chOff x="0" y="0"/>
          <a:chExt cx="0" cy="0"/>
        </a:xfrm>
      </p:grpSpPr>
      <p:sp>
        <p:nvSpPr>
          <p:cNvPr id="639" name="Google Shape;639;gd4066d7755_0_5: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0" name="Google Shape;640;gd4066d775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3"/>
        <p:cNvGrpSpPr/>
        <p:nvPr/>
      </p:nvGrpSpPr>
      <p:grpSpPr>
        <a:xfrm>
          <a:off x="0" y="0"/>
          <a:ext cx="0" cy="0"/>
          <a:chOff x="0" y="0"/>
          <a:chExt cx="0" cy="0"/>
        </a:xfrm>
      </p:grpSpPr>
      <p:sp>
        <p:nvSpPr>
          <p:cNvPr id="644" name="Google Shape;644;g134832b8da6_0_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5" name="Google Shape;645;g134832b8da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8"/>
        <p:cNvGrpSpPr/>
        <p:nvPr/>
      </p:nvGrpSpPr>
      <p:grpSpPr>
        <a:xfrm>
          <a:off x="0" y="0"/>
          <a:ext cx="0" cy="0"/>
          <a:chOff x="0" y="0"/>
          <a:chExt cx="0" cy="0"/>
        </a:xfrm>
      </p:grpSpPr>
      <p:sp>
        <p:nvSpPr>
          <p:cNvPr id="649" name="Google Shape;649;gb21ede8a08_1_26: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0" name="Google Shape;650;gb21ede8a08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9.png"/></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2.xml"/><Relationship Id="rId5" Type="http://schemas.openxmlformats.org/officeDocument/2006/relationships/image" Target="../media/image2.png"/><Relationship Id="rId4"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OC"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2 - Explain 3 1">
  <p:cSld name="CUSTOM_1_2">
    <p:spTree>
      <p:nvGrpSpPr>
        <p:cNvPr id="1" name="Shape 94"/>
        <p:cNvGrpSpPr/>
        <p:nvPr/>
      </p:nvGrpSpPr>
      <p:grpSpPr>
        <a:xfrm>
          <a:off x="0" y="0"/>
          <a:ext cx="0" cy="0"/>
          <a:chOff x="0" y="0"/>
          <a:chExt cx="0" cy="0"/>
        </a:xfrm>
      </p:grpSpPr>
      <p:sp>
        <p:nvSpPr>
          <p:cNvPr id="95" name="Google Shape;95;p1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96" name="Google Shape;96;p11"/>
          <p:cNvSpPr txBox="1"/>
          <p:nvPr/>
        </p:nvSpPr>
        <p:spPr>
          <a:xfrm>
            <a:off x="0" y="658450"/>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Earth Systems and Water</a:t>
            </a:r>
            <a:r>
              <a:rPr lang="en" sz="2400" i="1">
                <a:latin typeface="Source Sans Pro"/>
                <a:ea typeface="Source Sans Pro"/>
                <a:cs typeface="Source Sans Pro"/>
                <a:sym typeface="Source Sans Pro"/>
              </a:rPr>
              <a:t> continued</a:t>
            </a:r>
            <a:endParaRPr sz="2400" i="1">
              <a:latin typeface="Source Sans Pro"/>
              <a:ea typeface="Source Sans Pro"/>
              <a:cs typeface="Source Sans Pro"/>
              <a:sym typeface="Source Sans Pro"/>
            </a:endParaRPr>
          </a:p>
        </p:txBody>
      </p:sp>
      <p:sp>
        <p:nvSpPr>
          <p:cNvPr id="97" name="Google Shape;97;p11"/>
          <p:cNvSpPr txBox="1"/>
          <p:nvPr/>
        </p:nvSpPr>
        <p:spPr>
          <a:xfrm>
            <a:off x="675850" y="319425"/>
            <a:ext cx="3807300" cy="400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Clr>
                <a:schemeClr val="dk1"/>
              </a:buClr>
              <a:buSzPts val="1100"/>
              <a:buFont typeface="Arial"/>
              <a:buNone/>
            </a:pPr>
            <a:r>
              <a:rPr lang="en">
                <a:solidFill>
                  <a:schemeClr val="dk1"/>
                </a:solidFill>
                <a:latin typeface="Source Sans Pro"/>
                <a:ea typeface="Source Sans Pro"/>
                <a:cs typeface="Source Sans Pro"/>
                <a:sym typeface="Source Sans Pro"/>
              </a:rPr>
              <a:t>Lesson 2 EXPLAIN: How do Earth systems interact?</a:t>
            </a:r>
            <a:endParaRPr>
              <a:latin typeface="Source Sans Pro"/>
              <a:ea typeface="Source Sans Pro"/>
              <a:cs typeface="Source Sans Pro"/>
              <a:sym typeface="Source Sans Pro"/>
            </a:endParaRPr>
          </a:p>
        </p:txBody>
      </p:sp>
      <p:cxnSp>
        <p:nvCxnSpPr>
          <p:cNvPr id="98" name="Google Shape;98;p11"/>
          <p:cNvCxnSpPr/>
          <p:nvPr/>
        </p:nvCxnSpPr>
        <p:spPr>
          <a:xfrm>
            <a:off x="4663450" y="461850"/>
            <a:ext cx="4187100" cy="4200"/>
          </a:xfrm>
          <a:prstGeom prst="straightConnector1">
            <a:avLst/>
          </a:prstGeom>
          <a:noFill/>
          <a:ln w="9525" cap="flat" cmpd="sng">
            <a:solidFill>
              <a:schemeClr val="dk2"/>
            </a:solidFill>
            <a:prstDash val="dot"/>
            <a:round/>
            <a:headEnd type="none" w="med" len="med"/>
            <a:tailEnd type="none" w="med" len="med"/>
          </a:ln>
        </p:spPr>
      </p:cxnSp>
      <p:pic>
        <p:nvPicPr>
          <p:cNvPr id="99" name="Google Shape;99;p1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100" name="Google Shape;100;p11"/>
          <p:cNvSpPr txBox="1"/>
          <p:nvPr/>
        </p:nvSpPr>
        <p:spPr>
          <a:xfrm>
            <a:off x="675850" y="1381400"/>
            <a:ext cx="86961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Using the parts of the water cycle, give one example of how water in the hydrosphere affects how another sphere functions.</a:t>
            </a:r>
            <a:endParaRPr>
              <a:latin typeface="Source Sans Pro"/>
              <a:ea typeface="Source Sans Pro"/>
              <a:cs typeface="Source Sans Pro"/>
              <a:sym typeface="Source Sans Pro"/>
            </a:endParaRPr>
          </a:p>
        </p:txBody>
      </p:sp>
      <p:graphicFrame>
        <p:nvGraphicFramePr>
          <p:cNvPr id="101" name="Google Shape;101;p11"/>
          <p:cNvGraphicFramePr/>
          <p:nvPr/>
        </p:nvGraphicFramePr>
        <p:xfrm>
          <a:off x="796275" y="205602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02" name="Google Shape;102;p11"/>
          <p:cNvGraphicFramePr/>
          <p:nvPr/>
        </p:nvGraphicFramePr>
        <p:xfrm>
          <a:off x="796275" y="253667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03" name="Google Shape;103;p11"/>
          <p:cNvGraphicFramePr/>
          <p:nvPr/>
        </p:nvGraphicFramePr>
        <p:xfrm>
          <a:off x="796275" y="301732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04" name="Google Shape;104;p11"/>
          <p:cNvGraphicFramePr/>
          <p:nvPr/>
        </p:nvGraphicFramePr>
        <p:xfrm>
          <a:off x="796275" y="349797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05" name="Google Shape;105;p11"/>
          <p:cNvGraphicFramePr/>
          <p:nvPr/>
        </p:nvGraphicFramePr>
        <p:xfrm>
          <a:off x="796275" y="397862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06" name="Google Shape;106;p11"/>
          <p:cNvGraphicFramePr/>
          <p:nvPr/>
        </p:nvGraphicFramePr>
        <p:xfrm>
          <a:off x="796275" y="445927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07" name="Google Shape;107;p11"/>
          <p:cNvGraphicFramePr/>
          <p:nvPr/>
        </p:nvGraphicFramePr>
        <p:xfrm>
          <a:off x="796275" y="493992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08" name="Google Shape;108;p11"/>
          <p:cNvGraphicFramePr/>
          <p:nvPr/>
        </p:nvGraphicFramePr>
        <p:xfrm>
          <a:off x="796275" y="542057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09" name="Google Shape;109;p11"/>
          <p:cNvGraphicFramePr/>
          <p:nvPr/>
        </p:nvGraphicFramePr>
        <p:xfrm>
          <a:off x="796275" y="590122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10" name="Google Shape;110;p11"/>
          <p:cNvGraphicFramePr/>
          <p:nvPr/>
        </p:nvGraphicFramePr>
        <p:xfrm>
          <a:off x="796275" y="638187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3 - Engage 1">
  <p:cSld name="CUSTOM_10">
    <p:spTree>
      <p:nvGrpSpPr>
        <p:cNvPr id="1" name="Shape 111"/>
        <p:cNvGrpSpPr/>
        <p:nvPr/>
      </p:nvGrpSpPr>
      <p:grpSpPr>
        <a:xfrm>
          <a:off x="0" y="0"/>
          <a:ext cx="0" cy="0"/>
          <a:chOff x="0" y="0"/>
          <a:chExt cx="0" cy="0"/>
        </a:xfrm>
      </p:grpSpPr>
      <p:sp>
        <p:nvSpPr>
          <p:cNvPr id="112" name="Google Shape;112;p1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113" name="Google Shape;113;p12"/>
          <p:cNvGraphicFramePr/>
          <p:nvPr/>
        </p:nvGraphicFramePr>
        <p:xfrm>
          <a:off x="468500" y="1827803"/>
          <a:ext cx="9129575" cy="5130425"/>
        </p:xfrm>
        <a:graphic>
          <a:graphicData uri="http://schemas.openxmlformats.org/drawingml/2006/table">
            <a:tbl>
              <a:tblPr>
                <a:noFill/>
                <a:tableStyleId>{3A129832-06BA-42CE-9CFE-BFBEE01DE661}</a:tableStyleId>
              </a:tblPr>
              <a:tblGrid>
                <a:gridCol w="2103850">
                  <a:extLst>
                    <a:ext uri="{9D8B030D-6E8A-4147-A177-3AD203B41FA5}">
                      <a16:colId xmlns:a16="http://schemas.microsoft.com/office/drawing/2014/main" val="20000"/>
                    </a:ext>
                  </a:extLst>
                </a:gridCol>
                <a:gridCol w="2219375">
                  <a:extLst>
                    <a:ext uri="{9D8B030D-6E8A-4147-A177-3AD203B41FA5}">
                      <a16:colId xmlns:a16="http://schemas.microsoft.com/office/drawing/2014/main" val="20001"/>
                    </a:ext>
                  </a:extLst>
                </a:gridCol>
                <a:gridCol w="2403175">
                  <a:extLst>
                    <a:ext uri="{9D8B030D-6E8A-4147-A177-3AD203B41FA5}">
                      <a16:colId xmlns:a16="http://schemas.microsoft.com/office/drawing/2014/main" val="20002"/>
                    </a:ext>
                  </a:extLst>
                </a:gridCol>
                <a:gridCol w="2403175">
                  <a:extLst>
                    <a:ext uri="{9D8B030D-6E8A-4147-A177-3AD203B41FA5}">
                      <a16:colId xmlns:a16="http://schemas.microsoft.com/office/drawing/2014/main" val="20003"/>
                    </a:ext>
                  </a:extLst>
                </a:gridCol>
              </a:tblGrid>
              <a:tr h="569825">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Photo or Written Description</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If photo: Where did you take it?</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What activity does this picture explain?</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Why is this activity important to you?</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extLst>
                  <a:ext uri="{0D108BD9-81ED-4DB2-BD59-A6C34878D82A}">
                    <a16:rowId xmlns:a16="http://schemas.microsoft.com/office/drawing/2014/main" val="10000"/>
                  </a:ext>
                </a:extLst>
              </a:tr>
              <a:tr h="1520200">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520200">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520200">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bl>
          </a:graphicData>
        </a:graphic>
      </p:graphicFrame>
      <p:sp>
        <p:nvSpPr>
          <p:cNvPr id="114" name="Google Shape;114;p12"/>
          <p:cNvSpPr txBox="1"/>
          <p:nvPr/>
        </p:nvSpPr>
        <p:spPr>
          <a:xfrm>
            <a:off x="687125" y="319425"/>
            <a:ext cx="5947500" cy="400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ENGAGE: What are natural resources, and how do humans use them?</a:t>
            </a:r>
            <a:endParaRPr>
              <a:latin typeface="Source Sans Pro"/>
              <a:ea typeface="Source Sans Pro"/>
              <a:cs typeface="Source Sans Pro"/>
              <a:sym typeface="Source Sans Pro"/>
            </a:endParaRPr>
          </a:p>
        </p:txBody>
      </p:sp>
      <p:sp>
        <p:nvSpPr>
          <p:cNvPr id="115" name="Google Shape;115;p12"/>
          <p:cNvSpPr txBox="1"/>
          <p:nvPr/>
        </p:nvSpPr>
        <p:spPr>
          <a:xfrm>
            <a:off x="0" y="573872"/>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A Day in My Life</a:t>
            </a:r>
            <a:endParaRPr sz="3600">
              <a:latin typeface="Source Sans Pro"/>
              <a:ea typeface="Source Sans Pro"/>
              <a:cs typeface="Source Sans Pro"/>
              <a:sym typeface="Source Sans Pro"/>
            </a:endParaRPr>
          </a:p>
        </p:txBody>
      </p:sp>
      <p:sp>
        <p:nvSpPr>
          <p:cNvPr id="116" name="Google Shape;116;p12"/>
          <p:cNvSpPr txBox="1"/>
          <p:nvPr/>
        </p:nvSpPr>
        <p:spPr>
          <a:xfrm>
            <a:off x="0" y="1255175"/>
            <a:ext cx="100584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How do you rely on Earth materials for your daily life? </a:t>
            </a:r>
            <a:endParaRPr>
              <a:latin typeface="Source Sans Pro"/>
              <a:ea typeface="Source Sans Pro"/>
              <a:cs typeface="Source Sans Pro"/>
              <a:sym typeface="Source Sans Pro"/>
            </a:endParaRPr>
          </a:p>
        </p:txBody>
      </p:sp>
      <p:cxnSp>
        <p:nvCxnSpPr>
          <p:cNvPr id="117" name="Google Shape;117;p12"/>
          <p:cNvCxnSpPr/>
          <p:nvPr/>
        </p:nvCxnSpPr>
        <p:spPr>
          <a:xfrm rot="10800000" flipH="1">
            <a:off x="6995150" y="466200"/>
            <a:ext cx="1855500" cy="6900"/>
          </a:xfrm>
          <a:prstGeom prst="straightConnector1">
            <a:avLst/>
          </a:prstGeom>
          <a:noFill/>
          <a:ln w="9525" cap="flat" cmpd="sng">
            <a:solidFill>
              <a:schemeClr val="dk2"/>
            </a:solidFill>
            <a:prstDash val="dot"/>
            <a:round/>
            <a:headEnd type="none" w="med" len="med"/>
            <a:tailEnd type="none" w="med" len="med"/>
          </a:ln>
        </p:spPr>
      </p:cxnSp>
      <p:pic>
        <p:nvPicPr>
          <p:cNvPr id="118" name="Google Shape;118;p1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L3 - Engage 1 1">
  <p:cSld name="CUSTOM_10_1">
    <p:spTree>
      <p:nvGrpSpPr>
        <p:cNvPr id="1" name="Shape 119"/>
        <p:cNvGrpSpPr/>
        <p:nvPr/>
      </p:nvGrpSpPr>
      <p:grpSpPr>
        <a:xfrm>
          <a:off x="0" y="0"/>
          <a:ext cx="0" cy="0"/>
          <a:chOff x="0" y="0"/>
          <a:chExt cx="0" cy="0"/>
        </a:xfrm>
      </p:grpSpPr>
      <p:sp>
        <p:nvSpPr>
          <p:cNvPr id="120" name="Google Shape;120;p1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121" name="Google Shape;121;p13"/>
          <p:cNvGraphicFramePr/>
          <p:nvPr/>
        </p:nvGraphicFramePr>
        <p:xfrm>
          <a:off x="468500" y="1827803"/>
          <a:ext cx="9129575" cy="5057425"/>
        </p:xfrm>
        <a:graphic>
          <a:graphicData uri="http://schemas.openxmlformats.org/drawingml/2006/table">
            <a:tbl>
              <a:tblPr>
                <a:noFill/>
                <a:tableStyleId>{3A129832-06BA-42CE-9CFE-BFBEE01DE661}</a:tableStyleId>
              </a:tblPr>
              <a:tblGrid>
                <a:gridCol w="2103850">
                  <a:extLst>
                    <a:ext uri="{9D8B030D-6E8A-4147-A177-3AD203B41FA5}">
                      <a16:colId xmlns:a16="http://schemas.microsoft.com/office/drawing/2014/main" val="20000"/>
                    </a:ext>
                  </a:extLst>
                </a:gridCol>
                <a:gridCol w="2219375">
                  <a:extLst>
                    <a:ext uri="{9D8B030D-6E8A-4147-A177-3AD203B41FA5}">
                      <a16:colId xmlns:a16="http://schemas.microsoft.com/office/drawing/2014/main" val="20001"/>
                    </a:ext>
                  </a:extLst>
                </a:gridCol>
                <a:gridCol w="2403175">
                  <a:extLst>
                    <a:ext uri="{9D8B030D-6E8A-4147-A177-3AD203B41FA5}">
                      <a16:colId xmlns:a16="http://schemas.microsoft.com/office/drawing/2014/main" val="20002"/>
                    </a:ext>
                  </a:extLst>
                </a:gridCol>
                <a:gridCol w="2403175">
                  <a:extLst>
                    <a:ext uri="{9D8B030D-6E8A-4147-A177-3AD203B41FA5}">
                      <a16:colId xmlns:a16="http://schemas.microsoft.com/office/drawing/2014/main" val="20003"/>
                    </a:ext>
                  </a:extLst>
                </a:gridCol>
              </a:tblGrid>
              <a:tr h="563125">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Photo or Written Description</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If photo: Where did you take it?</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What activity does this picture explain?</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Why is this activity important to you?</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extLst>
                  <a:ext uri="{0D108BD9-81ED-4DB2-BD59-A6C34878D82A}">
                    <a16:rowId xmlns:a16="http://schemas.microsoft.com/office/drawing/2014/main" val="10000"/>
                  </a:ext>
                </a:extLst>
              </a:tr>
              <a:tr h="2247150">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2247150">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bl>
          </a:graphicData>
        </a:graphic>
      </p:graphicFrame>
      <p:sp>
        <p:nvSpPr>
          <p:cNvPr id="122" name="Google Shape;122;p13"/>
          <p:cNvSpPr txBox="1"/>
          <p:nvPr/>
        </p:nvSpPr>
        <p:spPr>
          <a:xfrm>
            <a:off x="687125" y="319425"/>
            <a:ext cx="5947500" cy="400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ENGAGE: What are natural resources, and how do humans use them?</a:t>
            </a:r>
            <a:endParaRPr>
              <a:latin typeface="Source Sans Pro"/>
              <a:ea typeface="Source Sans Pro"/>
              <a:cs typeface="Source Sans Pro"/>
              <a:sym typeface="Source Sans Pro"/>
            </a:endParaRPr>
          </a:p>
        </p:txBody>
      </p:sp>
      <p:sp>
        <p:nvSpPr>
          <p:cNvPr id="123" name="Google Shape;123;p13"/>
          <p:cNvSpPr txBox="1"/>
          <p:nvPr/>
        </p:nvSpPr>
        <p:spPr>
          <a:xfrm>
            <a:off x="0" y="573872"/>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A Day in My Life </a:t>
            </a:r>
            <a:r>
              <a:rPr lang="en" sz="2400" i="1">
                <a:latin typeface="Source Sans Pro"/>
                <a:ea typeface="Source Sans Pro"/>
                <a:cs typeface="Source Sans Pro"/>
                <a:sym typeface="Source Sans Pro"/>
              </a:rPr>
              <a:t>continued</a:t>
            </a:r>
            <a:endParaRPr sz="2400" i="1">
              <a:latin typeface="Source Sans Pro"/>
              <a:ea typeface="Source Sans Pro"/>
              <a:cs typeface="Source Sans Pro"/>
              <a:sym typeface="Source Sans Pro"/>
            </a:endParaRPr>
          </a:p>
        </p:txBody>
      </p:sp>
      <p:sp>
        <p:nvSpPr>
          <p:cNvPr id="124" name="Google Shape;124;p13"/>
          <p:cNvSpPr txBox="1"/>
          <p:nvPr/>
        </p:nvSpPr>
        <p:spPr>
          <a:xfrm>
            <a:off x="0" y="1255175"/>
            <a:ext cx="100584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How do you rely on Earth materials for your daily life? </a:t>
            </a:r>
            <a:endParaRPr>
              <a:latin typeface="Source Sans Pro"/>
              <a:ea typeface="Source Sans Pro"/>
              <a:cs typeface="Source Sans Pro"/>
              <a:sym typeface="Source Sans Pro"/>
            </a:endParaRPr>
          </a:p>
        </p:txBody>
      </p:sp>
      <p:cxnSp>
        <p:nvCxnSpPr>
          <p:cNvPr id="125" name="Google Shape;125;p13"/>
          <p:cNvCxnSpPr/>
          <p:nvPr/>
        </p:nvCxnSpPr>
        <p:spPr>
          <a:xfrm rot="10800000" flipH="1">
            <a:off x="6995150" y="466200"/>
            <a:ext cx="1855500" cy="6900"/>
          </a:xfrm>
          <a:prstGeom prst="straightConnector1">
            <a:avLst/>
          </a:prstGeom>
          <a:noFill/>
          <a:ln w="9525" cap="flat" cmpd="sng">
            <a:solidFill>
              <a:schemeClr val="dk2"/>
            </a:solidFill>
            <a:prstDash val="dot"/>
            <a:round/>
            <a:headEnd type="none" w="med" len="med"/>
            <a:tailEnd type="none" w="med" len="med"/>
          </a:ln>
        </p:spPr>
      </p:cxnSp>
      <p:pic>
        <p:nvPicPr>
          <p:cNvPr id="126" name="Google Shape;126;p1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L3 - Explain 1">
  <p:cSld name="CUSTOM_1_1">
    <p:spTree>
      <p:nvGrpSpPr>
        <p:cNvPr id="1" name="Shape 127"/>
        <p:cNvGrpSpPr/>
        <p:nvPr/>
      </p:nvGrpSpPr>
      <p:grpSpPr>
        <a:xfrm>
          <a:off x="0" y="0"/>
          <a:ext cx="0" cy="0"/>
          <a:chOff x="0" y="0"/>
          <a:chExt cx="0" cy="0"/>
        </a:xfrm>
      </p:grpSpPr>
      <p:sp>
        <p:nvSpPr>
          <p:cNvPr id="128" name="Google Shape;128;p1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29" name="Google Shape;129;p14"/>
          <p:cNvSpPr txBox="1"/>
          <p:nvPr/>
        </p:nvSpPr>
        <p:spPr>
          <a:xfrm>
            <a:off x="0" y="6645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Fossil Fuel Energy Research</a:t>
            </a:r>
            <a:endParaRPr sz="3600">
              <a:latin typeface="Source Sans Pro"/>
              <a:ea typeface="Source Sans Pro"/>
              <a:cs typeface="Source Sans Pro"/>
              <a:sym typeface="Source Sans Pro"/>
            </a:endParaRPr>
          </a:p>
        </p:txBody>
      </p:sp>
      <p:sp>
        <p:nvSpPr>
          <p:cNvPr id="130" name="Google Shape;130;p14"/>
          <p:cNvSpPr txBox="1"/>
          <p:nvPr/>
        </p:nvSpPr>
        <p:spPr>
          <a:xfrm>
            <a:off x="664600" y="251982"/>
            <a:ext cx="59139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EXPLAIN: </a:t>
            </a:r>
            <a:r>
              <a:rPr lang="en">
                <a:solidFill>
                  <a:schemeClr val="dk1"/>
                </a:solidFill>
                <a:latin typeface="Source Sans Pro"/>
                <a:ea typeface="Source Sans Pro"/>
                <a:cs typeface="Source Sans Pro"/>
                <a:sym typeface="Source Sans Pro"/>
              </a:rPr>
              <a:t>What are natural resources, and how do humans use them?</a:t>
            </a:r>
            <a:endParaRPr>
              <a:latin typeface="Source Sans Pro"/>
              <a:ea typeface="Source Sans Pro"/>
              <a:cs typeface="Source Sans Pro"/>
              <a:sym typeface="Source Sans Pro"/>
            </a:endParaRPr>
          </a:p>
        </p:txBody>
      </p:sp>
      <p:cxnSp>
        <p:nvCxnSpPr>
          <p:cNvPr id="131" name="Google Shape;131;p14"/>
          <p:cNvCxnSpPr/>
          <p:nvPr/>
        </p:nvCxnSpPr>
        <p:spPr>
          <a:xfrm rot="10800000" flipH="1">
            <a:off x="6578375" y="466200"/>
            <a:ext cx="2272200" cy="6900"/>
          </a:xfrm>
          <a:prstGeom prst="straightConnector1">
            <a:avLst/>
          </a:prstGeom>
          <a:noFill/>
          <a:ln w="9525" cap="flat" cmpd="sng">
            <a:solidFill>
              <a:schemeClr val="dk2"/>
            </a:solidFill>
            <a:prstDash val="dot"/>
            <a:round/>
            <a:headEnd type="none" w="med" len="med"/>
            <a:tailEnd type="none" w="med" len="med"/>
          </a:ln>
        </p:spPr>
      </p:cxnSp>
      <p:pic>
        <p:nvPicPr>
          <p:cNvPr id="132" name="Google Shape;132;p1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133" name="Google Shape;133;p14"/>
          <p:cNvGraphicFramePr/>
          <p:nvPr/>
        </p:nvGraphicFramePr>
        <p:xfrm>
          <a:off x="455600" y="1620925"/>
          <a:ext cx="9139250" cy="5396245"/>
        </p:xfrm>
        <a:graphic>
          <a:graphicData uri="http://schemas.openxmlformats.org/drawingml/2006/table">
            <a:tbl>
              <a:tblPr>
                <a:noFill/>
                <a:tableStyleId>{3A129832-06BA-42CE-9CFE-BFBEE01DE661}</a:tableStyleId>
              </a:tblPr>
              <a:tblGrid>
                <a:gridCol w="983475">
                  <a:extLst>
                    <a:ext uri="{9D8B030D-6E8A-4147-A177-3AD203B41FA5}">
                      <a16:colId xmlns:a16="http://schemas.microsoft.com/office/drawing/2014/main" val="20000"/>
                    </a:ext>
                  </a:extLst>
                </a:gridCol>
                <a:gridCol w="3715700">
                  <a:extLst>
                    <a:ext uri="{9D8B030D-6E8A-4147-A177-3AD203B41FA5}">
                      <a16:colId xmlns:a16="http://schemas.microsoft.com/office/drawing/2014/main" val="20001"/>
                    </a:ext>
                  </a:extLst>
                </a:gridCol>
                <a:gridCol w="1173450">
                  <a:extLst>
                    <a:ext uri="{9D8B030D-6E8A-4147-A177-3AD203B41FA5}">
                      <a16:colId xmlns:a16="http://schemas.microsoft.com/office/drawing/2014/main" val="20002"/>
                    </a:ext>
                  </a:extLst>
                </a:gridCol>
                <a:gridCol w="3266625">
                  <a:extLst>
                    <a:ext uri="{9D8B030D-6E8A-4147-A177-3AD203B41FA5}">
                      <a16:colId xmlns:a16="http://schemas.microsoft.com/office/drawing/2014/main" val="20003"/>
                    </a:ext>
                  </a:extLst>
                </a:gridCol>
              </a:tblGrid>
              <a:tr h="506125">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Energy Source</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How it forms (natural process)</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Is it renewable? </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How humans use technology to extract it or use it</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extLst>
                  <a:ext uri="{0D108BD9-81ED-4DB2-BD59-A6C34878D82A}">
                    <a16:rowId xmlns:a16="http://schemas.microsoft.com/office/drawing/2014/main" val="10000"/>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Coal</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Oil</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Natural Gas</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bl>
          </a:graphicData>
        </a:graphic>
      </p:graphicFrame>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L4 - Explore 2">
  <p:cSld name="CUSTOM_11">
    <p:spTree>
      <p:nvGrpSpPr>
        <p:cNvPr id="1" name="Shape 134"/>
        <p:cNvGrpSpPr/>
        <p:nvPr/>
      </p:nvGrpSpPr>
      <p:grpSpPr>
        <a:xfrm>
          <a:off x="0" y="0"/>
          <a:ext cx="0" cy="0"/>
          <a:chOff x="0" y="0"/>
          <a:chExt cx="0" cy="0"/>
        </a:xfrm>
      </p:grpSpPr>
      <p:sp>
        <p:nvSpPr>
          <p:cNvPr id="135" name="Google Shape;135;p1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36" name="Google Shape;136;p15"/>
          <p:cNvSpPr txBox="1"/>
          <p:nvPr/>
        </p:nvSpPr>
        <p:spPr>
          <a:xfrm>
            <a:off x="709000" y="283850"/>
            <a:ext cx="5862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our use of fossil fuels affect Earth systems?  </a:t>
            </a:r>
            <a:endParaRPr>
              <a:latin typeface="Source Sans Pro"/>
              <a:ea typeface="Source Sans Pro"/>
              <a:cs typeface="Source Sans Pro"/>
              <a:sym typeface="Source Sans Pro"/>
            </a:endParaRPr>
          </a:p>
        </p:txBody>
      </p:sp>
      <p:sp>
        <p:nvSpPr>
          <p:cNvPr id="137" name="Google Shape;137;p15"/>
          <p:cNvSpPr txBox="1"/>
          <p:nvPr/>
        </p:nvSpPr>
        <p:spPr>
          <a:xfrm>
            <a:off x="0" y="7124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The Air We Breathe </a:t>
            </a:r>
            <a:endParaRPr sz="3600" i="1">
              <a:solidFill>
                <a:schemeClr val="dk1"/>
              </a:solidFill>
              <a:latin typeface="Source Sans Pro"/>
              <a:ea typeface="Source Sans Pro"/>
              <a:cs typeface="Source Sans Pro"/>
              <a:sym typeface="Source Sans Pro"/>
            </a:endParaRPr>
          </a:p>
        </p:txBody>
      </p:sp>
      <p:pic>
        <p:nvPicPr>
          <p:cNvPr id="138" name="Google Shape;138;p1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139" name="Google Shape;139;p15"/>
          <p:cNvCxnSpPr/>
          <p:nvPr/>
        </p:nvCxnSpPr>
        <p:spPr>
          <a:xfrm>
            <a:off x="6266275" y="460425"/>
            <a:ext cx="2613300" cy="5700"/>
          </a:xfrm>
          <a:prstGeom prst="straightConnector1">
            <a:avLst/>
          </a:prstGeom>
          <a:noFill/>
          <a:ln w="9525" cap="flat" cmpd="sng">
            <a:solidFill>
              <a:schemeClr val="dk2"/>
            </a:solidFill>
            <a:prstDash val="dot"/>
            <a:round/>
            <a:headEnd type="none" w="med" len="med"/>
            <a:tailEnd type="none" w="med" len="med"/>
          </a:ln>
        </p:spPr>
      </p:cxnSp>
      <p:sp>
        <p:nvSpPr>
          <p:cNvPr id="140" name="Google Shape;140;p15"/>
          <p:cNvSpPr txBox="1"/>
          <p:nvPr/>
        </p:nvSpPr>
        <p:spPr>
          <a:xfrm>
            <a:off x="473100" y="1451300"/>
            <a:ext cx="91242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Research how the use of cars and other transportation leads to health problems. Make a flowchart showing how traffic leads to higher asthma rates in certain places. </a:t>
            </a:r>
            <a:endParaRPr>
              <a:latin typeface="Source Sans Pro"/>
              <a:ea typeface="Source Sans Pro"/>
              <a:cs typeface="Source Sans Pro"/>
              <a:sym typeface="Source Sans Pro"/>
            </a:endParaRPr>
          </a:p>
        </p:txBody>
      </p:sp>
      <p:pic>
        <p:nvPicPr>
          <p:cNvPr id="141" name="Google Shape;141;p15"/>
          <p:cNvPicPr preferRelativeResize="0"/>
          <p:nvPr/>
        </p:nvPicPr>
        <p:blipFill>
          <a:blip r:embed="rId3">
            <a:alphaModFix/>
          </a:blip>
          <a:stretch>
            <a:fillRect/>
          </a:stretch>
        </p:blipFill>
        <p:spPr>
          <a:xfrm>
            <a:off x="425400" y="3979572"/>
            <a:ext cx="1701000" cy="721160"/>
          </a:xfrm>
          <a:prstGeom prst="rect">
            <a:avLst/>
          </a:prstGeom>
          <a:noFill/>
          <a:ln>
            <a:noFill/>
          </a:ln>
        </p:spPr>
      </p:pic>
      <p:pic>
        <p:nvPicPr>
          <p:cNvPr id="142" name="Google Shape;142;p15"/>
          <p:cNvPicPr preferRelativeResize="0"/>
          <p:nvPr/>
        </p:nvPicPr>
        <p:blipFill>
          <a:blip r:embed="rId4">
            <a:alphaModFix/>
          </a:blip>
          <a:stretch>
            <a:fillRect/>
          </a:stretch>
        </p:blipFill>
        <p:spPr>
          <a:xfrm>
            <a:off x="8159875" y="3271812"/>
            <a:ext cx="1252225" cy="1154550"/>
          </a:xfrm>
          <a:prstGeom prst="rect">
            <a:avLst/>
          </a:prstGeom>
          <a:noFill/>
          <a:ln>
            <a:noFill/>
          </a:ln>
        </p:spPr>
      </p:pic>
      <p:sp>
        <p:nvSpPr>
          <p:cNvPr id="143" name="Google Shape;143;p15"/>
          <p:cNvSpPr txBox="1"/>
          <p:nvPr/>
        </p:nvSpPr>
        <p:spPr>
          <a:xfrm>
            <a:off x="7934200" y="4519000"/>
            <a:ext cx="1701000" cy="6156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Source Sans Pro"/>
                <a:ea typeface="Source Sans Pro"/>
                <a:cs typeface="Source Sans Pro"/>
                <a:sym typeface="Source Sans Pro"/>
              </a:rPr>
              <a:t>Effect:</a:t>
            </a:r>
            <a:endParaRPr b="1">
              <a:latin typeface="Source Sans Pro"/>
              <a:ea typeface="Source Sans Pro"/>
              <a:cs typeface="Source Sans Pro"/>
              <a:sym typeface="Source Sans Pro"/>
            </a:endParaRPr>
          </a:p>
          <a:p>
            <a:pPr marL="0" lvl="0" indent="0" algn="ctr" rtl="0">
              <a:spcBef>
                <a:spcPts val="0"/>
              </a:spcBef>
              <a:spcAft>
                <a:spcPts val="0"/>
              </a:spcAft>
              <a:buNone/>
            </a:pPr>
            <a:r>
              <a:rPr lang="en">
                <a:latin typeface="Source Sans Pro"/>
                <a:ea typeface="Source Sans Pro"/>
                <a:cs typeface="Source Sans Pro"/>
                <a:sym typeface="Source Sans Pro"/>
              </a:rPr>
              <a:t>Childhood Asthma</a:t>
            </a:r>
            <a:endParaRPr>
              <a:latin typeface="Source Sans Pro"/>
              <a:ea typeface="Source Sans Pro"/>
              <a:cs typeface="Source Sans Pro"/>
              <a:sym typeface="Source Sans Pro"/>
            </a:endParaRPr>
          </a:p>
        </p:txBody>
      </p:sp>
      <p:sp>
        <p:nvSpPr>
          <p:cNvPr id="144" name="Google Shape;144;p15"/>
          <p:cNvSpPr txBox="1"/>
          <p:nvPr/>
        </p:nvSpPr>
        <p:spPr>
          <a:xfrm>
            <a:off x="425400" y="4772850"/>
            <a:ext cx="1701000" cy="6156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Source Sans Pro"/>
                <a:ea typeface="Source Sans Pro"/>
                <a:cs typeface="Source Sans Pro"/>
                <a:sym typeface="Source Sans Pro"/>
              </a:rPr>
              <a:t>Cause: </a:t>
            </a:r>
            <a:endParaRPr b="1">
              <a:latin typeface="Source Sans Pro"/>
              <a:ea typeface="Source Sans Pro"/>
              <a:cs typeface="Source Sans Pro"/>
              <a:sym typeface="Source Sans Pro"/>
            </a:endParaRPr>
          </a:p>
          <a:p>
            <a:pPr marL="0" lvl="0" indent="0" algn="ctr" rtl="0">
              <a:spcBef>
                <a:spcPts val="0"/>
              </a:spcBef>
              <a:spcAft>
                <a:spcPts val="0"/>
              </a:spcAft>
              <a:buNone/>
            </a:pPr>
            <a:r>
              <a:rPr lang="en">
                <a:latin typeface="Source Sans Pro"/>
                <a:ea typeface="Source Sans Pro"/>
                <a:cs typeface="Source Sans Pro"/>
                <a:sym typeface="Source Sans Pro"/>
              </a:rPr>
              <a:t>Driving Cars</a:t>
            </a:r>
            <a:endParaRPr>
              <a:latin typeface="Source Sans Pro"/>
              <a:ea typeface="Source Sans Pro"/>
              <a:cs typeface="Source Sans Pro"/>
              <a:sym typeface="Source Sans Pro"/>
            </a:endParaRPr>
          </a:p>
        </p:txBody>
      </p:sp>
      <p:sp>
        <p:nvSpPr>
          <p:cNvPr id="145" name="Google Shape;145;p15"/>
          <p:cNvSpPr/>
          <p:nvPr/>
        </p:nvSpPr>
        <p:spPr>
          <a:xfrm rot="-1703126">
            <a:off x="1695964" y="3555767"/>
            <a:ext cx="646192" cy="270075"/>
          </a:xfrm>
          <a:prstGeom prst="rightArrow">
            <a:avLst>
              <a:gd name="adj1" fmla="val 50000"/>
              <a:gd name="adj2" fmla="val 50000"/>
            </a:avLst>
          </a:prstGeom>
          <a:solidFill>
            <a:srgbClr val="00000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5"/>
          <p:cNvSpPr/>
          <p:nvPr/>
        </p:nvSpPr>
        <p:spPr>
          <a:xfrm>
            <a:off x="7442088" y="3644825"/>
            <a:ext cx="646200" cy="270000"/>
          </a:xfrm>
          <a:prstGeom prst="rightArrow">
            <a:avLst>
              <a:gd name="adj1" fmla="val 50000"/>
              <a:gd name="adj2" fmla="val 50000"/>
            </a:avLst>
          </a:prstGeom>
          <a:solidFill>
            <a:srgbClr val="00000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5"/>
          <p:cNvSpPr/>
          <p:nvPr/>
        </p:nvSpPr>
        <p:spPr>
          <a:xfrm>
            <a:off x="2367500" y="2161800"/>
            <a:ext cx="1359600" cy="2262300"/>
          </a:xfrm>
          <a:prstGeom prst="rect">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5"/>
          <p:cNvSpPr/>
          <p:nvPr/>
        </p:nvSpPr>
        <p:spPr>
          <a:xfrm>
            <a:off x="4471050" y="2430388"/>
            <a:ext cx="1359600" cy="2229600"/>
          </a:xfrm>
          <a:prstGeom prst="rect">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5"/>
          <p:cNvSpPr/>
          <p:nvPr/>
        </p:nvSpPr>
        <p:spPr>
          <a:xfrm>
            <a:off x="2604205" y="5134600"/>
            <a:ext cx="1600200" cy="2122500"/>
          </a:xfrm>
          <a:prstGeom prst="rect">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5"/>
          <p:cNvSpPr/>
          <p:nvPr/>
        </p:nvSpPr>
        <p:spPr>
          <a:xfrm>
            <a:off x="5195500" y="5665025"/>
            <a:ext cx="1531200" cy="1938300"/>
          </a:xfrm>
          <a:prstGeom prst="rect">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5"/>
          <p:cNvSpPr/>
          <p:nvPr/>
        </p:nvSpPr>
        <p:spPr>
          <a:xfrm>
            <a:off x="6010900" y="2734813"/>
            <a:ext cx="1359600" cy="2262300"/>
          </a:xfrm>
          <a:prstGeom prst="rect">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5"/>
          <p:cNvSpPr/>
          <p:nvPr/>
        </p:nvSpPr>
        <p:spPr>
          <a:xfrm rot="761251">
            <a:off x="3802536" y="3423623"/>
            <a:ext cx="646076" cy="270015"/>
          </a:xfrm>
          <a:prstGeom prst="rightArrow">
            <a:avLst>
              <a:gd name="adj1" fmla="val 50000"/>
              <a:gd name="adj2" fmla="val 50000"/>
            </a:avLst>
          </a:prstGeom>
          <a:solidFill>
            <a:srgbClr val="00000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5"/>
          <p:cNvSpPr/>
          <p:nvPr/>
        </p:nvSpPr>
        <p:spPr>
          <a:xfrm rot="7953273">
            <a:off x="3775922" y="4618473"/>
            <a:ext cx="646319" cy="270075"/>
          </a:xfrm>
          <a:prstGeom prst="rightArrow">
            <a:avLst>
              <a:gd name="adj1" fmla="val 50000"/>
              <a:gd name="adj2" fmla="val 50000"/>
            </a:avLst>
          </a:prstGeom>
          <a:solidFill>
            <a:srgbClr val="00000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5"/>
          <p:cNvSpPr/>
          <p:nvPr/>
        </p:nvSpPr>
        <p:spPr>
          <a:xfrm rot="-138904">
            <a:off x="4376839" y="6333659"/>
            <a:ext cx="646127" cy="270216"/>
          </a:xfrm>
          <a:prstGeom prst="rightArrow">
            <a:avLst>
              <a:gd name="adj1" fmla="val 50000"/>
              <a:gd name="adj2" fmla="val 50000"/>
            </a:avLst>
          </a:prstGeom>
          <a:solidFill>
            <a:srgbClr val="00000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5"/>
          <p:cNvSpPr/>
          <p:nvPr/>
        </p:nvSpPr>
        <p:spPr>
          <a:xfrm rot="-3209837">
            <a:off x="5638078" y="5201981"/>
            <a:ext cx="646033" cy="270067"/>
          </a:xfrm>
          <a:prstGeom prst="rightArrow">
            <a:avLst>
              <a:gd name="adj1" fmla="val 50000"/>
              <a:gd name="adj2" fmla="val 50000"/>
            </a:avLst>
          </a:prstGeom>
          <a:solidFill>
            <a:srgbClr val="00000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L4 - Explore 3">
  <p:cSld name="CUSTOM_12">
    <p:spTree>
      <p:nvGrpSpPr>
        <p:cNvPr id="1" name="Shape 156"/>
        <p:cNvGrpSpPr/>
        <p:nvPr/>
      </p:nvGrpSpPr>
      <p:grpSpPr>
        <a:xfrm>
          <a:off x="0" y="0"/>
          <a:ext cx="0" cy="0"/>
          <a:chOff x="0" y="0"/>
          <a:chExt cx="0" cy="0"/>
        </a:xfrm>
      </p:grpSpPr>
      <p:sp>
        <p:nvSpPr>
          <p:cNvPr id="157" name="Google Shape;157;p1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58" name="Google Shape;158;p16"/>
          <p:cNvSpPr txBox="1"/>
          <p:nvPr/>
        </p:nvSpPr>
        <p:spPr>
          <a:xfrm>
            <a:off x="-14725" y="772013"/>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Effects of Fossil Fuels on the Environment</a:t>
            </a:r>
            <a:endParaRPr sz="3600">
              <a:solidFill>
                <a:schemeClr val="dk1"/>
              </a:solidFill>
              <a:latin typeface="Source Sans Pro"/>
              <a:ea typeface="Source Sans Pro"/>
              <a:cs typeface="Source Sans Pro"/>
              <a:sym typeface="Source Sans Pro"/>
            </a:endParaRPr>
          </a:p>
        </p:txBody>
      </p:sp>
      <p:sp>
        <p:nvSpPr>
          <p:cNvPr id="159" name="Google Shape;159;p16"/>
          <p:cNvSpPr txBox="1"/>
          <p:nvPr/>
        </p:nvSpPr>
        <p:spPr>
          <a:xfrm>
            <a:off x="450575" y="1470575"/>
            <a:ext cx="91908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a:t>
            </a:r>
            <a:r>
              <a:rPr lang="en">
                <a:latin typeface="Source Sans Pro"/>
                <a:ea typeface="Source Sans Pro"/>
                <a:cs typeface="Source Sans Pro"/>
                <a:sym typeface="Source Sans Pro"/>
              </a:rPr>
              <a:t> Choose an effect fossil fuels have on the environment and research what is causing that to happen. Make a flowchart to show the things that happen.</a:t>
            </a:r>
            <a:endParaRPr>
              <a:latin typeface="Source Sans Pro"/>
              <a:ea typeface="Source Sans Pro"/>
              <a:cs typeface="Source Sans Pro"/>
              <a:sym typeface="Source Sans Pro"/>
            </a:endParaRPr>
          </a:p>
        </p:txBody>
      </p:sp>
      <p:sp>
        <p:nvSpPr>
          <p:cNvPr id="160" name="Google Shape;160;p16"/>
          <p:cNvSpPr txBox="1"/>
          <p:nvPr/>
        </p:nvSpPr>
        <p:spPr>
          <a:xfrm>
            <a:off x="450575" y="3680225"/>
            <a:ext cx="2034600" cy="8313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Cause:</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161" name="Google Shape;161;p16"/>
          <p:cNvSpPr txBox="1"/>
          <p:nvPr/>
        </p:nvSpPr>
        <p:spPr>
          <a:xfrm>
            <a:off x="7606775" y="3680225"/>
            <a:ext cx="2034600" cy="8313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Effect:</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162" name="Google Shape;162;p16"/>
          <p:cNvSpPr txBox="1"/>
          <p:nvPr/>
        </p:nvSpPr>
        <p:spPr>
          <a:xfrm>
            <a:off x="709000" y="283850"/>
            <a:ext cx="5862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our use of fossil fuels affect Earth systems?  </a:t>
            </a:r>
            <a:endParaRPr>
              <a:latin typeface="Source Sans Pro"/>
              <a:ea typeface="Source Sans Pro"/>
              <a:cs typeface="Source Sans Pro"/>
              <a:sym typeface="Source Sans Pro"/>
            </a:endParaRPr>
          </a:p>
        </p:txBody>
      </p:sp>
      <p:pic>
        <p:nvPicPr>
          <p:cNvPr id="163" name="Google Shape;163;p1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164" name="Google Shape;164;p16"/>
          <p:cNvCxnSpPr/>
          <p:nvPr/>
        </p:nvCxnSpPr>
        <p:spPr>
          <a:xfrm>
            <a:off x="6266275" y="460425"/>
            <a:ext cx="2613300" cy="57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L4 - Explore 1">
  <p:cSld name="CUSTOM_13">
    <p:spTree>
      <p:nvGrpSpPr>
        <p:cNvPr id="1" name="Shape 165"/>
        <p:cNvGrpSpPr/>
        <p:nvPr/>
      </p:nvGrpSpPr>
      <p:grpSpPr>
        <a:xfrm>
          <a:off x="0" y="0"/>
          <a:ext cx="0" cy="0"/>
          <a:chOff x="0" y="0"/>
          <a:chExt cx="0" cy="0"/>
        </a:xfrm>
      </p:grpSpPr>
      <p:sp>
        <p:nvSpPr>
          <p:cNvPr id="166" name="Google Shape;166;p1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167" name="Google Shape;167;p1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168" name="Google Shape;168;p17"/>
          <p:cNvCxnSpPr/>
          <p:nvPr/>
        </p:nvCxnSpPr>
        <p:spPr>
          <a:xfrm>
            <a:off x="6178700" y="460425"/>
            <a:ext cx="2613300" cy="5700"/>
          </a:xfrm>
          <a:prstGeom prst="straightConnector1">
            <a:avLst/>
          </a:prstGeom>
          <a:noFill/>
          <a:ln w="9525" cap="flat" cmpd="sng">
            <a:solidFill>
              <a:schemeClr val="dk2"/>
            </a:solidFill>
            <a:prstDash val="dot"/>
            <a:round/>
            <a:headEnd type="none" w="med" len="med"/>
            <a:tailEnd type="none" w="med" len="med"/>
          </a:ln>
        </p:spPr>
      </p:cxnSp>
      <p:sp>
        <p:nvSpPr>
          <p:cNvPr id="169" name="Google Shape;169;p17"/>
          <p:cNvSpPr txBox="1"/>
          <p:nvPr/>
        </p:nvSpPr>
        <p:spPr>
          <a:xfrm>
            <a:off x="0" y="6734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Research About Traffic and Asthma</a:t>
            </a:r>
            <a:endParaRPr sz="3600">
              <a:solidFill>
                <a:schemeClr val="dk1"/>
              </a:solidFill>
              <a:latin typeface="Source Sans Pro"/>
              <a:ea typeface="Source Sans Pro"/>
              <a:cs typeface="Source Sans Pro"/>
              <a:sym typeface="Source Sans Pro"/>
            </a:endParaRPr>
          </a:p>
        </p:txBody>
      </p:sp>
      <p:sp>
        <p:nvSpPr>
          <p:cNvPr id="170" name="Google Shape;170;p17"/>
          <p:cNvSpPr txBox="1"/>
          <p:nvPr/>
        </p:nvSpPr>
        <p:spPr>
          <a:xfrm>
            <a:off x="687125" y="268100"/>
            <a:ext cx="58734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How does our use of fossil fuels affect Earth’s systems</a:t>
            </a:r>
            <a:r>
              <a:rPr lang="en">
                <a:solidFill>
                  <a:schemeClr val="dk1"/>
                </a:solidFill>
                <a:latin typeface="Source Sans Pro"/>
                <a:ea typeface="Source Sans Pro"/>
                <a:cs typeface="Source Sans Pro"/>
                <a:sym typeface="Source Sans Pro"/>
              </a:rPr>
              <a:t>?</a:t>
            </a:r>
            <a:endParaRPr>
              <a:latin typeface="Source Sans Pro"/>
              <a:ea typeface="Source Sans Pro"/>
              <a:cs typeface="Source Sans Pro"/>
              <a:sym typeface="Source Sans Pro"/>
            </a:endParaRPr>
          </a:p>
        </p:txBody>
      </p:sp>
      <p:sp>
        <p:nvSpPr>
          <p:cNvPr id="171" name="Google Shape;171;p17"/>
          <p:cNvSpPr txBox="1"/>
          <p:nvPr/>
        </p:nvSpPr>
        <p:spPr>
          <a:xfrm>
            <a:off x="687125" y="1353275"/>
            <a:ext cx="5622900" cy="4622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Questions to Research:</a:t>
            </a:r>
            <a:endParaRPr>
              <a:latin typeface="Source Sans Pro"/>
              <a:ea typeface="Source Sans Pro"/>
              <a:cs typeface="Source Sans Pro"/>
              <a:sym typeface="Source Sans Pro"/>
            </a:endParaRPr>
          </a:p>
          <a:p>
            <a:pPr marL="0" lvl="0" indent="0" algn="l" rtl="0">
              <a:spcBef>
                <a:spcPts val="1000"/>
              </a:spcBef>
              <a:spcAft>
                <a:spcPts val="0"/>
              </a:spcAft>
              <a:buNone/>
            </a:pPr>
            <a:r>
              <a:rPr lang="en">
                <a:latin typeface="Source Sans Pro"/>
                <a:ea typeface="Source Sans Pro"/>
                <a:cs typeface="Source Sans Pro"/>
                <a:sym typeface="Source Sans Pro"/>
              </a:rPr>
              <a:t>Why does transportation release pollution?</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What is the effect of particulate matter on the human body?</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What is the effect of nitrogen dioxide on the human body? </a:t>
            </a:r>
            <a:endParaRPr>
              <a:latin typeface="Source Sans Pro"/>
              <a:ea typeface="Source Sans Pro"/>
              <a:cs typeface="Source Sans Pro"/>
              <a:sym typeface="Source Sans Pro"/>
            </a:endParaRPr>
          </a:p>
        </p:txBody>
      </p:sp>
      <p:graphicFrame>
        <p:nvGraphicFramePr>
          <p:cNvPr id="172" name="Google Shape;172;p17"/>
          <p:cNvGraphicFramePr/>
          <p:nvPr/>
        </p:nvGraphicFramePr>
        <p:xfrm>
          <a:off x="796275" y="2056025"/>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73" name="Google Shape;173;p17"/>
          <p:cNvGraphicFramePr/>
          <p:nvPr/>
        </p:nvGraphicFramePr>
        <p:xfrm>
          <a:off x="796275" y="2536675"/>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74" name="Google Shape;174;p17"/>
          <p:cNvGraphicFramePr/>
          <p:nvPr/>
        </p:nvGraphicFramePr>
        <p:xfrm>
          <a:off x="796275" y="3017325"/>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75" name="Google Shape;175;p17"/>
          <p:cNvGraphicFramePr/>
          <p:nvPr/>
        </p:nvGraphicFramePr>
        <p:xfrm>
          <a:off x="796275" y="4029759"/>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76" name="Google Shape;176;p17"/>
          <p:cNvGraphicFramePr/>
          <p:nvPr/>
        </p:nvGraphicFramePr>
        <p:xfrm>
          <a:off x="796275" y="4510409"/>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77" name="Google Shape;177;p17"/>
          <p:cNvGraphicFramePr/>
          <p:nvPr/>
        </p:nvGraphicFramePr>
        <p:xfrm>
          <a:off x="796275" y="4991059"/>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78" name="Google Shape;178;p17"/>
          <p:cNvGraphicFramePr/>
          <p:nvPr/>
        </p:nvGraphicFramePr>
        <p:xfrm>
          <a:off x="796275" y="5877775"/>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79" name="Google Shape;179;p17"/>
          <p:cNvGraphicFramePr/>
          <p:nvPr/>
        </p:nvGraphicFramePr>
        <p:xfrm>
          <a:off x="796275" y="6358425"/>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80" name="Google Shape;180;p17"/>
          <p:cNvGraphicFramePr/>
          <p:nvPr/>
        </p:nvGraphicFramePr>
        <p:xfrm>
          <a:off x="796275" y="6839075"/>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L5 - Explore 1">
  <p:cSld name="CUSTOM_14">
    <p:spTree>
      <p:nvGrpSpPr>
        <p:cNvPr id="1" name="Shape 181"/>
        <p:cNvGrpSpPr/>
        <p:nvPr/>
      </p:nvGrpSpPr>
      <p:grpSpPr>
        <a:xfrm>
          <a:off x="0" y="0"/>
          <a:ext cx="0" cy="0"/>
          <a:chOff x="0" y="0"/>
          <a:chExt cx="0" cy="0"/>
        </a:xfrm>
      </p:grpSpPr>
      <p:sp>
        <p:nvSpPr>
          <p:cNvPr id="182" name="Google Shape;182;p1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83" name="Google Shape;183;p18"/>
          <p:cNvSpPr txBox="1"/>
          <p:nvPr/>
        </p:nvSpPr>
        <p:spPr>
          <a:xfrm>
            <a:off x="709650" y="301893"/>
            <a:ext cx="7492200" cy="4515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EXPLORE: </a:t>
            </a:r>
            <a:r>
              <a:rPr lang="en">
                <a:solidFill>
                  <a:schemeClr val="dk1"/>
                </a:solidFill>
                <a:latin typeface="Source Sans Pro"/>
                <a:ea typeface="Source Sans Pro"/>
                <a:cs typeface="Source Sans Pro"/>
                <a:sym typeface="Source Sans Pro"/>
              </a:rPr>
              <a:t>How does animal waste affect the environment and what can we do about it?</a:t>
            </a:r>
            <a:endParaRPr>
              <a:latin typeface="Source Sans Pro"/>
              <a:ea typeface="Source Sans Pro"/>
              <a:cs typeface="Source Sans Pro"/>
              <a:sym typeface="Source Sans Pro"/>
            </a:endParaRPr>
          </a:p>
        </p:txBody>
      </p:sp>
      <p:pic>
        <p:nvPicPr>
          <p:cNvPr id="184" name="Google Shape;184;p1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185" name="Google Shape;185;p18"/>
          <p:cNvSpPr txBox="1"/>
          <p:nvPr/>
        </p:nvSpPr>
        <p:spPr>
          <a:xfrm>
            <a:off x="0" y="5014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endParaRPr sz="3600">
              <a:solidFill>
                <a:schemeClr val="dk1"/>
              </a:solidFill>
              <a:latin typeface="Source Sans Pro"/>
              <a:ea typeface="Source Sans Pro"/>
              <a:cs typeface="Source Sans Pro"/>
              <a:sym typeface="Source Sans Pro"/>
            </a:endParaRPr>
          </a:p>
        </p:txBody>
      </p:sp>
      <p:cxnSp>
        <p:nvCxnSpPr>
          <p:cNvPr id="186" name="Google Shape;186;p18"/>
          <p:cNvCxnSpPr/>
          <p:nvPr/>
        </p:nvCxnSpPr>
        <p:spPr>
          <a:xfrm rot="10800000" flipH="1">
            <a:off x="7927450" y="465900"/>
            <a:ext cx="901800" cy="7200"/>
          </a:xfrm>
          <a:prstGeom prst="straightConnector1">
            <a:avLst/>
          </a:prstGeom>
          <a:noFill/>
          <a:ln w="9525" cap="flat" cmpd="sng">
            <a:solidFill>
              <a:schemeClr val="dk2"/>
            </a:solidFill>
            <a:prstDash val="dot"/>
            <a:round/>
            <a:headEnd type="none" w="med" len="med"/>
            <a:tailEnd type="none" w="med" len="med"/>
          </a:ln>
        </p:spPr>
      </p:cxnSp>
      <p:sp>
        <p:nvSpPr>
          <p:cNvPr id="187" name="Google Shape;187;p18"/>
          <p:cNvSpPr txBox="1"/>
          <p:nvPr/>
        </p:nvSpPr>
        <p:spPr>
          <a:xfrm>
            <a:off x="437400" y="1128807"/>
            <a:ext cx="9314700" cy="400200"/>
          </a:xfrm>
          <a:prstGeom prst="rect">
            <a:avLst/>
          </a:prstGeom>
          <a:noFill/>
          <a:ln>
            <a:noFill/>
          </a:ln>
        </p:spPr>
        <p:txBody>
          <a:bodyPr spcFirstLastPara="1" wrap="square" lIns="91425" tIns="91425" rIns="91425" bIns="91425" anchor="ctr" anchorCtr="0">
            <a:spAutoFit/>
          </a:bodyPr>
          <a:lstStyle/>
          <a:p>
            <a:pPr marL="0" lvl="0" indent="0" algn="l" rtl="0">
              <a:lnSpc>
                <a:spcPct val="115000"/>
              </a:lnSpc>
              <a:spcBef>
                <a:spcPts val="1000"/>
              </a:spcBef>
              <a:spcAft>
                <a:spcPts val="500"/>
              </a:spcAft>
              <a:buNone/>
            </a:pPr>
            <a:r>
              <a:rPr lang="en" b="1">
                <a:latin typeface="Source Sans Pro"/>
                <a:ea typeface="Source Sans Pro"/>
                <a:cs typeface="Source Sans Pro"/>
                <a:sym typeface="Source Sans Pro"/>
              </a:rPr>
              <a:t>Investigation Question: </a:t>
            </a:r>
            <a:r>
              <a:rPr lang="en" i="1">
                <a:solidFill>
                  <a:schemeClr val="dk1"/>
                </a:solidFill>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How can we collect the most natural gas possible from animal waste? </a:t>
            </a:r>
            <a:endParaRPr>
              <a:latin typeface="Source Sans Pro"/>
              <a:ea typeface="Source Sans Pro"/>
              <a:cs typeface="Source Sans Pro"/>
              <a:sym typeface="Source Sans Pro"/>
            </a:endParaRPr>
          </a:p>
        </p:txBody>
      </p:sp>
      <p:graphicFrame>
        <p:nvGraphicFramePr>
          <p:cNvPr id="188" name="Google Shape;188;p18"/>
          <p:cNvGraphicFramePr/>
          <p:nvPr/>
        </p:nvGraphicFramePr>
        <p:xfrm>
          <a:off x="437400" y="1574075"/>
          <a:ext cx="3000000" cy="3000000"/>
        </p:xfrm>
        <a:graphic>
          <a:graphicData uri="http://schemas.openxmlformats.org/drawingml/2006/table">
            <a:tbl>
              <a:tblPr>
                <a:noFill/>
                <a:tableStyleId>{409B33A4-34AB-4AFB-99C0-078D62FE9017}</a:tableStyleId>
              </a:tblPr>
              <a:tblGrid>
                <a:gridCol w="1723825">
                  <a:extLst>
                    <a:ext uri="{9D8B030D-6E8A-4147-A177-3AD203B41FA5}">
                      <a16:colId xmlns:a16="http://schemas.microsoft.com/office/drawing/2014/main" val="20000"/>
                    </a:ext>
                  </a:extLst>
                </a:gridCol>
                <a:gridCol w="7447775">
                  <a:extLst>
                    <a:ext uri="{9D8B030D-6E8A-4147-A177-3AD203B41FA5}">
                      <a16:colId xmlns:a16="http://schemas.microsoft.com/office/drawing/2014/main" val="20001"/>
                    </a:ext>
                  </a:extLst>
                </a:gridCol>
              </a:tblGrid>
              <a:tr h="20178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Check the investigation you want to do</a:t>
                      </a:r>
                      <a:endParaRPr b="1">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b="1">
                        <a:solidFill>
                          <a:srgbClr val="FFFFFF"/>
                        </a:solidFill>
                        <a:latin typeface="Source Sans Pro"/>
                        <a:ea typeface="Source Sans Pro"/>
                        <a:cs typeface="Source Sans Pro"/>
                        <a:sym typeface="Source Sans Pro"/>
                      </a:endParaRPr>
                    </a:p>
                  </a:txBody>
                  <a:tcPr marL="91425" marR="91425" marT="91425" marB="91425" anchor="ctr">
                    <a:solidFill>
                      <a:srgbClr val="666666"/>
                    </a:solidFill>
                  </a:tcPr>
                </a:tc>
                <a:tc>
                  <a:txBody>
                    <a:bodyPr/>
                    <a:lstStyle/>
                    <a:p>
                      <a:pPr marL="0" lvl="0" indent="0" algn="l" rtl="0">
                        <a:spcBef>
                          <a:spcPts val="0"/>
                        </a:spcBef>
                        <a:spcAft>
                          <a:spcPts val="0"/>
                        </a:spcAft>
                        <a:buNone/>
                      </a:pPr>
                      <a:r>
                        <a:rPr lang="en">
                          <a:latin typeface="Source Sans Pro"/>
                          <a:ea typeface="Source Sans Pro"/>
                          <a:cs typeface="Source Sans Pro"/>
                          <a:sym typeface="Source Sans Pro"/>
                        </a:rPr>
                        <a:t>  We want to do an investigation that would test how...</a:t>
                      </a:r>
                      <a:endParaRPr>
                        <a:latin typeface="Source Sans Pro"/>
                        <a:ea typeface="Source Sans Pro"/>
                        <a:cs typeface="Source Sans Pro"/>
                        <a:sym typeface="Source Sans Pro"/>
                      </a:endParaRPr>
                    </a:p>
                    <a:p>
                      <a:pPr marL="914400" lvl="0" indent="0" algn="l" rtl="0">
                        <a:lnSpc>
                          <a:spcPct val="100000"/>
                        </a:lnSpc>
                        <a:spcBef>
                          <a:spcPts val="800"/>
                        </a:spcBef>
                        <a:spcAft>
                          <a:spcPts val="0"/>
                        </a:spcAft>
                        <a:buNone/>
                      </a:pPr>
                      <a:r>
                        <a:rPr lang="en">
                          <a:latin typeface="Source Sans Pro"/>
                          <a:ea typeface="Source Sans Pro"/>
                          <a:cs typeface="Source Sans Pro"/>
                          <a:sym typeface="Source Sans Pro"/>
                        </a:rPr>
                        <a:t>The</a:t>
                      </a:r>
                      <a:r>
                        <a:rPr lang="en" b="1">
                          <a:latin typeface="Source Sans Pro"/>
                          <a:ea typeface="Source Sans Pro"/>
                          <a:cs typeface="Source Sans Pro"/>
                          <a:sym typeface="Source Sans Pro"/>
                        </a:rPr>
                        <a:t> temperature</a:t>
                      </a:r>
                      <a:r>
                        <a:rPr lang="en">
                          <a:latin typeface="Source Sans Pro"/>
                          <a:ea typeface="Source Sans Pro"/>
                          <a:cs typeface="Source Sans Pro"/>
                          <a:sym typeface="Source Sans Pro"/>
                        </a:rPr>
                        <a:t> of the waste affects the amount of gas produced.</a:t>
                      </a:r>
                      <a:endParaRPr>
                        <a:latin typeface="Source Sans Pro"/>
                        <a:ea typeface="Source Sans Pro"/>
                        <a:cs typeface="Source Sans Pro"/>
                        <a:sym typeface="Source Sans Pro"/>
                      </a:endParaRPr>
                    </a:p>
                    <a:p>
                      <a:pPr marL="914400" lvl="0" indent="0" algn="l" rtl="0">
                        <a:lnSpc>
                          <a:spcPct val="100000"/>
                        </a:lnSpc>
                        <a:spcBef>
                          <a:spcPts val="800"/>
                        </a:spcBef>
                        <a:spcAft>
                          <a:spcPts val="0"/>
                        </a:spcAft>
                        <a:buNone/>
                      </a:pPr>
                      <a:r>
                        <a:rPr lang="en" b="1">
                          <a:latin typeface="Source Sans Pro"/>
                          <a:ea typeface="Source Sans Pro"/>
                          <a:cs typeface="Source Sans Pro"/>
                          <a:sym typeface="Source Sans Pro"/>
                        </a:rPr>
                        <a:t>What is in the bottle </a:t>
                      </a:r>
                      <a:r>
                        <a:rPr lang="en">
                          <a:latin typeface="Source Sans Pro"/>
                          <a:ea typeface="Source Sans Pro"/>
                          <a:cs typeface="Source Sans Pro"/>
                          <a:sym typeface="Source Sans Pro"/>
                        </a:rPr>
                        <a:t>affects the amount of gas produced.</a:t>
                      </a:r>
                      <a:endParaRPr>
                        <a:latin typeface="Source Sans Pro"/>
                        <a:ea typeface="Source Sans Pro"/>
                        <a:cs typeface="Source Sans Pro"/>
                        <a:sym typeface="Source Sans Pro"/>
                      </a:endParaRPr>
                    </a:p>
                    <a:p>
                      <a:pPr marL="914400" lvl="0" indent="0" algn="l" rtl="0">
                        <a:lnSpc>
                          <a:spcPct val="100000"/>
                        </a:lnSpc>
                        <a:spcBef>
                          <a:spcPts val="800"/>
                        </a:spcBef>
                        <a:spcAft>
                          <a:spcPts val="0"/>
                        </a:spcAft>
                        <a:buNone/>
                      </a:pPr>
                      <a:r>
                        <a:rPr lang="en">
                          <a:latin typeface="Source Sans Pro"/>
                          <a:ea typeface="Source Sans Pro"/>
                          <a:cs typeface="Source Sans Pro"/>
                          <a:sym typeface="Source Sans Pro"/>
                        </a:rPr>
                        <a:t>How </a:t>
                      </a:r>
                      <a:r>
                        <a:rPr lang="en" b="1">
                          <a:latin typeface="Source Sans Pro"/>
                          <a:ea typeface="Source Sans Pro"/>
                          <a:cs typeface="Source Sans Pro"/>
                          <a:sym typeface="Source Sans Pro"/>
                        </a:rPr>
                        <a:t>acidic</a:t>
                      </a:r>
                      <a:r>
                        <a:rPr lang="en">
                          <a:latin typeface="Source Sans Pro"/>
                          <a:ea typeface="Source Sans Pro"/>
                          <a:cs typeface="Source Sans Pro"/>
                          <a:sym typeface="Source Sans Pro"/>
                        </a:rPr>
                        <a:t> the environment is affects the amount of gas produced.</a:t>
                      </a:r>
                      <a:endParaRPr>
                        <a:latin typeface="Source Sans Pro"/>
                        <a:ea typeface="Source Sans Pro"/>
                        <a:cs typeface="Source Sans Pro"/>
                        <a:sym typeface="Source Sans Pro"/>
                      </a:endParaRPr>
                    </a:p>
                    <a:p>
                      <a:pPr marL="914400" lvl="0" indent="0" algn="l" rtl="0">
                        <a:lnSpc>
                          <a:spcPct val="100000"/>
                        </a:lnSpc>
                        <a:spcBef>
                          <a:spcPts val="800"/>
                        </a:spcBef>
                        <a:spcAft>
                          <a:spcPts val="0"/>
                        </a:spcAft>
                        <a:buNone/>
                      </a:pPr>
                      <a:r>
                        <a:rPr lang="en">
                          <a:latin typeface="Source Sans Pro"/>
                          <a:ea typeface="Source Sans Pro"/>
                          <a:cs typeface="Source Sans Pro"/>
                          <a:sym typeface="Source Sans Pro"/>
                        </a:rPr>
                        <a:t>The </a:t>
                      </a:r>
                      <a:r>
                        <a:rPr lang="en" b="1">
                          <a:latin typeface="Source Sans Pro"/>
                          <a:ea typeface="Source Sans Pro"/>
                          <a:cs typeface="Source Sans Pro"/>
                          <a:sym typeface="Source Sans Pro"/>
                        </a:rPr>
                        <a:t>amount of shaking the bottle</a:t>
                      </a:r>
                      <a:r>
                        <a:rPr lang="en">
                          <a:latin typeface="Source Sans Pro"/>
                          <a:ea typeface="Source Sans Pro"/>
                          <a:cs typeface="Source Sans Pro"/>
                          <a:sym typeface="Source Sans Pro"/>
                        </a:rPr>
                        <a:t> affects the amount of gas produced.</a:t>
                      </a:r>
                      <a:endParaRPr>
                        <a:latin typeface="Source Sans Pro"/>
                        <a:ea typeface="Source Sans Pro"/>
                        <a:cs typeface="Source Sans Pro"/>
                        <a:sym typeface="Source Sans Pro"/>
                      </a:endParaRPr>
                    </a:p>
                    <a:p>
                      <a:pPr marL="914400" lvl="0" indent="0" algn="l" rtl="0">
                        <a:lnSpc>
                          <a:spcPct val="100000"/>
                        </a:lnSpc>
                        <a:spcBef>
                          <a:spcPts val="800"/>
                        </a:spcBef>
                        <a:spcAft>
                          <a:spcPts val="800"/>
                        </a:spcAft>
                        <a:buNone/>
                      </a:pPr>
                      <a:r>
                        <a:rPr lang="en">
                          <a:latin typeface="Source Sans Pro"/>
                          <a:ea typeface="Source Sans Pro"/>
                          <a:cs typeface="Source Sans Pro"/>
                          <a:sym typeface="Source Sans Pro"/>
                        </a:rPr>
                        <a:t>____________________________________________________________</a:t>
                      </a: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0"/>
                  </a:ext>
                </a:extLst>
              </a:tr>
            </a:tbl>
          </a:graphicData>
        </a:graphic>
      </p:graphicFrame>
      <p:graphicFrame>
        <p:nvGraphicFramePr>
          <p:cNvPr id="189" name="Google Shape;189;p18"/>
          <p:cNvGraphicFramePr/>
          <p:nvPr/>
        </p:nvGraphicFramePr>
        <p:xfrm>
          <a:off x="437400" y="3653747"/>
          <a:ext cx="3000000" cy="3000000"/>
        </p:xfrm>
        <a:graphic>
          <a:graphicData uri="http://schemas.openxmlformats.org/drawingml/2006/table">
            <a:tbl>
              <a:tblPr>
                <a:noFill/>
                <a:tableStyleId>{409B33A4-34AB-4AFB-99C0-078D62FE9017}</a:tableStyleId>
              </a:tblPr>
              <a:tblGrid>
                <a:gridCol w="3290050">
                  <a:extLst>
                    <a:ext uri="{9D8B030D-6E8A-4147-A177-3AD203B41FA5}">
                      <a16:colId xmlns:a16="http://schemas.microsoft.com/office/drawing/2014/main" val="20000"/>
                    </a:ext>
                  </a:extLst>
                </a:gridCol>
              </a:tblGrid>
              <a:tr h="368850">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Materials Needed (make a list)</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0"/>
                  </a:ext>
                </a:extLst>
              </a:tr>
              <a:tr h="3274225">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graphicFrame>
        <p:nvGraphicFramePr>
          <p:cNvPr id="190" name="Google Shape;190;p18"/>
          <p:cNvGraphicFramePr/>
          <p:nvPr/>
        </p:nvGraphicFramePr>
        <p:xfrm>
          <a:off x="3965325" y="3653750"/>
          <a:ext cx="3000000" cy="3000000"/>
        </p:xfrm>
        <a:graphic>
          <a:graphicData uri="http://schemas.openxmlformats.org/drawingml/2006/table">
            <a:tbl>
              <a:tblPr>
                <a:noFill/>
                <a:tableStyleId>{409B33A4-34AB-4AFB-99C0-078D62FE9017}</a:tableStyleId>
              </a:tblPr>
              <a:tblGrid>
                <a:gridCol w="5643675">
                  <a:extLst>
                    <a:ext uri="{9D8B030D-6E8A-4147-A177-3AD203B41FA5}">
                      <a16:colId xmlns:a16="http://schemas.microsoft.com/office/drawing/2014/main" val="20000"/>
                    </a:ext>
                  </a:extLst>
                </a:gridCol>
              </a:tblGrid>
              <a:tr h="403425">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What do you think will happen during your investigation?</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0"/>
                  </a:ext>
                </a:extLst>
              </a:tr>
              <a:tr h="1278900">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620675">
                <a:tc>
                  <a:txBody>
                    <a:bodyPr/>
                    <a:lstStyle/>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How will knowing this information help us make better use of animal waste?</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2"/>
                  </a:ext>
                </a:extLst>
              </a:tr>
              <a:tr h="1367425">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bl>
          </a:graphicData>
        </a:graphic>
      </p:graphicFrame>
      <p:sp>
        <p:nvSpPr>
          <p:cNvPr id="191" name="Google Shape;191;p18"/>
          <p:cNvSpPr txBox="1"/>
          <p:nvPr/>
        </p:nvSpPr>
        <p:spPr>
          <a:xfrm>
            <a:off x="2495600" y="1943350"/>
            <a:ext cx="4221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192" name="Google Shape;192;p18"/>
          <p:cNvSpPr txBox="1"/>
          <p:nvPr/>
        </p:nvSpPr>
        <p:spPr>
          <a:xfrm>
            <a:off x="2495600" y="2254512"/>
            <a:ext cx="4221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193" name="Google Shape;193;p18"/>
          <p:cNvSpPr txBox="1"/>
          <p:nvPr/>
        </p:nvSpPr>
        <p:spPr>
          <a:xfrm>
            <a:off x="2495600" y="2565674"/>
            <a:ext cx="4221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194" name="Google Shape;194;p18"/>
          <p:cNvSpPr txBox="1"/>
          <p:nvPr/>
        </p:nvSpPr>
        <p:spPr>
          <a:xfrm>
            <a:off x="2495600" y="2876836"/>
            <a:ext cx="4221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195" name="Google Shape;195;p18"/>
          <p:cNvSpPr txBox="1"/>
          <p:nvPr/>
        </p:nvSpPr>
        <p:spPr>
          <a:xfrm>
            <a:off x="2495600" y="3201951"/>
            <a:ext cx="4221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pic>
        <p:nvPicPr>
          <p:cNvPr id="196" name="Google Shape;196;p18"/>
          <p:cNvPicPr preferRelativeResize="0"/>
          <p:nvPr/>
        </p:nvPicPr>
        <p:blipFill>
          <a:blip r:embed="rId3">
            <a:alphaModFix/>
          </a:blip>
          <a:stretch>
            <a:fillRect/>
          </a:stretch>
        </p:blipFill>
        <p:spPr>
          <a:xfrm>
            <a:off x="2312125" y="786636"/>
            <a:ext cx="318600" cy="308929"/>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L5 - Explain 1">
  <p:cSld name="CUSTOM_15">
    <p:spTree>
      <p:nvGrpSpPr>
        <p:cNvPr id="1" name="Shape 197"/>
        <p:cNvGrpSpPr/>
        <p:nvPr/>
      </p:nvGrpSpPr>
      <p:grpSpPr>
        <a:xfrm>
          <a:off x="0" y="0"/>
          <a:ext cx="0" cy="0"/>
          <a:chOff x="0" y="0"/>
          <a:chExt cx="0" cy="0"/>
        </a:xfrm>
      </p:grpSpPr>
      <p:sp>
        <p:nvSpPr>
          <p:cNvPr id="198" name="Google Shape;198;p1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99" name="Google Shape;199;p19"/>
          <p:cNvSpPr txBox="1"/>
          <p:nvPr/>
        </p:nvSpPr>
        <p:spPr>
          <a:xfrm>
            <a:off x="677550" y="268100"/>
            <a:ext cx="7185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solidFill>
                  <a:schemeClr val="dk1"/>
                </a:solidFill>
                <a:latin typeface="Source Sans Pro"/>
                <a:ea typeface="Source Sans Pro"/>
                <a:cs typeface="Source Sans Pro"/>
                <a:sym typeface="Source Sans Pro"/>
              </a:rPr>
              <a:t>Lesson 6 EXPLAIN: How does animal waste affect the environment and what can we do about it?</a:t>
            </a:r>
            <a:endParaRPr>
              <a:latin typeface="Source Sans Pro"/>
              <a:ea typeface="Source Sans Pro"/>
              <a:cs typeface="Source Sans Pro"/>
              <a:sym typeface="Source Sans Pro"/>
            </a:endParaRPr>
          </a:p>
        </p:txBody>
      </p:sp>
      <p:pic>
        <p:nvPicPr>
          <p:cNvPr id="200" name="Google Shape;200;p1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201" name="Google Shape;201;p19"/>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cxnSp>
        <p:nvCxnSpPr>
          <p:cNvPr id="202" name="Google Shape;202;p19"/>
          <p:cNvCxnSpPr/>
          <p:nvPr/>
        </p:nvCxnSpPr>
        <p:spPr>
          <a:xfrm>
            <a:off x="7941375" y="465525"/>
            <a:ext cx="844800" cy="7500"/>
          </a:xfrm>
          <a:prstGeom prst="straightConnector1">
            <a:avLst/>
          </a:prstGeom>
          <a:noFill/>
          <a:ln w="9525" cap="flat" cmpd="sng">
            <a:solidFill>
              <a:schemeClr val="dk2"/>
            </a:solidFill>
            <a:prstDash val="dot"/>
            <a:round/>
            <a:headEnd type="none" w="med" len="med"/>
            <a:tailEnd type="none" w="med" len="med"/>
          </a:ln>
        </p:spPr>
      </p:cxnSp>
      <p:graphicFrame>
        <p:nvGraphicFramePr>
          <p:cNvPr id="203" name="Google Shape;203;p19"/>
          <p:cNvGraphicFramePr/>
          <p:nvPr/>
        </p:nvGraphicFramePr>
        <p:xfrm>
          <a:off x="471800" y="1435775"/>
          <a:ext cx="9109825" cy="5745325"/>
        </p:xfrm>
        <a:graphic>
          <a:graphicData uri="http://schemas.openxmlformats.org/drawingml/2006/table">
            <a:tbl>
              <a:tblPr>
                <a:noFill/>
                <a:tableStyleId>{409B33A4-34AB-4AFB-99C0-078D62FE9017}</a:tableStyleId>
              </a:tblPr>
              <a:tblGrid>
                <a:gridCol w="9109825">
                  <a:extLst>
                    <a:ext uri="{9D8B030D-6E8A-4147-A177-3AD203B41FA5}">
                      <a16:colId xmlns:a16="http://schemas.microsoft.com/office/drawing/2014/main" val="20000"/>
                    </a:ext>
                  </a:extLst>
                </a:gridCol>
              </a:tblGrid>
              <a:tr h="785925">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How will you do your investigation? Write a procedure</a:t>
                      </a:r>
                      <a:r>
                        <a:rPr lang="en" b="1">
                          <a:solidFill>
                            <a:schemeClr val="dk1"/>
                          </a:solidFill>
                          <a:latin typeface="Source Sans Pro"/>
                          <a:ea typeface="Source Sans Pro"/>
                          <a:cs typeface="Source Sans Pro"/>
                          <a:sym typeface="Source Sans Pro"/>
                        </a:rPr>
                        <a:t> </a:t>
                      </a:r>
                      <a:r>
                        <a:rPr lang="en" b="1">
                          <a:solidFill>
                            <a:srgbClr val="FFFFFF"/>
                          </a:solidFill>
                          <a:latin typeface="Source Sans Pro"/>
                          <a:ea typeface="Source Sans Pro"/>
                          <a:cs typeface="Source Sans Pro"/>
                          <a:sym typeface="Source Sans Pro"/>
                        </a:rPr>
                        <a:t>that lists how you will set up the materials.</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You will need multiple steps so that any student could pick up your procedure and repeat it.</a:t>
                      </a:r>
                      <a:endParaRPr b="1">
                        <a:latin typeface="Source Sans Pro"/>
                        <a:ea typeface="Source Sans Pro"/>
                        <a:cs typeface="Source Sans Pro"/>
                        <a:sym typeface="Source Sans Pro"/>
                      </a:endParaRPr>
                    </a:p>
                  </a:txBody>
                  <a:tcPr marL="91425" marR="91425" marT="91425" marB="91425" anchor="ctr">
                    <a:solidFill>
                      <a:srgbClr val="666666"/>
                    </a:solidFill>
                  </a:tcPr>
                </a:tc>
                <a:extLst>
                  <a:ext uri="{0D108BD9-81ED-4DB2-BD59-A6C34878D82A}">
                    <a16:rowId xmlns:a16="http://schemas.microsoft.com/office/drawing/2014/main" val="10000"/>
                  </a:ext>
                </a:extLst>
              </a:tr>
              <a:tr h="49594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nchor="ctr"/>
                </a:tc>
                <a:extLst>
                  <a:ext uri="{0D108BD9-81ED-4DB2-BD59-A6C34878D82A}">
                    <a16:rowId xmlns:a16="http://schemas.microsoft.com/office/drawing/2014/main" val="10001"/>
                  </a:ext>
                </a:extLst>
              </a:tr>
            </a:tbl>
          </a:graphicData>
        </a:graphic>
      </p:graphicFrame>
      <p:graphicFrame>
        <p:nvGraphicFramePr>
          <p:cNvPr id="204" name="Google Shape;204;p19"/>
          <p:cNvGraphicFramePr/>
          <p:nvPr/>
        </p:nvGraphicFramePr>
        <p:xfrm>
          <a:off x="796275" y="232460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05" name="Google Shape;205;p19"/>
          <p:cNvGraphicFramePr/>
          <p:nvPr/>
        </p:nvGraphicFramePr>
        <p:xfrm>
          <a:off x="796275" y="280525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06" name="Google Shape;206;p19"/>
          <p:cNvGraphicFramePr/>
          <p:nvPr/>
        </p:nvGraphicFramePr>
        <p:xfrm>
          <a:off x="796275" y="328590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07" name="Google Shape;207;p19"/>
          <p:cNvGraphicFramePr/>
          <p:nvPr/>
        </p:nvGraphicFramePr>
        <p:xfrm>
          <a:off x="796275" y="376655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08" name="Google Shape;208;p19"/>
          <p:cNvGraphicFramePr/>
          <p:nvPr/>
        </p:nvGraphicFramePr>
        <p:xfrm>
          <a:off x="796275" y="424720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09" name="Google Shape;209;p19"/>
          <p:cNvGraphicFramePr/>
          <p:nvPr/>
        </p:nvGraphicFramePr>
        <p:xfrm>
          <a:off x="796275" y="472785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10" name="Google Shape;210;p19"/>
          <p:cNvGraphicFramePr/>
          <p:nvPr/>
        </p:nvGraphicFramePr>
        <p:xfrm>
          <a:off x="796275" y="520850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11" name="Google Shape;211;p19"/>
          <p:cNvGraphicFramePr/>
          <p:nvPr/>
        </p:nvGraphicFramePr>
        <p:xfrm>
          <a:off x="796275" y="568915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12" name="Google Shape;212;p19"/>
          <p:cNvGraphicFramePr/>
          <p:nvPr/>
        </p:nvGraphicFramePr>
        <p:xfrm>
          <a:off x="796275" y="616980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13" name="Google Shape;213;p19"/>
          <p:cNvGraphicFramePr/>
          <p:nvPr/>
        </p:nvGraphicFramePr>
        <p:xfrm>
          <a:off x="796275" y="665045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L5 - Explain 1 1">
  <p:cSld name="CUSTOM_15_1">
    <p:spTree>
      <p:nvGrpSpPr>
        <p:cNvPr id="1" name="Shape 214"/>
        <p:cNvGrpSpPr/>
        <p:nvPr/>
      </p:nvGrpSpPr>
      <p:grpSpPr>
        <a:xfrm>
          <a:off x="0" y="0"/>
          <a:ext cx="0" cy="0"/>
          <a:chOff x="0" y="0"/>
          <a:chExt cx="0" cy="0"/>
        </a:xfrm>
      </p:grpSpPr>
      <p:sp>
        <p:nvSpPr>
          <p:cNvPr id="215" name="Google Shape;215;p2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16" name="Google Shape;216;p20"/>
          <p:cNvSpPr txBox="1"/>
          <p:nvPr/>
        </p:nvSpPr>
        <p:spPr>
          <a:xfrm>
            <a:off x="677550" y="268100"/>
            <a:ext cx="7185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solidFill>
                  <a:schemeClr val="dk1"/>
                </a:solidFill>
                <a:latin typeface="Source Sans Pro"/>
                <a:ea typeface="Source Sans Pro"/>
                <a:cs typeface="Source Sans Pro"/>
                <a:sym typeface="Source Sans Pro"/>
              </a:rPr>
              <a:t>Lesson 6 EXPLAIN: How does animal waste affect the environment and what can we do about it?</a:t>
            </a:r>
            <a:endParaRPr>
              <a:latin typeface="Source Sans Pro"/>
              <a:ea typeface="Source Sans Pro"/>
              <a:cs typeface="Source Sans Pro"/>
              <a:sym typeface="Source Sans Pro"/>
            </a:endParaRPr>
          </a:p>
        </p:txBody>
      </p:sp>
      <p:pic>
        <p:nvPicPr>
          <p:cNvPr id="217" name="Google Shape;217;p20"/>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218" name="Google Shape;218;p20"/>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cxnSp>
        <p:nvCxnSpPr>
          <p:cNvPr id="219" name="Google Shape;219;p20"/>
          <p:cNvCxnSpPr/>
          <p:nvPr/>
        </p:nvCxnSpPr>
        <p:spPr>
          <a:xfrm>
            <a:off x="7941375" y="465525"/>
            <a:ext cx="844800" cy="7500"/>
          </a:xfrm>
          <a:prstGeom prst="straightConnector1">
            <a:avLst/>
          </a:prstGeom>
          <a:noFill/>
          <a:ln w="9525" cap="flat" cmpd="sng">
            <a:solidFill>
              <a:schemeClr val="dk2"/>
            </a:solidFill>
            <a:prstDash val="dot"/>
            <a:round/>
            <a:headEnd type="none" w="med" len="med"/>
            <a:tailEnd type="none" w="med" len="med"/>
          </a:ln>
        </p:spPr>
      </p:cxnSp>
      <p:graphicFrame>
        <p:nvGraphicFramePr>
          <p:cNvPr id="220" name="Google Shape;220;p20"/>
          <p:cNvGraphicFramePr/>
          <p:nvPr/>
        </p:nvGraphicFramePr>
        <p:xfrm>
          <a:off x="475800" y="1435775"/>
          <a:ext cx="9151850" cy="5702275"/>
        </p:xfrm>
        <a:graphic>
          <a:graphicData uri="http://schemas.openxmlformats.org/drawingml/2006/table">
            <a:tbl>
              <a:tblPr>
                <a:noFill/>
                <a:tableStyleId>{409B33A4-34AB-4AFB-99C0-078D62FE9017}</a:tableStyleId>
              </a:tblPr>
              <a:tblGrid>
                <a:gridCol w="9151850">
                  <a:extLst>
                    <a:ext uri="{9D8B030D-6E8A-4147-A177-3AD203B41FA5}">
                      <a16:colId xmlns:a16="http://schemas.microsoft.com/office/drawing/2014/main" val="20000"/>
                    </a:ext>
                  </a:extLst>
                </a:gridCol>
              </a:tblGrid>
              <a:tr h="638375">
                <a:tc>
                  <a:txBody>
                    <a:bodyPr/>
                    <a:lstStyle/>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Draw a picture of the investigation setup.</a:t>
                      </a:r>
                      <a:endParaRPr b="1">
                        <a:solidFill>
                          <a:schemeClr val="lt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Be sure to label all the parts. </a:t>
                      </a:r>
                      <a:endParaRPr b="1">
                        <a:latin typeface="Source Sans Pro"/>
                        <a:ea typeface="Source Sans Pro"/>
                        <a:cs typeface="Source Sans Pro"/>
                        <a:sym typeface="Source Sans Pro"/>
                      </a:endParaRPr>
                    </a:p>
                  </a:txBody>
                  <a:tcPr marL="91425" marR="91425" marT="91425" marB="91425" anchor="ctr">
                    <a:solidFill>
                      <a:srgbClr val="666666"/>
                    </a:solidFill>
                  </a:tcPr>
                </a:tc>
                <a:extLst>
                  <a:ext uri="{0D108BD9-81ED-4DB2-BD59-A6C34878D82A}">
                    <a16:rowId xmlns:a16="http://schemas.microsoft.com/office/drawing/2014/main" val="10000"/>
                  </a:ext>
                </a:extLst>
              </a:tr>
              <a:tr h="50639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nchor="ctr"/>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L1 - Launch" type="secHead">
  <p:cSld name="SECTION_HEADER">
    <p:spTree>
      <p:nvGrpSpPr>
        <p:cNvPr id="1" name="Shape 11"/>
        <p:cNvGrpSpPr/>
        <p:nvPr/>
      </p:nvGrpSpPr>
      <p:grpSpPr>
        <a:xfrm>
          <a:off x="0" y="0"/>
          <a:ext cx="0" cy="0"/>
          <a:chOff x="0" y="0"/>
          <a:chExt cx="0" cy="0"/>
        </a:xfrm>
      </p:grpSpPr>
      <p:sp>
        <p:nvSpPr>
          <p:cNvPr id="12" name="Google Shape;12;p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3" name="Google Shape;13;p3"/>
          <p:cNvSpPr txBox="1"/>
          <p:nvPr/>
        </p:nvSpPr>
        <p:spPr>
          <a:xfrm>
            <a:off x="1523550" y="779350"/>
            <a:ext cx="8060400" cy="594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Ask a Question</a:t>
            </a:r>
            <a:endParaRPr sz="3600">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14" name="Google Shape;14;p3"/>
          <p:cNvSpPr txBox="1"/>
          <p:nvPr/>
        </p:nvSpPr>
        <p:spPr>
          <a:xfrm>
            <a:off x="690625" y="1680500"/>
            <a:ext cx="8961600" cy="840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sz="2200" b="1">
                <a:latin typeface="Source Sans Pro"/>
                <a:ea typeface="Source Sans Pro"/>
                <a:cs typeface="Source Sans Pro"/>
                <a:sym typeface="Source Sans Pro"/>
              </a:rPr>
              <a:t>What do you wonder about the problem?</a:t>
            </a:r>
            <a:endParaRPr b="1">
              <a:solidFill>
                <a:srgbClr val="000000"/>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sz="2200">
                <a:solidFill>
                  <a:srgbClr val="000000"/>
                </a:solidFill>
                <a:latin typeface="Source Sans Pro"/>
                <a:ea typeface="Source Sans Pro"/>
                <a:cs typeface="Source Sans Pro"/>
                <a:sym typeface="Source Sans Pro"/>
              </a:rPr>
              <a:t>I wonder...</a:t>
            </a:r>
            <a:endParaRPr sz="2200"/>
          </a:p>
        </p:txBody>
      </p:sp>
      <p:pic>
        <p:nvPicPr>
          <p:cNvPr id="15" name="Google Shape;15;p3"/>
          <p:cNvPicPr preferRelativeResize="0"/>
          <p:nvPr/>
        </p:nvPicPr>
        <p:blipFill rotWithShape="1">
          <a:blip r:embed="rId2">
            <a:alphaModFix/>
          </a:blip>
          <a:srcRect l="406" r="396"/>
          <a:stretch/>
        </p:blipFill>
        <p:spPr>
          <a:xfrm>
            <a:off x="745825" y="822075"/>
            <a:ext cx="700324" cy="706025"/>
          </a:xfrm>
          <a:prstGeom prst="rect">
            <a:avLst/>
          </a:prstGeom>
          <a:noFill/>
          <a:ln>
            <a:noFill/>
          </a:ln>
        </p:spPr>
      </p:pic>
      <p:sp>
        <p:nvSpPr>
          <p:cNvPr id="16" name="Google Shape;16;p3"/>
          <p:cNvSpPr txBox="1"/>
          <p:nvPr/>
        </p:nvSpPr>
        <p:spPr>
          <a:xfrm>
            <a:off x="690625" y="394275"/>
            <a:ext cx="5142000" cy="2754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LAUNCHING THE UNIT</a:t>
            </a:r>
            <a:endParaRPr>
              <a:latin typeface="Source Sans Pro"/>
              <a:ea typeface="Source Sans Pro"/>
              <a:cs typeface="Source Sans Pro"/>
              <a:sym typeface="Source Sans Pro"/>
            </a:endParaRPr>
          </a:p>
        </p:txBody>
      </p:sp>
      <p:cxnSp>
        <p:nvCxnSpPr>
          <p:cNvPr id="17" name="Google Shape;17;p3"/>
          <p:cNvCxnSpPr/>
          <p:nvPr/>
        </p:nvCxnSpPr>
        <p:spPr>
          <a:xfrm rot="10800000" flipH="1">
            <a:off x="3469425" y="466200"/>
            <a:ext cx="5381100" cy="6900"/>
          </a:xfrm>
          <a:prstGeom prst="straightConnector1">
            <a:avLst/>
          </a:prstGeom>
          <a:noFill/>
          <a:ln w="9525" cap="flat" cmpd="sng">
            <a:solidFill>
              <a:schemeClr val="dk2"/>
            </a:solidFill>
            <a:prstDash val="dot"/>
            <a:round/>
            <a:headEnd type="none" w="med" len="med"/>
            <a:tailEnd type="none" w="med" len="med"/>
          </a:ln>
        </p:spPr>
      </p:cxnSp>
      <p:pic>
        <p:nvPicPr>
          <p:cNvPr id="18" name="Google Shape;18;p3"/>
          <p:cNvPicPr preferRelativeResize="0"/>
          <p:nvPr/>
        </p:nvPicPr>
        <p:blipFill rotWithShape="1">
          <a:blip r:embed="rId3">
            <a:alphaModFix/>
          </a:blip>
          <a:srcRect t="29" b="19"/>
          <a:stretch/>
        </p:blipFill>
        <p:spPr>
          <a:xfrm>
            <a:off x="8949675" y="268103"/>
            <a:ext cx="476276" cy="390350"/>
          </a:xfrm>
          <a:prstGeom prst="rect">
            <a:avLst/>
          </a:prstGeom>
          <a:noFill/>
          <a:ln>
            <a:noFill/>
          </a:ln>
        </p:spPr>
      </p:pic>
      <p:graphicFrame>
        <p:nvGraphicFramePr>
          <p:cNvPr id="19" name="Google Shape;19;p3"/>
          <p:cNvGraphicFramePr/>
          <p:nvPr/>
        </p:nvGraphicFramePr>
        <p:xfrm>
          <a:off x="796275" y="275145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0" name="Google Shape;20;p3"/>
          <p:cNvGraphicFramePr/>
          <p:nvPr/>
        </p:nvGraphicFramePr>
        <p:xfrm>
          <a:off x="796275" y="323210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1" name="Google Shape;21;p3"/>
          <p:cNvGraphicFramePr/>
          <p:nvPr/>
        </p:nvGraphicFramePr>
        <p:xfrm>
          <a:off x="796275" y="371275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2" name="Google Shape;22;p3"/>
          <p:cNvGraphicFramePr/>
          <p:nvPr/>
        </p:nvGraphicFramePr>
        <p:xfrm>
          <a:off x="796275" y="419340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3" name="Google Shape;23;p3"/>
          <p:cNvGraphicFramePr/>
          <p:nvPr/>
        </p:nvGraphicFramePr>
        <p:xfrm>
          <a:off x="796275" y="467405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4" name="Google Shape;24;p3"/>
          <p:cNvGraphicFramePr/>
          <p:nvPr/>
        </p:nvGraphicFramePr>
        <p:xfrm>
          <a:off x="796275" y="515470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5" name="Google Shape;25;p3"/>
          <p:cNvGraphicFramePr/>
          <p:nvPr/>
        </p:nvGraphicFramePr>
        <p:xfrm>
          <a:off x="796275" y="563535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6" name="Google Shape;26;p3"/>
          <p:cNvGraphicFramePr/>
          <p:nvPr/>
        </p:nvGraphicFramePr>
        <p:xfrm>
          <a:off x="796275" y="611600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7" name="Google Shape;27;p3"/>
          <p:cNvGraphicFramePr/>
          <p:nvPr/>
        </p:nvGraphicFramePr>
        <p:xfrm>
          <a:off x="796275" y="6596650"/>
          <a:ext cx="8153400" cy="39621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L5 - Elaborate 1">
  <p:cSld name="CUSTOM_16">
    <p:spTree>
      <p:nvGrpSpPr>
        <p:cNvPr id="1" name="Shape 221"/>
        <p:cNvGrpSpPr/>
        <p:nvPr/>
      </p:nvGrpSpPr>
      <p:grpSpPr>
        <a:xfrm>
          <a:off x="0" y="0"/>
          <a:ext cx="0" cy="0"/>
          <a:chOff x="0" y="0"/>
          <a:chExt cx="0" cy="0"/>
        </a:xfrm>
      </p:grpSpPr>
      <p:sp>
        <p:nvSpPr>
          <p:cNvPr id="222" name="Google Shape;222;p2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23" name="Google Shape;223;p21"/>
          <p:cNvSpPr txBox="1"/>
          <p:nvPr/>
        </p:nvSpPr>
        <p:spPr>
          <a:xfrm>
            <a:off x="675850" y="268100"/>
            <a:ext cx="7446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Clr>
                <a:schemeClr val="dk1"/>
              </a:buClr>
              <a:buSzPts val="1100"/>
              <a:buFont typeface="Arial"/>
              <a:buNone/>
            </a:pPr>
            <a:r>
              <a:rPr lang="en">
                <a:solidFill>
                  <a:schemeClr val="dk1"/>
                </a:solidFill>
                <a:latin typeface="Source Sans Pro"/>
                <a:ea typeface="Source Sans Pro"/>
                <a:cs typeface="Source Sans Pro"/>
                <a:sym typeface="Source Sans Pro"/>
              </a:rPr>
              <a:t>Lesson 6 ELABORATE: How does animal waste affect the environment and what can we do about it?</a:t>
            </a:r>
            <a:endParaRPr>
              <a:solidFill>
                <a:schemeClr val="dk1"/>
              </a:solidFill>
              <a:latin typeface="Source Sans Pro"/>
              <a:ea typeface="Source Sans Pro"/>
              <a:cs typeface="Source Sans Pro"/>
              <a:sym typeface="Source Sans Pro"/>
            </a:endParaRPr>
          </a:p>
        </p:txBody>
      </p:sp>
      <p:pic>
        <p:nvPicPr>
          <p:cNvPr id="224" name="Google Shape;224;p2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225" name="Google Shape;225;p21"/>
          <p:cNvCxnSpPr/>
          <p:nvPr/>
        </p:nvCxnSpPr>
        <p:spPr>
          <a:xfrm>
            <a:off x="8268025" y="450575"/>
            <a:ext cx="535800" cy="1200"/>
          </a:xfrm>
          <a:prstGeom prst="straightConnector1">
            <a:avLst/>
          </a:prstGeom>
          <a:noFill/>
          <a:ln w="9525" cap="flat" cmpd="sng">
            <a:solidFill>
              <a:schemeClr val="dk2"/>
            </a:solidFill>
            <a:prstDash val="dot"/>
            <a:round/>
            <a:headEnd type="none" w="med" len="med"/>
            <a:tailEnd type="none" w="med" len="med"/>
          </a:ln>
        </p:spPr>
      </p:cxnSp>
      <p:graphicFrame>
        <p:nvGraphicFramePr>
          <p:cNvPr id="226" name="Google Shape;226;p21"/>
          <p:cNvGraphicFramePr/>
          <p:nvPr/>
        </p:nvGraphicFramePr>
        <p:xfrm>
          <a:off x="465575" y="1456725"/>
          <a:ext cx="9149675" cy="5708750"/>
        </p:xfrm>
        <a:graphic>
          <a:graphicData uri="http://schemas.openxmlformats.org/drawingml/2006/table">
            <a:tbl>
              <a:tblPr>
                <a:noFill/>
                <a:tableStyleId>{409B33A4-34AB-4AFB-99C0-078D62FE9017}</a:tableStyleId>
              </a:tblPr>
              <a:tblGrid>
                <a:gridCol w="9149675">
                  <a:extLst>
                    <a:ext uri="{9D8B030D-6E8A-4147-A177-3AD203B41FA5}">
                      <a16:colId xmlns:a16="http://schemas.microsoft.com/office/drawing/2014/main" val="20000"/>
                    </a:ext>
                  </a:extLst>
                </a:gridCol>
              </a:tblGrid>
              <a:tr h="661375">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How will you collect data? Create a table where you will record your observations from the investigation. Measurements, descriptions, and pictures all count as useful data. </a:t>
                      </a:r>
                      <a:endParaRPr/>
                    </a:p>
                  </a:txBody>
                  <a:tcPr marL="91425" marR="91425" marT="91425" marB="91425">
                    <a:solidFill>
                      <a:srgbClr val="666666"/>
                    </a:solidFill>
                  </a:tcPr>
                </a:tc>
                <a:extLst>
                  <a:ext uri="{0D108BD9-81ED-4DB2-BD59-A6C34878D82A}">
                    <a16:rowId xmlns:a16="http://schemas.microsoft.com/office/drawing/2014/main" val="10000"/>
                  </a:ext>
                </a:extLst>
              </a:tr>
              <a:tr h="5047375">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sp>
        <p:nvSpPr>
          <p:cNvPr id="227" name="Google Shape;227;p21"/>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ustom Layout 1">
  <p:cSld name="CUSTOM_19">
    <p:spTree>
      <p:nvGrpSpPr>
        <p:cNvPr id="1" name="Shape 228"/>
        <p:cNvGrpSpPr/>
        <p:nvPr/>
      </p:nvGrpSpPr>
      <p:grpSpPr>
        <a:xfrm>
          <a:off x="0" y="0"/>
          <a:ext cx="0" cy="0"/>
          <a:chOff x="0" y="0"/>
          <a:chExt cx="0" cy="0"/>
        </a:xfrm>
      </p:grpSpPr>
      <p:sp>
        <p:nvSpPr>
          <p:cNvPr id="229" name="Google Shape;229;p22"/>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30" name="Google Shape;230;p2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L6 - Explore 1">
  <p:cSld name="CUSTOM_1_1_1">
    <p:spTree>
      <p:nvGrpSpPr>
        <p:cNvPr id="1" name="Shape 231"/>
        <p:cNvGrpSpPr/>
        <p:nvPr/>
      </p:nvGrpSpPr>
      <p:grpSpPr>
        <a:xfrm>
          <a:off x="0" y="0"/>
          <a:ext cx="0" cy="0"/>
          <a:chOff x="0" y="0"/>
          <a:chExt cx="0" cy="0"/>
        </a:xfrm>
      </p:grpSpPr>
      <p:sp>
        <p:nvSpPr>
          <p:cNvPr id="232" name="Google Shape;232;p2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33" name="Google Shape;233;p23"/>
          <p:cNvSpPr txBox="1"/>
          <p:nvPr/>
        </p:nvSpPr>
        <p:spPr>
          <a:xfrm>
            <a:off x="469275" y="622113"/>
            <a:ext cx="91248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Types of Water on Earth</a:t>
            </a:r>
            <a:endParaRPr sz="3000" i="1">
              <a:latin typeface="Source Sans Pro"/>
              <a:ea typeface="Source Sans Pro"/>
              <a:cs typeface="Source Sans Pro"/>
              <a:sym typeface="Source Sans Pro"/>
            </a:endParaRPr>
          </a:p>
        </p:txBody>
      </p:sp>
      <p:sp>
        <p:nvSpPr>
          <p:cNvPr id="234" name="Google Shape;234;p23"/>
          <p:cNvSpPr txBox="1"/>
          <p:nvPr/>
        </p:nvSpPr>
        <p:spPr>
          <a:xfrm>
            <a:off x="675850" y="283000"/>
            <a:ext cx="57702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5 EXPLORE: </a:t>
            </a:r>
            <a:r>
              <a:rPr lang="en">
                <a:solidFill>
                  <a:schemeClr val="dk1"/>
                </a:solidFill>
                <a:latin typeface="Source Sans Pro"/>
                <a:ea typeface="Source Sans Pro"/>
                <a:cs typeface="Source Sans Pro"/>
                <a:sym typeface="Source Sans Pro"/>
              </a:rPr>
              <a:t>How does our use of water affect Earth’s systems?</a:t>
            </a:r>
            <a:endParaRPr>
              <a:latin typeface="Source Sans Pro"/>
              <a:ea typeface="Source Sans Pro"/>
              <a:cs typeface="Source Sans Pro"/>
              <a:sym typeface="Source Sans Pro"/>
            </a:endParaRPr>
          </a:p>
        </p:txBody>
      </p:sp>
      <p:cxnSp>
        <p:nvCxnSpPr>
          <p:cNvPr id="235" name="Google Shape;235;p23"/>
          <p:cNvCxnSpPr/>
          <p:nvPr/>
        </p:nvCxnSpPr>
        <p:spPr>
          <a:xfrm>
            <a:off x="5813675" y="460625"/>
            <a:ext cx="3036600" cy="5400"/>
          </a:xfrm>
          <a:prstGeom prst="straightConnector1">
            <a:avLst/>
          </a:prstGeom>
          <a:noFill/>
          <a:ln w="9525" cap="flat" cmpd="sng">
            <a:solidFill>
              <a:schemeClr val="dk2"/>
            </a:solidFill>
            <a:prstDash val="dot"/>
            <a:round/>
            <a:headEnd type="none" w="med" len="med"/>
            <a:tailEnd type="none" w="med" len="med"/>
          </a:ln>
        </p:spPr>
      </p:cxnSp>
      <p:pic>
        <p:nvPicPr>
          <p:cNvPr id="236" name="Google Shape;236;p2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237" name="Google Shape;237;p23"/>
          <p:cNvSpPr txBox="1">
            <a:spLocks noGrp="1"/>
          </p:cNvSpPr>
          <p:nvPr>
            <p:ph type="sldNum" idx="2"/>
          </p:nvPr>
        </p:nvSpPr>
        <p:spPr>
          <a:xfrm>
            <a:off x="9507229" y="92269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38" name="Google Shape;238;p23"/>
          <p:cNvSpPr txBox="1"/>
          <p:nvPr/>
        </p:nvSpPr>
        <p:spPr>
          <a:xfrm>
            <a:off x="469275" y="1373025"/>
            <a:ext cx="91248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Clr>
                <a:schemeClr val="dk1"/>
              </a:buClr>
              <a:buSzPts val="1100"/>
              <a:buFont typeface="Arial"/>
              <a:buNone/>
            </a:pPr>
            <a:r>
              <a:rPr lang="en" b="1">
                <a:solidFill>
                  <a:srgbClr val="3E3E3E"/>
                </a:solidFill>
                <a:highlight>
                  <a:srgbClr val="FEFEFE"/>
                </a:highlight>
                <a:latin typeface="Source Sans Pro"/>
                <a:ea typeface="Source Sans Pro"/>
                <a:cs typeface="Source Sans Pro"/>
                <a:sym typeface="Source Sans Pro"/>
              </a:rPr>
              <a:t>Directions: </a:t>
            </a:r>
            <a:r>
              <a:rPr lang="en">
                <a:solidFill>
                  <a:srgbClr val="3E3E3E"/>
                </a:solidFill>
                <a:highlight>
                  <a:srgbClr val="FEFEFE"/>
                </a:highlight>
                <a:latin typeface="Source Sans Pro"/>
                <a:ea typeface="Source Sans Pro"/>
                <a:cs typeface="Source Sans Pro"/>
                <a:sym typeface="Source Sans Pro"/>
              </a:rPr>
              <a:t>Use the data table to make a pie graph that shows the amounts of different types of water on Earth. </a:t>
            </a:r>
            <a:endParaRPr>
              <a:solidFill>
                <a:srgbClr val="3E3E3E"/>
              </a:solidFill>
              <a:highlight>
                <a:srgbClr val="FEFEFE"/>
              </a:highlight>
              <a:latin typeface="Source Sans Pro"/>
              <a:ea typeface="Source Sans Pro"/>
              <a:cs typeface="Source Sans Pro"/>
              <a:sym typeface="Source Sans Pro"/>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L7 - Explain 2">
  <p:cSld name="CUSTOM_17">
    <p:spTree>
      <p:nvGrpSpPr>
        <p:cNvPr id="1" name="Shape 239"/>
        <p:cNvGrpSpPr/>
        <p:nvPr/>
      </p:nvGrpSpPr>
      <p:grpSpPr>
        <a:xfrm>
          <a:off x="0" y="0"/>
          <a:ext cx="0" cy="0"/>
          <a:chOff x="0" y="0"/>
          <a:chExt cx="0" cy="0"/>
        </a:xfrm>
      </p:grpSpPr>
      <p:sp>
        <p:nvSpPr>
          <p:cNvPr id="240" name="Google Shape;240;p2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41" name="Google Shape;241;p24"/>
          <p:cNvSpPr txBox="1"/>
          <p:nvPr/>
        </p:nvSpPr>
        <p:spPr>
          <a:xfrm>
            <a:off x="685500" y="1373700"/>
            <a:ext cx="8836200" cy="384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500"/>
              </a:spcBef>
              <a:spcAft>
                <a:spcPts val="500"/>
              </a:spcAft>
              <a:buNone/>
            </a:pPr>
            <a:endParaRPr sz="1300">
              <a:solidFill>
                <a:schemeClr val="dk1"/>
              </a:solidFill>
              <a:latin typeface="Source Sans Pro"/>
              <a:ea typeface="Source Sans Pro"/>
              <a:cs typeface="Source Sans Pro"/>
              <a:sym typeface="Source Sans Pro"/>
            </a:endParaRPr>
          </a:p>
        </p:txBody>
      </p:sp>
      <p:sp>
        <p:nvSpPr>
          <p:cNvPr id="242" name="Google Shape;242;p24"/>
          <p:cNvSpPr txBox="1"/>
          <p:nvPr/>
        </p:nvSpPr>
        <p:spPr>
          <a:xfrm>
            <a:off x="685500" y="264504"/>
            <a:ext cx="6858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people use resources in a way that is less harmful to the Earth?</a:t>
            </a:r>
            <a:endParaRPr>
              <a:latin typeface="Source Sans Pro"/>
              <a:ea typeface="Source Sans Pro"/>
              <a:cs typeface="Source Sans Pro"/>
              <a:sym typeface="Source Sans Pro"/>
            </a:endParaRPr>
          </a:p>
        </p:txBody>
      </p:sp>
      <p:sp>
        <p:nvSpPr>
          <p:cNvPr id="243" name="Google Shape;243;p24"/>
          <p:cNvSpPr txBox="1"/>
          <p:nvPr/>
        </p:nvSpPr>
        <p:spPr>
          <a:xfrm>
            <a:off x="0" y="6348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Guiding Questions for </a:t>
            </a:r>
            <a:r>
              <a:rPr lang="en" sz="3600" i="1">
                <a:solidFill>
                  <a:schemeClr val="dk1"/>
                </a:solidFill>
                <a:latin typeface="Source Sans Pro"/>
                <a:ea typeface="Source Sans Pro"/>
                <a:cs typeface="Source Sans Pro"/>
                <a:sym typeface="Source Sans Pro"/>
              </a:rPr>
              <a:t>Energy Island </a:t>
            </a:r>
            <a:r>
              <a:rPr lang="en" sz="2400" i="1">
                <a:solidFill>
                  <a:schemeClr val="dk1"/>
                </a:solidFill>
                <a:latin typeface="Source Sans Pro"/>
                <a:ea typeface="Source Sans Pro"/>
                <a:cs typeface="Source Sans Pro"/>
                <a:sym typeface="Source Sans Pro"/>
              </a:rPr>
              <a:t>continued</a:t>
            </a:r>
            <a:endParaRPr sz="2400" i="1">
              <a:solidFill>
                <a:schemeClr val="dk1"/>
              </a:solidFill>
              <a:latin typeface="Source Sans Pro"/>
              <a:ea typeface="Source Sans Pro"/>
              <a:cs typeface="Source Sans Pro"/>
              <a:sym typeface="Source Sans Pro"/>
            </a:endParaRPr>
          </a:p>
        </p:txBody>
      </p:sp>
      <p:cxnSp>
        <p:nvCxnSpPr>
          <p:cNvPr id="244" name="Google Shape;244;p24"/>
          <p:cNvCxnSpPr/>
          <p:nvPr/>
        </p:nvCxnSpPr>
        <p:spPr>
          <a:xfrm>
            <a:off x="7529875" y="466150"/>
            <a:ext cx="1244400" cy="0"/>
          </a:xfrm>
          <a:prstGeom prst="straightConnector1">
            <a:avLst/>
          </a:prstGeom>
          <a:noFill/>
          <a:ln w="9525" cap="flat" cmpd="sng">
            <a:solidFill>
              <a:schemeClr val="dk2"/>
            </a:solidFill>
            <a:prstDash val="dot"/>
            <a:round/>
            <a:headEnd type="none" w="med" len="med"/>
            <a:tailEnd type="none" w="med" len="med"/>
          </a:ln>
        </p:spPr>
      </p:cxnSp>
      <p:pic>
        <p:nvPicPr>
          <p:cNvPr id="245" name="Google Shape;245;p2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246" name="Google Shape;246;p24"/>
          <p:cNvSpPr txBox="1"/>
          <p:nvPr/>
        </p:nvSpPr>
        <p:spPr>
          <a:xfrm>
            <a:off x="450575" y="1430550"/>
            <a:ext cx="90711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500"/>
              </a:spcAft>
              <a:buNone/>
            </a:pPr>
            <a:r>
              <a:rPr lang="en" b="1">
                <a:solidFill>
                  <a:schemeClr val="dk1"/>
                </a:solidFill>
                <a:latin typeface="Source Sans Pro"/>
                <a:ea typeface="Source Sans Pro"/>
                <a:cs typeface="Source Sans Pro"/>
                <a:sym typeface="Source Sans Pro"/>
              </a:rPr>
              <a:t>Guiding Question #3: </a:t>
            </a:r>
            <a:r>
              <a:rPr lang="en">
                <a:solidFill>
                  <a:schemeClr val="dk1"/>
                </a:solidFill>
                <a:latin typeface="Source Sans Pro"/>
                <a:ea typeface="Source Sans Pro"/>
                <a:cs typeface="Source Sans Pro"/>
                <a:sym typeface="Source Sans Pro"/>
              </a:rPr>
              <a:t>What were some benefits of changing to new energy sources?</a:t>
            </a:r>
            <a:endParaRPr>
              <a:solidFill>
                <a:schemeClr val="dk1"/>
              </a:solidFill>
              <a:latin typeface="Source Sans Pro"/>
              <a:ea typeface="Source Sans Pro"/>
              <a:cs typeface="Source Sans Pro"/>
              <a:sym typeface="Source Sans Pro"/>
            </a:endParaRPr>
          </a:p>
        </p:txBody>
      </p:sp>
      <p:graphicFrame>
        <p:nvGraphicFramePr>
          <p:cNvPr id="247" name="Google Shape;247;p24"/>
          <p:cNvGraphicFramePr/>
          <p:nvPr/>
        </p:nvGraphicFramePr>
        <p:xfrm>
          <a:off x="450450" y="1996125"/>
          <a:ext cx="9155600" cy="5084000"/>
        </p:xfrm>
        <a:graphic>
          <a:graphicData uri="http://schemas.openxmlformats.org/drawingml/2006/table">
            <a:tbl>
              <a:tblPr>
                <a:noFill/>
                <a:tableStyleId>{3A129832-06BA-42CE-9CFE-BFBEE01DE661}</a:tableStyleId>
              </a:tblPr>
              <a:tblGrid>
                <a:gridCol w="4565075">
                  <a:extLst>
                    <a:ext uri="{9D8B030D-6E8A-4147-A177-3AD203B41FA5}">
                      <a16:colId xmlns:a16="http://schemas.microsoft.com/office/drawing/2014/main" val="20000"/>
                    </a:ext>
                  </a:extLst>
                </a:gridCol>
                <a:gridCol w="4590525">
                  <a:extLst>
                    <a:ext uri="{9D8B030D-6E8A-4147-A177-3AD203B41FA5}">
                      <a16:colId xmlns:a16="http://schemas.microsoft.com/office/drawing/2014/main" val="20001"/>
                    </a:ext>
                  </a:extLst>
                </a:gridCol>
              </a:tblGrid>
              <a:tr h="3962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4687725">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L7 - Elaborate 1">
  <p:cSld name="CUSTOM_18">
    <p:spTree>
      <p:nvGrpSpPr>
        <p:cNvPr id="1" name="Shape 248"/>
        <p:cNvGrpSpPr/>
        <p:nvPr/>
      </p:nvGrpSpPr>
      <p:grpSpPr>
        <a:xfrm>
          <a:off x="0" y="0"/>
          <a:ext cx="0" cy="0"/>
          <a:chOff x="0" y="0"/>
          <a:chExt cx="0" cy="0"/>
        </a:xfrm>
      </p:grpSpPr>
      <p:sp>
        <p:nvSpPr>
          <p:cNvPr id="249" name="Google Shape;249;p2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50" name="Google Shape;250;p25"/>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A Farm that Helps Protect the Earth</a:t>
            </a:r>
            <a:endParaRPr sz="3600" i="1">
              <a:solidFill>
                <a:schemeClr val="dk1"/>
              </a:solidFill>
            </a:endParaRPr>
          </a:p>
        </p:txBody>
      </p:sp>
      <p:sp>
        <p:nvSpPr>
          <p:cNvPr id="251" name="Google Shape;251;p25"/>
          <p:cNvSpPr txBox="1"/>
          <p:nvPr/>
        </p:nvSpPr>
        <p:spPr>
          <a:xfrm>
            <a:off x="439300" y="1437250"/>
            <a:ext cx="9031800" cy="400200"/>
          </a:xfrm>
          <a:prstGeom prst="rect">
            <a:avLst/>
          </a:prstGeom>
          <a:noFill/>
          <a:ln>
            <a:noFill/>
          </a:ln>
        </p:spPr>
        <p:txBody>
          <a:bodyPr spcFirstLastPara="1" wrap="square" lIns="91425" tIns="91425" rIns="91425" bIns="91425" anchor="t" anchorCtr="0">
            <a:spAutoFit/>
          </a:bodyPr>
          <a:lstStyle/>
          <a:p>
            <a:pPr marL="19050" lvl="0" indent="0" algn="l" rtl="0">
              <a:lnSpc>
                <a:spcPct val="115000"/>
              </a:lnSpc>
              <a:spcBef>
                <a:spcPts val="0"/>
              </a:spcBef>
              <a:spcAft>
                <a:spcPts val="600"/>
              </a:spcAft>
              <a:buNone/>
            </a:pPr>
            <a:r>
              <a:rPr lang="en">
                <a:solidFill>
                  <a:schemeClr val="dk1"/>
                </a:solidFill>
                <a:latin typeface="Source Sans Pro"/>
                <a:ea typeface="Source Sans Pro"/>
                <a:cs typeface="Source Sans Pro"/>
                <a:sym typeface="Source Sans Pro"/>
              </a:rPr>
              <a:t>Create a new model farm that uses science ideas to protect the Earth. Label the parts of the model.</a:t>
            </a:r>
            <a:endParaRPr u="sng">
              <a:solidFill>
                <a:schemeClr val="dk1"/>
              </a:solidFill>
              <a:latin typeface="Source Sans Pro"/>
              <a:ea typeface="Source Sans Pro"/>
              <a:cs typeface="Source Sans Pro"/>
              <a:sym typeface="Source Sans Pro"/>
            </a:endParaRPr>
          </a:p>
        </p:txBody>
      </p:sp>
      <p:sp>
        <p:nvSpPr>
          <p:cNvPr id="252" name="Google Shape;252;p25"/>
          <p:cNvSpPr txBox="1"/>
          <p:nvPr/>
        </p:nvSpPr>
        <p:spPr>
          <a:xfrm>
            <a:off x="685500" y="264500"/>
            <a:ext cx="71208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Lessons 7 &amp; 9 ELABORATE &amp; EVALUATE</a:t>
            </a:r>
            <a:endParaRPr>
              <a:latin typeface="Source Sans Pro"/>
              <a:ea typeface="Source Sans Pro"/>
              <a:cs typeface="Source Sans Pro"/>
              <a:sym typeface="Source Sans Pro"/>
            </a:endParaRPr>
          </a:p>
        </p:txBody>
      </p:sp>
      <p:cxnSp>
        <p:nvCxnSpPr>
          <p:cNvPr id="253" name="Google Shape;253;p25"/>
          <p:cNvCxnSpPr/>
          <p:nvPr/>
        </p:nvCxnSpPr>
        <p:spPr>
          <a:xfrm>
            <a:off x="3744525" y="435175"/>
            <a:ext cx="5029800" cy="30900"/>
          </a:xfrm>
          <a:prstGeom prst="straightConnector1">
            <a:avLst/>
          </a:prstGeom>
          <a:noFill/>
          <a:ln w="9525" cap="flat" cmpd="sng">
            <a:solidFill>
              <a:schemeClr val="dk2"/>
            </a:solidFill>
            <a:prstDash val="dot"/>
            <a:round/>
            <a:headEnd type="none" w="med" len="med"/>
            <a:tailEnd type="none" w="med" len="med"/>
          </a:ln>
        </p:spPr>
      </p:cxnSp>
      <p:pic>
        <p:nvPicPr>
          <p:cNvPr id="254" name="Google Shape;254;p2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255" name="Google Shape;255;p25"/>
          <p:cNvSpPr/>
          <p:nvPr/>
        </p:nvSpPr>
        <p:spPr>
          <a:xfrm>
            <a:off x="473100" y="1922100"/>
            <a:ext cx="9123900" cy="5377200"/>
          </a:xfrm>
          <a:prstGeom prst="rect">
            <a:avLst/>
          </a:prstGeom>
          <a:solidFill>
            <a:srgbClr val="000000">
              <a:alpha val="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L8 - Explore 1">
  <p:cSld name="CUSTOM_5">
    <p:spTree>
      <p:nvGrpSpPr>
        <p:cNvPr id="1" name="Shape 256"/>
        <p:cNvGrpSpPr/>
        <p:nvPr/>
      </p:nvGrpSpPr>
      <p:grpSpPr>
        <a:xfrm>
          <a:off x="0" y="0"/>
          <a:ext cx="0" cy="0"/>
          <a:chOff x="0" y="0"/>
          <a:chExt cx="0" cy="0"/>
        </a:xfrm>
      </p:grpSpPr>
      <p:sp>
        <p:nvSpPr>
          <p:cNvPr id="257" name="Google Shape;257;p2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58" name="Google Shape;258;p26"/>
          <p:cNvPicPr preferRelativeResize="0"/>
          <p:nvPr/>
        </p:nvPicPr>
        <p:blipFill rotWithShape="1">
          <a:blip r:embed="rId2">
            <a:alphaModFix/>
          </a:blip>
          <a:srcRect l="149" r="149"/>
          <a:stretch/>
        </p:blipFill>
        <p:spPr>
          <a:xfrm>
            <a:off x="3267075" y="2594707"/>
            <a:ext cx="3524250" cy="3419475"/>
          </a:xfrm>
          <a:prstGeom prst="rect">
            <a:avLst/>
          </a:prstGeom>
          <a:noFill/>
          <a:ln>
            <a:noFill/>
          </a:ln>
        </p:spPr>
      </p:pic>
      <p:graphicFrame>
        <p:nvGraphicFramePr>
          <p:cNvPr id="259" name="Google Shape;259;p26"/>
          <p:cNvGraphicFramePr/>
          <p:nvPr/>
        </p:nvGraphicFramePr>
        <p:xfrm>
          <a:off x="1762563" y="2011725"/>
          <a:ext cx="6289275" cy="4905225"/>
        </p:xfrm>
        <a:graphic>
          <a:graphicData uri="http://schemas.openxmlformats.org/drawingml/2006/table">
            <a:tbl>
              <a:tblPr>
                <a:noFill/>
                <a:tableStyleId>{3A129832-06BA-42CE-9CFE-BFBEE01DE661}</a:tableStyleId>
              </a:tblPr>
              <a:tblGrid>
                <a:gridCol w="1563750">
                  <a:extLst>
                    <a:ext uri="{9D8B030D-6E8A-4147-A177-3AD203B41FA5}">
                      <a16:colId xmlns:a16="http://schemas.microsoft.com/office/drawing/2014/main" val="20000"/>
                    </a:ext>
                  </a:extLst>
                </a:gridCol>
                <a:gridCol w="1767350">
                  <a:extLst>
                    <a:ext uri="{9D8B030D-6E8A-4147-A177-3AD203B41FA5}">
                      <a16:colId xmlns:a16="http://schemas.microsoft.com/office/drawing/2014/main" val="20001"/>
                    </a:ext>
                  </a:extLst>
                </a:gridCol>
                <a:gridCol w="1776600">
                  <a:extLst>
                    <a:ext uri="{9D8B030D-6E8A-4147-A177-3AD203B41FA5}">
                      <a16:colId xmlns:a16="http://schemas.microsoft.com/office/drawing/2014/main" val="20002"/>
                    </a:ext>
                  </a:extLst>
                </a:gridCol>
                <a:gridCol w="1181575">
                  <a:extLst>
                    <a:ext uri="{9D8B030D-6E8A-4147-A177-3AD203B41FA5}">
                      <a16:colId xmlns:a16="http://schemas.microsoft.com/office/drawing/2014/main" val="20003"/>
                    </a:ext>
                  </a:extLst>
                </a:gridCol>
              </a:tblGrid>
              <a:tr h="1171725">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1. Identify Need/Problem</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hMerge="1">
                  <a:txBody>
                    <a:bodyPr/>
                    <a:lstStyle/>
                    <a:p>
                      <a:endParaRPr lang="en-US"/>
                    </a:p>
                  </a:txBody>
                  <a:tcPr/>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0"/>
                  </a:ext>
                </a:extLst>
              </a:tr>
              <a:tr h="1278200">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7. Redesign</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rowSpan="2" gridSpan="2">
                  <a:txBody>
                    <a:bodyPr/>
                    <a:lstStyle/>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alpha val="0"/>
                        </a:srgbClr>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rowSpan="2" hMerge="1">
                  <a:txBody>
                    <a:bodyPr/>
                    <a:lstStyle/>
                    <a:p>
                      <a:endParaRPr lang="en-US"/>
                    </a:p>
                  </a:txBody>
                  <a:tcPr/>
                </a:tc>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2. Research &amp; Brainstorm</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1"/>
                  </a:ext>
                </a:extLst>
              </a:tr>
              <a:tr h="1597775">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6. Communicate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gridSpan="2" vMerge="1">
                  <a:txBody>
                    <a:bodyPr/>
                    <a:lstStyle/>
                    <a:p>
                      <a:endParaRPr lang="en-US"/>
                    </a:p>
                  </a:txBody>
                  <a:tcPr/>
                </a:tc>
                <a:tc hMerge="1" vMerge="1">
                  <a:txBody>
                    <a:bodyPr/>
                    <a:lstStyle/>
                    <a:p>
                      <a:endParaRPr lang="en-US"/>
                    </a:p>
                  </a:txBody>
                  <a:tcPr/>
                </a:tc>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3. Choose Best Ideas</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2"/>
                  </a:ext>
                </a:extLst>
              </a:tr>
              <a:tr h="857525">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5. Test &amp; Evaluate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4. Construct Prototype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260" name="Google Shape;260;p26"/>
          <p:cNvSpPr txBox="1"/>
          <p:nvPr/>
        </p:nvSpPr>
        <p:spPr>
          <a:xfrm>
            <a:off x="0" y="691850"/>
            <a:ext cx="10058400" cy="9144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3600">
                <a:latin typeface="Source Sans Pro"/>
                <a:ea typeface="Source Sans Pro"/>
                <a:cs typeface="Source Sans Pro"/>
                <a:sym typeface="Source Sans Pro"/>
              </a:rPr>
              <a:t>Engineering Design Cycle</a:t>
            </a:r>
            <a:endParaRPr sz="3600">
              <a:latin typeface="Source Sans Pro"/>
              <a:ea typeface="Source Sans Pro"/>
              <a:cs typeface="Source Sans Pro"/>
              <a:sym typeface="Source Sans Pro"/>
            </a:endParaRPr>
          </a:p>
        </p:txBody>
      </p:sp>
      <p:sp>
        <p:nvSpPr>
          <p:cNvPr id="261" name="Google Shape;261;p26"/>
          <p:cNvSpPr txBox="1"/>
          <p:nvPr/>
        </p:nvSpPr>
        <p:spPr>
          <a:xfrm>
            <a:off x="687125" y="241975"/>
            <a:ext cx="7505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262" name="Google Shape;262;p26"/>
          <p:cNvCxnSpPr/>
          <p:nvPr/>
        </p:nvCxnSpPr>
        <p:spPr>
          <a:xfrm>
            <a:off x="5752550" y="464575"/>
            <a:ext cx="3039600" cy="8400"/>
          </a:xfrm>
          <a:prstGeom prst="straightConnector1">
            <a:avLst/>
          </a:prstGeom>
          <a:noFill/>
          <a:ln w="9525" cap="flat" cmpd="sng">
            <a:solidFill>
              <a:schemeClr val="dk2"/>
            </a:solidFill>
            <a:prstDash val="dot"/>
            <a:round/>
            <a:headEnd type="none" w="med" len="med"/>
            <a:tailEnd type="none" w="med" len="med"/>
          </a:ln>
        </p:spPr>
      </p:cxnSp>
      <p:pic>
        <p:nvPicPr>
          <p:cNvPr id="263" name="Google Shape;263;p26"/>
          <p:cNvPicPr preferRelativeResize="0"/>
          <p:nvPr/>
        </p:nvPicPr>
        <p:blipFill rotWithShape="1">
          <a:blip r:embed="rId3">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L8 - Explore 2">
  <p:cSld name="CUSTOM_6">
    <p:spTree>
      <p:nvGrpSpPr>
        <p:cNvPr id="1" name="Shape 264"/>
        <p:cNvGrpSpPr/>
        <p:nvPr/>
      </p:nvGrpSpPr>
      <p:grpSpPr>
        <a:xfrm>
          <a:off x="0" y="0"/>
          <a:ext cx="0" cy="0"/>
          <a:chOff x="0" y="0"/>
          <a:chExt cx="0" cy="0"/>
        </a:xfrm>
      </p:grpSpPr>
      <p:sp>
        <p:nvSpPr>
          <p:cNvPr id="265" name="Google Shape;265;p2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266" name="Google Shape;266;p27"/>
          <p:cNvGraphicFramePr/>
          <p:nvPr/>
        </p:nvGraphicFramePr>
        <p:xfrm>
          <a:off x="543663" y="797750"/>
          <a:ext cx="8720075" cy="6650350"/>
        </p:xfrm>
        <a:graphic>
          <a:graphicData uri="http://schemas.openxmlformats.org/drawingml/2006/table">
            <a:tbl>
              <a:tblPr>
                <a:noFill/>
                <a:tableStyleId>{76E44536-B29F-4406-9B80-FC5F22A7FBAF}</a:tableStyleId>
              </a:tblPr>
              <a:tblGrid>
                <a:gridCol w="3907625">
                  <a:extLst>
                    <a:ext uri="{9D8B030D-6E8A-4147-A177-3AD203B41FA5}">
                      <a16:colId xmlns:a16="http://schemas.microsoft.com/office/drawing/2014/main" val="20000"/>
                    </a:ext>
                  </a:extLst>
                </a:gridCol>
                <a:gridCol w="1604150">
                  <a:extLst>
                    <a:ext uri="{9D8B030D-6E8A-4147-A177-3AD203B41FA5}">
                      <a16:colId xmlns:a16="http://schemas.microsoft.com/office/drawing/2014/main" val="20001"/>
                    </a:ext>
                  </a:extLst>
                </a:gridCol>
                <a:gridCol w="1604150">
                  <a:extLst>
                    <a:ext uri="{9D8B030D-6E8A-4147-A177-3AD203B41FA5}">
                      <a16:colId xmlns:a16="http://schemas.microsoft.com/office/drawing/2014/main" val="20002"/>
                    </a:ext>
                  </a:extLst>
                </a:gridCol>
                <a:gridCol w="1604150">
                  <a:extLst>
                    <a:ext uri="{9D8B030D-6E8A-4147-A177-3AD203B41FA5}">
                      <a16:colId xmlns:a16="http://schemas.microsoft.com/office/drawing/2014/main" val="20003"/>
                    </a:ext>
                  </a:extLst>
                </a:gridCol>
              </a:tblGrid>
              <a:tr h="363400">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lnL cap="flat" cmpd="sng">
                      <a:solidFill>
                        <a:srgbClr val="666666"/>
                      </a:solidFill>
                      <a:prstDash val="solid"/>
                      <a:round/>
                      <a:headEnd type="none" w="sm" len="sm"/>
                      <a:tailEnd type="none" w="sm" len="sm"/>
                    </a:lnL>
                    <a:lnT cap="flat" cmpd="sng">
                      <a:solidFill>
                        <a:srgbClr val="666666"/>
                      </a:solidFill>
                      <a:prstDash val="solid"/>
                      <a:round/>
                      <a:headEnd type="none" w="sm" len="sm"/>
                      <a:tailEnd type="none" w="sm" len="sm"/>
                    </a:lnT>
                    <a:lnB cap="flat" cmpd="sng">
                      <a:solidFill>
                        <a:srgbClr val="FFFFFF"/>
                      </a:solidFill>
                      <a:prstDash val="solid"/>
                      <a:round/>
                      <a:headEnd type="none" w="sm" len="sm"/>
                      <a:tailEnd type="none" w="sm" len="sm"/>
                    </a:lnB>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NO</a:t>
                      </a:r>
                      <a:endParaRPr sz="1800" b="1">
                        <a:solidFill>
                          <a:srgbClr val="FFFFFF"/>
                        </a:solidFill>
                        <a:latin typeface="Source Sans Pro"/>
                        <a:ea typeface="Source Sans Pro"/>
                        <a:cs typeface="Source Sans Pro"/>
                        <a:sym typeface="Source Sans Pro"/>
                      </a:endParaRPr>
                    </a:p>
                    <a:p>
                      <a:pPr marL="0" lvl="0" indent="0" algn="ctr" rtl="0">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FF0000"/>
                    </a:solidFill>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SOMEWHAT</a:t>
                      </a:r>
                      <a:endParaRPr sz="1800" b="1">
                        <a:solidFill>
                          <a:srgbClr val="FFFFFF"/>
                        </a:solidFill>
                        <a:latin typeface="Source Sans Pro"/>
                        <a:ea typeface="Source Sans Pro"/>
                        <a:cs typeface="Source Sans Pro"/>
                        <a:sym typeface="Source Sans Pro"/>
                      </a:endParaRPr>
                    </a:p>
                    <a:p>
                      <a:pPr marL="0" lvl="0" indent="0" algn="ctr" rtl="0">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F1C232"/>
                    </a:solidFill>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YES</a:t>
                      </a:r>
                      <a:endParaRPr sz="1800" b="1">
                        <a:solidFill>
                          <a:srgbClr val="FFFFFF"/>
                        </a:solidFill>
                        <a:latin typeface="Source Sans Pro"/>
                        <a:ea typeface="Source Sans Pro"/>
                        <a:cs typeface="Source Sans Pro"/>
                        <a:sym typeface="Source Sans Pro"/>
                      </a:endParaRPr>
                    </a:p>
                    <a:p>
                      <a:pPr marL="0" lvl="0" indent="0" algn="ctr" rtl="0">
                        <a:lnSpc>
                          <a:spcPct val="115000"/>
                        </a:lnSpc>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6AA84F"/>
                    </a:solidFill>
                  </a:tcPr>
                </a:tc>
                <a:extLst>
                  <a:ext uri="{0D108BD9-81ED-4DB2-BD59-A6C34878D82A}">
                    <a16:rowId xmlns:a16="http://schemas.microsoft.com/office/drawing/2014/main" val="10000"/>
                  </a:ext>
                </a:extLst>
              </a:tr>
              <a:tr h="700825">
                <a:tc>
                  <a:txBody>
                    <a:bodyPr/>
                    <a:lstStyle/>
                    <a:p>
                      <a:pPr marL="0" lvl="0" indent="0" algn="l" rtl="0">
                        <a:lnSpc>
                          <a:spcPct val="115000"/>
                        </a:lnSpc>
                        <a:spcBef>
                          <a:spcPts val="0"/>
                        </a:spcBef>
                        <a:spcAft>
                          <a:spcPts val="1000"/>
                        </a:spcAft>
                        <a:buNone/>
                      </a:pPr>
                      <a:endParaRPr>
                        <a:latin typeface="Source Sans Pro"/>
                        <a:ea typeface="Source Sans Pro"/>
                        <a:cs typeface="Source Sans Pro"/>
                        <a:sym typeface="Source Sans Pro"/>
                      </a:endParaRPr>
                    </a:p>
                  </a:txBody>
                  <a:tcPr marL="63500" marR="63500" marT="63500" marB="63500" anchor="ctr">
                    <a:lnL cap="flat" cmpd="sng">
                      <a:solidFill>
                        <a:srgbClr val="FFFFFF"/>
                      </a:solidFill>
                      <a:prstDash val="solid"/>
                      <a:round/>
                      <a:headEnd type="none" w="sm" len="sm"/>
                      <a:tailEnd type="none" w="sm" len="sm"/>
                    </a:lnL>
                    <a:lnR cap="flat" cmpd="sng">
                      <a:solidFill>
                        <a:srgbClr val="FFFFFF"/>
                      </a:solidFill>
                      <a:prstDash val="solid"/>
                      <a:round/>
                      <a:headEnd type="none" w="sm" len="sm"/>
                      <a:tailEnd type="none" w="sm" len="sm"/>
                    </a:lnR>
                    <a:lnT cap="flat" cmpd="sng">
                      <a:solidFill>
                        <a:srgbClr val="FFFFFF"/>
                      </a:solidFill>
                      <a:prstDash val="solid"/>
                      <a:round/>
                      <a:headEnd type="none" w="sm" len="sm"/>
                      <a:tailEnd type="none" w="sm" len="sm"/>
                    </a:lnT>
                    <a:solidFill>
                      <a:srgbClr val="FFFFFF"/>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1117225">
                <a:tc>
                  <a:txBody>
                    <a:bodyPr/>
                    <a:lstStyle/>
                    <a:p>
                      <a:pPr marL="0" lvl="0" indent="0" algn="l" rtl="0">
                        <a:spcBef>
                          <a:spcPts val="0"/>
                        </a:spcBef>
                        <a:spcAft>
                          <a:spcPts val="400"/>
                        </a:spcAft>
                        <a:buNone/>
                      </a:pPr>
                      <a:r>
                        <a:rPr lang="en">
                          <a:solidFill>
                            <a:schemeClr val="dk1"/>
                          </a:solidFill>
                          <a:latin typeface="Source Sans Pro"/>
                          <a:ea typeface="Source Sans Pro"/>
                          <a:cs typeface="Source Sans Pro"/>
                          <a:sym typeface="Source Sans Pro"/>
                        </a:rPr>
                        <a:t>I used research to help make a design proposal. </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17225">
                <a:tc>
                  <a:txBody>
                    <a:bodyPr/>
                    <a:lstStyle/>
                    <a:p>
                      <a:pPr marL="0" lvl="0" indent="0" algn="l" rtl="0">
                        <a:spcBef>
                          <a:spcPts val="0"/>
                        </a:spcBef>
                        <a:spcAft>
                          <a:spcPts val="400"/>
                        </a:spcAft>
                        <a:buNone/>
                      </a:pPr>
                      <a:r>
                        <a:rPr lang="en">
                          <a:solidFill>
                            <a:schemeClr val="dk1"/>
                          </a:solidFill>
                          <a:latin typeface="Source Sans Pro"/>
                          <a:ea typeface="Source Sans Pro"/>
                          <a:cs typeface="Source Sans Pro"/>
                          <a:sym typeface="Source Sans Pro"/>
                        </a:rPr>
                        <a:t>Our group compared multiple design proposals to determine which design would best meet the criteria given the materials constraints.</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17225">
                <a:tc>
                  <a:txBody>
                    <a:bodyPr/>
                    <a:lstStyle/>
                    <a:p>
                      <a:pPr marL="0" lvl="0" indent="0" algn="l" rtl="0">
                        <a:spcBef>
                          <a:spcPts val="0"/>
                        </a:spcBef>
                        <a:spcAft>
                          <a:spcPts val="400"/>
                        </a:spcAft>
                        <a:buNone/>
                      </a:pPr>
                      <a:r>
                        <a:rPr lang="en">
                          <a:solidFill>
                            <a:schemeClr val="dk1"/>
                          </a:solidFill>
                          <a:latin typeface="Source Sans Pro"/>
                          <a:ea typeface="Source Sans Pro"/>
                          <a:cs typeface="Source Sans Pro"/>
                          <a:sym typeface="Source Sans Pro"/>
                        </a:rPr>
                        <a:t>Our group conducted a fair test to determine if the design met the criteria given the constraints, and design should be improved. </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r h="1117225">
                <a:tc>
                  <a:txBody>
                    <a:bodyPr/>
                    <a:lstStyle/>
                    <a:p>
                      <a:pPr marL="0" lvl="0" indent="0" algn="l" rtl="0">
                        <a:spcBef>
                          <a:spcPts val="0"/>
                        </a:spcBef>
                        <a:spcAft>
                          <a:spcPts val="400"/>
                        </a:spcAft>
                        <a:buNone/>
                      </a:pPr>
                      <a:r>
                        <a:rPr lang="en">
                          <a:solidFill>
                            <a:schemeClr val="dk1"/>
                          </a:solidFill>
                          <a:latin typeface="Source Sans Pro"/>
                          <a:ea typeface="Source Sans Pro"/>
                          <a:cs typeface="Source Sans Pro"/>
                          <a:sym typeface="Source Sans Pro"/>
                        </a:rPr>
                        <a:t>Our group communicated to our peers the results of our test.</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5"/>
                  </a:ext>
                </a:extLst>
              </a:tr>
              <a:tr h="1117225">
                <a:tc>
                  <a:txBody>
                    <a:bodyPr/>
                    <a:lstStyle/>
                    <a:p>
                      <a:pPr marL="0" lvl="0" indent="0" algn="l" rtl="0">
                        <a:spcBef>
                          <a:spcPts val="0"/>
                        </a:spcBef>
                        <a:spcAft>
                          <a:spcPts val="400"/>
                        </a:spcAft>
                        <a:buNone/>
                      </a:pPr>
                      <a:r>
                        <a:rPr lang="en">
                          <a:solidFill>
                            <a:schemeClr val="dk1"/>
                          </a:solidFill>
                          <a:latin typeface="Source Sans Pro"/>
                          <a:ea typeface="Source Sans Pro"/>
                          <a:cs typeface="Source Sans Pro"/>
                          <a:sym typeface="Source Sans Pro"/>
                        </a:rPr>
                        <a:t>Our group changed something about our design to improve it based on evidence from test results and feedback from peers.</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6"/>
                  </a:ext>
                </a:extLst>
              </a:tr>
            </a:tbl>
          </a:graphicData>
        </a:graphic>
      </p:graphicFrame>
      <p:sp>
        <p:nvSpPr>
          <p:cNvPr id="267" name="Google Shape;267;p27"/>
          <p:cNvSpPr txBox="1"/>
          <p:nvPr/>
        </p:nvSpPr>
        <p:spPr>
          <a:xfrm>
            <a:off x="543675" y="927225"/>
            <a:ext cx="3827700" cy="8571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en" sz="2600">
                <a:latin typeface="Source Sans Pro"/>
                <a:ea typeface="Source Sans Pro"/>
                <a:cs typeface="Source Sans Pro"/>
                <a:sym typeface="Source Sans Pro"/>
              </a:rPr>
              <a:t>Design Challenge Rubric</a:t>
            </a:r>
            <a:endParaRPr sz="2600">
              <a:solidFill>
                <a:srgbClr val="666666"/>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sz="1200" b="1">
              <a:latin typeface="Source Sans Pro"/>
              <a:ea typeface="Source Sans Pro"/>
              <a:cs typeface="Source Sans Pro"/>
              <a:sym typeface="Source Sans Pro"/>
            </a:endParaRPr>
          </a:p>
        </p:txBody>
      </p:sp>
      <p:pic>
        <p:nvPicPr>
          <p:cNvPr id="268" name="Google Shape;268;p27"/>
          <p:cNvPicPr preferRelativeResize="0"/>
          <p:nvPr/>
        </p:nvPicPr>
        <p:blipFill>
          <a:blip r:embed="rId2">
            <a:alphaModFix/>
          </a:blip>
          <a:stretch>
            <a:fillRect/>
          </a:stretch>
        </p:blipFill>
        <p:spPr>
          <a:xfrm>
            <a:off x="8287450" y="1256182"/>
            <a:ext cx="409575" cy="514350"/>
          </a:xfrm>
          <a:prstGeom prst="rect">
            <a:avLst/>
          </a:prstGeom>
          <a:noFill/>
          <a:ln>
            <a:noFill/>
          </a:ln>
        </p:spPr>
      </p:pic>
      <p:pic>
        <p:nvPicPr>
          <p:cNvPr id="269" name="Google Shape;269;p27"/>
          <p:cNvPicPr preferRelativeResize="0"/>
          <p:nvPr/>
        </p:nvPicPr>
        <p:blipFill>
          <a:blip r:embed="rId3">
            <a:alphaModFix/>
          </a:blip>
          <a:stretch>
            <a:fillRect/>
          </a:stretch>
        </p:blipFill>
        <p:spPr>
          <a:xfrm>
            <a:off x="6605500" y="1260957"/>
            <a:ext cx="561975" cy="504825"/>
          </a:xfrm>
          <a:prstGeom prst="rect">
            <a:avLst/>
          </a:prstGeom>
          <a:noFill/>
          <a:ln>
            <a:noFill/>
          </a:ln>
        </p:spPr>
      </p:pic>
      <p:pic>
        <p:nvPicPr>
          <p:cNvPr id="270" name="Google Shape;270;p27"/>
          <p:cNvPicPr preferRelativeResize="0"/>
          <p:nvPr/>
        </p:nvPicPr>
        <p:blipFill>
          <a:blip r:embed="rId4">
            <a:alphaModFix/>
          </a:blip>
          <a:stretch>
            <a:fillRect/>
          </a:stretch>
        </p:blipFill>
        <p:spPr>
          <a:xfrm>
            <a:off x="5085475" y="1270482"/>
            <a:ext cx="400050" cy="485775"/>
          </a:xfrm>
          <a:prstGeom prst="rect">
            <a:avLst/>
          </a:prstGeom>
          <a:noFill/>
          <a:ln>
            <a:noFill/>
          </a:ln>
        </p:spPr>
      </p:pic>
      <p:sp>
        <p:nvSpPr>
          <p:cNvPr id="271" name="Google Shape;271;p27"/>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272" name="Google Shape;272;p27"/>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273" name="Google Shape;273;p27"/>
          <p:cNvPicPr preferRelativeResize="0"/>
          <p:nvPr/>
        </p:nvPicPr>
        <p:blipFill rotWithShape="1">
          <a:blip r:embed="rId5">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L8 - Explore 3">
  <p:cSld name="CUSTOM_7">
    <p:spTree>
      <p:nvGrpSpPr>
        <p:cNvPr id="1" name="Shape 274"/>
        <p:cNvGrpSpPr/>
        <p:nvPr/>
      </p:nvGrpSpPr>
      <p:grpSpPr>
        <a:xfrm>
          <a:off x="0" y="0"/>
          <a:ext cx="0" cy="0"/>
          <a:chOff x="0" y="0"/>
          <a:chExt cx="0" cy="0"/>
        </a:xfrm>
      </p:grpSpPr>
      <p:sp>
        <p:nvSpPr>
          <p:cNvPr id="275" name="Google Shape;275;p2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76" name="Google Shape;276;p28"/>
          <p:cNvSpPr txBox="1"/>
          <p:nvPr/>
        </p:nvSpPr>
        <p:spPr>
          <a:xfrm>
            <a:off x="0" y="5881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Wind Energy Design Challenge Notes</a:t>
            </a:r>
            <a:endParaRPr>
              <a:latin typeface="Source Sans Pro"/>
              <a:ea typeface="Source Sans Pro"/>
              <a:cs typeface="Source Sans Pro"/>
              <a:sym typeface="Source Sans Pro"/>
            </a:endParaRPr>
          </a:p>
        </p:txBody>
      </p:sp>
      <p:sp>
        <p:nvSpPr>
          <p:cNvPr id="277" name="Google Shape;277;p28"/>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278" name="Google Shape;278;p28"/>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279" name="Google Shape;279;p2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280" name="Google Shape;280;p28"/>
          <p:cNvGraphicFramePr/>
          <p:nvPr/>
        </p:nvGraphicFramePr>
        <p:xfrm>
          <a:off x="455850" y="1373975"/>
          <a:ext cx="9146700" cy="5837425"/>
        </p:xfrm>
        <a:graphic>
          <a:graphicData uri="http://schemas.openxmlformats.org/drawingml/2006/table">
            <a:tbl>
              <a:tblPr>
                <a:noFill/>
                <a:tableStyleId>{3A129832-06BA-42CE-9CFE-BFBEE01DE661}</a:tableStyleId>
              </a:tblPr>
              <a:tblGrid>
                <a:gridCol w="4573350">
                  <a:extLst>
                    <a:ext uri="{9D8B030D-6E8A-4147-A177-3AD203B41FA5}">
                      <a16:colId xmlns:a16="http://schemas.microsoft.com/office/drawing/2014/main" val="20000"/>
                    </a:ext>
                  </a:extLst>
                </a:gridCol>
                <a:gridCol w="4573350">
                  <a:extLst>
                    <a:ext uri="{9D8B030D-6E8A-4147-A177-3AD203B41FA5}">
                      <a16:colId xmlns:a16="http://schemas.microsoft.com/office/drawing/2014/main" val="20001"/>
                    </a:ext>
                  </a:extLst>
                </a:gridCol>
              </a:tblGrid>
              <a:tr h="915925">
                <a:tc>
                  <a:txBody>
                    <a:bodyPr/>
                    <a:lstStyle/>
                    <a:p>
                      <a:pPr marL="0" lvl="0" indent="0" algn="l" rtl="0">
                        <a:spcBef>
                          <a:spcPts val="0"/>
                        </a:spcBef>
                        <a:spcAft>
                          <a:spcPts val="0"/>
                        </a:spcAft>
                        <a:buClr>
                          <a:srgbClr val="000000"/>
                        </a:buClr>
                        <a:buSzPts val="1100"/>
                        <a:buFont typeface="Arial"/>
                        <a:buNone/>
                      </a:pPr>
                      <a:r>
                        <a:rPr lang="en" b="1">
                          <a:solidFill>
                            <a:srgbClr val="000000"/>
                          </a:solidFill>
                          <a:latin typeface="Source Sans Pro"/>
                          <a:ea typeface="Source Sans Pro"/>
                          <a:cs typeface="Source Sans Pro"/>
                          <a:sym typeface="Source Sans Pro"/>
                        </a:rPr>
                        <a:t>Research: </a:t>
                      </a:r>
                      <a:r>
                        <a:rPr lang="en">
                          <a:solidFill>
                            <a:srgbClr val="000000"/>
                          </a:solidFill>
                          <a:latin typeface="Source Sans Pro"/>
                          <a:ea typeface="Source Sans Pro"/>
                          <a:cs typeface="Source Sans Pro"/>
                          <a:sym typeface="Source Sans Pro"/>
                        </a:rPr>
                        <a:t>Use reliable resources to obtain information about wind turbines to help you create a design. </a:t>
                      </a: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Clr>
                          <a:srgbClr val="000000"/>
                        </a:buClr>
                        <a:buSzPts val="1100"/>
                        <a:buFont typeface="Arial"/>
                        <a:buNone/>
                      </a:pPr>
                      <a:r>
                        <a:rPr lang="en" b="1">
                          <a:latin typeface="Source Sans Pro"/>
                          <a:ea typeface="Source Sans Pro"/>
                          <a:cs typeface="Source Sans Pro"/>
                          <a:sym typeface="Source Sans Pro"/>
                        </a:rPr>
                        <a:t>Design a Prototype</a:t>
                      </a:r>
                      <a:r>
                        <a:rPr lang="en" b="1">
                          <a:solidFill>
                            <a:srgbClr val="000000"/>
                          </a:solidFill>
                          <a:latin typeface="Source Sans Pro"/>
                          <a:ea typeface="Source Sans Pro"/>
                          <a:cs typeface="Source Sans Pro"/>
                          <a:sym typeface="Source Sans Pro"/>
                        </a:rPr>
                        <a:t>: </a:t>
                      </a:r>
                      <a:r>
                        <a:rPr lang="en">
                          <a:solidFill>
                            <a:srgbClr val="000000"/>
                          </a:solidFill>
                          <a:latin typeface="Source Sans Pro"/>
                          <a:ea typeface="Source Sans Pro"/>
                          <a:cs typeface="Source Sans Pro"/>
                          <a:sym typeface="Source Sans Pro"/>
                        </a:rPr>
                        <a:t>Draw a diagram of your design idea to use wind as an energy source. Include labels on the different parts of your design. </a:t>
                      </a:r>
                      <a:endParaRPr>
                        <a:solidFill>
                          <a:srgbClr val="000000"/>
                        </a:solidFill>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0"/>
                  </a:ext>
                </a:extLst>
              </a:tr>
              <a:tr h="4921500">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Clr>
                          <a:srgbClr val="000000"/>
                        </a:buClr>
                        <a:buSzPts val="1100"/>
                        <a:buFont typeface="Arial"/>
                        <a:buNone/>
                      </a:pPr>
                      <a:endParaRPr>
                        <a:solidFill>
                          <a:srgbClr val="000000"/>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L8 - Explore 3 1">
  <p:cSld name="CUSTOM_7_1">
    <p:spTree>
      <p:nvGrpSpPr>
        <p:cNvPr id="1" name="Shape 281"/>
        <p:cNvGrpSpPr/>
        <p:nvPr/>
      </p:nvGrpSpPr>
      <p:grpSpPr>
        <a:xfrm>
          <a:off x="0" y="0"/>
          <a:ext cx="0" cy="0"/>
          <a:chOff x="0" y="0"/>
          <a:chExt cx="0" cy="0"/>
        </a:xfrm>
      </p:grpSpPr>
      <p:sp>
        <p:nvSpPr>
          <p:cNvPr id="282" name="Google Shape;282;p2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83" name="Google Shape;283;p29"/>
          <p:cNvSpPr txBox="1"/>
          <p:nvPr/>
        </p:nvSpPr>
        <p:spPr>
          <a:xfrm>
            <a:off x="0" y="5881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Wind Energy Design Challenge Notes </a:t>
            </a:r>
            <a:r>
              <a:rPr lang="en" sz="2400" i="1">
                <a:solidFill>
                  <a:schemeClr val="dk1"/>
                </a:solidFill>
                <a:latin typeface="Source Sans Pro"/>
                <a:ea typeface="Source Sans Pro"/>
                <a:cs typeface="Source Sans Pro"/>
                <a:sym typeface="Source Sans Pro"/>
              </a:rPr>
              <a:t>continued</a:t>
            </a:r>
            <a:endParaRPr>
              <a:latin typeface="Source Sans Pro"/>
              <a:ea typeface="Source Sans Pro"/>
              <a:cs typeface="Source Sans Pro"/>
              <a:sym typeface="Source Sans Pro"/>
            </a:endParaRPr>
          </a:p>
        </p:txBody>
      </p:sp>
      <p:sp>
        <p:nvSpPr>
          <p:cNvPr id="284" name="Google Shape;284;p29"/>
          <p:cNvSpPr txBox="1"/>
          <p:nvPr/>
        </p:nvSpPr>
        <p:spPr>
          <a:xfrm>
            <a:off x="461850" y="1386609"/>
            <a:ext cx="77817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How will your design harness wind energy given the materials you are provided?  </a:t>
            </a:r>
            <a:endParaRPr>
              <a:latin typeface="Source Sans Pro"/>
              <a:ea typeface="Source Sans Pro"/>
              <a:cs typeface="Source Sans Pro"/>
              <a:sym typeface="Source Sans Pro"/>
            </a:endParaRPr>
          </a:p>
        </p:txBody>
      </p:sp>
      <p:sp>
        <p:nvSpPr>
          <p:cNvPr id="285" name="Google Shape;285;p29"/>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286" name="Google Shape;286;p29"/>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287" name="Google Shape;287;p2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288" name="Google Shape;288;p29"/>
          <p:cNvGraphicFramePr/>
          <p:nvPr/>
        </p:nvGraphicFramePr>
        <p:xfrm>
          <a:off x="510050" y="551325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89" name="Google Shape;289;p29"/>
          <p:cNvGraphicFramePr/>
          <p:nvPr/>
        </p:nvGraphicFramePr>
        <p:xfrm>
          <a:off x="510050" y="599390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90" name="Google Shape;290;p29"/>
          <p:cNvGraphicFramePr/>
          <p:nvPr/>
        </p:nvGraphicFramePr>
        <p:xfrm>
          <a:off x="510050" y="647455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91" name="Google Shape;291;p29"/>
          <p:cNvGraphicFramePr/>
          <p:nvPr/>
        </p:nvGraphicFramePr>
        <p:xfrm>
          <a:off x="510050" y="695520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92" name="Google Shape;292;p29"/>
          <p:cNvGraphicFramePr/>
          <p:nvPr/>
        </p:nvGraphicFramePr>
        <p:xfrm>
          <a:off x="510050" y="367510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93" name="Google Shape;293;p29"/>
          <p:cNvGraphicFramePr/>
          <p:nvPr/>
        </p:nvGraphicFramePr>
        <p:xfrm>
          <a:off x="510050" y="415575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94" name="Google Shape;294;p29"/>
          <p:cNvGraphicFramePr/>
          <p:nvPr/>
        </p:nvGraphicFramePr>
        <p:xfrm>
          <a:off x="510050" y="463640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95" name="Google Shape;295;p29"/>
          <p:cNvGraphicFramePr/>
          <p:nvPr/>
        </p:nvGraphicFramePr>
        <p:xfrm>
          <a:off x="510050" y="511705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96" name="Google Shape;296;p29"/>
          <p:cNvGraphicFramePr/>
          <p:nvPr/>
        </p:nvGraphicFramePr>
        <p:xfrm>
          <a:off x="510050" y="2297525"/>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97" name="Google Shape;297;p29"/>
          <p:cNvGraphicFramePr/>
          <p:nvPr/>
        </p:nvGraphicFramePr>
        <p:xfrm>
          <a:off x="510050" y="2778175"/>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98" name="Google Shape;298;p29"/>
          <p:cNvGraphicFramePr/>
          <p:nvPr/>
        </p:nvGraphicFramePr>
        <p:xfrm>
          <a:off x="510050" y="3258825"/>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99" name="Google Shape;299;p29"/>
          <p:cNvGraphicFramePr/>
          <p:nvPr/>
        </p:nvGraphicFramePr>
        <p:xfrm>
          <a:off x="510050" y="180505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Prototype">
  <p:cSld name="CUSTOM_20_1">
    <p:spTree>
      <p:nvGrpSpPr>
        <p:cNvPr id="1" name="Shape 300"/>
        <p:cNvGrpSpPr/>
        <p:nvPr/>
      </p:nvGrpSpPr>
      <p:grpSpPr>
        <a:xfrm>
          <a:off x="0" y="0"/>
          <a:ext cx="0" cy="0"/>
          <a:chOff x="0" y="0"/>
          <a:chExt cx="0" cy="0"/>
        </a:xfrm>
      </p:grpSpPr>
      <p:sp>
        <p:nvSpPr>
          <p:cNvPr id="301" name="Google Shape;301;p3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02" name="Google Shape;302;p30"/>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pic>
        <p:nvPicPr>
          <p:cNvPr id="303" name="Google Shape;303;p30"/>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304" name="Google Shape;304;p30"/>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sp>
        <p:nvSpPr>
          <p:cNvPr id="305" name="Google Shape;305;p30"/>
          <p:cNvSpPr txBox="1"/>
          <p:nvPr/>
        </p:nvSpPr>
        <p:spPr>
          <a:xfrm>
            <a:off x="0" y="5881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Wind Energy Design Challenge Notes </a:t>
            </a:r>
            <a:r>
              <a:rPr lang="en" sz="2000">
                <a:solidFill>
                  <a:schemeClr val="dk1"/>
                </a:solidFill>
                <a:latin typeface="Source Sans Pro"/>
                <a:ea typeface="Source Sans Pro"/>
                <a:cs typeface="Source Sans Pro"/>
                <a:sym typeface="Source Sans Pro"/>
              </a:rPr>
              <a:t>(continued)</a:t>
            </a:r>
            <a:endParaRPr>
              <a:latin typeface="Source Sans Pro"/>
              <a:ea typeface="Source Sans Pro"/>
              <a:cs typeface="Source Sans Pro"/>
              <a:sym typeface="Source Sans Pro"/>
            </a:endParaRPr>
          </a:p>
        </p:txBody>
      </p:sp>
      <p:graphicFrame>
        <p:nvGraphicFramePr>
          <p:cNvPr id="306" name="Google Shape;306;p30"/>
          <p:cNvGraphicFramePr/>
          <p:nvPr/>
        </p:nvGraphicFramePr>
        <p:xfrm>
          <a:off x="481150" y="1373975"/>
          <a:ext cx="8944800" cy="5672675"/>
        </p:xfrm>
        <a:graphic>
          <a:graphicData uri="http://schemas.openxmlformats.org/drawingml/2006/table">
            <a:tbl>
              <a:tblPr>
                <a:noFill/>
                <a:tableStyleId>{3A129832-06BA-42CE-9CFE-BFBEE01DE661}</a:tableStyleId>
              </a:tblPr>
              <a:tblGrid>
                <a:gridCol w="8944800">
                  <a:extLst>
                    <a:ext uri="{9D8B030D-6E8A-4147-A177-3AD203B41FA5}">
                      <a16:colId xmlns:a16="http://schemas.microsoft.com/office/drawing/2014/main" val="20000"/>
                    </a:ext>
                  </a:extLst>
                </a:gridCol>
              </a:tblGrid>
              <a:tr h="421725">
                <a:tc>
                  <a:txBody>
                    <a:bodyPr/>
                    <a:lstStyle/>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Choose Your Best Idea: </a:t>
                      </a:r>
                      <a:r>
                        <a:rPr lang="en">
                          <a:solidFill>
                            <a:schemeClr val="dk1"/>
                          </a:solidFill>
                          <a:latin typeface="Source Sans Pro"/>
                          <a:ea typeface="Source Sans Pro"/>
                          <a:cs typeface="Source Sans Pro"/>
                          <a:sym typeface="Source Sans Pro"/>
                        </a:rPr>
                        <a:t>Draw a diagram of the prototype your group agreed on. </a:t>
                      </a:r>
                      <a:endParaRPr>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0"/>
                  </a:ext>
                </a:extLst>
              </a:tr>
              <a:tr h="5250950">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L1 - Explore 1">
  <p:cSld name="SECTION_HEADER_1_3">
    <p:spTree>
      <p:nvGrpSpPr>
        <p:cNvPr id="1" name="Shape 28"/>
        <p:cNvGrpSpPr/>
        <p:nvPr/>
      </p:nvGrpSpPr>
      <p:grpSpPr>
        <a:xfrm>
          <a:off x="0" y="0"/>
          <a:ext cx="0" cy="0"/>
          <a:chOff x="0" y="0"/>
          <a:chExt cx="0" cy="0"/>
        </a:xfrm>
      </p:grpSpPr>
      <p:sp>
        <p:nvSpPr>
          <p:cNvPr id="29" name="Google Shape;29;p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0" name="Google Shape;30;p4"/>
          <p:cNvSpPr txBox="1"/>
          <p:nvPr/>
        </p:nvSpPr>
        <p:spPr>
          <a:xfrm>
            <a:off x="0" y="5261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Parts of Our Schoolyard </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31" name="Google Shape;31;p4"/>
          <p:cNvSpPr txBox="1"/>
          <p:nvPr/>
        </p:nvSpPr>
        <p:spPr>
          <a:xfrm>
            <a:off x="664600" y="349900"/>
            <a:ext cx="5381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EXPLORE: </a:t>
            </a:r>
            <a:r>
              <a:rPr lang="en">
                <a:solidFill>
                  <a:schemeClr val="dk1"/>
                </a:solidFill>
                <a:latin typeface="Source Sans Pro"/>
                <a:ea typeface="Source Sans Pro"/>
                <a:cs typeface="Source Sans Pro"/>
                <a:sym typeface="Source Sans Pro"/>
              </a:rPr>
              <a:t>How can we describe the different parts of the Earth?</a:t>
            </a:r>
            <a:endParaRPr>
              <a:latin typeface="Source Sans Pro"/>
              <a:ea typeface="Source Sans Pro"/>
              <a:cs typeface="Source Sans Pro"/>
              <a:sym typeface="Source Sans Pro"/>
            </a:endParaRPr>
          </a:p>
        </p:txBody>
      </p:sp>
      <p:sp>
        <p:nvSpPr>
          <p:cNvPr id="32" name="Google Shape;32;p4"/>
          <p:cNvSpPr txBox="1"/>
          <p:nvPr/>
        </p:nvSpPr>
        <p:spPr>
          <a:xfrm>
            <a:off x="648450" y="1197775"/>
            <a:ext cx="87615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As you go around the schoolyard, identify natural parts of the environment. </a:t>
            </a:r>
            <a:r>
              <a:rPr lang="en" sz="1600" b="1">
                <a:solidFill>
                  <a:schemeClr val="dk1"/>
                </a:solidFill>
                <a:latin typeface="Source Sans Pro"/>
                <a:ea typeface="Source Sans Pro"/>
                <a:cs typeface="Source Sans Pro"/>
                <a:sym typeface="Source Sans Pro"/>
              </a:rPr>
              <a:t>Classify</a:t>
            </a:r>
            <a:r>
              <a:rPr lang="en" sz="1600">
                <a:solidFill>
                  <a:schemeClr val="dk1"/>
                </a:solidFill>
                <a:latin typeface="Source Sans Pro"/>
                <a:ea typeface="Source Sans Pro"/>
                <a:cs typeface="Source Sans Pro"/>
                <a:sym typeface="Source Sans Pro"/>
              </a:rPr>
              <a:t> the things you find (put them into groups or categories)</a:t>
            </a:r>
            <a:r>
              <a:rPr lang="en" sz="1600">
                <a:latin typeface="Source Sans Pro"/>
                <a:ea typeface="Source Sans Pro"/>
                <a:cs typeface="Source Sans Pro"/>
                <a:sym typeface="Source Sans Pro"/>
              </a:rPr>
              <a:t> based on patterns you observe about them. </a:t>
            </a:r>
            <a:endParaRPr sz="1600">
              <a:latin typeface="Source Sans Pro"/>
              <a:ea typeface="Source Sans Pro"/>
              <a:cs typeface="Source Sans Pro"/>
              <a:sym typeface="Source Sans Pro"/>
            </a:endParaRPr>
          </a:p>
        </p:txBody>
      </p:sp>
      <p:cxnSp>
        <p:nvCxnSpPr>
          <p:cNvPr id="33" name="Google Shape;33;p4"/>
          <p:cNvCxnSpPr/>
          <p:nvPr/>
        </p:nvCxnSpPr>
        <p:spPr>
          <a:xfrm>
            <a:off x="6251725" y="461850"/>
            <a:ext cx="2598600" cy="4500"/>
          </a:xfrm>
          <a:prstGeom prst="straightConnector1">
            <a:avLst/>
          </a:prstGeom>
          <a:noFill/>
          <a:ln w="9525" cap="flat" cmpd="sng">
            <a:solidFill>
              <a:schemeClr val="dk2"/>
            </a:solidFill>
            <a:prstDash val="dot"/>
            <a:round/>
            <a:headEnd type="none" w="med" len="med"/>
            <a:tailEnd type="none" w="med" len="med"/>
          </a:ln>
        </p:spPr>
      </p:cxnSp>
      <p:pic>
        <p:nvPicPr>
          <p:cNvPr id="34" name="Google Shape;34;p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35" name="Google Shape;35;p4"/>
          <p:cNvGraphicFramePr/>
          <p:nvPr/>
        </p:nvGraphicFramePr>
        <p:xfrm>
          <a:off x="664575" y="1967282"/>
          <a:ext cx="8761500" cy="4948330"/>
        </p:xfrm>
        <a:graphic>
          <a:graphicData uri="http://schemas.openxmlformats.org/drawingml/2006/table">
            <a:tbl>
              <a:tblPr>
                <a:noFill/>
                <a:tableStyleId>{409B33A4-34AB-4AFB-99C0-078D62FE9017}</a:tableStyleId>
              </a:tblPr>
              <a:tblGrid>
                <a:gridCol w="2920500">
                  <a:extLst>
                    <a:ext uri="{9D8B030D-6E8A-4147-A177-3AD203B41FA5}">
                      <a16:colId xmlns:a16="http://schemas.microsoft.com/office/drawing/2014/main" val="20000"/>
                    </a:ext>
                  </a:extLst>
                </a:gridCol>
                <a:gridCol w="2920500">
                  <a:extLst>
                    <a:ext uri="{9D8B030D-6E8A-4147-A177-3AD203B41FA5}">
                      <a16:colId xmlns:a16="http://schemas.microsoft.com/office/drawing/2014/main" val="20001"/>
                    </a:ext>
                  </a:extLst>
                </a:gridCol>
                <a:gridCol w="2920500">
                  <a:extLst>
                    <a:ext uri="{9D8B030D-6E8A-4147-A177-3AD203B41FA5}">
                      <a16:colId xmlns:a16="http://schemas.microsoft.com/office/drawing/2014/main" val="20002"/>
                    </a:ext>
                  </a:extLst>
                </a:gridCol>
              </a:tblGrid>
              <a:tr h="325800">
                <a:tc gridSpan="3">
                  <a:txBody>
                    <a:bodyPr/>
                    <a:lstStyle/>
                    <a:p>
                      <a:pPr marL="0" lvl="0" indent="0" algn="l" rtl="0">
                        <a:spcBef>
                          <a:spcPts val="0"/>
                        </a:spcBef>
                        <a:spcAft>
                          <a:spcPts val="0"/>
                        </a:spcAft>
                        <a:buNone/>
                      </a:pPr>
                      <a:r>
                        <a:rPr lang="en" sz="1200" b="1">
                          <a:solidFill>
                            <a:schemeClr val="lt1"/>
                          </a:solidFill>
                          <a:latin typeface="Source Sans Pro"/>
                          <a:ea typeface="Source Sans Pro"/>
                          <a:cs typeface="Source Sans Pro"/>
                          <a:sym typeface="Source Sans Pro"/>
                        </a:rPr>
                        <a:t>Next, on this page and the next page, create categories and list the things you found:</a:t>
                      </a:r>
                      <a:endParaRPr sz="1200" b="1">
                        <a:solidFill>
                          <a:schemeClr val="lt1"/>
                        </a:solidFill>
                        <a:latin typeface="Source Sans Pro"/>
                        <a:ea typeface="Source Sans Pro"/>
                        <a:cs typeface="Source Sans Pro"/>
                        <a:sym typeface="Source Sans Pro"/>
                      </a:endParaRPr>
                    </a:p>
                  </a:txBody>
                  <a:tcPr marL="91425" marR="91425" marT="91425" marB="91425">
                    <a:solidFill>
                      <a:srgbClr val="666666"/>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582600">
                <a:tc>
                  <a:txBody>
                    <a:bodyPr/>
                    <a:lstStyle/>
                    <a:p>
                      <a:pPr marL="0" lvl="0" indent="0" algn="l" rtl="0">
                        <a:lnSpc>
                          <a:spcPct val="115000"/>
                        </a:lnSpc>
                        <a:spcBef>
                          <a:spcPts val="0"/>
                        </a:spcBef>
                        <a:spcAft>
                          <a:spcPts val="0"/>
                        </a:spcAft>
                        <a:buNone/>
                      </a:pPr>
                      <a:r>
                        <a:rPr lang="en" b="1">
                          <a:solidFill>
                            <a:srgbClr val="CC0000"/>
                          </a:solidFill>
                          <a:latin typeface="Source Sans Pro"/>
                          <a:ea typeface="Source Sans Pro"/>
                          <a:cs typeface="Source Sans Pro"/>
                          <a:sym typeface="Source Sans Pro"/>
                        </a:rPr>
                        <a:t>Example</a:t>
                      </a:r>
                      <a:endParaRPr b="1">
                        <a:solidFill>
                          <a:srgbClr val="CC0000"/>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Category:</a:t>
                      </a:r>
                      <a:r>
                        <a:rPr lang="en" b="1">
                          <a:latin typeface="Source Sans Pro"/>
                          <a:ea typeface="Source Sans Pro"/>
                          <a:cs typeface="Source Sans Pro"/>
                          <a:sym typeface="Source Sans Pro"/>
                        </a:rPr>
                        <a:t> </a:t>
                      </a:r>
                      <a:r>
                        <a:rPr lang="en">
                          <a:latin typeface="Source Sans Pro"/>
                          <a:ea typeface="Source Sans Pro"/>
                          <a:cs typeface="Source Sans Pro"/>
                          <a:sym typeface="Source Sans Pro"/>
                        </a:rPr>
                        <a:t>things that have leaves</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What I found:</a:t>
                      </a:r>
                      <a:endParaRPr b="1">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flower </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tree</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bush</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weeds</a:t>
                      </a:r>
                      <a:endParaRPr>
                        <a:latin typeface="Source Sans Pro"/>
                        <a:ea typeface="Source Sans Pro"/>
                        <a:cs typeface="Source Sans Pro"/>
                        <a:sym typeface="Source Sans Pro"/>
                      </a:endParaRPr>
                    </a:p>
                  </a:txBody>
                  <a:tcPr marL="91425" marR="91425" marT="91425" marB="91425">
                    <a:solidFill>
                      <a:schemeClr val="lt1"/>
                    </a:solidFill>
                  </a:tcPr>
                </a:tc>
                <a:tc>
                  <a:txBody>
                    <a:bodyPr/>
                    <a:lstStyle/>
                    <a:p>
                      <a:pPr marL="0" lvl="0" indent="0" algn="l" rtl="0">
                        <a:lnSpc>
                          <a:spcPct val="115000"/>
                        </a:lnSpc>
                        <a:spcBef>
                          <a:spcPts val="0"/>
                        </a:spcBef>
                        <a:spcAft>
                          <a:spcPts val="0"/>
                        </a:spcAft>
                        <a:buNone/>
                      </a:pPr>
                      <a:endParaRPr b="1">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Prototype 1">
  <p:cSld name="CUSTOM_20_1_1">
    <p:spTree>
      <p:nvGrpSpPr>
        <p:cNvPr id="1" name="Shape 307"/>
        <p:cNvGrpSpPr/>
        <p:nvPr/>
      </p:nvGrpSpPr>
      <p:grpSpPr>
        <a:xfrm>
          <a:off x="0" y="0"/>
          <a:ext cx="0" cy="0"/>
          <a:chOff x="0" y="0"/>
          <a:chExt cx="0" cy="0"/>
        </a:xfrm>
      </p:grpSpPr>
      <p:sp>
        <p:nvSpPr>
          <p:cNvPr id="308" name="Google Shape;308;p3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09" name="Google Shape;309;p31"/>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pic>
        <p:nvPicPr>
          <p:cNvPr id="310" name="Google Shape;310;p3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311" name="Google Shape;311;p31"/>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sp>
        <p:nvSpPr>
          <p:cNvPr id="312" name="Google Shape;312;p31"/>
          <p:cNvSpPr txBox="1"/>
          <p:nvPr/>
        </p:nvSpPr>
        <p:spPr>
          <a:xfrm>
            <a:off x="0" y="5881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Wind Energy Design Challenge Notes </a:t>
            </a:r>
            <a:r>
              <a:rPr lang="en" sz="2000">
                <a:solidFill>
                  <a:schemeClr val="dk1"/>
                </a:solidFill>
                <a:latin typeface="Source Sans Pro"/>
                <a:ea typeface="Source Sans Pro"/>
                <a:cs typeface="Source Sans Pro"/>
                <a:sym typeface="Source Sans Pro"/>
              </a:rPr>
              <a:t>(continued)</a:t>
            </a:r>
            <a:endParaRPr>
              <a:latin typeface="Source Sans Pro"/>
              <a:ea typeface="Source Sans Pro"/>
              <a:cs typeface="Source Sans Pro"/>
              <a:sym typeface="Source Sans Pro"/>
            </a:endParaRPr>
          </a:p>
        </p:txBody>
      </p:sp>
      <p:graphicFrame>
        <p:nvGraphicFramePr>
          <p:cNvPr id="313" name="Google Shape;313;p31"/>
          <p:cNvGraphicFramePr/>
          <p:nvPr/>
        </p:nvGraphicFramePr>
        <p:xfrm>
          <a:off x="433850" y="574185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314" name="Google Shape;314;p31"/>
          <p:cNvGraphicFramePr/>
          <p:nvPr/>
        </p:nvGraphicFramePr>
        <p:xfrm>
          <a:off x="433850" y="622250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315" name="Google Shape;315;p31"/>
          <p:cNvGraphicFramePr/>
          <p:nvPr/>
        </p:nvGraphicFramePr>
        <p:xfrm>
          <a:off x="433850" y="670315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316" name="Google Shape;316;p31"/>
          <p:cNvGraphicFramePr/>
          <p:nvPr/>
        </p:nvGraphicFramePr>
        <p:xfrm>
          <a:off x="433850" y="390370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317" name="Google Shape;317;p31"/>
          <p:cNvGraphicFramePr/>
          <p:nvPr/>
        </p:nvGraphicFramePr>
        <p:xfrm>
          <a:off x="433850" y="438435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318" name="Google Shape;318;p31"/>
          <p:cNvGraphicFramePr/>
          <p:nvPr/>
        </p:nvGraphicFramePr>
        <p:xfrm>
          <a:off x="433850" y="486500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319" name="Google Shape;319;p31"/>
          <p:cNvGraphicFramePr/>
          <p:nvPr/>
        </p:nvGraphicFramePr>
        <p:xfrm>
          <a:off x="433850" y="5345650"/>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320" name="Google Shape;320;p31"/>
          <p:cNvGraphicFramePr/>
          <p:nvPr/>
        </p:nvGraphicFramePr>
        <p:xfrm>
          <a:off x="433850" y="2526125"/>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321" name="Google Shape;321;p31"/>
          <p:cNvGraphicFramePr/>
          <p:nvPr/>
        </p:nvGraphicFramePr>
        <p:xfrm>
          <a:off x="433850" y="3006775"/>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322" name="Google Shape;322;p31"/>
          <p:cNvGraphicFramePr/>
          <p:nvPr/>
        </p:nvGraphicFramePr>
        <p:xfrm>
          <a:off x="433850" y="3487425"/>
          <a:ext cx="9072650" cy="396210"/>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323" name="Google Shape;323;p31"/>
          <p:cNvGraphicFramePr/>
          <p:nvPr/>
        </p:nvGraphicFramePr>
        <p:xfrm>
          <a:off x="433850" y="2033650"/>
          <a:ext cx="9072650" cy="406325"/>
        </p:xfrm>
        <a:graphic>
          <a:graphicData uri="http://schemas.openxmlformats.org/drawingml/2006/table">
            <a:tbl>
              <a:tblPr>
                <a:noFill/>
                <a:tableStyleId>{409B33A4-34AB-4AFB-99C0-078D62FE9017}</a:tableStyleId>
              </a:tblPr>
              <a:tblGrid>
                <a:gridCol w="9072650">
                  <a:extLst>
                    <a:ext uri="{9D8B030D-6E8A-4147-A177-3AD203B41FA5}">
                      <a16:colId xmlns:a16="http://schemas.microsoft.com/office/drawing/2014/main" val="20000"/>
                    </a:ext>
                  </a:extLst>
                </a:gridCol>
              </a:tblGrid>
              <a:tr h="406325">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
        <p:nvSpPr>
          <p:cNvPr id="324" name="Google Shape;324;p31"/>
          <p:cNvSpPr txBox="1"/>
          <p:nvPr/>
        </p:nvSpPr>
        <p:spPr>
          <a:xfrm>
            <a:off x="433875" y="1480225"/>
            <a:ext cx="90726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Explain why you chose this design.</a:t>
            </a:r>
            <a:r>
              <a:rPr lang="en">
                <a:solidFill>
                  <a:schemeClr val="dk1"/>
                </a:solidFill>
                <a:latin typeface="Source Sans Pro"/>
                <a:ea typeface="Source Sans Pro"/>
                <a:cs typeface="Source Sans Pro"/>
                <a:sym typeface="Source Sans Pro"/>
              </a:rPr>
              <a:t> How would it best meet the criteria given the materials constraints?</a:t>
            </a:r>
            <a:endParaRPr>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L8 - Explore 4">
  <p:cSld name="CUSTOM_8">
    <p:spTree>
      <p:nvGrpSpPr>
        <p:cNvPr id="1" name="Shape 325"/>
        <p:cNvGrpSpPr/>
        <p:nvPr/>
      </p:nvGrpSpPr>
      <p:grpSpPr>
        <a:xfrm>
          <a:off x="0" y="0"/>
          <a:ext cx="0" cy="0"/>
          <a:chOff x="0" y="0"/>
          <a:chExt cx="0" cy="0"/>
        </a:xfrm>
      </p:grpSpPr>
      <p:sp>
        <p:nvSpPr>
          <p:cNvPr id="326" name="Google Shape;326;p3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327" name="Google Shape;327;p32"/>
          <p:cNvSpPr txBox="1"/>
          <p:nvPr/>
        </p:nvSpPr>
        <p:spPr>
          <a:xfrm>
            <a:off x="680625" y="519950"/>
            <a:ext cx="84318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Wind Energy Design Challenge Notes </a:t>
            </a:r>
            <a:r>
              <a:rPr lang="en" sz="2400" i="1">
                <a:solidFill>
                  <a:schemeClr val="dk1"/>
                </a:solidFill>
                <a:latin typeface="Source Sans Pro"/>
                <a:ea typeface="Source Sans Pro"/>
                <a:cs typeface="Source Sans Pro"/>
                <a:sym typeface="Source Sans Pro"/>
              </a:rPr>
              <a:t>continued</a:t>
            </a:r>
            <a:endParaRPr sz="2400" i="1">
              <a:latin typeface="Source Sans Pro"/>
              <a:ea typeface="Source Sans Pro"/>
              <a:cs typeface="Source Sans Pro"/>
              <a:sym typeface="Source Sans Pro"/>
            </a:endParaRPr>
          </a:p>
        </p:txBody>
      </p:sp>
      <p:sp>
        <p:nvSpPr>
          <p:cNvPr id="328" name="Google Shape;328;p32"/>
          <p:cNvSpPr txBox="1"/>
          <p:nvPr/>
        </p:nvSpPr>
        <p:spPr>
          <a:xfrm>
            <a:off x="366475" y="1154500"/>
            <a:ext cx="4180500" cy="396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Test, Evaluate, Communicate, and Redesign:  </a:t>
            </a:r>
            <a:endParaRPr b="1">
              <a:latin typeface="Source Sans Pro"/>
              <a:ea typeface="Source Sans Pro"/>
              <a:cs typeface="Source Sans Pro"/>
              <a:sym typeface="Source Sans Pro"/>
            </a:endParaRPr>
          </a:p>
        </p:txBody>
      </p:sp>
      <p:graphicFrame>
        <p:nvGraphicFramePr>
          <p:cNvPr id="329" name="Google Shape;329;p32"/>
          <p:cNvGraphicFramePr/>
          <p:nvPr/>
        </p:nvGraphicFramePr>
        <p:xfrm>
          <a:off x="462225" y="1606600"/>
          <a:ext cx="9167750" cy="5440050"/>
        </p:xfrm>
        <a:graphic>
          <a:graphicData uri="http://schemas.openxmlformats.org/drawingml/2006/table">
            <a:tbl>
              <a:tblPr>
                <a:noFill/>
                <a:tableStyleId>{3A129832-06BA-42CE-9CFE-BFBEE01DE661}</a:tableStyleId>
              </a:tblPr>
              <a:tblGrid>
                <a:gridCol w="1396775">
                  <a:extLst>
                    <a:ext uri="{9D8B030D-6E8A-4147-A177-3AD203B41FA5}">
                      <a16:colId xmlns:a16="http://schemas.microsoft.com/office/drawing/2014/main" val="20000"/>
                    </a:ext>
                  </a:extLst>
                </a:gridCol>
                <a:gridCol w="1265550">
                  <a:extLst>
                    <a:ext uri="{9D8B030D-6E8A-4147-A177-3AD203B41FA5}">
                      <a16:colId xmlns:a16="http://schemas.microsoft.com/office/drawing/2014/main" val="20001"/>
                    </a:ext>
                  </a:extLst>
                </a:gridCol>
                <a:gridCol w="972525">
                  <a:extLst>
                    <a:ext uri="{9D8B030D-6E8A-4147-A177-3AD203B41FA5}">
                      <a16:colId xmlns:a16="http://schemas.microsoft.com/office/drawing/2014/main" val="20002"/>
                    </a:ext>
                  </a:extLst>
                </a:gridCol>
                <a:gridCol w="1376250">
                  <a:extLst>
                    <a:ext uri="{9D8B030D-6E8A-4147-A177-3AD203B41FA5}">
                      <a16:colId xmlns:a16="http://schemas.microsoft.com/office/drawing/2014/main" val="20003"/>
                    </a:ext>
                  </a:extLst>
                </a:gridCol>
                <a:gridCol w="4156650">
                  <a:extLst>
                    <a:ext uri="{9D8B030D-6E8A-4147-A177-3AD203B41FA5}">
                      <a16:colId xmlns:a16="http://schemas.microsoft.com/office/drawing/2014/main" val="20004"/>
                    </a:ext>
                  </a:extLst>
                </a:gridCol>
              </a:tblGrid>
              <a:tr h="5440050">
                <a:tc>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TEST AND EVALUATE:</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Test your prototype and see if it is able use wind to lift a bucket. </a:t>
                      </a:r>
                      <a:endParaRPr sz="1200" b="1">
                        <a:solidFill>
                          <a:schemeClr val="lt1"/>
                        </a:solidFill>
                        <a:latin typeface="Source Sans Pro"/>
                        <a:ea typeface="Source Sans Pro"/>
                        <a:cs typeface="Source Sans Pro"/>
                        <a:sym typeface="Source Sans Pro"/>
                      </a:endParaRPr>
                    </a:p>
                  </a:txBody>
                  <a:tcPr marL="63500" marR="63500" marT="63500" marB="63500">
                    <a:solidFill>
                      <a:srgbClr val="666666"/>
                    </a:solidFill>
                  </a:tcPr>
                </a:tc>
                <a:tc gridSpan="3">
                  <a:txBody>
                    <a:bodyPr/>
                    <a:lstStyle/>
                    <a:p>
                      <a:pPr marL="0" lvl="0" indent="0" algn="l" rtl="0">
                        <a:lnSpc>
                          <a:spcPct val="114000"/>
                        </a:lnSpc>
                        <a:spcBef>
                          <a:spcPts val="0"/>
                        </a:spcBef>
                        <a:spcAft>
                          <a:spcPts val="0"/>
                        </a:spcAft>
                        <a:buNone/>
                      </a:pPr>
                      <a:r>
                        <a:rPr lang="en" sz="1200" b="1">
                          <a:solidFill>
                            <a:schemeClr val="dk1"/>
                          </a:solidFill>
                          <a:latin typeface="Source Sans Pro"/>
                          <a:ea typeface="Source Sans Pro"/>
                          <a:cs typeface="Source Sans Pro"/>
                          <a:sym typeface="Source Sans Pro"/>
                        </a:rPr>
                        <a:t>Qualitative Observations</a:t>
                      </a:r>
                      <a:endParaRPr sz="1200" b="1">
                        <a:solidFill>
                          <a:schemeClr val="dk1"/>
                        </a:solidFill>
                        <a:latin typeface="Source Sans Pro"/>
                        <a:ea typeface="Source Sans Pro"/>
                        <a:cs typeface="Source Sans Pro"/>
                        <a:sym typeface="Source Sans Pro"/>
                      </a:endParaRPr>
                    </a:p>
                    <a:p>
                      <a:pPr marL="0" lvl="0" indent="0" algn="l" rtl="0">
                        <a:lnSpc>
                          <a:spcPct val="114000"/>
                        </a:lnSpc>
                        <a:spcBef>
                          <a:spcPts val="400"/>
                        </a:spcBef>
                        <a:spcAft>
                          <a:spcPts val="400"/>
                        </a:spcAft>
                        <a:buNone/>
                      </a:pPr>
                      <a:r>
                        <a:rPr lang="en" sz="1200">
                          <a:latin typeface="Source Sans Pro"/>
                          <a:ea typeface="Source Sans Pro"/>
                          <a:cs typeface="Source Sans Pro"/>
                          <a:sym typeface="Source Sans Pro"/>
                        </a:rPr>
                        <a:t>I saw...</a:t>
                      </a:r>
                      <a:endParaRPr sz="1200">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a:txBody>
                    <a:bodyPr/>
                    <a:lstStyle/>
                    <a:p>
                      <a:pPr marL="0" lvl="0" indent="0" algn="l" rtl="0">
                        <a:lnSpc>
                          <a:spcPct val="114000"/>
                        </a:lnSpc>
                        <a:spcBef>
                          <a:spcPts val="0"/>
                        </a:spcBef>
                        <a:spcAft>
                          <a:spcPts val="0"/>
                        </a:spcAft>
                        <a:buNone/>
                      </a:pPr>
                      <a:r>
                        <a:rPr lang="en" sz="1200" b="1">
                          <a:latin typeface="Source Sans Pro"/>
                          <a:ea typeface="Source Sans Pro"/>
                          <a:cs typeface="Source Sans Pro"/>
                          <a:sym typeface="Source Sans Pro"/>
                        </a:rPr>
                        <a:t>Quantitative Observations</a:t>
                      </a:r>
                      <a:endParaRPr sz="1200" b="1">
                        <a:latin typeface="Source Sans Pro"/>
                        <a:ea typeface="Source Sans Pro"/>
                        <a:cs typeface="Source Sans Pro"/>
                        <a:sym typeface="Source Sans Pro"/>
                      </a:endParaRPr>
                    </a:p>
                    <a:p>
                      <a:pPr marL="0" lvl="0" indent="0" algn="l" rtl="0">
                        <a:lnSpc>
                          <a:spcPct val="114000"/>
                        </a:lnSpc>
                        <a:spcBef>
                          <a:spcPts val="400"/>
                        </a:spcBef>
                        <a:spcAft>
                          <a:spcPts val="400"/>
                        </a:spcAft>
                        <a:buNone/>
                      </a:pPr>
                      <a:r>
                        <a:rPr lang="en" sz="1200">
                          <a:latin typeface="Source Sans Pro"/>
                          <a:ea typeface="Source Sans Pro"/>
                          <a:cs typeface="Source Sans Pro"/>
                          <a:sym typeface="Source Sans Pro"/>
                        </a:rPr>
                        <a:t>I measured...</a:t>
                      </a: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0"/>
                  </a:ext>
                </a:extLst>
              </a:tr>
            </a:tbl>
          </a:graphicData>
        </a:graphic>
      </p:graphicFrame>
      <p:sp>
        <p:nvSpPr>
          <p:cNvPr id="330" name="Google Shape;330;p32"/>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331" name="Google Shape;331;p32"/>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332" name="Google Shape;332;p3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L8 - Explore 4 1">
  <p:cSld name="CUSTOM_8_1">
    <p:spTree>
      <p:nvGrpSpPr>
        <p:cNvPr id="1" name="Shape 333"/>
        <p:cNvGrpSpPr/>
        <p:nvPr/>
      </p:nvGrpSpPr>
      <p:grpSpPr>
        <a:xfrm>
          <a:off x="0" y="0"/>
          <a:ext cx="0" cy="0"/>
          <a:chOff x="0" y="0"/>
          <a:chExt cx="0" cy="0"/>
        </a:xfrm>
      </p:grpSpPr>
      <p:sp>
        <p:nvSpPr>
          <p:cNvPr id="334" name="Google Shape;334;p3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35" name="Google Shape;335;p33"/>
          <p:cNvSpPr txBox="1"/>
          <p:nvPr/>
        </p:nvSpPr>
        <p:spPr>
          <a:xfrm>
            <a:off x="680625" y="519950"/>
            <a:ext cx="84318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Wind Energy Design Challenge Notes </a:t>
            </a:r>
            <a:r>
              <a:rPr lang="en" sz="2400" i="1">
                <a:solidFill>
                  <a:schemeClr val="dk1"/>
                </a:solidFill>
                <a:latin typeface="Source Sans Pro"/>
                <a:ea typeface="Source Sans Pro"/>
                <a:cs typeface="Source Sans Pro"/>
                <a:sym typeface="Source Sans Pro"/>
              </a:rPr>
              <a:t>continued</a:t>
            </a:r>
            <a:endParaRPr sz="2000">
              <a:latin typeface="Source Sans Pro"/>
              <a:ea typeface="Source Sans Pro"/>
              <a:cs typeface="Source Sans Pro"/>
              <a:sym typeface="Source Sans Pro"/>
            </a:endParaRPr>
          </a:p>
        </p:txBody>
      </p:sp>
      <p:sp>
        <p:nvSpPr>
          <p:cNvPr id="336" name="Google Shape;336;p33"/>
          <p:cNvSpPr txBox="1"/>
          <p:nvPr/>
        </p:nvSpPr>
        <p:spPr>
          <a:xfrm>
            <a:off x="366475" y="1154500"/>
            <a:ext cx="4180500" cy="396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Test, Evaluate, Communicate, and Redesign:  </a:t>
            </a:r>
            <a:endParaRPr b="1">
              <a:latin typeface="Source Sans Pro"/>
              <a:ea typeface="Source Sans Pro"/>
              <a:cs typeface="Source Sans Pro"/>
              <a:sym typeface="Source Sans Pro"/>
            </a:endParaRPr>
          </a:p>
        </p:txBody>
      </p:sp>
      <p:graphicFrame>
        <p:nvGraphicFramePr>
          <p:cNvPr id="337" name="Google Shape;337;p33"/>
          <p:cNvGraphicFramePr/>
          <p:nvPr/>
        </p:nvGraphicFramePr>
        <p:xfrm>
          <a:off x="462225" y="1606600"/>
          <a:ext cx="9167750" cy="5539400"/>
        </p:xfrm>
        <a:graphic>
          <a:graphicData uri="http://schemas.openxmlformats.org/drawingml/2006/table">
            <a:tbl>
              <a:tblPr>
                <a:noFill/>
                <a:tableStyleId>{3A129832-06BA-42CE-9CFE-BFBEE01DE661}</a:tableStyleId>
              </a:tblPr>
              <a:tblGrid>
                <a:gridCol w="1396775">
                  <a:extLst>
                    <a:ext uri="{9D8B030D-6E8A-4147-A177-3AD203B41FA5}">
                      <a16:colId xmlns:a16="http://schemas.microsoft.com/office/drawing/2014/main" val="20000"/>
                    </a:ext>
                  </a:extLst>
                </a:gridCol>
                <a:gridCol w="1265550">
                  <a:extLst>
                    <a:ext uri="{9D8B030D-6E8A-4147-A177-3AD203B41FA5}">
                      <a16:colId xmlns:a16="http://schemas.microsoft.com/office/drawing/2014/main" val="20001"/>
                    </a:ext>
                  </a:extLst>
                </a:gridCol>
                <a:gridCol w="972525">
                  <a:extLst>
                    <a:ext uri="{9D8B030D-6E8A-4147-A177-3AD203B41FA5}">
                      <a16:colId xmlns:a16="http://schemas.microsoft.com/office/drawing/2014/main" val="20002"/>
                    </a:ext>
                  </a:extLst>
                </a:gridCol>
                <a:gridCol w="1376250">
                  <a:extLst>
                    <a:ext uri="{9D8B030D-6E8A-4147-A177-3AD203B41FA5}">
                      <a16:colId xmlns:a16="http://schemas.microsoft.com/office/drawing/2014/main" val="20003"/>
                    </a:ext>
                  </a:extLst>
                </a:gridCol>
                <a:gridCol w="4156650">
                  <a:extLst>
                    <a:ext uri="{9D8B030D-6E8A-4147-A177-3AD203B41FA5}">
                      <a16:colId xmlns:a16="http://schemas.microsoft.com/office/drawing/2014/main" val="20004"/>
                    </a:ext>
                  </a:extLst>
                </a:gridCol>
              </a:tblGrid>
              <a:tr h="356200">
                <a:tc rowSpan="2">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COMMUNICATE: </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Share your design and the results of your test with the class.  </a:t>
                      </a:r>
                      <a:endParaRPr sz="1200" b="1">
                        <a:solidFill>
                          <a:schemeClr val="lt1"/>
                        </a:solidFill>
                        <a:latin typeface="Source Sans Pro"/>
                        <a:ea typeface="Source Sans Pro"/>
                        <a:cs typeface="Source Sans Pro"/>
                        <a:sym typeface="Source Sans Pro"/>
                      </a:endParaRPr>
                    </a:p>
                  </a:txBody>
                  <a:tcPr marL="63500" marR="63500" marT="63500" marB="63500" anchor="ctr">
                    <a:solidFill>
                      <a:srgbClr val="666666"/>
                    </a:solidFill>
                  </a:tcPr>
                </a:tc>
                <a:tc gridSpan="4">
                  <a:txBody>
                    <a:bodyPr/>
                    <a:lstStyle/>
                    <a:p>
                      <a:pPr marL="0" lvl="0" indent="0" algn="ctr"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2 Pieces of Feedback That You Received</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005475">
                <a:tc vMerge="1">
                  <a:txBody>
                    <a:bodyPr/>
                    <a:lstStyle/>
                    <a:p>
                      <a:endParaRPr lang="en-US"/>
                    </a:p>
                  </a:txBody>
                  <a:tcPr/>
                </a:tc>
                <a:tc gridSpan="4">
                  <a:txBody>
                    <a:bodyPr/>
                    <a:lstStyle/>
                    <a:p>
                      <a:pPr marL="0" lvl="0" indent="0" algn="l" rtl="0">
                        <a:lnSpc>
                          <a:spcPct val="114000"/>
                        </a:lnSpc>
                        <a:spcBef>
                          <a:spcPts val="0"/>
                        </a:spcBef>
                        <a:spcAft>
                          <a:spcPts val="0"/>
                        </a:spcAft>
                        <a:buNone/>
                      </a:pPr>
                      <a:r>
                        <a:rPr lang="en" sz="1200">
                          <a:latin typeface="Source Sans Pro"/>
                          <a:ea typeface="Source Sans Pro"/>
                          <a:cs typeface="Source Sans Pro"/>
                          <a:sym typeface="Source Sans Pro"/>
                        </a:rPr>
                        <a:t>One piece of feedback I received was….</a:t>
                      </a:r>
                      <a:endParaRPr sz="1200">
                        <a:latin typeface="Source Sans Pro"/>
                        <a:ea typeface="Source Sans Pro"/>
                        <a:cs typeface="Source Sans Pro"/>
                        <a:sym typeface="Source Sans Pro"/>
                      </a:endParaRPr>
                    </a:p>
                    <a:p>
                      <a:pPr marL="0" lvl="0" indent="0" algn="l" rtl="0">
                        <a:lnSpc>
                          <a:spcPct val="114000"/>
                        </a:lnSpc>
                        <a:spcBef>
                          <a:spcPts val="400"/>
                        </a:spcBef>
                        <a:spcAft>
                          <a:spcPts val="0"/>
                        </a:spcAft>
                        <a:buNone/>
                      </a:pPr>
                      <a:endParaRPr sz="1200">
                        <a:latin typeface="Source Sans Pro"/>
                        <a:ea typeface="Source Sans Pro"/>
                        <a:cs typeface="Source Sans Pro"/>
                        <a:sym typeface="Source Sans Pro"/>
                      </a:endParaRPr>
                    </a:p>
                    <a:p>
                      <a:pPr marL="0" lvl="0" indent="0" algn="l" rtl="0">
                        <a:lnSpc>
                          <a:spcPct val="114000"/>
                        </a:lnSpc>
                        <a:spcBef>
                          <a:spcPts val="400"/>
                        </a:spcBef>
                        <a:spcAft>
                          <a:spcPts val="0"/>
                        </a:spcAft>
                        <a:buNone/>
                      </a:pPr>
                      <a:endParaRPr sz="1200">
                        <a:latin typeface="Source Sans Pro"/>
                        <a:ea typeface="Source Sans Pro"/>
                        <a:cs typeface="Source Sans Pro"/>
                        <a:sym typeface="Source Sans Pro"/>
                      </a:endParaRPr>
                    </a:p>
                    <a:p>
                      <a:pPr marL="0" lvl="0" indent="0" algn="l" rtl="0">
                        <a:lnSpc>
                          <a:spcPct val="114000"/>
                        </a:lnSpc>
                        <a:spcBef>
                          <a:spcPts val="400"/>
                        </a:spcBef>
                        <a:spcAft>
                          <a:spcPts val="400"/>
                        </a:spcAft>
                        <a:buNone/>
                      </a:pPr>
                      <a:r>
                        <a:rPr lang="en" sz="1200">
                          <a:latin typeface="Source Sans Pro"/>
                          <a:ea typeface="Source Sans Pro"/>
                          <a:cs typeface="Source Sans Pro"/>
                          <a:sym typeface="Source Sans Pro"/>
                        </a:rPr>
                        <a:t>A second piece of feedback I received was...</a:t>
                      </a:r>
                      <a:endParaRPr sz="1200">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113700">
                <a:tc rowSpan="3">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REDESIGN: </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Revise your design based on feedback.</a:t>
                      </a:r>
                      <a:endParaRPr sz="1200" b="1">
                        <a:solidFill>
                          <a:schemeClr val="lt1"/>
                        </a:solidFill>
                        <a:latin typeface="Source Sans Pro"/>
                        <a:ea typeface="Source Sans Pro"/>
                        <a:cs typeface="Source Sans Pro"/>
                        <a:sym typeface="Source Sans Pro"/>
                      </a:endParaRPr>
                    </a:p>
                  </a:txBody>
                  <a:tcPr marL="63500" marR="63500" marT="63500" marB="63500" anchor="ctr">
                    <a:solidFill>
                      <a:srgbClr val="666666"/>
                    </a:solidFill>
                  </a:tcPr>
                </a:tc>
                <a:tc rowSpan="2" gridSpan="4">
                  <a:txBody>
                    <a:bodyPr/>
                    <a:lstStyle/>
                    <a:p>
                      <a:pPr marL="0" lvl="0" indent="0" algn="ctr"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1 Way That You Would Redesign Your Prototype</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10002"/>
                  </a:ext>
                </a:extLst>
              </a:tr>
              <a:tr h="242500">
                <a:tc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3"/>
                  </a:ext>
                </a:extLst>
              </a:tr>
              <a:tr h="2821525">
                <a:tc vMerge="1">
                  <a:txBody>
                    <a:bodyPr/>
                    <a:lstStyle/>
                    <a:p>
                      <a:endParaRPr lang="en-US"/>
                    </a:p>
                  </a:txBody>
                  <a:tcPr/>
                </a:tc>
                <a:tc gridSpan="4">
                  <a:txBody>
                    <a:bodyPr/>
                    <a:lstStyle/>
                    <a:p>
                      <a:pPr marL="0" lvl="0" indent="0" algn="l" rtl="0">
                        <a:lnSpc>
                          <a:spcPct val="114000"/>
                        </a:lnSpc>
                        <a:spcBef>
                          <a:spcPts val="0"/>
                        </a:spcBef>
                        <a:spcAft>
                          <a:spcPts val="400"/>
                        </a:spcAft>
                        <a:buNone/>
                      </a:pPr>
                      <a:endParaRPr sz="1100" b="1">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4"/>
                  </a:ext>
                </a:extLst>
              </a:tr>
            </a:tbl>
          </a:graphicData>
        </a:graphic>
      </p:graphicFrame>
      <p:sp>
        <p:nvSpPr>
          <p:cNvPr id="338" name="Google Shape;338;p33"/>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339" name="Google Shape;339;p33"/>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340" name="Google Shape;340;p3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L7 - Explain 1">
  <p:cSld name="CUSTOM_9">
    <p:spTree>
      <p:nvGrpSpPr>
        <p:cNvPr id="1" name="Shape 341"/>
        <p:cNvGrpSpPr/>
        <p:nvPr/>
      </p:nvGrpSpPr>
      <p:grpSpPr>
        <a:xfrm>
          <a:off x="0" y="0"/>
          <a:ext cx="0" cy="0"/>
          <a:chOff x="0" y="0"/>
          <a:chExt cx="0" cy="0"/>
        </a:xfrm>
      </p:grpSpPr>
      <p:sp>
        <p:nvSpPr>
          <p:cNvPr id="342" name="Google Shape;342;p3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343" name="Google Shape;343;p34"/>
          <p:cNvSpPr txBox="1"/>
          <p:nvPr/>
        </p:nvSpPr>
        <p:spPr>
          <a:xfrm>
            <a:off x="685500" y="264504"/>
            <a:ext cx="6858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people use resources in a way that is less harmful to the Earth?</a:t>
            </a:r>
            <a:endParaRPr>
              <a:latin typeface="Source Sans Pro"/>
              <a:ea typeface="Source Sans Pro"/>
              <a:cs typeface="Source Sans Pro"/>
              <a:sym typeface="Source Sans Pro"/>
            </a:endParaRPr>
          </a:p>
        </p:txBody>
      </p:sp>
      <p:sp>
        <p:nvSpPr>
          <p:cNvPr id="344" name="Google Shape;344;p34"/>
          <p:cNvSpPr txBox="1"/>
          <p:nvPr/>
        </p:nvSpPr>
        <p:spPr>
          <a:xfrm>
            <a:off x="0" y="6348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Guiding Questions for </a:t>
            </a:r>
            <a:r>
              <a:rPr lang="en" sz="3600" i="1">
                <a:solidFill>
                  <a:schemeClr val="dk1"/>
                </a:solidFill>
                <a:latin typeface="Source Sans Pro"/>
                <a:ea typeface="Source Sans Pro"/>
                <a:cs typeface="Source Sans Pro"/>
                <a:sym typeface="Source Sans Pro"/>
              </a:rPr>
              <a:t>Energy Island</a:t>
            </a:r>
            <a:endParaRPr i="1">
              <a:solidFill>
                <a:schemeClr val="dk1"/>
              </a:solidFill>
              <a:latin typeface="Source Sans Pro"/>
              <a:ea typeface="Source Sans Pro"/>
              <a:cs typeface="Source Sans Pro"/>
              <a:sym typeface="Source Sans Pro"/>
            </a:endParaRPr>
          </a:p>
        </p:txBody>
      </p:sp>
      <p:sp>
        <p:nvSpPr>
          <p:cNvPr id="345" name="Google Shape;345;p34"/>
          <p:cNvSpPr txBox="1"/>
          <p:nvPr/>
        </p:nvSpPr>
        <p:spPr>
          <a:xfrm>
            <a:off x="461850" y="1271925"/>
            <a:ext cx="89655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500"/>
              </a:spcAft>
              <a:buClr>
                <a:schemeClr val="dk1"/>
              </a:buClr>
              <a:buSzPts val="1100"/>
              <a:buFont typeface="Arial"/>
              <a:buNone/>
            </a:pPr>
            <a:r>
              <a:rPr lang="en" b="1">
                <a:solidFill>
                  <a:schemeClr val="dk1"/>
                </a:solidFill>
                <a:latin typeface="Source Sans Pro"/>
                <a:ea typeface="Source Sans Pro"/>
                <a:cs typeface="Source Sans Pro"/>
                <a:sym typeface="Source Sans Pro"/>
              </a:rPr>
              <a:t>Guiding Question #1: </a:t>
            </a:r>
            <a:r>
              <a:rPr lang="en">
                <a:solidFill>
                  <a:schemeClr val="dk1"/>
                </a:solidFill>
                <a:latin typeface="Source Sans Pro"/>
                <a:ea typeface="Source Sans Pro"/>
                <a:cs typeface="Source Sans Pro"/>
                <a:sym typeface="Source Sans Pro"/>
              </a:rPr>
              <a:t>What natural resources do the people of</a:t>
            </a:r>
            <a:r>
              <a:rPr lang="en" b="1">
                <a:solidFill>
                  <a:schemeClr val="dk1"/>
                </a:solidFill>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Samsø use for energy? What technology is used to create energy from these natural resources? </a:t>
            </a:r>
            <a:endParaRPr>
              <a:latin typeface="Source Sans Pro"/>
              <a:ea typeface="Source Sans Pro"/>
              <a:cs typeface="Source Sans Pro"/>
              <a:sym typeface="Source Sans Pro"/>
            </a:endParaRPr>
          </a:p>
        </p:txBody>
      </p:sp>
      <p:cxnSp>
        <p:nvCxnSpPr>
          <p:cNvPr id="346" name="Google Shape;346;p34"/>
          <p:cNvCxnSpPr/>
          <p:nvPr/>
        </p:nvCxnSpPr>
        <p:spPr>
          <a:xfrm>
            <a:off x="7529875" y="466150"/>
            <a:ext cx="1244400" cy="0"/>
          </a:xfrm>
          <a:prstGeom prst="straightConnector1">
            <a:avLst/>
          </a:prstGeom>
          <a:noFill/>
          <a:ln w="9525" cap="flat" cmpd="sng">
            <a:solidFill>
              <a:schemeClr val="dk2"/>
            </a:solidFill>
            <a:prstDash val="dot"/>
            <a:round/>
            <a:headEnd type="none" w="med" len="med"/>
            <a:tailEnd type="none" w="med" len="med"/>
          </a:ln>
        </p:spPr>
      </p:cxnSp>
      <p:graphicFrame>
        <p:nvGraphicFramePr>
          <p:cNvPr id="347" name="Google Shape;347;p34"/>
          <p:cNvGraphicFramePr/>
          <p:nvPr/>
        </p:nvGraphicFramePr>
        <p:xfrm>
          <a:off x="461850" y="2019250"/>
          <a:ext cx="9121650" cy="5211410"/>
        </p:xfrm>
        <a:graphic>
          <a:graphicData uri="http://schemas.openxmlformats.org/drawingml/2006/table">
            <a:tbl>
              <a:tblPr>
                <a:noFill/>
                <a:tableStyleId>{3A129832-06BA-42CE-9CFE-BFBEE01DE661}</a:tableStyleId>
              </a:tblPr>
              <a:tblGrid>
                <a:gridCol w="4548175">
                  <a:extLst>
                    <a:ext uri="{9D8B030D-6E8A-4147-A177-3AD203B41FA5}">
                      <a16:colId xmlns:a16="http://schemas.microsoft.com/office/drawing/2014/main" val="20000"/>
                    </a:ext>
                  </a:extLst>
                </a:gridCol>
                <a:gridCol w="4573475">
                  <a:extLst>
                    <a:ext uri="{9D8B030D-6E8A-4147-A177-3AD203B41FA5}">
                      <a16:colId xmlns:a16="http://schemas.microsoft.com/office/drawing/2014/main" val="20001"/>
                    </a:ext>
                  </a:extLst>
                </a:gridCol>
              </a:tblGrid>
              <a:tr h="23722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4871050">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pic>
        <p:nvPicPr>
          <p:cNvPr id="348" name="Google Shape;348;p3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L7 - Explain 1 1">
  <p:cSld name="CUSTOM_9_1">
    <p:spTree>
      <p:nvGrpSpPr>
        <p:cNvPr id="1" name="Shape 349"/>
        <p:cNvGrpSpPr/>
        <p:nvPr/>
      </p:nvGrpSpPr>
      <p:grpSpPr>
        <a:xfrm>
          <a:off x="0" y="0"/>
          <a:ext cx="0" cy="0"/>
          <a:chOff x="0" y="0"/>
          <a:chExt cx="0" cy="0"/>
        </a:xfrm>
      </p:grpSpPr>
      <p:sp>
        <p:nvSpPr>
          <p:cNvPr id="350" name="Google Shape;350;p3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51" name="Google Shape;351;p35"/>
          <p:cNvSpPr txBox="1"/>
          <p:nvPr/>
        </p:nvSpPr>
        <p:spPr>
          <a:xfrm>
            <a:off x="685500" y="264504"/>
            <a:ext cx="6858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people use resources in a way that is less harmful to the Earth?</a:t>
            </a:r>
            <a:endParaRPr>
              <a:latin typeface="Source Sans Pro"/>
              <a:ea typeface="Source Sans Pro"/>
              <a:cs typeface="Source Sans Pro"/>
              <a:sym typeface="Source Sans Pro"/>
            </a:endParaRPr>
          </a:p>
        </p:txBody>
      </p:sp>
      <p:sp>
        <p:nvSpPr>
          <p:cNvPr id="352" name="Google Shape;352;p35"/>
          <p:cNvSpPr txBox="1"/>
          <p:nvPr/>
        </p:nvSpPr>
        <p:spPr>
          <a:xfrm>
            <a:off x="0" y="6348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Guiding Questions for </a:t>
            </a:r>
            <a:r>
              <a:rPr lang="en" sz="3600" i="1">
                <a:solidFill>
                  <a:schemeClr val="dk1"/>
                </a:solidFill>
                <a:latin typeface="Source Sans Pro"/>
                <a:ea typeface="Source Sans Pro"/>
                <a:cs typeface="Source Sans Pro"/>
                <a:sym typeface="Source Sans Pro"/>
              </a:rPr>
              <a:t>Energy Island</a:t>
            </a:r>
            <a:r>
              <a:rPr lang="en" sz="2400" i="1">
                <a:solidFill>
                  <a:schemeClr val="dk1"/>
                </a:solidFill>
                <a:latin typeface="Source Sans Pro"/>
                <a:ea typeface="Source Sans Pro"/>
                <a:cs typeface="Source Sans Pro"/>
                <a:sym typeface="Source Sans Pro"/>
              </a:rPr>
              <a:t> continued</a:t>
            </a:r>
            <a:endParaRPr sz="2400" i="1">
              <a:solidFill>
                <a:schemeClr val="dk1"/>
              </a:solidFill>
              <a:latin typeface="Source Sans Pro"/>
              <a:ea typeface="Source Sans Pro"/>
              <a:cs typeface="Source Sans Pro"/>
              <a:sym typeface="Source Sans Pro"/>
            </a:endParaRPr>
          </a:p>
        </p:txBody>
      </p:sp>
      <p:cxnSp>
        <p:nvCxnSpPr>
          <p:cNvPr id="353" name="Google Shape;353;p35"/>
          <p:cNvCxnSpPr/>
          <p:nvPr/>
        </p:nvCxnSpPr>
        <p:spPr>
          <a:xfrm>
            <a:off x="7529875" y="466150"/>
            <a:ext cx="1244400" cy="0"/>
          </a:xfrm>
          <a:prstGeom prst="straightConnector1">
            <a:avLst/>
          </a:prstGeom>
          <a:noFill/>
          <a:ln w="9525" cap="flat" cmpd="sng">
            <a:solidFill>
              <a:schemeClr val="dk2"/>
            </a:solidFill>
            <a:prstDash val="dot"/>
            <a:round/>
            <a:headEnd type="none" w="med" len="med"/>
            <a:tailEnd type="none" w="med" len="med"/>
          </a:ln>
        </p:spPr>
      </p:cxnSp>
      <p:graphicFrame>
        <p:nvGraphicFramePr>
          <p:cNvPr id="354" name="Google Shape;354;p35"/>
          <p:cNvGraphicFramePr/>
          <p:nvPr/>
        </p:nvGraphicFramePr>
        <p:xfrm>
          <a:off x="461850" y="1914400"/>
          <a:ext cx="9121650" cy="5339125"/>
        </p:xfrm>
        <a:graphic>
          <a:graphicData uri="http://schemas.openxmlformats.org/drawingml/2006/table">
            <a:tbl>
              <a:tblPr>
                <a:noFill/>
                <a:tableStyleId>{3A129832-06BA-42CE-9CFE-BFBEE01DE661}</a:tableStyleId>
              </a:tblPr>
              <a:tblGrid>
                <a:gridCol w="4560825">
                  <a:extLst>
                    <a:ext uri="{9D8B030D-6E8A-4147-A177-3AD203B41FA5}">
                      <a16:colId xmlns:a16="http://schemas.microsoft.com/office/drawing/2014/main" val="20000"/>
                    </a:ext>
                  </a:extLst>
                </a:gridCol>
                <a:gridCol w="4560825">
                  <a:extLst>
                    <a:ext uri="{9D8B030D-6E8A-4147-A177-3AD203B41FA5}">
                      <a16:colId xmlns:a16="http://schemas.microsoft.com/office/drawing/2014/main" val="20001"/>
                    </a:ext>
                  </a:extLst>
                </a:gridCol>
              </a:tblGrid>
              <a:tr h="35455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4984575">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
        <p:nvSpPr>
          <p:cNvPr id="355" name="Google Shape;355;p35"/>
          <p:cNvSpPr txBox="1"/>
          <p:nvPr/>
        </p:nvSpPr>
        <p:spPr>
          <a:xfrm>
            <a:off x="461850" y="1418525"/>
            <a:ext cx="88914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500"/>
              </a:spcBef>
              <a:spcAft>
                <a:spcPts val="500"/>
              </a:spcAft>
              <a:buClr>
                <a:schemeClr val="dk1"/>
              </a:buClr>
              <a:buSzPts val="1100"/>
              <a:buFont typeface="Arial"/>
              <a:buNone/>
            </a:pPr>
            <a:r>
              <a:rPr lang="en" b="1">
                <a:solidFill>
                  <a:schemeClr val="dk1"/>
                </a:solidFill>
                <a:latin typeface="Source Sans Pro"/>
                <a:ea typeface="Source Sans Pro"/>
                <a:cs typeface="Source Sans Pro"/>
                <a:sym typeface="Source Sans Pro"/>
              </a:rPr>
              <a:t>Guiding Question #2:</a:t>
            </a:r>
            <a:r>
              <a:rPr lang="en">
                <a:solidFill>
                  <a:schemeClr val="dk1"/>
                </a:solidFill>
                <a:latin typeface="Source Sans Pro"/>
                <a:ea typeface="Source Sans Pro"/>
                <a:cs typeface="Source Sans Pro"/>
                <a:sym typeface="Source Sans Pro"/>
              </a:rPr>
              <a:t> Why did the community decide to use these energy sources?</a:t>
            </a:r>
            <a:endParaRPr b="1">
              <a:solidFill>
                <a:schemeClr val="dk1"/>
              </a:solidFill>
              <a:latin typeface="Source Sans Pro"/>
              <a:ea typeface="Source Sans Pro"/>
              <a:cs typeface="Source Sans Pro"/>
              <a:sym typeface="Source Sans Pro"/>
            </a:endParaRPr>
          </a:p>
        </p:txBody>
      </p:sp>
      <p:pic>
        <p:nvPicPr>
          <p:cNvPr id="356" name="Google Shape;356;p3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Advantages/Disadvantages">
  <p:cSld name="CUSTOM_20">
    <p:spTree>
      <p:nvGrpSpPr>
        <p:cNvPr id="1" name="Shape 357"/>
        <p:cNvGrpSpPr/>
        <p:nvPr/>
      </p:nvGrpSpPr>
      <p:grpSpPr>
        <a:xfrm>
          <a:off x="0" y="0"/>
          <a:ext cx="0" cy="0"/>
          <a:chOff x="0" y="0"/>
          <a:chExt cx="0" cy="0"/>
        </a:xfrm>
      </p:grpSpPr>
      <p:sp>
        <p:nvSpPr>
          <p:cNvPr id="358" name="Google Shape;358;p3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59" name="Google Shape;359;p36"/>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9 ELABORATE: How do farms use animal waste?</a:t>
            </a:r>
            <a:endParaRPr>
              <a:latin typeface="Source Sans Pro"/>
              <a:ea typeface="Source Sans Pro"/>
              <a:cs typeface="Source Sans Pro"/>
              <a:sym typeface="Source Sans Pro"/>
            </a:endParaRPr>
          </a:p>
        </p:txBody>
      </p:sp>
      <p:cxnSp>
        <p:nvCxnSpPr>
          <p:cNvPr id="360" name="Google Shape;360;p36"/>
          <p:cNvCxnSpPr/>
          <p:nvPr/>
        </p:nvCxnSpPr>
        <p:spPr>
          <a:xfrm>
            <a:off x="4857750" y="425050"/>
            <a:ext cx="3977400" cy="0"/>
          </a:xfrm>
          <a:prstGeom prst="straightConnector1">
            <a:avLst/>
          </a:prstGeom>
          <a:noFill/>
          <a:ln w="9525" cap="flat" cmpd="sng">
            <a:solidFill>
              <a:schemeClr val="dk2"/>
            </a:solidFill>
            <a:prstDash val="dot"/>
            <a:round/>
            <a:headEnd type="none" w="med" len="med"/>
            <a:tailEnd type="none" w="med" len="med"/>
          </a:ln>
        </p:spPr>
      </p:cxnSp>
      <p:pic>
        <p:nvPicPr>
          <p:cNvPr id="361" name="Google Shape;361;p3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362" name="Google Shape;362;p36"/>
          <p:cNvSpPr txBox="1"/>
          <p:nvPr/>
        </p:nvSpPr>
        <p:spPr>
          <a:xfrm>
            <a:off x="680625" y="519950"/>
            <a:ext cx="84318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Advantages and Disadvantages</a:t>
            </a:r>
            <a:endParaRPr sz="2000">
              <a:latin typeface="Source Sans Pro"/>
              <a:ea typeface="Source Sans Pro"/>
              <a:cs typeface="Source Sans Pro"/>
              <a:sym typeface="Source Sans Pro"/>
            </a:endParaRPr>
          </a:p>
        </p:txBody>
      </p:sp>
      <p:graphicFrame>
        <p:nvGraphicFramePr>
          <p:cNvPr id="363" name="Google Shape;363;p36"/>
          <p:cNvGraphicFramePr/>
          <p:nvPr/>
        </p:nvGraphicFramePr>
        <p:xfrm>
          <a:off x="819825" y="1883300"/>
          <a:ext cx="8153375" cy="5242470"/>
        </p:xfrm>
        <a:graphic>
          <a:graphicData uri="http://schemas.openxmlformats.org/drawingml/2006/table">
            <a:tbl>
              <a:tblPr>
                <a:noFill/>
                <a:tableStyleId>{409B33A4-34AB-4AFB-99C0-078D62FE9017}</a:tableStyleId>
              </a:tblPr>
              <a:tblGrid>
                <a:gridCol w="1386825">
                  <a:extLst>
                    <a:ext uri="{9D8B030D-6E8A-4147-A177-3AD203B41FA5}">
                      <a16:colId xmlns:a16="http://schemas.microsoft.com/office/drawing/2014/main" val="20000"/>
                    </a:ext>
                  </a:extLst>
                </a:gridCol>
                <a:gridCol w="3383275">
                  <a:extLst>
                    <a:ext uri="{9D8B030D-6E8A-4147-A177-3AD203B41FA5}">
                      <a16:colId xmlns:a16="http://schemas.microsoft.com/office/drawing/2014/main" val="20001"/>
                    </a:ext>
                  </a:extLst>
                </a:gridCol>
                <a:gridCol w="3383275">
                  <a:extLst>
                    <a:ext uri="{9D8B030D-6E8A-4147-A177-3AD203B41FA5}">
                      <a16:colId xmlns:a16="http://schemas.microsoft.com/office/drawing/2014/main" val="20002"/>
                    </a:ext>
                  </a:extLst>
                </a:gridCol>
              </a:tblGrid>
              <a:tr h="381000">
                <a:tc>
                  <a:txBody>
                    <a:bodyPr/>
                    <a:lstStyle/>
                    <a:p>
                      <a:pPr marL="0" lvl="0" indent="0" algn="l" rtl="0">
                        <a:spcBef>
                          <a:spcPts val="0"/>
                        </a:spcBef>
                        <a:spcAft>
                          <a:spcPts val="0"/>
                        </a:spcAft>
                        <a:buNone/>
                      </a:pPr>
                      <a:endParaRPr/>
                    </a:p>
                  </a:txBody>
                  <a:tcPr marL="91425" marR="91425" marT="91425" marB="91425"/>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Wind Turbine</a:t>
                      </a:r>
                      <a:endParaRPr b="1">
                        <a:latin typeface="Source Sans Pro"/>
                        <a:ea typeface="Source Sans Pro"/>
                        <a:cs typeface="Source Sans Pro"/>
                        <a:sym typeface="Source Sans Pro"/>
                      </a:endParaRPr>
                    </a:p>
                  </a:txBody>
                  <a:tcPr marL="91425" marR="91425" marT="91425" marB="91425"/>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Biodigester</a:t>
                      </a:r>
                      <a:endParaRPr b="1">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0"/>
                  </a:ext>
                </a:extLst>
              </a:tr>
              <a:tr h="381000">
                <a:tc>
                  <a:txBody>
                    <a:bodyPr/>
                    <a:lstStyle/>
                    <a:p>
                      <a:pPr marL="0" lvl="0" indent="0" algn="ctr" rtl="0">
                        <a:spcBef>
                          <a:spcPts val="0"/>
                        </a:spcBef>
                        <a:spcAft>
                          <a:spcPts val="0"/>
                        </a:spcAft>
                        <a:buNone/>
                      </a:pPr>
                      <a:endParaRPr>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p>
                      <a:pPr marL="0" lvl="0" indent="0" algn="ctr" rtl="0">
                        <a:spcBef>
                          <a:spcPts val="0"/>
                        </a:spcBef>
                        <a:spcAft>
                          <a:spcPts val="0"/>
                        </a:spcAft>
                        <a:buNone/>
                      </a:pPr>
                      <a:r>
                        <a:rPr lang="en" b="1">
                          <a:latin typeface="Source Sans Pro"/>
                          <a:ea typeface="Source Sans Pro"/>
                          <a:cs typeface="Source Sans Pro"/>
                          <a:sym typeface="Source Sans Pro"/>
                        </a:rPr>
                        <a:t>Advantages</a:t>
                      </a:r>
                      <a:endParaRPr b="1">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b="1">
                        <a:latin typeface="Source Sans Pro"/>
                        <a:ea typeface="Source Sans Pro"/>
                        <a:cs typeface="Source Sans Pro"/>
                        <a:sym typeface="Source Sans Pro"/>
                      </a:endParaRPr>
                    </a:p>
                    <a:p>
                      <a:pPr marL="0" lvl="0" indent="0" algn="ctr" rtl="0">
                        <a:spcBef>
                          <a:spcPts val="0"/>
                        </a:spcBef>
                        <a:spcAft>
                          <a:spcPts val="0"/>
                        </a:spcAft>
                        <a:buNone/>
                      </a:pPr>
                      <a:r>
                        <a:rPr lang="en" b="1">
                          <a:latin typeface="Source Sans Pro"/>
                          <a:ea typeface="Source Sans Pro"/>
                          <a:cs typeface="Source Sans Pro"/>
                          <a:sym typeface="Source Sans Pro"/>
                        </a:rPr>
                        <a:t>Disadvantages</a:t>
                      </a:r>
                      <a:endParaRPr b="1">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bl>
          </a:graphicData>
        </a:graphic>
      </p:graphicFrame>
      <p:sp>
        <p:nvSpPr>
          <p:cNvPr id="364" name="Google Shape;364;p36"/>
          <p:cNvSpPr txBox="1"/>
          <p:nvPr/>
        </p:nvSpPr>
        <p:spPr>
          <a:xfrm>
            <a:off x="819825" y="1372925"/>
            <a:ext cx="8153400" cy="396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Use the table below to organize information from the resources about wind and natural gas energy solutions.</a:t>
            </a:r>
            <a:endParaRPr>
              <a:latin typeface="Source Sans Pro"/>
              <a:ea typeface="Source Sans Pro"/>
              <a:cs typeface="Source Sans Pro"/>
              <a:sym typeface="Source Sans Pro"/>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OC" type="title">
  <p:cSld name="TITLE">
    <p:spTree>
      <p:nvGrpSpPr>
        <p:cNvPr id="1" name="Shape 369"/>
        <p:cNvGrpSpPr/>
        <p:nvPr/>
      </p:nvGrpSpPr>
      <p:grpSpPr>
        <a:xfrm>
          <a:off x="0" y="0"/>
          <a:ext cx="0" cy="0"/>
          <a:chOff x="0" y="0"/>
          <a:chExt cx="0" cy="0"/>
        </a:xfrm>
      </p:grpSpPr>
      <p:sp>
        <p:nvSpPr>
          <p:cNvPr id="370" name="Google Shape;370;p3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L1 - Launch" type="secHead">
  <p:cSld name="SECTION_HEADER">
    <p:spTree>
      <p:nvGrpSpPr>
        <p:cNvPr id="1" name="Shape 371"/>
        <p:cNvGrpSpPr/>
        <p:nvPr/>
      </p:nvGrpSpPr>
      <p:grpSpPr>
        <a:xfrm>
          <a:off x="0" y="0"/>
          <a:ext cx="0" cy="0"/>
          <a:chOff x="0" y="0"/>
          <a:chExt cx="0" cy="0"/>
        </a:xfrm>
      </p:grpSpPr>
      <p:sp>
        <p:nvSpPr>
          <p:cNvPr id="372" name="Google Shape;372;p39"/>
          <p:cNvSpPr txBox="1"/>
          <p:nvPr/>
        </p:nvSpPr>
        <p:spPr>
          <a:xfrm>
            <a:off x="690625" y="394275"/>
            <a:ext cx="5142000" cy="2754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LAUNCHING THE UNIT</a:t>
            </a:r>
            <a:endParaRPr>
              <a:latin typeface="Source Sans Pro"/>
              <a:ea typeface="Source Sans Pro"/>
              <a:cs typeface="Source Sans Pro"/>
              <a:sym typeface="Source Sans Pro"/>
            </a:endParaRPr>
          </a:p>
        </p:txBody>
      </p:sp>
      <p:pic>
        <p:nvPicPr>
          <p:cNvPr id="373" name="Google Shape;373;p39"/>
          <p:cNvPicPr preferRelativeResize="0"/>
          <p:nvPr/>
        </p:nvPicPr>
        <p:blipFill rotWithShape="1">
          <a:blip r:embed="rId2">
            <a:alphaModFix/>
          </a:blip>
          <a:srcRect l="406" r="396"/>
          <a:stretch/>
        </p:blipFill>
        <p:spPr>
          <a:xfrm>
            <a:off x="745825" y="669675"/>
            <a:ext cx="700324" cy="706025"/>
          </a:xfrm>
          <a:prstGeom prst="rect">
            <a:avLst/>
          </a:prstGeom>
          <a:noFill/>
          <a:ln>
            <a:noFill/>
          </a:ln>
        </p:spPr>
      </p:pic>
      <p:sp>
        <p:nvSpPr>
          <p:cNvPr id="374" name="Google Shape;374;p39"/>
          <p:cNvSpPr txBox="1"/>
          <p:nvPr/>
        </p:nvSpPr>
        <p:spPr>
          <a:xfrm>
            <a:off x="1523550" y="626950"/>
            <a:ext cx="8060400" cy="594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Ask a Question</a:t>
            </a:r>
            <a:endParaRPr sz="3600">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375" name="Google Shape;375;p39"/>
          <p:cNvSpPr txBox="1"/>
          <p:nvPr/>
        </p:nvSpPr>
        <p:spPr>
          <a:xfrm>
            <a:off x="690625" y="1598475"/>
            <a:ext cx="8961600" cy="11586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en" sz="2200" b="1">
                <a:solidFill>
                  <a:schemeClr val="dk1"/>
                </a:solidFill>
                <a:latin typeface="Source Sans Pro"/>
                <a:ea typeface="Source Sans Pro"/>
                <a:cs typeface="Source Sans Pro"/>
                <a:sym typeface="Source Sans Pro"/>
              </a:rPr>
              <a:t>What do you wonder about the problem?</a:t>
            </a:r>
            <a:endParaRPr b="1">
              <a:solidFill>
                <a:srgbClr val="000000"/>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sz="2200">
                <a:solidFill>
                  <a:srgbClr val="000000"/>
                </a:solidFill>
                <a:latin typeface="Source Sans Pro"/>
                <a:ea typeface="Source Sans Pro"/>
                <a:cs typeface="Source Sans Pro"/>
                <a:sym typeface="Source Sans Pro"/>
              </a:rPr>
              <a:t>I wonder...</a:t>
            </a:r>
            <a:endParaRPr sz="2200"/>
          </a:p>
        </p:txBody>
      </p:sp>
      <p:sp>
        <p:nvSpPr>
          <p:cNvPr id="376" name="Google Shape;376;p3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cxnSp>
        <p:nvCxnSpPr>
          <p:cNvPr id="377" name="Google Shape;377;p39"/>
          <p:cNvCxnSpPr/>
          <p:nvPr/>
        </p:nvCxnSpPr>
        <p:spPr>
          <a:xfrm rot="10800000" flipH="1">
            <a:off x="3469425" y="466200"/>
            <a:ext cx="5381100" cy="6900"/>
          </a:xfrm>
          <a:prstGeom prst="straightConnector1">
            <a:avLst/>
          </a:prstGeom>
          <a:noFill/>
          <a:ln w="9525" cap="flat" cmpd="sng">
            <a:solidFill>
              <a:schemeClr val="dk2"/>
            </a:solidFill>
            <a:prstDash val="dot"/>
            <a:round/>
            <a:headEnd type="none" w="med" len="med"/>
            <a:tailEnd type="none" w="med" len="med"/>
          </a:ln>
        </p:spPr>
      </p:cxnSp>
      <p:pic>
        <p:nvPicPr>
          <p:cNvPr id="378" name="Google Shape;378;p39"/>
          <p:cNvPicPr preferRelativeResize="0"/>
          <p:nvPr/>
        </p:nvPicPr>
        <p:blipFill rotWithShape="1">
          <a:blip r:embed="rId3">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L1 - Explore">
  <p:cSld name="SECTION_HEADER_1">
    <p:spTree>
      <p:nvGrpSpPr>
        <p:cNvPr id="1" name="Shape 379"/>
        <p:cNvGrpSpPr/>
        <p:nvPr/>
      </p:nvGrpSpPr>
      <p:grpSpPr>
        <a:xfrm>
          <a:off x="0" y="0"/>
          <a:ext cx="0" cy="0"/>
          <a:chOff x="0" y="0"/>
          <a:chExt cx="0" cy="0"/>
        </a:xfrm>
      </p:grpSpPr>
      <p:sp>
        <p:nvSpPr>
          <p:cNvPr id="380" name="Google Shape;380;p4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81" name="Google Shape;381;p40"/>
          <p:cNvSpPr txBox="1"/>
          <p:nvPr/>
        </p:nvSpPr>
        <p:spPr>
          <a:xfrm>
            <a:off x="0" y="5261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Parts of Our Schoolyard</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382" name="Google Shape;382;p40"/>
          <p:cNvSpPr txBox="1"/>
          <p:nvPr/>
        </p:nvSpPr>
        <p:spPr>
          <a:xfrm>
            <a:off x="664600" y="349900"/>
            <a:ext cx="5381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EXPLORE: </a:t>
            </a:r>
            <a:r>
              <a:rPr lang="en">
                <a:solidFill>
                  <a:schemeClr val="dk1"/>
                </a:solidFill>
                <a:latin typeface="Source Sans Pro"/>
                <a:ea typeface="Source Sans Pro"/>
                <a:cs typeface="Source Sans Pro"/>
                <a:sym typeface="Source Sans Pro"/>
              </a:rPr>
              <a:t>How can we describe the different parts of the Earth?</a:t>
            </a:r>
            <a:endParaRPr>
              <a:latin typeface="Source Sans Pro"/>
              <a:ea typeface="Source Sans Pro"/>
              <a:cs typeface="Source Sans Pro"/>
              <a:sym typeface="Source Sans Pro"/>
            </a:endParaRPr>
          </a:p>
        </p:txBody>
      </p:sp>
      <p:sp>
        <p:nvSpPr>
          <p:cNvPr id="383" name="Google Shape;383;p40"/>
          <p:cNvSpPr txBox="1"/>
          <p:nvPr/>
        </p:nvSpPr>
        <p:spPr>
          <a:xfrm>
            <a:off x="648450" y="1197775"/>
            <a:ext cx="87615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As you go around the schoolyard, identify natural parts of the environment. </a:t>
            </a:r>
            <a:r>
              <a:rPr lang="en" sz="1600" b="1">
                <a:solidFill>
                  <a:schemeClr val="dk1"/>
                </a:solidFill>
                <a:latin typeface="Source Sans Pro"/>
                <a:ea typeface="Source Sans Pro"/>
                <a:cs typeface="Source Sans Pro"/>
                <a:sym typeface="Source Sans Pro"/>
              </a:rPr>
              <a:t>Record </a:t>
            </a:r>
            <a:r>
              <a:rPr lang="en" sz="1600">
                <a:solidFill>
                  <a:schemeClr val="dk1"/>
                </a:solidFill>
                <a:latin typeface="Source Sans Pro"/>
                <a:ea typeface="Source Sans Pro"/>
                <a:cs typeface="Source Sans Pro"/>
                <a:sym typeface="Source Sans Pro"/>
              </a:rPr>
              <a:t>your observations in the space below</a:t>
            </a:r>
            <a:endParaRPr sz="1600">
              <a:latin typeface="Source Sans Pro"/>
              <a:ea typeface="Source Sans Pro"/>
              <a:cs typeface="Source Sans Pro"/>
              <a:sym typeface="Source Sans Pro"/>
            </a:endParaRPr>
          </a:p>
        </p:txBody>
      </p:sp>
      <p:cxnSp>
        <p:nvCxnSpPr>
          <p:cNvPr id="384" name="Google Shape;384;p40"/>
          <p:cNvCxnSpPr/>
          <p:nvPr/>
        </p:nvCxnSpPr>
        <p:spPr>
          <a:xfrm>
            <a:off x="6251725" y="461850"/>
            <a:ext cx="2598600" cy="4500"/>
          </a:xfrm>
          <a:prstGeom prst="straightConnector1">
            <a:avLst/>
          </a:prstGeom>
          <a:noFill/>
          <a:ln w="9525" cap="flat" cmpd="sng">
            <a:solidFill>
              <a:schemeClr val="dk2"/>
            </a:solidFill>
            <a:prstDash val="dot"/>
            <a:round/>
            <a:headEnd type="none" w="med" len="med"/>
            <a:tailEnd type="none" w="med" len="med"/>
          </a:ln>
        </p:spPr>
      </p:cxnSp>
      <p:pic>
        <p:nvPicPr>
          <p:cNvPr id="385" name="Google Shape;385;p40"/>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L1 - Explore 1">
  <p:cSld name="SECTION_HEADER_1_3">
    <p:spTree>
      <p:nvGrpSpPr>
        <p:cNvPr id="1" name="Shape 386"/>
        <p:cNvGrpSpPr/>
        <p:nvPr/>
      </p:nvGrpSpPr>
      <p:grpSpPr>
        <a:xfrm>
          <a:off x="0" y="0"/>
          <a:ext cx="0" cy="0"/>
          <a:chOff x="0" y="0"/>
          <a:chExt cx="0" cy="0"/>
        </a:xfrm>
      </p:grpSpPr>
      <p:sp>
        <p:nvSpPr>
          <p:cNvPr id="387" name="Google Shape;387;p4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88" name="Google Shape;388;p41"/>
          <p:cNvSpPr txBox="1"/>
          <p:nvPr/>
        </p:nvSpPr>
        <p:spPr>
          <a:xfrm>
            <a:off x="0" y="5261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Parts of Our Schoolyard </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389" name="Google Shape;389;p41"/>
          <p:cNvSpPr txBox="1"/>
          <p:nvPr/>
        </p:nvSpPr>
        <p:spPr>
          <a:xfrm>
            <a:off x="664600" y="349900"/>
            <a:ext cx="5381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EXPLORE: </a:t>
            </a:r>
            <a:r>
              <a:rPr lang="en">
                <a:solidFill>
                  <a:schemeClr val="dk1"/>
                </a:solidFill>
                <a:latin typeface="Source Sans Pro"/>
                <a:ea typeface="Source Sans Pro"/>
                <a:cs typeface="Source Sans Pro"/>
                <a:sym typeface="Source Sans Pro"/>
              </a:rPr>
              <a:t>How can we describe the different parts of the Earth?</a:t>
            </a:r>
            <a:endParaRPr>
              <a:latin typeface="Source Sans Pro"/>
              <a:ea typeface="Source Sans Pro"/>
              <a:cs typeface="Source Sans Pro"/>
              <a:sym typeface="Source Sans Pro"/>
            </a:endParaRPr>
          </a:p>
        </p:txBody>
      </p:sp>
      <p:sp>
        <p:nvSpPr>
          <p:cNvPr id="390" name="Google Shape;390;p41"/>
          <p:cNvSpPr txBox="1"/>
          <p:nvPr/>
        </p:nvSpPr>
        <p:spPr>
          <a:xfrm>
            <a:off x="648450" y="1197775"/>
            <a:ext cx="87615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As you go around the schoolyard, identify natural parts of the environment. </a:t>
            </a:r>
            <a:r>
              <a:rPr lang="en" sz="1600" b="1">
                <a:solidFill>
                  <a:schemeClr val="dk1"/>
                </a:solidFill>
                <a:latin typeface="Source Sans Pro"/>
                <a:ea typeface="Source Sans Pro"/>
                <a:cs typeface="Source Sans Pro"/>
                <a:sym typeface="Source Sans Pro"/>
              </a:rPr>
              <a:t>Classify</a:t>
            </a:r>
            <a:r>
              <a:rPr lang="en" sz="1600">
                <a:solidFill>
                  <a:schemeClr val="dk1"/>
                </a:solidFill>
                <a:latin typeface="Source Sans Pro"/>
                <a:ea typeface="Source Sans Pro"/>
                <a:cs typeface="Source Sans Pro"/>
                <a:sym typeface="Source Sans Pro"/>
              </a:rPr>
              <a:t> the things you find (put them into groups or categories)</a:t>
            </a:r>
            <a:r>
              <a:rPr lang="en" sz="1600">
                <a:latin typeface="Source Sans Pro"/>
                <a:ea typeface="Source Sans Pro"/>
                <a:cs typeface="Source Sans Pro"/>
                <a:sym typeface="Source Sans Pro"/>
              </a:rPr>
              <a:t> based on patterns you observe about them. </a:t>
            </a:r>
            <a:endParaRPr sz="1600">
              <a:latin typeface="Source Sans Pro"/>
              <a:ea typeface="Source Sans Pro"/>
              <a:cs typeface="Source Sans Pro"/>
              <a:sym typeface="Source Sans Pro"/>
            </a:endParaRPr>
          </a:p>
        </p:txBody>
      </p:sp>
      <p:cxnSp>
        <p:nvCxnSpPr>
          <p:cNvPr id="391" name="Google Shape;391;p41"/>
          <p:cNvCxnSpPr/>
          <p:nvPr/>
        </p:nvCxnSpPr>
        <p:spPr>
          <a:xfrm>
            <a:off x="6251725" y="461850"/>
            <a:ext cx="2598600" cy="4500"/>
          </a:xfrm>
          <a:prstGeom prst="straightConnector1">
            <a:avLst/>
          </a:prstGeom>
          <a:noFill/>
          <a:ln w="9525" cap="flat" cmpd="sng">
            <a:solidFill>
              <a:schemeClr val="dk2"/>
            </a:solidFill>
            <a:prstDash val="dot"/>
            <a:round/>
            <a:headEnd type="none" w="med" len="med"/>
            <a:tailEnd type="none" w="med" len="med"/>
          </a:ln>
        </p:spPr>
      </p:cxnSp>
      <p:pic>
        <p:nvPicPr>
          <p:cNvPr id="392" name="Google Shape;392;p4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393" name="Google Shape;393;p41"/>
          <p:cNvGraphicFramePr/>
          <p:nvPr/>
        </p:nvGraphicFramePr>
        <p:xfrm>
          <a:off x="664575" y="1967282"/>
          <a:ext cx="3000000" cy="3000000"/>
        </p:xfrm>
        <a:graphic>
          <a:graphicData uri="http://schemas.openxmlformats.org/drawingml/2006/table">
            <a:tbl>
              <a:tblPr>
                <a:noFill/>
                <a:tableStyleId>{409B33A4-34AB-4AFB-99C0-078D62FE9017}</a:tableStyleId>
              </a:tblPr>
              <a:tblGrid>
                <a:gridCol w="2920500">
                  <a:extLst>
                    <a:ext uri="{9D8B030D-6E8A-4147-A177-3AD203B41FA5}">
                      <a16:colId xmlns:a16="http://schemas.microsoft.com/office/drawing/2014/main" val="20000"/>
                    </a:ext>
                  </a:extLst>
                </a:gridCol>
                <a:gridCol w="2920500">
                  <a:extLst>
                    <a:ext uri="{9D8B030D-6E8A-4147-A177-3AD203B41FA5}">
                      <a16:colId xmlns:a16="http://schemas.microsoft.com/office/drawing/2014/main" val="20001"/>
                    </a:ext>
                  </a:extLst>
                </a:gridCol>
                <a:gridCol w="2920500">
                  <a:extLst>
                    <a:ext uri="{9D8B030D-6E8A-4147-A177-3AD203B41FA5}">
                      <a16:colId xmlns:a16="http://schemas.microsoft.com/office/drawing/2014/main" val="20002"/>
                    </a:ext>
                  </a:extLst>
                </a:gridCol>
              </a:tblGrid>
              <a:tr h="376350">
                <a:tc gridSpan="3">
                  <a:txBody>
                    <a:bodyPr/>
                    <a:lstStyle/>
                    <a:p>
                      <a:pPr marL="0" lvl="0" indent="0" algn="l" rtl="0">
                        <a:spcBef>
                          <a:spcPts val="0"/>
                        </a:spcBef>
                        <a:spcAft>
                          <a:spcPts val="0"/>
                        </a:spcAft>
                        <a:buNone/>
                      </a:pPr>
                      <a:r>
                        <a:rPr lang="en" sz="1200" b="1">
                          <a:solidFill>
                            <a:schemeClr val="lt1"/>
                          </a:solidFill>
                          <a:latin typeface="Source Sans Pro"/>
                          <a:ea typeface="Source Sans Pro"/>
                          <a:cs typeface="Source Sans Pro"/>
                          <a:sym typeface="Source Sans Pro"/>
                        </a:rPr>
                        <a:t>Next, create categories for the things you found:</a:t>
                      </a:r>
                      <a:endParaRPr sz="1200" b="1">
                        <a:solidFill>
                          <a:schemeClr val="lt1"/>
                        </a:solidFill>
                        <a:latin typeface="Source Sans Pro"/>
                        <a:ea typeface="Source Sans Pro"/>
                        <a:cs typeface="Source Sans Pro"/>
                        <a:sym typeface="Source Sans Pro"/>
                      </a:endParaRPr>
                    </a:p>
                  </a:txBody>
                  <a:tcPr marL="91425" marR="91425" marT="91425" marB="91425">
                    <a:solidFill>
                      <a:srgbClr val="3C78D8"/>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522450">
                <a:tc>
                  <a:txBody>
                    <a:bodyPr/>
                    <a:lstStyle/>
                    <a:p>
                      <a:pPr marL="0" lvl="0" indent="0" algn="l" rtl="0">
                        <a:lnSpc>
                          <a:spcPct val="115000"/>
                        </a:lnSpc>
                        <a:spcBef>
                          <a:spcPts val="0"/>
                        </a:spcBef>
                        <a:spcAft>
                          <a:spcPts val="0"/>
                        </a:spcAft>
                        <a:buNone/>
                      </a:pPr>
                      <a:r>
                        <a:rPr lang="en" b="1">
                          <a:solidFill>
                            <a:srgbClr val="CC0000"/>
                          </a:solidFill>
                          <a:latin typeface="Source Sans Pro"/>
                          <a:ea typeface="Source Sans Pro"/>
                          <a:cs typeface="Source Sans Pro"/>
                          <a:sym typeface="Source Sans Pro"/>
                        </a:rPr>
                        <a:t>Example</a:t>
                      </a:r>
                      <a:endParaRPr b="1">
                        <a:solidFill>
                          <a:srgbClr val="CC0000"/>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Category:</a:t>
                      </a:r>
                      <a:r>
                        <a:rPr lang="en" b="1">
                          <a:latin typeface="Source Sans Pro"/>
                          <a:ea typeface="Source Sans Pro"/>
                          <a:cs typeface="Source Sans Pro"/>
                          <a:sym typeface="Source Sans Pro"/>
                        </a:rPr>
                        <a:t> </a:t>
                      </a:r>
                      <a:r>
                        <a:rPr lang="en">
                          <a:latin typeface="Source Sans Pro"/>
                          <a:ea typeface="Source Sans Pro"/>
                          <a:cs typeface="Source Sans Pro"/>
                          <a:sym typeface="Source Sans Pro"/>
                        </a:rPr>
                        <a:t>things that have leaves</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What I found:</a:t>
                      </a:r>
                      <a:endParaRPr b="1">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flower </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tree</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bush</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weeds</a:t>
                      </a:r>
                      <a:endParaRPr>
                        <a:latin typeface="Source Sans Pro"/>
                        <a:ea typeface="Source Sans Pro"/>
                        <a:cs typeface="Source Sans Pro"/>
                        <a:sym typeface="Source Sans Pro"/>
                      </a:endParaRPr>
                    </a:p>
                  </a:txBody>
                  <a:tcPr marL="91425" marR="91425" marT="91425" marB="91425">
                    <a:solidFill>
                      <a:schemeClr val="lt1"/>
                    </a:solidFill>
                  </a:tcPr>
                </a:tc>
                <a:tc>
                  <a:txBody>
                    <a:bodyPr/>
                    <a:lstStyle/>
                    <a:p>
                      <a:pPr marL="0" lvl="0" indent="0" algn="l" rtl="0">
                        <a:lnSpc>
                          <a:spcPct val="115000"/>
                        </a:lnSpc>
                        <a:spcBef>
                          <a:spcPts val="0"/>
                        </a:spcBef>
                        <a:spcAft>
                          <a:spcPts val="0"/>
                        </a:spcAft>
                        <a:buNone/>
                      </a:pPr>
                      <a:endParaRPr b="1">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2522450">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bl>
          </a:graphicData>
        </a:graphic>
      </p:graphicFrame>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L1 - Explore 1 1">
  <p:cSld name="SECTION_HEADER_1_3_1">
    <p:spTree>
      <p:nvGrpSpPr>
        <p:cNvPr id="1" name="Shape 36"/>
        <p:cNvGrpSpPr/>
        <p:nvPr/>
      </p:nvGrpSpPr>
      <p:grpSpPr>
        <a:xfrm>
          <a:off x="0" y="0"/>
          <a:ext cx="0" cy="0"/>
          <a:chOff x="0" y="0"/>
          <a:chExt cx="0" cy="0"/>
        </a:xfrm>
      </p:grpSpPr>
      <p:sp>
        <p:nvSpPr>
          <p:cNvPr id="37" name="Google Shape;37;p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8" name="Google Shape;38;p5"/>
          <p:cNvSpPr txBox="1"/>
          <p:nvPr/>
        </p:nvSpPr>
        <p:spPr>
          <a:xfrm>
            <a:off x="0" y="5261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Parts of Our Schoolyard </a:t>
            </a:r>
            <a:r>
              <a:rPr lang="en" sz="2400" i="1">
                <a:latin typeface="Source Sans Pro"/>
                <a:ea typeface="Source Sans Pro"/>
                <a:cs typeface="Source Sans Pro"/>
                <a:sym typeface="Source Sans Pro"/>
              </a:rPr>
              <a:t>continued</a:t>
            </a:r>
            <a:r>
              <a:rPr lang="en" sz="3600">
                <a:latin typeface="Source Sans Pro"/>
                <a:ea typeface="Source Sans Pro"/>
                <a:cs typeface="Source Sans Pro"/>
                <a:sym typeface="Source Sans Pro"/>
              </a:rPr>
              <a:t> </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39" name="Google Shape;39;p5"/>
          <p:cNvSpPr txBox="1"/>
          <p:nvPr/>
        </p:nvSpPr>
        <p:spPr>
          <a:xfrm>
            <a:off x="664600" y="349900"/>
            <a:ext cx="5381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EXPLORE: </a:t>
            </a:r>
            <a:r>
              <a:rPr lang="en">
                <a:solidFill>
                  <a:schemeClr val="dk1"/>
                </a:solidFill>
                <a:latin typeface="Source Sans Pro"/>
                <a:ea typeface="Source Sans Pro"/>
                <a:cs typeface="Source Sans Pro"/>
                <a:sym typeface="Source Sans Pro"/>
              </a:rPr>
              <a:t>How can we describe the different parts of the Earth?</a:t>
            </a:r>
            <a:endParaRPr>
              <a:latin typeface="Source Sans Pro"/>
              <a:ea typeface="Source Sans Pro"/>
              <a:cs typeface="Source Sans Pro"/>
              <a:sym typeface="Source Sans Pro"/>
            </a:endParaRPr>
          </a:p>
        </p:txBody>
      </p:sp>
      <p:sp>
        <p:nvSpPr>
          <p:cNvPr id="40" name="Google Shape;40;p5"/>
          <p:cNvSpPr txBox="1"/>
          <p:nvPr/>
        </p:nvSpPr>
        <p:spPr>
          <a:xfrm>
            <a:off x="648450" y="1197775"/>
            <a:ext cx="87615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As you go around the schoolyard, identify natural parts of the environment. </a:t>
            </a:r>
            <a:r>
              <a:rPr lang="en" sz="1600" b="1">
                <a:solidFill>
                  <a:schemeClr val="dk1"/>
                </a:solidFill>
                <a:latin typeface="Source Sans Pro"/>
                <a:ea typeface="Source Sans Pro"/>
                <a:cs typeface="Source Sans Pro"/>
                <a:sym typeface="Source Sans Pro"/>
              </a:rPr>
              <a:t>Classify</a:t>
            </a:r>
            <a:r>
              <a:rPr lang="en" sz="1600">
                <a:solidFill>
                  <a:schemeClr val="dk1"/>
                </a:solidFill>
                <a:latin typeface="Source Sans Pro"/>
                <a:ea typeface="Source Sans Pro"/>
                <a:cs typeface="Source Sans Pro"/>
                <a:sym typeface="Source Sans Pro"/>
              </a:rPr>
              <a:t> the things you find (put them into groups or categories)</a:t>
            </a:r>
            <a:r>
              <a:rPr lang="en" sz="1600">
                <a:latin typeface="Source Sans Pro"/>
                <a:ea typeface="Source Sans Pro"/>
                <a:cs typeface="Source Sans Pro"/>
                <a:sym typeface="Source Sans Pro"/>
              </a:rPr>
              <a:t> based on patterns you observe about them. </a:t>
            </a:r>
            <a:endParaRPr sz="1600">
              <a:latin typeface="Source Sans Pro"/>
              <a:ea typeface="Source Sans Pro"/>
              <a:cs typeface="Source Sans Pro"/>
              <a:sym typeface="Source Sans Pro"/>
            </a:endParaRPr>
          </a:p>
        </p:txBody>
      </p:sp>
      <p:cxnSp>
        <p:nvCxnSpPr>
          <p:cNvPr id="41" name="Google Shape;41;p5"/>
          <p:cNvCxnSpPr/>
          <p:nvPr/>
        </p:nvCxnSpPr>
        <p:spPr>
          <a:xfrm>
            <a:off x="6251725" y="461850"/>
            <a:ext cx="2598600" cy="4500"/>
          </a:xfrm>
          <a:prstGeom prst="straightConnector1">
            <a:avLst/>
          </a:prstGeom>
          <a:noFill/>
          <a:ln w="9525" cap="flat" cmpd="sng">
            <a:solidFill>
              <a:schemeClr val="dk2"/>
            </a:solidFill>
            <a:prstDash val="dot"/>
            <a:round/>
            <a:headEnd type="none" w="med" len="med"/>
            <a:tailEnd type="none" w="med" len="med"/>
          </a:ln>
        </p:spPr>
      </p:cxnSp>
      <p:pic>
        <p:nvPicPr>
          <p:cNvPr id="42" name="Google Shape;42;p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43" name="Google Shape;43;p5"/>
          <p:cNvGraphicFramePr/>
          <p:nvPr/>
        </p:nvGraphicFramePr>
        <p:xfrm>
          <a:off x="664575" y="1967282"/>
          <a:ext cx="8761500" cy="4948330"/>
        </p:xfrm>
        <a:graphic>
          <a:graphicData uri="http://schemas.openxmlformats.org/drawingml/2006/table">
            <a:tbl>
              <a:tblPr>
                <a:noFill/>
                <a:tableStyleId>{409B33A4-34AB-4AFB-99C0-078D62FE9017}</a:tableStyleId>
              </a:tblPr>
              <a:tblGrid>
                <a:gridCol w="2920500">
                  <a:extLst>
                    <a:ext uri="{9D8B030D-6E8A-4147-A177-3AD203B41FA5}">
                      <a16:colId xmlns:a16="http://schemas.microsoft.com/office/drawing/2014/main" val="20000"/>
                    </a:ext>
                  </a:extLst>
                </a:gridCol>
                <a:gridCol w="2920500">
                  <a:extLst>
                    <a:ext uri="{9D8B030D-6E8A-4147-A177-3AD203B41FA5}">
                      <a16:colId xmlns:a16="http://schemas.microsoft.com/office/drawing/2014/main" val="20001"/>
                    </a:ext>
                  </a:extLst>
                </a:gridCol>
                <a:gridCol w="2920500">
                  <a:extLst>
                    <a:ext uri="{9D8B030D-6E8A-4147-A177-3AD203B41FA5}">
                      <a16:colId xmlns:a16="http://schemas.microsoft.com/office/drawing/2014/main" val="20002"/>
                    </a:ext>
                  </a:extLst>
                </a:gridCol>
              </a:tblGrid>
              <a:tr h="315550">
                <a:tc gridSpan="3">
                  <a:txBody>
                    <a:bodyPr/>
                    <a:lstStyle/>
                    <a:p>
                      <a:pPr marL="0" lvl="0" indent="0" algn="l" rtl="0">
                        <a:spcBef>
                          <a:spcPts val="0"/>
                        </a:spcBef>
                        <a:spcAft>
                          <a:spcPts val="0"/>
                        </a:spcAft>
                        <a:buNone/>
                      </a:pPr>
                      <a:r>
                        <a:rPr lang="en" sz="1200" b="1">
                          <a:solidFill>
                            <a:schemeClr val="lt1"/>
                          </a:solidFill>
                          <a:latin typeface="Source Sans Pro"/>
                          <a:ea typeface="Source Sans Pro"/>
                          <a:cs typeface="Source Sans Pro"/>
                          <a:sym typeface="Source Sans Pro"/>
                        </a:rPr>
                        <a:t>Create categories and list the things you found:</a:t>
                      </a:r>
                      <a:endParaRPr sz="1200" b="1">
                        <a:solidFill>
                          <a:schemeClr val="lt1"/>
                        </a:solidFill>
                        <a:latin typeface="Source Sans Pro"/>
                        <a:ea typeface="Source Sans Pro"/>
                        <a:cs typeface="Source Sans Pro"/>
                        <a:sym typeface="Source Sans Pro"/>
                      </a:endParaRPr>
                    </a:p>
                  </a:txBody>
                  <a:tcPr marL="91425" marR="91425" marT="91425" marB="91425">
                    <a:solidFill>
                      <a:srgbClr val="666666"/>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582600">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L1 - Explain 1">
  <p:cSld name="SECTION_HEADER_1_2">
    <p:spTree>
      <p:nvGrpSpPr>
        <p:cNvPr id="1" name="Shape 394"/>
        <p:cNvGrpSpPr/>
        <p:nvPr/>
      </p:nvGrpSpPr>
      <p:grpSpPr>
        <a:xfrm>
          <a:off x="0" y="0"/>
          <a:ext cx="0" cy="0"/>
          <a:chOff x="0" y="0"/>
          <a:chExt cx="0" cy="0"/>
        </a:xfrm>
      </p:grpSpPr>
      <p:sp>
        <p:nvSpPr>
          <p:cNvPr id="395" name="Google Shape;395;p4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96" name="Google Shape;396;p42"/>
          <p:cNvSpPr txBox="1"/>
          <p:nvPr/>
        </p:nvSpPr>
        <p:spPr>
          <a:xfrm>
            <a:off x="0" y="7967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3600">
                <a:latin typeface="Source Sans Pro"/>
                <a:ea typeface="Source Sans Pro"/>
                <a:cs typeface="Source Sans Pro"/>
                <a:sym typeface="Source Sans Pro"/>
              </a:rPr>
              <a:t>The Systems in Our Schoolyard</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397" name="Google Shape;397;p42"/>
          <p:cNvSpPr txBox="1"/>
          <p:nvPr/>
        </p:nvSpPr>
        <p:spPr>
          <a:xfrm>
            <a:off x="687125" y="245207"/>
            <a:ext cx="6085800" cy="390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latin typeface="Source Sans Pro"/>
                <a:ea typeface="Source Sans Pro"/>
                <a:cs typeface="Source Sans Pro"/>
                <a:sym typeface="Source Sans Pro"/>
              </a:rPr>
              <a:t>Lesson 1 EXPLAIN: </a:t>
            </a:r>
            <a:r>
              <a:rPr lang="en">
                <a:solidFill>
                  <a:schemeClr val="dk1"/>
                </a:solidFill>
                <a:latin typeface="Source Sans Pro"/>
                <a:ea typeface="Source Sans Pro"/>
                <a:cs typeface="Source Sans Pro"/>
                <a:sym typeface="Source Sans Pro"/>
              </a:rPr>
              <a:t>How can we describe the different parts of the Earth?</a:t>
            </a: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endParaRPr>
              <a:latin typeface="Source Sans Pro"/>
              <a:ea typeface="Source Sans Pro"/>
              <a:cs typeface="Source Sans Pro"/>
              <a:sym typeface="Source Sans Pro"/>
            </a:endParaRPr>
          </a:p>
        </p:txBody>
      </p:sp>
      <p:graphicFrame>
        <p:nvGraphicFramePr>
          <p:cNvPr id="398" name="Google Shape;398;p42" descr="Table to record data from your observations in the schoolyard. " title="Earth System Table"/>
          <p:cNvGraphicFramePr/>
          <p:nvPr/>
        </p:nvGraphicFramePr>
        <p:xfrm>
          <a:off x="446425" y="1711400"/>
          <a:ext cx="3000000" cy="3000000"/>
        </p:xfrm>
        <a:graphic>
          <a:graphicData uri="http://schemas.openxmlformats.org/drawingml/2006/table">
            <a:tbl>
              <a:tblPr>
                <a:noFill/>
                <a:tableStyleId>{3A129832-06BA-42CE-9CFE-BFBEE01DE661}</a:tableStyleId>
              </a:tblPr>
              <a:tblGrid>
                <a:gridCol w="1917575">
                  <a:extLst>
                    <a:ext uri="{9D8B030D-6E8A-4147-A177-3AD203B41FA5}">
                      <a16:colId xmlns:a16="http://schemas.microsoft.com/office/drawing/2014/main" val="20000"/>
                    </a:ext>
                  </a:extLst>
                </a:gridCol>
                <a:gridCol w="7248000">
                  <a:extLst>
                    <a:ext uri="{9D8B030D-6E8A-4147-A177-3AD203B41FA5}">
                      <a16:colId xmlns:a16="http://schemas.microsoft.com/office/drawing/2014/main" val="20001"/>
                    </a:ext>
                  </a:extLst>
                </a:gridCol>
              </a:tblGrid>
              <a:tr h="429075">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Earth System</a:t>
                      </a:r>
                      <a:endParaRPr sz="1800" b="1">
                        <a:solidFill>
                          <a:srgbClr val="FFFFFF"/>
                        </a:solidFill>
                        <a:latin typeface="Source Sans Pro"/>
                        <a:ea typeface="Source Sans Pro"/>
                        <a:cs typeface="Source Sans Pro"/>
                        <a:sym typeface="Source Sans Pro"/>
                      </a:endParaRPr>
                    </a:p>
                  </a:txBody>
                  <a:tcPr marL="63500" marR="63500" marT="63500" marB="63500">
                    <a:solidFill>
                      <a:schemeClr val="dk2"/>
                    </a:solidFill>
                  </a:tcPr>
                </a:tc>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Observations From Our Schoolyard</a:t>
                      </a:r>
                      <a:endParaRPr sz="1800" b="1">
                        <a:solidFill>
                          <a:srgbClr val="FFFFFF"/>
                        </a:solidFill>
                        <a:latin typeface="Source Sans Pro"/>
                        <a:ea typeface="Source Sans Pro"/>
                        <a:cs typeface="Source Sans Pro"/>
                        <a:sym typeface="Source Sans Pro"/>
                      </a:endParaRPr>
                    </a:p>
                  </a:txBody>
                  <a:tcPr marL="63500" marR="63500" marT="63500" marB="63500">
                    <a:solidFill>
                      <a:schemeClr val="dk2"/>
                    </a:solidFill>
                  </a:tcPr>
                </a:tc>
                <a:extLst>
                  <a:ext uri="{0D108BD9-81ED-4DB2-BD59-A6C34878D82A}">
                    <a16:rowId xmlns:a16="http://schemas.microsoft.com/office/drawing/2014/main" val="10000"/>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Geosphere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r>
                        <a:rPr lang="en" sz="1800">
                          <a:latin typeface="Source Sans Pro"/>
                          <a:ea typeface="Source Sans Pro"/>
                          <a:cs typeface="Source Sans Pro"/>
                          <a:sym typeface="Source Sans Pro"/>
                        </a:rPr>
                        <a:t>---</a:t>
                      </a: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Biosphere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r>
                        <a:rPr lang="en" sz="1800">
                          <a:latin typeface="Source Sans Pro"/>
                          <a:ea typeface="Source Sans Pro"/>
                          <a:cs typeface="Source Sans Pro"/>
                          <a:sym typeface="Source Sans Pro"/>
                        </a:rPr>
                        <a:t>---</a:t>
                      </a: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Atmosphere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r>
                        <a:rPr lang="en" sz="1800">
                          <a:latin typeface="Source Sans Pro"/>
                          <a:ea typeface="Source Sans Pro"/>
                          <a:cs typeface="Source Sans Pro"/>
                          <a:sym typeface="Source Sans Pro"/>
                        </a:rPr>
                        <a:t>---</a:t>
                      </a: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Hydrosphere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r>
                        <a:rPr lang="en" sz="1800">
                          <a:latin typeface="Source Sans Pro"/>
                          <a:ea typeface="Source Sans Pro"/>
                          <a:cs typeface="Source Sans Pro"/>
                          <a:sym typeface="Source Sans Pro"/>
                        </a:rPr>
                        <a:t>---</a:t>
                      </a: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cxnSp>
        <p:nvCxnSpPr>
          <p:cNvPr id="399" name="Google Shape;399;p42"/>
          <p:cNvCxnSpPr/>
          <p:nvPr/>
        </p:nvCxnSpPr>
        <p:spPr>
          <a:xfrm>
            <a:off x="6082750" y="466200"/>
            <a:ext cx="2767800" cy="0"/>
          </a:xfrm>
          <a:prstGeom prst="straightConnector1">
            <a:avLst/>
          </a:prstGeom>
          <a:noFill/>
          <a:ln w="9525" cap="flat" cmpd="sng">
            <a:solidFill>
              <a:schemeClr val="dk2"/>
            </a:solidFill>
            <a:prstDash val="dot"/>
            <a:round/>
            <a:headEnd type="none" w="med" len="med"/>
            <a:tailEnd type="none" w="med" len="med"/>
          </a:ln>
        </p:spPr>
      </p:cxnSp>
      <p:pic>
        <p:nvPicPr>
          <p:cNvPr id="400" name="Google Shape;400;p4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pic>
        <p:nvPicPr>
          <p:cNvPr id="401" name="Google Shape;401;p42"/>
          <p:cNvPicPr preferRelativeResize="0"/>
          <p:nvPr/>
        </p:nvPicPr>
        <p:blipFill>
          <a:blip r:embed="rId3">
            <a:alphaModFix/>
          </a:blip>
          <a:stretch>
            <a:fillRect/>
          </a:stretch>
        </p:blipFill>
        <p:spPr>
          <a:xfrm>
            <a:off x="1784750" y="1021050"/>
            <a:ext cx="314325" cy="304800"/>
          </a:xfrm>
          <a:prstGeom prst="rect">
            <a:avLst/>
          </a:prstGeom>
          <a:noFill/>
          <a:ln>
            <a:noFill/>
          </a:ln>
        </p:spPr>
      </p:pic>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L1 - Elaborate">
  <p:cSld name="SECTION_HEADER_1_1">
    <p:spTree>
      <p:nvGrpSpPr>
        <p:cNvPr id="1" name="Shape 402"/>
        <p:cNvGrpSpPr/>
        <p:nvPr/>
      </p:nvGrpSpPr>
      <p:grpSpPr>
        <a:xfrm>
          <a:off x="0" y="0"/>
          <a:ext cx="0" cy="0"/>
          <a:chOff x="0" y="0"/>
          <a:chExt cx="0" cy="0"/>
        </a:xfrm>
      </p:grpSpPr>
      <p:sp>
        <p:nvSpPr>
          <p:cNvPr id="403" name="Google Shape;403;p4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04" name="Google Shape;404;p43"/>
          <p:cNvSpPr txBox="1"/>
          <p:nvPr/>
        </p:nvSpPr>
        <p:spPr>
          <a:xfrm>
            <a:off x="-135100" y="5425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Farm Model</a:t>
            </a:r>
            <a:endParaRPr sz="3600">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cxnSp>
        <p:nvCxnSpPr>
          <p:cNvPr id="405" name="Google Shape;405;p43"/>
          <p:cNvCxnSpPr/>
          <p:nvPr/>
        </p:nvCxnSpPr>
        <p:spPr>
          <a:xfrm>
            <a:off x="3773475" y="462775"/>
            <a:ext cx="5076900" cy="3300"/>
          </a:xfrm>
          <a:prstGeom prst="straightConnector1">
            <a:avLst/>
          </a:prstGeom>
          <a:noFill/>
          <a:ln w="9525" cap="flat" cmpd="sng">
            <a:solidFill>
              <a:schemeClr val="dk2"/>
            </a:solidFill>
            <a:prstDash val="dot"/>
            <a:round/>
            <a:headEnd type="none" w="med" len="med"/>
            <a:tailEnd type="none" w="med" len="med"/>
          </a:ln>
        </p:spPr>
      </p:cxnSp>
      <p:pic>
        <p:nvPicPr>
          <p:cNvPr id="406" name="Google Shape;406;p4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407" name="Google Shape;407;p43"/>
          <p:cNvSpPr txBox="1"/>
          <p:nvPr/>
        </p:nvSpPr>
        <p:spPr>
          <a:xfrm>
            <a:off x="664600" y="229671"/>
            <a:ext cx="58650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None/>
            </a:pPr>
            <a:r>
              <a:rPr lang="en">
                <a:solidFill>
                  <a:schemeClr val="dk1"/>
                </a:solidFill>
                <a:latin typeface="Source Sans Pro"/>
                <a:ea typeface="Source Sans Pro"/>
                <a:cs typeface="Source Sans Pro"/>
                <a:sym typeface="Source Sans Pro"/>
              </a:rPr>
              <a:t>Lesson 1-5 ELABORATE &amp; EVALUATE</a:t>
            </a:r>
            <a:endParaRPr>
              <a:solidFill>
                <a:schemeClr val="dk1"/>
              </a:solidFill>
              <a:latin typeface="Source Sans Pro"/>
              <a:ea typeface="Source Sans Pro"/>
              <a:cs typeface="Source Sans Pro"/>
              <a:sym typeface="Source Sans Pro"/>
            </a:endParaRPr>
          </a:p>
        </p:txBody>
      </p:sp>
      <p:sp>
        <p:nvSpPr>
          <p:cNvPr id="408" name="Google Shape;408;p43"/>
          <p:cNvSpPr txBox="1"/>
          <p:nvPr/>
        </p:nvSpPr>
        <p:spPr>
          <a:xfrm>
            <a:off x="292175" y="1364675"/>
            <a:ext cx="6469500" cy="83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b="1">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409" name="Google Shape;409;p43"/>
          <p:cNvSpPr/>
          <p:nvPr/>
        </p:nvSpPr>
        <p:spPr>
          <a:xfrm>
            <a:off x="467250" y="2032475"/>
            <a:ext cx="9123900" cy="5356500"/>
          </a:xfrm>
          <a:prstGeom prst="rect">
            <a:avLst/>
          </a:prstGeom>
          <a:solidFill>
            <a:srgbClr val="000000">
              <a:alpha val="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43"/>
          <p:cNvSpPr txBox="1"/>
          <p:nvPr/>
        </p:nvSpPr>
        <p:spPr>
          <a:xfrm>
            <a:off x="467250" y="1364675"/>
            <a:ext cx="9123900" cy="648000"/>
          </a:xfrm>
          <a:prstGeom prst="rect">
            <a:avLst/>
          </a:prstGeom>
          <a:noFill/>
          <a:ln>
            <a:noFill/>
          </a:ln>
        </p:spPr>
        <p:txBody>
          <a:bodyPr spcFirstLastPara="1" wrap="square" lIns="91425" tIns="91425" rIns="91425" bIns="91425" anchor="t" anchorCtr="0">
            <a:spAutoFit/>
          </a:bodyPr>
          <a:lstStyle/>
          <a:p>
            <a:pPr marL="19050" lvl="0" indent="0" algn="l" rtl="0">
              <a:lnSpc>
                <a:spcPct val="115000"/>
              </a:lnSpc>
              <a:spcBef>
                <a:spcPts val="0"/>
              </a:spcBef>
              <a:spcAft>
                <a:spcPts val="600"/>
              </a:spcAft>
              <a:buClr>
                <a:schemeClr val="dk1"/>
              </a:buClr>
              <a:buSzPts val="1100"/>
              <a:buFont typeface="Arial"/>
              <a:buNone/>
            </a:pPr>
            <a:r>
              <a:rPr lang="en" b="1">
                <a:solidFill>
                  <a:schemeClr val="dk1"/>
                </a:solidFill>
                <a:latin typeface="Source Sans Pro"/>
                <a:ea typeface="Source Sans Pro"/>
                <a:cs typeface="Source Sans Pro"/>
                <a:sym typeface="Source Sans Pro"/>
              </a:rPr>
              <a:t>Create a model farm.</a:t>
            </a:r>
            <a:r>
              <a:rPr lang="en">
                <a:solidFill>
                  <a:schemeClr val="dk1"/>
                </a:solidFill>
                <a:latin typeface="Source Sans Pro"/>
                <a:ea typeface="Source Sans Pro"/>
                <a:cs typeface="Source Sans Pro"/>
                <a:sym typeface="Source Sans Pro"/>
              </a:rPr>
              <a:t>  Be sure to include the the components from the “Gotta Have It” checklist created with your class. </a:t>
            </a:r>
            <a:r>
              <a:rPr lang="en" sz="1100">
                <a:solidFill>
                  <a:schemeClr val="dk1"/>
                </a:solidFill>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You will revise this model over the next few lessons. </a:t>
            </a:r>
            <a:endParaRPr>
              <a:latin typeface="Source Sans Pro"/>
              <a:ea typeface="Source Sans Pro"/>
              <a:cs typeface="Source Sans Pro"/>
              <a:sym typeface="Source Sans Pro"/>
            </a:endParaRPr>
          </a:p>
        </p:txBody>
      </p:sp>
      <p:pic>
        <p:nvPicPr>
          <p:cNvPr id="411" name="Google Shape;411;p43"/>
          <p:cNvPicPr preferRelativeResize="0"/>
          <p:nvPr/>
        </p:nvPicPr>
        <p:blipFill>
          <a:blip r:embed="rId3">
            <a:alphaModFix/>
          </a:blip>
          <a:stretch>
            <a:fillRect/>
          </a:stretch>
        </p:blipFill>
        <p:spPr>
          <a:xfrm>
            <a:off x="3345425" y="721875"/>
            <a:ext cx="363000" cy="400200"/>
          </a:xfrm>
          <a:prstGeom prst="rect">
            <a:avLst/>
          </a:prstGeom>
          <a:noFill/>
          <a:ln>
            <a:noFill/>
          </a:ln>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L2 - Explain 1">
  <p:cSld name="SECTION_HEADER_1_1_3">
    <p:spTree>
      <p:nvGrpSpPr>
        <p:cNvPr id="1" name="Shape 412"/>
        <p:cNvGrpSpPr/>
        <p:nvPr/>
      </p:nvGrpSpPr>
      <p:grpSpPr>
        <a:xfrm>
          <a:off x="0" y="0"/>
          <a:ext cx="0" cy="0"/>
          <a:chOff x="0" y="0"/>
          <a:chExt cx="0" cy="0"/>
        </a:xfrm>
      </p:grpSpPr>
      <p:sp>
        <p:nvSpPr>
          <p:cNvPr id="413" name="Google Shape;413;p4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14" name="Google Shape;414;p44"/>
          <p:cNvSpPr txBox="1"/>
          <p:nvPr/>
        </p:nvSpPr>
        <p:spPr>
          <a:xfrm>
            <a:off x="0" y="65845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Earth Systems and Water</a:t>
            </a:r>
            <a:endParaRPr sz="3000" i="1">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415" name="Google Shape;415;p44"/>
          <p:cNvSpPr txBox="1"/>
          <p:nvPr/>
        </p:nvSpPr>
        <p:spPr>
          <a:xfrm>
            <a:off x="675850" y="329275"/>
            <a:ext cx="3875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EXPLAIN: </a:t>
            </a:r>
            <a:r>
              <a:rPr lang="en">
                <a:solidFill>
                  <a:schemeClr val="dk1"/>
                </a:solidFill>
                <a:latin typeface="Source Sans Pro"/>
                <a:ea typeface="Source Sans Pro"/>
                <a:cs typeface="Source Sans Pro"/>
                <a:sym typeface="Source Sans Pro"/>
              </a:rPr>
              <a:t>How do Earth systems interact?</a:t>
            </a:r>
            <a:endParaRPr>
              <a:latin typeface="Source Sans Pro"/>
              <a:ea typeface="Source Sans Pro"/>
              <a:cs typeface="Source Sans Pro"/>
              <a:sym typeface="Source Sans Pro"/>
            </a:endParaRPr>
          </a:p>
        </p:txBody>
      </p:sp>
      <p:graphicFrame>
        <p:nvGraphicFramePr>
          <p:cNvPr id="416" name="Google Shape;416;p44"/>
          <p:cNvGraphicFramePr/>
          <p:nvPr/>
        </p:nvGraphicFramePr>
        <p:xfrm>
          <a:off x="447513" y="2075950"/>
          <a:ext cx="3000000" cy="3000000"/>
        </p:xfrm>
        <a:graphic>
          <a:graphicData uri="http://schemas.openxmlformats.org/drawingml/2006/table">
            <a:tbl>
              <a:tblPr>
                <a:noFill/>
                <a:tableStyleId>{3A129832-06BA-42CE-9CFE-BFBEE01DE661}</a:tableStyleId>
              </a:tblPr>
              <a:tblGrid>
                <a:gridCol w="2571100">
                  <a:extLst>
                    <a:ext uri="{9D8B030D-6E8A-4147-A177-3AD203B41FA5}">
                      <a16:colId xmlns:a16="http://schemas.microsoft.com/office/drawing/2014/main" val="20000"/>
                    </a:ext>
                  </a:extLst>
                </a:gridCol>
                <a:gridCol w="3093175">
                  <a:extLst>
                    <a:ext uri="{9D8B030D-6E8A-4147-A177-3AD203B41FA5}">
                      <a16:colId xmlns:a16="http://schemas.microsoft.com/office/drawing/2014/main" val="20001"/>
                    </a:ext>
                  </a:extLst>
                </a:gridCol>
                <a:gridCol w="3444975">
                  <a:extLst>
                    <a:ext uri="{9D8B030D-6E8A-4147-A177-3AD203B41FA5}">
                      <a16:colId xmlns:a16="http://schemas.microsoft.com/office/drawing/2014/main" val="20002"/>
                    </a:ext>
                  </a:extLst>
                </a:gridCol>
              </a:tblGrid>
              <a:tr h="52305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happens to the water</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Process that causes this to occur </a:t>
                      </a:r>
                      <a:r>
                        <a:rPr lang="en" b="1">
                          <a:solidFill>
                            <a:schemeClr val="lt1"/>
                          </a:solidFill>
                          <a:latin typeface="Source Sans Pro"/>
                          <a:ea typeface="Source Sans Pro"/>
                          <a:cs typeface="Source Sans Pro"/>
                          <a:sym typeface="Source Sans Pro"/>
                        </a:rPr>
                        <a:t>(Ex. Precipitation, Condensation, etc.)</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Earth systems that allow these processes to happen</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extLst>
                  <a:ext uri="{0D108BD9-81ED-4DB2-BD59-A6C34878D82A}">
                    <a16:rowId xmlns:a16="http://schemas.microsoft.com/office/drawing/2014/main" val="10000"/>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A very small water droplet in a cloud joined up with other water droplets and got so heavy that it fell to the Earth as rain.</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The water droplet fell on the Earth and flowed towards a stream, carrying small bits of soil as it went.</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Before the water droplet got to the stream, it seeped into the ground, where it was dark and cool.</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As the water droplet moved through the soil, it was taken up by the roots of a tree!</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sp>
        <p:nvSpPr>
          <p:cNvPr id="417" name="Google Shape;417;p44"/>
          <p:cNvSpPr txBox="1"/>
          <p:nvPr/>
        </p:nvSpPr>
        <p:spPr>
          <a:xfrm>
            <a:off x="681150" y="1320250"/>
            <a:ext cx="86961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Read the story. For each part of the story, determine the process that is occurring, and the Earth systems that are involved in the process. Use the USGS Water Cycle Model for guidance.</a:t>
            </a:r>
            <a:endParaRPr>
              <a:latin typeface="Source Sans Pro"/>
              <a:ea typeface="Source Sans Pro"/>
              <a:cs typeface="Source Sans Pro"/>
              <a:sym typeface="Source Sans Pro"/>
            </a:endParaRPr>
          </a:p>
        </p:txBody>
      </p:sp>
      <p:cxnSp>
        <p:nvCxnSpPr>
          <p:cNvPr id="418" name="Google Shape;418;p44"/>
          <p:cNvCxnSpPr/>
          <p:nvPr/>
        </p:nvCxnSpPr>
        <p:spPr>
          <a:xfrm>
            <a:off x="4798600" y="466350"/>
            <a:ext cx="4051800" cy="0"/>
          </a:xfrm>
          <a:prstGeom prst="straightConnector1">
            <a:avLst/>
          </a:prstGeom>
          <a:noFill/>
          <a:ln w="9525" cap="flat" cmpd="sng">
            <a:solidFill>
              <a:schemeClr val="dk2"/>
            </a:solidFill>
            <a:prstDash val="dot"/>
            <a:round/>
            <a:headEnd type="none" w="med" len="med"/>
            <a:tailEnd type="none" w="med" len="med"/>
          </a:ln>
        </p:spPr>
      </p:cxnSp>
      <p:pic>
        <p:nvPicPr>
          <p:cNvPr id="419" name="Google Shape;419;p4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L2 - Explain 2">
  <p:cSld name="SECTION_HEADER_1_1_1">
    <p:spTree>
      <p:nvGrpSpPr>
        <p:cNvPr id="1" name="Shape 420"/>
        <p:cNvGrpSpPr/>
        <p:nvPr/>
      </p:nvGrpSpPr>
      <p:grpSpPr>
        <a:xfrm>
          <a:off x="0" y="0"/>
          <a:ext cx="0" cy="0"/>
          <a:chOff x="0" y="0"/>
          <a:chExt cx="0" cy="0"/>
        </a:xfrm>
      </p:grpSpPr>
      <p:sp>
        <p:nvSpPr>
          <p:cNvPr id="421" name="Google Shape;421;p4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22" name="Google Shape;422;p45"/>
          <p:cNvSpPr txBox="1"/>
          <p:nvPr/>
        </p:nvSpPr>
        <p:spPr>
          <a:xfrm>
            <a:off x="0" y="6294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Earth Systems and Water</a:t>
            </a:r>
            <a:r>
              <a:rPr lang="en" sz="2400" i="1">
                <a:latin typeface="Source Sans Pro"/>
                <a:ea typeface="Source Sans Pro"/>
                <a:cs typeface="Source Sans Pro"/>
                <a:sym typeface="Source Sans Pro"/>
              </a:rPr>
              <a:t> continued</a:t>
            </a:r>
            <a:endParaRPr sz="2400" i="1">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423" name="Google Shape;423;p45"/>
          <p:cNvSpPr txBox="1"/>
          <p:nvPr/>
        </p:nvSpPr>
        <p:spPr>
          <a:xfrm>
            <a:off x="675850" y="1268850"/>
            <a:ext cx="87501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Directions: Read the story. For each part of the story, determine the process that is occurring, and the Earth systems that are involved in the process. Use the USGS Water Cycle Model for guidance.</a:t>
            </a:r>
            <a:endParaRPr>
              <a:latin typeface="Source Sans Pro"/>
              <a:ea typeface="Source Sans Pro"/>
              <a:cs typeface="Source Sans Pro"/>
              <a:sym typeface="Source Sans Pro"/>
            </a:endParaRPr>
          </a:p>
        </p:txBody>
      </p:sp>
      <p:graphicFrame>
        <p:nvGraphicFramePr>
          <p:cNvPr id="424" name="Google Shape;424;p45"/>
          <p:cNvGraphicFramePr/>
          <p:nvPr/>
        </p:nvGraphicFramePr>
        <p:xfrm>
          <a:off x="508375" y="2010200"/>
          <a:ext cx="3000000" cy="3000000"/>
        </p:xfrm>
        <a:graphic>
          <a:graphicData uri="http://schemas.openxmlformats.org/drawingml/2006/table">
            <a:tbl>
              <a:tblPr>
                <a:noFill/>
                <a:tableStyleId>{3A129832-06BA-42CE-9CFE-BFBEE01DE661}</a:tableStyleId>
              </a:tblPr>
              <a:tblGrid>
                <a:gridCol w="2968825">
                  <a:extLst>
                    <a:ext uri="{9D8B030D-6E8A-4147-A177-3AD203B41FA5}">
                      <a16:colId xmlns:a16="http://schemas.microsoft.com/office/drawing/2014/main" val="20000"/>
                    </a:ext>
                  </a:extLst>
                </a:gridCol>
                <a:gridCol w="3058925">
                  <a:extLst>
                    <a:ext uri="{9D8B030D-6E8A-4147-A177-3AD203B41FA5}">
                      <a16:colId xmlns:a16="http://schemas.microsoft.com/office/drawing/2014/main" val="20001"/>
                    </a:ext>
                  </a:extLst>
                </a:gridCol>
                <a:gridCol w="3013875">
                  <a:extLst>
                    <a:ext uri="{9D8B030D-6E8A-4147-A177-3AD203B41FA5}">
                      <a16:colId xmlns:a16="http://schemas.microsoft.com/office/drawing/2014/main" val="20002"/>
                    </a:ext>
                  </a:extLst>
                </a:gridCol>
              </a:tblGrid>
              <a:tr h="5680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happens to the water</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Process that causes this to occur </a:t>
                      </a:r>
                      <a:r>
                        <a:rPr lang="en" b="1">
                          <a:solidFill>
                            <a:schemeClr val="lt1"/>
                          </a:solidFill>
                          <a:latin typeface="Source Sans Pro"/>
                          <a:ea typeface="Source Sans Pro"/>
                          <a:cs typeface="Source Sans Pro"/>
                          <a:sym typeface="Source Sans Pro"/>
                        </a:rPr>
                        <a:t>(Ex. Precipitation, Condensation, etc.)</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Earth systems that allow these processes to happen</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extLst>
                  <a:ext uri="{0D108BD9-81ED-4DB2-BD59-A6C34878D82A}">
                    <a16:rowId xmlns:a16="http://schemas.microsoft.com/office/drawing/2014/main" val="10000"/>
                  </a:ext>
                </a:extLst>
              </a:tr>
              <a:tr h="1136250">
                <a:tc>
                  <a:txBody>
                    <a:bodyPr/>
                    <a:lstStyle/>
                    <a:p>
                      <a:pPr marL="0" lvl="0" indent="0" algn="l" rtl="0">
                        <a:lnSpc>
                          <a:spcPct val="115000"/>
                        </a:lnSpc>
                        <a:spcBef>
                          <a:spcPts val="0"/>
                        </a:spcBef>
                        <a:spcAft>
                          <a:spcPts val="0"/>
                        </a:spcAft>
                        <a:buNone/>
                      </a:pPr>
                      <a:r>
                        <a:rPr lang="en" sz="1200">
                          <a:solidFill>
                            <a:schemeClr val="dk1"/>
                          </a:solidFill>
                          <a:latin typeface="Source Sans Pro"/>
                          <a:ea typeface="Source Sans Pro"/>
                          <a:cs typeface="Source Sans Pro"/>
                          <a:sym typeface="Source Sans Pro"/>
                        </a:rPr>
                        <a:t>The tree used the water droplet to make an acorn. The acorn grew round and fat all summer.</a:t>
                      </a:r>
                      <a:endParaRPr sz="1200">
                        <a:latin typeface="Source Sans Pro"/>
                        <a:ea typeface="Source Sans Pro"/>
                        <a:cs typeface="Source Sans Pro"/>
                        <a:sym typeface="Source Sans Pro"/>
                      </a:endParaRPr>
                    </a:p>
                  </a:txBody>
                  <a:tcPr marL="63500" marR="63500" marT="63500" marB="63500" anchor="ctr">
                    <a:lnT w="12700" cap="flat" cmpd="sng">
                      <a:solidFill>
                        <a:srgbClr val="000000"/>
                      </a:solidFill>
                      <a:prstDash val="solid"/>
                      <a:round/>
                      <a:headEnd type="none" w="sm" len="sm"/>
                      <a:tailEnd type="none" w="sm" len="sm"/>
                    </a:lnT>
                  </a:tcP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lnT w="12700" cap="flat" cmpd="sng">
                      <a:solidFill>
                        <a:srgbClr val="000000"/>
                      </a:solidFill>
                      <a:prstDash val="solid"/>
                      <a:round/>
                      <a:headEnd type="none" w="sm" len="sm"/>
                      <a:tailEnd type="none" w="sm" len="sm"/>
                    </a:lnT>
                  </a:tcP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lnT w="12700" cap="flat" cmpd="sng">
                      <a:solidFill>
                        <a:srgbClr val="000000"/>
                      </a:solidFill>
                      <a:prstDash val="solid"/>
                      <a:round/>
                      <a:headEnd type="none" w="sm" len="sm"/>
                      <a:tailEnd type="none" w="sm" len="sm"/>
                    </a:lnT>
                  </a:tcPr>
                </a:tc>
                <a:extLst>
                  <a:ext uri="{0D108BD9-81ED-4DB2-BD59-A6C34878D82A}">
                    <a16:rowId xmlns:a16="http://schemas.microsoft.com/office/drawing/2014/main" val="10001"/>
                  </a:ext>
                </a:extLst>
              </a:tr>
              <a:tr h="1136250">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Not all of the water is used to make the acorn. Some of the water is released into the air when the tree “breathes” through its’ leaves. </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36250">
                <a:tc>
                  <a:txBody>
                    <a:bodyPr/>
                    <a:lstStyle/>
                    <a:p>
                      <a:pPr marL="0" lvl="0" indent="0" algn="l" rtl="0">
                        <a:lnSpc>
                          <a:spcPct val="115000"/>
                        </a:lnSpc>
                        <a:spcBef>
                          <a:spcPts val="0"/>
                        </a:spcBef>
                        <a:spcAft>
                          <a:spcPts val="0"/>
                        </a:spcAft>
                        <a:buNone/>
                      </a:pP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36250">
                <a:tc>
                  <a:txBody>
                    <a:bodyPr/>
                    <a:lstStyle/>
                    <a:p>
                      <a:pPr marL="0" lvl="0" indent="0" algn="l" rtl="0">
                        <a:lnSpc>
                          <a:spcPct val="115000"/>
                        </a:lnSpc>
                        <a:spcBef>
                          <a:spcPts val="0"/>
                        </a:spcBef>
                        <a:spcAft>
                          <a:spcPts val="0"/>
                        </a:spcAft>
                        <a:buNone/>
                      </a:pP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sp>
        <p:nvSpPr>
          <p:cNvPr id="425" name="Google Shape;425;p45"/>
          <p:cNvSpPr txBox="1"/>
          <p:nvPr/>
        </p:nvSpPr>
        <p:spPr>
          <a:xfrm>
            <a:off x="675850" y="329275"/>
            <a:ext cx="3875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EXPLAIN: </a:t>
            </a:r>
            <a:r>
              <a:rPr lang="en">
                <a:solidFill>
                  <a:schemeClr val="dk1"/>
                </a:solidFill>
                <a:latin typeface="Source Sans Pro"/>
                <a:ea typeface="Source Sans Pro"/>
                <a:cs typeface="Source Sans Pro"/>
                <a:sym typeface="Source Sans Pro"/>
              </a:rPr>
              <a:t>How do Earth systems interact?</a:t>
            </a:r>
            <a:endParaRPr>
              <a:latin typeface="Source Sans Pro"/>
              <a:ea typeface="Source Sans Pro"/>
              <a:cs typeface="Source Sans Pro"/>
              <a:sym typeface="Source Sans Pro"/>
            </a:endParaRPr>
          </a:p>
        </p:txBody>
      </p:sp>
      <p:cxnSp>
        <p:nvCxnSpPr>
          <p:cNvPr id="426" name="Google Shape;426;p45"/>
          <p:cNvCxnSpPr/>
          <p:nvPr/>
        </p:nvCxnSpPr>
        <p:spPr>
          <a:xfrm>
            <a:off x="4798600" y="466350"/>
            <a:ext cx="4051800" cy="0"/>
          </a:xfrm>
          <a:prstGeom prst="straightConnector1">
            <a:avLst/>
          </a:prstGeom>
          <a:noFill/>
          <a:ln w="9525" cap="flat" cmpd="sng">
            <a:solidFill>
              <a:schemeClr val="dk2"/>
            </a:solidFill>
            <a:prstDash val="dot"/>
            <a:round/>
            <a:headEnd type="none" w="med" len="med"/>
            <a:tailEnd type="none" w="med" len="med"/>
          </a:ln>
        </p:spPr>
      </p:cxnSp>
      <p:pic>
        <p:nvPicPr>
          <p:cNvPr id="427" name="Google Shape;427;p4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L2 - Explain 3">
  <p:cSld name="CUSTOM_1">
    <p:spTree>
      <p:nvGrpSpPr>
        <p:cNvPr id="1" name="Shape 428"/>
        <p:cNvGrpSpPr/>
        <p:nvPr/>
      </p:nvGrpSpPr>
      <p:grpSpPr>
        <a:xfrm>
          <a:off x="0" y="0"/>
          <a:ext cx="0" cy="0"/>
          <a:chOff x="0" y="0"/>
          <a:chExt cx="0" cy="0"/>
        </a:xfrm>
      </p:grpSpPr>
      <p:sp>
        <p:nvSpPr>
          <p:cNvPr id="429" name="Google Shape;429;p4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30" name="Google Shape;430;p46"/>
          <p:cNvSpPr txBox="1"/>
          <p:nvPr/>
        </p:nvSpPr>
        <p:spPr>
          <a:xfrm>
            <a:off x="0" y="658450"/>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Earth Systems and Water</a:t>
            </a:r>
            <a:r>
              <a:rPr lang="en" sz="2400" i="1">
                <a:latin typeface="Source Sans Pro"/>
                <a:ea typeface="Source Sans Pro"/>
                <a:cs typeface="Source Sans Pro"/>
                <a:sym typeface="Source Sans Pro"/>
              </a:rPr>
              <a:t> continued</a:t>
            </a:r>
            <a:endParaRPr sz="2400" i="1">
              <a:latin typeface="Source Sans Pro"/>
              <a:ea typeface="Source Sans Pro"/>
              <a:cs typeface="Source Sans Pro"/>
              <a:sym typeface="Source Sans Pro"/>
            </a:endParaRPr>
          </a:p>
        </p:txBody>
      </p:sp>
      <p:sp>
        <p:nvSpPr>
          <p:cNvPr id="431" name="Google Shape;431;p46"/>
          <p:cNvSpPr txBox="1"/>
          <p:nvPr/>
        </p:nvSpPr>
        <p:spPr>
          <a:xfrm>
            <a:off x="675850" y="319425"/>
            <a:ext cx="3807300" cy="400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Clr>
                <a:schemeClr val="dk1"/>
              </a:buClr>
              <a:buSzPts val="1100"/>
              <a:buFont typeface="Arial"/>
              <a:buNone/>
            </a:pPr>
            <a:r>
              <a:rPr lang="en">
                <a:solidFill>
                  <a:schemeClr val="dk1"/>
                </a:solidFill>
                <a:latin typeface="Source Sans Pro"/>
                <a:ea typeface="Source Sans Pro"/>
                <a:cs typeface="Source Sans Pro"/>
                <a:sym typeface="Source Sans Pro"/>
              </a:rPr>
              <a:t>Lesson 2 EXPLAIN: How do Earth systems interact?</a:t>
            </a:r>
            <a:endParaRPr>
              <a:latin typeface="Source Sans Pro"/>
              <a:ea typeface="Source Sans Pro"/>
              <a:cs typeface="Source Sans Pro"/>
              <a:sym typeface="Source Sans Pro"/>
            </a:endParaRPr>
          </a:p>
        </p:txBody>
      </p:sp>
      <p:cxnSp>
        <p:nvCxnSpPr>
          <p:cNvPr id="432" name="Google Shape;432;p46"/>
          <p:cNvCxnSpPr/>
          <p:nvPr/>
        </p:nvCxnSpPr>
        <p:spPr>
          <a:xfrm>
            <a:off x="4663450" y="461850"/>
            <a:ext cx="4187100" cy="4200"/>
          </a:xfrm>
          <a:prstGeom prst="straightConnector1">
            <a:avLst/>
          </a:prstGeom>
          <a:noFill/>
          <a:ln w="9525" cap="flat" cmpd="sng">
            <a:solidFill>
              <a:schemeClr val="dk2"/>
            </a:solidFill>
            <a:prstDash val="dot"/>
            <a:round/>
            <a:headEnd type="none" w="med" len="med"/>
            <a:tailEnd type="none" w="med" len="med"/>
          </a:ln>
        </p:spPr>
      </p:cxnSp>
      <p:pic>
        <p:nvPicPr>
          <p:cNvPr id="433" name="Google Shape;433;p4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434" name="Google Shape;434;p46"/>
          <p:cNvSpPr txBox="1"/>
          <p:nvPr/>
        </p:nvSpPr>
        <p:spPr>
          <a:xfrm>
            <a:off x="675850" y="1311250"/>
            <a:ext cx="86961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Would the water story always happen in the same way, or could it have a different ending? Could different things happen to the water along the way? Why do you think that?</a:t>
            </a:r>
            <a:endParaRPr>
              <a:latin typeface="Source Sans Pro"/>
              <a:ea typeface="Source Sans Pro"/>
              <a:cs typeface="Source Sans Pro"/>
              <a:sym typeface="Source Sans Pro"/>
            </a:endParaRPr>
          </a:p>
        </p:txBody>
      </p:sp>
      <p:sp>
        <p:nvSpPr>
          <p:cNvPr id="435" name="Google Shape;435;p46"/>
          <p:cNvSpPr txBox="1"/>
          <p:nvPr/>
        </p:nvSpPr>
        <p:spPr>
          <a:xfrm>
            <a:off x="675850" y="3947350"/>
            <a:ext cx="86961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Using the parts of the water cycle, give one example of how water in the hydrosphere affects how another sphere functions.</a:t>
            </a:r>
            <a:endParaRPr>
              <a:latin typeface="Source Sans Pro"/>
              <a:ea typeface="Source Sans Pro"/>
              <a:cs typeface="Source Sans Pro"/>
              <a:sym typeface="Source Sans Pro"/>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L3 - Engage 1">
  <p:cSld name="CUSTOM_10">
    <p:spTree>
      <p:nvGrpSpPr>
        <p:cNvPr id="1" name="Shape 436"/>
        <p:cNvGrpSpPr/>
        <p:nvPr/>
      </p:nvGrpSpPr>
      <p:grpSpPr>
        <a:xfrm>
          <a:off x="0" y="0"/>
          <a:ext cx="0" cy="0"/>
          <a:chOff x="0" y="0"/>
          <a:chExt cx="0" cy="0"/>
        </a:xfrm>
      </p:grpSpPr>
      <p:sp>
        <p:nvSpPr>
          <p:cNvPr id="437" name="Google Shape;437;p4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438" name="Google Shape;438;p47" descr="Table to record photos and provide information about the image." title="A Day in My Life Table"/>
          <p:cNvGraphicFramePr/>
          <p:nvPr/>
        </p:nvGraphicFramePr>
        <p:xfrm>
          <a:off x="468500" y="1827803"/>
          <a:ext cx="3000000" cy="3000000"/>
        </p:xfrm>
        <a:graphic>
          <a:graphicData uri="http://schemas.openxmlformats.org/drawingml/2006/table">
            <a:tbl>
              <a:tblPr>
                <a:noFill/>
                <a:tableStyleId>{3A129832-06BA-42CE-9CFE-BFBEE01DE661}</a:tableStyleId>
              </a:tblPr>
              <a:tblGrid>
                <a:gridCol w="2103850">
                  <a:extLst>
                    <a:ext uri="{9D8B030D-6E8A-4147-A177-3AD203B41FA5}">
                      <a16:colId xmlns:a16="http://schemas.microsoft.com/office/drawing/2014/main" val="20000"/>
                    </a:ext>
                  </a:extLst>
                </a:gridCol>
                <a:gridCol w="2219375">
                  <a:extLst>
                    <a:ext uri="{9D8B030D-6E8A-4147-A177-3AD203B41FA5}">
                      <a16:colId xmlns:a16="http://schemas.microsoft.com/office/drawing/2014/main" val="20001"/>
                    </a:ext>
                  </a:extLst>
                </a:gridCol>
                <a:gridCol w="2403175">
                  <a:extLst>
                    <a:ext uri="{9D8B030D-6E8A-4147-A177-3AD203B41FA5}">
                      <a16:colId xmlns:a16="http://schemas.microsoft.com/office/drawing/2014/main" val="20002"/>
                    </a:ext>
                  </a:extLst>
                </a:gridCol>
                <a:gridCol w="2403175">
                  <a:extLst>
                    <a:ext uri="{9D8B030D-6E8A-4147-A177-3AD203B41FA5}">
                      <a16:colId xmlns:a16="http://schemas.microsoft.com/office/drawing/2014/main" val="20003"/>
                    </a:ext>
                  </a:extLst>
                </a:gridCol>
              </a:tblGrid>
              <a:tr h="488300">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Photo or Written Description</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If photo: Where did you take it?</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What activity does this picture explain?</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Why is this activity important to you?</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extLst>
                  <a:ext uri="{0D108BD9-81ED-4DB2-BD59-A6C34878D82A}">
                    <a16:rowId xmlns:a16="http://schemas.microsoft.com/office/drawing/2014/main" val="10000"/>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5"/>
                  </a:ext>
                </a:extLst>
              </a:tr>
            </a:tbl>
          </a:graphicData>
        </a:graphic>
      </p:graphicFrame>
      <p:sp>
        <p:nvSpPr>
          <p:cNvPr id="439" name="Google Shape;439;p47"/>
          <p:cNvSpPr txBox="1"/>
          <p:nvPr/>
        </p:nvSpPr>
        <p:spPr>
          <a:xfrm>
            <a:off x="185025" y="4934550"/>
            <a:ext cx="4397100" cy="1218900"/>
          </a:xfrm>
          <a:prstGeom prst="rect">
            <a:avLst/>
          </a:prstGeom>
          <a:noFill/>
          <a:ln>
            <a:noFill/>
          </a:ln>
        </p:spPr>
        <p:txBody>
          <a:bodyPr spcFirstLastPara="1" wrap="square" lIns="91425" tIns="91425" rIns="91425" bIns="91425" anchor="t" anchorCtr="0">
            <a:spAutoFit/>
          </a:bodyPr>
          <a:lstStyle/>
          <a:p>
            <a:pPr marL="91440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91440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p:txBody>
      </p:sp>
      <p:sp>
        <p:nvSpPr>
          <p:cNvPr id="440" name="Google Shape;440;p47"/>
          <p:cNvSpPr txBox="1"/>
          <p:nvPr/>
        </p:nvSpPr>
        <p:spPr>
          <a:xfrm>
            <a:off x="687125" y="319425"/>
            <a:ext cx="5947500" cy="400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ENGAGE: What are natural resources, and how do humans use them?</a:t>
            </a:r>
            <a:endParaRPr>
              <a:latin typeface="Source Sans Pro"/>
              <a:ea typeface="Source Sans Pro"/>
              <a:cs typeface="Source Sans Pro"/>
              <a:sym typeface="Source Sans Pro"/>
            </a:endParaRPr>
          </a:p>
        </p:txBody>
      </p:sp>
      <p:sp>
        <p:nvSpPr>
          <p:cNvPr id="441" name="Google Shape;441;p47"/>
          <p:cNvSpPr txBox="1"/>
          <p:nvPr/>
        </p:nvSpPr>
        <p:spPr>
          <a:xfrm>
            <a:off x="0" y="573872"/>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A Day in My Life</a:t>
            </a:r>
            <a:endParaRPr sz="3600">
              <a:latin typeface="Source Sans Pro"/>
              <a:ea typeface="Source Sans Pro"/>
              <a:cs typeface="Source Sans Pro"/>
              <a:sym typeface="Source Sans Pro"/>
            </a:endParaRPr>
          </a:p>
        </p:txBody>
      </p:sp>
      <p:sp>
        <p:nvSpPr>
          <p:cNvPr id="442" name="Google Shape;442;p47"/>
          <p:cNvSpPr txBox="1"/>
          <p:nvPr/>
        </p:nvSpPr>
        <p:spPr>
          <a:xfrm>
            <a:off x="0" y="1255175"/>
            <a:ext cx="100584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How do you rely on Earth materials for your daily life? </a:t>
            </a:r>
            <a:endParaRPr>
              <a:latin typeface="Source Sans Pro"/>
              <a:ea typeface="Source Sans Pro"/>
              <a:cs typeface="Source Sans Pro"/>
              <a:sym typeface="Source Sans Pro"/>
            </a:endParaRPr>
          </a:p>
        </p:txBody>
      </p:sp>
      <p:cxnSp>
        <p:nvCxnSpPr>
          <p:cNvPr id="443" name="Google Shape;443;p47"/>
          <p:cNvCxnSpPr/>
          <p:nvPr/>
        </p:nvCxnSpPr>
        <p:spPr>
          <a:xfrm rot="10800000" flipH="1">
            <a:off x="6502700" y="466250"/>
            <a:ext cx="2348100" cy="8400"/>
          </a:xfrm>
          <a:prstGeom prst="straightConnector1">
            <a:avLst/>
          </a:prstGeom>
          <a:noFill/>
          <a:ln w="9525" cap="flat" cmpd="sng">
            <a:solidFill>
              <a:schemeClr val="dk2"/>
            </a:solidFill>
            <a:prstDash val="dot"/>
            <a:round/>
            <a:headEnd type="none" w="med" len="med"/>
            <a:tailEnd type="none" w="med" len="med"/>
          </a:ln>
        </p:spPr>
      </p:cxnSp>
      <p:pic>
        <p:nvPicPr>
          <p:cNvPr id="444" name="Google Shape;444;p4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L3 - Explain 1">
  <p:cSld name="CUSTOM_1_1">
    <p:spTree>
      <p:nvGrpSpPr>
        <p:cNvPr id="1" name="Shape 445"/>
        <p:cNvGrpSpPr/>
        <p:nvPr/>
      </p:nvGrpSpPr>
      <p:grpSpPr>
        <a:xfrm>
          <a:off x="0" y="0"/>
          <a:ext cx="0" cy="0"/>
          <a:chOff x="0" y="0"/>
          <a:chExt cx="0" cy="0"/>
        </a:xfrm>
      </p:grpSpPr>
      <p:sp>
        <p:nvSpPr>
          <p:cNvPr id="446" name="Google Shape;446;p4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47" name="Google Shape;447;p48"/>
          <p:cNvSpPr txBox="1"/>
          <p:nvPr/>
        </p:nvSpPr>
        <p:spPr>
          <a:xfrm>
            <a:off x="0" y="6645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Fossil Fuel Energy Research</a:t>
            </a:r>
            <a:endParaRPr sz="3600">
              <a:latin typeface="Source Sans Pro"/>
              <a:ea typeface="Source Sans Pro"/>
              <a:cs typeface="Source Sans Pro"/>
              <a:sym typeface="Source Sans Pro"/>
            </a:endParaRPr>
          </a:p>
        </p:txBody>
      </p:sp>
      <p:sp>
        <p:nvSpPr>
          <p:cNvPr id="448" name="Google Shape;448;p48"/>
          <p:cNvSpPr txBox="1"/>
          <p:nvPr/>
        </p:nvSpPr>
        <p:spPr>
          <a:xfrm>
            <a:off x="664600" y="251982"/>
            <a:ext cx="59139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EXPLAIN: </a:t>
            </a:r>
            <a:r>
              <a:rPr lang="en">
                <a:solidFill>
                  <a:schemeClr val="dk1"/>
                </a:solidFill>
                <a:latin typeface="Source Sans Pro"/>
                <a:ea typeface="Source Sans Pro"/>
                <a:cs typeface="Source Sans Pro"/>
                <a:sym typeface="Source Sans Pro"/>
              </a:rPr>
              <a:t>What are natural resources, and how do humans use them?</a:t>
            </a:r>
            <a:endParaRPr>
              <a:latin typeface="Source Sans Pro"/>
              <a:ea typeface="Source Sans Pro"/>
              <a:cs typeface="Source Sans Pro"/>
              <a:sym typeface="Source Sans Pro"/>
            </a:endParaRPr>
          </a:p>
        </p:txBody>
      </p:sp>
      <p:cxnSp>
        <p:nvCxnSpPr>
          <p:cNvPr id="449" name="Google Shape;449;p48"/>
          <p:cNvCxnSpPr/>
          <p:nvPr/>
        </p:nvCxnSpPr>
        <p:spPr>
          <a:xfrm rot="10800000" flipH="1">
            <a:off x="6578375" y="466200"/>
            <a:ext cx="2272200" cy="6900"/>
          </a:xfrm>
          <a:prstGeom prst="straightConnector1">
            <a:avLst/>
          </a:prstGeom>
          <a:noFill/>
          <a:ln w="9525" cap="flat" cmpd="sng">
            <a:solidFill>
              <a:schemeClr val="dk2"/>
            </a:solidFill>
            <a:prstDash val="dot"/>
            <a:round/>
            <a:headEnd type="none" w="med" len="med"/>
            <a:tailEnd type="none" w="med" len="med"/>
          </a:ln>
        </p:spPr>
      </p:cxnSp>
      <p:pic>
        <p:nvPicPr>
          <p:cNvPr id="450" name="Google Shape;450;p4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451" name="Google Shape;451;p48"/>
          <p:cNvGraphicFramePr/>
          <p:nvPr/>
        </p:nvGraphicFramePr>
        <p:xfrm>
          <a:off x="455600" y="1620925"/>
          <a:ext cx="3000000" cy="3000000"/>
        </p:xfrm>
        <a:graphic>
          <a:graphicData uri="http://schemas.openxmlformats.org/drawingml/2006/table">
            <a:tbl>
              <a:tblPr>
                <a:noFill/>
                <a:tableStyleId>{3A129832-06BA-42CE-9CFE-BFBEE01DE661}</a:tableStyleId>
              </a:tblPr>
              <a:tblGrid>
                <a:gridCol w="983475">
                  <a:extLst>
                    <a:ext uri="{9D8B030D-6E8A-4147-A177-3AD203B41FA5}">
                      <a16:colId xmlns:a16="http://schemas.microsoft.com/office/drawing/2014/main" val="20000"/>
                    </a:ext>
                  </a:extLst>
                </a:gridCol>
                <a:gridCol w="3715700">
                  <a:extLst>
                    <a:ext uri="{9D8B030D-6E8A-4147-A177-3AD203B41FA5}">
                      <a16:colId xmlns:a16="http://schemas.microsoft.com/office/drawing/2014/main" val="20001"/>
                    </a:ext>
                  </a:extLst>
                </a:gridCol>
                <a:gridCol w="1173450">
                  <a:extLst>
                    <a:ext uri="{9D8B030D-6E8A-4147-A177-3AD203B41FA5}">
                      <a16:colId xmlns:a16="http://schemas.microsoft.com/office/drawing/2014/main" val="20002"/>
                    </a:ext>
                  </a:extLst>
                </a:gridCol>
                <a:gridCol w="3266625">
                  <a:extLst>
                    <a:ext uri="{9D8B030D-6E8A-4147-A177-3AD203B41FA5}">
                      <a16:colId xmlns:a16="http://schemas.microsoft.com/office/drawing/2014/main" val="20003"/>
                    </a:ext>
                  </a:extLst>
                </a:gridCol>
              </a:tblGrid>
              <a:tr h="506125">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Energy Source</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How it forms (natural process)</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Is it renewable? </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How humans use technology to extract it or use it</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extLst>
                  <a:ext uri="{0D108BD9-81ED-4DB2-BD59-A6C34878D82A}">
                    <a16:rowId xmlns:a16="http://schemas.microsoft.com/office/drawing/2014/main" val="10000"/>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Coal</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Oil</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Natural Gas</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bl>
          </a:graphicData>
        </a:graphic>
      </p:graphicFrame>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L4 - Explore 2">
  <p:cSld name="CUSTOM_11">
    <p:spTree>
      <p:nvGrpSpPr>
        <p:cNvPr id="1" name="Shape 452"/>
        <p:cNvGrpSpPr/>
        <p:nvPr/>
      </p:nvGrpSpPr>
      <p:grpSpPr>
        <a:xfrm>
          <a:off x="0" y="0"/>
          <a:ext cx="0" cy="0"/>
          <a:chOff x="0" y="0"/>
          <a:chExt cx="0" cy="0"/>
        </a:xfrm>
      </p:grpSpPr>
      <p:sp>
        <p:nvSpPr>
          <p:cNvPr id="453" name="Google Shape;453;p4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54" name="Google Shape;454;p49"/>
          <p:cNvSpPr txBox="1"/>
          <p:nvPr/>
        </p:nvSpPr>
        <p:spPr>
          <a:xfrm>
            <a:off x="709000" y="283850"/>
            <a:ext cx="5862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our use of fossil fuels affect Earth systems?  </a:t>
            </a:r>
            <a:endParaRPr>
              <a:latin typeface="Source Sans Pro"/>
              <a:ea typeface="Source Sans Pro"/>
              <a:cs typeface="Source Sans Pro"/>
              <a:sym typeface="Source Sans Pro"/>
            </a:endParaRPr>
          </a:p>
        </p:txBody>
      </p:sp>
      <p:sp>
        <p:nvSpPr>
          <p:cNvPr id="455" name="Google Shape;455;p49"/>
          <p:cNvSpPr txBox="1"/>
          <p:nvPr/>
        </p:nvSpPr>
        <p:spPr>
          <a:xfrm>
            <a:off x="0" y="7124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The Air We Breathe </a:t>
            </a:r>
            <a:endParaRPr sz="3600" i="1">
              <a:solidFill>
                <a:schemeClr val="dk1"/>
              </a:solidFill>
              <a:latin typeface="Source Sans Pro"/>
              <a:ea typeface="Source Sans Pro"/>
              <a:cs typeface="Source Sans Pro"/>
              <a:sym typeface="Source Sans Pro"/>
            </a:endParaRPr>
          </a:p>
        </p:txBody>
      </p:sp>
      <p:pic>
        <p:nvPicPr>
          <p:cNvPr id="456" name="Google Shape;456;p4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457" name="Google Shape;457;p49"/>
          <p:cNvCxnSpPr/>
          <p:nvPr/>
        </p:nvCxnSpPr>
        <p:spPr>
          <a:xfrm>
            <a:off x="6266275" y="460425"/>
            <a:ext cx="2613300" cy="5700"/>
          </a:xfrm>
          <a:prstGeom prst="straightConnector1">
            <a:avLst/>
          </a:prstGeom>
          <a:noFill/>
          <a:ln w="9525" cap="flat" cmpd="sng">
            <a:solidFill>
              <a:schemeClr val="dk2"/>
            </a:solidFill>
            <a:prstDash val="dot"/>
            <a:round/>
            <a:headEnd type="none" w="med" len="med"/>
            <a:tailEnd type="none" w="med" len="med"/>
          </a:ln>
        </p:spPr>
      </p:cxnSp>
      <p:sp>
        <p:nvSpPr>
          <p:cNvPr id="458" name="Google Shape;458;p49"/>
          <p:cNvSpPr txBox="1"/>
          <p:nvPr/>
        </p:nvSpPr>
        <p:spPr>
          <a:xfrm>
            <a:off x="473100" y="1451300"/>
            <a:ext cx="91242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Research how the use of cars and other transportation leads to health problems. Make a flowchart showing how traffic leads to higher asthma rates in certain places. </a:t>
            </a:r>
            <a:endParaRPr>
              <a:latin typeface="Source Sans Pro"/>
              <a:ea typeface="Source Sans Pro"/>
              <a:cs typeface="Source Sans Pro"/>
              <a:sym typeface="Source Sans Pro"/>
            </a:endParaRPr>
          </a:p>
        </p:txBody>
      </p:sp>
      <p:pic>
        <p:nvPicPr>
          <p:cNvPr id="459" name="Google Shape;459;p49" descr="Drawing of a red, two door car" title="Red Car"/>
          <p:cNvPicPr preferRelativeResize="0"/>
          <p:nvPr/>
        </p:nvPicPr>
        <p:blipFill>
          <a:blip r:embed="rId3">
            <a:alphaModFix/>
          </a:blip>
          <a:stretch>
            <a:fillRect/>
          </a:stretch>
        </p:blipFill>
        <p:spPr>
          <a:xfrm>
            <a:off x="425400" y="3979572"/>
            <a:ext cx="1701000" cy="721160"/>
          </a:xfrm>
          <a:prstGeom prst="rect">
            <a:avLst/>
          </a:prstGeom>
          <a:noFill/>
          <a:ln>
            <a:noFill/>
          </a:ln>
        </p:spPr>
      </p:pic>
      <p:pic>
        <p:nvPicPr>
          <p:cNvPr id="460" name="Google Shape;460;p49" descr="Drawing of a young girl using an inhaler" title="Asthma Picture"/>
          <p:cNvPicPr preferRelativeResize="0"/>
          <p:nvPr/>
        </p:nvPicPr>
        <p:blipFill>
          <a:blip r:embed="rId4">
            <a:alphaModFix/>
          </a:blip>
          <a:stretch>
            <a:fillRect/>
          </a:stretch>
        </p:blipFill>
        <p:spPr>
          <a:xfrm>
            <a:off x="8067475" y="3775287"/>
            <a:ext cx="1252225" cy="1154550"/>
          </a:xfrm>
          <a:prstGeom prst="rect">
            <a:avLst/>
          </a:prstGeom>
          <a:noFill/>
          <a:ln>
            <a:noFill/>
          </a:ln>
        </p:spPr>
      </p:pic>
      <p:sp>
        <p:nvSpPr>
          <p:cNvPr id="461" name="Google Shape;461;p49"/>
          <p:cNvSpPr txBox="1"/>
          <p:nvPr/>
        </p:nvSpPr>
        <p:spPr>
          <a:xfrm>
            <a:off x="7841800" y="5022475"/>
            <a:ext cx="1701000" cy="6156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Source Sans Pro"/>
                <a:ea typeface="Source Sans Pro"/>
                <a:cs typeface="Source Sans Pro"/>
                <a:sym typeface="Source Sans Pro"/>
              </a:rPr>
              <a:t>Effect:</a:t>
            </a:r>
            <a:endParaRPr b="1">
              <a:latin typeface="Source Sans Pro"/>
              <a:ea typeface="Source Sans Pro"/>
              <a:cs typeface="Source Sans Pro"/>
              <a:sym typeface="Source Sans Pro"/>
            </a:endParaRPr>
          </a:p>
          <a:p>
            <a:pPr marL="0" lvl="0" indent="0" algn="ctr" rtl="0">
              <a:spcBef>
                <a:spcPts val="0"/>
              </a:spcBef>
              <a:spcAft>
                <a:spcPts val="0"/>
              </a:spcAft>
              <a:buNone/>
            </a:pPr>
            <a:r>
              <a:rPr lang="en">
                <a:latin typeface="Source Sans Pro"/>
                <a:ea typeface="Source Sans Pro"/>
                <a:cs typeface="Source Sans Pro"/>
                <a:sym typeface="Source Sans Pro"/>
              </a:rPr>
              <a:t>Childhood Asthma</a:t>
            </a:r>
            <a:endParaRPr>
              <a:latin typeface="Source Sans Pro"/>
              <a:ea typeface="Source Sans Pro"/>
              <a:cs typeface="Source Sans Pro"/>
              <a:sym typeface="Source Sans Pro"/>
            </a:endParaRPr>
          </a:p>
        </p:txBody>
      </p:sp>
      <p:sp>
        <p:nvSpPr>
          <p:cNvPr id="462" name="Google Shape;462;p49"/>
          <p:cNvSpPr txBox="1"/>
          <p:nvPr/>
        </p:nvSpPr>
        <p:spPr>
          <a:xfrm>
            <a:off x="425400" y="4772850"/>
            <a:ext cx="1701000" cy="6156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Source Sans Pro"/>
                <a:ea typeface="Source Sans Pro"/>
                <a:cs typeface="Source Sans Pro"/>
                <a:sym typeface="Source Sans Pro"/>
              </a:rPr>
              <a:t>Cause: </a:t>
            </a:r>
            <a:endParaRPr b="1">
              <a:latin typeface="Source Sans Pro"/>
              <a:ea typeface="Source Sans Pro"/>
              <a:cs typeface="Source Sans Pro"/>
              <a:sym typeface="Source Sans Pro"/>
            </a:endParaRPr>
          </a:p>
          <a:p>
            <a:pPr marL="0" lvl="0" indent="0" algn="ctr" rtl="0">
              <a:spcBef>
                <a:spcPts val="0"/>
              </a:spcBef>
              <a:spcAft>
                <a:spcPts val="0"/>
              </a:spcAft>
              <a:buNone/>
            </a:pPr>
            <a:r>
              <a:rPr lang="en">
                <a:latin typeface="Source Sans Pro"/>
                <a:ea typeface="Source Sans Pro"/>
                <a:cs typeface="Source Sans Pro"/>
                <a:sym typeface="Source Sans Pro"/>
              </a:rPr>
              <a:t>Driving Cars</a:t>
            </a:r>
            <a:endParaRPr>
              <a:latin typeface="Source Sans Pro"/>
              <a:ea typeface="Source Sans Pro"/>
              <a:cs typeface="Source Sans Pro"/>
              <a:sym typeface="Source Sans Pro"/>
            </a:endParaRPr>
          </a:p>
        </p:txBody>
      </p:sp>
      <p:sp>
        <p:nvSpPr>
          <p:cNvPr id="463" name="Google Shape;463;p49"/>
          <p:cNvSpPr/>
          <p:nvPr/>
        </p:nvSpPr>
        <p:spPr>
          <a:xfrm rot="-1703126">
            <a:off x="1927214" y="3738742"/>
            <a:ext cx="646192" cy="270075"/>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49"/>
          <p:cNvSpPr/>
          <p:nvPr/>
        </p:nvSpPr>
        <p:spPr>
          <a:xfrm>
            <a:off x="7249825" y="4217550"/>
            <a:ext cx="646200" cy="270000"/>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49"/>
          <p:cNvSpPr/>
          <p:nvPr/>
        </p:nvSpPr>
        <p:spPr>
          <a:xfrm>
            <a:off x="2598750" y="2383938"/>
            <a:ext cx="1128300" cy="193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49"/>
          <p:cNvSpPr/>
          <p:nvPr/>
        </p:nvSpPr>
        <p:spPr>
          <a:xfrm>
            <a:off x="4471038" y="2721650"/>
            <a:ext cx="1128300" cy="193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49"/>
          <p:cNvSpPr/>
          <p:nvPr/>
        </p:nvSpPr>
        <p:spPr>
          <a:xfrm>
            <a:off x="3075988" y="5318750"/>
            <a:ext cx="1128300" cy="193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49"/>
          <p:cNvSpPr/>
          <p:nvPr/>
        </p:nvSpPr>
        <p:spPr>
          <a:xfrm>
            <a:off x="5195500" y="5665025"/>
            <a:ext cx="1128300" cy="193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49"/>
          <p:cNvSpPr/>
          <p:nvPr/>
        </p:nvSpPr>
        <p:spPr>
          <a:xfrm>
            <a:off x="5950075" y="3052075"/>
            <a:ext cx="1128300" cy="193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49"/>
          <p:cNvSpPr/>
          <p:nvPr/>
        </p:nvSpPr>
        <p:spPr>
          <a:xfrm rot="761251">
            <a:off x="3802536" y="3423623"/>
            <a:ext cx="646076" cy="270015"/>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49"/>
          <p:cNvSpPr/>
          <p:nvPr/>
        </p:nvSpPr>
        <p:spPr>
          <a:xfrm rot="7953273">
            <a:off x="3864972" y="4854323"/>
            <a:ext cx="646319" cy="270075"/>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49"/>
          <p:cNvSpPr/>
          <p:nvPr/>
        </p:nvSpPr>
        <p:spPr>
          <a:xfrm rot="-138904">
            <a:off x="4376839" y="6333659"/>
            <a:ext cx="646127" cy="270216"/>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49"/>
          <p:cNvSpPr/>
          <p:nvPr/>
        </p:nvSpPr>
        <p:spPr>
          <a:xfrm rot="-3209837">
            <a:off x="5700028" y="5195231"/>
            <a:ext cx="646033" cy="270067"/>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L4 - Explore 3">
  <p:cSld name="CUSTOM_12">
    <p:spTree>
      <p:nvGrpSpPr>
        <p:cNvPr id="1" name="Shape 474"/>
        <p:cNvGrpSpPr/>
        <p:nvPr/>
      </p:nvGrpSpPr>
      <p:grpSpPr>
        <a:xfrm>
          <a:off x="0" y="0"/>
          <a:ext cx="0" cy="0"/>
          <a:chOff x="0" y="0"/>
          <a:chExt cx="0" cy="0"/>
        </a:xfrm>
      </p:grpSpPr>
      <p:sp>
        <p:nvSpPr>
          <p:cNvPr id="475" name="Google Shape;475;p5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76" name="Google Shape;476;p50"/>
          <p:cNvSpPr txBox="1"/>
          <p:nvPr/>
        </p:nvSpPr>
        <p:spPr>
          <a:xfrm>
            <a:off x="-14725" y="772013"/>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Effects of Fossil Fuels on the Environment</a:t>
            </a:r>
            <a:endParaRPr sz="3600">
              <a:solidFill>
                <a:schemeClr val="dk1"/>
              </a:solidFill>
              <a:latin typeface="Source Sans Pro"/>
              <a:ea typeface="Source Sans Pro"/>
              <a:cs typeface="Source Sans Pro"/>
              <a:sym typeface="Source Sans Pro"/>
            </a:endParaRPr>
          </a:p>
        </p:txBody>
      </p:sp>
      <p:sp>
        <p:nvSpPr>
          <p:cNvPr id="477" name="Google Shape;477;p50"/>
          <p:cNvSpPr txBox="1"/>
          <p:nvPr/>
        </p:nvSpPr>
        <p:spPr>
          <a:xfrm>
            <a:off x="450575" y="1470575"/>
            <a:ext cx="91908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a:t>
            </a:r>
            <a:r>
              <a:rPr lang="en">
                <a:latin typeface="Source Sans Pro"/>
                <a:ea typeface="Source Sans Pro"/>
                <a:cs typeface="Source Sans Pro"/>
                <a:sym typeface="Source Sans Pro"/>
              </a:rPr>
              <a:t> Choose an effect fossil fuels have on the environment and research what is causing that to happen. Make a flowchart to show the things that happen.</a:t>
            </a:r>
            <a:endParaRPr>
              <a:latin typeface="Source Sans Pro"/>
              <a:ea typeface="Source Sans Pro"/>
              <a:cs typeface="Source Sans Pro"/>
              <a:sym typeface="Source Sans Pro"/>
            </a:endParaRPr>
          </a:p>
        </p:txBody>
      </p:sp>
      <p:sp>
        <p:nvSpPr>
          <p:cNvPr id="478" name="Google Shape;478;p50"/>
          <p:cNvSpPr txBox="1"/>
          <p:nvPr/>
        </p:nvSpPr>
        <p:spPr>
          <a:xfrm>
            <a:off x="450575" y="3680225"/>
            <a:ext cx="2034600" cy="8313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Cause:</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479" name="Google Shape;479;p50"/>
          <p:cNvSpPr txBox="1"/>
          <p:nvPr/>
        </p:nvSpPr>
        <p:spPr>
          <a:xfrm>
            <a:off x="7606775" y="3680225"/>
            <a:ext cx="2034600" cy="8313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Effect:</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480" name="Google Shape;480;p50"/>
          <p:cNvSpPr txBox="1"/>
          <p:nvPr/>
        </p:nvSpPr>
        <p:spPr>
          <a:xfrm>
            <a:off x="709000" y="283850"/>
            <a:ext cx="5862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our use of fossil fuels affect Earth systems?  </a:t>
            </a:r>
            <a:endParaRPr>
              <a:latin typeface="Source Sans Pro"/>
              <a:ea typeface="Source Sans Pro"/>
              <a:cs typeface="Source Sans Pro"/>
              <a:sym typeface="Source Sans Pro"/>
            </a:endParaRPr>
          </a:p>
        </p:txBody>
      </p:sp>
      <p:pic>
        <p:nvPicPr>
          <p:cNvPr id="481" name="Google Shape;481;p50"/>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482" name="Google Shape;482;p50"/>
          <p:cNvCxnSpPr/>
          <p:nvPr/>
        </p:nvCxnSpPr>
        <p:spPr>
          <a:xfrm>
            <a:off x="6266275" y="460425"/>
            <a:ext cx="2613300" cy="57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L4 - Explore 1">
  <p:cSld name="CUSTOM_13">
    <p:spTree>
      <p:nvGrpSpPr>
        <p:cNvPr id="1" name="Shape 483"/>
        <p:cNvGrpSpPr/>
        <p:nvPr/>
      </p:nvGrpSpPr>
      <p:grpSpPr>
        <a:xfrm>
          <a:off x="0" y="0"/>
          <a:ext cx="0" cy="0"/>
          <a:chOff x="0" y="0"/>
          <a:chExt cx="0" cy="0"/>
        </a:xfrm>
      </p:grpSpPr>
      <p:sp>
        <p:nvSpPr>
          <p:cNvPr id="484" name="Google Shape;484;p5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485" name="Google Shape;485;p5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486" name="Google Shape;486;p51"/>
          <p:cNvCxnSpPr/>
          <p:nvPr/>
        </p:nvCxnSpPr>
        <p:spPr>
          <a:xfrm>
            <a:off x="6178700" y="460425"/>
            <a:ext cx="2613300" cy="5700"/>
          </a:xfrm>
          <a:prstGeom prst="straightConnector1">
            <a:avLst/>
          </a:prstGeom>
          <a:noFill/>
          <a:ln w="9525" cap="flat" cmpd="sng">
            <a:solidFill>
              <a:schemeClr val="dk2"/>
            </a:solidFill>
            <a:prstDash val="dot"/>
            <a:round/>
            <a:headEnd type="none" w="med" len="med"/>
            <a:tailEnd type="none" w="med" len="med"/>
          </a:ln>
        </p:spPr>
      </p:cxnSp>
      <p:sp>
        <p:nvSpPr>
          <p:cNvPr id="487" name="Google Shape;487;p51"/>
          <p:cNvSpPr txBox="1"/>
          <p:nvPr/>
        </p:nvSpPr>
        <p:spPr>
          <a:xfrm>
            <a:off x="0" y="6734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Research About Traffic and Asthma</a:t>
            </a:r>
            <a:endParaRPr sz="3600">
              <a:solidFill>
                <a:schemeClr val="dk1"/>
              </a:solidFill>
              <a:latin typeface="Source Sans Pro"/>
              <a:ea typeface="Source Sans Pro"/>
              <a:cs typeface="Source Sans Pro"/>
              <a:sym typeface="Source Sans Pro"/>
            </a:endParaRPr>
          </a:p>
        </p:txBody>
      </p:sp>
      <p:sp>
        <p:nvSpPr>
          <p:cNvPr id="488" name="Google Shape;488;p51"/>
          <p:cNvSpPr txBox="1"/>
          <p:nvPr/>
        </p:nvSpPr>
        <p:spPr>
          <a:xfrm>
            <a:off x="687125" y="268100"/>
            <a:ext cx="58734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How does our use of fossil fuels affect Earth’s systems</a:t>
            </a:r>
            <a:r>
              <a:rPr lang="en">
                <a:solidFill>
                  <a:schemeClr val="dk1"/>
                </a:solidFill>
                <a:latin typeface="Source Sans Pro"/>
                <a:ea typeface="Source Sans Pro"/>
                <a:cs typeface="Source Sans Pro"/>
                <a:sym typeface="Source Sans Pro"/>
              </a:rPr>
              <a:t>?</a:t>
            </a:r>
            <a:endParaRPr>
              <a:latin typeface="Source Sans Pro"/>
              <a:ea typeface="Source Sans Pro"/>
              <a:cs typeface="Source Sans Pro"/>
              <a:sym typeface="Source Sans Pro"/>
            </a:endParaRPr>
          </a:p>
        </p:txBody>
      </p:sp>
      <p:sp>
        <p:nvSpPr>
          <p:cNvPr id="489" name="Google Shape;489;p51"/>
          <p:cNvSpPr txBox="1"/>
          <p:nvPr/>
        </p:nvSpPr>
        <p:spPr>
          <a:xfrm>
            <a:off x="687125" y="1505675"/>
            <a:ext cx="5622900" cy="4279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Questions to Research:</a:t>
            </a:r>
            <a:endParaRPr b="1">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Why does transportation release pollution?</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What is the effect of particulate matter on the human body?</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What is the effect of nitrogen dioxide on the human body? </a:t>
            </a:r>
            <a:endParaRPr>
              <a:latin typeface="Source Sans Pro"/>
              <a:ea typeface="Source Sans Pro"/>
              <a:cs typeface="Source Sans Pro"/>
              <a:sym typeface="Source Sans Pro"/>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L1 - Explain 1">
  <p:cSld name="SECTION_HEADER_1_2">
    <p:spTree>
      <p:nvGrpSpPr>
        <p:cNvPr id="1" name="Shape 44"/>
        <p:cNvGrpSpPr/>
        <p:nvPr/>
      </p:nvGrpSpPr>
      <p:grpSpPr>
        <a:xfrm>
          <a:off x="0" y="0"/>
          <a:ext cx="0" cy="0"/>
          <a:chOff x="0" y="0"/>
          <a:chExt cx="0" cy="0"/>
        </a:xfrm>
      </p:grpSpPr>
      <p:sp>
        <p:nvSpPr>
          <p:cNvPr id="45" name="Google Shape;45;p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6" name="Google Shape;46;p6"/>
          <p:cNvSpPr txBox="1"/>
          <p:nvPr/>
        </p:nvSpPr>
        <p:spPr>
          <a:xfrm>
            <a:off x="0" y="7967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3600">
                <a:latin typeface="Source Sans Pro"/>
                <a:ea typeface="Source Sans Pro"/>
                <a:cs typeface="Source Sans Pro"/>
                <a:sym typeface="Source Sans Pro"/>
              </a:rPr>
              <a:t>The Systems in Our Schoolyard</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47" name="Google Shape;47;p6"/>
          <p:cNvSpPr txBox="1"/>
          <p:nvPr/>
        </p:nvSpPr>
        <p:spPr>
          <a:xfrm>
            <a:off x="687125" y="245207"/>
            <a:ext cx="6085800" cy="390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latin typeface="Source Sans Pro"/>
                <a:ea typeface="Source Sans Pro"/>
                <a:cs typeface="Source Sans Pro"/>
                <a:sym typeface="Source Sans Pro"/>
              </a:rPr>
              <a:t>Lesson 1 EXPLAIN: </a:t>
            </a:r>
            <a:r>
              <a:rPr lang="en">
                <a:solidFill>
                  <a:schemeClr val="dk1"/>
                </a:solidFill>
                <a:latin typeface="Source Sans Pro"/>
                <a:ea typeface="Source Sans Pro"/>
                <a:cs typeface="Source Sans Pro"/>
                <a:sym typeface="Source Sans Pro"/>
              </a:rPr>
              <a:t>How can we describe the different parts of the Earth?</a:t>
            </a: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endParaRPr>
              <a:latin typeface="Source Sans Pro"/>
              <a:ea typeface="Source Sans Pro"/>
              <a:cs typeface="Source Sans Pro"/>
              <a:sym typeface="Source Sans Pro"/>
            </a:endParaRPr>
          </a:p>
        </p:txBody>
      </p:sp>
      <p:graphicFrame>
        <p:nvGraphicFramePr>
          <p:cNvPr id="48" name="Google Shape;48;p6"/>
          <p:cNvGraphicFramePr/>
          <p:nvPr/>
        </p:nvGraphicFramePr>
        <p:xfrm>
          <a:off x="446413" y="1722250"/>
          <a:ext cx="9165575" cy="5324425"/>
        </p:xfrm>
        <a:graphic>
          <a:graphicData uri="http://schemas.openxmlformats.org/drawingml/2006/table">
            <a:tbl>
              <a:tblPr>
                <a:noFill/>
                <a:tableStyleId>{3A129832-06BA-42CE-9CFE-BFBEE01DE661}</a:tableStyleId>
              </a:tblPr>
              <a:tblGrid>
                <a:gridCol w="1917575">
                  <a:extLst>
                    <a:ext uri="{9D8B030D-6E8A-4147-A177-3AD203B41FA5}">
                      <a16:colId xmlns:a16="http://schemas.microsoft.com/office/drawing/2014/main" val="20000"/>
                    </a:ext>
                  </a:extLst>
                </a:gridCol>
                <a:gridCol w="7248000">
                  <a:extLst>
                    <a:ext uri="{9D8B030D-6E8A-4147-A177-3AD203B41FA5}">
                      <a16:colId xmlns:a16="http://schemas.microsoft.com/office/drawing/2014/main" val="20001"/>
                    </a:ext>
                  </a:extLst>
                </a:gridCol>
              </a:tblGrid>
              <a:tr h="508025">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Earth System</a:t>
                      </a:r>
                      <a:endParaRPr sz="1800" b="1">
                        <a:solidFill>
                          <a:srgbClr val="FFFFFF"/>
                        </a:solidFill>
                        <a:latin typeface="Source Sans Pro"/>
                        <a:ea typeface="Source Sans Pro"/>
                        <a:cs typeface="Source Sans Pro"/>
                        <a:sym typeface="Source Sans Pro"/>
                      </a:endParaRPr>
                    </a:p>
                  </a:txBody>
                  <a:tcPr marL="63500" marR="63500" marT="63500" marB="63500">
                    <a:lnR w="12700" cap="flat" cmpd="sng">
                      <a:solidFill>
                        <a:schemeClr val="lt1"/>
                      </a:solidFill>
                      <a:prstDash val="solid"/>
                      <a:round/>
                      <a:headEnd type="none" w="sm" len="sm"/>
                      <a:tailEnd type="none" w="sm" len="sm"/>
                    </a:lnR>
                    <a:solidFill>
                      <a:schemeClr val="dk2"/>
                    </a:solidFill>
                  </a:tcPr>
                </a:tc>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Observations From Our Schoolyard</a:t>
                      </a:r>
                      <a:endParaRPr sz="1800" b="1">
                        <a:solidFill>
                          <a:srgbClr val="FFFFFF"/>
                        </a:solidFill>
                        <a:latin typeface="Source Sans Pro"/>
                        <a:ea typeface="Source Sans Pro"/>
                        <a:cs typeface="Source Sans Pro"/>
                        <a:sym typeface="Source Sans Pro"/>
                      </a:endParaRPr>
                    </a:p>
                  </a:txBody>
                  <a:tcPr marL="63500" marR="63500" marT="63500" marB="63500">
                    <a:lnL w="12700" cap="flat" cmpd="sng">
                      <a:solidFill>
                        <a:schemeClr val="lt1"/>
                      </a:solidFill>
                      <a:prstDash val="solid"/>
                      <a:round/>
                      <a:headEnd type="none" w="sm" len="sm"/>
                      <a:tailEnd type="none" w="sm" len="sm"/>
                    </a:lnL>
                    <a:solidFill>
                      <a:schemeClr val="dk2"/>
                    </a:solidFill>
                  </a:tcPr>
                </a:tc>
                <a:extLst>
                  <a:ext uri="{0D108BD9-81ED-4DB2-BD59-A6C34878D82A}">
                    <a16:rowId xmlns:a16="http://schemas.microsoft.com/office/drawing/2014/main" val="10000"/>
                  </a:ext>
                </a:extLst>
              </a:tr>
              <a:tr h="1204100">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Geosphere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204100">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Biosphere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204100">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Atmosphere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204100">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Hydrosphere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cxnSp>
        <p:nvCxnSpPr>
          <p:cNvPr id="49" name="Google Shape;49;p6"/>
          <p:cNvCxnSpPr/>
          <p:nvPr/>
        </p:nvCxnSpPr>
        <p:spPr>
          <a:xfrm>
            <a:off x="6082750" y="466200"/>
            <a:ext cx="2767800" cy="0"/>
          </a:xfrm>
          <a:prstGeom prst="straightConnector1">
            <a:avLst/>
          </a:prstGeom>
          <a:noFill/>
          <a:ln w="9525" cap="flat" cmpd="sng">
            <a:solidFill>
              <a:schemeClr val="dk2"/>
            </a:solidFill>
            <a:prstDash val="dot"/>
            <a:round/>
            <a:headEnd type="none" w="med" len="med"/>
            <a:tailEnd type="none" w="med" len="med"/>
          </a:ln>
        </p:spPr>
      </p:cxnSp>
      <p:pic>
        <p:nvPicPr>
          <p:cNvPr id="50" name="Google Shape;50;p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pic>
        <p:nvPicPr>
          <p:cNvPr id="51" name="Google Shape;51;p6"/>
          <p:cNvPicPr preferRelativeResize="0"/>
          <p:nvPr/>
        </p:nvPicPr>
        <p:blipFill>
          <a:blip r:embed="rId3">
            <a:alphaModFix/>
          </a:blip>
          <a:stretch>
            <a:fillRect/>
          </a:stretch>
        </p:blipFill>
        <p:spPr>
          <a:xfrm>
            <a:off x="1784750" y="1021050"/>
            <a:ext cx="314325" cy="304800"/>
          </a:xfrm>
          <a:prstGeom prst="rect">
            <a:avLst/>
          </a:prstGeom>
          <a:noFill/>
          <a:ln>
            <a:noFill/>
          </a:ln>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L5 - Explore 1">
  <p:cSld name="CUSTOM_14">
    <p:spTree>
      <p:nvGrpSpPr>
        <p:cNvPr id="1" name="Shape 490"/>
        <p:cNvGrpSpPr/>
        <p:nvPr/>
      </p:nvGrpSpPr>
      <p:grpSpPr>
        <a:xfrm>
          <a:off x="0" y="0"/>
          <a:ext cx="0" cy="0"/>
          <a:chOff x="0" y="0"/>
          <a:chExt cx="0" cy="0"/>
        </a:xfrm>
      </p:grpSpPr>
      <p:sp>
        <p:nvSpPr>
          <p:cNvPr id="491" name="Google Shape;491;p5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92" name="Google Shape;492;p52"/>
          <p:cNvSpPr txBox="1"/>
          <p:nvPr/>
        </p:nvSpPr>
        <p:spPr>
          <a:xfrm>
            <a:off x="709650" y="301893"/>
            <a:ext cx="7492200" cy="4515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EXPLORE: </a:t>
            </a:r>
            <a:r>
              <a:rPr lang="en">
                <a:solidFill>
                  <a:schemeClr val="dk1"/>
                </a:solidFill>
                <a:latin typeface="Source Sans Pro"/>
                <a:ea typeface="Source Sans Pro"/>
                <a:cs typeface="Source Sans Pro"/>
                <a:sym typeface="Source Sans Pro"/>
              </a:rPr>
              <a:t>How does animal waste affect the environment and what can we do about it?</a:t>
            </a:r>
            <a:endParaRPr>
              <a:latin typeface="Source Sans Pro"/>
              <a:ea typeface="Source Sans Pro"/>
              <a:cs typeface="Source Sans Pro"/>
              <a:sym typeface="Source Sans Pro"/>
            </a:endParaRPr>
          </a:p>
        </p:txBody>
      </p:sp>
      <p:pic>
        <p:nvPicPr>
          <p:cNvPr id="493" name="Google Shape;493;p5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494" name="Google Shape;494;p52"/>
          <p:cNvSpPr txBox="1"/>
          <p:nvPr/>
        </p:nvSpPr>
        <p:spPr>
          <a:xfrm>
            <a:off x="-35050" y="5776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endParaRPr sz="3600">
              <a:solidFill>
                <a:schemeClr val="dk1"/>
              </a:solidFill>
              <a:latin typeface="Source Sans Pro"/>
              <a:ea typeface="Source Sans Pro"/>
              <a:cs typeface="Source Sans Pro"/>
              <a:sym typeface="Source Sans Pro"/>
            </a:endParaRPr>
          </a:p>
        </p:txBody>
      </p:sp>
      <p:cxnSp>
        <p:nvCxnSpPr>
          <p:cNvPr id="495" name="Google Shape;495;p52"/>
          <p:cNvCxnSpPr/>
          <p:nvPr/>
        </p:nvCxnSpPr>
        <p:spPr>
          <a:xfrm rot="10800000" flipH="1">
            <a:off x="7927450" y="465900"/>
            <a:ext cx="901800" cy="7200"/>
          </a:xfrm>
          <a:prstGeom prst="straightConnector1">
            <a:avLst/>
          </a:prstGeom>
          <a:noFill/>
          <a:ln w="9525" cap="flat" cmpd="sng">
            <a:solidFill>
              <a:schemeClr val="dk2"/>
            </a:solidFill>
            <a:prstDash val="dot"/>
            <a:round/>
            <a:headEnd type="none" w="med" len="med"/>
            <a:tailEnd type="none" w="med" len="med"/>
          </a:ln>
        </p:spPr>
      </p:cxnSp>
      <p:sp>
        <p:nvSpPr>
          <p:cNvPr id="496" name="Google Shape;496;p52"/>
          <p:cNvSpPr txBox="1"/>
          <p:nvPr/>
        </p:nvSpPr>
        <p:spPr>
          <a:xfrm>
            <a:off x="437400" y="1205007"/>
            <a:ext cx="9314700" cy="400200"/>
          </a:xfrm>
          <a:prstGeom prst="rect">
            <a:avLst/>
          </a:prstGeom>
          <a:noFill/>
          <a:ln>
            <a:noFill/>
          </a:ln>
        </p:spPr>
        <p:txBody>
          <a:bodyPr spcFirstLastPara="1" wrap="square" lIns="91425" tIns="91425" rIns="91425" bIns="91425" anchor="ctr" anchorCtr="0">
            <a:spAutoFit/>
          </a:bodyPr>
          <a:lstStyle/>
          <a:p>
            <a:pPr marL="0" lvl="0" indent="0" algn="l" rtl="0">
              <a:lnSpc>
                <a:spcPct val="115000"/>
              </a:lnSpc>
              <a:spcBef>
                <a:spcPts val="1000"/>
              </a:spcBef>
              <a:spcAft>
                <a:spcPts val="500"/>
              </a:spcAft>
              <a:buNone/>
            </a:pPr>
            <a:r>
              <a:rPr lang="en" b="1">
                <a:latin typeface="Source Sans Pro"/>
                <a:ea typeface="Source Sans Pro"/>
                <a:cs typeface="Source Sans Pro"/>
                <a:sym typeface="Source Sans Pro"/>
              </a:rPr>
              <a:t>Investigation Question: </a:t>
            </a:r>
            <a:r>
              <a:rPr lang="en" i="1">
                <a:solidFill>
                  <a:schemeClr val="dk1"/>
                </a:solidFill>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How can we collect the most natural gas possible from animal waste? </a:t>
            </a:r>
            <a:endParaRPr>
              <a:latin typeface="Source Sans Pro"/>
              <a:ea typeface="Source Sans Pro"/>
              <a:cs typeface="Source Sans Pro"/>
              <a:sym typeface="Source Sans Pro"/>
            </a:endParaRPr>
          </a:p>
        </p:txBody>
      </p:sp>
      <p:graphicFrame>
        <p:nvGraphicFramePr>
          <p:cNvPr id="497" name="Google Shape;497;p52"/>
          <p:cNvGraphicFramePr/>
          <p:nvPr/>
        </p:nvGraphicFramePr>
        <p:xfrm>
          <a:off x="437400" y="1650275"/>
          <a:ext cx="9171600" cy="2072610"/>
        </p:xfrm>
        <a:graphic>
          <a:graphicData uri="http://schemas.openxmlformats.org/drawingml/2006/table">
            <a:tbl>
              <a:tblPr>
                <a:noFill/>
                <a:tableStyleId>{409B33A4-34AB-4AFB-99C0-078D62FE9017}</a:tableStyleId>
              </a:tblPr>
              <a:tblGrid>
                <a:gridCol w="1723825">
                  <a:extLst>
                    <a:ext uri="{9D8B030D-6E8A-4147-A177-3AD203B41FA5}">
                      <a16:colId xmlns:a16="http://schemas.microsoft.com/office/drawing/2014/main" val="20000"/>
                    </a:ext>
                  </a:extLst>
                </a:gridCol>
                <a:gridCol w="7447775">
                  <a:extLst>
                    <a:ext uri="{9D8B030D-6E8A-4147-A177-3AD203B41FA5}">
                      <a16:colId xmlns:a16="http://schemas.microsoft.com/office/drawing/2014/main" val="20001"/>
                    </a:ext>
                  </a:extLst>
                </a:gridCol>
              </a:tblGrid>
              <a:tr h="166182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Check the investigation you want to do</a:t>
                      </a:r>
                      <a:endParaRPr b="1">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b="1">
                        <a:solidFill>
                          <a:srgbClr val="FFFFFF"/>
                        </a:solidFill>
                        <a:latin typeface="Source Sans Pro"/>
                        <a:ea typeface="Source Sans Pro"/>
                        <a:cs typeface="Source Sans Pro"/>
                        <a:sym typeface="Source Sans Pro"/>
                      </a:endParaRPr>
                    </a:p>
                  </a:txBody>
                  <a:tcPr marL="91425" marR="91425" marT="91425" marB="91425" anchor="ctr">
                    <a:solidFill>
                      <a:srgbClr val="666666"/>
                    </a:solidFill>
                  </a:tcPr>
                </a:tc>
                <a:tc>
                  <a:txBody>
                    <a:bodyPr/>
                    <a:lstStyle/>
                    <a:p>
                      <a:pPr marL="0" lvl="0" indent="0" algn="l" rtl="0">
                        <a:spcBef>
                          <a:spcPts val="0"/>
                        </a:spcBef>
                        <a:spcAft>
                          <a:spcPts val="0"/>
                        </a:spcAft>
                        <a:buNone/>
                      </a:pPr>
                      <a:r>
                        <a:rPr lang="en">
                          <a:latin typeface="Source Sans Pro"/>
                          <a:ea typeface="Source Sans Pro"/>
                          <a:cs typeface="Source Sans Pro"/>
                          <a:sym typeface="Source Sans Pro"/>
                        </a:rPr>
                        <a:t>  We want to do an investigation that would test how...</a:t>
                      </a:r>
                      <a:endParaRPr>
                        <a:latin typeface="Source Sans Pro"/>
                        <a:ea typeface="Source Sans Pro"/>
                        <a:cs typeface="Source Sans Pro"/>
                        <a:sym typeface="Source Sans Pro"/>
                      </a:endParaRPr>
                    </a:p>
                    <a:p>
                      <a:pPr marL="914400" lvl="0" indent="0" algn="l" rtl="0">
                        <a:lnSpc>
                          <a:spcPct val="100000"/>
                        </a:lnSpc>
                        <a:spcBef>
                          <a:spcPts val="800"/>
                        </a:spcBef>
                        <a:spcAft>
                          <a:spcPts val="0"/>
                        </a:spcAft>
                        <a:buNone/>
                      </a:pPr>
                      <a:r>
                        <a:rPr lang="en">
                          <a:latin typeface="Source Sans Pro"/>
                          <a:ea typeface="Source Sans Pro"/>
                          <a:cs typeface="Source Sans Pro"/>
                          <a:sym typeface="Source Sans Pro"/>
                        </a:rPr>
                        <a:t>The</a:t>
                      </a:r>
                      <a:r>
                        <a:rPr lang="en" b="1">
                          <a:latin typeface="Source Sans Pro"/>
                          <a:ea typeface="Source Sans Pro"/>
                          <a:cs typeface="Source Sans Pro"/>
                          <a:sym typeface="Source Sans Pro"/>
                        </a:rPr>
                        <a:t> temperature</a:t>
                      </a:r>
                      <a:r>
                        <a:rPr lang="en">
                          <a:latin typeface="Source Sans Pro"/>
                          <a:ea typeface="Source Sans Pro"/>
                          <a:cs typeface="Source Sans Pro"/>
                          <a:sym typeface="Source Sans Pro"/>
                        </a:rPr>
                        <a:t> of the waste 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0"/>
                        </a:spcAft>
                        <a:buNone/>
                      </a:pPr>
                      <a:r>
                        <a:rPr lang="en">
                          <a:latin typeface="Source Sans Pro"/>
                          <a:ea typeface="Source Sans Pro"/>
                          <a:cs typeface="Source Sans Pro"/>
                          <a:sym typeface="Source Sans Pro"/>
                        </a:rPr>
                        <a:t>The </a:t>
                      </a:r>
                      <a:r>
                        <a:rPr lang="en" b="1">
                          <a:latin typeface="Source Sans Pro"/>
                          <a:ea typeface="Source Sans Pro"/>
                          <a:cs typeface="Source Sans Pro"/>
                          <a:sym typeface="Source Sans Pro"/>
                        </a:rPr>
                        <a:t>type of food scraps </a:t>
                      </a:r>
                      <a:r>
                        <a:rPr lang="en">
                          <a:latin typeface="Source Sans Pro"/>
                          <a:ea typeface="Source Sans Pro"/>
                          <a:cs typeface="Source Sans Pro"/>
                          <a:sym typeface="Source Sans Pro"/>
                        </a:rPr>
                        <a:t>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0"/>
                        </a:spcAft>
                        <a:buNone/>
                      </a:pPr>
                      <a:r>
                        <a:rPr lang="en">
                          <a:latin typeface="Source Sans Pro"/>
                          <a:ea typeface="Source Sans Pro"/>
                          <a:cs typeface="Source Sans Pro"/>
                          <a:sym typeface="Source Sans Pro"/>
                        </a:rPr>
                        <a:t>How </a:t>
                      </a:r>
                      <a:r>
                        <a:rPr lang="en" b="1">
                          <a:latin typeface="Source Sans Pro"/>
                          <a:ea typeface="Source Sans Pro"/>
                          <a:cs typeface="Source Sans Pro"/>
                          <a:sym typeface="Source Sans Pro"/>
                        </a:rPr>
                        <a:t>acidic</a:t>
                      </a:r>
                      <a:r>
                        <a:rPr lang="en">
                          <a:latin typeface="Source Sans Pro"/>
                          <a:ea typeface="Source Sans Pro"/>
                          <a:cs typeface="Source Sans Pro"/>
                          <a:sym typeface="Source Sans Pro"/>
                        </a:rPr>
                        <a:t> the environment is 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0"/>
                        </a:spcAft>
                        <a:buNone/>
                      </a:pPr>
                      <a:r>
                        <a:rPr lang="en" b="1">
                          <a:latin typeface="Source Sans Pro"/>
                          <a:ea typeface="Source Sans Pro"/>
                          <a:cs typeface="Source Sans Pro"/>
                          <a:sym typeface="Source Sans Pro"/>
                        </a:rPr>
                        <a:t>Soil</a:t>
                      </a:r>
                      <a:r>
                        <a:rPr lang="en">
                          <a:latin typeface="Source Sans Pro"/>
                          <a:ea typeface="Source Sans Pro"/>
                          <a:cs typeface="Source Sans Pro"/>
                          <a:sym typeface="Source Sans Pro"/>
                        </a:rPr>
                        <a:t> 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1000"/>
                        </a:spcAft>
                        <a:buNone/>
                      </a:pPr>
                      <a:r>
                        <a:rPr lang="en">
                          <a:latin typeface="Source Sans Pro"/>
                          <a:ea typeface="Source Sans Pro"/>
                          <a:cs typeface="Source Sans Pro"/>
                          <a:sym typeface="Source Sans Pro"/>
                        </a:rPr>
                        <a:t>________________________________________________________</a:t>
                      </a: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0"/>
                  </a:ext>
                </a:extLst>
              </a:tr>
            </a:tbl>
          </a:graphicData>
        </a:graphic>
      </p:graphicFrame>
      <p:graphicFrame>
        <p:nvGraphicFramePr>
          <p:cNvPr id="498" name="Google Shape;498;p52"/>
          <p:cNvGraphicFramePr/>
          <p:nvPr/>
        </p:nvGraphicFramePr>
        <p:xfrm>
          <a:off x="437400" y="3807863"/>
          <a:ext cx="3290050" cy="3913410"/>
        </p:xfrm>
        <a:graphic>
          <a:graphicData uri="http://schemas.openxmlformats.org/drawingml/2006/table">
            <a:tbl>
              <a:tblPr>
                <a:noFill/>
                <a:tableStyleId>{409B33A4-34AB-4AFB-99C0-078D62FE9017}</a:tableStyleId>
              </a:tblPr>
              <a:tblGrid>
                <a:gridCol w="32900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Materials Needed (make a list)</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0"/>
                  </a:ext>
                </a:extLst>
              </a:tr>
              <a:tr h="35172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graphicFrame>
        <p:nvGraphicFramePr>
          <p:cNvPr id="499" name="Google Shape;499;p52"/>
          <p:cNvGraphicFramePr/>
          <p:nvPr/>
        </p:nvGraphicFramePr>
        <p:xfrm>
          <a:off x="3880150" y="3807875"/>
          <a:ext cx="5643675" cy="3888810"/>
        </p:xfrm>
        <a:graphic>
          <a:graphicData uri="http://schemas.openxmlformats.org/drawingml/2006/table">
            <a:tbl>
              <a:tblPr>
                <a:noFill/>
                <a:tableStyleId>{409B33A4-34AB-4AFB-99C0-078D62FE9017}</a:tableStyleId>
              </a:tblPr>
              <a:tblGrid>
                <a:gridCol w="5643675">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What do you think will happen during your investigation?</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0"/>
                  </a:ext>
                </a:extLst>
              </a:tr>
              <a:tr h="1256000">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609575">
                <a:tc>
                  <a:txBody>
                    <a:bodyPr/>
                    <a:lstStyle/>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How will knowing this information help us make better use of animal waste?</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2"/>
                  </a:ext>
                </a:extLst>
              </a:tr>
              <a:tr h="1627025">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bl>
          </a:graphicData>
        </a:graphic>
      </p:graphicFrame>
      <p:sp>
        <p:nvSpPr>
          <p:cNvPr id="500" name="Google Shape;500;p52"/>
          <p:cNvSpPr txBox="1"/>
          <p:nvPr/>
        </p:nvSpPr>
        <p:spPr>
          <a:xfrm>
            <a:off x="2598975" y="2056800"/>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501" name="Google Shape;501;p52"/>
          <p:cNvSpPr txBox="1"/>
          <p:nvPr/>
        </p:nvSpPr>
        <p:spPr>
          <a:xfrm>
            <a:off x="2598975" y="2385533"/>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502" name="Google Shape;502;p52"/>
          <p:cNvSpPr txBox="1"/>
          <p:nvPr/>
        </p:nvSpPr>
        <p:spPr>
          <a:xfrm>
            <a:off x="2598975" y="2714267"/>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503" name="Google Shape;503;p52"/>
          <p:cNvSpPr txBox="1"/>
          <p:nvPr/>
        </p:nvSpPr>
        <p:spPr>
          <a:xfrm>
            <a:off x="2598975" y="3043025"/>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504" name="Google Shape;504;p52"/>
          <p:cNvSpPr txBox="1"/>
          <p:nvPr/>
        </p:nvSpPr>
        <p:spPr>
          <a:xfrm>
            <a:off x="2598975" y="3371775"/>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pic>
        <p:nvPicPr>
          <p:cNvPr id="505" name="Google Shape;505;p52"/>
          <p:cNvPicPr preferRelativeResize="0"/>
          <p:nvPr/>
        </p:nvPicPr>
        <p:blipFill>
          <a:blip r:embed="rId3">
            <a:alphaModFix/>
          </a:blip>
          <a:stretch>
            <a:fillRect/>
          </a:stretch>
        </p:blipFill>
        <p:spPr>
          <a:xfrm>
            <a:off x="2386600" y="792586"/>
            <a:ext cx="318600" cy="308929"/>
          </a:xfrm>
          <a:prstGeom prst="rect">
            <a:avLst/>
          </a:prstGeom>
          <a:noFill/>
          <a:ln>
            <a:noFill/>
          </a:ln>
        </p:spPr>
      </p:pic>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L5 - Explain 1">
  <p:cSld name="CUSTOM_15">
    <p:spTree>
      <p:nvGrpSpPr>
        <p:cNvPr id="1" name="Shape 506"/>
        <p:cNvGrpSpPr/>
        <p:nvPr/>
      </p:nvGrpSpPr>
      <p:grpSpPr>
        <a:xfrm>
          <a:off x="0" y="0"/>
          <a:ext cx="0" cy="0"/>
          <a:chOff x="0" y="0"/>
          <a:chExt cx="0" cy="0"/>
        </a:xfrm>
      </p:grpSpPr>
      <p:sp>
        <p:nvSpPr>
          <p:cNvPr id="507" name="Google Shape;507;p5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08" name="Google Shape;508;p53"/>
          <p:cNvSpPr txBox="1"/>
          <p:nvPr/>
        </p:nvSpPr>
        <p:spPr>
          <a:xfrm>
            <a:off x="677550" y="268100"/>
            <a:ext cx="7185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EXPLAIN: </a:t>
            </a:r>
            <a:r>
              <a:rPr lang="en">
                <a:solidFill>
                  <a:schemeClr val="dk1"/>
                </a:solidFill>
                <a:latin typeface="Source Sans Pro"/>
                <a:ea typeface="Source Sans Pro"/>
                <a:cs typeface="Source Sans Pro"/>
                <a:sym typeface="Source Sans Pro"/>
              </a:rPr>
              <a:t>How does animal waste affect the environment and what can we do about it?</a:t>
            </a:r>
            <a:endParaRPr>
              <a:latin typeface="Source Sans Pro"/>
              <a:ea typeface="Source Sans Pro"/>
              <a:cs typeface="Source Sans Pro"/>
              <a:sym typeface="Source Sans Pro"/>
            </a:endParaRPr>
          </a:p>
        </p:txBody>
      </p:sp>
      <p:pic>
        <p:nvPicPr>
          <p:cNvPr id="509" name="Google Shape;509;p5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510" name="Google Shape;510;p53"/>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cxnSp>
        <p:nvCxnSpPr>
          <p:cNvPr id="511" name="Google Shape;511;p53"/>
          <p:cNvCxnSpPr/>
          <p:nvPr/>
        </p:nvCxnSpPr>
        <p:spPr>
          <a:xfrm>
            <a:off x="7941375" y="465525"/>
            <a:ext cx="844800" cy="7500"/>
          </a:xfrm>
          <a:prstGeom prst="straightConnector1">
            <a:avLst/>
          </a:prstGeom>
          <a:noFill/>
          <a:ln w="9525" cap="flat" cmpd="sng">
            <a:solidFill>
              <a:schemeClr val="dk2"/>
            </a:solidFill>
            <a:prstDash val="dot"/>
            <a:round/>
            <a:headEnd type="none" w="med" len="med"/>
            <a:tailEnd type="none" w="med" len="med"/>
          </a:ln>
        </p:spPr>
      </p:cxnSp>
      <p:graphicFrame>
        <p:nvGraphicFramePr>
          <p:cNvPr id="512" name="Google Shape;512;p53"/>
          <p:cNvGraphicFramePr/>
          <p:nvPr/>
        </p:nvGraphicFramePr>
        <p:xfrm>
          <a:off x="471800" y="1435775"/>
          <a:ext cx="3000000" cy="3000000"/>
        </p:xfrm>
        <a:graphic>
          <a:graphicData uri="http://schemas.openxmlformats.org/drawingml/2006/table">
            <a:tbl>
              <a:tblPr>
                <a:noFill/>
                <a:tableStyleId>{409B33A4-34AB-4AFB-99C0-078D62FE9017}</a:tableStyleId>
              </a:tblPr>
              <a:tblGrid>
                <a:gridCol w="9109825">
                  <a:extLst>
                    <a:ext uri="{9D8B030D-6E8A-4147-A177-3AD203B41FA5}">
                      <a16:colId xmlns:a16="http://schemas.microsoft.com/office/drawing/2014/main" val="20000"/>
                    </a:ext>
                  </a:extLst>
                </a:gridCol>
              </a:tblGrid>
              <a:tr h="785925">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How will you do your investigation? Write a procedure</a:t>
                      </a:r>
                      <a:r>
                        <a:rPr lang="en" b="1">
                          <a:solidFill>
                            <a:schemeClr val="dk1"/>
                          </a:solidFill>
                          <a:latin typeface="Source Sans Pro"/>
                          <a:ea typeface="Source Sans Pro"/>
                          <a:cs typeface="Source Sans Pro"/>
                          <a:sym typeface="Source Sans Pro"/>
                        </a:rPr>
                        <a:t> </a:t>
                      </a:r>
                      <a:r>
                        <a:rPr lang="en" b="1">
                          <a:solidFill>
                            <a:srgbClr val="FFFFFF"/>
                          </a:solidFill>
                          <a:latin typeface="Source Sans Pro"/>
                          <a:ea typeface="Source Sans Pro"/>
                          <a:cs typeface="Source Sans Pro"/>
                          <a:sym typeface="Source Sans Pro"/>
                        </a:rPr>
                        <a:t>that lists how you will set up the materials.</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You will need multiple steps so that any student could pick up your procedure and repeat it.</a:t>
                      </a:r>
                      <a:endParaRPr b="1">
                        <a:latin typeface="Source Sans Pro"/>
                        <a:ea typeface="Source Sans Pro"/>
                        <a:cs typeface="Source Sans Pro"/>
                        <a:sym typeface="Source Sans Pro"/>
                      </a:endParaRPr>
                    </a:p>
                  </a:txBody>
                  <a:tcPr marL="91425" marR="91425" marT="91425" marB="91425" anchor="ctr">
                    <a:solidFill>
                      <a:srgbClr val="666666"/>
                    </a:solidFill>
                  </a:tcPr>
                </a:tc>
                <a:extLst>
                  <a:ext uri="{0D108BD9-81ED-4DB2-BD59-A6C34878D82A}">
                    <a16:rowId xmlns:a16="http://schemas.microsoft.com/office/drawing/2014/main" val="10000"/>
                  </a:ext>
                </a:extLst>
              </a:tr>
              <a:tr h="49594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nchor="ctr"/>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L5 - Explain 1 1">
  <p:cSld name="CUSTOM_15_1">
    <p:spTree>
      <p:nvGrpSpPr>
        <p:cNvPr id="1" name="Shape 513"/>
        <p:cNvGrpSpPr/>
        <p:nvPr/>
      </p:nvGrpSpPr>
      <p:grpSpPr>
        <a:xfrm>
          <a:off x="0" y="0"/>
          <a:ext cx="0" cy="0"/>
          <a:chOff x="0" y="0"/>
          <a:chExt cx="0" cy="0"/>
        </a:xfrm>
      </p:grpSpPr>
      <p:sp>
        <p:nvSpPr>
          <p:cNvPr id="514" name="Google Shape;514;p5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15" name="Google Shape;515;p54"/>
          <p:cNvSpPr txBox="1"/>
          <p:nvPr/>
        </p:nvSpPr>
        <p:spPr>
          <a:xfrm>
            <a:off x="677550" y="268100"/>
            <a:ext cx="7185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EXPLAIN: </a:t>
            </a:r>
            <a:r>
              <a:rPr lang="en">
                <a:solidFill>
                  <a:schemeClr val="dk1"/>
                </a:solidFill>
                <a:latin typeface="Source Sans Pro"/>
                <a:ea typeface="Source Sans Pro"/>
                <a:cs typeface="Source Sans Pro"/>
                <a:sym typeface="Source Sans Pro"/>
              </a:rPr>
              <a:t>How does animal waste affect the environment and what can we do about it?</a:t>
            </a:r>
            <a:endParaRPr>
              <a:latin typeface="Source Sans Pro"/>
              <a:ea typeface="Source Sans Pro"/>
              <a:cs typeface="Source Sans Pro"/>
              <a:sym typeface="Source Sans Pro"/>
            </a:endParaRPr>
          </a:p>
        </p:txBody>
      </p:sp>
      <p:pic>
        <p:nvPicPr>
          <p:cNvPr id="516" name="Google Shape;516;p5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517" name="Google Shape;517;p54"/>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cxnSp>
        <p:nvCxnSpPr>
          <p:cNvPr id="518" name="Google Shape;518;p54"/>
          <p:cNvCxnSpPr/>
          <p:nvPr/>
        </p:nvCxnSpPr>
        <p:spPr>
          <a:xfrm>
            <a:off x="7941375" y="465525"/>
            <a:ext cx="844800" cy="7500"/>
          </a:xfrm>
          <a:prstGeom prst="straightConnector1">
            <a:avLst/>
          </a:prstGeom>
          <a:noFill/>
          <a:ln w="9525" cap="flat" cmpd="sng">
            <a:solidFill>
              <a:schemeClr val="dk2"/>
            </a:solidFill>
            <a:prstDash val="dot"/>
            <a:round/>
            <a:headEnd type="none" w="med" len="med"/>
            <a:tailEnd type="none" w="med" len="med"/>
          </a:ln>
        </p:spPr>
      </p:cxnSp>
      <p:graphicFrame>
        <p:nvGraphicFramePr>
          <p:cNvPr id="519" name="Google Shape;519;p54"/>
          <p:cNvGraphicFramePr/>
          <p:nvPr/>
        </p:nvGraphicFramePr>
        <p:xfrm>
          <a:off x="475800" y="1435775"/>
          <a:ext cx="3000000" cy="3000000"/>
        </p:xfrm>
        <a:graphic>
          <a:graphicData uri="http://schemas.openxmlformats.org/drawingml/2006/table">
            <a:tbl>
              <a:tblPr>
                <a:noFill/>
                <a:tableStyleId>{409B33A4-34AB-4AFB-99C0-078D62FE9017}</a:tableStyleId>
              </a:tblPr>
              <a:tblGrid>
                <a:gridCol w="9151850">
                  <a:extLst>
                    <a:ext uri="{9D8B030D-6E8A-4147-A177-3AD203B41FA5}">
                      <a16:colId xmlns:a16="http://schemas.microsoft.com/office/drawing/2014/main" val="20000"/>
                    </a:ext>
                  </a:extLst>
                </a:gridCol>
              </a:tblGrid>
              <a:tr h="638375">
                <a:tc>
                  <a:txBody>
                    <a:bodyPr/>
                    <a:lstStyle/>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Draw a picture of the investigation setup.</a:t>
                      </a:r>
                      <a:endParaRPr b="1">
                        <a:solidFill>
                          <a:schemeClr val="lt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Be sure to label all the parts. </a:t>
                      </a:r>
                      <a:endParaRPr b="1">
                        <a:latin typeface="Source Sans Pro"/>
                        <a:ea typeface="Source Sans Pro"/>
                        <a:cs typeface="Source Sans Pro"/>
                        <a:sym typeface="Source Sans Pro"/>
                      </a:endParaRPr>
                    </a:p>
                  </a:txBody>
                  <a:tcPr marL="91425" marR="91425" marT="91425" marB="91425" anchor="ctr">
                    <a:solidFill>
                      <a:srgbClr val="666666"/>
                    </a:solidFill>
                  </a:tcPr>
                </a:tc>
                <a:extLst>
                  <a:ext uri="{0D108BD9-81ED-4DB2-BD59-A6C34878D82A}">
                    <a16:rowId xmlns:a16="http://schemas.microsoft.com/office/drawing/2014/main" val="10000"/>
                  </a:ext>
                </a:extLst>
              </a:tr>
              <a:tr h="50639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nchor="ctr"/>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L5 - Elaborate 1">
  <p:cSld name="CUSTOM_16">
    <p:spTree>
      <p:nvGrpSpPr>
        <p:cNvPr id="1" name="Shape 520"/>
        <p:cNvGrpSpPr/>
        <p:nvPr/>
      </p:nvGrpSpPr>
      <p:grpSpPr>
        <a:xfrm>
          <a:off x="0" y="0"/>
          <a:ext cx="0" cy="0"/>
          <a:chOff x="0" y="0"/>
          <a:chExt cx="0" cy="0"/>
        </a:xfrm>
      </p:grpSpPr>
      <p:sp>
        <p:nvSpPr>
          <p:cNvPr id="521" name="Google Shape;521;p5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22" name="Google Shape;522;p55"/>
          <p:cNvSpPr txBox="1"/>
          <p:nvPr/>
        </p:nvSpPr>
        <p:spPr>
          <a:xfrm>
            <a:off x="675850" y="268100"/>
            <a:ext cx="7446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Clr>
                <a:schemeClr val="dk1"/>
              </a:buClr>
              <a:buSzPts val="1100"/>
              <a:buFont typeface="Arial"/>
              <a:buNone/>
            </a:pPr>
            <a:r>
              <a:rPr lang="en">
                <a:solidFill>
                  <a:schemeClr val="dk1"/>
                </a:solidFill>
                <a:latin typeface="Source Sans Pro"/>
                <a:ea typeface="Source Sans Pro"/>
                <a:cs typeface="Source Sans Pro"/>
                <a:sym typeface="Source Sans Pro"/>
              </a:rPr>
              <a:t>Lesson 6 ELABORATE: How does animal waste affect the environment and what can we do about it?</a:t>
            </a:r>
            <a:endParaRPr>
              <a:latin typeface="Source Sans Pro"/>
              <a:ea typeface="Source Sans Pro"/>
              <a:cs typeface="Source Sans Pro"/>
              <a:sym typeface="Source Sans Pro"/>
            </a:endParaRPr>
          </a:p>
        </p:txBody>
      </p:sp>
      <p:pic>
        <p:nvPicPr>
          <p:cNvPr id="523" name="Google Shape;523;p5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524" name="Google Shape;524;p55"/>
          <p:cNvCxnSpPr/>
          <p:nvPr/>
        </p:nvCxnSpPr>
        <p:spPr>
          <a:xfrm>
            <a:off x="8268025" y="450575"/>
            <a:ext cx="535800" cy="1200"/>
          </a:xfrm>
          <a:prstGeom prst="straightConnector1">
            <a:avLst/>
          </a:prstGeom>
          <a:noFill/>
          <a:ln w="9525" cap="flat" cmpd="sng">
            <a:solidFill>
              <a:schemeClr val="dk2"/>
            </a:solidFill>
            <a:prstDash val="dot"/>
            <a:round/>
            <a:headEnd type="none" w="med" len="med"/>
            <a:tailEnd type="none" w="med" len="med"/>
          </a:ln>
        </p:spPr>
      </p:cxnSp>
      <p:graphicFrame>
        <p:nvGraphicFramePr>
          <p:cNvPr id="525" name="Google Shape;525;p55"/>
          <p:cNvGraphicFramePr/>
          <p:nvPr/>
        </p:nvGraphicFramePr>
        <p:xfrm>
          <a:off x="465575" y="1456725"/>
          <a:ext cx="3000000" cy="3000000"/>
        </p:xfrm>
        <a:graphic>
          <a:graphicData uri="http://schemas.openxmlformats.org/drawingml/2006/table">
            <a:tbl>
              <a:tblPr>
                <a:noFill/>
                <a:tableStyleId>{409B33A4-34AB-4AFB-99C0-078D62FE9017}</a:tableStyleId>
              </a:tblPr>
              <a:tblGrid>
                <a:gridCol w="9149675">
                  <a:extLst>
                    <a:ext uri="{9D8B030D-6E8A-4147-A177-3AD203B41FA5}">
                      <a16:colId xmlns:a16="http://schemas.microsoft.com/office/drawing/2014/main" val="20000"/>
                    </a:ext>
                  </a:extLst>
                </a:gridCol>
              </a:tblGrid>
              <a:tr h="661375">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How will you collect data? Create a table where you will record your observations from the investigation. Measurements, descriptions, and pictures all count as useful data. </a:t>
                      </a:r>
                      <a:endParaRPr/>
                    </a:p>
                  </a:txBody>
                  <a:tcPr marL="91425" marR="91425" marT="91425" marB="91425">
                    <a:solidFill>
                      <a:srgbClr val="666666"/>
                    </a:solidFill>
                  </a:tcPr>
                </a:tc>
                <a:extLst>
                  <a:ext uri="{0D108BD9-81ED-4DB2-BD59-A6C34878D82A}">
                    <a16:rowId xmlns:a16="http://schemas.microsoft.com/office/drawing/2014/main" val="10000"/>
                  </a:ext>
                </a:extLst>
              </a:tr>
              <a:tr h="5047375">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sp>
        <p:nvSpPr>
          <p:cNvPr id="526" name="Google Shape;526;p55"/>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Custom Layout 1">
  <p:cSld name="CUSTOM_19">
    <p:spTree>
      <p:nvGrpSpPr>
        <p:cNvPr id="1" name="Shape 527"/>
        <p:cNvGrpSpPr/>
        <p:nvPr/>
      </p:nvGrpSpPr>
      <p:grpSpPr>
        <a:xfrm>
          <a:off x="0" y="0"/>
          <a:ext cx="0" cy="0"/>
          <a:chOff x="0" y="0"/>
          <a:chExt cx="0" cy="0"/>
        </a:xfrm>
      </p:grpSpPr>
      <p:sp>
        <p:nvSpPr>
          <p:cNvPr id="528" name="Google Shape;528;p56"/>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529" name="Google Shape;529;p5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L6 - Explore 1">
  <p:cSld name="CUSTOM_1_1_1">
    <p:spTree>
      <p:nvGrpSpPr>
        <p:cNvPr id="1" name="Shape 530"/>
        <p:cNvGrpSpPr/>
        <p:nvPr/>
      </p:nvGrpSpPr>
      <p:grpSpPr>
        <a:xfrm>
          <a:off x="0" y="0"/>
          <a:ext cx="0" cy="0"/>
          <a:chOff x="0" y="0"/>
          <a:chExt cx="0" cy="0"/>
        </a:xfrm>
      </p:grpSpPr>
      <p:sp>
        <p:nvSpPr>
          <p:cNvPr id="531" name="Google Shape;531;p5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32" name="Google Shape;532;p57"/>
          <p:cNvSpPr txBox="1"/>
          <p:nvPr/>
        </p:nvSpPr>
        <p:spPr>
          <a:xfrm>
            <a:off x="469275" y="622113"/>
            <a:ext cx="91248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Types of Water on Earth</a:t>
            </a:r>
            <a:endParaRPr sz="3000" i="1">
              <a:latin typeface="Source Sans Pro"/>
              <a:ea typeface="Source Sans Pro"/>
              <a:cs typeface="Source Sans Pro"/>
              <a:sym typeface="Source Sans Pro"/>
            </a:endParaRPr>
          </a:p>
        </p:txBody>
      </p:sp>
      <p:sp>
        <p:nvSpPr>
          <p:cNvPr id="533" name="Google Shape;533;p57"/>
          <p:cNvSpPr txBox="1"/>
          <p:nvPr/>
        </p:nvSpPr>
        <p:spPr>
          <a:xfrm>
            <a:off x="675850" y="283000"/>
            <a:ext cx="57702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5 EXPLORE: </a:t>
            </a:r>
            <a:r>
              <a:rPr lang="en">
                <a:solidFill>
                  <a:schemeClr val="dk1"/>
                </a:solidFill>
                <a:latin typeface="Source Sans Pro"/>
                <a:ea typeface="Source Sans Pro"/>
                <a:cs typeface="Source Sans Pro"/>
                <a:sym typeface="Source Sans Pro"/>
              </a:rPr>
              <a:t>How does our use of water affect Earth’s systems?</a:t>
            </a:r>
            <a:endParaRPr>
              <a:latin typeface="Source Sans Pro"/>
              <a:ea typeface="Source Sans Pro"/>
              <a:cs typeface="Source Sans Pro"/>
              <a:sym typeface="Source Sans Pro"/>
            </a:endParaRPr>
          </a:p>
        </p:txBody>
      </p:sp>
      <p:cxnSp>
        <p:nvCxnSpPr>
          <p:cNvPr id="534" name="Google Shape;534;p57"/>
          <p:cNvCxnSpPr/>
          <p:nvPr/>
        </p:nvCxnSpPr>
        <p:spPr>
          <a:xfrm>
            <a:off x="5813675" y="460625"/>
            <a:ext cx="3036600" cy="5400"/>
          </a:xfrm>
          <a:prstGeom prst="straightConnector1">
            <a:avLst/>
          </a:prstGeom>
          <a:noFill/>
          <a:ln w="9525" cap="flat" cmpd="sng">
            <a:solidFill>
              <a:schemeClr val="dk2"/>
            </a:solidFill>
            <a:prstDash val="dot"/>
            <a:round/>
            <a:headEnd type="none" w="med" len="med"/>
            <a:tailEnd type="none" w="med" len="med"/>
          </a:ln>
        </p:spPr>
      </p:cxnSp>
      <p:pic>
        <p:nvPicPr>
          <p:cNvPr id="535" name="Google Shape;535;p5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536" name="Google Shape;536;p57"/>
          <p:cNvSpPr txBox="1">
            <a:spLocks noGrp="1"/>
          </p:cNvSpPr>
          <p:nvPr>
            <p:ph type="sldNum" idx="2"/>
          </p:nvPr>
        </p:nvSpPr>
        <p:spPr>
          <a:xfrm>
            <a:off x="9507229" y="92269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37" name="Google Shape;537;p57"/>
          <p:cNvSpPr txBox="1"/>
          <p:nvPr/>
        </p:nvSpPr>
        <p:spPr>
          <a:xfrm>
            <a:off x="469275" y="1373025"/>
            <a:ext cx="91248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Clr>
                <a:schemeClr val="dk1"/>
              </a:buClr>
              <a:buSzPts val="1100"/>
              <a:buFont typeface="Arial"/>
              <a:buNone/>
            </a:pPr>
            <a:r>
              <a:rPr lang="en" b="1">
                <a:solidFill>
                  <a:srgbClr val="3E3E3E"/>
                </a:solidFill>
                <a:highlight>
                  <a:srgbClr val="FEFEFE"/>
                </a:highlight>
                <a:latin typeface="Source Sans Pro"/>
                <a:ea typeface="Source Sans Pro"/>
                <a:cs typeface="Source Sans Pro"/>
                <a:sym typeface="Source Sans Pro"/>
              </a:rPr>
              <a:t>Directions: </a:t>
            </a:r>
            <a:r>
              <a:rPr lang="en">
                <a:solidFill>
                  <a:srgbClr val="3E3E3E"/>
                </a:solidFill>
                <a:highlight>
                  <a:srgbClr val="FEFEFE"/>
                </a:highlight>
                <a:latin typeface="Source Sans Pro"/>
                <a:ea typeface="Source Sans Pro"/>
                <a:cs typeface="Source Sans Pro"/>
                <a:sym typeface="Source Sans Pro"/>
              </a:rPr>
              <a:t>Use the data table to make a pie graph that shows the amounts of different types of water on Earth. </a:t>
            </a:r>
            <a:endParaRPr>
              <a:solidFill>
                <a:srgbClr val="3E3E3E"/>
              </a:solidFill>
              <a:highlight>
                <a:srgbClr val="FEFEFE"/>
              </a:highlight>
              <a:latin typeface="Source Sans Pro"/>
              <a:ea typeface="Source Sans Pro"/>
              <a:cs typeface="Source Sans Pro"/>
              <a:sym typeface="Source Sans Pro"/>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L7 - Explain 2">
  <p:cSld name="CUSTOM_17">
    <p:spTree>
      <p:nvGrpSpPr>
        <p:cNvPr id="1" name="Shape 538"/>
        <p:cNvGrpSpPr/>
        <p:nvPr/>
      </p:nvGrpSpPr>
      <p:grpSpPr>
        <a:xfrm>
          <a:off x="0" y="0"/>
          <a:ext cx="0" cy="0"/>
          <a:chOff x="0" y="0"/>
          <a:chExt cx="0" cy="0"/>
        </a:xfrm>
      </p:grpSpPr>
      <p:sp>
        <p:nvSpPr>
          <p:cNvPr id="539" name="Google Shape;539;p5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40" name="Google Shape;540;p58"/>
          <p:cNvSpPr txBox="1"/>
          <p:nvPr/>
        </p:nvSpPr>
        <p:spPr>
          <a:xfrm>
            <a:off x="685500" y="1373700"/>
            <a:ext cx="8836200" cy="384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500"/>
              </a:spcBef>
              <a:spcAft>
                <a:spcPts val="500"/>
              </a:spcAft>
              <a:buNone/>
            </a:pPr>
            <a:endParaRPr sz="1300">
              <a:solidFill>
                <a:schemeClr val="dk1"/>
              </a:solidFill>
              <a:latin typeface="Source Sans Pro"/>
              <a:ea typeface="Source Sans Pro"/>
              <a:cs typeface="Source Sans Pro"/>
              <a:sym typeface="Source Sans Pro"/>
            </a:endParaRPr>
          </a:p>
        </p:txBody>
      </p:sp>
      <p:sp>
        <p:nvSpPr>
          <p:cNvPr id="541" name="Google Shape;541;p58"/>
          <p:cNvSpPr txBox="1"/>
          <p:nvPr/>
        </p:nvSpPr>
        <p:spPr>
          <a:xfrm>
            <a:off x="685500" y="264504"/>
            <a:ext cx="6858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people use resources in a way that is less harmful to the Earth?</a:t>
            </a:r>
            <a:endParaRPr>
              <a:latin typeface="Source Sans Pro"/>
              <a:ea typeface="Source Sans Pro"/>
              <a:cs typeface="Source Sans Pro"/>
              <a:sym typeface="Source Sans Pro"/>
            </a:endParaRPr>
          </a:p>
        </p:txBody>
      </p:sp>
      <p:sp>
        <p:nvSpPr>
          <p:cNvPr id="542" name="Google Shape;542;p58"/>
          <p:cNvSpPr txBox="1"/>
          <p:nvPr/>
        </p:nvSpPr>
        <p:spPr>
          <a:xfrm>
            <a:off x="0" y="6348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Guiding Questions for </a:t>
            </a:r>
            <a:r>
              <a:rPr lang="en" sz="3600" i="1">
                <a:solidFill>
                  <a:schemeClr val="dk1"/>
                </a:solidFill>
                <a:latin typeface="Source Sans Pro"/>
                <a:ea typeface="Source Sans Pro"/>
                <a:cs typeface="Source Sans Pro"/>
                <a:sym typeface="Source Sans Pro"/>
              </a:rPr>
              <a:t>Energy Island </a:t>
            </a:r>
            <a:r>
              <a:rPr lang="en" sz="2400" i="1">
                <a:solidFill>
                  <a:schemeClr val="dk1"/>
                </a:solidFill>
                <a:latin typeface="Source Sans Pro"/>
                <a:ea typeface="Source Sans Pro"/>
                <a:cs typeface="Source Sans Pro"/>
                <a:sym typeface="Source Sans Pro"/>
              </a:rPr>
              <a:t>(continued)</a:t>
            </a:r>
            <a:endParaRPr sz="2400" i="1">
              <a:solidFill>
                <a:schemeClr val="dk1"/>
              </a:solidFill>
              <a:latin typeface="Source Sans Pro"/>
              <a:ea typeface="Source Sans Pro"/>
              <a:cs typeface="Source Sans Pro"/>
              <a:sym typeface="Source Sans Pro"/>
            </a:endParaRPr>
          </a:p>
        </p:txBody>
      </p:sp>
      <p:cxnSp>
        <p:nvCxnSpPr>
          <p:cNvPr id="543" name="Google Shape;543;p58"/>
          <p:cNvCxnSpPr/>
          <p:nvPr/>
        </p:nvCxnSpPr>
        <p:spPr>
          <a:xfrm>
            <a:off x="7529875" y="466150"/>
            <a:ext cx="1244400" cy="0"/>
          </a:xfrm>
          <a:prstGeom prst="straightConnector1">
            <a:avLst/>
          </a:prstGeom>
          <a:noFill/>
          <a:ln w="9525" cap="flat" cmpd="sng">
            <a:solidFill>
              <a:schemeClr val="dk2"/>
            </a:solidFill>
            <a:prstDash val="dot"/>
            <a:round/>
            <a:headEnd type="none" w="med" len="med"/>
            <a:tailEnd type="none" w="med" len="med"/>
          </a:ln>
        </p:spPr>
      </p:cxnSp>
      <p:pic>
        <p:nvPicPr>
          <p:cNvPr id="544" name="Google Shape;544;p5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545" name="Google Shape;545;p58"/>
          <p:cNvSpPr txBox="1"/>
          <p:nvPr/>
        </p:nvSpPr>
        <p:spPr>
          <a:xfrm>
            <a:off x="450575" y="1430550"/>
            <a:ext cx="90711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500"/>
              </a:spcAft>
              <a:buNone/>
            </a:pPr>
            <a:r>
              <a:rPr lang="en" b="1">
                <a:solidFill>
                  <a:schemeClr val="dk1"/>
                </a:solidFill>
                <a:latin typeface="Source Sans Pro"/>
                <a:ea typeface="Source Sans Pro"/>
                <a:cs typeface="Source Sans Pro"/>
                <a:sym typeface="Source Sans Pro"/>
              </a:rPr>
              <a:t>Guiding Question #3: </a:t>
            </a:r>
            <a:r>
              <a:rPr lang="en">
                <a:solidFill>
                  <a:schemeClr val="dk1"/>
                </a:solidFill>
                <a:latin typeface="Source Sans Pro"/>
                <a:ea typeface="Source Sans Pro"/>
                <a:cs typeface="Source Sans Pro"/>
                <a:sym typeface="Source Sans Pro"/>
              </a:rPr>
              <a:t>What were some benefits of changing to new energy sources?</a:t>
            </a:r>
            <a:endParaRPr>
              <a:solidFill>
                <a:schemeClr val="dk1"/>
              </a:solidFill>
              <a:latin typeface="Source Sans Pro"/>
              <a:ea typeface="Source Sans Pro"/>
              <a:cs typeface="Source Sans Pro"/>
              <a:sym typeface="Source Sans Pro"/>
            </a:endParaRPr>
          </a:p>
        </p:txBody>
      </p:sp>
      <p:graphicFrame>
        <p:nvGraphicFramePr>
          <p:cNvPr id="546" name="Google Shape;546;p58"/>
          <p:cNvGraphicFramePr/>
          <p:nvPr/>
        </p:nvGraphicFramePr>
        <p:xfrm>
          <a:off x="450450" y="1996125"/>
          <a:ext cx="3000000" cy="3000000"/>
        </p:xfrm>
        <a:graphic>
          <a:graphicData uri="http://schemas.openxmlformats.org/drawingml/2006/table">
            <a:tbl>
              <a:tblPr>
                <a:noFill/>
                <a:tableStyleId>{3A129832-06BA-42CE-9CFE-BFBEE01DE661}</a:tableStyleId>
              </a:tblPr>
              <a:tblGrid>
                <a:gridCol w="4565075">
                  <a:extLst>
                    <a:ext uri="{9D8B030D-6E8A-4147-A177-3AD203B41FA5}">
                      <a16:colId xmlns:a16="http://schemas.microsoft.com/office/drawing/2014/main" val="20000"/>
                    </a:ext>
                  </a:extLst>
                </a:gridCol>
                <a:gridCol w="4590525">
                  <a:extLst>
                    <a:ext uri="{9D8B030D-6E8A-4147-A177-3AD203B41FA5}">
                      <a16:colId xmlns:a16="http://schemas.microsoft.com/office/drawing/2014/main" val="20001"/>
                    </a:ext>
                  </a:extLst>
                </a:gridCol>
              </a:tblGrid>
              <a:tr h="3962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4687725">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L7 - Elaborate 1">
  <p:cSld name="CUSTOM_18">
    <p:spTree>
      <p:nvGrpSpPr>
        <p:cNvPr id="1" name="Shape 547"/>
        <p:cNvGrpSpPr/>
        <p:nvPr/>
      </p:nvGrpSpPr>
      <p:grpSpPr>
        <a:xfrm>
          <a:off x="0" y="0"/>
          <a:ext cx="0" cy="0"/>
          <a:chOff x="0" y="0"/>
          <a:chExt cx="0" cy="0"/>
        </a:xfrm>
      </p:grpSpPr>
      <p:sp>
        <p:nvSpPr>
          <p:cNvPr id="548" name="Google Shape;548;p5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49" name="Google Shape;549;p59"/>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A Farm that Helps Protect the Earth</a:t>
            </a:r>
            <a:endParaRPr sz="3600" i="1">
              <a:solidFill>
                <a:schemeClr val="dk1"/>
              </a:solidFill>
            </a:endParaRPr>
          </a:p>
        </p:txBody>
      </p:sp>
      <p:sp>
        <p:nvSpPr>
          <p:cNvPr id="550" name="Google Shape;550;p59"/>
          <p:cNvSpPr txBox="1"/>
          <p:nvPr/>
        </p:nvSpPr>
        <p:spPr>
          <a:xfrm>
            <a:off x="439300" y="1437250"/>
            <a:ext cx="9031800" cy="400200"/>
          </a:xfrm>
          <a:prstGeom prst="rect">
            <a:avLst/>
          </a:prstGeom>
          <a:noFill/>
          <a:ln>
            <a:noFill/>
          </a:ln>
        </p:spPr>
        <p:txBody>
          <a:bodyPr spcFirstLastPara="1" wrap="square" lIns="91425" tIns="91425" rIns="91425" bIns="91425" anchor="t" anchorCtr="0">
            <a:spAutoFit/>
          </a:bodyPr>
          <a:lstStyle/>
          <a:p>
            <a:pPr marL="19050" lvl="0" indent="0" algn="l" rtl="0">
              <a:lnSpc>
                <a:spcPct val="115000"/>
              </a:lnSpc>
              <a:spcBef>
                <a:spcPts val="0"/>
              </a:spcBef>
              <a:spcAft>
                <a:spcPts val="600"/>
              </a:spcAft>
              <a:buNone/>
            </a:pPr>
            <a:r>
              <a:rPr lang="en">
                <a:solidFill>
                  <a:schemeClr val="dk1"/>
                </a:solidFill>
                <a:latin typeface="Source Sans Pro"/>
                <a:ea typeface="Source Sans Pro"/>
                <a:cs typeface="Source Sans Pro"/>
                <a:sym typeface="Source Sans Pro"/>
              </a:rPr>
              <a:t>Create a new model farm that uses science ideas to protect the Earth. Label the parts of the model.</a:t>
            </a:r>
            <a:endParaRPr u="sng">
              <a:solidFill>
                <a:schemeClr val="dk1"/>
              </a:solidFill>
              <a:latin typeface="Source Sans Pro"/>
              <a:ea typeface="Source Sans Pro"/>
              <a:cs typeface="Source Sans Pro"/>
              <a:sym typeface="Source Sans Pro"/>
            </a:endParaRPr>
          </a:p>
        </p:txBody>
      </p:sp>
      <p:sp>
        <p:nvSpPr>
          <p:cNvPr id="551" name="Google Shape;551;p59"/>
          <p:cNvSpPr txBox="1"/>
          <p:nvPr/>
        </p:nvSpPr>
        <p:spPr>
          <a:xfrm>
            <a:off x="685500" y="264500"/>
            <a:ext cx="71208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Lessons 7 &amp; 9 ELABORATE &amp; EVALUATE</a:t>
            </a:r>
            <a:endParaRPr>
              <a:latin typeface="Source Sans Pro"/>
              <a:ea typeface="Source Sans Pro"/>
              <a:cs typeface="Source Sans Pro"/>
              <a:sym typeface="Source Sans Pro"/>
            </a:endParaRPr>
          </a:p>
        </p:txBody>
      </p:sp>
      <p:cxnSp>
        <p:nvCxnSpPr>
          <p:cNvPr id="552" name="Google Shape;552;p59"/>
          <p:cNvCxnSpPr/>
          <p:nvPr/>
        </p:nvCxnSpPr>
        <p:spPr>
          <a:xfrm rot="10800000" flipH="1">
            <a:off x="3702275" y="465950"/>
            <a:ext cx="5072100" cy="8700"/>
          </a:xfrm>
          <a:prstGeom prst="straightConnector1">
            <a:avLst/>
          </a:prstGeom>
          <a:noFill/>
          <a:ln w="9525" cap="flat" cmpd="sng">
            <a:solidFill>
              <a:schemeClr val="dk2"/>
            </a:solidFill>
            <a:prstDash val="dot"/>
            <a:round/>
            <a:headEnd type="none" w="med" len="med"/>
            <a:tailEnd type="none" w="med" len="med"/>
          </a:ln>
        </p:spPr>
      </p:cxnSp>
      <p:pic>
        <p:nvPicPr>
          <p:cNvPr id="553" name="Google Shape;553;p5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554" name="Google Shape;554;p59"/>
          <p:cNvSpPr/>
          <p:nvPr/>
        </p:nvSpPr>
        <p:spPr>
          <a:xfrm>
            <a:off x="473100" y="1922100"/>
            <a:ext cx="9123900" cy="5377200"/>
          </a:xfrm>
          <a:prstGeom prst="rect">
            <a:avLst/>
          </a:prstGeom>
          <a:solidFill>
            <a:srgbClr val="000000">
              <a:alpha val="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L8 - Explore 1">
  <p:cSld name="CUSTOM_5">
    <p:spTree>
      <p:nvGrpSpPr>
        <p:cNvPr id="1" name="Shape 555"/>
        <p:cNvGrpSpPr/>
        <p:nvPr/>
      </p:nvGrpSpPr>
      <p:grpSpPr>
        <a:xfrm>
          <a:off x="0" y="0"/>
          <a:ext cx="0" cy="0"/>
          <a:chOff x="0" y="0"/>
          <a:chExt cx="0" cy="0"/>
        </a:xfrm>
      </p:grpSpPr>
      <p:sp>
        <p:nvSpPr>
          <p:cNvPr id="556" name="Google Shape;556;p6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557" name="Google Shape;557;p60"/>
          <p:cNvPicPr preferRelativeResize="0"/>
          <p:nvPr/>
        </p:nvPicPr>
        <p:blipFill rotWithShape="1">
          <a:blip r:embed="rId2">
            <a:alphaModFix/>
          </a:blip>
          <a:srcRect l="149" r="149"/>
          <a:stretch/>
        </p:blipFill>
        <p:spPr>
          <a:xfrm>
            <a:off x="3267075" y="2594707"/>
            <a:ext cx="3524250" cy="3419475"/>
          </a:xfrm>
          <a:prstGeom prst="rect">
            <a:avLst/>
          </a:prstGeom>
          <a:noFill/>
          <a:ln>
            <a:noFill/>
          </a:ln>
        </p:spPr>
      </p:pic>
      <p:graphicFrame>
        <p:nvGraphicFramePr>
          <p:cNvPr id="558" name="Google Shape;558;p60"/>
          <p:cNvGraphicFramePr/>
          <p:nvPr/>
        </p:nvGraphicFramePr>
        <p:xfrm>
          <a:off x="1762563" y="2011725"/>
          <a:ext cx="3000000" cy="3000000"/>
        </p:xfrm>
        <a:graphic>
          <a:graphicData uri="http://schemas.openxmlformats.org/drawingml/2006/table">
            <a:tbl>
              <a:tblPr>
                <a:noFill/>
                <a:tableStyleId>{3A129832-06BA-42CE-9CFE-BFBEE01DE661}</a:tableStyleId>
              </a:tblPr>
              <a:tblGrid>
                <a:gridCol w="1563750">
                  <a:extLst>
                    <a:ext uri="{9D8B030D-6E8A-4147-A177-3AD203B41FA5}">
                      <a16:colId xmlns:a16="http://schemas.microsoft.com/office/drawing/2014/main" val="20000"/>
                    </a:ext>
                  </a:extLst>
                </a:gridCol>
                <a:gridCol w="1767350">
                  <a:extLst>
                    <a:ext uri="{9D8B030D-6E8A-4147-A177-3AD203B41FA5}">
                      <a16:colId xmlns:a16="http://schemas.microsoft.com/office/drawing/2014/main" val="20001"/>
                    </a:ext>
                  </a:extLst>
                </a:gridCol>
                <a:gridCol w="1776600">
                  <a:extLst>
                    <a:ext uri="{9D8B030D-6E8A-4147-A177-3AD203B41FA5}">
                      <a16:colId xmlns:a16="http://schemas.microsoft.com/office/drawing/2014/main" val="20002"/>
                    </a:ext>
                  </a:extLst>
                </a:gridCol>
                <a:gridCol w="1181575">
                  <a:extLst>
                    <a:ext uri="{9D8B030D-6E8A-4147-A177-3AD203B41FA5}">
                      <a16:colId xmlns:a16="http://schemas.microsoft.com/office/drawing/2014/main" val="20003"/>
                    </a:ext>
                  </a:extLst>
                </a:gridCol>
              </a:tblGrid>
              <a:tr h="1171725">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1. Identify Need/Problem</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hMerge="1">
                  <a:txBody>
                    <a:bodyPr/>
                    <a:lstStyle/>
                    <a:p>
                      <a:endParaRPr lang="en-US"/>
                    </a:p>
                  </a:txBody>
                  <a:tcPr/>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0"/>
                  </a:ext>
                </a:extLst>
              </a:tr>
              <a:tr h="1278200">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7. Redesign</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rowSpan="2" gridSpan="2">
                  <a:txBody>
                    <a:bodyPr/>
                    <a:lstStyle/>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alpha val="0"/>
                        </a:srgbClr>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rowSpan="2" hMerge="1">
                  <a:txBody>
                    <a:bodyPr/>
                    <a:lstStyle/>
                    <a:p>
                      <a:endParaRPr lang="en-US"/>
                    </a:p>
                  </a:txBody>
                  <a:tcPr/>
                </a:tc>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2. Research &amp; Brainstorm</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1"/>
                  </a:ext>
                </a:extLst>
              </a:tr>
              <a:tr h="1597775">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6. Communicate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gridSpan="2" vMerge="1">
                  <a:txBody>
                    <a:bodyPr/>
                    <a:lstStyle/>
                    <a:p>
                      <a:endParaRPr lang="en-US"/>
                    </a:p>
                  </a:txBody>
                  <a:tcPr/>
                </a:tc>
                <a:tc hMerge="1" vMerge="1">
                  <a:txBody>
                    <a:bodyPr/>
                    <a:lstStyle/>
                    <a:p>
                      <a:endParaRPr lang="en-US"/>
                    </a:p>
                  </a:txBody>
                  <a:tcPr/>
                </a:tc>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3. Choose Best Ideas</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2"/>
                  </a:ext>
                </a:extLst>
              </a:tr>
              <a:tr h="857525">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5. Test &amp; Evaluate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4. Construct Prototype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559" name="Google Shape;559;p60"/>
          <p:cNvSpPr txBox="1"/>
          <p:nvPr/>
        </p:nvSpPr>
        <p:spPr>
          <a:xfrm>
            <a:off x="0" y="691850"/>
            <a:ext cx="10058400" cy="9144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3600">
                <a:latin typeface="Source Sans Pro"/>
                <a:ea typeface="Source Sans Pro"/>
                <a:cs typeface="Source Sans Pro"/>
                <a:sym typeface="Source Sans Pro"/>
              </a:rPr>
              <a:t>Engineering Design Cycle</a:t>
            </a:r>
            <a:endParaRPr sz="3600">
              <a:latin typeface="Source Sans Pro"/>
              <a:ea typeface="Source Sans Pro"/>
              <a:cs typeface="Source Sans Pro"/>
              <a:sym typeface="Source Sans Pro"/>
            </a:endParaRPr>
          </a:p>
        </p:txBody>
      </p:sp>
      <p:sp>
        <p:nvSpPr>
          <p:cNvPr id="560" name="Google Shape;560;p60"/>
          <p:cNvSpPr txBox="1"/>
          <p:nvPr/>
        </p:nvSpPr>
        <p:spPr>
          <a:xfrm>
            <a:off x="687125" y="241975"/>
            <a:ext cx="7505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561" name="Google Shape;561;p60"/>
          <p:cNvCxnSpPr/>
          <p:nvPr/>
        </p:nvCxnSpPr>
        <p:spPr>
          <a:xfrm>
            <a:off x="5752550" y="464575"/>
            <a:ext cx="3039600" cy="8400"/>
          </a:xfrm>
          <a:prstGeom prst="straightConnector1">
            <a:avLst/>
          </a:prstGeom>
          <a:noFill/>
          <a:ln w="9525" cap="flat" cmpd="sng">
            <a:solidFill>
              <a:schemeClr val="dk2"/>
            </a:solidFill>
            <a:prstDash val="dot"/>
            <a:round/>
            <a:headEnd type="none" w="med" len="med"/>
            <a:tailEnd type="none" w="med" len="med"/>
          </a:ln>
        </p:spPr>
      </p:cxnSp>
      <p:pic>
        <p:nvPicPr>
          <p:cNvPr id="562" name="Google Shape;562;p60"/>
          <p:cNvPicPr preferRelativeResize="0"/>
          <p:nvPr/>
        </p:nvPicPr>
        <p:blipFill rotWithShape="1">
          <a:blip r:embed="rId3">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L8 - Explore 2">
  <p:cSld name="CUSTOM_6">
    <p:spTree>
      <p:nvGrpSpPr>
        <p:cNvPr id="1" name="Shape 563"/>
        <p:cNvGrpSpPr/>
        <p:nvPr/>
      </p:nvGrpSpPr>
      <p:grpSpPr>
        <a:xfrm>
          <a:off x="0" y="0"/>
          <a:ext cx="0" cy="0"/>
          <a:chOff x="0" y="0"/>
          <a:chExt cx="0" cy="0"/>
        </a:xfrm>
      </p:grpSpPr>
      <p:sp>
        <p:nvSpPr>
          <p:cNvPr id="564" name="Google Shape;564;p6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565" name="Google Shape;565;p61"/>
          <p:cNvGraphicFramePr/>
          <p:nvPr/>
        </p:nvGraphicFramePr>
        <p:xfrm>
          <a:off x="543663" y="797750"/>
          <a:ext cx="3000000" cy="3000000"/>
        </p:xfrm>
        <a:graphic>
          <a:graphicData uri="http://schemas.openxmlformats.org/drawingml/2006/table">
            <a:tbl>
              <a:tblPr>
                <a:noFill/>
                <a:tableStyleId>{76E44536-B29F-4406-9B80-FC5F22A7FBAF}</a:tableStyleId>
              </a:tblPr>
              <a:tblGrid>
                <a:gridCol w="3907625">
                  <a:extLst>
                    <a:ext uri="{9D8B030D-6E8A-4147-A177-3AD203B41FA5}">
                      <a16:colId xmlns:a16="http://schemas.microsoft.com/office/drawing/2014/main" val="20000"/>
                    </a:ext>
                  </a:extLst>
                </a:gridCol>
                <a:gridCol w="1604150">
                  <a:extLst>
                    <a:ext uri="{9D8B030D-6E8A-4147-A177-3AD203B41FA5}">
                      <a16:colId xmlns:a16="http://schemas.microsoft.com/office/drawing/2014/main" val="20001"/>
                    </a:ext>
                  </a:extLst>
                </a:gridCol>
                <a:gridCol w="1604150">
                  <a:extLst>
                    <a:ext uri="{9D8B030D-6E8A-4147-A177-3AD203B41FA5}">
                      <a16:colId xmlns:a16="http://schemas.microsoft.com/office/drawing/2014/main" val="20002"/>
                    </a:ext>
                  </a:extLst>
                </a:gridCol>
                <a:gridCol w="1604150">
                  <a:extLst>
                    <a:ext uri="{9D8B030D-6E8A-4147-A177-3AD203B41FA5}">
                      <a16:colId xmlns:a16="http://schemas.microsoft.com/office/drawing/2014/main" val="20003"/>
                    </a:ext>
                  </a:extLst>
                </a:gridCol>
              </a:tblGrid>
              <a:tr h="1070625">
                <a:tc>
                  <a:txBody>
                    <a:bodyPr/>
                    <a:lstStyle/>
                    <a:p>
                      <a:pPr marL="0" lvl="0" indent="0" algn="l" rtl="0">
                        <a:spcBef>
                          <a:spcPts val="0"/>
                        </a:spcBef>
                        <a:spcAft>
                          <a:spcPts val="0"/>
                        </a:spcAft>
                        <a:buClr>
                          <a:schemeClr val="dk1"/>
                        </a:buClr>
                        <a:buSzPts val="1100"/>
                        <a:buFont typeface="Arial"/>
                        <a:buNone/>
                      </a:pPr>
                      <a:r>
                        <a:rPr lang="en" sz="2600">
                          <a:solidFill>
                            <a:schemeClr val="dk1"/>
                          </a:solidFill>
                          <a:latin typeface="Source Sans Pro"/>
                          <a:ea typeface="Source Sans Pro"/>
                          <a:cs typeface="Source Sans Pro"/>
                          <a:sym typeface="Source Sans Pro"/>
                        </a:rPr>
                        <a:t>Design Challenge Rubric</a:t>
                      </a:r>
                      <a:endParaRPr>
                        <a:latin typeface="Source Sans Pro"/>
                        <a:ea typeface="Source Sans Pro"/>
                        <a:cs typeface="Source Sans Pro"/>
                        <a:sym typeface="Source Sans Pro"/>
                      </a:endParaRPr>
                    </a:p>
                  </a:txBody>
                  <a:tcPr marL="63500" marR="63500" marT="63500" marB="63500">
                    <a:lnL cap="flat" cmpd="sng">
                      <a:solidFill>
                        <a:srgbClr val="FFFFFF"/>
                      </a:solidFill>
                      <a:prstDash val="solid"/>
                      <a:round/>
                      <a:headEnd type="none" w="sm" len="sm"/>
                      <a:tailEnd type="none" w="sm" len="sm"/>
                    </a:lnL>
                    <a:lnR cap="flat" cmpd="sng">
                      <a:solidFill>
                        <a:srgbClr val="FFFFFF"/>
                      </a:solidFill>
                      <a:prstDash val="solid"/>
                      <a:round/>
                      <a:headEnd type="none" w="sm" len="sm"/>
                      <a:tailEnd type="none" w="sm" len="sm"/>
                    </a:lnR>
                    <a:lnT cap="flat" cmpd="sng">
                      <a:solidFill>
                        <a:srgbClr val="FFFFFF"/>
                      </a:solidFill>
                      <a:prstDash val="solid"/>
                      <a:round/>
                      <a:headEnd type="none" w="sm" len="sm"/>
                      <a:tailEnd type="none" w="sm" len="sm"/>
                    </a:lnT>
                    <a:solidFill>
                      <a:srgbClr val="FFFFFF"/>
                    </a:solidFill>
                  </a:tcPr>
                </a:tc>
                <a:tc>
                  <a:txBody>
                    <a:bodyPr/>
                    <a:lstStyle/>
                    <a:p>
                      <a:pPr marL="0" lvl="0" indent="0" algn="ctr" rtl="0">
                        <a:lnSpc>
                          <a:spcPct val="115000"/>
                        </a:lnSpc>
                        <a:spcBef>
                          <a:spcPts val="0"/>
                        </a:spcBef>
                        <a:spcAft>
                          <a:spcPts val="0"/>
                        </a:spcAft>
                        <a:buClr>
                          <a:schemeClr val="dk1"/>
                        </a:buClr>
                        <a:buSzPts val="1100"/>
                        <a:buFont typeface="Arial"/>
                        <a:buNone/>
                      </a:pPr>
                      <a:r>
                        <a:rPr lang="en" sz="1800" b="1">
                          <a:solidFill>
                            <a:schemeClr val="lt1"/>
                          </a:solidFill>
                          <a:latin typeface="Source Sans Pro"/>
                          <a:ea typeface="Source Sans Pro"/>
                          <a:cs typeface="Source Sans Pro"/>
                          <a:sym typeface="Source Sans Pro"/>
                        </a:rPr>
                        <a:t>NO</a:t>
                      </a:r>
                      <a:endParaRPr sz="1200" b="1">
                        <a:latin typeface="Source Sans Pro"/>
                        <a:ea typeface="Source Sans Pro"/>
                        <a:cs typeface="Source Sans Pro"/>
                        <a:sym typeface="Source Sans Pro"/>
                      </a:endParaRPr>
                    </a:p>
                  </a:txBody>
                  <a:tcPr marL="63500" marR="63500" marT="63500" marB="63500">
                    <a:lnL cap="flat" cmpd="sng">
                      <a:solidFill>
                        <a:srgbClr val="FFFFFF"/>
                      </a:solidFill>
                      <a:prstDash val="solid"/>
                      <a:round/>
                      <a:headEnd type="none" w="sm" len="sm"/>
                      <a:tailEnd type="none" w="sm" len="sm"/>
                    </a:lnL>
                    <a:solidFill>
                      <a:srgbClr val="FF0000"/>
                    </a:solidFill>
                  </a:tcPr>
                </a:tc>
                <a:tc>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SOMEWHAT</a:t>
                      </a:r>
                      <a:endParaRPr sz="1800" b="1">
                        <a:solidFill>
                          <a:srgbClr val="FFFFFF"/>
                        </a:solidFill>
                        <a:latin typeface="Source Sans Pro"/>
                        <a:ea typeface="Source Sans Pro"/>
                        <a:cs typeface="Source Sans Pro"/>
                        <a:sym typeface="Source Sans Pro"/>
                      </a:endParaRPr>
                    </a:p>
                    <a:p>
                      <a:pPr marL="0" lvl="0" indent="0" algn="ctr" rtl="0">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F1C232"/>
                    </a:solidFill>
                  </a:tcPr>
                </a:tc>
                <a:tc>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YES</a:t>
                      </a:r>
                      <a:endParaRPr sz="1800" b="1">
                        <a:solidFill>
                          <a:srgbClr val="FFFFFF"/>
                        </a:solidFill>
                        <a:latin typeface="Source Sans Pro"/>
                        <a:ea typeface="Source Sans Pro"/>
                        <a:cs typeface="Source Sans Pro"/>
                        <a:sym typeface="Source Sans Pro"/>
                      </a:endParaRPr>
                    </a:p>
                    <a:p>
                      <a:pPr marL="0" lvl="0" indent="0" algn="ctr" rtl="0">
                        <a:lnSpc>
                          <a:spcPct val="115000"/>
                        </a:lnSpc>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6AA84F"/>
                    </a:solidFill>
                  </a:tcPr>
                </a:tc>
                <a:extLst>
                  <a:ext uri="{0D108BD9-81ED-4DB2-BD59-A6C34878D82A}">
                    <a16:rowId xmlns:a16="http://schemas.microsoft.com/office/drawing/2014/main" val="10000"/>
                  </a:ext>
                </a:extLst>
              </a:tr>
              <a:tr h="11172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I used research to help make a design proposal. </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Clr>
                          <a:schemeClr val="dk1"/>
                        </a:buClr>
                        <a:buSzPts val="1100"/>
                        <a:buFont typeface="Arial"/>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1172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Our group compared multiple design proposals to determine which design would best meet the criteria given the materials constraints.</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172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Our group conducted a fair test to determine if the design met the criteria given the constraints, and design should be improved. </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17225">
                <a:tc>
                  <a:txBody>
                    <a:bodyPr/>
                    <a:lstStyle/>
                    <a:p>
                      <a:pPr marL="0" lvl="0" indent="0" algn="l" rtl="0">
                        <a:spcBef>
                          <a:spcPts val="0"/>
                        </a:spcBef>
                        <a:spcAft>
                          <a:spcPts val="400"/>
                        </a:spcAft>
                        <a:buNone/>
                      </a:pPr>
                      <a:r>
                        <a:rPr lang="en">
                          <a:solidFill>
                            <a:schemeClr val="dk1"/>
                          </a:solidFill>
                          <a:latin typeface="Source Sans Pro"/>
                          <a:ea typeface="Source Sans Pro"/>
                          <a:cs typeface="Source Sans Pro"/>
                          <a:sym typeface="Source Sans Pro"/>
                        </a:rPr>
                        <a:t>Our group communicated to our peers the results of our test.</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r h="1117225">
                <a:tc>
                  <a:txBody>
                    <a:bodyPr/>
                    <a:lstStyle/>
                    <a:p>
                      <a:pPr marL="0" lvl="0" indent="0" algn="l" rtl="0">
                        <a:spcBef>
                          <a:spcPts val="0"/>
                        </a:spcBef>
                        <a:spcAft>
                          <a:spcPts val="400"/>
                        </a:spcAft>
                        <a:buClr>
                          <a:schemeClr val="dk1"/>
                        </a:buClr>
                        <a:buSzPts val="1100"/>
                        <a:buFont typeface="Arial"/>
                        <a:buNone/>
                      </a:pPr>
                      <a:r>
                        <a:rPr lang="en">
                          <a:solidFill>
                            <a:schemeClr val="dk1"/>
                          </a:solidFill>
                          <a:latin typeface="Source Sans Pro"/>
                          <a:ea typeface="Source Sans Pro"/>
                          <a:cs typeface="Source Sans Pro"/>
                          <a:sym typeface="Source Sans Pro"/>
                        </a:rPr>
                        <a:t>Our group changed something about our design to improve it based on evidence from test results and feedback from peers.</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5"/>
                  </a:ext>
                </a:extLst>
              </a:tr>
            </a:tbl>
          </a:graphicData>
        </a:graphic>
      </p:graphicFrame>
      <p:pic>
        <p:nvPicPr>
          <p:cNvPr id="566" name="Google Shape;566;p61"/>
          <p:cNvPicPr preferRelativeResize="0"/>
          <p:nvPr/>
        </p:nvPicPr>
        <p:blipFill>
          <a:blip r:embed="rId2">
            <a:alphaModFix/>
          </a:blip>
          <a:stretch>
            <a:fillRect/>
          </a:stretch>
        </p:blipFill>
        <p:spPr>
          <a:xfrm>
            <a:off x="8287450" y="1256182"/>
            <a:ext cx="409575" cy="514350"/>
          </a:xfrm>
          <a:prstGeom prst="rect">
            <a:avLst/>
          </a:prstGeom>
          <a:noFill/>
          <a:ln>
            <a:noFill/>
          </a:ln>
        </p:spPr>
      </p:pic>
      <p:pic>
        <p:nvPicPr>
          <p:cNvPr id="567" name="Google Shape;567;p61"/>
          <p:cNvPicPr preferRelativeResize="0"/>
          <p:nvPr/>
        </p:nvPicPr>
        <p:blipFill>
          <a:blip r:embed="rId3">
            <a:alphaModFix/>
          </a:blip>
          <a:stretch>
            <a:fillRect/>
          </a:stretch>
        </p:blipFill>
        <p:spPr>
          <a:xfrm>
            <a:off x="6605500" y="1260957"/>
            <a:ext cx="561975" cy="504825"/>
          </a:xfrm>
          <a:prstGeom prst="rect">
            <a:avLst/>
          </a:prstGeom>
          <a:noFill/>
          <a:ln>
            <a:noFill/>
          </a:ln>
        </p:spPr>
      </p:pic>
      <p:pic>
        <p:nvPicPr>
          <p:cNvPr id="568" name="Google Shape;568;p61"/>
          <p:cNvPicPr preferRelativeResize="0"/>
          <p:nvPr/>
        </p:nvPicPr>
        <p:blipFill>
          <a:blip r:embed="rId4">
            <a:alphaModFix/>
          </a:blip>
          <a:stretch>
            <a:fillRect/>
          </a:stretch>
        </p:blipFill>
        <p:spPr>
          <a:xfrm>
            <a:off x="5085475" y="1270482"/>
            <a:ext cx="400050" cy="485775"/>
          </a:xfrm>
          <a:prstGeom prst="rect">
            <a:avLst/>
          </a:prstGeom>
          <a:noFill/>
          <a:ln>
            <a:noFill/>
          </a:ln>
        </p:spPr>
      </p:pic>
      <p:sp>
        <p:nvSpPr>
          <p:cNvPr id="569" name="Google Shape;569;p61"/>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570" name="Google Shape;570;p61"/>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571" name="Google Shape;571;p61"/>
          <p:cNvPicPr preferRelativeResize="0"/>
          <p:nvPr/>
        </p:nvPicPr>
        <p:blipFill rotWithShape="1">
          <a:blip r:embed="rId5">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L1 - Elaborate">
  <p:cSld name="SECTION_HEADER_1_1">
    <p:spTree>
      <p:nvGrpSpPr>
        <p:cNvPr id="1" name="Shape 52"/>
        <p:cNvGrpSpPr/>
        <p:nvPr/>
      </p:nvGrpSpPr>
      <p:grpSpPr>
        <a:xfrm>
          <a:off x="0" y="0"/>
          <a:ext cx="0" cy="0"/>
          <a:chOff x="0" y="0"/>
          <a:chExt cx="0" cy="0"/>
        </a:xfrm>
      </p:grpSpPr>
      <p:sp>
        <p:nvSpPr>
          <p:cNvPr id="53" name="Google Shape;53;p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4" name="Google Shape;54;p7"/>
          <p:cNvSpPr txBox="1"/>
          <p:nvPr/>
        </p:nvSpPr>
        <p:spPr>
          <a:xfrm>
            <a:off x="0" y="5425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Farm Model</a:t>
            </a:r>
            <a:endParaRPr sz="3600">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cxnSp>
        <p:nvCxnSpPr>
          <p:cNvPr id="55" name="Google Shape;55;p7"/>
          <p:cNvCxnSpPr/>
          <p:nvPr/>
        </p:nvCxnSpPr>
        <p:spPr>
          <a:xfrm>
            <a:off x="6285500" y="439300"/>
            <a:ext cx="2565000" cy="26700"/>
          </a:xfrm>
          <a:prstGeom prst="straightConnector1">
            <a:avLst/>
          </a:prstGeom>
          <a:noFill/>
          <a:ln w="9525" cap="flat" cmpd="sng">
            <a:solidFill>
              <a:schemeClr val="dk2"/>
            </a:solidFill>
            <a:prstDash val="dot"/>
            <a:round/>
            <a:headEnd type="none" w="med" len="med"/>
            <a:tailEnd type="none" w="med" len="med"/>
          </a:ln>
        </p:spPr>
      </p:cxnSp>
      <p:pic>
        <p:nvPicPr>
          <p:cNvPr id="56" name="Google Shape;56;p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57" name="Google Shape;57;p7"/>
          <p:cNvSpPr txBox="1"/>
          <p:nvPr/>
        </p:nvSpPr>
        <p:spPr>
          <a:xfrm>
            <a:off x="664600" y="229671"/>
            <a:ext cx="58650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None/>
            </a:pPr>
            <a:r>
              <a:rPr lang="en">
                <a:solidFill>
                  <a:schemeClr val="dk1"/>
                </a:solidFill>
                <a:latin typeface="Source Sans Pro"/>
                <a:ea typeface="Source Sans Pro"/>
                <a:cs typeface="Source Sans Pro"/>
                <a:sym typeface="Source Sans Pro"/>
              </a:rPr>
              <a:t>Lesson 1 ELABORATE: How can we describe the different parts of the Earth?</a:t>
            </a:r>
            <a:endParaRPr>
              <a:solidFill>
                <a:schemeClr val="dk1"/>
              </a:solidFill>
              <a:latin typeface="Source Sans Pro"/>
              <a:ea typeface="Source Sans Pro"/>
              <a:cs typeface="Source Sans Pro"/>
              <a:sym typeface="Source Sans Pro"/>
            </a:endParaRPr>
          </a:p>
        </p:txBody>
      </p:sp>
      <p:sp>
        <p:nvSpPr>
          <p:cNvPr id="58" name="Google Shape;58;p7"/>
          <p:cNvSpPr/>
          <p:nvPr/>
        </p:nvSpPr>
        <p:spPr>
          <a:xfrm>
            <a:off x="467250" y="2001775"/>
            <a:ext cx="9123900" cy="5387100"/>
          </a:xfrm>
          <a:prstGeom prst="rect">
            <a:avLst/>
          </a:prstGeom>
          <a:solidFill>
            <a:srgbClr val="000000">
              <a:alpha val="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7"/>
          <p:cNvSpPr txBox="1"/>
          <p:nvPr/>
        </p:nvSpPr>
        <p:spPr>
          <a:xfrm>
            <a:off x="473100" y="1214075"/>
            <a:ext cx="9123900" cy="648000"/>
          </a:xfrm>
          <a:prstGeom prst="rect">
            <a:avLst/>
          </a:prstGeom>
          <a:noFill/>
          <a:ln>
            <a:noFill/>
          </a:ln>
        </p:spPr>
        <p:txBody>
          <a:bodyPr spcFirstLastPara="1" wrap="square" lIns="91425" tIns="91425" rIns="91425" bIns="91425" anchor="t" anchorCtr="0">
            <a:spAutoFit/>
          </a:bodyPr>
          <a:lstStyle/>
          <a:p>
            <a:pPr marL="19050" lvl="0" indent="0" algn="l" rtl="0">
              <a:lnSpc>
                <a:spcPct val="115000"/>
              </a:lnSpc>
              <a:spcBef>
                <a:spcPts val="0"/>
              </a:spcBef>
              <a:spcAft>
                <a:spcPts val="600"/>
              </a:spcAft>
              <a:buNone/>
            </a:pPr>
            <a:r>
              <a:rPr lang="en" b="1">
                <a:solidFill>
                  <a:schemeClr val="dk1"/>
                </a:solidFill>
                <a:latin typeface="Source Sans Pro"/>
                <a:ea typeface="Source Sans Pro"/>
                <a:cs typeface="Source Sans Pro"/>
                <a:sym typeface="Source Sans Pro"/>
              </a:rPr>
              <a:t>Create a model farm.</a:t>
            </a:r>
            <a:r>
              <a:rPr lang="en">
                <a:solidFill>
                  <a:schemeClr val="dk1"/>
                </a:solidFill>
                <a:latin typeface="Source Sans Pro"/>
                <a:ea typeface="Source Sans Pro"/>
                <a:cs typeface="Source Sans Pro"/>
                <a:sym typeface="Source Sans Pro"/>
              </a:rPr>
              <a:t>  Be sure to include the the components from the “Gotta Have It” checklist created with your class. </a:t>
            </a:r>
            <a:r>
              <a:rPr lang="en" sz="1100">
                <a:solidFill>
                  <a:schemeClr val="dk1"/>
                </a:solidFill>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You will revise this model over the next few lessons.</a:t>
            </a:r>
            <a:endParaRPr b="1">
              <a:solidFill>
                <a:schemeClr val="dk1"/>
              </a:solidFill>
              <a:latin typeface="Source Sans Pro"/>
              <a:ea typeface="Source Sans Pro"/>
              <a:cs typeface="Source Sans Pro"/>
              <a:sym typeface="Source Sans Pro"/>
            </a:endParaRPr>
          </a:p>
        </p:txBody>
      </p:sp>
      <p:pic>
        <p:nvPicPr>
          <p:cNvPr id="60" name="Google Shape;60;p7"/>
          <p:cNvPicPr preferRelativeResize="0"/>
          <p:nvPr/>
        </p:nvPicPr>
        <p:blipFill>
          <a:blip r:embed="rId3">
            <a:alphaModFix/>
          </a:blip>
          <a:stretch>
            <a:fillRect/>
          </a:stretch>
        </p:blipFill>
        <p:spPr>
          <a:xfrm>
            <a:off x="3262250" y="769575"/>
            <a:ext cx="314325" cy="304800"/>
          </a:xfrm>
          <a:prstGeom prst="rect">
            <a:avLst/>
          </a:prstGeom>
          <a:noFill/>
          <a:ln>
            <a:noFill/>
          </a:ln>
        </p:spPr>
      </p:pic>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L8 - Explore 3">
  <p:cSld name="CUSTOM_7">
    <p:spTree>
      <p:nvGrpSpPr>
        <p:cNvPr id="1" name="Shape 572"/>
        <p:cNvGrpSpPr/>
        <p:nvPr/>
      </p:nvGrpSpPr>
      <p:grpSpPr>
        <a:xfrm>
          <a:off x="0" y="0"/>
          <a:ext cx="0" cy="0"/>
          <a:chOff x="0" y="0"/>
          <a:chExt cx="0" cy="0"/>
        </a:xfrm>
      </p:grpSpPr>
      <p:sp>
        <p:nvSpPr>
          <p:cNvPr id="573" name="Google Shape;573;p6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574" name="Google Shape;574;p62"/>
          <p:cNvGraphicFramePr/>
          <p:nvPr/>
        </p:nvGraphicFramePr>
        <p:xfrm>
          <a:off x="455850" y="1373975"/>
          <a:ext cx="3000000" cy="3000000"/>
        </p:xfrm>
        <a:graphic>
          <a:graphicData uri="http://schemas.openxmlformats.org/drawingml/2006/table">
            <a:tbl>
              <a:tblPr>
                <a:noFill/>
                <a:tableStyleId>{3A129832-06BA-42CE-9CFE-BFBEE01DE661}</a:tableStyleId>
              </a:tblPr>
              <a:tblGrid>
                <a:gridCol w="4573350">
                  <a:extLst>
                    <a:ext uri="{9D8B030D-6E8A-4147-A177-3AD203B41FA5}">
                      <a16:colId xmlns:a16="http://schemas.microsoft.com/office/drawing/2014/main" val="20000"/>
                    </a:ext>
                  </a:extLst>
                </a:gridCol>
                <a:gridCol w="4573350">
                  <a:extLst>
                    <a:ext uri="{9D8B030D-6E8A-4147-A177-3AD203B41FA5}">
                      <a16:colId xmlns:a16="http://schemas.microsoft.com/office/drawing/2014/main" val="20001"/>
                    </a:ext>
                  </a:extLst>
                </a:gridCol>
              </a:tblGrid>
              <a:tr h="501175">
                <a:tc>
                  <a:txBody>
                    <a:bodyPr/>
                    <a:lstStyle/>
                    <a:p>
                      <a:pPr marL="0" lvl="0" indent="0" algn="l" rtl="0">
                        <a:spcBef>
                          <a:spcPts val="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Research: </a:t>
                      </a:r>
                      <a:r>
                        <a:rPr lang="en">
                          <a:solidFill>
                            <a:schemeClr val="dk1"/>
                          </a:solidFill>
                          <a:latin typeface="Source Sans Pro"/>
                          <a:ea typeface="Source Sans Pro"/>
                          <a:cs typeface="Source Sans Pro"/>
                          <a:sym typeface="Source Sans Pro"/>
                        </a:rPr>
                        <a:t>Use reliable resources to obtain information about wind turbines to help you create a design. </a:t>
                      </a: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Design a Prototype: </a:t>
                      </a:r>
                      <a:r>
                        <a:rPr lang="en">
                          <a:solidFill>
                            <a:schemeClr val="dk1"/>
                          </a:solidFill>
                          <a:latin typeface="Source Sans Pro"/>
                          <a:ea typeface="Source Sans Pro"/>
                          <a:cs typeface="Source Sans Pro"/>
                          <a:sym typeface="Source Sans Pro"/>
                        </a:rPr>
                        <a:t>Draw a diagram of your design idea to use wind as an energy source. Include labels on the different parts of your design. </a:t>
                      </a:r>
                      <a:endParaRPr>
                        <a:solidFill>
                          <a:schemeClr val="dk1"/>
                        </a:solidFill>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0"/>
                  </a:ext>
                </a:extLst>
              </a:tr>
              <a:tr h="3322350">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
        <p:nvSpPr>
          <p:cNvPr id="575" name="Google Shape;575;p62"/>
          <p:cNvSpPr txBox="1"/>
          <p:nvPr/>
        </p:nvSpPr>
        <p:spPr>
          <a:xfrm>
            <a:off x="0" y="5881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Wind Energy Design Challenge Notes</a:t>
            </a:r>
            <a:endParaRPr>
              <a:latin typeface="Source Sans Pro"/>
              <a:ea typeface="Source Sans Pro"/>
              <a:cs typeface="Source Sans Pro"/>
              <a:sym typeface="Source Sans Pro"/>
            </a:endParaRPr>
          </a:p>
        </p:txBody>
      </p:sp>
      <p:sp>
        <p:nvSpPr>
          <p:cNvPr id="576" name="Google Shape;576;p62"/>
          <p:cNvSpPr txBox="1"/>
          <p:nvPr/>
        </p:nvSpPr>
        <p:spPr>
          <a:xfrm>
            <a:off x="455850" y="5661225"/>
            <a:ext cx="77817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How will your design harness energy from the wind given the materials you are provided?</a:t>
            </a:r>
            <a:endParaRPr>
              <a:latin typeface="Source Sans Pro"/>
              <a:ea typeface="Source Sans Pro"/>
              <a:cs typeface="Source Sans Pro"/>
              <a:sym typeface="Source Sans Pro"/>
            </a:endParaRPr>
          </a:p>
        </p:txBody>
      </p:sp>
      <p:sp>
        <p:nvSpPr>
          <p:cNvPr id="577" name="Google Shape;577;p62"/>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578" name="Google Shape;578;p62"/>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579" name="Google Shape;579;p6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Prototype">
  <p:cSld name="CUSTOM_20">
    <p:spTree>
      <p:nvGrpSpPr>
        <p:cNvPr id="1" name="Shape 580"/>
        <p:cNvGrpSpPr/>
        <p:nvPr/>
      </p:nvGrpSpPr>
      <p:grpSpPr>
        <a:xfrm>
          <a:off x="0" y="0"/>
          <a:ext cx="0" cy="0"/>
          <a:chOff x="0" y="0"/>
          <a:chExt cx="0" cy="0"/>
        </a:xfrm>
      </p:grpSpPr>
      <p:sp>
        <p:nvSpPr>
          <p:cNvPr id="581" name="Google Shape;581;p6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82" name="Google Shape;582;p63"/>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pic>
        <p:nvPicPr>
          <p:cNvPr id="583" name="Google Shape;583;p6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584" name="Google Shape;584;p63"/>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sp>
        <p:nvSpPr>
          <p:cNvPr id="585" name="Google Shape;585;p63"/>
          <p:cNvSpPr txBox="1"/>
          <p:nvPr/>
        </p:nvSpPr>
        <p:spPr>
          <a:xfrm>
            <a:off x="0" y="5881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Wind Energy Design Challenge Notes </a:t>
            </a:r>
            <a:r>
              <a:rPr lang="en" sz="2000">
                <a:solidFill>
                  <a:schemeClr val="dk1"/>
                </a:solidFill>
                <a:latin typeface="Source Sans Pro"/>
                <a:ea typeface="Source Sans Pro"/>
                <a:cs typeface="Source Sans Pro"/>
                <a:sym typeface="Source Sans Pro"/>
              </a:rPr>
              <a:t>(continued)</a:t>
            </a:r>
            <a:endParaRPr>
              <a:latin typeface="Source Sans Pro"/>
              <a:ea typeface="Source Sans Pro"/>
              <a:cs typeface="Source Sans Pro"/>
              <a:sym typeface="Source Sans Pro"/>
            </a:endParaRPr>
          </a:p>
        </p:txBody>
      </p:sp>
      <p:graphicFrame>
        <p:nvGraphicFramePr>
          <p:cNvPr id="586" name="Google Shape;586;p63"/>
          <p:cNvGraphicFramePr/>
          <p:nvPr/>
        </p:nvGraphicFramePr>
        <p:xfrm>
          <a:off x="455850" y="1373975"/>
          <a:ext cx="3000000" cy="3000000"/>
        </p:xfrm>
        <a:graphic>
          <a:graphicData uri="http://schemas.openxmlformats.org/drawingml/2006/table">
            <a:tbl>
              <a:tblPr>
                <a:noFill/>
                <a:tableStyleId>{3A129832-06BA-42CE-9CFE-BFBEE01DE661}</a:tableStyleId>
              </a:tblPr>
              <a:tblGrid>
                <a:gridCol w="4573350">
                  <a:extLst>
                    <a:ext uri="{9D8B030D-6E8A-4147-A177-3AD203B41FA5}">
                      <a16:colId xmlns:a16="http://schemas.microsoft.com/office/drawing/2014/main" val="20000"/>
                    </a:ext>
                  </a:extLst>
                </a:gridCol>
                <a:gridCol w="4573350">
                  <a:extLst>
                    <a:ext uri="{9D8B030D-6E8A-4147-A177-3AD203B41FA5}">
                      <a16:colId xmlns:a16="http://schemas.microsoft.com/office/drawing/2014/main" val="20001"/>
                    </a:ext>
                  </a:extLst>
                </a:gridCol>
              </a:tblGrid>
              <a:tr h="501175">
                <a:tc>
                  <a:txBody>
                    <a:bodyPr/>
                    <a:lstStyle/>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Choose Your Best Idea: </a:t>
                      </a:r>
                      <a:r>
                        <a:rPr lang="en">
                          <a:solidFill>
                            <a:schemeClr val="dk1"/>
                          </a:solidFill>
                          <a:latin typeface="Source Sans Pro"/>
                          <a:ea typeface="Source Sans Pro"/>
                          <a:cs typeface="Source Sans Pro"/>
                          <a:sym typeface="Source Sans Pro"/>
                        </a:rPr>
                        <a:t>Draw a diagram of the prototype your group agreed on. </a:t>
                      </a: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Explain why you chose this design.</a:t>
                      </a:r>
                      <a:r>
                        <a:rPr lang="en">
                          <a:solidFill>
                            <a:schemeClr val="dk1"/>
                          </a:solidFill>
                          <a:latin typeface="Source Sans Pro"/>
                          <a:ea typeface="Source Sans Pro"/>
                          <a:cs typeface="Source Sans Pro"/>
                          <a:sym typeface="Source Sans Pro"/>
                        </a:rPr>
                        <a:t> How would it best meet the criteria given the materials constraints?</a:t>
                      </a:r>
                      <a:endParaRPr>
                        <a:solidFill>
                          <a:schemeClr val="dk1"/>
                        </a:solidFill>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0"/>
                  </a:ext>
                </a:extLst>
              </a:tr>
              <a:tr h="3322350">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L7 - Explore 4">
  <p:cSld name="CUSTOM_8">
    <p:spTree>
      <p:nvGrpSpPr>
        <p:cNvPr id="1" name="Shape 587"/>
        <p:cNvGrpSpPr/>
        <p:nvPr/>
      </p:nvGrpSpPr>
      <p:grpSpPr>
        <a:xfrm>
          <a:off x="0" y="0"/>
          <a:ext cx="0" cy="0"/>
          <a:chOff x="0" y="0"/>
          <a:chExt cx="0" cy="0"/>
        </a:xfrm>
      </p:grpSpPr>
      <p:sp>
        <p:nvSpPr>
          <p:cNvPr id="588" name="Google Shape;588;p6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89" name="Google Shape;589;p64"/>
          <p:cNvSpPr txBox="1"/>
          <p:nvPr/>
        </p:nvSpPr>
        <p:spPr>
          <a:xfrm>
            <a:off x="680625" y="519950"/>
            <a:ext cx="84318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Wind Energy Design Challenge Notes </a:t>
            </a:r>
            <a:r>
              <a:rPr lang="en" sz="2000">
                <a:solidFill>
                  <a:schemeClr val="dk1"/>
                </a:solidFill>
                <a:latin typeface="Source Sans Pro"/>
                <a:ea typeface="Source Sans Pro"/>
                <a:cs typeface="Source Sans Pro"/>
                <a:sym typeface="Source Sans Pro"/>
              </a:rPr>
              <a:t>(continued)</a:t>
            </a:r>
            <a:endParaRPr sz="2000">
              <a:latin typeface="Source Sans Pro"/>
              <a:ea typeface="Source Sans Pro"/>
              <a:cs typeface="Source Sans Pro"/>
              <a:sym typeface="Source Sans Pro"/>
            </a:endParaRPr>
          </a:p>
        </p:txBody>
      </p:sp>
      <p:sp>
        <p:nvSpPr>
          <p:cNvPr id="590" name="Google Shape;590;p64"/>
          <p:cNvSpPr txBox="1"/>
          <p:nvPr/>
        </p:nvSpPr>
        <p:spPr>
          <a:xfrm>
            <a:off x="366475" y="1154500"/>
            <a:ext cx="4180500" cy="396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Test, Evaluate, Communicate, and Redesign:  </a:t>
            </a:r>
            <a:endParaRPr b="1">
              <a:latin typeface="Source Sans Pro"/>
              <a:ea typeface="Source Sans Pro"/>
              <a:cs typeface="Source Sans Pro"/>
              <a:sym typeface="Source Sans Pro"/>
            </a:endParaRPr>
          </a:p>
        </p:txBody>
      </p:sp>
      <p:graphicFrame>
        <p:nvGraphicFramePr>
          <p:cNvPr id="591" name="Google Shape;591;p64"/>
          <p:cNvGraphicFramePr/>
          <p:nvPr/>
        </p:nvGraphicFramePr>
        <p:xfrm>
          <a:off x="462225" y="1606600"/>
          <a:ext cx="3000000" cy="3000000"/>
        </p:xfrm>
        <a:graphic>
          <a:graphicData uri="http://schemas.openxmlformats.org/drawingml/2006/table">
            <a:tbl>
              <a:tblPr>
                <a:noFill/>
                <a:tableStyleId>{3A129832-06BA-42CE-9CFE-BFBEE01DE661}</a:tableStyleId>
              </a:tblPr>
              <a:tblGrid>
                <a:gridCol w="1396775">
                  <a:extLst>
                    <a:ext uri="{9D8B030D-6E8A-4147-A177-3AD203B41FA5}">
                      <a16:colId xmlns:a16="http://schemas.microsoft.com/office/drawing/2014/main" val="20000"/>
                    </a:ext>
                  </a:extLst>
                </a:gridCol>
                <a:gridCol w="1265550">
                  <a:extLst>
                    <a:ext uri="{9D8B030D-6E8A-4147-A177-3AD203B41FA5}">
                      <a16:colId xmlns:a16="http://schemas.microsoft.com/office/drawing/2014/main" val="20001"/>
                    </a:ext>
                  </a:extLst>
                </a:gridCol>
                <a:gridCol w="972525">
                  <a:extLst>
                    <a:ext uri="{9D8B030D-6E8A-4147-A177-3AD203B41FA5}">
                      <a16:colId xmlns:a16="http://schemas.microsoft.com/office/drawing/2014/main" val="20002"/>
                    </a:ext>
                  </a:extLst>
                </a:gridCol>
                <a:gridCol w="1376250">
                  <a:extLst>
                    <a:ext uri="{9D8B030D-6E8A-4147-A177-3AD203B41FA5}">
                      <a16:colId xmlns:a16="http://schemas.microsoft.com/office/drawing/2014/main" val="20003"/>
                    </a:ext>
                  </a:extLst>
                </a:gridCol>
                <a:gridCol w="4156650">
                  <a:extLst>
                    <a:ext uri="{9D8B030D-6E8A-4147-A177-3AD203B41FA5}">
                      <a16:colId xmlns:a16="http://schemas.microsoft.com/office/drawing/2014/main" val="20004"/>
                    </a:ext>
                  </a:extLst>
                </a:gridCol>
              </a:tblGrid>
              <a:tr h="356200">
                <a:tc rowSpan="2">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TEST AND EVALUATE:</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Test your prototype and see if it is able use wind to lift a bucket. </a:t>
                      </a:r>
                      <a:endParaRPr sz="1200" b="1">
                        <a:solidFill>
                          <a:schemeClr val="lt1"/>
                        </a:solidFill>
                        <a:latin typeface="Source Sans Pro"/>
                        <a:ea typeface="Source Sans Pro"/>
                        <a:cs typeface="Source Sans Pro"/>
                        <a:sym typeface="Source Sans Pro"/>
                      </a:endParaRPr>
                    </a:p>
                  </a:txBody>
                  <a:tcPr marL="63500" marR="63500" marT="63500" marB="63500" anchor="ctr">
                    <a:solidFill>
                      <a:srgbClr val="666666"/>
                    </a:solidFill>
                  </a:tcPr>
                </a:tc>
                <a:tc gridSpan="3">
                  <a:txBody>
                    <a:bodyPr/>
                    <a:lstStyle/>
                    <a:p>
                      <a:pPr marL="0" lvl="0" indent="0" algn="l"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Qualitative Observations</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hMerge="1">
                  <a:txBody>
                    <a:bodyPr/>
                    <a:lstStyle/>
                    <a:p>
                      <a:endParaRPr lang="en-US"/>
                    </a:p>
                  </a:txBody>
                  <a:tcPr/>
                </a:tc>
                <a:tc hMerge="1">
                  <a:txBody>
                    <a:bodyPr/>
                    <a:lstStyle/>
                    <a:p>
                      <a:endParaRPr lang="en-US"/>
                    </a:p>
                  </a:txBody>
                  <a:tcPr/>
                </a:tc>
                <a:tc>
                  <a:txBody>
                    <a:bodyPr/>
                    <a:lstStyle/>
                    <a:p>
                      <a:pPr marL="0" lvl="0" indent="0" algn="l"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Quantitative Observations</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extLst>
                  <a:ext uri="{0D108BD9-81ED-4DB2-BD59-A6C34878D82A}">
                    <a16:rowId xmlns:a16="http://schemas.microsoft.com/office/drawing/2014/main" val="10000"/>
                  </a:ext>
                </a:extLst>
              </a:tr>
              <a:tr h="1610675">
                <a:tc vMerge="1">
                  <a:txBody>
                    <a:bodyPr/>
                    <a:lstStyle/>
                    <a:p>
                      <a:endParaRPr lang="en-US"/>
                    </a:p>
                  </a:txBody>
                  <a:tcPr/>
                </a:tc>
                <a:tc gridSpan="3">
                  <a:txBody>
                    <a:bodyPr/>
                    <a:lstStyle/>
                    <a:p>
                      <a:pPr marL="0" lvl="0" indent="0" algn="l" rtl="0">
                        <a:lnSpc>
                          <a:spcPct val="114000"/>
                        </a:lnSpc>
                        <a:spcBef>
                          <a:spcPts val="0"/>
                        </a:spcBef>
                        <a:spcAft>
                          <a:spcPts val="400"/>
                        </a:spcAft>
                        <a:buNone/>
                      </a:pPr>
                      <a:r>
                        <a:rPr lang="en" sz="1200">
                          <a:latin typeface="Source Sans Pro"/>
                          <a:ea typeface="Source Sans Pro"/>
                          <a:cs typeface="Source Sans Pro"/>
                          <a:sym typeface="Source Sans Pro"/>
                        </a:rPr>
                        <a:t>I saw...</a:t>
                      </a:r>
                      <a:endParaRPr sz="1200">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a:txBody>
                    <a:bodyPr/>
                    <a:lstStyle/>
                    <a:p>
                      <a:pPr marL="0" lvl="0" indent="0" algn="l" rtl="0">
                        <a:lnSpc>
                          <a:spcPct val="114000"/>
                        </a:lnSpc>
                        <a:spcBef>
                          <a:spcPts val="0"/>
                        </a:spcBef>
                        <a:spcAft>
                          <a:spcPts val="400"/>
                        </a:spcAft>
                        <a:buNone/>
                      </a:pPr>
                      <a:r>
                        <a:rPr lang="en" sz="1200">
                          <a:latin typeface="Source Sans Pro"/>
                          <a:ea typeface="Source Sans Pro"/>
                          <a:cs typeface="Source Sans Pro"/>
                          <a:sym typeface="Source Sans Pro"/>
                        </a:rPr>
                        <a:t>I measured...</a:t>
                      </a: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356200">
                <a:tc rowSpan="2">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COMMUNICATE: </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Share your design and the results of your test with the class.  </a:t>
                      </a:r>
                      <a:endParaRPr sz="1200" b="1">
                        <a:solidFill>
                          <a:schemeClr val="lt1"/>
                        </a:solidFill>
                        <a:latin typeface="Source Sans Pro"/>
                        <a:ea typeface="Source Sans Pro"/>
                        <a:cs typeface="Source Sans Pro"/>
                        <a:sym typeface="Source Sans Pro"/>
                      </a:endParaRPr>
                    </a:p>
                  </a:txBody>
                  <a:tcPr marL="63500" marR="63500" marT="63500" marB="63500" anchor="ctr">
                    <a:solidFill>
                      <a:srgbClr val="666666"/>
                    </a:solidFill>
                  </a:tcPr>
                </a:tc>
                <a:tc gridSpan="4">
                  <a:txBody>
                    <a:bodyPr/>
                    <a:lstStyle/>
                    <a:p>
                      <a:pPr marL="0" lvl="0" indent="0" algn="ctr"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2 Pieces of Feedback That You Received</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1504350">
                <a:tc vMerge="1">
                  <a:txBody>
                    <a:bodyPr/>
                    <a:lstStyle/>
                    <a:p>
                      <a:endParaRPr lang="en-US"/>
                    </a:p>
                  </a:txBody>
                  <a:tcPr/>
                </a:tc>
                <a:tc gridSpan="4">
                  <a:txBody>
                    <a:bodyPr/>
                    <a:lstStyle/>
                    <a:p>
                      <a:pPr marL="0" lvl="0" indent="0" algn="l" rtl="0">
                        <a:lnSpc>
                          <a:spcPct val="114000"/>
                        </a:lnSpc>
                        <a:spcBef>
                          <a:spcPts val="0"/>
                        </a:spcBef>
                        <a:spcAft>
                          <a:spcPts val="0"/>
                        </a:spcAft>
                        <a:buNone/>
                      </a:pPr>
                      <a:r>
                        <a:rPr lang="en" sz="1200">
                          <a:latin typeface="Source Sans Pro"/>
                          <a:ea typeface="Source Sans Pro"/>
                          <a:cs typeface="Source Sans Pro"/>
                          <a:sym typeface="Source Sans Pro"/>
                        </a:rPr>
                        <a:t>One piece of feedback I received was….</a:t>
                      </a:r>
                      <a:endParaRPr sz="1200">
                        <a:latin typeface="Source Sans Pro"/>
                        <a:ea typeface="Source Sans Pro"/>
                        <a:cs typeface="Source Sans Pro"/>
                        <a:sym typeface="Source Sans Pro"/>
                      </a:endParaRPr>
                    </a:p>
                    <a:p>
                      <a:pPr marL="0" lvl="0" indent="0" algn="l" rtl="0">
                        <a:lnSpc>
                          <a:spcPct val="114000"/>
                        </a:lnSpc>
                        <a:spcBef>
                          <a:spcPts val="400"/>
                        </a:spcBef>
                        <a:spcAft>
                          <a:spcPts val="0"/>
                        </a:spcAft>
                        <a:buNone/>
                      </a:pPr>
                      <a:endParaRPr sz="1200">
                        <a:latin typeface="Source Sans Pro"/>
                        <a:ea typeface="Source Sans Pro"/>
                        <a:cs typeface="Source Sans Pro"/>
                        <a:sym typeface="Source Sans Pro"/>
                      </a:endParaRPr>
                    </a:p>
                    <a:p>
                      <a:pPr marL="0" lvl="0" indent="0" algn="l" rtl="0">
                        <a:lnSpc>
                          <a:spcPct val="114000"/>
                        </a:lnSpc>
                        <a:spcBef>
                          <a:spcPts val="400"/>
                        </a:spcBef>
                        <a:spcAft>
                          <a:spcPts val="0"/>
                        </a:spcAft>
                        <a:buNone/>
                      </a:pPr>
                      <a:endParaRPr sz="1200">
                        <a:latin typeface="Source Sans Pro"/>
                        <a:ea typeface="Source Sans Pro"/>
                        <a:cs typeface="Source Sans Pro"/>
                        <a:sym typeface="Source Sans Pro"/>
                      </a:endParaRPr>
                    </a:p>
                    <a:p>
                      <a:pPr marL="0" lvl="0" indent="0" algn="l" rtl="0">
                        <a:lnSpc>
                          <a:spcPct val="114000"/>
                        </a:lnSpc>
                        <a:spcBef>
                          <a:spcPts val="400"/>
                        </a:spcBef>
                        <a:spcAft>
                          <a:spcPts val="400"/>
                        </a:spcAft>
                        <a:buNone/>
                      </a:pPr>
                      <a:r>
                        <a:rPr lang="en" sz="1200">
                          <a:latin typeface="Source Sans Pro"/>
                          <a:ea typeface="Source Sans Pro"/>
                          <a:cs typeface="Source Sans Pro"/>
                          <a:sym typeface="Source Sans Pro"/>
                        </a:rPr>
                        <a:t>A second piece of feedback I received was...</a:t>
                      </a:r>
                      <a:endParaRPr sz="1200">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113700">
                <a:tc rowSpan="3">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REDESIGN: </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Revise your design based on feedback.</a:t>
                      </a:r>
                      <a:endParaRPr sz="1200" b="1">
                        <a:solidFill>
                          <a:schemeClr val="lt1"/>
                        </a:solidFill>
                        <a:latin typeface="Source Sans Pro"/>
                        <a:ea typeface="Source Sans Pro"/>
                        <a:cs typeface="Source Sans Pro"/>
                        <a:sym typeface="Source Sans Pro"/>
                      </a:endParaRPr>
                    </a:p>
                  </a:txBody>
                  <a:tcPr marL="63500" marR="63500" marT="63500" marB="63500" anchor="ctr">
                    <a:solidFill>
                      <a:srgbClr val="666666"/>
                    </a:solidFill>
                  </a:tcPr>
                </a:tc>
                <a:tc rowSpan="2" gridSpan="4">
                  <a:txBody>
                    <a:bodyPr/>
                    <a:lstStyle/>
                    <a:p>
                      <a:pPr marL="0" lvl="0" indent="0" algn="ctr"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1 Way That You Would Redesign Your Prototype</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10004"/>
                  </a:ext>
                </a:extLst>
              </a:tr>
              <a:tr h="242500">
                <a:tc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5"/>
                  </a:ext>
                </a:extLst>
              </a:tr>
              <a:tr h="1297725">
                <a:tc vMerge="1">
                  <a:txBody>
                    <a:bodyPr/>
                    <a:lstStyle/>
                    <a:p>
                      <a:endParaRPr lang="en-US"/>
                    </a:p>
                  </a:txBody>
                  <a:tcPr/>
                </a:tc>
                <a:tc gridSpan="4">
                  <a:txBody>
                    <a:bodyPr/>
                    <a:lstStyle/>
                    <a:p>
                      <a:pPr marL="0" lvl="0" indent="0" algn="l" rtl="0">
                        <a:lnSpc>
                          <a:spcPct val="114000"/>
                        </a:lnSpc>
                        <a:spcBef>
                          <a:spcPts val="0"/>
                        </a:spcBef>
                        <a:spcAft>
                          <a:spcPts val="400"/>
                        </a:spcAft>
                        <a:buNone/>
                      </a:pPr>
                      <a:endParaRPr sz="1100" b="1">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bl>
          </a:graphicData>
        </a:graphic>
      </p:graphicFrame>
      <p:sp>
        <p:nvSpPr>
          <p:cNvPr id="592" name="Google Shape;592;p64"/>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593" name="Google Shape;593;p64"/>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594" name="Google Shape;594;p6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L7 - Explain 1">
  <p:cSld name="CUSTOM_9">
    <p:spTree>
      <p:nvGrpSpPr>
        <p:cNvPr id="1" name="Shape 595"/>
        <p:cNvGrpSpPr/>
        <p:nvPr/>
      </p:nvGrpSpPr>
      <p:grpSpPr>
        <a:xfrm>
          <a:off x="0" y="0"/>
          <a:ext cx="0" cy="0"/>
          <a:chOff x="0" y="0"/>
          <a:chExt cx="0" cy="0"/>
        </a:xfrm>
      </p:grpSpPr>
      <p:sp>
        <p:nvSpPr>
          <p:cNvPr id="596" name="Google Shape;596;p6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97" name="Google Shape;597;p65"/>
          <p:cNvSpPr txBox="1"/>
          <p:nvPr/>
        </p:nvSpPr>
        <p:spPr>
          <a:xfrm>
            <a:off x="685500" y="264504"/>
            <a:ext cx="6858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people use resources in a way that is less harmful to the Earth?</a:t>
            </a:r>
            <a:endParaRPr>
              <a:latin typeface="Source Sans Pro"/>
              <a:ea typeface="Source Sans Pro"/>
              <a:cs typeface="Source Sans Pro"/>
              <a:sym typeface="Source Sans Pro"/>
            </a:endParaRPr>
          </a:p>
        </p:txBody>
      </p:sp>
      <p:sp>
        <p:nvSpPr>
          <p:cNvPr id="598" name="Google Shape;598;p65"/>
          <p:cNvSpPr txBox="1"/>
          <p:nvPr/>
        </p:nvSpPr>
        <p:spPr>
          <a:xfrm>
            <a:off x="0" y="6348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Guiding Questions for </a:t>
            </a:r>
            <a:r>
              <a:rPr lang="en" sz="3600" i="1">
                <a:solidFill>
                  <a:schemeClr val="dk1"/>
                </a:solidFill>
                <a:latin typeface="Source Sans Pro"/>
                <a:ea typeface="Source Sans Pro"/>
                <a:cs typeface="Source Sans Pro"/>
                <a:sym typeface="Source Sans Pro"/>
              </a:rPr>
              <a:t>Energy Island</a:t>
            </a:r>
            <a:endParaRPr i="1">
              <a:solidFill>
                <a:schemeClr val="dk1"/>
              </a:solidFill>
              <a:latin typeface="Source Sans Pro"/>
              <a:ea typeface="Source Sans Pro"/>
              <a:cs typeface="Source Sans Pro"/>
              <a:sym typeface="Source Sans Pro"/>
            </a:endParaRPr>
          </a:p>
        </p:txBody>
      </p:sp>
      <p:sp>
        <p:nvSpPr>
          <p:cNvPr id="599" name="Google Shape;599;p65"/>
          <p:cNvSpPr txBox="1"/>
          <p:nvPr/>
        </p:nvSpPr>
        <p:spPr>
          <a:xfrm>
            <a:off x="461850" y="1324700"/>
            <a:ext cx="8965500" cy="960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Guiding Question #1: </a:t>
            </a:r>
            <a:r>
              <a:rPr lang="en">
                <a:solidFill>
                  <a:schemeClr val="dk1"/>
                </a:solidFill>
                <a:latin typeface="Source Sans Pro"/>
                <a:ea typeface="Source Sans Pro"/>
                <a:cs typeface="Source Sans Pro"/>
                <a:sym typeface="Source Sans Pro"/>
              </a:rPr>
              <a:t>What natural resources do the people of</a:t>
            </a:r>
            <a:r>
              <a:rPr lang="en" b="1">
                <a:solidFill>
                  <a:schemeClr val="dk1"/>
                </a:solidFill>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Samsø use for energy? What technology is used to create energy from these natural resources? </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500"/>
              </a:spcAft>
              <a:buClr>
                <a:schemeClr val="dk1"/>
              </a:buClr>
              <a:buSzPts val="1100"/>
              <a:buFont typeface="Arial"/>
              <a:buNone/>
            </a:pPr>
            <a:endParaRPr>
              <a:latin typeface="Source Sans Pro"/>
              <a:ea typeface="Source Sans Pro"/>
              <a:cs typeface="Source Sans Pro"/>
              <a:sym typeface="Source Sans Pro"/>
            </a:endParaRPr>
          </a:p>
        </p:txBody>
      </p:sp>
      <p:cxnSp>
        <p:nvCxnSpPr>
          <p:cNvPr id="600" name="Google Shape;600;p65"/>
          <p:cNvCxnSpPr/>
          <p:nvPr/>
        </p:nvCxnSpPr>
        <p:spPr>
          <a:xfrm>
            <a:off x="7529875" y="466150"/>
            <a:ext cx="1244400" cy="0"/>
          </a:xfrm>
          <a:prstGeom prst="straightConnector1">
            <a:avLst/>
          </a:prstGeom>
          <a:noFill/>
          <a:ln w="9525" cap="flat" cmpd="sng">
            <a:solidFill>
              <a:schemeClr val="dk2"/>
            </a:solidFill>
            <a:prstDash val="dot"/>
            <a:round/>
            <a:headEnd type="none" w="med" len="med"/>
            <a:tailEnd type="none" w="med" len="med"/>
          </a:ln>
        </p:spPr>
      </p:cxnSp>
      <p:graphicFrame>
        <p:nvGraphicFramePr>
          <p:cNvPr id="601" name="Google Shape;601;p65"/>
          <p:cNvGraphicFramePr/>
          <p:nvPr/>
        </p:nvGraphicFramePr>
        <p:xfrm>
          <a:off x="461850" y="1919925"/>
          <a:ext cx="3000000" cy="3000000"/>
        </p:xfrm>
        <a:graphic>
          <a:graphicData uri="http://schemas.openxmlformats.org/drawingml/2006/table">
            <a:tbl>
              <a:tblPr>
                <a:noFill/>
                <a:tableStyleId>{3A129832-06BA-42CE-9CFE-BFBEE01DE661}</a:tableStyleId>
              </a:tblPr>
              <a:tblGrid>
                <a:gridCol w="4548175">
                  <a:extLst>
                    <a:ext uri="{9D8B030D-6E8A-4147-A177-3AD203B41FA5}">
                      <a16:colId xmlns:a16="http://schemas.microsoft.com/office/drawing/2014/main" val="20000"/>
                    </a:ext>
                  </a:extLst>
                </a:gridCol>
                <a:gridCol w="4573475">
                  <a:extLst>
                    <a:ext uri="{9D8B030D-6E8A-4147-A177-3AD203B41FA5}">
                      <a16:colId xmlns:a16="http://schemas.microsoft.com/office/drawing/2014/main" val="20001"/>
                    </a:ext>
                  </a:extLst>
                </a:gridCol>
              </a:tblGrid>
              <a:tr h="3647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1885850">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graphicFrame>
        <p:nvGraphicFramePr>
          <p:cNvPr id="602" name="Google Shape;602;p65"/>
          <p:cNvGraphicFramePr/>
          <p:nvPr/>
        </p:nvGraphicFramePr>
        <p:xfrm>
          <a:off x="461850" y="4818825"/>
          <a:ext cx="3000000" cy="3000000"/>
        </p:xfrm>
        <a:graphic>
          <a:graphicData uri="http://schemas.openxmlformats.org/drawingml/2006/table">
            <a:tbl>
              <a:tblPr>
                <a:noFill/>
                <a:tableStyleId>{3A129832-06BA-42CE-9CFE-BFBEE01DE661}</a:tableStyleId>
              </a:tblPr>
              <a:tblGrid>
                <a:gridCol w="4560825">
                  <a:extLst>
                    <a:ext uri="{9D8B030D-6E8A-4147-A177-3AD203B41FA5}">
                      <a16:colId xmlns:a16="http://schemas.microsoft.com/office/drawing/2014/main" val="20000"/>
                    </a:ext>
                  </a:extLst>
                </a:gridCol>
                <a:gridCol w="4560825">
                  <a:extLst>
                    <a:ext uri="{9D8B030D-6E8A-4147-A177-3AD203B41FA5}">
                      <a16:colId xmlns:a16="http://schemas.microsoft.com/office/drawing/2014/main" val="20001"/>
                    </a:ext>
                  </a:extLst>
                </a:gridCol>
              </a:tblGrid>
              <a:tr h="3647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1885850">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
        <p:nvSpPr>
          <p:cNvPr id="603" name="Google Shape;603;p65"/>
          <p:cNvSpPr txBox="1"/>
          <p:nvPr/>
        </p:nvSpPr>
        <p:spPr>
          <a:xfrm>
            <a:off x="461850" y="4322950"/>
            <a:ext cx="88914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500"/>
              </a:spcBef>
              <a:spcAft>
                <a:spcPts val="500"/>
              </a:spcAft>
              <a:buClr>
                <a:schemeClr val="dk1"/>
              </a:buClr>
              <a:buSzPts val="1100"/>
              <a:buFont typeface="Arial"/>
              <a:buNone/>
            </a:pPr>
            <a:r>
              <a:rPr lang="en" b="1">
                <a:solidFill>
                  <a:schemeClr val="dk1"/>
                </a:solidFill>
                <a:latin typeface="Source Sans Pro"/>
                <a:ea typeface="Source Sans Pro"/>
                <a:cs typeface="Source Sans Pro"/>
                <a:sym typeface="Source Sans Pro"/>
              </a:rPr>
              <a:t>Guiding Question #2:</a:t>
            </a:r>
            <a:r>
              <a:rPr lang="en">
                <a:solidFill>
                  <a:schemeClr val="dk1"/>
                </a:solidFill>
                <a:latin typeface="Source Sans Pro"/>
                <a:ea typeface="Source Sans Pro"/>
                <a:cs typeface="Source Sans Pro"/>
                <a:sym typeface="Source Sans Pro"/>
              </a:rPr>
              <a:t> Why did the community decide to use these energy sources?</a:t>
            </a:r>
            <a:endParaRPr>
              <a:latin typeface="Source Sans Pro"/>
              <a:ea typeface="Source Sans Pro"/>
              <a:cs typeface="Source Sans Pro"/>
              <a:sym typeface="Source Sans Pro"/>
            </a:endParaRPr>
          </a:p>
        </p:txBody>
      </p:sp>
      <p:pic>
        <p:nvPicPr>
          <p:cNvPr id="604" name="Google Shape;604;p6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2 - Explain 1">
  <p:cSld name="SECTION_HEADER_1_1_3">
    <p:spTree>
      <p:nvGrpSpPr>
        <p:cNvPr id="1" name="Shape 61"/>
        <p:cNvGrpSpPr/>
        <p:nvPr/>
      </p:nvGrpSpPr>
      <p:grpSpPr>
        <a:xfrm>
          <a:off x="0" y="0"/>
          <a:ext cx="0" cy="0"/>
          <a:chOff x="0" y="0"/>
          <a:chExt cx="0" cy="0"/>
        </a:xfrm>
      </p:grpSpPr>
      <p:sp>
        <p:nvSpPr>
          <p:cNvPr id="62" name="Google Shape;62;p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63" name="Google Shape;63;p8"/>
          <p:cNvSpPr txBox="1"/>
          <p:nvPr/>
        </p:nvSpPr>
        <p:spPr>
          <a:xfrm>
            <a:off x="0" y="65845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Earth Systems and Water</a:t>
            </a:r>
            <a:endParaRPr sz="3000" i="1">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64" name="Google Shape;64;p8"/>
          <p:cNvSpPr txBox="1"/>
          <p:nvPr/>
        </p:nvSpPr>
        <p:spPr>
          <a:xfrm>
            <a:off x="675850" y="329275"/>
            <a:ext cx="3875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EXPLAIN: </a:t>
            </a:r>
            <a:r>
              <a:rPr lang="en">
                <a:solidFill>
                  <a:schemeClr val="dk1"/>
                </a:solidFill>
                <a:latin typeface="Source Sans Pro"/>
                <a:ea typeface="Source Sans Pro"/>
                <a:cs typeface="Source Sans Pro"/>
                <a:sym typeface="Source Sans Pro"/>
              </a:rPr>
              <a:t>How do Earth systems interact?</a:t>
            </a:r>
            <a:endParaRPr>
              <a:latin typeface="Source Sans Pro"/>
              <a:ea typeface="Source Sans Pro"/>
              <a:cs typeface="Source Sans Pro"/>
              <a:sym typeface="Source Sans Pro"/>
            </a:endParaRPr>
          </a:p>
        </p:txBody>
      </p:sp>
      <p:graphicFrame>
        <p:nvGraphicFramePr>
          <p:cNvPr id="65" name="Google Shape;65;p8"/>
          <p:cNvGraphicFramePr/>
          <p:nvPr/>
        </p:nvGraphicFramePr>
        <p:xfrm>
          <a:off x="447513" y="2075950"/>
          <a:ext cx="3000000" cy="3000000"/>
        </p:xfrm>
        <a:graphic>
          <a:graphicData uri="http://schemas.openxmlformats.org/drawingml/2006/table">
            <a:tbl>
              <a:tblPr>
                <a:noFill/>
                <a:tableStyleId>{3A129832-06BA-42CE-9CFE-BFBEE01DE661}</a:tableStyleId>
              </a:tblPr>
              <a:tblGrid>
                <a:gridCol w="2571100">
                  <a:extLst>
                    <a:ext uri="{9D8B030D-6E8A-4147-A177-3AD203B41FA5}">
                      <a16:colId xmlns:a16="http://schemas.microsoft.com/office/drawing/2014/main" val="20000"/>
                    </a:ext>
                  </a:extLst>
                </a:gridCol>
                <a:gridCol w="3093175">
                  <a:extLst>
                    <a:ext uri="{9D8B030D-6E8A-4147-A177-3AD203B41FA5}">
                      <a16:colId xmlns:a16="http://schemas.microsoft.com/office/drawing/2014/main" val="20001"/>
                    </a:ext>
                  </a:extLst>
                </a:gridCol>
                <a:gridCol w="3444975">
                  <a:extLst>
                    <a:ext uri="{9D8B030D-6E8A-4147-A177-3AD203B41FA5}">
                      <a16:colId xmlns:a16="http://schemas.microsoft.com/office/drawing/2014/main" val="20002"/>
                    </a:ext>
                  </a:extLst>
                </a:gridCol>
              </a:tblGrid>
              <a:tr h="52305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happens to the water</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Process that causes this to occur </a:t>
                      </a:r>
                      <a:r>
                        <a:rPr lang="en" b="1">
                          <a:solidFill>
                            <a:schemeClr val="lt1"/>
                          </a:solidFill>
                          <a:latin typeface="Source Sans Pro"/>
                          <a:ea typeface="Source Sans Pro"/>
                          <a:cs typeface="Source Sans Pro"/>
                          <a:sym typeface="Source Sans Pro"/>
                        </a:rPr>
                        <a:t>(Ex. Precipitation, Condensation, etc.)</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Earth systems that allow these processes to happen</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extLst>
                  <a:ext uri="{0D108BD9-81ED-4DB2-BD59-A6C34878D82A}">
                    <a16:rowId xmlns:a16="http://schemas.microsoft.com/office/drawing/2014/main" val="10000"/>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A very small water droplet in a cloud joined up with other water droplets and got so heavy that it fell to the Earth as rain.</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The water droplet fell on the Earth and flowed towards a stream, carrying small bits of soil as it went.</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Before the water droplet got to the stream, it seeped into the ground, where it was dark and cool.</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As the water droplet moved through the soil, it was taken up by the roots of a tree!</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sp>
        <p:nvSpPr>
          <p:cNvPr id="66" name="Google Shape;66;p8"/>
          <p:cNvSpPr txBox="1"/>
          <p:nvPr/>
        </p:nvSpPr>
        <p:spPr>
          <a:xfrm>
            <a:off x="681150" y="1320250"/>
            <a:ext cx="86961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Read the story. For each part of the story, determine the process that is occurring, and the Earth systems that are involved in the process. Use the USGS Water Cycle Model for guidance.</a:t>
            </a:r>
            <a:endParaRPr>
              <a:latin typeface="Source Sans Pro"/>
              <a:ea typeface="Source Sans Pro"/>
              <a:cs typeface="Source Sans Pro"/>
              <a:sym typeface="Source Sans Pro"/>
            </a:endParaRPr>
          </a:p>
        </p:txBody>
      </p:sp>
      <p:cxnSp>
        <p:nvCxnSpPr>
          <p:cNvPr id="67" name="Google Shape;67;p8"/>
          <p:cNvCxnSpPr/>
          <p:nvPr/>
        </p:nvCxnSpPr>
        <p:spPr>
          <a:xfrm>
            <a:off x="4798600" y="466350"/>
            <a:ext cx="4051800" cy="0"/>
          </a:xfrm>
          <a:prstGeom prst="straightConnector1">
            <a:avLst/>
          </a:prstGeom>
          <a:noFill/>
          <a:ln w="9525" cap="flat" cmpd="sng">
            <a:solidFill>
              <a:schemeClr val="dk2"/>
            </a:solidFill>
            <a:prstDash val="dot"/>
            <a:round/>
            <a:headEnd type="none" w="med" len="med"/>
            <a:tailEnd type="none" w="med" len="med"/>
          </a:ln>
        </p:spPr>
      </p:cxnSp>
      <p:pic>
        <p:nvPicPr>
          <p:cNvPr id="68" name="Google Shape;68;p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L2 - Explain 2">
  <p:cSld name="SECTION_HEADER_1_1_1">
    <p:spTree>
      <p:nvGrpSpPr>
        <p:cNvPr id="1" name="Shape 69"/>
        <p:cNvGrpSpPr/>
        <p:nvPr/>
      </p:nvGrpSpPr>
      <p:grpSpPr>
        <a:xfrm>
          <a:off x="0" y="0"/>
          <a:ext cx="0" cy="0"/>
          <a:chOff x="0" y="0"/>
          <a:chExt cx="0" cy="0"/>
        </a:xfrm>
      </p:grpSpPr>
      <p:sp>
        <p:nvSpPr>
          <p:cNvPr id="70" name="Google Shape;70;p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1" name="Google Shape;71;p9"/>
          <p:cNvSpPr txBox="1"/>
          <p:nvPr/>
        </p:nvSpPr>
        <p:spPr>
          <a:xfrm>
            <a:off x="0" y="6294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Earth Systems and Water</a:t>
            </a:r>
            <a:r>
              <a:rPr lang="en" sz="2400" i="1">
                <a:latin typeface="Source Sans Pro"/>
                <a:ea typeface="Source Sans Pro"/>
                <a:cs typeface="Source Sans Pro"/>
                <a:sym typeface="Source Sans Pro"/>
              </a:rPr>
              <a:t> continued</a:t>
            </a:r>
            <a:endParaRPr sz="2400" i="1">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72" name="Google Shape;72;p9"/>
          <p:cNvSpPr txBox="1"/>
          <p:nvPr/>
        </p:nvSpPr>
        <p:spPr>
          <a:xfrm>
            <a:off x="675850" y="1268850"/>
            <a:ext cx="87501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Directions: Read the story. For each part of the story, determine the process that is occurring, and the Earth systems that are involved in the process. Use the USGS Water Cycle Model for guidance.</a:t>
            </a:r>
            <a:endParaRPr>
              <a:latin typeface="Source Sans Pro"/>
              <a:ea typeface="Source Sans Pro"/>
              <a:cs typeface="Source Sans Pro"/>
              <a:sym typeface="Source Sans Pro"/>
            </a:endParaRPr>
          </a:p>
        </p:txBody>
      </p:sp>
      <p:graphicFrame>
        <p:nvGraphicFramePr>
          <p:cNvPr id="73" name="Google Shape;73;p9"/>
          <p:cNvGraphicFramePr/>
          <p:nvPr/>
        </p:nvGraphicFramePr>
        <p:xfrm>
          <a:off x="508375" y="2010200"/>
          <a:ext cx="3000000" cy="3000000"/>
        </p:xfrm>
        <a:graphic>
          <a:graphicData uri="http://schemas.openxmlformats.org/drawingml/2006/table">
            <a:tbl>
              <a:tblPr>
                <a:noFill/>
                <a:tableStyleId>{3A129832-06BA-42CE-9CFE-BFBEE01DE661}</a:tableStyleId>
              </a:tblPr>
              <a:tblGrid>
                <a:gridCol w="2968825">
                  <a:extLst>
                    <a:ext uri="{9D8B030D-6E8A-4147-A177-3AD203B41FA5}">
                      <a16:colId xmlns:a16="http://schemas.microsoft.com/office/drawing/2014/main" val="20000"/>
                    </a:ext>
                  </a:extLst>
                </a:gridCol>
                <a:gridCol w="3058925">
                  <a:extLst>
                    <a:ext uri="{9D8B030D-6E8A-4147-A177-3AD203B41FA5}">
                      <a16:colId xmlns:a16="http://schemas.microsoft.com/office/drawing/2014/main" val="20001"/>
                    </a:ext>
                  </a:extLst>
                </a:gridCol>
                <a:gridCol w="3013875">
                  <a:extLst>
                    <a:ext uri="{9D8B030D-6E8A-4147-A177-3AD203B41FA5}">
                      <a16:colId xmlns:a16="http://schemas.microsoft.com/office/drawing/2014/main" val="20002"/>
                    </a:ext>
                  </a:extLst>
                </a:gridCol>
              </a:tblGrid>
              <a:tr h="5680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happens to the water</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Process that causes this to occur </a:t>
                      </a:r>
                      <a:r>
                        <a:rPr lang="en" b="1">
                          <a:solidFill>
                            <a:schemeClr val="lt1"/>
                          </a:solidFill>
                          <a:latin typeface="Source Sans Pro"/>
                          <a:ea typeface="Source Sans Pro"/>
                          <a:cs typeface="Source Sans Pro"/>
                          <a:sym typeface="Source Sans Pro"/>
                        </a:rPr>
                        <a:t>(Ex. Precipitation, Condensation, etc.)</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Earth systems that allow these processes to happen</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extLst>
                  <a:ext uri="{0D108BD9-81ED-4DB2-BD59-A6C34878D82A}">
                    <a16:rowId xmlns:a16="http://schemas.microsoft.com/office/drawing/2014/main" val="10000"/>
                  </a:ext>
                </a:extLst>
              </a:tr>
              <a:tr h="1136250">
                <a:tc>
                  <a:txBody>
                    <a:bodyPr/>
                    <a:lstStyle/>
                    <a:p>
                      <a:pPr marL="0" lvl="0" indent="0" algn="l" rtl="0">
                        <a:lnSpc>
                          <a:spcPct val="115000"/>
                        </a:lnSpc>
                        <a:spcBef>
                          <a:spcPts val="0"/>
                        </a:spcBef>
                        <a:spcAft>
                          <a:spcPts val="0"/>
                        </a:spcAft>
                        <a:buNone/>
                      </a:pPr>
                      <a:r>
                        <a:rPr lang="en" sz="1200">
                          <a:solidFill>
                            <a:schemeClr val="dk1"/>
                          </a:solidFill>
                          <a:latin typeface="Source Sans Pro"/>
                          <a:ea typeface="Source Sans Pro"/>
                          <a:cs typeface="Source Sans Pro"/>
                          <a:sym typeface="Source Sans Pro"/>
                        </a:rPr>
                        <a:t>The tree used the water droplet to make an acorn. The acorn grew round and fat all summer.</a:t>
                      </a:r>
                      <a:endParaRPr sz="1200">
                        <a:latin typeface="Source Sans Pro"/>
                        <a:ea typeface="Source Sans Pro"/>
                        <a:cs typeface="Source Sans Pro"/>
                        <a:sym typeface="Source Sans Pro"/>
                      </a:endParaRPr>
                    </a:p>
                  </a:txBody>
                  <a:tcPr marL="63500" marR="63500" marT="63500" marB="63500" anchor="ctr">
                    <a:lnT w="12700" cap="flat" cmpd="sng">
                      <a:solidFill>
                        <a:srgbClr val="000000"/>
                      </a:solidFill>
                      <a:prstDash val="solid"/>
                      <a:round/>
                      <a:headEnd type="none" w="sm" len="sm"/>
                      <a:tailEnd type="none" w="sm" len="sm"/>
                    </a:lnT>
                  </a:tcP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lnT w="12700" cap="flat" cmpd="sng">
                      <a:solidFill>
                        <a:srgbClr val="000000"/>
                      </a:solidFill>
                      <a:prstDash val="solid"/>
                      <a:round/>
                      <a:headEnd type="none" w="sm" len="sm"/>
                      <a:tailEnd type="none" w="sm" len="sm"/>
                    </a:lnT>
                  </a:tcP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lnT w="12700" cap="flat" cmpd="sng">
                      <a:solidFill>
                        <a:srgbClr val="000000"/>
                      </a:solidFill>
                      <a:prstDash val="solid"/>
                      <a:round/>
                      <a:headEnd type="none" w="sm" len="sm"/>
                      <a:tailEnd type="none" w="sm" len="sm"/>
                    </a:lnT>
                  </a:tcPr>
                </a:tc>
                <a:extLst>
                  <a:ext uri="{0D108BD9-81ED-4DB2-BD59-A6C34878D82A}">
                    <a16:rowId xmlns:a16="http://schemas.microsoft.com/office/drawing/2014/main" val="10001"/>
                  </a:ext>
                </a:extLst>
              </a:tr>
              <a:tr h="1136250">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Not all of the water is used to make the acorn. Some of the water is released into the air when the tree “breathes” through its’ leaves. </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36250">
                <a:tc>
                  <a:txBody>
                    <a:bodyPr/>
                    <a:lstStyle/>
                    <a:p>
                      <a:pPr marL="0" lvl="0" indent="0" algn="l" rtl="0">
                        <a:lnSpc>
                          <a:spcPct val="115000"/>
                        </a:lnSpc>
                        <a:spcBef>
                          <a:spcPts val="0"/>
                        </a:spcBef>
                        <a:spcAft>
                          <a:spcPts val="0"/>
                        </a:spcAft>
                        <a:buNone/>
                      </a:pP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36250">
                <a:tc>
                  <a:txBody>
                    <a:bodyPr/>
                    <a:lstStyle/>
                    <a:p>
                      <a:pPr marL="0" lvl="0" indent="0" algn="l" rtl="0">
                        <a:lnSpc>
                          <a:spcPct val="115000"/>
                        </a:lnSpc>
                        <a:spcBef>
                          <a:spcPts val="0"/>
                        </a:spcBef>
                        <a:spcAft>
                          <a:spcPts val="0"/>
                        </a:spcAft>
                        <a:buNone/>
                      </a:pP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sp>
        <p:nvSpPr>
          <p:cNvPr id="74" name="Google Shape;74;p9"/>
          <p:cNvSpPr txBox="1"/>
          <p:nvPr/>
        </p:nvSpPr>
        <p:spPr>
          <a:xfrm>
            <a:off x="675850" y="329275"/>
            <a:ext cx="3875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EXPLAIN: </a:t>
            </a:r>
            <a:r>
              <a:rPr lang="en">
                <a:solidFill>
                  <a:schemeClr val="dk1"/>
                </a:solidFill>
                <a:latin typeface="Source Sans Pro"/>
                <a:ea typeface="Source Sans Pro"/>
                <a:cs typeface="Source Sans Pro"/>
                <a:sym typeface="Source Sans Pro"/>
              </a:rPr>
              <a:t>How do Earth systems interact?</a:t>
            </a:r>
            <a:endParaRPr>
              <a:latin typeface="Source Sans Pro"/>
              <a:ea typeface="Source Sans Pro"/>
              <a:cs typeface="Source Sans Pro"/>
              <a:sym typeface="Source Sans Pro"/>
            </a:endParaRPr>
          </a:p>
        </p:txBody>
      </p:sp>
      <p:cxnSp>
        <p:nvCxnSpPr>
          <p:cNvPr id="75" name="Google Shape;75;p9"/>
          <p:cNvCxnSpPr/>
          <p:nvPr/>
        </p:nvCxnSpPr>
        <p:spPr>
          <a:xfrm>
            <a:off x="4798600" y="466350"/>
            <a:ext cx="4051800" cy="0"/>
          </a:xfrm>
          <a:prstGeom prst="straightConnector1">
            <a:avLst/>
          </a:prstGeom>
          <a:noFill/>
          <a:ln w="9525" cap="flat" cmpd="sng">
            <a:solidFill>
              <a:schemeClr val="dk2"/>
            </a:solidFill>
            <a:prstDash val="dot"/>
            <a:round/>
            <a:headEnd type="none" w="med" len="med"/>
            <a:tailEnd type="none" w="med" len="med"/>
          </a:ln>
        </p:spPr>
      </p:cxnSp>
      <p:pic>
        <p:nvPicPr>
          <p:cNvPr id="76" name="Google Shape;76;p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L2 - Explain 3">
  <p:cSld name="CUSTOM_1">
    <p:spTree>
      <p:nvGrpSpPr>
        <p:cNvPr id="1" name="Shape 77"/>
        <p:cNvGrpSpPr/>
        <p:nvPr/>
      </p:nvGrpSpPr>
      <p:grpSpPr>
        <a:xfrm>
          <a:off x="0" y="0"/>
          <a:ext cx="0" cy="0"/>
          <a:chOff x="0" y="0"/>
          <a:chExt cx="0" cy="0"/>
        </a:xfrm>
      </p:grpSpPr>
      <p:sp>
        <p:nvSpPr>
          <p:cNvPr id="78" name="Google Shape;78;p1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9" name="Google Shape;79;p10"/>
          <p:cNvSpPr txBox="1"/>
          <p:nvPr/>
        </p:nvSpPr>
        <p:spPr>
          <a:xfrm>
            <a:off x="0" y="658450"/>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Earth Systems and Water</a:t>
            </a:r>
            <a:r>
              <a:rPr lang="en" sz="2400" i="1">
                <a:latin typeface="Source Sans Pro"/>
                <a:ea typeface="Source Sans Pro"/>
                <a:cs typeface="Source Sans Pro"/>
                <a:sym typeface="Source Sans Pro"/>
              </a:rPr>
              <a:t> continued</a:t>
            </a:r>
            <a:endParaRPr sz="2400" i="1">
              <a:latin typeface="Source Sans Pro"/>
              <a:ea typeface="Source Sans Pro"/>
              <a:cs typeface="Source Sans Pro"/>
              <a:sym typeface="Source Sans Pro"/>
            </a:endParaRPr>
          </a:p>
        </p:txBody>
      </p:sp>
      <p:sp>
        <p:nvSpPr>
          <p:cNvPr id="80" name="Google Shape;80;p10"/>
          <p:cNvSpPr txBox="1"/>
          <p:nvPr/>
        </p:nvSpPr>
        <p:spPr>
          <a:xfrm>
            <a:off x="675850" y="319425"/>
            <a:ext cx="3807300" cy="400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Clr>
                <a:schemeClr val="dk1"/>
              </a:buClr>
              <a:buSzPts val="1100"/>
              <a:buFont typeface="Arial"/>
              <a:buNone/>
            </a:pPr>
            <a:r>
              <a:rPr lang="en">
                <a:solidFill>
                  <a:schemeClr val="dk1"/>
                </a:solidFill>
                <a:latin typeface="Source Sans Pro"/>
                <a:ea typeface="Source Sans Pro"/>
                <a:cs typeface="Source Sans Pro"/>
                <a:sym typeface="Source Sans Pro"/>
              </a:rPr>
              <a:t>Lesson 2 EXPLAIN: How do Earth systems interact?</a:t>
            </a:r>
            <a:endParaRPr>
              <a:latin typeface="Source Sans Pro"/>
              <a:ea typeface="Source Sans Pro"/>
              <a:cs typeface="Source Sans Pro"/>
              <a:sym typeface="Source Sans Pro"/>
            </a:endParaRPr>
          </a:p>
        </p:txBody>
      </p:sp>
      <p:cxnSp>
        <p:nvCxnSpPr>
          <p:cNvPr id="81" name="Google Shape;81;p10"/>
          <p:cNvCxnSpPr/>
          <p:nvPr/>
        </p:nvCxnSpPr>
        <p:spPr>
          <a:xfrm>
            <a:off x="4663450" y="461850"/>
            <a:ext cx="4187100" cy="4200"/>
          </a:xfrm>
          <a:prstGeom prst="straightConnector1">
            <a:avLst/>
          </a:prstGeom>
          <a:noFill/>
          <a:ln w="9525" cap="flat" cmpd="sng">
            <a:solidFill>
              <a:schemeClr val="dk2"/>
            </a:solidFill>
            <a:prstDash val="dot"/>
            <a:round/>
            <a:headEnd type="none" w="med" len="med"/>
            <a:tailEnd type="none" w="med" len="med"/>
          </a:ln>
        </p:spPr>
      </p:cxnSp>
      <p:pic>
        <p:nvPicPr>
          <p:cNvPr id="82" name="Google Shape;82;p10"/>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83" name="Google Shape;83;p10"/>
          <p:cNvSpPr txBox="1"/>
          <p:nvPr/>
        </p:nvSpPr>
        <p:spPr>
          <a:xfrm>
            <a:off x="675850" y="1311250"/>
            <a:ext cx="86961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Would the water story always happen in the same way, or could it have a different ending? Could different things happen to the water along the way? Why do you think that?</a:t>
            </a:r>
            <a:endParaRPr>
              <a:latin typeface="Source Sans Pro"/>
              <a:ea typeface="Source Sans Pro"/>
              <a:cs typeface="Source Sans Pro"/>
              <a:sym typeface="Source Sans Pro"/>
            </a:endParaRPr>
          </a:p>
        </p:txBody>
      </p:sp>
      <p:graphicFrame>
        <p:nvGraphicFramePr>
          <p:cNvPr id="84" name="Google Shape;84;p10"/>
          <p:cNvGraphicFramePr/>
          <p:nvPr/>
        </p:nvGraphicFramePr>
        <p:xfrm>
          <a:off x="796275" y="205602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85" name="Google Shape;85;p10"/>
          <p:cNvGraphicFramePr/>
          <p:nvPr/>
        </p:nvGraphicFramePr>
        <p:xfrm>
          <a:off x="796275" y="253667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86" name="Google Shape;86;p10"/>
          <p:cNvGraphicFramePr/>
          <p:nvPr/>
        </p:nvGraphicFramePr>
        <p:xfrm>
          <a:off x="796275" y="301732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87" name="Google Shape;87;p10"/>
          <p:cNvGraphicFramePr/>
          <p:nvPr/>
        </p:nvGraphicFramePr>
        <p:xfrm>
          <a:off x="796275" y="349797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88" name="Google Shape;88;p10"/>
          <p:cNvGraphicFramePr/>
          <p:nvPr/>
        </p:nvGraphicFramePr>
        <p:xfrm>
          <a:off x="796275" y="397862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89" name="Google Shape;89;p10"/>
          <p:cNvGraphicFramePr/>
          <p:nvPr/>
        </p:nvGraphicFramePr>
        <p:xfrm>
          <a:off x="796275" y="445927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90" name="Google Shape;90;p10"/>
          <p:cNvGraphicFramePr/>
          <p:nvPr/>
        </p:nvGraphicFramePr>
        <p:xfrm>
          <a:off x="796275" y="493992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91" name="Google Shape;91;p10"/>
          <p:cNvGraphicFramePr/>
          <p:nvPr/>
        </p:nvGraphicFramePr>
        <p:xfrm>
          <a:off x="796275" y="542057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92" name="Google Shape;92;p10"/>
          <p:cNvGraphicFramePr/>
          <p:nvPr/>
        </p:nvGraphicFramePr>
        <p:xfrm>
          <a:off x="796275" y="590122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93" name="Google Shape;93;p10"/>
          <p:cNvGraphicFramePr/>
          <p:nvPr/>
        </p:nvGraphicFramePr>
        <p:xfrm>
          <a:off x="796275" y="6381875"/>
          <a:ext cx="3000000" cy="3000000"/>
        </p:xfrm>
        <a:graphic>
          <a:graphicData uri="http://schemas.openxmlformats.org/drawingml/2006/table">
            <a:tbl>
              <a:tblPr>
                <a:noFill/>
                <a:tableStyleId>{409B33A4-34AB-4AFB-99C0-078D62FE9017}</a:tableStyleId>
              </a:tblPr>
              <a:tblGrid>
                <a:gridCol w="8153400">
                  <a:extLst>
                    <a:ext uri="{9D8B030D-6E8A-4147-A177-3AD203B41FA5}">
                      <a16:colId xmlns:a16="http://schemas.microsoft.com/office/drawing/2014/main" val="20000"/>
                    </a:ext>
                  </a:extLst>
                </a:gridCol>
              </a:tblGrid>
              <a:tr h="390350">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3E3E3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18" Type="http://schemas.openxmlformats.org/officeDocument/2006/relationships/slideLayout" Target="../slideLayouts/slideLayout53.xml"/><Relationship Id="rId26" Type="http://schemas.openxmlformats.org/officeDocument/2006/relationships/slideLayout" Target="../slideLayouts/slideLayout61.xml"/><Relationship Id="rId3" Type="http://schemas.openxmlformats.org/officeDocument/2006/relationships/slideLayout" Target="../slideLayouts/slideLayout38.xml"/><Relationship Id="rId21" Type="http://schemas.openxmlformats.org/officeDocument/2006/relationships/slideLayout" Target="../slideLayouts/slideLayout56.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17" Type="http://schemas.openxmlformats.org/officeDocument/2006/relationships/slideLayout" Target="../slideLayouts/slideLayout52.xml"/><Relationship Id="rId25" Type="http://schemas.openxmlformats.org/officeDocument/2006/relationships/slideLayout" Target="../slideLayouts/slideLayout60.xml"/><Relationship Id="rId2" Type="http://schemas.openxmlformats.org/officeDocument/2006/relationships/slideLayout" Target="../slideLayouts/slideLayout37.xml"/><Relationship Id="rId16" Type="http://schemas.openxmlformats.org/officeDocument/2006/relationships/slideLayout" Target="../slideLayouts/slideLayout51.xml"/><Relationship Id="rId20" Type="http://schemas.openxmlformats.org/officeDocument/2006/relationships/slideLayout" Target="../slideLayouts/slideLayout55.xml"/><Relationship Id="rId29" Type="http://schemas.openxmlformats.org/officeDocument/2006/relationships/theme" Target="../theme/theme2.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24" Type="http://schemas.openxmlformats.org/officeDocument/2006/relationships/slideLayout" Target="../slideLayouts/slideLayout59.xml"/><Relationship Id="rId5" Type="http://schemas.openxmlformats.org/officeDocument/2006/relationships/slideLayout" Target="../slideLayouts/slideLayout40.xml"/><Relationship Id="rId15" Type="http://schemas.openxmlformats.org/officeDocument/2006/relationships/slideLayout" Target="../slideLayouts/slideLayout50.xml"/><Relationship Id="rId23" Type="http://schemas.openxmlformats.org/officeDocument/2006/relationships/slideLayout" Target="../slideLayouts/slideLayout58.xml"/><Relationship Id="rId28" Type="http://schemas.openxmlformats.org/officeDocument/2006/relationships/slideLayout" Target="../slideLayouts/slideLayout63.xml"/><Relationship Id="rId10" Type="http://schemas.openxmlformats.org/officeDocument/2006/relationships/slideLayout" Target="../slideLayouts/slideLayout45.xml"/><Relationship Id="rId19" Type="http://schemas.openxmlformats.org/officeDocument/2006/relationships/slideLayout" Target="../slideLayouts/slideLayout54.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slideLayout" Target="../slideLayouts/slideLayout49.xml"/><Relationship Id="rId22" Type="http://schemas.openxmlformats.org/officeDocument/2006/relationships/slideLayout" Target="../slideLayouts/slideLayout57.xml"/><Relationship Id="rId27"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42870" y="672482"/>
            <a:ext cx="9372600" cy="865500"/>
          </a:xfrm>
          <a:prstGeom prst="rect">
            <a:avLst/>
          </a:prstGeom>
          <a:noFill/>
          <a:ln>
            <a:noFill/>
          </a:ln>
        </p:spPr>
        <p:txBody>
          <a:bodyPr spcFirstLastPara="1" wrap="square" lIns="113100" tIns="113100" rIns="113100" bIns="113100" anchor="t" anchorCtr="0">
            <a:noAutofit/>
          </a:bodyPr>
          <a:lstStyle>
            <a:lvl1pPr lvl="0">
              <a:spcBef>
                <a:spcPts val="0"/>
              </a:spcBef>
              <a:spcAft>
                <a:spcPts val="0"/>
              </a:spcAft>
              <a:buClr>
                <a:schemeClr val="dk1"/>
              </a:buClr>
              <a:buSzPts val="3500"/>
              <a:buFont typeface="Source Sans Pro"/>
              <a:buNone/>
              <a:defRPr sz="3500">
                <a:solidFill>
                  <a:schemeClr val="dk1"/>
                </a:solidFill>
                <a:latin typeface="Source Sans Pro"/>
                <a:ea typeface="Source Sans Pro"/>
                <a:cs typeface="Source Sans Pro"/>
                <a:sym typeface="Source Sans Pro"/>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a:endParaRPr/>
          </a:p>
        </p:txBody>
      </p:sp>
      <p:sp>
        <p:nvSpPr>
          <p:cNvPr id="7" name="Google Shape;7;p1"/>
          <p:cNvSpPr txBox="1">
            <a:spLocks noGrp="1"/>
          </p:cNvSpPr>
          <p:nvPr>
            <p:ph type="body" idx="1"/>
          </p:nvPr>
        </p:nvSpPr>
        <p:spPr>
          <a:xfrm>
            <a:off x="342870" y="1741518"/>
            <a:ext cx="9372600" cy="5162700"/>
          </a:xfrm>
          <a:prstGeom prst="rect">
            <a:avLst/>
          </a:prstGeom>
          <a:noFill/>
          <a:ln>
            <a:noFill/>
          </a:ln>
        </p:spPr>
        <p:txBody>
          <a:bodyPr spcFirstLastPara="1" wrap="square" lIns="113100" tIns="113100" rIns="113100" bIns="113100" anchor="t" anchorCtr="0">
            <a:noAutofit/>
          </a:bodyPr>
          <a:lstStyle>
            <a:lvl1pPr marL="457200" lvl="0" indent="-368300">
              <a:lnSpc>
                <a:spcPct val="115000"/>
              </a:lnSpc>
              <a:spcBef>
                <a:spcPts val="0"/>
              </a:spcBef>
              <a:spcAft>
                <a:spcPts val="0"/>
              </a:spcAft>
              <a:buClr>
                <a:schemeClr val="dk2"/>
              </a:buClr>
              <a:buSzPts val="2200"/>
              <a:buFont typeface="Source Sans Pro"/>
              <a:buChar char="●"/>
              <a:defRPr sz="2200">
                <a:solidFill>
                  <a:schemeClr val="dk2"/>
                </a:solidFill>
                <a:latin typeface="Source Sans Pro"/>
                <a:ea typeface="Source Sans Pro"/>
                <a:cs typeface="Source Sans Pro"/>
                <a:sym typeface="Source Sans Pro"/>
              </a:defRPr>
            </a:lvl1pPr>
            <a:lvl2pPr marL="914400" lvl="1"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2pPr>
            <a:lvl3pPr marL="1371600" lvl="2"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3pPr>
            <a:lvl4pPr marL="1828800" lvl="3"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4pPr>
            <a:lvl5pPr marL="2286000" lvl="4"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5pPr>
            <a:lvl6pPr marL="2743200" lvl="5"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6pPr>
            <a:lvl7pPr marL="3200400" lvl="6"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7pPr>
            <a:lvl8pPr marL="3657600" lvl="7"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8pPr>
            <a:lvl9pPr marL="4114800" lvl="8" indent="-336550">
              <a:lnSpc>
                <a:spcPct val="115000"/>
              </a:lnSpc>
              <a:spcBef>
                <a:spcPts val="2000"/>
              </a:spcBef>
              <a:spcAft>
                <a:spcPts val="200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9pPr>
          </a:lstStyle>
          <a:p>
            <a:endParaRPr/>
          </a:p>
        </p:txBody>
      </p:sp>
      <p:sp>
        <p:nvSpPr>
          <p:cNvPr id="8" name="Google Shape;8;p1"/>
          <p:cNvSpPr txBox="1">
            <a:spLocks noGrp="1"/>
          </p:cNvSpPr>
          <p:nvPr>
            <p:ph type="sldNum" idx="12"/>
          </p:nvPr>
        </p:nvSpPr>
        <p:spPr>
          <a:xfrm>
            <a:off x="9319704" y="7046639"/>
            <a:ext cx="603600" cy="594900"/>
          </a:xfrm>
          <a:prstGeom prst="rect">
            <a:avLst/>
          </a:prstGeom>
          <a:noFill/>
          <a:ln>
            <a:noFill/>
          </a:ln>
        </p:spPr>
        <p:txBody>
          <a:bodyPr spcFirstLastPara="1" wrap="square" lIns="113100" tIns="113100" rIns="113100" bIns="113100" anchor="ctr" anchorCtr="0">
            <a:no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365"/>
        <p:cNvGrpSpPr/>
        <p:nvPr/>
      </p:nvGrpSpPr>
      <p:grpSpPr>
        <a:xfrm>
          <a:off x="0" y="0"/>
          <a:ext cx="0" cy="0"/>
          <a:chOff x="0" y="0"/>
          <a:chExt cx="0" cy="0"/>
        </a:xfrm>
      </p:grpSpPr>
      <p:sp>
        <p:nvSpPr>
          <p:cNvPr id="366" name="Google Shape;366;p37"/>
          <p:cNvSpPr txBox="1">
            <a:spLocks noGrp="1"/>
          </p:cNvSpPr>
          <p:nvPr>
            <p:ph type="title"/>
          </p:nvPr>
        </p:nvSpPr>
        <p:spPr>
          <a:xfrm>
            <a:off x="342870" y="672482"/>
            <a:ext cx="9372600" cy="865500"/>
          </a:xfrm>
          <a:prstGeom prst="rect">
            <a:avLst/>
          </a:prstGeom>
          <a:noFill/>
          <a:ln>
            <a:noFill/>
          </a:ln>
        </p:spPr>
        <p:txBody>
          <a:bodyPr spcFirstLastPara="1" wrap="square" lIns="113100" tIns="113100" rIns="113100" bIns="113100" anchor="t" anchorCtr="0">
            <a:noAutofit/>
          </a:bodyPr>
          <a:lstStyle>
            <a:lvl1pPr lvl="0" rtl="0">
              <a:spcBef>
                <a:spcPts val="0"/>
              </a:spcBef>
              <a:spcAft>
                <a:spcPts val="0"/>
              </a:spcAft>
              <a:buClr>
                <a:schemeClr val="dk1"/>
              </a:buClr>
              <a:buSzPts val="3500"/>
              <a:buFont typeface="Source Sans Pro"/>
              <a:buNone/>
              <a:defRPr sz="3500">
                <a:solidFill>
                  <a:schemeClr val="dk1"/>
                </a:solidFill>
                <a:latin typeface="Source Sans Pro"/>
                <a:ea typeface="Source Sans Pro"/>
                <a:cs typeface="Source Sans Pro"/>
                <a:sym typeface="Source Sans Pro"/>
              </a:defRPr>
            </a:lvl1pPr>
            <a:lvl2pPr lvl="1" rtl="0">
              <a:spcBef>
                <a:spcPts val="0"/>
              </a:spcBef>
              <a:spcAft>
                <a:spcPts val="0"/>
              </a:spcAft>
              <a:buClr>
                <a:schemeClr val="dk1"/>
              </a:buClr>
              <a:buSzPts val="3500"/>
              <a:buNone/>
              <a:defRPr sz="3500">
                <a:solidFill>
                  <a:schemeClr val="dk1"/>
                </a:solidFill>
              </a:defRPr>
            </a:lvl2pPr>
            <a:lvl3pPr lvl="2" rtl="0">
              <a:spcBef>
                <a:spcPts val="0"/>
              </a:spcBef>
              <a:spcAft>
                <a:spcPts val="0"/>
              </a:spcAft>
              <a:buClr>
                <a:schemeClr val="dk1"/>
              </a:buClr>
              <a:buSzPts val="3500"/>
              <a:buNone/>
              <a:defRPr sz="3500">
                <a:solidFill>
                  <a:schemeClr val="dk1"/>
                </a:solidFill>
              </a:defRPr>
            </a:lvl3pPr>
            <a:lvl4pPr lvl="3" rtl="0">
              <a:spcBef>
                <a:spcPts val="0"/>
              </a:spcBef>
              <a:spcAft>
                <a:spcPts val="0"/>
              </a:spcAft>
              <a:buClr>
                <a:schemeClr val="dk1"/>
              </a:buClr>
              <a:buSzPts val="3500"/>
              <a:buNone/>
              <a:defRPr sz="3500">
                <a:solidFill>
                  <a:schemeClr val="dk1"/>
                </a:solidFill>
              </a:defRPr>
            </a:lvl4pPr>
            <a:lvl5pPr lvl="4" rtl="0">
              <a:spcBef>
                <a:spcPts val="0"/>
              </a:spcBef>
              <a:spcAft>
                <a:spcPts val="0"/>
              </a:spcAft>
              <a:buClr>
                <a:schemeClr val="dk1"/>
              </a:buClr>
              <a:buSzPts val="3500"/>
              <a:buNone/>
              <a:defRPr sz="3500">
                <a:solidFill>
                  <a:schemeClr val="dk1"/>
                </a:solidFill>
              </a:defRPr>
            </a:lvl5pPr>
            <a:lvl6pPr lvl="5" rtl="0">
              <a:spcBef>
                <a:spcPts val="0"/>
              </a:spcBef>
              <a:spcAft>
                <a:spcPts val="0"/>
              </a:spcAft>
              <a:buClr>
                <a:schemeClr val="dk1"/>
              </a:buClr>
              <a:buSzPts val="3500"/>
              <a:buNone/>
              <a:defRPr sz="3500">
                <a:solidFill>
                  <a:schemeClr val="dk1"/>
                </a:solidFill>
              </a:defRPr>
            </a:lvl6pPr>
            <a:lvl7pPr lvl="6" rtl="0">
              <a:spcBef>
                <a:spcPts val="0"/>
              </a:spcBef>
              <a:spcAft>
                <a:spcPts val="0"/>
              </a:spcAft>
              <a:buClr>
                <a:schemeClr val="dk1"/>
              </a:buClr>
              <a:buSzPts val="3500"/>
              <a:buNone/>
              <a:defRPr sz="3500">
                <a:solidFill>
                  <a:schemeClr val="dk1"/>
                </a:solidFill>
              </a:defRPr>
            </a:lvl7pPr>
            <a:lvl8pPr lvl="7" rtl="0">
              <a:spcBef>
                <a:spcPts val="0"/>
              </a:spcBef>
              <a:spcAft>
                <a:spcPts val="0"/>
              </a:spcAft>
              <a:buClr>
                <a:schemeClr val="dk1"/>
              </a:buClr>
              <a:buSzPts val="3500"/>
              <a:buNone/>
              <a:defRPr sz="3500">
                <a:solidFill>
                  <a:schemeClr val="dk1"/>
                </a:solidFill>
              </a:defRPr>
            </a:lvl8pPr>
            <a:lvl9pPr lvl="8" rtl="0">
              <a:spcBef>
                <a:spcPts val="0"/>
              </a:spcBef>
              <a:spcAft>
                <a:spcPts val="0"/>
              </a:spcAft>
              <a:buClr>
                <a:schemeClr val="dk1"/>
              </a:buClr>
              <a:buSzPts val="3500"/>
              <a:buNone/>
              <a:defRPr sz="3500">
                <a:solidFill>
                  <a:schemeClr val="dk1"/>
                </a:solidFill>
              </a:defRPr>
            </a:lvl9pPr>
          </a:lstStyle>
          <a:p>
            <a:endParaRPr/>
          </a:p>
        </p:txBody>
      </p:sp>
      <p:sp>
        <p:nvSpPr>
          <p:cNvPr id="367" name="Google Shape;367;p37"/>
          <p:cNvSpPr txBox="1">
            <a:spLocks noGrp="1"/>
          </p:cNvSpPr>
          <p:nvPr>
            <p:ph type="body" idx="1"/>
          </p:nvPr>
        </p:nvSpPr>
        <p:spPr>
          <a:xfrm>
            <a:off x="342870" y="1741518"/>
            <a:ext cx="9372600" cy="5162700"/>
          </a:xfrm>
          <a:prstGeom prst="rect">
            <a:avLst/>
          </a:prstGeom>
          <a:noFill/>
          <a:ln>
            <a:noFill/>
          </a:ln>
        </p:spPr>
        <p:txBody>
          <a:bodyPr spcFirstLastPara="1" wrap="square" lIns="113100" tIns="113100" rIns="113100" bIns="113100" anchor="t" anchorCtr="0">
            <a:noAutofit/>
          </a:bodyPr>
          <a:lstStyle>
            <a:lvl1pPr marL="457200" lvl="0" indent="-368300" rtl="0">
              <a:lnSpc>
                <a:spcPct val="115000"/>
              </a:lnSpc>
              <a:spcBef>
                <a:spcPts val="0"/>
              </a:spcBef>
              <a:spcAft>
                <a:spcPts val="0"/>
              </a:spcAft>
              <a:buClr>
                <a:schemeClr val="dk2"/>
              </a:buClr>
              <a:buSzPts val="2200"/>
              <a:buFont typeface="Source Sans Pro"/>
              <a:buChar char="●"/>
              <a:defRPr sz="2200">
                <a:solidFill>
                  <a:schemeClr val="dk2"/>
                </a:solidFill>
                <a:latin typeface="Source Sans Pro"/>
                <a:ea typeface="Source Sans Pro"/>
                <a:cs typeface="Source Sans Pro"/>
                <a:sym typeface="Source Sans Pro"/>
              </a:defRPr>
            </a:lvl1pPr>
            <a:lvl2pPr marL="914400" lvl="1"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2pPr>
            <a:lvl3pPr marL="1371600" lvl="2"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3pPr>
            <a:lvl4pPr marL="1828800" lvl="3"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4pPr>
            <a:lvl5pPr marL="2286000" lvl="4"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5pPr>
            <a:lvl6pPr marL="2743200" lvl="5"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6pPr>
            <a:lvl7pPr marL="3200400" lvl="6"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7pPr>
            <a:lvl8pPr marL="3657600" lvl="7"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8pPr>
            <a:lvl9pPr marL="4114800" lvl="8" indent="-336550" rtl="0">
              <a:lnSpc>
                <a:spcPct val="115000"/>
              </a:lnSpc>
              <a:spcBef>
                <a:spcPts val="2000"/>
              </a:spcBef>
              <a:spcAft>
                <a:spcPts val="200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9pPr>
          </a:lstStyle>
          <a:p>
            <a:endParaRPr/>
          </a:p>
        </p:txBody>
      </p:sp>
      <p:sp>
        <p:nvSpPr>
          <p:cNvPr id="368" name="Google Shape;368;p37"/>
          <p:cNvSpPr txBox="1">
            <a:spLocks noGrp="1"/>
          </p:cNvSpPr>
          <p:nvPr>
            <p:ph type="sldNum" idx="12"/>
          </p:nvPr>
        </p:nvSpPr>
        <p:spPr>
          <a:xfrm>
            <a:off x="9319704" y="7046639"/>
            <a:ext cx="603600" cy="594900"/>
          </a:xfrm>
          <a:prstGeom prst="rect">
            <a:avLst/>
          </a:prstGeom>
          <a:noFill/>
          <a:ln>
            <a:noFill/>
          </a:ln>
        </p:spPr>
        <p:txBody>
          <a:bodyPr spcFirstLastPara="1" wrap="square" lIns="113100" tIns="113100" rIns="113100" bIns="113100" anchor="ctr" anchorCtr="0">
            <a:noAutofit/>
          </a:bodyPr>
          <a:lstStyle>
            <a:lvl1pPr lvl="0" algn="r" rtl="0">
              <a:buNone/>
              <a:defRPr sz="1200">
                <a:solidFill>
                  <a:schemeClr val="dk2"/>
                </a:solidFill>
              </a:defRPr>
            </a:lvl1pPr>
            <a:lvl2pPr lvl="1" algn="r" rtl="0">
              <a:buNone/>
              <a:defRPr sz="1200">
                <a:solidFill>
                  <a:schemeClr val="dk2"/>
                </a:solidFill>
              </a:defRPr>
            </a:lvl2pPr>
            <a:lvl3pPr lvl="2" algn="r" rtl="0">
              <a:buNone/>
              <a:defRPr sz="1200">
                <a:solidFill>
                  <a:schemeClr val="dk2"/>
                </a:solidFill>
              </a:defRPr>
            </a:lvl3pPr>
            <a:lvl4pPr lvl="3" algn="r" rtl="0">
              <a:buNone/>
              <a:defRPr sz="1200">
                <a:solidFill>
                  <a:schemeClr val="dk2"/>
                </a:solidFill>
              </a:defRPr>
            </a:lvl4pPr>
            <a:lvl5pPr lvl="4" algn="r" rtl="0">
              <a:buNone/>
              <a:defRPr sz="1200">
                <a:solidFill>
                  <a:schemeClr val="dk2"/>
                </a:solidFill>
              </a:defRPr>
            </a:lvl5pPr>
            <a:lvl6pPr lvl="5" algn="r" rtl="0">
              <a:buNone/>
              <a:defRPr sz="1200">
                <a:solidFill>
                  <a:schemeClr val="dk2"/>
                </a:solidFill>
              </a:defRPr>
            </a:lvl6pPr>
            <a:lvl7pPr lvl="6" algn="r" rtl="0">
              <a:buNone/>
              <a:defRPr sz="1200">
                <a:solidFill>
                  <a:schemeClr val="dk2"/>
                </a:solidFill>
              </a:defRPr>
            </a:lvl7pPr>
            <a:lvl8pPr lvl="7" algn="r" rtl="0">
              <a:buNone/>
              <a:defRPr sz="1200">
                <a:solidFill>
                  <a:schemeClr val="dk2"/>
                </a:solidFill>
              </a:defRPr>
            </a:lvl8pPr>
            <a:lvl9pPr lvl="8" algn="r" rtl="0">
              <a:buNone/>
              <a:defRPr sz="12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 id="2147483700" r:id="rId18"/>
    <p:sldLayoutId id="2147483701" r:id="rId19"/>
    <p:sldLayoutId id="2147483702" r:id="rId20"/>
    <p:sldLayoutId id="2147483703" r:id="rId21"/>
    <p:sldLayoutId id="2147483704" r:id="rId22"/>
    <p:sldLayoutId id="2147483705" r:id="rId23"/>
    <p:sldLayoutId id="2147483706" r:id="rId24"/>
    <p:sldLayoutId id="2147483707" r:id="rId25"/>
    <p:sldLayoutId id="2147483708" r:id="rId26"/>
    <p:sldLayoutId id="2147483709" r:id="rId27"/>
    <p:sldLayoutId id="2147483710" r:id="rId2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08"/>
        <p:cNvGrpSpPr/>
        <p:nvPr/>
      </p:nvGrpSpPr>
      <p:grpSpPr>
        <a:xfrm>
          <a:off x="0" y="0"/>
          <a:ext cx="0" cy="0"/>
          <a:chOff x="0" y="0"/>
          <a:chExt cx="0" cy="0"/>
        </a:xfrm>
      </p:grpSpPr>
      <p:sp>
        <p:nvSpPr>
          <p:cNvPr id="611" name="Google Shape;611;p66"/>
          <p:cNvSpPr txBox="1">
            <a:spLocks noGrp="1"/>
          </p:cNvSpPr>
          <p:nvPr>
            <p:ph type="title" idx="4294967295"/>
          </p:nvPr>
        </p:nvSpPr>
        <p:spPr>
          <a:xfrm>
            <a:off x="440375" y="177075"/>
            <a:ext cx="9617700" cy="6465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1000"/>
              </a:spcAft>
              <a:buClr>
                <a:srgbClr val="000000"/>
              </a:buClr>
              <a:buSzTx/>
              <a:buFont typeface="Arial"/>
              <a:buNone/>
              <a:tabLst/>
              <a:defRPr/>
            </a:pPr>
            <a:r>
              <a:rPr kumimoji="0" lang="en-US" sz="2200" b="0" i="0" u="none" strike="noStrike" kern="0" cap="none" spc="0" normalizeH="0" baseline="0" noProof="0" dirty="0">
                <a:ln>
                  <a:noFill/>
                </a:ln>
                <a:solidFill>
                  <a:srgbClr val="000000"/>
                </a:solidFill>
                <a:effectLst/>
                <a:uLnTx/>
                <a:uFillTx/>
                <a:latin typeface="Source Sans Pro"/>
                <a:ea typeface="Source Sans Pro"/>
                <a:cs typeface="Source Sans Pro"/>
                <a:sym typeface="Source Sans Pro"/>
              </a:rPr>
              <a:t>Unit 22 Using Our Resources Wisely: </a:t>
            </a:r>
            <a:r>
              <a:rPr kumimoji="0" lang="en-US" sz="3000" b="0" i="0" u="none" strike="noStrike" kern="0" cap="none" spc="0" normalizeH="0" baseline="0" noProof="0" dirty="0">
                <a:ln>
                  <a:noFill/>
                </a:ln>
                <a:solidFill>
                  <a:srgbClr val="000000"/>
                </a:solidFill>
                <a:effectLst/>
                <a:uLnTx/>
                <a:uFillTx/>
                <a:latin typeface="Source Sans Pro"/>
                <a:ea typeface="Source Sans Pro"/>
                <a:cs typeface="Source Sans Pro"/>
                <a:sym typeface="Source Sans Pro"/>
              </a:rPr>
              <a:t>Student Journal </a:t>
            </a:r>
            <a:r>
              <a:rPr kumimoji="0" lang="en-US" sz="1800" b="0" i="1" u="none" strike="noStrike" kern="0" cap="none" spc="0" normalizeH="0" baseline="0" noProof="0" dirty="0">
                <a:ln>
                  <a:noFill/>
                </a:ln>
                <a:solidFill>
                  <a:srgbClr val="000000"/>
                </a:solidFill>
                <a:effectLst/>
                <a:uLnTx/>
                <a:uFillTx/>
                <a:latin typeface="Source Sans Pro"/>
                <a:ea typeface="Source Sans Pro"/>
                <a:cs typeface="Source Sans Pro"/>
                <a:sym typeface="Source Sans Pro"/>
              </a:rPr>
              <a:t>(print version)</a:t>
            </a:r>
          </a:p>
        </p:txBody>
      </p:sp>
      <p:sp>
        <p:nvSpPr>
          <p:cNvPr id="609" name="Google Shape;609;p66"/>
          <p:cNvSpPr txBox="1"/>
          <p:nvPr/>
        </p:nvSpPr>
        <p:spPr>
          <a:xfrm>
            <a:off x="440375" y="669825"/>
            <a:ext cx="3023100" cy="42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b="1" dirty="0">
                <a:latin typeface="Source Sans Pro"/>
                <a:ea typeface="Source Sans Pro"/>
                <a:cs typeface="Source Sans Pro"/>
                <a:sym typeface="Source Sans Pro"/>
              </a:rPr>
              <a:t>Table of Contents</a:t>
            </a:r>
            <a:endParaRPr sz="1600" b="1" dirty="0">
              <a:latin typeface="Source Sans Pro"/>
              <a:ea typeface="Source Sans Pro"/>
              <a:cs typeface="Source Sans Pro"/>
              <a:sym typeface="Source Sans Pro"/>
            </a:endParaRPr>
          </a:p>
        </p:txBody>
      </p:sp>
      <p:sp>
        <p:nvSpPr>
          <p:cNvPr id="610" name="Google Shape;610;p66"/>
          <p:cNvSpPr txBox="1"/>
          <p:nvPr/>
        </p:nvSpPr>
        <p:spPr>
          <a:xfrm>
            <a:off x="397200" y="1089825"/>
            <a:ext cx="4547700" cy="5277525"/>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1: How can we describe the different parts of the Earth?</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LAUNCHING THE UNIT: Ask a Question 2</a:t>
            </a:r>
            <a:endParaRPr sz="1300" dirty="0">
              <a:solidFill>
                <a:schemeClr val="dk1"/>
              </a:solidFill>
            </a:endParaRPr>
          </a:p>
          <a:p>
            <a:pPr marL="0" lvl="0" indent="0" algn="l" rtl="0">
              <a:lnSpc>
                <a:spcPct val="115000"/>
              </a:lnSpc>
              <a:spcBef>
                <a:spcPts val="500"/>
              </a:spcBef>
              <a:spcAft>
                <a:spcPts val="0"/>
              </a:spcAft>
              <a:buClr>
                <a:schemeClr val="dk1"/>
              </a:buClr>
              <a:buSzPts val="1100"/>
              <a:buFont typeface="Arial"/>
              <a:buNone/>
            </a:pPr>
            <a:r>
              <a:rPr lang="en" sz="1300" dirty="0">
                <a:solidFill>
                  <a:schemeClr val="dk1"/>
                </a:solidFill>
                <a:latin typeface="Source Sans Pro"/>
                <a:ea typeface="Source Sans Pro"/>
                <a:cs typeface="Source Sans Pro"/>
                <a:sym typeface="Source Sans Pro"/>
              </a:rPr>
              <a:t>EXPLORE: Parts of Our Schoolyard 3-4</a:t>
            </a:r>
            <a:r>
              <a:rPr lang="en" sz="1300" u="sng" dirty="0">
                <a:solidFill>
                  <a:schemeClr val="accent5"/>
                </a:solidFill>
                <a:latin typeface="Source Sans Pro"/>
                <a:ea typeface="Source Sans Pro"/>
                <a:cs typeface="Source Sans Pro"/>
                <a:sym typeface="Source Sans Pro"/>
                <a:hlinkClick r:id="rId3" action="ppaction://hlinksldjump">
                  <a:extLst>
                    <a:ext uri="{A12FA001-AC4F-418D-AE19-62706E023703}">
                      <ahyp:hlinkClr xmlns:ahyp="http://schemas.microsoft.com/office/drawing/2018/hyperlinkcolor" val="tx"/>
                    </a:ext>
                  </a:extLst>
                </a:hlinkClick>
              </a:rPr>
              <a:t>	</a:t>
            </a:r>
            <a:endParaRPr sz="1300"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EXPLAIN: The Spheres in Our Schoolyard 5</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ELABORATE: Farm Model	 6</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3: What are natural resources and how do humans use them?</a:t>
            </a:r>
            <a:endParaRPr sz="1300"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dirty="0">
                <a:solidFill>
                  <a:schemeClr val="dk1"/>
                </a:solidFill>
                <a:latin typeface="Source Sans Pro"/>
                <a:ea typeface="Source Sans Pro"/>
                <a:cs typeface="Source Sans Pro"/>
                <a:sym typeface="Source Sans Pro"/>
              </a:rPr>
              <a:t>ENGAGE: A Day in My Life 7-8</a:t>
            </a:r>
            <a:endParaRPr sz="1300"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dirty="0">
                <a:solidFill>
                  <a:schemeClr val="dk1"/>
                </a:solidFill>
                <a:latin typeface="Source Sans Pro"/>
                <a:ea typeface="Source Sans Pro"/>
                <a:cs typeface="Source Sans Pro"/>
                <a:sym typeface="Source Sans Pro"/>
              </a:rPr>
              <a:t>EXPLAIN: Fossil Fuel Energy Research 9</a:t>
            </a:r>
            <a:endParaRPr sz="1300" dirty="0">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4: How does our use of fossil fuels affect Earth’s systems?</a:t>
            </a:r>
            <a:endParaRPr sz="1300"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EXPLORE: Research About Traffic and Asthma 9</a:t>
            </a:r>
          </a:p>
          <a:p>
            <a:pPr marL="0" lvl="0" indent="0" algn="l" rtl="0">
              <a:lnSpc>
                <a:spcPct val="115000"/>
              </a:lnSpc>
              <a:spcBef>
                <a:spcPts val="500"/>
              </a:spcBef>
              <a:spcAft>
                <a:spcPts val="0"/>
              </a:spcAft>
              <a:buClr>
                <a:schemeClr val="dk1"/>
              </a:buClr>
              <a:buSzPts val="1100"/>
              <a:buFont typeface="Arial"/>
              <a:buNone/>
            </a:pPr>
            <a:r>
              <a:rPr lang="en-US" sz="1300" b="1" dirty="0">
                <a:solidFill>
                  <a:schemeClr val="dk1"/>
                </a:solidFill>
                <a:latin typeface="Source Sans Pro"/>
                <a:ea typeface="Source Sans Pro"/>
                <a:cs typeface="Source Sans Pro"/>
                <a:sym typeface="Source Sans Pro"/>
              </a:rPr>
              <a:t>EXPLORE: The Air We Breathe 10</a:t>
            </a:r>
          </a:p>
          <a:p>
            <a:pPr marL="0" lvl="0" indent="0" algn="l" rtl="0">
              <a:lnSpc>
                <a:spcPct val="115000"/>
              </a:lnSpc>
              <a:spcBef>
                <a:spcPts val="500"/>
              </a:spcBef>
              <a:spcAft>
                <a:spcPts val="0"/>
              </a:spcAft>
              <a:buClr>
                <a:schemeClr val="dk1"/>
              </a:buClr>
              <a:buSzPts val="1100"/>
              <a:buFont typeface="Arial"/>
              <a:buNone/>
            </a:pPr>
            <a:r>
              <a:rPr lang="en-US" sz="1300" b="1" dirty="0">
                <a:solidFill>
                  <a:schemeClr val="dk1"/>
                </a:solidFill>
                <a:latin typeface="Source Sans Pro"/>
                <a:ea typeface="Source Sans Pro"/>
                <a:cs typeface="Source Sans Pro"/>
                <a:sym typeface="Source Sans Pro"/>
              </a:rPr>
              <a:t>EXPLORE: Effects of Fossil Fuels on the Environment 11</a:t>
            </a:r>
          </a:p>
          <a:p>
            <a:pPr marL="0" lvl="0" indent="0" algn="l" rtl="0">
              <a:lnSpc>
                <a:spcPct val="115000"/>
              </a:lnSpc>
              <a:spcBef>
                <a:spcPts val="1000"/>
              </a:spcBef>
              <a:spcAft>
                <a:spcPts val="0"/>
              </a:spcAft>
              <a:buClr>
                <a:schemeClr val="dk1"/>
              </a:buClr>
              <a:buSzPts val="1100"/>
              <a:buFont typeface="Arial"/>
              <a:buNone/>
            </a:pPr>
            <a:r>
              <a:rPr lang="en-US" sz="1300" b="1" dirty="0">
                <a:solidFill>
                  <a:schemeClr val="dk1"/>
                </a:solidFill>
                <a:latin typeface="Source Sans Pro"/>
                <a:ea typeface="Source Sans Pro"/>
                <a:cs typeface="Source Sans Pro"/>
                <a:sym typeface="Source Sans Pro"/>
              </a:rPr>
              <a:t>Lesson 5: How does our use of water affect Earth’s systems?</a:t>
            </a:r>
            <a:endParaRPr lang="en-US" sz="1300"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500"/>
              </a:spcAft>
              <a:buClr>
                <a:schemeClr val="dk1"/>
              </a:buClr>
              <a:buSzPts val="1100"/>
              <a:buFont typeface="Arial"/>
              <a:buNone/>
            </a:pPr>
            <a:r>
              <a:rPr lang="en-US" sz="1300" b="1" dirty="0">
                <a:solidFill>
                  <a:schemeClr val="dk1"/>
                </a:solidFill>
                <a:latin typeface="Source Sans Pro"/>
                <a:ea typeface="Source Sans Pro"/>
                <a:cs typeface="Source Sans Pro"/>
                <a:sym typeface="Source Sans Pro"/>
              </a:rPr>
              <a:t>EXPLORE: Types of Water on Earth 12</a:t>
            </a:r>
          </a:p>
        </p:txBody>
      </p:sp>
      <p:sp>
        <p:nvSpPr>
          <p:cNvPr id="612" name="Google Shape;612;p66"/>
          <p:cNvSpPr txBox="1"/>
          <p:nvPr/>
        </p:nvSpPr>
        <p:spPr>
          <a:xfrm>
            <a:off x="5029200" y="1089825"/>
            <a:ext cx="4632000" cy="4673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6: How does animal waste affect the environment, and what can we do about it?</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EXPLORE: Biodigester Investigation 13-16</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7: How can people use resources in a way that is less harmful to the Earth?</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dirty="0">
                <a:solidFill>
                  <a:schemeClr val="dk1"/>
                </a:solidFill>
                <a:latin typeface="Source Sans Pro"/>
                <a:ea typeface="Source Sans Pro"/>
                <a:cs typeface="Source Sans Pro"/>
                <a:sym typeface="Source Sans Pro"/>
              </a:rPr>
              <a:t>EXPLAIN: Guiding Questions For Energy Island 17-19</a:t>
            </a:r>
            <a:endParaRPr sz="1300"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dirty="0">
                <a:solidFill>
                  <a:schemeClr val="dk1"/>
                </a:solidFill>
                <a:latin typeface="Source Sans Pro"/>
                <a:ea typeface="Source Sans Pro"/>
                <a:cs typeface="Source Sans Pro"/>
                <a:sym typeface="Source Sans Pro"/>
              </a:rPr>
              <a:t>ELABORATE: A Farm that Helps Protect the Earth 20</a:t>
            </a:r>
            <a:endParaRPr sz="1300" dirty="0">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8: How can we use farms to harness wind energy?</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EXPLORE: Engineering Design Cycle 21</a:t>
            </a:r>
            <a:endParaRPr sz="1300" dirty="0">
              <a:solidFill>
                <a:schemeClr val="dk1"/>
              </a:solidFill>
            </a:endParaRPr>
          </a:p>
          <a:p>
            <a:pPr marL="0" lvl="0" indent="0" algn="l" rtl="0">
              <a:lnSpc>
                <a:spcPct val="115000"/>
              </a:lnSpc>
              <a:spcBef>
                <a:spcPts val="5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EXPLORE: Design Challenge Rubric 22</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EXPLORE: Wind Energy Design Challenge Notes 23-28</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9: How can farms make better use of animal waste?</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ELABORATE: Advantages and Disadvantages 29</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500"/>
              </a:spcAft>
              <a:buClr>
                <a:schemeClr val="dk1"/>
              </a:buClr>
              <a:buSzPts val="1100"/>
              <a:buFont typeface="Arial"/>
              <a:buNone/>
            </a:pPr>
            <a:endParaRPr sz="1300" b="1" dirty="0">
              <a:solidFill>
                <a:schemeClr val="dk1"/>
              </a:solidFill>
              <a:latin typeface="Source Sans Pro"/>
              <a:ea typeface="Source Sans Pro"/>
              <a:cs typeface="Source Sans Pro"/>
              <a:sym typeface="Source Sans Pr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56"/>
        <p:cNvGrpSpPr/>
        <p:nvPr/>
      </p:nvGrpSpPr>
      <p:grpSpPr>
        <a:xfrm>
          <a:off x="0" y="0"/>
          <a:ext cx="0" cy="0"/>
          <a:chOff x="0" y="0"/>
          <a:chExt cx="0" cy="0"/>
        </a:xfrm>
      </p:grpSpPr>
      <p:sp>
        <p:nvSpPr>
          <p:cNvPr id="2" name="Title 1">
            <a:extLst>
              <a:ext uri="{FF2B5EF4-FFF2-40B4-BE49-F238E27FC236}">
                <a16:creationId xmlns:a16="http://schemas.microsoft.com/office/drawing/2014/main" id="{FCF955DA-58AF-4D11-2F93-277F11C7319D}"/>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Research About Traffic and Asthma</a:t>
            </a:r>
          </a:p>
        </p:txBody>
      </p:sp>
      <p:sp>
        <p:nvSpPr>
          <p:cNvPr id="657" name="Google Shape;657;p7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61"/>
        <p:cNvGrpSpPr/>
        <p:nvPr/>
      </p:nvGrpSpPr>
      <p:grpSpPr>
        <a:xfrm>
          <a:off x="0" y="0"/>
          <a:ext cx="0" cy="0"/>
          <a:chOff x="0" y="0"/>
          <a:chExt cx="0" cy="0"/>
        </a:xfrm>
      </p:grpSpPr>
      <p:sp>
        <p:nvSpPr>
          <p:cNvPr id="2" name="Title 1">
            <a:extLst>
              <a:ext uri="{FF2B5EF4-FFF2-40B4-BE49-F238E27FC236}">
                <a16:creationId xmlns:a16="http://schemas.microsoft.com/office/drawing/2014/main" id="{0A40A829-1801-B89F-22B5-8069C867C129}"/>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The Air We Breathe</a:t>
            </a:r>
          </a:p>
        </p:txBody>
      </p:sp>
      <p:sp>
        <p:nvSpPr>
          <p:cNvPr id="662" name="Google Shape;662;p7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66"/>
        <p:cNvGrpSpPr/>
        <p:nvPr/>
      </p:nvGrpSpPr>
      <p:grpSpPr>
        <a:xfrm>
          <a:off x="0" y="0"/>
          <a:ext cx="0" cy="0"/>
          <a:chOff x="0" y="0"/>
          <a:chExt cx="0" cy="0"/>
        </a:xfrm>
      </p:grpSpPr>
      <p:sp>
        <p:nvSpPr>
          <p:cNvPr id="2" name="Title 1">
            <a:extLst>
              <a:ext uri="{FF2B5EF4-FFF2-40B4-BE49-F238E27FC236}">
                <a16:creationId xmlns:a16="http://schemas.microsoft.com/office/drawing/2014/main" id="{5AEA9B2B-98EF-F740-F2D0-F6315F58711C}"/>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Effects of Fossil Fuels on the Environment</a:t>
            </a:r>
          </a:p>
        </p:txBody>
      </p:sp>
      <p:sp>
        <p:nvSpPr>
          <p:cNvPr id="667" name="Google Shape;667;p7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71"/>
        <p:cNvGrpSpPr/>
        <p:nvPr/>
      </p:nvGrpSpPr>
      <p:grpSpPr>
        <a:xfrm>
          <a:off x="0" y="0"/>
          <a:ext cx="0" cy="0"/>
          <a:chOff x="0" y="0"/>
          <a:chExt cx="0" cy="0"/>
        </a:xfrm>
      </p:grpSpPr>
      <p:sp>
        <p:nvSpPr>
          <p:cNvPr id="2" name="Title 1">
            <a:extLst>
              <a:ext uri="{FF2B5EF4-FFF2-40B4-BE49-F238E27FC236}">
                <a16:creationId xmlns:a16="http://schemas.microsoft.com/office/drawing/2014/main" id="{9A3B49D1-D70E-8BD6-E2E5-209BAC60AEBD}"/>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Types of Water on Earth</a:t>
            </a:r>
          </a:p>
        </p:txBody>
      </p:sp>
      <p:sp>
        <p:nvSpPr>
          <p:cNvPr id="672" name="Google Shape;672;p7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77"/>
        <p:cNvGrpSpPr/>
        <p:nvPr/>
      </p:nvGrpSpPr>
      <p:grpSpPr>
        <a:xfrm>
          <a:off x="0" y="0"/>
          <a:ext cx="0" cy="0"/>
          <a:chOff x="0" y="0"/>
          <a:chExt cx="0" cy="0"/>
        </a:xfrm>
      </p:grpSpPr>
      <p:sp>
        <p:nvSpPr>
          <p:cNvPr id="2" name="Title 1">
            <a:extLst>
              <a:ext uri="{FF2B5EF4-FFF2-40B4-BE49-F238E27FC236}">
                <a16:creationId xmlns:a16="http://schemas.microsoft.com/office/drawing/2014/main" id="{2A887B87-4BBD-7FCC-A11B-9F18B5974E48}"/>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Biodigester Investigation</a:t>
            </a:r>
          </a:p>
        </p:txBody>
      </p:sp>
      <p:sp>
        <p:nvSpPr>
          <p:cNvPr id="678" name="Google Shape;678;p7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82"/>
        <p:cNvGrpSpPr/>
        <p:nvPr/>
      </p:nvGrpSpPr>
      <p:grpSpPr>
        <a:xfrm>
          <a:off x="0" y="0"/>
          <a:ext cx="0" cy="0"/>
          <a:chOff x="0" y="0"/>
          <a:chExt cx="0" cy="0"/>
        </a:xfrm>
      </p:grpSpPr>
      <p:sp>
        <p:nvSpPr>
          <p:cNvPr id="2" name="Title 1">
            <a:extLst>
              <a:ext uri="{FF2B5EF4-FFF2-40B4-BE49-F238E27FC236}">
                <a16:creationId xmlns:a16="http://schemas.microsoft.com/office/drawing/2014/main" id="{FC710BEC-FF2B-CAA3-D6C3-E8A2B0861562}"/>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Biodigester Investigation (part 2)</a:t>
            </a:r>
          </a:p>
        </p:txBody>
      </p:sp>
      <p:sp>
        <p:nvSpPr>
          <p:cNvPr id="683" name="Google Shape;683;p8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87"/>
        <p:cNvGrpSpPr/>
        <p:nvPr/>
      </p:nvGrpSpPr>
      <p:grpSpPr>
        <a:xfrm>
          <a:off x="0" y="0"/>
          <a:ext cx="0" cy="0"/>
          <a:chOff x="0" y="0"/>
          <a:chExt cx="0" cy="0"/>
        </a:xfrm>
      </p:grpSpPr>
      <p:sp>
        <p:nvSpPr>
          <p:cNvPr id="2" name="Title 1">
            <a:extLst>
              <a:ext uri="{FF2B5EF4-FFF2-40B4-BE49-F238E27FC236}">
                <a16:creationId xmlns:a16="http://schemas.microsoft.com/office/drawing/2014/main" id="{9010497C-2B74-48DA-771D-EC4F8B51F77C}"/>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Biodigester Investigation (part 3)</a:t>
            </a:r>
          </a:p>
        </p:txBody>
      </p:sp>
      <p:sp>
        <p:nvSpPr>
          <p:cNvPr id="688" name="Google Shape;688;p8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2"/>
        <p:cNvGrpSpPr/>
        <p:nvPr/>
      </p:nvGrpSpPr>
      <p:grpSpPr>
        <a:xfrm>
          <a:off x="0" y="0"/>
          <a:ext cx="0" cy="0"/>
          <a:chOff x="0" y="0"/>
          <a:chExt cx="0" cy="0"/>
        </a:xfrm>
      </p:grpSpPr>
      <p:sp>
        <p:nvSpPr>
          <p:cNvPr id="2" name="Title 1">
            <a:extLst>
              <a:ext uri="{FF2B5EF4-FFF2-40B4-BE49-F238E27FC236}">
                <a16:creationId xmlns:a16="http://schemas.microsoft.com/office/drawing/2014/main" id="{AE1C3D52-B1A8-4AD5-2EA3-BECAD08F1346}"/>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Biodigester Investigation(part 4)</a:t>
            </a:r>
          </a:p>
        </p:txBody>
      </p:sp>
      <p:sp>
        <p:nvSpPr>
          <p:cNvPr id="693" name="Google Shape;693;p8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97"/>
        <p:cNvGrpSpPr/>
        <p:nvPr/>
      </p:nvGrpSpPr>
      <p:grpSpPr>
        <a:xfrm>
          <a:off x="0" y="0"/>
          <a:ext cx="0" cy="0"/>
          <a:chOff x="0" y="0"/>
          <a:chExt cx="0" cy="0"/>
        </a:xfrm>
      </p:grpSpPr>
      <p:sp>
        <p:nvSpPr>
          <p:cNvPr id="2" name="Title 1">
            <a:extLst>
              <a:ext uri="{FF2B5EF4-FFF2-40B4-BE49-F238E27FC236}">
                <a16:creationId xmlns:a16="http://schemas.microsoft.com/office/drawing/2014/main" id="{91BCD175-B85E-446B-5A1D-647FFDC0C966}"/>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Guiding Questions for Energy Island</a:t>
            </a:r>
          </a:p>
        </p:txBody>
      </p:sp>
      <p:sp>
        <p:nvSpPr>
          <p:cNvPr id="698" name="Google Shape;698;p8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02"/>
        <p:cNvGrpSpPr/>
        <p:nvPr/>
      </p:nvGrpSpPr>
      <p:grpSpPr>
        <a:xfrm>
          <a:off x="0" y="0"/>
          <a:ext cx="0" cy="0"/>
          <a:chOff x="0" y="0"/>
          <a:chExt cx="0" cy="0"/>
        </a:xfrm>
      </p:grpSpPr>
      <p:sp>
        <p:nvSpPr>
          <p:cNvPr id="2" name="Title 1">
            <a:extLst>
              <a:ext uri="{FF2B5EF4-FFF2-40B4-BE49-F238E27FC236}">
                <a16:creationId xmlns:a16="http://schemas.microsoft.com/office/drawing/2014/main" id="{DD25669D-1996-0C82-6D58-05EDEA0DB6E7}"/>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Guiding Questions for Energy Island (part 2)</a:t>
            </a:r>
          </a:p>
        </p:txBody>
      </p:sp>
      <p:sp>
        <p:nvSpPr>
          <p:cNvPr id="703" name="Google Shape;703;p8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6"/>
        <p:cNvGrpSpPr/>
        <p:nvPr/>
      </p:nvGrpSpPr>
      <p:grpSpPr>
        <a:xfrm>
          <a:off x="0" y="0"/>
          <a:ext cx="0" cy="0"/>
          <a:chOff x="0" y="0"/>
          <a:chExt cx="0" cy="0"/>
        </a:xfrm>
      </p:grpSpPr>
      <p:sp>
        <p:nvSpPr>
          <p:cNvPr id="2" name="Title 1">
            <a:extLst>
              <a:ext uri="{FF2B5EF4-FFF2-40B4-BE49-F238E27FC236}">
                <a16:creationId xmlns:a16="http://schemas.microsoft.com/office/drawing/2014/main" id="{BE5AA363-5155-E63B-EA8B-89D33C7AC69B}"/>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Ask a Question</a:t>
            </a:r>
          </a:p>
        </p:txBody>
      </p:sp>
      <p:sp>
        <p:nvSpPr>
          <p:cNvPr id="617" name="Google Shape;617;p6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07"/>
        <p:cNvGrpSpPr/>
        <p:nvPr/>
      </p:nvGrpSpPr>
      <p:grpSpPr>
        <a:xfrm>
          <a:off x="0" y="0"/>
          <a:ext cx="0" cy="0"/>
          <a:chOff x="0" y="0"/>
          <a:chExt cx="0" cy="0"/>
        </a:xfrm>
      </p:grpSpPr>
      <p:sp>
        <p:nvSpPr>
          <p:cNvPr id="2" name="Title 1">
            <a:extLst>
              <a:ext uri="{FF2B5EF4-FFF2-40B4-BE49-F238E27FC236}">
                <a16:creationId xmlns:a16="http://schemas.microsoft.com/office/drawing/2014/main" id="{31BB7F7A-F2A1-60C4-0117-C45A1EF8446C}"/>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Guiding Questions for Energy Island (part 3)</a:t>
            </a:r>
          </a:p>
        </p:txBody>
      </p:sp>
      <p:sp>
        <p:nvSpPr>
          <p:cNvPr id="708" name="Google Shape;708;p8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12"/>
        <p:cNvGrpSpPr/>
        <p:nvPr/>
      </p:nvGrpSpPr>
      <p:grpSpPr>
        <a:xfrm>
          <a:off x="0" y="0"/>
          <a:ext cx="0" cy="0"/>
          <a:chOff x="0" y="0"/>
          <a:chExt cx="0" cy="0"/>
        </a:xfrm>
      </p:grpSpPr>
      <p:sp>
        <p:nvSpPr>
          <p:cNvPr id="2" name="Title 1">
            <a:extLst>
              <a:ext uri="{FF2B5EF4-FFF2-40B4-BE49-F238E27FC236}">
                <a16:creationId xmlns:a16="http://schemas.microsoft.com/office/drawing/2014/main" id="{25AA4AD5-5425-E14E-DBC1-A18ABD1B5768}"/>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A Farm that Helps Protect the Earth</a:t>
            </a:r>
          </a:p>
        </p:txBody>
      </p:sp>
      <p:sp>
        <p:nvSpPr>
          <p:cNvPr id="713" name="Google Shape;713;p8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17"/>
        <p:cNvGrpSpPr/>
        <p:nvPr/>
      </p:nvGrpSpPr>
      <p:grpSpPr>
        <a:xfrm>
          <a:off x="0" y="0"/>
          <a:ext cx="0" cy="0"/>
          <a:chOff x="0" y="0"/>
          <a:chExt cx="0" cy="0"/>
        </a:xfrm>
      </p:grpSpPr>
      <p:sp>
        <p:nvSpPr>
          <p:cNvPr id="2" name="Title 1">
            <a:extLst>
              <a:ext uri="{FF2B5EF4-FFF2-40B4-BE49-F238E27FC236}">
                <a16:creationId xmlns:a16="http://schemas.microsoft.com/office/drawing/2014/main" id="{87057F06-3A0F-58DA-F063-06B2E2877636}"/>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Engineering Design Cycle</a:t>
            </a:r>
          </a:p>
        </p:txBody>
      </p:sp>
      <p:sp>
        <p:nvSpPr>
          <p:cNvPr id="718" name="Google Shape;718;p8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22"/>
        <p:cNvGrpSpPr/>
        <p:nvPr/>
      </p:nvGrpSpPr>
      <p:grpSpPr>
        <a:xfrm>
          <a:off x="0" y="0"/>
          <a:ext cx="0" cy="0"/>
          <a:chOff x="0" y="0"/>
          <a:chExt cx="0" cy="0"/>
        </a:xfrm>
      </p:grpSpPr>
      <p:sp>
        <p:nvSpPr>
          <p:cNvPr id="2" name="Title 1">
            <a:extLst>
              <a:ext uri="{FF2B5EF4-FFF2-40B4-BE49-F238E27FC236}">
                <a16:creationId xmlns:a16="http://schemas.microsoft.com/office/drawing/2014/main" id="{50CCD055-66B4-423E-0DB4-599310A19E97}"/>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Design Challenge Rubric</a:t>
            </a:r>
          </a:p>
        </p:txBody>
      </p:sp>
      <p:sp>
        <p:nvSpPr>
          <p:cNvPr id="723" name="Google Shape;723;p8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23</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27"/>
        <p:cNvGrpSpPr/>
        <p:nvPr/>
      </p:nvGrpSpPr>
      <p:grpSpPr>
        <a:xfrm>
          <a:off x="0" y="0"/>
          <a:ext cx="0" cy="0"/>
          <a:chOff x="0" y="0"/>
          <a:chExt cx="0" cy="0"/>
        </a:xfrm>
      </p:grpSpPr>
      <p:sp>
        <p:nvSpPr>
          <p:cNvPr id="2" name="Title 1">
            <a:extLst>
              <a:ext uri="{FF2B5EF4-FFF2-40B4-BE49-F238E27FC236}">
                <a16:creationId xmlns:a16="http://schemas.microsoft.com/office/drawing/2014/main" id="{4A3185BD-B4B4-E4E7-2BEF-D1458FF5A14D}"/>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Wind Energy Design Challenge Notes</a:t>
            </a:r>
          </a:p>
        </p:txBody>
      </p:sp>
      <p:sp>
        <p:nvSpPr>
          <p:cNvPr id="728" name="Google Shape;728;p8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32"/>
        <p:cNvGrpSpPr/>
        <p:nvPr/>
      </p:nvGrpSpPr>
      <p:grpSpPr>
        <a:xfrm>
          <a:off x="0" y="0"/>
          <a:ext cx="0" cy="0"/>
          <a:chOff x="0" y="0"/>
          <a:chExt cx="0" cy="0"/>
        </a:xfrm>
      </p:grpSpPr>
      <p:sp>
        <p:nvSpPr>
          <p:cNvPr id="2" name="Title 1">
            <a:extLst>
              <a:ext uri="{FF2B5EF4-FFF2-40B4-BE49-F238E27FC236}">
                <a16:creationId xmlns:a16="http://schemas.microsoft.com/office/drawing/2014/main" id="{78891C95-90D9-631F-DD90-D2895105AD44}"/>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Wind Energy Design Challenge Notes (part 2)</a:t>
            </a:r>
          </a:p>
        </p:txBody>
      </p:sp>
      <p:sp>
        <p:nvSpPr>
          <p:cNvPr id="733" name="Google Shape;733;p9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25</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37"/>
        <p:cNvGrpSpPr/>
        <p:nvPr/>
      </p:nvGrpSpPr>
      <p:grpSpPr>
        <a:xfrm>
          <a:off x="0" y="0"/>
          <a:ext cx="0" cy="0"/>
          <a:chOff x="0" y="0"/>
          <a:chExt cx="0" cy="0"/>
        </a:xfrm>
      </p:grpSpPr>
      <p:sp>
        <p:nvSpPr>
          <p:cNvPr id="2" name="Title 1">
            <a:extLst>
              <a:ext uri="{FF2B5EF4-FFF2-40B4-BE49-F238E27FC236}">
                <a16:creationId xmlns:a16="http://schemas.microsoft.com/office/drawing/2014/main" id="{660637BF-5B8C-988D-9242-25EAD99B2AB3}"/>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Wind Energy Design Challenge Notes (part 3)</a:t>
            </a:r>
          </a:p>
        </p:txBody>
      </p:sp>
      <p:sp>
        <p:nvSpPr>
          <p:cNvPr id="738" name="Google Shape;738;p9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26</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42"/>
        <p:cNvGrpSpPr/>
        <p:nvPr/>
      </p:nvGrpSpPr>
      <p:grpSpPr>
        <a:xfrm>
          <a:off x="0" y="0"/>
          <a:ext cx="0" cy="0"/>
          <a:chOff x="0" y="0"/>
          <a:chExt cx="0" cy="0"/>
        </a:xfrm>
      </p:grpSpPr>
      <p:sp>
        <p:nvSpPr>
          <p:cNvPr id="2" name="Title 1">
            <a:extLst>
              <a:ext uri="{FF2B5EF4-FFF2-40B4-BE49-F238E27FC236}">
                <a16:creationId xmlns:a16="http://schemas.microsoft.com/office/drawing/2014/main" id="{5C2068AE-4453-E7DA-71D8-936CDCEF7F76}"/>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Wind Energy Design Challenge Notes (part 4)</a:t>
            </a:r>
          </a:p>
        </p:txBody>
      </p:sp>
      <p:sp>
        <p:nvSpPr>
          <p:cNvPr id="743" name="Google Shape;743;p9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27</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47"/>
        <p:cNvGrpSpPr/>
        <p:nvPr/>
      </p:nvGrpSpPr>
      <p:grpSpPr>
        <a:xfrm>
          <a:off x="0" y="0"/>
          <a:ext cx="0" cy="0"/>
          <a:chOff x="0" y="0"/>
          <a:chExt cx="0" cy="0"/>
        </a:xfrm>
      </p:grpSpPr>
      <p:sp>
        <p:nvSpPr>
          <p:cNvPr id="2" name="Title 1">
            <a:extLst>
              <a:ext uri="{FF2B5EF4-FFF2-40B4-BE49-F238E27FC236}">
                <a16:creationId xmlns:a16="http://schemas.microsoft.com/office/drawing/2014/main" id="{20E2F4A3-DF31-1037-FB38-A082B79810F2}"/>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Wind Energy Design Challenge Notes (part 5)</a:t>
            </a:r>
          </a:p>
        </p:txBody>
      </p:sp>
      <p:sp>
        <p:nvSpPr>
          <p:cNvPr id="748" name="Google Shape;748;p9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28</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52"/>
        <p:cNvGrpSpPr/>
        <p:nvPr/>
      </p:nvGrpSpPr>
      <p:grpSpPr>
        <a:xfrm>
          <a:off x="0" y="0"/>
          <a:ext cx="0" cy="0"/>
          <a:chOff x="0" y="0"/>
          <a:chExt cx="0" cy="0"/>
        </a:xfrm>
      </p:grpSpPr>
      <p:sp>
        <p:nvSpPr>
          <p:cNvPr id="2" name="Title 1">
            <a:extLst>
              <a:ext uri="{FF2B5EF4-FFF2-40B4-BE49-F238E27FC236}">
                <a16:creationId xmlns:a16="http://schemas.microsoft.com/office/drawing/2014/main" id="{3495ED71-F7BA-B61D-B904-2D3ADCEB8C7C}"/>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Wind Energy Design Challenge Notes (part 6)</a:t>
            </a:r>
          </a:p>
        </p:txBody>
      </p:sp>
      <p:sp>
        <p:nvSpPr>
          <p:cNvPr id="753" name="Google Shape;753;p9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29</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1"/>
        <p:cNvGrpSpPr/>
        <p:nvPr/>
      </p:nvGrpSpPr>
      <p:grpSpPr>
        <a:xfrm>
          <a:off x="0" y="0"/>
          <a:ext cx="0" cy="0"/>
          <a:chOff x="0" y="0"/>
          <a:chExt cx="0" cy="0"/>
        </a:xfrm>
      </p:grpSpPr>
      <p:sp>
        <p:nvSpPr>
          <p:cNvPr id="2" name="Title 1">
            <a:extLst>
              <a:ext uri="{FF2B5EF4-FFF2-40B4-BE49-F238E27FC236}">
                <a16:creationId xmlns:a16="http://schemas.microsoft.com/office/drawing/2014/main" id="{99701B35-055D-E702-8518-1AB41D82CF3A}"/>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Parts of Our Schoolyard</a:t>
            </a:r>
          </a:p>
        </p:txBody>
      </p:sp>
      <p:sp>
        <p:nvSpPr>
          <p:cNvPr id="622" name="Google Shape;622;p6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57"/>
        <p:cNvGrpSpPr/>
        <p:nvPr/>
      </p:nvGrpSpPr>
      <p:grpSpPr>
        <a:xfrm>
          <a:off x="0" y="0"/>
          <a:ext cx="0" cy="0"/>
          <a:chOff x="0" y="0"/>
          <a:chExt cx="0" cy="0"/>
        </a:xfrm>
      </p:grpSpPr>
      <p:sp>
        <p:nvSpPr>
          <p:cNvPr id="2" name="Title 1">
            <a:extLst>
              <a:ext uri="{FF2B5EF4-FFF2-40B4-BE49-F238E27FC236}">
                <a16:creationId xmlns:a16="http://schemas.microsoft.com/office/drawing/2014/main" id="{4E325D7F-AB0E-CB28-767A-43660AABD541}"/>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Advantages and Disadvantages</a:t>
            </a:r>
          </a:p>
        </p:txBody>
      </p:sp>
      <p:sp>
        <p:nvSpPr>
          <p:cNvPr id="758" name="Google Shape;758;p9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30</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6"/>
        <p:cNvGrpSpPr/>
        <p:nvPr/>
      </p:nvGrpSpPr>
      <p:grpSpPr>
        <a:xfrm>
          <a:off x="0" y="0"/>
          <a:ext cx="0" cy="0"/>
          <a:chOff x="0" y="0"/>
          <a:chExt cx="0" cy="0"/>
        </a:xfrm>
      </p:grpSpPr>
      <p:sp>
        <p:nvSpPr>
          <p:cNvPr id="2" name="Title 1">
            <a:extLst>
              <a:ext uri="{FF2B5EF4-FFF2-40B4-BE49-F238E27FC236}">
                <a16:creationId xmlns:a16="http://schemas.microsoft.com/office/drawing/2014/main" id="{572A2E6B-5C3B-992A-4A05-93BE1370ED18}"/>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Parts of Our Schoolyard (part 2)</a:t>
            </a:r>
          </a:p>
        </p:txBody>
      </p:sp>
      <p:sp>
        <p:nvSpPr>
          <p:cNvPr id="627" name="Google Shape;627;p6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31"/>
        <p:cNvGrpSpPr/>
        <p:nvPr/>
      </p:nvGrpSpPr>
      <p:grpSpPr>
        <a:xfrm>
          <a:off x="0" y="0"/>
          <a:ext cx="0" cy="0"/>
          <a:chOff x="0" y="0"/>
          <a:chExt cx="0" cy="0"/>
        </a:xfrm>
      </p:grpSpPr>
      <p:sp>
        <p:nvSpPr>
          <p:cNvPr id="2" name="Title 1">
            <a:extLst>
              <a:ext uri="{FF2B5EF4-FFF2-40B4-BE49-F238E27FC236}">
                <a16:creationId xmlns:a16="http://schemas.microsoft.com/office/drawing/2014/main" id="{CB89FD14-B0F3-0E35-CF05-3128B9C3298A}"/>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The Systems in Our Schoolyard</a:t>
            </a:r>
          </a:p>
        </p:txBody>
      </p:sp>
      <p:sp>
        <p:nvSpPr>
          <p:cNvPr id="632" name="Google Shape;632;p7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36"/>
        <p:cNvGrpSpPr/>
        <p:nvPr/>
      </p:nvGrpSpPr>
      <p:grpSpPr>
        <a:xfrm>
          <a:off x="0" y="0"/>
          <a:ext cx="0" cy="0"/>
          <a:chOff x="0" y="0"/>
          <a:chExt cx="0" cy="0"/>
        </a:xfrm>
      </p:grpSpPr>
      <p:sp>
        <p:nvSpPr>
          <p:cNvPr id="2" name="Title 1">
            <a:extLst>
              <a:ext uri="{FF2B5EF4-FFF2-40B4-BE49-F238E27FC236}">
                <a16:creationId xmlns:a16="http://schemas.microsoft.com/office/drawing/2014/main" id="{6D7717DE-91D0-14BF-679F-9DFDF4010107}"/>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Farm Model</a:t>
            </a:r>
          </a:p>
        </p:txBody>
      </p:sp>
      <p:sp>
        <p:nvSpPr>
          <p:cNvPr id="637" name="Google Shape;637;p7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41"/>
        <p:cNvGrpSpPr/>
        <p:nvPr/>
      </p:nvGrpSpPr>
      <p:grpSpPr>
        <a:xfrm>
          <a:off x="0" y="0"/>
          <a:ext cx="0" cy="0"/>
          <a:chOff x="0" y="0"/>
          <a:chExt cx="0" cy="0"/>
        </a:xfrm>
      </p:grpSpPr>
      <p:sp>
        <p:nvSpPr>
          <p:cNvPr id="2" name="Title 1">
            <a:extLst>
              <a:ext uri="{FF2B5EF4-FFF2-40B4-BE49-F238E27FC236}">
                <a16:creationId xmlns:a16="http://schemas.microsoft.com/office/drawing/2014/main" id="{931A7340-E22A-1D00-8938-C3EA9D32EFDB}"/>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A Day in My Life</a:t>
            </a:r>
          </a:p>
        </p:txBody>
      </p:sp>
      <p:sp>
        <p:nvSpPr>
          <p:cNvPr id="642" name="Google Shape;642;p7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46"/>
        <p:cNvGrpSpPr/>
        <p:nvPr/>
      </p:nvGrpSpPr>
      <p:grpSpPr>
        <a:xfrm>
          <a:off x="0" y="0"/>
          <a:ext cx="0" cy="0"/>
          <a:chOff x="0" y="0"/>
          <a:chExt cx="0" cy="0"/>
        </a:xfrm>
      </p:grpSpPr>
      <p:sp>
        <p:nvSpPr>
          <p:cNvPr id="2" name="Title 1">
            <a:extLst>
              <a:ext uri="{FF2B5EF4-FFF2-40B4-BE49-F238E27FC236}">
                <a16:creationId xmlns:a16="http://schemas.microsoft.com/office/drawing/2014/main" id="{19566B36-AF62-DBC0-F3A2-E9B2AB9A4520}"/>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A Day in My Life (part 2)</a:t>
            </a:r>
          </a:p>
        </p:txBody>
      </p:sp>
      <p:sp>
        <p:nvSpPr>
          <p:cNvPr id="647" name="Google Shape;647;p7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51"/>
        <p:cNvGrpSpPr/>
        <p:nvPr/>
      </p:nvGrpSpPr>
      <p:grpSpPr>
        <a:xfrm>
          <a:off x="0" y="0"/>
          <a:ext cx="0" cy="0"/>
          <a:chOff x="0" y="0"/>
          <a:chExt cx="0" cy="0"/>
        </a:xfrm>
      </p:grpSpPr>
      <p:sp>
        <p:nvSpPr>
          <p:cNvPr id="2" name="Title 1">
            <a:extLst>
              <a:ext uri="{FF2B5EF4-FFF2-40B4-BE49-F238E27FC236}">
                <a16:creationId xmlns:a16="http://schemas.microsoft.com/office/drawing/2014/main" id="{5B8FBA70-86FB-C952-320D-492D17FD1432}"/>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Fossil Fuel Energy Research</a:t>
            </a:r>
          </a:p>
        </p:txBody>
      </p:sp>
      <p:sp>
        <p:nvSpPr>
          <p:cNvPr id="652" name="Google Shape;652;p7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9</a:t>
            </a:fld>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770E108-0DD9-4610-9610-896209CA32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DEBC35E-60A3-48D0-A023-EAC0482D0B81}">
  <ds:schemaRefs>
    <ds:schemaRef ds:uri="http://schemas.microsoft.com/office/2006/metadata/properties"/>
    <ds:schemaRef ds:uri="http://schemas.microsoft.com/office/infopath/2007/PartnerControls"/>
    <ds:schemaRef ds:uri="fbc037d5-3aae-4eba-9dec-a926451bc98f"/>
    <ds:schemaRef ds:uri="619e9023-7fe2-4e3d-9807-62b6c8302c1b"/>
  </ds:schemaRefs>
</ds:datastoreItem>
</file>

<file path=customXml/itemProps3.xml><?xml version="1.0" encoding="utf-8"?>
<ds:datastoreItem xmlns:ds="http://schemas.openxmlformats.org/officeDocument/2006/customXml" ds:itemID="{64B0BAB6-37D5-43BB-B810-9B4605AFEE6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462</Words>
  <Application>Microsoft Office PowerPoint</Application>
  <PresentationFormat>Custom</PresentationFormat>
  <Paragraphs>85</Paragraphs>
  <Slides>30</Slides>
  <Notes>30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30</vt:i4>
      </vt:variant>
    </vt:vector>
  </HeadingPairs>
  <TitlesOfParts>
    <vt:vector size="34" baseType="lpstr">
      <vt:lpstr>Arial</vt:lpstr>
      <vt:lpstr>Source Sans Pro</vt:lpstr>
      <vt:lpstr>Simple Light</vt:lpstr>
      <vt:lpstr>Simple Light</vt:lpstr>
      <vt:lpstr>Unit 22 Using Our Resources Wisely: Student Journal (print version)</vt:lpstr>
      <vt:lpstr>Ask a Question</vt:lpstr>
      <vt:lpstr>Parts of Our Schoolyard</vt:lpstr>
      <vt:lpstr>Parts of Our Schoolyard (part 2)</vt:lpstr>
      <vt:lpstr>The Systems in Our Schoolyard</vt:lpstr>
      <vt:lpstr>Farm Model</vt:lpstr>
      <vt:lpstr>A Day in My Life</vt:lpstr>
      <vt:lpstr>A Day in My Life (part 2)</vt:lpstr>
      <vt:lpstr>Fossil Fuel Energy Research</vt:lpstr>
      <vt:lpstr>Research About Traffic and Asthma</vt:lpstr>
      <vt:lpstr>The Air We Breathe</vt:lpstr>
      <vt:lpstr>Effects of Fossil Fuels on the Environment</vt:lpstr>
      <vt:lpstr>Types of Water on Earth</vt:lpstr>
      <vt:lpstr>Biodigester Investigation</vt:lpstr>
      <vt:lpstr>Biodigester Investigation (part 2)</vt:lpstr>
      <vt:lpstr>Biodigester Investigation (part 3)</vt:lpstr>
      <vt:lpstr>Biodigester Investigation(part 4)</vt:lpstr>
      <vt:lpstr>Guiding Questions for Energy Island</vt:lpstr>
      <vt:lpstr>Guiding Questions for Energy Island (part 2)</vt:lpstr>
      <vt:lpstr>Guiding Questions for Energy Island (part 3)</vt:lpstr>
      <vt:lpstr>A Farm that Helps Protect the Earth</vt:lpstr>
      <vt:lpstr>Engineering Design Cycle</vt:lpstr>
      <vt:lpstr>Design Challenge Rubric</vt:lpstr>
      <vt:lpstr>Wind Energy Design Challenge Notes</vt:lpstr>
      <vt:lpstr>Wind Energy Design Challenge Notes (part 2)</vt:lpstr>
      <vt:lpstr>Wind Energy Design Challenge Notes (part 3)</vt:lpstr>
      <vt:lpstr>Wind Energy Design Challenge Notes (part 4)</vt:lpstr>
      <vt:lpstr>Wind Energy Design Challenge Notes (part 5)</vt:lpstr>
      <vt:lpstr>Wind Energy Design Challenge Notes (part 6)</vt:lpstr>
      <vt:lpstr>Advantages and Disadvantages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Aaron Feuerstein</cp:lastModifiedBy>
  <cp:revision>1</cp:revision>
  <dcterms:modified xsi:type="dcterms:W3CDTF">2025-06-13T16:22:14Z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0x0101009535ED75752BCA4DA4E256401831089B</vt:lpwstr>
  </property>
  <property fmtid="{D5CDD505-2E9C-101B-9397-08002B2CF9AE}" pid="3" name="MediaServiceImageTags">
    <vt:lpwstr/>
  </property>
</Properties>
</file>