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3"/>
  </p:notesMasterIdLst>
  <p:sldIdLst>
    <p:sldId id="344" r:id="rId5"/>
    <p:sldId id="342" r:id="rId6"/>
    <p:sldId id="260" r:id="rId7"/>
    <p:sldId id="337" r:id="rId8"/>
    <p:sldId id="335" r:id="rId9"/>
    <p:sldId id="267" r:id="rId10"/>
    <p:sldId id="347" r:id="rId11"/>
    <p:sldId id="265" r:id="rId12"/>
    <p:sldId id="264" r:id="rId13"/>
    <p:sldId id="263" r:id="rId14"/>
    <p:sldId id="334" r:id="rId15"/>
    <p:sldId id="341" r:id="rId16"/>
    <p:sldId id="340" r:id="rId17"/>
    <p:sldId id="336" r:id="rId18"/>
    <p:sldId id="339" r:id="rId19"/>
    <p:sldId id="345" r:id="rId20"/>
    <p:sldId id="348" r:id="rId21"/>
    <p:sldId id="349"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C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7BBAD9F-3A7D-40B1-8AD6-FF081AB8C54A}" v="15" dt="2025-10-12T18:00:49.81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006" autoAdjust="0"/>
    <p:restoredTop sz="66974" autoAdjust="0"/>
  </p:normalViewPr>
  <p:slideViewPr>
    <p:cSldViewPr>
      <p:cViewPr varScale="1">
        <p:scale>
          <a:sx n="68" d="100"/>
          <a:sy n="68" d="100"/>
        </p:scale>
        <p:origin x="1164" y="6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eitz, Owen" userId="04a138ca-fcee-47bf-8ef7-a557c58288dc" providerId="ADAL" clId="{8E2A4D04-801F-4A6E-98F7-E454CCD94B87}"/>
    <pc:docChg chg="custSel addSld delSld modSld">
      <pc:chgData name="Deitz, Owen" userId="04a138ca-fcee-47bf-8ef7-a557c58288dc" providerId="ADAL" clId="{8E2A4D04-801F-4A6E-98F7-E454CCD94B87}" dt="2025-02-08T22:23:46.726" v="30" actId="13244"/>
      <pc:docMkLst>
        <pc:docMk/>
      </pc:docMkLst>
      <pc:sldChg chg="modSp mod">
        <pc:chgData name="Deitz, Owen" userId="04a138ca-fcee-47bf-8ef7-a557c58288dc" providerId="ADAL" clId="{8E2A4D04-801F-4A6E-98F7-E454CCD94B87}" dt="2025-02-08T22:20:40.146" v="16" actId="962"/>
        <pc:sldMkLst>
          <pc:docMk/>
          <pc:sldMk cId="1657751428" sldId="263"/>
        </pc:sldMkLst>
      </pc:sldChg>
      <pc:sldChg chg="modSp mod">
        <pc:chgData name="Deitz, Owen" userId="04a138ca-fcee-47bf-8ef7-a557c58288dc" providerId="ADAL" clId="{8E2A4D04-801F-4A6E-98F7-E454CCD94B87}" dt="2025-02-08T22:20:25.873" v="15" actId="962"/>
        <pc:sldMkLst>
          <pc:docMk/>
          <pc:sldMk cId="3837690421" sldId="264"/>
        </pc:sldMkLst>
      </pc:sldChg>
      <pc:sldChg chg="modSp mod">
        <pc:chgData name="Deitz, Owen" userId="04a138ca-fcee-47bf-8ef7-a557c58288dc" providerId="ADAL" clId="{8E2A4D04-801F-4A6E-98F7-E454CCD94B87}" dt="2025-02-08T22:20:10.974" v="14" actId="962"/>
        <pc:sldMkLst>
          <pc:docMk/>
          <pc:sldMk cId="3152913442" sldId="265"/>
        </pc:sldMkLst>
      </pc:sldChg>
      <pc:sldChg chg="del">
        <pc:chgData name="Deitz, Owen" userId="04a138ca-fcee-47bf-8ef7-a557c58288dc" providerId="ADAL" clId="{8E2A4D04-801F-4A6E-98F7-E454CCD94B87}" dt="2025-02-08T22:19:51.711" v="12" actId="47"/>
        <pc:sldMkLst>
          <pc:docMk/>
          <pc:sldMk cId="3925976943" sldId="266"/>
        </pc:sldMkLst>
      </pc:sldChg>
      <pc:sldChg chg="modSp mod">
        <pc:chgData name="Deitz, Owen" userId="04a138ca-fcee-47bf-8ef7-a557c58288dc" providerId="ADAL" clId="{8E2A4D04-801F-4A6E-98F7-E454CCD94B87}" dt="2025-02-08T22:20:52.970" v="17" actId="962"/>
        <pc:sldMkLst>
          <pc:docMk/>
          <pc:sldMk cId="1339610388" sldId="334"/>
        </pc:sldMkLst>
      </pc:sldChg>
      <pc:sldChg chg="modSp mod">
        <pc:chgData name="Deitz, Owen" userId="04a138ca-fcee-47bf-8ef7-a557c58288dc" providerId="ADAL" clId="{8E2A4D04-801F-4A6E-98F7-E454CCD94B87}" dt="2025-02-08T22:17:00.280" v="1" actId="962"/>
        <pc:sldMkLst>
          <pc:docMk/>
          <pc:sldMk cId="4149096333" sldId="335"/>
        </pc:sldMkLst>
      </pc:sldChg>
      <pc:sldChg chg="modSp mod">
        <pc:chgData name="Deitz, Owen" userId="04a138ca-fcee-47bf-8ef7-a557c58288dc" providerId="ADAL" clId="{8E2A4D04-801F-4A6E-98F7-E454CCD94B87}" dt="2025-02-08T22:21:43.315" v="19" actId="962"/>
        <pc:sldMkLst>
          <pc:docMk/>
          <pc:sldMk cId="3480104626" sldId="336"/>
        </pc:sldMkLst>
      </pc:sldChg>
      <pc:sldChg chg="modSp mod">
        <pc:chgData name="Deitz, Owen" userId="04a138ca-fcee-47bf-8ef7-a557c58288dc" providerId="ADAL" clId="{8E2A4D04-801F-4A6E-98F7-E454CCD94B87}" dt="2025-02-08T22:16:51.437" v="0" actId="962"/>
        <pc:sldMkLst>
          <pc:docMk/>
          <pc:sldMk cId="1330317546" sldId="337"/>
        </pc:sldMkLst>
      </pc:sldChg>
      <pc:sldChg chg="del">
        <pc:chgData name="Deitz, Owen" userId="04a138ca-fcee-47bf-8ef7-a557c58288dc" providerId="ADAL" clId="{8E2A4D04-801F-4A6E-98F7-E454CCD94B87}" dt="2025-02-08T22:23:29.056" v="27" actId="47"/>
        <pc:sldMkLst>
          <pc:docMk/>
          <pc:sldMk cId="2860515392" sldId="338"/>
        </pc:sldMkLst>
      </pc:sldChg>
      <pc:sldChg chg="modSp mod">
        <pc:chgData name="Deitz, Owen" userId="04a138ca-fcee-47bf-8ef7-a557c58288dc" providerId="ADAL" clId="{8E2A4D04-801F-4A6E-98F7-E454CCD94B87}" dt="2025-02-08T22:21:58.081" v="20" actId="962"/>
        <pc:sldMkLst>
          <pc:docMk/>
          <pc:sldMk cId="400033297" sldId="339"/>
        </pc:sldMkLst>
      </pc:sldChg>
      <pc:sldChg chg="modSp mod">
        <pc:chgData name="Deitz, Owen" userId="04a138ca-fcee-47bf-8ef7-a557c58288dc" providerId="ADAL" clId="{8E2A4D04-801F-4A6E-98F7-E454CCD94B87}" dt="2025-02-08T22:21:22.333" v="18" actId="962"/>
        <pc:sldMkLst>
          <pc:docMk/>
          <pc:sldMk cId="3336525591" sldId="341"/>
        </pc:sldMkLst>
      </pc:sldChg>
      <pc:sldChg chg="delSp new del mod">
        <pc:chgData name="Deitz, Owen" userId="04a138ca-fcee-47bf-8ef7-a557c58288dc" providerId="ADAL" clId="{8E2A4D04-801F-4A6E-98F7-E454CCD94B87}" dt="2025-02-08T22:18:32.146" v="5" actId="47"/>
        <pc:sldMkLst>
          <pc:docMk/>
          <pc:sldMk cId="2159461532" sldId="346"/>
        </pc:sldMkLst>
      </pc:sldChg>
      <pc:sldChg chg="modSp new mod">
        <pc:chgData name="Deitz, Owen" userId="04a138ca-fcee-47bf-8ef7-a557c58288dc" providerId="ADAL" clId="{8E2A4D04-801F-4A6E-98F7-E454CCD94B87}" dt="2025-02-08T22:19:56.055" v="13" actId="962"/>
        <pc:sldMkLst>
          <pc:docMk/>
          <pc:sldMk cId="3928768366" sldId="347"/>
        </pc:sldMkLst>
      </pc:sldChg>
      <pc:sldChg chg="addSp delSp modSp new mod">
        <pc:chgData name="Deitz, Owen" userId="04a138ca-fcee-47bf-8ef7-a557c58288dc" providerId="ADAL" clId="{8E2A4D04-801F-4A6E-98F7-E454CCD94B87}" dt="2025-02-08T22:23:46.726" v="30" actId="13244"/>
        <pc:sldMkLst>
          <pc:docMk/>
          <pc:sldMk cId="652290041" sldId="348"/>
        </pc:sldMkLst>
      </pc:sldChg>
    </pc:docChg>
  </pc:docChgLst>
  <pc:docChgLst>
    <pc:chgData name="Baum Leaman, Rebekah" userId="fddf8941-f9ee-446a-8c91-983c3f83c3cd" providerId="ADAL" clId="{0ECC5C12-F84B-4F1E-B616-7ACD6BEB83E9}"/>
    <pc:docChg chg="undo custSel addSld modSld">
      <pc:chgData name="Baum Leaman, Rebekah" userId="fddf8941-f9ee-446a-8c91-983c3f83c3cd" providerId="ADAL" clId="{0ECC5C12-F84B-4F1E-B616-7ACD6BEB83E9}" dt="2025-10-13T16:43:15.422" v="317" actId="114"/>
      <pc:docMkLst>
        <pc:docMk/>
      </pc:docMkLst>
      <pc:sldChg chg="modSp mod">
        <pc:chgData name="Baum Leaman, Rebekah" userId="fddf8941-f9ee-446a-8c91-983c3f83c3cd" providerId="ADAL" clId="{0ECC5C12-F84B-4F1E-B616-7ACD6BEB83E9}" dt="2025-10-12T17:26:20.789" v="66" actId="5793"/>
        <pc:sldMkLst>
          <pc:docMk/>
          <pc:sldMk cId="3099200905" sldId="260"/>
        </pc:sldMkLst>
        <pc:spChg chg="mod">
          <ac:chgData name="Baum Leaman, Rebekah" userId="fddf8941-f9ee-446a-8c91-983c3f83c3cd" providerId="ADAL" clId="{0ECC5C12-F84B-4F1E-B616-7ACD6BEB83E9}" dt="2025-10-12T17:25:25.700" v="54" actId="255"/>
          <ac:spMkLst>
            <pc:docMk/>
            <pc:sldMk cId="3099200905" sldId="260"/>
            <ac:spMk id="2" creationId="{974131F6-35B8-4D74-A916-693DE2F2BDD4}"/>
          </ac:spMkLst>
        </pc:spChg>
        <pc:spChg chg="mod">
          <ac:chgData name="Baum Leaman, Rebekah" userId="fddf8941-f9ee-446a-8c91-983c3f83c3cd" providerId="ADAL" clId="{0ECC5C12-F84B-4F1E-B616-7ACD6BEB83E9}" dt="2025-10-12T17:26:20.789" v="66" actId="5793"/>
          <ac:spMkLst>
            <pc:docMk/>
            <pc:sldMk cId="3099200905" sldId="260"/>
            <ac:spMk id="8" creationId="{C5F577FD-89F1-C246-81C8-4D75F8217F25}"/>
          </ac:spMkLst>
        </pc:spChg>
        <pc:spChg chg="mod">
          <ac:chgData name="Baum Leaman, Rebekah" userId="fddf8941-f9ee-446a-8c91-983c3f83c3cd" providerId="ADAL" clId="{0ECC5C12-F84B-4F1E-B616-7ACD6BEB83E9}" dt="2025-10-12T17:25:01.331" v="47" actId="12"/>
          <ac:spMkLst>
            <pc:docMk/>
            <pc:sldMk cId="3099200905" sldId="260"/>
            <ac:spMk id="10" creationId="{5E5A6A79-7769-634F-84DD-9718A1E220F5}"/>
          </ac:spMkLst>
        </pc:spChg>
      </pc:sldChg>
      <pc:sldChg chg="modSp mod">
        <pc:chgData name="Baum Leaman, Rebekah" userId="fddf8941-f9ee-446a-8c91-983c3f83c3cd" providerId="ADAL" clId="{0ECC5C12-F84B-4F1E-B616-7ACD6BEB83E9}" dt="2025-10-12T17:46:20.583" v="168" actId="5793"/>
        <pc:sldMkLst>
          <pc:docMk/>
          <pc:sldMk cId="1657751428" sldId="263"/>
        </pc:sldMkLst>
        <pc:spChg chg="mod">
          <ac:chgData name="Baum Leaman, Rebekah" userId="fddf8941-f9ee-446a-8c91-983c3f83c3cd" providerId="ADAL" clId="{0ECC5C12-F84B-4F1E-B616-7ACD6BEB83E9}" dt="2025-10-12T17:41:30.127" v="122" actId="255"/>
          <ac:spMkLst>
            <pc:docMk/>
            <pc:sldMk cId="1657751428" sldId="263"/>
            <ac:spMk id="5" creationId="{1E55122A-ADAE-C841-A978-0CF4735AFBCA}"/>
          </ac:spMkLst>
        </pc:spChg>
        <pc:spChg chg="mod">
          <ac:chgData name="Baum Leaman, Rebekah" userId="fddf8941-f9ee-446a-8c91-983c3f83c3cd" providerId="ADAL" clId="{0ECC5C12-F84B-4F1E-B616-7ACD6BEB83E9}" dt="2025-10-12T17:46:20.583" v="168" actId="5793"/>
          <ac:spMkLst>
            <pc:docMk/>
            <pc:sldMk cId="1657751428" sldId="263"/>
            <ac:spMk id="6" creationId="{DACEA81B-E41F-664F-9713-C00E7C3714A0}"/>
          </ac:spMkLst>
        </pc:spChg>
      </pc:sldChg>
      <pc:sldChg chg="modSp mod">
        <pc:chgData name="Baum Leaman, Rebekah" userId="fddf8941-f9ee-446a-8c91-983c3f83c3cd" providerId="ADAL" clId="{0ECC5C12-F84B-4F1E-B616-7ACD6BEB83E9}" dt="2025-10-12T17:44:29.481" v="146" actId="255"/>
        <pc:sldMkLst>
          <pc:docMk/>
          <pc:sldMk cId="3837690421" sldId="264"/>
        </pc:sldMkLst>
        <pc:spChg chg="mod">
          <ac:chgData name="Baum Leaman, Rebekah" userId="fddf8941-f9ee-446a-8c91-983c3f83c3cd" providerId="ADAL" clId="{0ECC5C12-F84B-4F1E-B616-7ACD6BEB83E9}" dt="2025-10-12T17:41:19.337" v="121" actId="255"/>
          <ac:spMkLst>
            <pc:docMk/>
            <pc:sldMk cId="3837690421" sldId="264"/>
            <ac:spMk id="3" creationId="{0F960CE4-FB9E-AF45-8E68-2C0D84260074}"/>
          </ac:spMkLst>
        </pc:spChg>
        <pc:spChg chg="mod">
          <ac:chgData name="Baum Leaman, Rebekah" userId="fddf8941-f9ee-446a-8c91-983c3f83c3cd" providerId="ADAL" clId="{0ECC5C12-F84B-4F1E-B616-7ACD6BEB83E9}" dt="2025-10-12T17:44:29.481" v="146" actId="255"/>
          <ac:spMkLst>
            <pc:docMk/>
            <pc:sldMk cId="3837690421" sldId="264"/>
            <ac:spMk id="4" creationId="{9D3ADE20-0731-BD47-AA5C-00269B7B505E}"/>
          </ac:spMkLst>
        </pc:spChg>
      </pc:sldChg>
      <pc:sldChg chg="modSp mod">
        <pc:chgData name="Baum Leaman, Rebekah" userId="fddf8941-f9ee-446a-8c91-983c3f83c3cd" providerId="ADAL" clId="{0ECC5C12-F84B-4F1E-B616-7ACD6BEB83E9}" dt="2025-10-12T17:44:20.949" v="145" actId="255"/>
        <pc:sldMkLst>
          <pc:docMk/>
          <pc:sldMk cId="3152913442" sldId="265"/>
        </pc:sldMkLst>
        <pc:spChg chg="mod">
          <ac:chgData name="Baum Leaman, Rebekah" userId="fddf8941-f9ee-446a-8c91-983c3f83c3cd" providerId="ADAL" clId="{0ECC5C12-F84B-4F1E-B616-7ACD6BEB83E9}" dt="2025-10-12T17:39:07.899" v="120" actId="255"/>
          <ac:spMkLst>
            <pc:docMk/>
            <pc:sldMk cId="3152913442" sldId="265"/>
            <ac:spMk id="3" creationId="{A4C3BA77-343B-1644-924C-430C61FC8EA0}"/>
          </ac:spMkLst>
        </pc:spChg>
        <pc:spChg chg="mod">
          <ac:chgData name="Baum Leaman, Rebekah" userId="fddf8941-f9ee-446a-8c91-983c3f83c3cd" providerId="ADAL" clId="{0ECC5C12-F84B-4F1E-B616-7ACD6BEB83E9}" dt="2025-10-12T17:44:20.949" v="145" actId="255"/>
          <ac:spMkLst>
            <pc:docMk/>
            <pc:sldMk cId="3152913442" sldId="265"/>
            <ac:spMk id="5" creationId="{8D7E74E0-659D-8A4C-9B24-636B51C70707}"/>
          </ac:spMkLst>
        </pc:spChg>
      </pc:sldChg>
      <pc:sldChg chg="modSp mod">
        <pc:chgData name="Baum Leaman, Rebekah" userId="fddf8941-f9ee-446a-8c91-983c3f83c3cd" providerId="ADAL" clId="{0ECC5C12-F84B-4F1E-B616-7ACD6BEB83E9}" dt="2025-10-12T17:33:42.063" v="101" actId="12"/>
        <pc:sldMkLst>
          <pc:docMk/>
          <pc:sldMk cId="952621376" sldId="267"/>
        </pc:sldMkLst>
        <pc:spChg chg="mod">
          <ac:chgData name="Baum Leaman, Rebekah" userId="fddf8941-f9ee-446a-8c91-983c3f83c3cd" providerId="ADAL" clId="{0ECC5C12-F84B-4F1E-B616-7ACD6BEB83E9}" dt="2025-10-12T17:33:21.792" v="99" actId="255"/>
          <ac:spMkLst>
            <pc:docMk/>
            <pc:sldMk cId="952621376" sldId="267"/>
            <ac:spMk id="2" creationId="{C5ED42A1-298E-49A4-AA1D-0EA683B91BA7}"/>
          </ac:spMkLst>
        </pc:spChg>
        <pc:spChg chg="mod">
          <ac:chgData name="Baum Leaman, Rebekah" userId="fddf8941-f9ee-446a-8c91-983c3f83c3cd" providerId="ADAL" clId="{0ECC5C12-F84B-4F1E-B616-7ACD6BEB83E9}" dt="2025-10-12T17:33:42.063" v="101" actId="12"/>
          <ac:spMkLst>
            <pc:docMk/>
            <pc:sldMk cId="952621376" sldId="267"/>
            <ac:spMk id="4" creationId="{F4C1BD3F-E91E-4EF8-947E-4EB3A4CBD225}"/>
          </ac:spMkLst>
        </pc:spChg>
      </pc:sldChg>
      <pc:sldChg chg="modSp mod">
        <pc:chgData name="Baum Leaman, Rebekah" userId="fddf8941-f9ee-446a-8c91-983c3f83c3cd" providerId="ADAL" clId="{0ECC5C12-F84B-4F1E-B616-7ACD6BEB83E9}" dt="2025-10-12T17:44:05.512" v="144" actId="255"/>
        <pc:sldMkLst>
          <pc:docMk/>
          <pc:sldMk cId="1339610388" sldId="334"/>
        </pc:sldMkLst>
        <pc:spChg chg="mod">
          <ac:chgData name="Baum Leaman, Rebekah" userId="fddf8941-f9ee-446a-8c91-983c3f83c3cd" providerId="ADAL" clId="{0ECC5C12-F84B-4F1E-B616-7ACD6BEB83E9}" dt="2025-10-12T17:43:33.017" v="137" actId="255"/>
          <ac:spMkLst>
            <pc:docMk/>
            <pc:sldMk cId="1339610388" sldId="334"/>
            <ac:spMk id="2" creationId="{3277B868-E0E5-4693-A868-54578E6151A9}"/>
          </ac:spMkLst>
        </pc:spChg>
        <pc:spChg chg="mod">
          <ac:chgData name="Baum Leaman, Rebekah" userId="fddf8941-f9ee-446a-8c91-983c3f83c3cd" providerId="ADAL" clId="{0ECC5C12-F84B-4F1E-B616-7ACD6BEB83E9}" dt="2025-10-12T17:44:05.512" v="144" actId="255"/>
          <ac:spMkLst>
            <pc:docMk/>
            <pc:sldMk cId="1339610388" sldId="334"/>
            <ac:spMk id="95235" creationId="{9E3B8C7E-E721-4746-A7F1-5665A4EBCE4D}"/>
          </ac:spMkLst>
        </pc:spChg>
      </pc:sldChg>
      <pc:sldChg chg="modSp mod">
        <pc:chgData name="Baum Leaman, Rebekah" userId="fddf8941-f9ee-446a-8c91-983c3f83c3cd" providerId="ADAL" clId="{0ECC5C12-F84B-4F1E-B616-7ACD6BEB83E9}" dt="2025-10-12T17:28:17.845" v="93" actId="20577"/>
        <pc:sldMkLst>
          <pc:docMk/>
          <pc:sldMk cId="4149096333" sldId="335"/>
        </pc:sldMkLst>
        <pc:spChg chg="mod">
          <ac:chgData name="Baum Leaman, Rebekah" userId="fddf8941-f9ee-446a-8c91-983c3f83c3cd" providerId="ADAL" clId="{0ECC5C12-F84B-4F1E-B616-7ACD6BEB83E9}" dt="2025-10-12T17:27:57.887" v="83" actId="255"/>
          <ac:spMkLst>
            <pc:docMk/>
            <pc:sldMk cId="4149096333" sldId="335"/>
            <ac:spMk id="2" creationId="{E64DDEAF-32A2-E24F-B338-4E8577EBCD2D}"/>
          </ac:spMkLst>
        </pc:spChg>
        <pc:spChg chg="mod">
          <ac:chgData name="Baum Leaman, Rebekah" userId="fddf8941-f9ee-446a-8c91-983c3f83c3cd" providerId="ADAL" clId="{0ECC5C12-F84B-4F1E-B616-7ACD6BEB83E9}" dt="2025-10-12T17:28:17.845" v="93" actId="20577"/>
          <ac:spMkLst>
            <pc:docMk/>
            <pc:sldMk cId="4149096333" sldId="335"/>
            <ac:spMk id="3" creationId="{D543B4E7-F493-6B41-9B1B-D2C942293578}"/>
          </ac:spMkLst>
        </pc:spChg>
      </pc:sldChg>
      <pc:sldChg chg="modSp mod">
        <pc:chgData name="Baum Leaman, Rebekah" userId="fddf8941-f9ee-446a-8c91-983c3f83c3cd" providerId="ADAL" clId="{0ECC5C12-F84B-4F1E-B616-7ACD6BEB83E9}" dt="2025-10-13T16:42:36.082" v="314" actId="20577"/>
        <pc:sldMkLst>
          <pc:docMk/>
          <pc:sldMk cId="3480104626" sldId="336"/>
        </pc:sldMkLst>
        <pc:spChg chg="mod">
          <ac:chgData name="Baum Leaman, Rebekah" userId="fddf8941-f9ee-446a-8c91-983c3f83c3cd" providerId="ADAL" clId="{0ECC5C12-F84B-4F1E-B616-7ACD6BEB83E9}" dt="2025-10-12T17:53:41.140" v="214" actId="255"/>
          <ac:spMkLst>
            <pc:docMk/>
            <pc:sldMk cId="3480104626" sldId="336"/>
            <ac:spMk id="2" creationId="{845271CF-E3B3-DB44-9717-DF0191E4263B}"/>
          </ac:spMkLst>
        </pc:spChg>
        <pc:spChg chg="mod">
          <ac:chgData name="Baum Leaman, Rebekah" userId="fddf8941-f9ee-446a-8c91-983c3f83c3cd" providerId="ADAL" clId="{0ECC5C12-F84B-4F1E-B616-7ACD6BEB83E9}" dt="2025-10-13T16:42:36.082" v="314" actId="20577"/>
          <ac:spMkLst>
            <pc:docMk/>
            <pc:sldMk cId="3480104626" sldId="336"/>
            <ac:spMk id="3" creationId="{ACE1EE46-D1DA-6E4E-9096-3A1ABFD7E0FE}"/>
          </ac:spMkLst>
        </pc:spChg>
      </pc:sldChg>
      <pc:sldChg chg="addSp modSp mod modNotesTx">
        <pc:chgData name="Baum Leaman, Rebekah" userId="fddf8941-f9ee-446a-8c91-983c3f83c3cd" providerId="ADAL" clId="{0ECC5C12-F84B-4F1E-B616-7ACD6BEB83E9}" dt="2025-10-12T17:27:23.642" v="77" actId="20577"/>
        <pc:sldMkLst>
          <pc:docMk/>
          <pc:sldMk cId="1330317546" sldId="337"/>
        </pc:sldMkLst>
        <pc:spChg chg="mod">
          <ac:chgData name="Baum Leaman, Rebekah" userId="fddf8941-f9ee-446a-8c91-983c3f83c3cd" providerId="ADAL" clId="{0ECC5C12-F84B-4F1E-B616-7ACD6BEB83E9}" dt="2025-10-12T17:25:37.494" v="59" actId="20577"/>
          <ac:spMkLst>
            <pc:docMk/>
            <pc:sldMk cId="1330317546" sldId="337"/>
            <ac:spMk id="2" creationId="{72A8E5CD-759B-E945-8070-E28CB74A4922}"/>
          </ac:spMkLst>
        </pc:spChg>
        <pc:spChg chg="mod">
          <ac:chgData name="Baum Leaman, Rebekah" userId="fddf8941-f9ee-446a-8c91-983c3f83c3cd" providerId="ADAL" clId="{0ECC5C12-F84B-4F1E-B616-7ACD6BEB83E9}" dt="2025-10-12T17:25:55.706" v="60" actId="14100"/>
          <ac:spMkLst>
            <pc:docMk/>
            <pc:sldMk cId="1330317546" sldId="337"/>
            <ac:spMk id="7" creationId="{CE5B153F-2BEB-BE47-BAE5-7823708D4B80}"/>
          </ac:spMkLst>
        </pc:spChg>
        <pc:cxnChg chg="add mod">
          <ac:chgData name="Baum Leaman, Rebekah" userId="fddf8941-f9ee-446a-8c91-983c3f83c3cd" providerId="ADAL" clId="{0ECC5C12-F84B-4F1E-B616-7ACD6BEB83E9}" dt="2025-10-12T17:26:09.801" v="62" actId="1076"/>
          <ac:cxnSpMkLst>
            <pc:docMk/>
            <pc:sldMk cId="1330317546" sldId="337"/>
            <ac:cxnSpMk id="3" creationId="{62B09199-0E14-B771-7C04-E3018E7511DB}"/>
          </ac:cxnSpMkLst>
        </pc:cxnChg>
      </pc:sldChg>
      <pc:sldChg chg="modSp mod">
        <pc:chgData name="Baum Leaman, Rebekah" userId="fddf8941-f9ee-446a-8c91-983c3f83c3cd" providerId="ADAL" clId="{0ECC5C12-F84B-4F1E-B616-7ACD6BEB83E9}" dt="2025-10-13T16:43:15.422" v="317" actId="114"/>
        <pc:sldMkLst>
          <pc:docMk/>
          <pc:sldMk cId="400033297" sldId="339"/>
        </pc:sldMkLst>
        <pc:spChg chg="mod">
          <ac:chgData name="Baum Leaman, Rebekah" userId="fddf8941-f9ee-446a-8c91-983c3f83c3cd" providerId="ADAL" clId="{0ECC5C12-F84B-4F1E-B616-7ACD6BEB83E9}" dt="2025-10-12T17:54:26.680" v="230" actId="20577"/>
          <ac:spMkLst>
            <pc:docMk/>
            <pc:sldMk cId="400033297" sldId="339"/>
            <ac:spMk id="2" creationId="{10D64525-CC57-5041-92DB-C8B554B90E9E}"/>
          </ac:spMkLst>
        </pc:spChg>
        <pc:spChg chg="mod">
          <ac:chgData name="Baum Leaman, Rebekah" userId="fddf8941-f9ee-446a-8c91-983c3f83c3cd" providerId="ADAL" clId="{0ECC5C12-F84B-4F1E-B616-7ACD6BEB83E9}" dt="2025-10-13T16:43:15.422" v="317" actId="114"/>
          <ac:spMkLst>
            <pc:docMk/>
            <pc:sldMk cId="400033297" sldId="339"/>
            <ac:spMk id="3" creationId="{23AC3740-407F-6E47-B09F-8AAEFBD23926}"/>
          </ac:spMkLst>
        </pc:spChg>
      </pc:sldChg>
      <pc:sldChg chg="modSp mod modNotesTx">
        <pc:chgData name="Baum Leaman, Rebekah" userId="fddf8941-f9ee-446a-8c91-983c3f83c3cd" providerId="ADAL" clId="{0ECC5C12-F84B-4F1E-B616-7ACD6BEB83E9}" dt="2025-10-13T16:42:08.281" v="311" actId="20577"/>
        <pc:sldMkLst>
          <pc:docMk/>
          <pc:sldMk cId="3060713471" sldId="340"/>
        </pc:sldMkLst>
        <pc:spChg chg="mod">
          <ac:chgData name="Baum Leaman, Rebekah" userId="fddf8941-f9ee-446a-8c91-983c3f83c3cd" providerId="ADAL" clId="{0ECC5C12-F84B-4F1E-B616-7ACD6BEB83E9}" dt="2025-10-12T17:47:29.058" v="183" actId="255"/>
          <ac:spMkLst>
            <pc:docMk/>
            <pc:sldMk cId="3060713471" sldId="340"/>
            <ac:spMk id="2" creationId="{17CC8E6D-85CB-D74A-AC1A-8D0908EE0C23}"/>
          </ac:spMkLst>
        </pc:spChg>
        <pc:spChg chg="mod">
          <ac:chgData name="Baum Leaman, Rebekah" userId="fddf8941-f9ee-446a-8c91-983c3f83c3cd" providerId="ADAL" clId="{0ECC5C12-F84B-4F1E-B616-7ACD6BEB83E9}" dt="2025-10-13T16:42:08.281" v="311" actId="20577"/>
          <ac:spMkLst>
            <pc:docMk/>
            <pc:sldMk cId="3060713471" sldId="340"/>
            <ac:spMk id="3" creationId="{3A431DD8-82AF-BD45-BECB-CF3710516506}"/>
          </ac:spMkLst>
        </pc:spChg>
      </pc:sldChg>
      <pc:sldChg chg="modSp mod">
        <pc:chgData name="Baum Leaman, Rebekah" userId="fddf8941-f9ee-446a-8c91-983c3f83c3cd" providerId="ADAL" clId="{0ECC5C12-F84B-4F1E-B616-7ACD6BEB83E9}" dt="2025-10-13T16:42:22.049" v="312" actId="255"/>
        <pc:sldMkLst>
          <pc:docMk/>
          <pc:sldMk cId="3336525591" sldId="341"/>
        </pc:sldMkLst>
        <pc:spChg chg="mod">
          <ac:chgData name="Baum Leaman, Rebekah" userId="fddf8941-f9ee-446a-8c91-983c3f83c3cd" providerId="ADAL" clId="{0ECC5C12-F84B-4F1E-B616-7ACD6BEB83E9}" dt="2025-10-12T17:46:47.093" v="174" actId="255"/>
          <ac:spMkLst>
            <pc:docMk/>
            <pc:sldMk cId="3336525591" sldId="341"/>
            <ac:spMk id="2" creationId="{FECC0292-619B-9646-90A1-1C4038313A16}"/>
          </ac:spMkLst>
        </pc:spChg>
        <pc:spChg chg="mod">
          <ac:chgData name="Baum Leaman, Rebekah" userId="fddf8941-f9ee-446a-8c91-983c3f83c3cd" providerId="ADAL" clId="{0ECC5C12-F84B-4F1E-B616-7ACD6BEB83E9}" dt="2025-10-13T16:42:22.049" v="312" actId="255"/>
          <ac:spMkLst>
            <pc:docMk/>
            <pc:sldMk cId="3336525591" sldId="341"/>
            <ac:spMk id="3" creationId="{1DB87716-BB4D-874E-89FA-A3021471BEB0}"/>
          </ac:spMkLst>
        </pc:spChg>
      </pc:sldChg>
      <pc:sldChg chg="modSp mod">
        <pc:chgData name="Baum Leaman, Rebekah" userId="fddf8941-f9ee-446a-8c91-983c3f83c3cd" providerId="ADAL" clId="{0ECC5C12-F84B-4F1E-B616-7ACD6BEB83E9}" dt="2025-10-12T17:21:52.767" v="33" actId="255"/>
        <pc:sldMkLst>
          <pc:docMk/>
          <pc:sldMk cId="2566038762" sldId="342"/>
        </pc:sldMkLst>
        <pc:spChg chg="mod">
          <ac:chgData name="Baum Leaman, Rebekah" userId="fddf8941-f9ee-446a-8c91-983c3f83c3cd" providerId="ADAL" clId="{0ECC5C12-F84B-4F1E-B616-7ACD6BEB83E9}" dt="2025-10-12T17:19:49.435" v="17" actId="20577"/>
          <ac:spMkLst>
            <pc:docMk/>
            <pc:sldMk cId="2566038762" sldId="342"/>
            <ac:spMk id="2" creationId="{74433765-8BF9-034B-8EE7-FA28F6D7C825}"/>
          </ac:spMkLst>
        </pc:spChg>
        <pc:spChg chg="mod">
          <ac:chgData name="Baum Leaman, Rebekah" userId="fddf8941-f9ee-446a-8c91-983c3f83c3cd" providerId="ADAL" clId="{0ECC5C12-F84B-4F1E-B616-7ACD6BEB83E9}" dt="2025-10-12T17:21:52.767" v="33" actId="255"/>
          <ac:spMkLst>
            <pc:docMk/>
            <pc:sldMk cId="2566038762" sldId="342"/>
            <ac:spMk id="3" creationId="{7E6FC3A9-D712-C646-A859-4ADF70C1D94B}"/>
          </ac:spMkLst>
        </pc:spChg>
      </pc:sldChg>
      <pc:sldChg chg="modSp mod">
        <pc:chgData name="Baum Leaman, Rebekah" userId="fddf8941-f9ee-446a-8c91-983c3f83c3cd" providerId="ADAL" clId="{0ECC5C12-F84B-4F1E-B616-7ACD6BEB83E9}" dt="2025-10-12T17:19:21.527" v="0" actId="255"/>
        <pc:sldMkLst>
          <pc:docMk/>
          <pc:sldMk cId="1612562552" sldId="344"/>
        </pc:sldMkLst>
        <pc:spChg chg="mod">
          <ac:chgData name="Baum Leaman, Rebekah" userId="fddf8941-f9ee-446a-8c91-983c3f83c3cd" providerId="ADAL" clId="{0ECC5C12-F84B-4F1E-B616-7ACD6BEB83E9}" dt="2025-10-12T17:19:21.527" v="0" actId="255"/>
          <ac:spMkLst>
            <pc:docMk/>
            <pc:sldMk cId="1612562552" sldId="344"/>
            <ac:spMk id="2" creationId="{782CB68A-02E0-C421-E2C7-7AE7B9A68966}"/>
          </ac:spMkLst>
        </pc:spChg>
      </pc:sldChg>
      <pc:sldChg chg="modSp mod">
        <pc:chgData name="Baum Leaman, Rebekah" userId="fddf8941-f9ee-446a-8c91-983c3f83c3cd" providerId="ADAL" clId="{0ECC5C12-F84B-4F1E-B616-7ACD6BEB83E9}" dt="2025-10-12T17:59:29.132" v="294" actId="122"/>
        <pc:sldMkLst>
          <pc:docMk/>
          <pc:sldMk cId="2225333477" sldId="345"/>
        </pc:sldMkLst>
        <pc:spChg chg="mod">
          <ac:chgData name="Baum Leaman, Rebekah" userId="fddf8941-f9ee-446a-8c91-983c3f83c3cd" providerId="ADAL" clId="{0ECC5C12-F84B-4F1E-B616-7ACD6BEB83E9}" dt="2025-10-12T17:59:29.132" v="294" actId="122"/>
          <ac:spMkLst>
            <pc:docMk/>
            <pc:sldMk cId="2225333477" sldId="345"/>
            <ac:spMk id="2" creationId="{69E14E54-AEC6-C5A0-B307-A672F431D8CE}"/>
          </ac:spMkLst>
        </pc:spChg>
        <pc:graphicFrameChg chg="modGraphic">
          <ac:chgData name="Baum Leaman, Rebekah" userId="fddf8941-f9ee-446a-8c91-983c3f83c3cd" providerId="ADAL" clId="{0ECC5C12-F84B-4F1E-B616-7ACD6BEB83E9}" dt="2025-10-12T17:59:00.339" v="291" actId="255"/>
          <ac:graphicFrameMkLst>
            <pc:docMk/>
            <pc:sldMk cId="2225333477" sldId="345"/>
            <ac:graphicFrameMk id="6" creationId="{2E271491-0163-6E93-E33E-007F53E49EE0}"/>
          </ac:graphicFrameMkLst>
        </pc:graphicFrameChg>
        <pc:picChg chg="mod">
          <ac:chgData name="Baum Leaman, Rebekah" userId="fddf8941-f9ee-446a-8c91-983c3f83c3cd" providerId="ADAL" clId="{0ECC5C12-F84B-4F1E-B616-7ACD6BEB83E9}" dt="2025-10-12T17:59:19.453" v="292" actId="1076"/>
          <ac:picMkLst>
            <pc:docMk/>
            <pc:sldMk cId="2225333477" sldId="345"/>
            <ac:picMk id="7" creationId="{4D160CA0-6EB4-C0B0-A886-DC40FB774FED}"/>
          </ac:picMkLst>
        </pc:picChg>
      </pc:sldChg>
      <pc:sldChg chg="modSp mod modNotesTx">
        <pc:chgData name="Baum Leaman, Rebekah" userId="fddf8941-f9ee-446a-8c91-983c3f83c3cd" providerId="ADAL" clId="{0ECC5C12-F84B-4F1E-B616-7ACD6BEB83E9}" dt="2025-10-12T17:37:38.580" v="119" actId="20577"/>
        <pc:sldMkLst>
          <pc:docMk/>
          <pc:sldMk cId="3928768366" sldId="347"/>
        </pc:sldMkLst>
        <pc:spChg chg="mod">
          <ac:chgData name="Baum Leaman, Rebekah" userId="fddf8941-f9ee-446a-8c91-983c3f83c3cd" providerId="ADAL" clId="{0ECC5C12-F84B-4F1E-B616-7ACD6BEB83E9}" dt="2025-10-12T17:35:24.928" v="116" actId="255"/>
          <ac:spMkLst>
            <pc:docMk/>
            <pc:sldMk cId="3928768366" sldId="347"/>
            <ac:spMk id="2" creationId="{7C08E444-FDC7-49C5-1D3D-6CFF83A5F1B7}"/>
          </ac:spMkLst>
        </pc:spChg>
        <pc:spChg chg="mod">
          <ac:chgData name="Baum Leaman, Rebekah" userId="fddf8941-f9ee-446a-8c91-983c3f83c3cd" providerId="ADAL" clId="{0ECC5C12-F84B-4F1E-B616-7ACD6BEB83E9}" dt="2025-10-12T17:34:55.752" v="109" actId="255"/>
          <ac:spMkLst>
            <pc:docMk/>
            <pc:sldMk cId="3928768366" sldId="347"/>
            <ac:spMk id="3" creationId="{097A8067-32F6-9B13-5921-926DC37A6D07}"/>
          </ac:spMkLst>
        </pc:spChg>
      </pc:sldChg>
      <pc:sldChg chg="addSp delSp modSp mod">
        <pc:chgData name="Baum Leaman, Rebekah" userId="fddf8941-f9ee-446a-8c91-983c3f83c3cd" providerId="ADAL" clId="{0ECC5C12-F84B-4F1E-B616-7ACD6BEB83E9}" dt="2025-10-12T18:00:20.375" v="302" actId="114"/>
        <pc:sldMkLst>
          <pc:docMk/>
          <pc:sldMk cId="652290041" sldId="348"/>
        </pc:sldMkLst>
        <pc:spChg chg="add mod">
          <ac:chgData name="Baum Leaman, Rebekah" userId="fddf8941-f9ee-446a-8c91-983c3f83c3cd" providerId="ADAL" clId="{0ECC5C12-F84B-4F1E-B616-7ACD6BEB83E9}" dt="2025-10-12T17:59:54.844" v="296"/>
          <ac:spMkLst>
            <pc:docMk/>
            <pc:sldMk cId="652290041" sldId="348"/>
            <ac:spMk id="3" creationId="{90ED5310-CA4D-504B-2DB5-D00FD88324A0}"/>
          </ac:spMkLst>
        </pc:spChg>
        <pc:spChg chg="del">
          <ac:chgData name="Baum Leaman, Rebekah" userId="fddf8941-f9ee-446a-8c91-983c3f83c3cd" providerId="ADAL" clId="{0ECC5C12-F84B-4F1E-B616-7ACD6BEB83E9}" dt="2025-10-12T17:59:33.428" v="295" actId="478"/>
          <ac:spMkLst>
            <pc:docMk/>
            <pc:sldMk cId="652290041" sldId="348"/>
            <ac:spMk id="6" creationId="{BC4E7017-6508-88FF-F9C2-B2C7BC24684B}"/>
          </ac:spMkLst>
        </pc:spChg>
        <pc:spChg chg="mod">
          <ac:chgData name="Baum Leaman, Rebekah" userId="fddf8941-f9ee-446a-8c91-983c3f83c3cd" providerId="ADAL" clId="{0ECC5C12-F84B-4F1E-B616-7ACD6BEB83E9}" dt="2025-10-12T18:00:20.375" v="302" actId="114"/>
          <ac:spMkLst>
            <pc:docMk/>
            <pc:sldMk cId="652290041" sldId="348"/>
            <ac:spMk id="7" creationId="{758B1FAC-25C8-CEAB-6FBA-8D02ECCEA621}"/>
          </ac:spMkLst>
        </pc:spChg>
      </pc:sldChg>
      <pc:sldChg chg="add">
        <pc:chgData name="Baum Leaman, Rebekah" userId="fddf8941-f9ee-446a-8c91-983c3f83c3cd" providerId="ADAL" clId="{0ECC5C12-F84B-4F1E-B616-7ACD6BEB83E9}" dt="2025-10-12T18:00:49.798" v="303"/>
        <pc:sldMkLst>
          <pc:docMk/>
          <pc:sldMk cId="1696470553" sldId="34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3EEBFCE-E1AD-4C66-8436-2B8546317258}" type="datetimeFigureOut">
              <a:rPr lang="en-US" smtClean="0"/>
              <a:t>10/13/2025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0DDAA2-1C43-4F84-BCB8-BB799C3B521C}" type="slidenum">
              <a:rPr lang="en-US" smtClean="0"/>
              <a:t>‹#›</a:t>
            </a:fld>
            <a:endParaRPr lang="en-US"/>
          </a:p>
        </p:txBody>
      </p:sp>
    </p:spTree>
    <p:extLst>
      <p:ext uri="{BB962C8B-B14F-4D97-AF65-F5344CB8AC3E}">
        <p14:creationId xmlns:p14="http://schemas.microsoft.com/office/powerpoint/2010/main" val="41830743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pPr>
            <a:r>
              <a:rPr lang="en-US" altLang="en-US" b="1" i="0" dirty="0">
                <a:ea typeface="ＭＳ Ｐゴシック"/>
              </a:rPr>
              <a:t>Operational Test Form </a:t>
            </a:r>
            <a:r>
              <a:rPr lang="en-US" altLang="en-US" dirty="0">
                <a:ea typeface="ＭＳ Ｐゴシック"/>
              </a:rPr>
              <a:t>refers to the way in which selected items and/or tasks are assembled and presented to test-takers. It is at this point in the “build” phase that “design” phase components (blueprints and specification tables) are applied. While teacher-built tests may not have the slick presentational style of vendor-built tests, there are still processes and levels of professional presentation that should be observed toward providing test-takers with test forms. </a:t>
            </a:r>
          </a:p>
          <a:p>
            <a:pPr>
              <a:spcBef>
                <a:spcPct val="0"/>
              </a:spcBef>
            </a:pPr>
            <a:endParaRPr lang="en-US" altLang="en-US" dirty="0">
              <a:ea typeface="ＭＳ Ｐゴシック"/>
            </a:endParaRPr>
          </a:p>
          <a:p>
            <a:pPr>
              <a:spcBef>
                <a:spcPct val="0"/>
              </a:spcBef>
            </a:pPr>
            <a:r>
              <a:rPr lang="en-US" altLang="en-US" dirty="0">
                <a:ea typeface="ＭＳ Ｐゴシック"/>
              </a:rPr>
              <a:t>During item selection and form construction, the teacher must select items to meet test specification and blueprint guidelines.  It is the teacher (or test developer) that determines how items will be arranged, except for computer adapted tests.  </a:t>
            </a:r>
            <a:endParaRPr lang="en-US" altLang="en-US" dirty="0">
              <a:ea typeface="ＭＳ Ｐゴシック" panose="020B0600070205080204" pitchFamily="34" charset="-128"/>
            </a:endParaRPr>
          </a:p>
        </p:txBody>
      </p:sp>
      <p:sp>
        <p:nvSpPr>
          <p:cNvPr id="4" name="Slide Number Placeholder 3"/>
          <p:cNvSpPr>
            <a:spLocks noGrp="1"/>
          </p:cNvSpPr>
          <p:nvPr>
            <p:ph type="sldNum" sz="quarter" idx="5"/>
          </p:nvPr>
        </p:nvSpPr>
        <p:spPr/>
        <p:txBody>
          <a:bodyPr/>
          <a:lstStyle/>
          <a:p>
            <a:fld id="{3C0DDAA2-1C43-4F84-BCB8-BB799C3B521C}" type="slidenum">
              <a:rPr lang="en-US" smtClean="0"/>
              <a:t>2</a:t>
            </a:fld>
            <a:endParaRPr lang="en-US"/>
          </a:p>
        </p:txBody>
      </p:sp>
    </p:spTree>
    <p:extLst>
      <p:ext uri="{BB962C8B-B14F-4D97-AF65-F5344CB8AC3E}">
        <p14:creationId xmlns:p14="http://schemas.microsoft.com/office/powerpoint/2010/main" val="16271073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Slide Image Placeholder 1">
            <a:extLst>
              <a:ext uri="{FF2B5EF4-FFF2-40B4-BE49-F238E27FC236}">
                <a16:creationId xmlns:a16="http://schemas.microsoft.com/office/drawing/2014/main" id="{07FDA58B-1C9E-4375-9E85-1884A50A4384}"/>
              </a:ext>
            </a:extLst>
          </p:cNvPr>
          <p:cNvSpPr>
            <a:spLocks noGrp="1" noRot="1" noChangeAspect="1" noTextEdit="1"/>
          </p:cNvSpPr>
          <p:nvPr>
            <p:ph type="sldImg"/>
          </p:nvPr>
        </p:nvSpPr>
        <p:spPr bwMode="auto">
          <a:xfrm>
            <a:off x="11049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5347" name="Notes Placeholder 2">
            <a:extLst>
              <a:ext uri="{FF2B5EF4-FFF2-40B4-BE49-F238E27FC236}">
                <a16:creationId xmlns:a16="http://schemas.microsoft.com/office/drawing/2014/main" id="{DDE149D4-85C2-460A-87EC-80B05B73D8F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indent="0">
              <a:buFontTx/>
              <a:buNone/>
            </a:pPr>
            <a:r>
              <a:rPr lang="en-US" altLang="en-US" sz="1200" dirty="0">
                <a:ea typeface="ＭＳ Ｐゴシック" panose="020B0600070205080204" pitchFamily="34" charset="-128"/>
              </a:rPr>
              <a:t>When formatting an assessment, consider the following guidelines.</a:t>
            </a:r>
          </a:p>
          <a:p>
            <a:pPr marL="0" indent="0">
              <a:buFontTx/>
              <a:buNone/>
            </a:pPr>
            <a:endParaRPr lang="en-US" altLang="en-US" sz="1200" dirty="0">
              <a:ea typeface="ＭＳ Ｐゴシック" panose="020B0600070205080204" pitchFamily="34" charset="-128"/>
            </a:endParaRPr>
          </a:p>
          <a:p>
            <a:pPr marL="171450" indent="-171450">
              <a:buFont typeface="Arial" panose="020B0604020202020204" pitchFamily="34" charset="0"/>
              <a:buChar char="•"/>
            </a:pPr>
            <a:r>
              <a:rPr lang="en-US" altLang="en-US" sz="1200" dirty="0">
                <a:ea typeface="ＭＳ Ｐゴシック" panose="020B0600070205080204" pitchFamily="34" charset="-128"/>
              </a:rPr>
              <a:t>Instructions should be provided for each new group of assessment items or assessment item types.</a:t>
            </a:r>
          </a:p>
          <a:p>
            <a:pPr marL="628650" lvl="1" indent="-171450">
              <a:buFont typeface="Arial" panose="020B0604020202020204" pitchFamily="34" charset="0"/>
              <a:buChar char="•"/>
            </a:pPr>
            <a:r>
              <a:rPr lang="en-US" altLang="en-US" sz="1200" u="none" dirty="0">
                <a:ea typeface="ＭＳ Ｐゴシック" panose="020B0600070205080204" pitchFamily="34" charset="-128"/>
              </a:rPr>
              <a:t>Examples: </a:t>
            </a:r>
          </a:p>
          <a:p>
            <a:pPr marL="1085850" lvl="2" indent="-171450">
              <a:buFont typeface="Arial" panose="020B0604020202020204" pitchFamily="34" charset="0"/>
              <a:buChar char="•"/>
            </a:pPr>
            <a:r>
              <a:rPr lang="en-US" altLang="en-US" sz="1200" u="none" dirty="0">
                <a:ea typeface="ＭＳ Ｐゴシック" panose="020B0600070205080204" pitchFamily="34" charset="-128"/>
              </a:rPr>
              <a:t>When switching between selected response items (multiple choice, T/F or matching) and short constructed response items (fill-in-the-blank, short answer, </a:t>
            </a:r>
            <a:r>
              <a:rPr lang="en-US" altLang="en-US" sz="1200" u="none" dirty="0" err="1">
                <a:ea typeface="ＭＳ Ｐゴシック" panose="020B0600070205080204" pitchFamily="34" charset="-128"/>
              </a:rPr>
              <a:t>etc</a:t>
            </a:r>
            <a:r>
              <a:rPr lang="en-US" altLang="en-US" sz="1200" u="none" dirty="0">
                <a:ea typeface="ＭＳ Ｐゴシック" panose="020B0600070205080204" pitchFamily="34" charset="-128"/>
              </a:rPr>
              <a:t>), provide new instructions.</a:t>
            </a:r>
          </a:p>
          <a:p>
            <a:pPr marL="1085850" lvl="2" indent="-171450">
              <a:buFont typeface="Arial" panose="020B0604020202020204" pitchFamily="34" charset="0"/>
              <a:buChar char="•"/>
            </a:pPr>
            <a:r>
              <a:rPr lang="en-US" altLang="en-US" sz="1200" u="none" dirty="0">
                <a:ea typeface="ＭＳ Ｐゴシック" panose="020B0600070205080204" pitchFamily="34" charset="-128"/>
              </a:rPr>
              <a:t>When switching between stand-alone items and passage or evidence-based items, provide new instructions.</a:t>
            </a:r>
            <a:endParaRPr lang="en-US" altLang="en-US" u="none" dirty="0">
              <a:ea typeface="ＭＳ Ｐゴシック" panose="020B0600070205080204" pitchFamily="34" charset="-128"/>
            </a:endParaRPr>
          </a:p>
          <a:p>
            <a:endParaRPr lang="en-US" altLang="en-US" u="none" dirty="0">
              <a:ea typeface="ＭＳ Ｐゴシック" panose="020B0600070205080204" pitchFamily="34" charset="-128"/>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sz="1200" dirty="0">
                <a:ea typeface="ＭＳ Ｐゴシック" panose="020B0600070205080204" pitchFamily="34" charset="-128"/>
              </a:rPr>
              <a:t>Assessment items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sz="1200" dirty="0">
                <a:ea typeface="ＭＳ Ｐゴシック" panose="020B0600070205080204" pitchFamily="34" charset="-128"/>
              </a:rPr>
              <a:t>Multiple choice: </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sz="1200" dirty="0">
                <a:ea typeface="ＭＳ Ｐゴシック" panose="020B0600070205080204" pitchFamily="34" charset="-128"/>
              </a:rPr>
              <a:t>Provide a blank space for the answer to the left of the item number and stem, unless using a specific answer sheet. (Circling a response may be appropriate for younger students, or as an accommodation.)</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sz="1200" dirty="0">
                <a:ea typeface="ＭＳ Ｐゴシック" panose="020B0600070205080204" pitchFamily="34" charset="-128"/>
              </a:rPr>
              <a:t>Use numbers for the item stem and letters for the answer options.)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sz="1200" dirty="0">
                <a:ea typeface="ＭＳ Ｐゴシック" panose="020B0600070205080204" pitchFamily="34" charset="-128"/>
              </a:rPr>
              <a:t>True/False</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sz="1200" dirty="0">
                <a:ea typeface="ＭＳ Ｐゴシック" panose="020B0600070205080204" pitchFamily="34" charset="-128"/>
              </a:rPr>
              <a:t>Provide ”T” and “F” columns for each item and have students circle their choice OR</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sz="1200" dirty="0">
                <a:ea typeface="ＭＳ Ｐゴシック" panose="020B0600070205080204" pitchFamily="34" charset="-128"/>
              </a:rPr>
              <a:t>Provide a blank space for the answer to the left of the item number and stem. Instruct students to write out the words “True” and “False” to avoid handwriting similarities between the letters “T” and “F.”</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sz="1200" dirty="0">
                <a:ea typeface="ＭＳ Ｐゴシック" panose="020B0600070205080204" pitchFamily="34" charset="-128"/>
              </a:rPr>
              <a:t>Matching</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sz="1200" dirty="0">
                <a:ea typeface="ＭＳ Ｐゴシック" panose="020B0600070205080204" pitchFamily="34" charset="-128"/>
              </a:rPr>
              <a:t>Use numbers for the left column and letters for the right column.</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sz="1200" dirty="0">
                <a:ea typeface="ＭＳ Ｐゴシック" panose="020B0600070205080204" pitchFamily="34" charset="-128"/>
              </a:rPr>
              <a:t>Provide a blank space for the answer to the left of each item in the left column.</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sz="1200" dirty="0">
                <a:ea typeface="ＭＳ Ｐゴシック" panose="020B0600070205080204" pitchFamily="34" charset="-128"/>
              </a:rPr>
              <a:t>Short Constructed Response</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sz="1200" dirty="0">
                <a:ea typeface="ＭＳ Ｐゴシック" panose="020B0600070205080204" pitchFamily="34" charset="-128"/>
              </a:rPr>
              <a:t>Provide a blank space for the answer to the left of the item number and stem if the response expected is limited to one or two words. </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sz="1200" dirty="0">
                <a:ea typeface="ＭＳ Ｐゴシック" panose="020B0600070205080204" pitchFamily="34" charset="-128"/>
              </a:rPr>
              <a:t>Provide sufficient space for the response.</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sz="1200" dirty="0">
                <a:ea typeface="ＭＳ Ｐゴシック" panose="020B0600070205080204" pitchFamily="34" charset="-128"/>
              </a:rPr>
              <a:t>Create all answer blanks to be of equal length. (All one- or two-word response blanks should be the same length as each other, all complete sentence response blanks should be the same length as each other.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sz="1200" dirty="0">
                <a:ea typeface="ＭＳ Ｐゴシック" panose="020B0600070205080204" pitchFamily="34" charset="-128"/>
              </a:rPr>
              <a:t>Extended Constructed Response</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sz="1200" dirty="0">
                <a:ea typeface="ＭＳ Ｐゴシック" panose="020B0600070205080204" pitchFamily="34" charset="-128"/>
              </a:rPr>
              <a:t>Provide sufficient space for students to write a paragraph, show work or create graphics as requested by the item prompt.</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sz="1200" dirty="0">
                <a:ea typeface="ＭＳ Ｐゴシック" panose="020B0600070205080204" pitchFamily="34" charset="-128"/>
              </a:rPr>
              <a:t>Performance Tasks</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sz="1200" dirty="0">
                <a:ea typeface="ＭＳ Ｐゴシック" panose="020B0600070205080204" pitchFamily="34" charset="-128"/>
              </a:rPr>
              <a:t>Directions for all components of the performance task should be provided prior to beginning any one component of the task.</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altLang="en-US" sz="1200" dirty="0">
              <a:ea typeface="ＭＳ Ｐゴシック" panose="020B0600070205080204" pitchFamily="34" charset="-128"/>
            </a:endParaRP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sz="1200" dirty="0">
                <a:ea typeface="ＭＳ Ｐゴシック" panose="020B0600070205080204" pitchFamily="34" charset="-128"/>
              </a:rPr>
              <a:t>Item numbering should be continuous throughout the test form.</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sz="1200" dirty="0">
                <a:ea typeface="ＭＳ Ｐゴシック" panose="020B0600070205080204" pitchFamily="34" charset="-128"/>
              </a:rPr>
              <a:t>Example: 10 matching items followed by 10 multiple choice items should be numbered 1-20 as opposed to each section being numbered 1-10 separately.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1200" dirty="0">
              <a:ea typeface="ＭＳ Ｐゴシック" panose="020B0600070205080204" pitchFamily="34" charset="-128"/>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sz="1200" dirty="0">
                <a:ea typeface="ＭＳ Ｐゴシック" panose="020B0600070205080204" pitchFamily="34" charset="-128"/>
              </a:rPr>
              <a:t>Graphics, instructions, and items and that relate to each other should be placed on the same page as much as possible.</a:t>
            </a:r>
          </a:p>
          <a:p>
            <a:endParaRPr lang="en-US" altLang="en-US" u="none" dirty="0">
              <a:ea typeface="ＭＳ Ｐゴシック" panose="020B0600070205080204" pitchFamily="34" charset="-128"/>
            </a:endParaRPr>
          </a:p>
        </p:txBody>
      </p:sp>
      <p:sp>
        <p:nvSpPr>
          <p:cNvPr id="185348" name="Header Placeholder 3">
            <a:extLst>
              <a:ext uri="{FF2B5EF4-FFF2-40B4-BE49-F238E27FC236}">
                <a16:creationId xmlns:a16="http://schemas.microsoft.com/office/drawing/2014/main" id="{03CF152E-BFE9-4025-9FDC-C2C9361705CA}"/>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85349" name="Footer Placeholder 4">
            <a:extLst>
              <a:ext uri="{FF2B5EF4-FFF2-40B4-BE49-F238E27FC236}">
                <a16:creationId xmlns:a16="http://schemas.microsoft.com/office/drawing/2014/main" id="{1F351B7C-2C83-42BB-B09A-F72BCC0BB0F2}"/>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#2-</a:t>
            </a:r>
            <a:r>
              <a:rPr lang="en-US" altLang="en-US" i="1"/>
              <a:t>Assessment Items and Forms</a:t>
            </a:r>
          </a:p>
          <a:p>
            <a:pPr eaLnBrk="1" hangingPunct="1">
              <a:spcBef>
                <a:spcPct val="0"/>
              </a:spcBef>
            </a:pPr>
            <a:r>
              <a:rPr lang="en-US" altLang="en-US" sz="1100"/>
              <a:t>Pennsylvania Department of Education©</a:t>
            </a:r>
          </a:p>
          <a:p>
            <a:pPr eaLnBrk="1" hangingPunct="1">
              <a:spcBef>
                <a:spcPct val="0"/>
              </a:spcBef>
            </a:pPr>
            <a:endParaRPr lang="en-US" altLang="en-US" sz="1100"/>
          </a:p>
        </p:txBody>
      </p:sp>
      <p:sp>
        <p:nvSpPr>
          <p:cNvPr id="185350" name="Slide Number Placeholder 5">
            <a:extLst>
              <a:ext uri="{FF2B5EF4-FFF2-40B4-BE49-F238E27FC236}">
                <a16:creationId xmlns:a16="http://schemas.microsoft.com/office/drawing/2014/main" id="{256FEA03-364A-4643-9EFA-E331D4BD562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500AD0E0-7041-4347-8063-093BD900E907}" type="slidenum">
              <a:rPr lang="en-US" altLang="en-US"/>
              <a:pPr eaLnBrk="1" hangingPunct="1">
                <a:spcBef>
                  <a:spcPct val="0"/>
                </a:spcBef>
              </a:pPr>
              <a:t>11</a:t>
            </a:fld>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Assessment instructions should be specific to the assessment item and indicate the item’s weight as well as a projected time allocation.</a:t>
            </a:r>
          </a:p>
        </p:txBody>
      </p:sp>
      <p:sp>
        <p:nvSpPr>
          <p:cNvPr id="4" name="Slide Number Placeholder 3"/>
          <p:cNvSpPr>
            <a:spLocks noGrp="1"/>
          </p:cNvSpPr>
          <p:nvPr>
            <p:ph type="sldNum" sz="quarter" idx="5"/>
          </p:nvPr>
        </p:nvSpPr>
        <p:spPr/>
        <p:txBody>
          <a:bodyPr/>
          <a:lstStyle/>
          <a:p>
            <a:fld id="{3C0DDAA2-1C43-4F84-BCB8-BB799C3B521C}" type="slidenum">
              <a:rPr lang="en-US" smtClean="0"/>
              <a:t>12</a:t>
            </a:fld>
            <a:endParaRPr lang="en-US"/>
          </a:p>
        </p:txBody>
      </p:sp>
    </p:spTree>
    <p:extLst>
      <p:ext uri="{BB962C8B-B14F-4D97-AF65-F5344CB8AC3E}">
        <p14:creationId xmlns:p14="http://schemas.microsoft.com/office/powerpoint/2010/main" val="41356686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ea typeface="ＭＳ Ｐゴシック" panose="020B0600070205080204" pitchFamily="34" charset="-128"/>
              </a:rPr>
              <a:t>Several additional considerations should be addressed when placing test items in an operational form:</a:t>
            </a:r>
          </a:p>
          <a:p>
            <a:endParaRPr lang="en-US" altLang="en-US" u="sng" dirty="0">
              <a:ea typeface="ＭＳ Ｐゴシック" panose="020B0600070205080204" pitchFamily="34" charset="-128"/>
            </a:endParaRPr>
          </a:p>
          <a:p>
            <a:pPr marL="171450" indent="-171450">
              <a:buFont typeface="Arial" panose="020B0604020202020204" pitchFamily="34" charset="0"/>
              <a:buChar char="•"/>
            </a:pPr>
            <a:r>
              <a:rPr lang="en-US" altLang="en-US" u="none" dirty="0">
                <a:ea typeface="ＭＳ Ｐゴシック" panose="020B0600070205080204" pitchFamily="34" charset="-128"/>
              </a:rPr>
              <a:t>Initial</a:t>
            </a:r>
            <a:r>
              <a:rPr lang="en-US" altLang="en-US" dirty="0">
                <a:ea typeface="ＭＳ Ｐゴシック" panose="020B0600070205080204" pitchFamily="34" charset="-128"/>
              </a:rPr>
              <a:t> items: </a:t>
            </a:r>
          </a:p>
          <a:p>
            <a:pPr marL="628650" lvl="1" indent="-171450">
              <a:buFont typeface="Arial" panose="020B0604020202020204" pitchFamily="34" charset="0"/>
              <a:buChar char="•"/>
            </a:pPr>
            <a:r>
              <a:rPr lang="en-US" altLang="en-US" dirty="0">
                <a:ea typeface="ＭＳ Ｐゴシック" panose="020B0600070205080204" pitchFamily="34" charset="-128"/>
              </a:rPr>
              <a:t>Where feasible, place the more appealing or less imposing items at the beginning of the operational form.</a:t>
            </a:r>
          </a:p>
          <a:p>
            <a:pPr marL="0" indent="0">
              <a:buFontTx/>
              <a:buNone/>
            </a:pPr>
            <a:endParaRPr lang="en-US" altLang="en-US" dirty="0">
              <a:ea typeface="ＭＳ Ｐゴシック" panose="020B0600070205080204" pitchFamily="34" charset="-128"/>
            </a:endParaRPr>
          </a:p>
          <a:p>
            <a:pPr marL="171450" indent="-171450">
              <a:buFont typeface="Arial" panose="020B0604020202020204" pitchFamily="34" charset="0"/>
              <a:buChar char="•"/>
            </a:pPr>
            <a:r>
              <a:rPr lang="en-US" altLang="en-US" i="1" dirty="0">
                <a:ea typeface="ＭＳ Ｐゴシック" panose="020B0600070205080204" pitchFamily="34" charset="-128"/>
              </a:rPr>
              <a:t>Cue </a:t>
            </a:r>
            <a:r>
              <a:rPr lang="en-US" altLang="en-US" dirty="0">
                <a:ea typeface="ＭＳ Ｐゴシック" panose="020B0600070205080204" pitchFamily="34" charset="-128"/>
              </a:rPr>
              <a:t>items</a:t>
            </a:r>
            <a:r>
              <a:rPr lang="en-US" altLang="en-US" dirty="0">
                <a:solidFill>
                  <a:srgbClr val="C00000"/>
                </a:solidFill>
                <a:ea typeface="ＭＳ Ｐゴシック" panose="020B0600070205080204" pitchFamily="34" charset="-128"/>
              </a:rPr>
              <a:t>: </a:t>
            </a:r>
          </a:p>
          <a:p>
            <a:pPr marL="628650" lvl="1" indent="-171450">
              <a:buFont typeface="Arial" panose="020B0604020202020204" pitchFamily="34" charset="0"/>
              <a:buChar char="•"/>
            </a:pPr>
            <a:r>
              <a:rPr lang="en-US" altLang="en-US" dirty="0">
                <a:ea typeface="ＭＳ Ｐゴシック" panose="020B0600070205080204" pitchFamily="34" charset="-128"/>
              </a:rPr>
              <a:t>The term </a:t>
            </a:r>
            <a:r>
              <a:rPr lang="en-US" altLang="en-US" i="1" dirty="0">
                <a:ea typeface="ＭＳ Ｐゴシック" panose="020B0600070205080204" pitchFamily="34" charset="-128"/>
              </a:rPr>
              <a:t>cueing</a:t>
            </a:r>
            <a:r>
              <a:rPr lang="en-US" altLang="en-US" dirty="0">
                <a:ea typeface="ＭＳ Ｐゴシック" panose="020B0600070205080204" pitchFamily="34" charset="-128"/>
              </a:rPr>
              <a:t> refers to when one item provides the test taker with information that assists in answering other assessment items. Multiple choice items at the beginning of a test often provide cues to constructed response item found later in the test.</a:t>
            </a:r>
          </a:p>
          <a:p>
            <a:pPr marL="628650" lvl="1" indent="-171450" eaLnBrk="1" hangingPunct="1">
              <a:spcBef>
                <a:spcPct val="0"/>
              </a:spcBef>
              <a:buFont typeface="Arial" panose="020B0604020202020204" pitchFamily="34" charset="0"/>
              <a:buChar char="•"/>
            </a:pPr>
            <a:r>
              <a:rPr lang="en-US" altLang="en-US" dirty="0">
                <a:ea typeface="ＭＳ Ｐゴシック" panose="020B0600070205080204" pitchFamily="34" charset="-128"/>
              </a:rPr>
              <a:t>Thoroughly reread the set of selected items to ensure that no items </a:t>
            </a:r>
            <a:r>
              <a:rPr lang="en-US" altLang="en-US" i="1" dirty="0">
                <a:ea typeface="ＭＳ Ｐゴシック" panose="020B0600070205080204" pitchFamily="34" charset="-128"/>
              </a:rPr>
              <a:t>cue </a:t>
            </a:r>
            <a:r>
              <a:rPr lang="en-US" altLang="en-US" dirty="0">
                <a:ea typeface="ＭＳ Ｐゴシック" panose="020B0600070205080204" pitchFamily="34" charset="-128"/>
              </a:rPr>
              <a:t>one another. </a:t>
            </a:r>
            <a:endParaRPr lang="en-US" altLang="en-US" u="sng" dirty="0">
              <a:ea typeface="ＭＳ Ｐゴシック" panose="020B0600070205080204" pitchFamily="34" charset="-128"/>
            </a:endParaRP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13</a:t>
            </a:fld>
            <a:endParaRPr lang="en-US"/>
          </a:p>
        </p:txBody>
      </p:sp>
    </p:spTree>
    <p:extLst>
      <p:ext uri="{BB962C8B-B14F-4D97-AF65-F5344CB8AC3E}">
        <p14:creationId xmlns:p14="http://schemas.microsoft.com/office/powerpoint/2010/main" val="21743805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en-US" sz="800" u="sng" dirty="0">
              <a:ea typeface="ＭＳ Ｐゴシック" panose="020B0600070205080204" pitchFamily="34" charset="-128"/>
            </a:endParaRPr>
          </a:p>
          <a:p>
            <a:pPr eaLnBrk="1" hangingPunct="1">
              <a:spcBef>
                <a:spcPct val="0"/>
              </a:spcBef>
            </a:pPr>
            <a:r>
              <a:rPr lang="en-US" altLang="en-US" dirty="0">
                <a:ea typeface="ＭＳ Ｐゴシック" panose="020B0600070205080204" pitchFamily="34" charset="-128"/>
              </a:rPr>
              <a:t>Graphic element</a:t>
            </a:r>
            <a:r>
              <a:rPr lang="en-US" altLang="en-US" dirty="0">
                <a:solidFill>
                  <a:srgbClr val="C00000"/>
                </a:solidFill>
                <a:ea typeface="ＭＳ Ｐゴシック" panose="020B0600070205080204" pitchFamily="34" charset="-128"/>
              </a:rPr>
              <a:t>s:</a:t>
            </a:r>
          </a:p>
          <a:p>
            <a:pPr marL="171450" indent="-171450" eaLnBrk="1" hangingPunct="1">
              <a:spcBef>
                <a:spcPct val="0"/>
              </a:spcBef>
              <a:buFont typeface="Arial" panose="020B0604020202020204" pitchFamily="34" charset="0"/>
              <a:buChar char="•"/>
            </a:pPr>
            <a:r>
              <a:rPr lang="en-US" altLang="en-US" dirty="0">
                <a:ea typeface="ＭＳ Ｐゴシック" panose="020B0600070205080204" pitchFamily="34" charset="-128"/>
              </a:rPr>
              <a:t>Distribute items with maps, graphs, tables, photographs, or illustrations evenly across the test form. </a:t>
            </a:r>
          </a:p>
          <a:p>
            <a:pPr marL="171450" indent="-171450" eaLnBrk="1" hangingPunct="1">
              <a:spcBef>
                <a:spcPct val="0"/>
              </a:spcBef>
              <a:buFont typeface="Arial" panose="020B0604020202020204" pitchFamily="34" charset="0"/>
              <a:buChar char="•"/>
            </a:pPr>
            <a:r>
              <a:rPr lang="en-US" altLang="en-US" dirty="0">
                <a:ea typeface="ＭＳ Ｐゴシック" panose="020B0600070205080204" pitchFamily="34" charset="-128"/>
              </a:rPr>
              <a:t>Graphic elements must be clearly agreed upon and, when applicable, copyright laws must be observed.  </a:t>
            </a: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14</a:t>
            </a:fld>
            <a:endParaRPr lang="en-US"/>
          </a:p>
        </p:txBody>
      </p:sp>
    </p:spTree>
    <p:extLst>
      <p:ext uri="{BB962C8B-B14F-4D97-AF65-F5344CB8AC3E}">
        <p14:creationId xmlns:p14="http://schemas.microsoft.com/office/powerpoint/2010/main" val="1772501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Precision means that assessments and items are accurate and clear. A </a:t>
            </a:r>
            <a:r>
              <a:rPr lang="en-US" sz="1200" i="1" kern="1200" dirty="0">
                <a:solidFill>
                  <a:schemeClr val="tx1"/>
                </a:solidFill>
                <a:effectLst/>
                <a:latin typeface="+mn-lt"/>
                <a:ea typeface="+mn-ea"/>
                <a:cs typeface="+mn-cs"/>
              </a:rPr>
              <a:t>precise </a:t>
            </a:r>
            <a:r>
              <a:rPr lang="en-US" sz="1200" kern="1200" dirty="0">
                <a:solidFill>
                  <a:schemeClr val="tx1"/>
                </a:solidFill>
                <a:effectLst/>
                <a:latin typeface="+mn-lt"/>
                <a:ea typeface="+mn-ea"/>
                <a:cs typeface="+mn-cs"/>
              </a:rPr>
              <a:t>assessment measures students’ knowledge and skills, not their misinterpretations or lack of unrelated background knowledge.</a:t>
            </a:r>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15</a:t>
            </a:fld>
            <a:endParaRPr lang="en-US"/>
          </a:p>
        </p:txBody>
      </p:sp>
    </p:spTree>
    <p:extLst>
      <p:ext uri="{BB962C8B-B14F-4D97-AF65-F5344CB8AC3E}">
        <p14:creationId xmlns:p14="http://schemas.microsoft.com/office/powerpoint/2010/main" val="37666195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C0DDAA2-1C43-4F84-BCB8-BB799C3B521C}"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215642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Slide Image Placeholder 1">
            <a:extLst>
              <a:ext uri="{FF2B5EF4-FFF2-40B4-BE49-F238E27FC236}">
                <a16:creationId xmlns:a16="http://schemas.microsoft.com/office/drawing/2014/main" id="{0EA0D0D9-00BA-401F-8644-220F5F3FE846}"/>
              </a:ext>
            </a:extLst>
          </p:cNvPr>
          <p:cNvSpPr>
            <a:spLocks noGrp="1" noRot="1" noChangeAspect="1" noTextEdit="1"/>
          </p:cNvSpPr>
          <p:nvPr>
            <p:ph type="sldImg"/>
          </p:nvPr>
        </p:nvSpPr>
        <p:spPr bwMode="auto">
          <a:xfrm>
            <a:off x="11049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23" name="Notes Placeholder 2">
            <a:extLst>
              <a:ext uri="{FF2B5EF4-FFF2-40B4-BE49-F238E27FC236}">
                <a16:creationId xmlns:a16="http://schemas.microsoft.com/office/drawing/2014/main" id="{BC29E9B5-27A4-43B7-B8C9-72FDFD6CB50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ea typeface="ＭＳ Ｐゴシック" panose="020B0600070205080204" pitchFamily="34" charset="-128"/>
              </a:rPr>
              <a:t>In addition to following a </a:t>
            </a:r>
            <a:r>
              <a:rPr lang="en-US" altLang="en-US" b="1" dirty="0">
                <a:ea typeface="ＭＳ Ｐゴシック" panose="020B0600070205080204" pitchFamily="34" charset="-128"/>
              </a:rPr>
              <a:t>process</a:t>
            </a:r>
            <a:r>
              <a:rPr lang="en-US" altLang="en-US" dirty="0">
                <a:ea typeface="ＭＳ Ｐゴシック" panose="020B0600070205080204" pitchFamily="34" charset="-128"/>
              </a:rPr>
              <a:t>, there are several things to </a:t>
            </a:r>
            <a:r>
              <a:rPr lang="en-US" altLang="en-US" b="1" dirty="0">
                <a:ea typeface="ＭＳ Ｐゴシック" panose="020B0600070205080204" pitchFamily="34" charset="-128"/>
              </a:rPr>
              <a:t>consider</a:t>
            </a:r>
            <a:r>
              <a:rPr lang="en-US" altLang="en-US" dirty="0">
                <a:ea typeface="ＭＳ Ｐゴシック" panose="020B0600070205080204" pitchFamily="34" charset="-128"/>
              </a:rPr>
              <a:t> when planning an assessment:</a:t>
            </a:r>
          </a:p>
          <a:p>
            <a:pPr eaLnBrk="1" hangingPunct="1">
              <a:spcBef>
                <a:spcPct val="0"/>
              </a:spcBef>
            </a:pPr>
            <a:endParaRPr lang="en-US" altLang="en-US" dirty="0">
              <a:ea typeface="ＭＳ Ｐゴシック" panose="020B0600070205080204" pitchFamily="34" charset="-128"/>
            </a:endParaRPr>
          </a:p>
          <a:p>
            <a:pPr eaLnBrk="1" hangingPunct="1">
              <a:spcBef>
                <a:spcPct val="0"/>
              </a:spcBef>
            </a:pPr>
            <a:r>
              <a:rPr lang="en-US" altLang="en-US" dirty="0">
                <a:ea typeface="ＭＳ Ｐゴシック" panose="020B0600070205080204" pitchFamily="34" charset="-128"/>
              </a:rPr>
              <a:t>Timing</a:t>
            </a:r>
          </a:p>
          <a:p>
            <a:pPr marL="171450" indent="-171450" eaLnBrk="1" hangingPunct="1">
              <a:spcBef>
                <a:spcPct val="0"/>
              </a:spcBef>
              <a:buFont typeface="Arial" panose="020B0604020202020204" pitchFamily="34" charset="0"/>
              <a:buChar char="•"/>
            </a:pPr>
            <a:r>
              <a:rPr lang="en-US" altLang="en-US" dirty="0">
                <a:ea typeface="ＭＳ Ｐゴシック" panose="020B0600070205080204" pitchFamily="34" charset="-128"/>
              </a:rPr>
              <a:t>Operational forms for large scale district-level common assessments should be assembled at least two months before the scheduled testing dates to give time for printing, quality assurance, shipping, and distribution activities.  Smaller scale individual classroom tests may not need that much lead time but should certainly be prepared several days before they are administered. </a:t>
            </a:r>
          </a:p>
          <a:p>
            <a:pPr eaLnBrk="1" hangingPunct="1">
              <a:spcBef>
                <a:spcPct val="0"/>
              </a:spcBef>
            </a:pPr>
            <a:endParaRPr lang="en-US" altLang="en-US" dirty="0">
              <a:ea typeface="ＭＳ Ｐゴシック" panose="020B0600070205080204" pitchFamily="34" charset="-128"/>
            </a:endParaRPr>
          </a:p>
          <a:p>
            <a:pPr eaLnBrk="1" hangingPunct="1">
              <a:spcBef>
                <a:spcPct val="0"/>
              </a:spcBef>
            </a:pPr>
            <a:r>
              <a:rPr lang="en-US" altLang="en-US" dirty="0">
                <a:ea typeface="ＭＳ Ｐゴシック" panose="020B0600070205080204" pitchFamily="34" charset="-128"/>
              </a:rPr>
              <a:t>Using Item Bank</a:t>
            </a:r>
          </a:p>
          <a:p>
            <a:pPr marL="171450" indent="-171450" eaLnBrk="1" hangingPunct="1">
              <a:spcBef>
                <a:spcPct val="0"/>
              </a:spcBef>
              <a:buFont typeface="Arial" panose="020B0604020202020204" pitchFamily="34" charset="0"/>
              <a:buChar char="•"/>
            </a:pPr>
            <a:r>
              <a:rPr lang="en-US" altLang="en-US" dirty="0">
                <a:ea typeface="ＭＳ Ｐゴシック" panose="020B0600070205080204" pitchFamily="34" charset="-128"/>
              </a:rPr>
              <a:t>For district and department-level common assessments, items and reading passages that are selected from the item “bank” or repository to be included in the operational form are best migrated with a form generator linked back to a database.  Although this automated process is</a:t>
            </a:r>
            <a:r>
              <a:rPr lang="en-US" altLang="en-US" baseline="0" dirty="0">
                <a:ea typeface="ＭＳ Ｐゴシック" panose="020B0600070205080204" pitchFamily="34" charset="-128"/>
              </a:rPr>
              <a:t> </a:t>
            </a:r>
            <a:r>
              <a:rPr lang="en-US" altLang="en-US" dirty="0">
                <a:ea typeface="ＭＳ Ｐゴシック" panose="020B0600070205080204" pitchFamily="34" charset="-128"/>
              </a:rPr>
              <a:t>simple to complete by trained personnel, proprietary software and customization can create substantial development costs. Referencing items banks created by classroom teachers will be easier if the item tagging process has been implemented.</a:t>
            </a:r>
          </a:p>
          <a:p>
            <a:pPr eaLnBrk="1" hangingPunct="1">
              <a:spcBef>
                <a:spcPct val="0"/>
              </a:spcBef>
            </a:pPr>
            <a:endParaRPr lang="en-US" altLang="en-US" dirty="0">
              <a:ea typeface="ＭＳ Ｐゴシック" panose="020B0600070205080204" pitchFamily="34" charset="-128"/>
            </a:endParaRPr>
          </a:p>
          <a:p>
            <a:pPr eaLnBrk="1" hangingPunct="1">
              <a:spcBef>
                <a:spcPct val="0"/>
              </a:spcBef>
            </a:pPr>
            <a:r>
              <a:rPr lang="en-US" altLang="en-US" dirty="0">
                <a:ea typeface="ＭＳ Ｐゴシック" panose="020B0600070205080204" pitchFamily="34" charset="-128"/>
              </a:rPr>
              <a:t>Records</a:t>
            </a:r>
          </a:p>
          <a:p>
            <a:pPr marL="171450" indent="-171450" eaLnBrk="1" hangingPunct="1">
              <a:spcBef>
                <a:spcPct val="0"/>
              </a:spcBef>
              <a:buFont typeface="Arial" panose="020B0604020202020204" pitchFamily="34" charset="0"/>
              <a:buChar char="•"/>
            </a:pPr>
            <a:r>
              <a:rPr lang="en-US" altLang="en-US" dirty="0">
                <a:ea typeface="ＭＳ Ｐゴシック" panose="020B0600070205080204" pitchFamily="34" charset="-128"/>
              </a:rPr>
              <a:t>Records should be kept from year to year so that any item replacements continue to fulfill the purpose, specification tables and blueprints designed for the assessment.</a:t>
            </a:r>
          </a:p>
        </p:txBody>
      </p:sp>
      <p:sp>
        <p:nvSpPr>
          <p:cNvPr id="184324" name="Header Placeholder 3">
            <a:extLst>
              <a:ext uri="{FF2B5EF4-FFF2-40B4-BE49-F238E27FC236}">
                <a16:creationId xmlns:a16="http://schemas.microsoft.com/office/drawing/2014/main" id="{7B676CEB-8A5E-4DA2-B4AD-896EA92D3BBB}"/>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84325" name="Footer Placeholder 4">
            <a:extLst>
              <a:ext uri="{FF2B5EF4-FFF2-40B4-BE49-F238E27FC236}">
                <a16:creationId xmlns:a16="http://schemas.microsoft.com/office/drawing/2014/main" id="{48D82A6A-C7CC-4188-A8D8-3E8679037607}"/>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#2-Assessment Items and Forms</a:t>
            </a:r>
          </a:p>
          <a:p>
            <a:pPr eaLnBrk="1" hangingPunct="1">
              <a:spcBef>
                <a:spcPct val="0"/>
              </a:spcBef>
            </a:pPr>
            <a:r>
              <a:rPr lang="en-US" altLang="en-US" sz="1100"/>
              <a:t>Pennsylvania Department of Education©</a:t>
            </a:r>
          </a:p>
          <a:p>
            <a:pPr eaLnBrk="1" hangingPunct="1">
              <a:spcBef>
                <a:spcPct val="0"/>
              </a:spcBef>
            </a:pPr>
            <a:endParaRPr lang="en-US" altLang="en-US" sz="1100"/>
          </a:p>
        </p:txBody>
      </p:sp>
      <p:sp>
        <p:nvSpPr>
          <p:cNvPr id="184326" name="Slide Number Placeholder 5">
            <a:extLst>
              <a:ext uri="{FF2B5EF4-FFF2-40B4-BE49-F238E27FC236}">
                <a16:creationId xmlns:a16="http://schemas.microsoft.com/office/drawing/2014/main" id="{75A1DA05-77A3-4AFE-8FAF-B3B70736E34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3B0D4A17-EF89-4DF9-87B3-71FEEB1A3F74}" type="slidenum">
              <a:rPr lang="en-US" altLang="en-US"/>
              <a:pPr eaLnBrk="1" hangingPunct="1">
                <a:spcBef>
                  <a:spcPct val="0"/>
                </a:spcBef>
              </a:pPr>
              <a:t>3</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When building an operational test form, it is important to select item types that best align with the learning objectives. These objectives are clarified as part of the assessment’s purpose, developed during the “design” phase.</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If assessments are misaligned with the purpose, learning objectives, or instructional strategies, student motivation and learning can be undermined. Consider these three scenarios:</a:t>
            </a:r>
          </a:p>
          <a:p>
            <a:endParaRPr lang="en-US" sz="1200" b="0" i="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Your objective is for students to learn to </a:t>
            </a:r>
            <a:r>
              <a:rPr lang="en-US" sz="1200" b="0" i="1" kern="1200" dirty="0">
                <a:solidFill>
                  <a:schemeClr val="tx1"/>
                </a:solidFill>
                <a:effectLst/>
                <a:latin typeface="+mn-lt"/>
                <a:ea typeface="+mn-ea"/>
                <a:cs typeface="+mn-cs"/>
              </a:rPr>
              <a:t>apply analytical skills</a:t>
            </a:r>
            <a:r>
              <a:rPr lang="en-US" sz="1200" b="0" i="0" kern="1200" dirty="0">
                <a:solidFill>
                  <a:schemeClr val="tx1"/>
                </a:solidFill>
                <a:effectLst/>
                <a:latin typeface="+mn-lt"/>
                <a:ea typeface="+mn-ea"/>
                <a:cs typeface="+mn-cs"/>
              </a:rPr>
              <a:t>, but your assessment measures only </a:t>
            </a:r>
            <a:r>
              <a:rPr lang="en-US" sz="1200" b="0" i="1" kern="1200" dirty="0">
                <a:solidFill>
                  <a:schemeClr val="tx1"/>
                </a:solidFill>
                <a:effectLst/>
                <a:latin typeface="+mn-lt"/>
                <a:ea typeface="+mn-ea"/>
                <a:cs typeface="+mn-cs"/>
              </a:rPr>
              <a:t>factual recall</a:t>
            </a:r>
            <a:r>
              <a:rPr lang="en-US" sz="1200" b="0" i="0" kern="1200" dirty="0">
                <a:solidFill>
                  <a:schemeClr val="tx1"/>
                </a:solidFill>
                <a:effectLst/>
                <a:latin typeface="+mn-lt"/>
                <a:ea typeface="+mn-ea"/>
                <a:cs typeface="+mn-cs"/>
              </a:rPr>
              <a:t>. Consequently, students hone their analytical skills and are frustrated that the exam does not measure what they learned.</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Your assessment measures students’ ability to </a:t>
            </a:r>
            <a:r>
              <a:rPr lang="en-US" sz="1200" b="0" i="1" kern="1200" dirty="0">
                <a:solidFill>
                  <a:schemeClr val="tx1"/>
                </a:solidFill>
                <a:effectLst/>
                <a:latin typeface="+mn-lt"/>
                <a:ea typeface="+mn-ea"/>
                <a:cs typeface="+mn-cs"/>
              </a:rPr>
              <a:t>compare and critique</a:t>
            </a:r>
            <a:r>
              <a:rPr lang="en-US" sz="1200" b="0" i="0" kern="1200" dirty="0">
                <a:solidFill>
                  <a:schemeClr val="tx1"/>
                </a:solidFill>
                <a:effectLst/>
                <a:latin typeface="+mn-lt"/>
                <a:ea typeface="+mn-ea"/>
                <a:cs typeface="+mn-cs"/>
              </a:rPr>
              <a:t> the arguments of different authors, but your instructional strategies focus entirely on </a:t>
            </a:r>
            <a:r>
              <a:rPr lang="en-US" sz="1200" b="0" i="1" kern="1200" dirty="0">
                <a:solidFill>
                  <a:schemeClr val="tx1"/>
                </a:solidFill>
                <a:effectLst/>
                <a:latin typeface="+mn-lt"/>
                <a:ea typeface="+mn-ea"/>
                <a:cs typeface="+mn-cs"/>
              </a:rPr>
              <a:t>summarizing</a:t>
            </a:r>
            <a:r>
              <a:rPr lang="en-US" sz="1200" b="0" i="0" kern="1200" dirty="0">
                <a:solidFill>
                  <a:schemeClr val="tx1"/>
                </a:solidFill>
                <a:effectLst/>
                <a:latin typeface="+mn-lt"/>
                <a:ea typeface="+mn-ea"/>
                <a:cs typeface="+mn-cs"/>
              </a:rPr>
              <a:t> the arguments of different authors. Consequently, students do not learn or practice the skills of comparison and evaluation that will be assessed.</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Students are provided rows and columns of math problems as part of an instructional strategy to learn math skills but are presented word problems in an assessment.</a:t>
            </a:r>
          </a:p>
          <a:p>
            <a:pPr fontAlgn="t"/>
            <a:br>
              <a:rPr lang="en-US" dirty="0"/>
            </a:br>
            <a:r>
              <a:rPr lang="en-US" b="1" i="1" u="none" dirty="0">
                <a:effectLst/>
              </a:rPr>
              <a:t>Aligning Item Types to Learning Objectives</a:t>
            </a:r>
            <a:endParaRPr lang="en-US" b="0" i="1" u="none" dirty="0">
              <a:effectLst/>
            </a:endParaRPr>
          </a:p>
          <a:p>
            <a:pPr fontAlgn="t"/>
            <a:endParaRPr lang="en-US" b="1" dirty="0">
              <a:effectLst/>
            </a:endParaRPr>
          </a:p>
          <a:p>
            <a:pPr fontAlgn="t"/>
            <a:r>
              <a:rPr lang="en-US" b="0" dirty="0">
                <a:effectLst/>
              </a:rPr>
              <a:t>For</a:t>
            </a:r>
            <a:r>
              <a:rPr lang="en-US" b="1" dirty="0">
                <a:effectLst/>
              </a:rPr>
              <a:t> Recall,</a:t>
            </a:r>
            <a:r>
              <a:rPr lang="en-US" b="1" baseline="0" dirty="0">
                <a:effectLst/>
              </a:rPr>
              <a:t> </a:t>
            </a:r>
            <a:r>
              <a:rPr lang="en-US" b="1" dirty="0">
                <a:effectLst/>
              </a:rPr>
              <a:t>Recognize,</a:t>
            </a:r>
            <a:r>
              <a:rPr lang="en-US" b="1" baseline="0" dirty="0">
                <a:effectLst/>
              </a:rPr>
              <a:t> </a:t>
            </a:r>
            <a:r>
              <a:rPr lang="en-US" b="1" dirty="0">
                <a:effectLst/>
              </a:rPr>
              <a:t>Identify, </a:t>
            </a:r>
            <a:r>
              <a:rPr lang="en-US" b="0" dirty="0">
                <a:effectLst/>
              </a:rPr>
              <a:t>choose</a:t>
            </a:r>
          </a:p>
          <a:p>
            <a:pPr fontAlgn="t"/>
            <a:endParaRPr lang="en-US" b="0" dirty="0">
              <a:effectLst/>
            </a:endParaRPr>
          </a:p>
          <a:p>
            <a:pPr marL="171450" indent="-171450" fontAlgn="t">
              <a:buFont typeface="Arial" panose="020B0604020202020204" pitchFamily="34" charset="0"/>
              <a:buChar char="•"/>
            </a:pPr>
            <a:r>
              <a:rPr lang="en-US" dirty="0">
                <a:effectLst/>
              </a:rPr>
              <a:t>Selected response test items such as: </a:t>
            </a:r>
          </a:p>
          <a:p>
            <a:pPr marL="628650" lvl="1" indent="-171450" fontAlgn="t">
              <a:buFont typeface="Arial" panose="020B0604020202020204" pitchFamily="34" charset="0"/>
              <a:buChar char="•"/>
            </a:pPr>
            <a:r>
              <a:rPr lang="en-US" dirty="0">
                <a:effectLst/>
              </a:rPr>
              <a:t>Fill-in-the-blank utilizing a word bank</a:t>
            </a:r>
          </a:p>
          <a:p>
            <a:pPr marL="628650" lvl="1" indent="-171450" fontAlgn="t">
              <a:buFont typeface="Arial" panose="020B0604020202020204" pitchFamily="34" charset="0"/>
              <a:buChar char="•"/>
            </a:pPr>
            <a:r>
              <a:rPr lang="en-US" dirty="0">
                <a:effectLst/>
              </a:rPr>
              <a:t>Matching </a:t>
            </a:r>
          </a:p>
          <a:p>
            <a:pPr marL="628650" lvl="1" indent="-171450" fontAlgn="t">
              <a:buFont typeface="Arial" panose="020B0604020202020204" pitchFamily="34" charset="0"/>
              <a:buChar char="•"/>
            </a:pPr>
            <a:r>
              <a:rPr lang="en-US" dirty="0">
                <a:effectLst/>
              </a:rPr>
              <a:t>True/False</a:t>
            </a:r>
          </a:p>
          <a:p>
            <a:pPr marL="628650" lvl="1" indent="-171450" fontAlgn="t">
              <a:buFont typeface="Arial" panose="020B0604020202020204" pitchFamily="34" charset="0"/>
              <a:buChar char="•"/>
            </a:pPr>
            <a:r>
              <a:rPr lang="en-US" dirty="0">
                <a:effectLst/>
              </a:rPr>
              <a:t>Multiple-choice questions that require students to</a:t>
            </a:r>
            <a:r>
              <a:rPr lang="en-US" baseline="0" dirty="0">
                <a:effectLst/>
              </a:rPr>
              <a:t> </a:t>
            </a:r>
            <a:r>
              <a:rPr lang="en-US" dirty="0">
                <a:effectLst/>
              </a:rPr>
              <a:t>recall or recognize terms, facts, and concepts</a:t>
            </a:r>
          </a:p>
          <a:p>
            <a:pPr marL="171450" indent="-171450" fontAlgn="t">
              <a:buFont typeface="Arial" panose="020B0604020202020204" pitchFamily="34" charset="0"/>
              <a:buChar char="•"/>
            </a:pPr>
            <a:r>
              <a:rPr lang="en-US" dirty="0">
                <a:effectLst/>
              </a:rPr>
              <a:t>Constructed response test items such as: </a:t>
            </a:r>
          </a:p>
          <a:p>
            <a:pPr marL="628650" lvl="1" indent="-171450" fontAlgn="t">
              <a:buFont typeface="Arial" panose="020B0604020202020204" pitchFamily="34" charset="0"/>
              <a:buChar char="•"/>
            </a:pPr>
            <a:r>
              <a:rPr lang="en-US" dirty="0">
                <a:effectLst/>
              </a:rPr>
              <a:t>Fill-in-the-blank utilizing a word bank</a:t>
            </a:r>
          </a:p>
          <a:p>
            <a:pPr marL="628650" lvl="1" indent="-171450" fontAlgn="t">
              <a:buFont typeface="Arial" panose="020B0604020202020204" pitchFamily="34" charset="0"/>
              <a:buChar char="•"/>
            </a:pPr>
            <a:r>
              <a:rPr lang="en-US" dirty="0">
                <a:effectLst/>
              </a:rPr>
              <a:t>Matching </a:t>
            </a:r>
          </a:p>
          <a:p>
            <a:pPr marL="628650" lvl="1" indent="-171450" fontAlgn="t">
              <a:buFont typeface="Arial" panose="020B0604020202020204" pitchFamily="34" charset="0"/>
              <a:buChar char="•"/>
            </a:pPr>
            <a:r>
              <a:rPr lang="en-US" dirty="0">
                <a:effectLst/>
              </a:rPr>
              <a:t>True/False</a:t>
            </a:r>
          </a:p>
          <a:p>
            <a:pPr marL="628650" lvl="1" indent="-171450" fontAlgn="t">
              <a:buFont typeface="Arial" panose="020B0604020202020204" pitchFamily="34" charset="0"/>
              <a:buChar char="•"/>
            </a:pPr>
            <a:r>
              <a:rPr lang="en-US" dirty="0">
                <a:effectLst/>
              </a:rPr>
              <a:t>Multiple Choice</a:t>
            </a:r>
          </a:p>
          <a:p>
            <a:pPr marL="457200" lvl="1" indent="0" fontAlgn="t">
              <a:buFont typeface="Arial" panose="020B0604020202020204" pitchFamily="34" charset="0"/>
              <a:buNone/>
            </a:pPr>
            <a:r>
              <a:rPr lang="en-US" dirty="0">
                <a:effectLst/>
              </a:rPr>
              <a:t>Constructed response items such as</a:t>
            </a:r>
          </a:p>
          <a:p>
            <a:pPr marL="628650" lvl="1" indent="-171450" fontAlgn="t">
              <a:buFont typeface="Arial" panose="020B0604020202020204" pitchFamily="34" charset="0"/>
              <a:buChar char="•"/>
            </a:pPr>
            <a:r>
              <a:rPr lang="en-US" dirty="0">
                <a:effectLst/>
              </a:rPr>
              <a:t>Fill-in</a:t>
            </a:r>
            <a:r>
              <a:rPr lang="en-US" baseline="0" dirty="0">
                <a:effectLst/>
              </a:rPr>
              <a:t>-the-blank (no word bank)</a:t>
            </a:r>
          </a:p>
          <a:p>
            <a:pPr marL="628650" lvl="1" indent="-171450" fontAlgn="t">
              <a:buFont typeface="Arial" panose="020B0604020202020204" pitchFamily="34" charset="0"/>
              <a:buChar char="•"/>
            </a:pPr>
            <a:r>
              <a:rPr lang="en-US" dirty="0">
                <a:effectLst/>
              </a:rPr>
              <a:t>Labeling</a:t>
            </a:r>
          </a:p>
          <a:p>
            <a:pPr fontAlgn="t"/>
            <a:endParaRPr lang="en-US" dirty="0">
              <a:effectLst/>
            </a:endParaRPr>
          </a:p>
          <a:p>
            <a:pPr fontAlgn="t"/>
            <a:r>
              <a:rPr lang="en-US" b="0" dirty="0">
                <a:effectLst/>
              </a:rPr>
              <a:t>For </a:t>
            </a:r>
            <a:r>
              <a:rPr lang="en-US" b="1" dirty="0">
                <a:effectLst/>
              </a:rPr>
              <a:t>Interpret,</a:t>
            </a:r>
            <a:r>
              <a:rPr lang="en-US" b="1" baseline="0" dirty="0">
                <a:effectLst/>
              </a:rPr>
              <a:t> </a:t>
            </a:r>
            <a:r>
              <a:rPr lang="en-US" b="1" dirty="0">
                <a:effectLst/>
              </a:rPr>
              <a:t>Exemplify,</a:t>
            </a:r>
            <a:r>
              <a:rPr lang="en-US" b="1" baseline="0" dirty="0">
                <a:effectLst/>
              </a:rPr>
              <a:t> </a:t>
            </a:r>
            <a:r>
              <a:rPr lang="en-US" b="1" dirty="0">
                <a:effectLst/>
              </a:rPr>
              <a:t>Classify,</a:t>
            </a:r>
            <a:r>
              <a:rPr lang="en-US" b="1" baseline="0" dirty="0">
                <a:effectLst/>
              </a:rPr>
              <a:t> </a:t>
            </a:r>
            <a:r>
              <a:rPr lang="en-US" b="1" dirty="0">
                <a:effectLst/>
              </a:rPr>
              <a:t>Summarize,</a:t>
            </a:r>
            <a:r>
              <a:rPr lang="en-US" b="1" baseline="0" dirty="0">
                <a:effectLst/>
              </a:rPr>
              <a:t> </a:t>
            </a:r>
            <a:r>
              <a:rPr lang="en-US" b="1" dirty="0">
                <a:effectLst/>
              </a:rPr>
              <a:t>Infer,</a:t>
            </a:r>
            <a:r>
              <a:rPr lang="en-US" b="1" baseline="0" dirty="0">
                <a:effectLst/>
              </a:rPr>
              <a:t> </a:t>
            </a:r>
            <a:r>
              <a:rPr lang="en-US" b="1" dirty="0">
                <a:effectLst/>
              </a:rPr>
              <a:t>Compare,</a:t>
            </a:r>
            <a:r>
              <a:rPr lang="en-US" b="1" baseline="0" dirty="0">
                <a:effectLst/>
              </a:rPr>
              <a:t> </a:t>
            </a:r>
            <a:r>
              <a:rPr lang="en-US" b="1" dirty="0">
                <a:effectLst/>
              </a:rPr>
              <a:t>Explain, </a:t>
            </a:r>
            <a:r>
              <a:rPr lang="en-US" b="0" dirty="0">
                <a:effectLst/>
              </a:rPr>
              <a:t>choose</a:t>
            </a:r>
            <a:br>
              <a:rPr lang="en-US" b="1" dirty="0">
                <a:effectLst/>
              </a:rPr>
            </a:br>
            <a:endParaRPr lang="en-US" b="1" dirty="0">
              <a:effectLst/>
            </a:endParaRPr>
          </a:p>
          <a:p>
            <a:pPr fontAlgn="t"/>
            <a:r>
              <a:rPr lang="en-US" dirty="0">
                <a:effectLst/>
              </a:rPr>
              <a:t>Constructed</a:t>
            </a:r>
            <a:r>
              <a:rPr lang="en-US" baseline="0" dirty="0">
                <a:effectLst/>
              </a:rPr>
              <a:t> response items</a:t>
            </a:r>
            <a:r>
              <a:rPr lang="en-US" dirty="0">
                <a:effectLst/>
              </a:rPr>
              <a:t> such as papers, exams, problem sets, class discussions, or concept maps that require students to:</a:t>
            </a:r>
          </a:p>
          <a:p>
            <a:pPr marL="171450" indent="-171450" fontAlgn="t">
              <a:buFont typeface="Arial" panose="020B0604020202020204" pitchFamily="34" charset="0"/>
              <a:buChar char="•"/>
            </a:pPr>
            <a:r>
              <a:rPr lang="en-US" dirty="0">
                <a:effectLst/>
              </a:rPr>
              <a:t>summarize readings, films, or speeches</a:t>
            </a:r>
          </a:p>
          <a:p>
            <a:pPr marL="171450" indent="-171450" fontAlgn="t">
              <a:buFont typeface="Arial" panose="020B0604020202020204" pitchFamily="34" charset="0"/>
              <a:buChar char="•"/>
            </a:pPr>
            <a:r>
              <a:rPr lang="en-US" dirty="0">
                <a:effectLst/>
              </a:rPr>
              <a:t>compare or contrast two or more theories, events, or processes</a:t>
            </a:r>
          </a:p>
          <a:p>
            <a:pPr marL="171450" indent="-171450" fontAlgn="t">
              <a:buFont typeface="Arial" panose="020B0604020202020204" pitchFamily="34" charset="0"/>
              <a:buChar char="•"/>
            </a:pPr>
            <a:r>
              <a:rPr lang="en-US" dirty="0">
                <a:effectLst/>
              </a:rPr>
              <a:t>classify or categorize cases, elements, or events using established criteria</a:t>
            </a:r>
          </a:p>
          <a:p>
            <a:pPr marL="171450" indent="-171450" fontAlgn="t">
              <a:buFont typeface="Arial" panose="020B0604020202020204" pitchFamily="34" charset="0"/>
              <a:buChar char="•"/>
            </a:pPr>
            <a:r>
              <a:rPr lang="en-US" dirty="0">
                <a:effectLst/>
              </a:rPr>
              <a:t>paraphrase documents or speeches</a:t>
            </a:r>
          </a:p>
          <a:p>
            <a:pPr marL="171450" indent="-171450" fontAlgn="t">
              <a:buFont typeface="Arial" panose="020B0604020202020204" pitchFamily="34" charset="0"/>
              <a:buChar char="•"/>
            </a:pPr>
            <a:r>
              <a:rPr lang="en-US" dirty="0">
                <a:effectLst/>
              </a:rPr>
              <a:t>find or identify examples or illustrations of a concept or principle</a:t>
            </a:r>
          </a:p>
          <a:p>
            <a:pPr marL="171450" indent="-171450" fontAlgn="t">
              <a:buFont typeface="Arial" panose="020B0604020202020204" pitchFamily="34" charset="0"/>
              <a:buChar char="•"/>
            </a:pPr>
            <a:endParaRPr lang="en-US" dirty="0">
              <a:effectLst/>
            </a:endParaRPr>
          </a:p>
          <a:p>
            <a:pPr fontAlgn="t"/>
            <a:r>
              <a:rPr lang="en-US" b="0" dirty="0">
                <a:effectLst/>
              </a:rPr>
              <a:t>For </a:t>
            </a:r>
            <a:r>
              <a:rPr lang="en-US" b="1" dirty="0">
                <a:effectLst/>
              </a:rPr>
              <a:t>Apply,</a:t>
            </a:r>
            <a:r>
              <a:rPr lang="en-US" b="1" baseline="0" dirty="0">
                <a:effectLst/>
              </a:rPr>
              <a:t> </a:t>
            </a:r>
            <a:r>
              <a:rPr lang="en-US" b="1" dirty="0">
                <a:effectLst/>
              </a:rPr>
              <a:t>Execute,</a:t>
            </a:r>
            <a:r>
              <a:rPr lang="en-US" b="1" baseline="0" dirty="0">
                <a:effectLst/>
              </a:rPr>
              <a:t> </a:t>
            </a:r>
            <a:r>
              <a:rPr lang="en-US" b="1" dirty="0">
                <a:effectLst/>
              </a:rPr>
              <a:t>Implement, </a:t>
            </a:r>
            <a:r>
              <a:rPr lang="en-US" b="0" dirty="0">
                <a:effectLst/>
              </a:rPr>
              <a:t>choose</a:t>
            </a:r>
          </a:p>
          <a:p>
            <a:pPr fontAlgn="t"/>
            <a:br>
              <a:rPr lang="en-US" b="1" dirty="0">
                <a:effectLst/>
              </a:rPr>
            </a:br>
            <a:r>
              <a:rPr lang="en-US" b="0" dirty="0">
                <a:effectLst/>
              </a:rPr>
              <a:t>Performance </a:t>
            </a:r>
            <a:r>
              <a:rPr lang="en-US" dirty="0">
                <a:effectLst/>
              </a:rPr>
              <a:t>tasks such as problem sets, performances, labs, prototyping, or simulations that require students to:</a:t>
            </a:r>
          </a:p>
          <a:p>
            <a:pPr marL="171450" indent="-171450" fontAlgn="t">
              <a:buFont typeface="Arial" panose="020B0604020202020204" pitchFamily="34" charset="0"/>
              <a:buChar char="•"/>
            </a:pPr>
            <a:r>
              <a:rPr lang="en-US" dirty="0">
                <a:effectLst/>
              </a:rPr>
              <a:t>use procedures to solve or complete familiar or unfamiliar tasks</a:t>
            </a:r>
          </a:p>
          <a:p>
            <a:pPr marL="171450" indent="-171450" fontAlgn="t">
              <a:buFont typeface="Arial" panose="020B0604020202020204" pitchFamily="34" charset="0"/>
              <a:buChar char="•"/>
            </a:pPr>
            <a:r>
              <a:rPr lang="en-US" dirty="0">
                <a:effectLst/>
              </a:rPr>
              <a:t>determine which procedure(s) are most appropriate for a given task</a:t>
            </a:r>
          </a:p>
          <a:p>
            <a:pPr fontAlgn="t"/>
            <a:endParaRPr lang="en-US" b="1" dirty="0">
              <a:effectLst/>
            </a:endParaRPr>
          </a:p>
          <a:p>
            <a:pPr fontAlgn="t"/>
            <a:r>
              <a:rPr lang="en-US" b="0" dirty="0">
                <a:effectLst/>
              </a:rPr>
              <a:t>For </a:t>
            </a:r>
            <a:r>
              <a:rPr lang="en-US" b="1" dirty="0">
                <a:effectLst/>
              </a:rPr>
              <a:t>Analyze,</a:t>
            </a:r>
            <a:r>
              <a:rPr lang="en-US" b="1" baseline="0" dirty="0">
                <a:effectLst/>
              </a:rPr>
              <a:t> </a:t>
            </a:r>
            <a:r>
              <a:rPr lang="en-US" b="1" dirty="0">
                <a:effectLst/>
              </a:rPr>
              <a:t>Differentiate,</a:t>
            </a:r>
            <a:r>
              <a:rPr lang="en-US" b="1" baseline="0" dirty="0">
                <a:effectLst/>
              </a:rPr>
              <a:t> </a:t>
            </a:r>
            <a:r>
              <a:rPr lang="en-US" b="1" dirty="0">
                <a:effectLst/>
              </a:rPr>
              <a:t>Organize,</a:t>
            </a:r>
            <a:r>
              <a:rPr lang="en-US" b="1" baseline="0" dirty="0">
                <a:effectLst/>
              </a:rPr>
              <a:t> </a:t>
            </a:r>
            <a:r>
              <a:rPr lang="en-US" b="1" dirty="0">
                <a:effectLst/>
              </a:rPr>
              <a:t>Attribute, </a:t>
            </a:r>
            <a:r>
              <a:rPr lang="en-US" b="0" dirty="0">
                <a:effectLst/>
              </a:rPr>
              <a:t>choose</a:t>
            </a:r>
          </a:p>
          <a:p>
            <a:pPr fontAlgn="t"/>
            <a:br>
              <a:rPr lang="en-US" b="1" dirty="0">
                <a:effectLst/>
              </a:rPr>
            </a:br>
            <a:r>
              <a:rPr lang="en-US" b="0" dirty="0">
                <a:effectLst/>
              </a:rPr>
              <a:t>Constructed</a:t>
            </a:r>
            <a:r>
              <a:rPr lang="en-US" b="0" baseline="0" dirty="0">
                <a:effectLst/>
              </a:rPr>
              <a:t> response or</a:t>
            </a:r>
            <a:r>
              <a:rPr lang="en-US" b="1" baseline="0" dirty="0">
                <a:effectLst/>
              </a:rPr>
              <a:t> </a:t>
            </a:r>
            <a:r>
              <a:rPr lang="en-US" b="0" baseline="0" dirty="0">
                <a:effectLst/>
              </a:rPr>
              <a:t>p</a:t>
            </a:r>
            <a:r>
              <a:rPr lang="en-US" dirty="0">
                <a:effectLst/>
              </a:rPr>
              <a:t>erformance tasks such as case studies, critiques, labs, papers, projects, debates, or concept maps that require students to:</a:t>
            </a:r>
          </a:p>
          <a:p>
            <a:pPr marL="171450" indent="-171450" fontAlgn="t">
              <a:buFont typeface="Arial" panose="020B0604020202020204" pitchFamily="34" charset="0"/>
              <a:buChar char="•"/>
            </a:pPr>
            <a:r>
              <a:rPr lang="en-US" dirty="0">
                <a:effectLst/>
              </a:rPr>
              <a:t>discriminate or select relevant and irrelevant parts</a:t>
            </a:r>
          </a:p>
          <a:p>
            <a:pPr marL="171450" indent="-171450" fontAlgn="t">
              <a:buFont typeface="Arial" panose="020B0604020202020204" pitchFamily="34" charset="0"/>
              <a:buChar char="•"/>
            </a:pPr>
            <a:r>
              <a:rPr lang="en-US" dirty="0">
                <a:effectLst/>
              </a:rPr>
              <a:t>determine how elements function together</a:t>
            </a:r>
          </a:p>
          <a:p>
            <a:pPr marL="171450" indent="-171450" fontAlgn="t">
              <a:buFont typeface="Arial" panose="020B0604020202020204" pitchFamily="34" charset="0"/>
              <a:buChar char="•"/>
            </a:pPr>
            <a:r>
              <a:rPr lang="en-US" dirty="0">
                <a:effectLst/>
              </a:rPr>
              <a:t>determine bias, values, or underlying intent in presented material</a:t>
            </a:r>
          </a:p>
          <a:p>
            <a:pPr fontAlgn="t"/>
            <a:endParaRPr lang="en-US" b="1" dirty="0">
              <a:effectLst/>
            </a:endParaRPr>
          </a:p>
          <a:p>
            <a:pPr fontAlgn="t"/>
            <a:r>
              <a:rPr lang="en-US" b="0" dirty="0">
                <a:effectLst/>
              </a:rPr>
              <a:t>For </a:t>
            </a:r>
            <a:r>
              <a:rPr lang="en-US" b="1" dirty="0">
                <a:effectLst/>
              </a:rPr>
              <a:t>Evaluate,</a:t>
            </a:r>
            <a:r>
              <a:rPr lang="en-US" b="1" baseline="0" dirty="0">
                <a:effectLst/>
              </a:rPr>
              <a:t> </a:t>
            </a:r>
            <a:r>
              <a:rPr lang="en-US" b="1" dirty="0">
                <a:effectLst/>
              </a:rPr>
              <a:t>Check,</a:t>
            </a:r>
            <a:r>
              <a:rPr lang="en-US" b="1" baseline="0" dirty="0">
                <a:effectLst/>
              </a:rPr>
              <a:t> </a:t>
            </a:r>
            <a:r>
              <a:rPr lang="en-US" b="1" dirty="0">
                <a:effectLst/>
              </a:rPr>
              <a:t>Critique,</a:t>
            </a:r>
            <a:r>
              <a:rPr lang="en-US" b="1" baseline="0" dirty="0">
                <a:effectLst/>
              </a:rPr>
              <a:t> </a:t>
            </a:r>
            <a:r>
              <a:rPr lang="en-US" b="1" dirty="0">
                <a:effectLst/>
              </a:rPr>
              <a:t>Assess, </a:t>
            </a:r>
            <a:r>
              <a:rPr lang="en-US" b="0" dirty="0">
                <a:effectLst/>
              </a:rPr>
              <a:t> choose</a:t>
            </a:r>
          </a:p>
          <a:p>
            <a:pPr fontAlgn="t"/>
            <a:br>
              <a:rPr lang="en-US" b="1" dirty="0">
                <a:effectLst/>
              </a:rPr>
            </a:br>
            <a:r>
              <a:rPr lang="en-US" dirty="0">
                <a:effectLst/>
              </a:rPr>
              <a:t>Constructed response or performance tasks such as journals, diaries, critiques, problem sets, product reviews, or studies that require students to:</a:t>
            </a:r>
          </a:p>
          <a:p>
            <a:pPr marL="171450" indent="-171450" fontAlgn="t">
              <a:buFont typeface="Arial" panose="020B0604020202020204" pitchFamily="34" charset="0"/>
              <a:buChar char="•"/>
            </a:pPr>
            <a:r>
              <a:rPr lang="en-US" dirty="0">
                <a:effectLst/>
              </a:rPr>
              <a:t>test, monitor, judge, or critique readings, performances, or products against established criteria or standards</a:t>
            </a:r>
          </a:p>
          <a:p>
            <a:pPr fontAlgn="t"/>
            <a:endParaRPr lang="en-US" b="1" dirty="0">
              <a:effectLst/>
            </a:endParaRPr>
          </a:p>
          <a:p>
            <a:pPr fontAlgn="t"/>
            <a:r>
              <a:rPr lang="en-US" b="0" dirty="0">
                <a:effectLst/>
              </a:rPr>
              <a:t>For </a:t>
            </a:r>
            <a:r>
              <a:rPr lang="en-US" b="1" dirty="0">
                <a:effectLst/>
              </a:rPr>
              <a:t>Create,</a:t>
            </a:r>
            <a:r>
              <a:rPr lang="en-US" b="1" baseline="0" dirty="0">
                <a:effectLst/>
              </a:rPr>
              <a:t> </a:t>
            </a:r>
            <a:r>
              <a:rPr lang="en-US" b="1" dirty="0">
                <a:effectLst/>
              </a:rPr>
              <a:t>Generate,</a:t>
            </a:r>
            <a:r>
              <a:rPr lang="en-US" b="1" baseline="0" dirty="0">
                <a:effectLst/>
              </a:rPr>
              <a:t> </a:t>
            </a:r>
            <a:r>
              <a:rPr lang="en-US" b="1" dirty="0">
                <a:effectLst/>
              </a:rPr>
              <a:t>Plan,</a:t>
            </a:r>
            <a:r>
              <a:rPr lang="en-US" b="1" baseline="0" dirty="0">
                <a:effectLst/>
              </a:rPr>
              <a:t> </a:t>
            </a:r>
            <a:r>
              <a:rPr lang="en-US" b="1" dirty="0">
                <a:effectLst/>
              </a:rPr>
              <a:t>Produce,</a:t>
            </a:r>
            <a:r>
              <a:rPr lang="en-US" b="1" baseline="0" dirty="0">
                <a:effectLst/>
              </a:rPr>
              <a:t> </a:t>
            </a:r>
            <a:r>
              <a:rPr lang="en-US" b="1" dirty="0">
                <a:effectLst/>
              </a:rPr>
              <a:t>Design, </a:t>
            </a:r>
            <a:r>
              <a:rPr lang="en-US" b="0" dirty="0">
                <a:effectLst/>
              </a:rPr>
              <a:t>choose</a:t>
            </a:r>
          </a:p>
          <a:p>
            <a:pPr fontAlgn="t"/>
            <a:endParaRPr lang="en-US" b="1" dirty="0">
              <a:effectLst/>
            </a:endParaRPr>
          </a:p>
          <a:p>
            <a:pPr fontAlgn="t"/>
            <a:r>
              <a:rPr lang="en-US" dirty="0">
                <a:effectLst/>
              </a:rPr>
              <a:t>Performance tasks such as research projects, musical compositions, performances, essays, business plans, website designs, or set designs that require students to:</a:t>
            </a:r>
          </a:p>
          <a:p>
            <a:pPr marL="171450" indent="-171450" fontAlgn="t">
              <a:buFont typeface="Arial" panose="020B0604020202020204" pitchFamily="34" charset="0"/>
              <a:buChar char="•"/>
            </a:pPr>
            <a:r>
              <a:rPr lang="en-US" dirty="0">
                <a:effectLst/>
              </a:rPr>
              <a:t>make, build, design or generate something new</a:t>
            </a: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4</a:t>
            </a:fld>
            <a:endParaRPr lang="en-US"/>
          </a:p>
        </p:txBody>
      </p:sp>
    </p:spTree>
    <p:extLst>
      <p:ext uri="{BB962C8B-B14F-4D97-AF65-F5344CB8AC3E}">
        <p14:creationId xmlns:p14="http://schemas.microsoft.com/office/powerpoint/2010/main" val="29921770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altLang="en-US" dirty="0">
                <a:ea typeface="ＭＳ Ｐゴシック" panose="020B0600070205080204" pitchFamily="34" charset="-128"/>
              </a:rPr>
              <a:t>The overall test should include items that not only match the content standards but represent the relative weighting and importance of the standards.  This information should be clearly expressed through the specification tables and blueprints developed during the assessment’s design process. </a:t>
            </a:r>
          </a:p>
          <a:p>
            <a:endParaRPr lang="en-US" altLang="en-US" dirty="0">
              <a:ea typeface="ＭＳ Ｐゴシック" panose="020B0600070205080204" pitchFamily="34" charset="-128"/>
            </a:endParaRPr>
          </a:p>
          <a:p>
            <a:pPr marL="171450" indent="-171450">
              <a:buFont typeface="Arial" panose="020B0604020202020204" pitchFamily="34" charset="0"/>
              <a:buChar char="•"/>
            </a:pPr>
            <a:r>
              <a:rPr lang="en-CA" sz="1200" b="1" kern="1200" dirty="0">
                <a:solidFill>
                  <a:schemeClr val="tx1"/>
                </a:solidFill>
                <a:effectLst/>
                <a:latin typeface="+mn-lt"/>
                <a:ea typeface="+mn-ea"/>
                <a:cs typeface="+mn-cs"/>
              </a:rPr>
              <a:t>Weighting</a:t>
            </a:r>
            <a:r>
              <a:rPr lang="en-CA" sz="1200" kern="1200" dirty="0">
                <a:solidFill>
                  <a:schemeClr val="tx1"/>
                </a:solidFill>
                <a:effectLst/>
                <a:latin typeface="+mn-lt"/>
                <a:ea typeface="+mn-ea"/>
                <a:cs typeface="+mn-cs"/>
              </a:rPr>
              <a:t> is a mathematical calculation used to give more importance to certain assessment questions when calculating an overall score. A numerical value or percentage is assigned to various assessments or questions based on the importance that the assessed knowledge, skill or competency has.</a:t>
            </a:r>
            <a:endParaRPr lang="en-US"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CA" sz="1200" kern="1200" dirty="0">
                <a:solidFill>
                  <a:schemeClr val="tx1"/>
                </a:solidFill>
                <a:effectLst/>
                <a:latin typeface="+mn-lt"/>
                <a:ea typeface="+mn-ea"/>
                <a:cs typeface="+mn-cs"/>
              </a:rPr>
              <a:t>Remember when your high school teacher said your assignments were worth 40 percent of your final grade and your final exam was worth 60 percent? This is called weighting. It very simply is a way of recognizing that not all parts of the assessment are equal in value.</a:t>
            </a:r>
            <a:r>
              <a:rPr lang="en-US" dirty="0">
                <a:effectLst/>
              </a:rPr>
              <a:t> </a:t>
            </a:r>
          </a:p>
          <a:p>
            <a:pPr marL="171450" indent="-171450">
              <a:buFont typeface="Arial" panose="020B0604020202020204" pitchFamily="34" charset="0"/>
              <a:buChar char="•"/>
            </a:pPr>
            <a:endParaRPr lang="en-US" altLang="en-US" dirty="0">
              <a:effectLst/>
              <a:ea typeface="ＭＳ Ｐゴシック" panose="020B0600070205080204" pitchFamily="34" charset="-128"/>
            </a:endParaRPr>
          </a:p>
          <a:p>
            <a:pPr marL="171450" indent="-171450">
              <a:buFont typeface="Arial" panose="020B0604020202020204" pitchFamily="34" charset="0"/>
              <a:buChar char="•"/>
            </a:pPr>
            <a:r>
              <a:rPr lang="en-CA" sz="1200" kern="1200" dirty="0">
                <a:solidFill>
                  <a:schemeClr val="tx1"/>
                </a:solidFill>
                <a:effectLst/>
                <a:latin typeface="+mn-lt"/>
                <a:ea typeface="+mn-ea"/>
                <a:cs typeface="+mn-cs"/>
              </a:rPr>
              <a:t>The easiest way to assign weight to various assessments is by starting with 100 points (100%) and then allocating a portion of this total to each of the item types you are using; e.g., 40 points or 40% to the selected response items, 60 points or 60% to the extended constructed response item. </a:t>
            </a:r>
          </a:p>
          <a:p>
            <a:pPr marL="171450" indent="-171450">
              <a:buFont typeface="Arial" panose="020B0604020202020204" pitchFamily="34" charset="0"/>
              <a:buChar char="•"/>
            </a:pPr>
            <a:r>
              <a:rPr lang="en-CA" altLang="en-US" sz="1200" kern="1200" dirty="0">
                <a:solidFill>
                  <a:schemeClr val="tx1"/>
                </a:solidFill>
                <a:effectLst/>
                <a:latin typeface="+mn-lt"/>
                <a:ea typeface="+mn-ea"/>
                <a:cs typeface="+mn-cs"/>
              </a:rPr>
              <a:t>Weighting can help to provide guidance to students on how much time they might allocate to any given set of assessment items.</a:t>
            </a:r>
            <a:endParaRPr lang="en-US" altLang="en-US" dirty="0">
              <a:ea typeface="ＭＳ Ｐゴシック" panose="020B0600070205080204" pitchFamily="34" charset="-128"/>
            </a:endParaRPr>
          </a:p>
          <a:p>
            <a:endParaRPr lang="en-US" dirty="0">
              <a:ea typeface="ＭＳ Ｐゴシック" panose="020B0600070205080204" pitchFamily="34" charset="-128"/>
            </a:endParaRPr>
          </a:p>
          <a:p>
            <a:br>
              <a:rPr lang="en-US" dirty="0"/>
            </a:br>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5</a:t>
            </a:fld>
            <a:endParaRPr lang="en-US"/>
          </a:p>
        </p:txBody>
      </p:sp>
    </p:spTree>
    <p:extLst>
      <p:ext uri="{BB962C8B-B14F-4D97-AF65-F5344CB8AC3E}">
        <p14:creationId xmlns:p14="http://schemas.microsoft.com/office/powerpoint/2010/main" val="3368205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Slide Image Placeholder 1">
            <a:extLst>
              <a:ext uri="{FF2B5EF4-FFF2-40B4-BE49-F238E27FC236}">
                <a16:creationId xmlns:a16="http://schemas.microsoft.com/office/drawing/2014/main" id="{108DAAA1-3D34-49FD-AB04-F8CF81704014}"/>
              </a:ext>
            </a:extLst>
          </p:cNvPr>
          <p:cNvSpPr>
            <a:spLocks noGrp="1" noRot="1" noChangeAspect="1" noTextEdit="1"/>
          </p:cNvSpPr>
          <p:nvPr>
            <p:ph type="sldImg"/>
          </p:nvPr>
        </p:nvSpPr>
        <p:spPr bwMode="auto">
          <a:xfrm>
            <a:off x="11049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7155" name="Notes Placeholder 2">
            <a:extLst>
              <a:ext uri="{FF2B5EF4-FFF2-40B4-BE49-F238E27FC236}">
                <a16:creationId xmlns:a16="http://schemas.microsoft.com/office/drawing/2014/main" id="{3A5B5D35-FABF-47D7-A840-01661E60BC3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ltLang="en-US" dirty="0">
                <a:ea typeface="ＭＳ Ｐゴシック"/>
              </a:rPr>
              <a:t>Decisions about the items selected and the operational form should not be left to chance during the build phase but planned earlier as part of the assessment</a:t>
            </a:r>
            <a:r>
              <a:rPr lang="ja-JP" altLang="en-US" dirty="0">
                <a:ea typeface="ＭＳ Ｐゴシック"/>
              </a:rPr>
              <a:t>’</a:t>
            </a:r>
            <a:r>
              <a:rPr lang="en-US" altLang="ja-JP" dirty="0">
                <a:ea typeface="ＭＳ Ｐゴシック"/>
              </a:rPr>
              <a:t>s design phase.</a:t>
            </a:r>
            <a:r>
              <a:rPr lang="en-US" altLang="ja-JP" dirty="0">
                <a:ea typeface="ＭＳ Ｐゴシック"/>
                <a:cs typeface="Calibri"/>
              </a:rPr>
              <a:t> </a:t>
            </a:r>
            <a:r>
              <a:rPr lang="en-US" altLang="en-US" dirty="0">
                <a:ea typeface="ＭＳ Ｐゴシック"/>
              </a:rPr>
              <a:t>The process of selecting items that will appear in each test form requires careful examination and balance of numerous elements.  The design of each form is based on the requirements for content match, cognitive complexity (DOK), content pattern and item/task sufficiency, as stated in the test blueprint.</a:t>
            </a:r>
            <a:endParaRPr lang="en-US" altLang="en-US" dirty="0">
              <a:ea typeface="ＭＳ Ｐゴシック"/>
              <a:cs typeface="Calibri"/>
            </a:endParaRPr>
          </a:p>
          <a:p>
            <a:pPr eaLnBrk="1" hangingPunct="1">
              <a:spcBef>
                <a:spcPct val="0"/>
              </a:spcBef>
            </a:pPr>
            <a:endParaRPr lang="en-US" altLang="ja-JP" dirty="0">
              <a:ea typeface="ＭＳ Ｐゴシック" panose="020B0600070205080204" pitchFamily="34" charset="-128"/>
            </a:endParaRPr>
          </a:p>
          <a:p>
            <a:pPr>
              <a:spcBef>
                <a:spcPct val="0"/>
              </a:spcBef>
            </a:pPr>
            <a:r>
              <a:rPr lang="en-US" altLang="en-US" dirty="0">
                <a:ea typeface="ＭＳ Ｐゴシック"/>
              </a:rPr>
              <a:t>When assembling test items in an operational form, it is important to continually reflect on the assessment’s purpose to ensure that the operational test form’s layout is fully aligned to that purpose. </a:t>
            </a:r>
            <a:endParaRPr lang="en-US" altLang="en-US" dirty="0">
              <a:ea typeface="ＭＳ Ｐゴシック" panose="020B0600070205080204" pitchFamily="34" charset="-128"/>
              <a:cs typeface="Calibri"/>
            </a:endParaRPr>
          </a:p>
          <a:p>
            <a:pPr eaLnBrk="1" hangingPunct="1">
              <a:spcBef>
                <a:spcPct val="0"/>
              </a:spcBef>
            </a:pPr>
            <a:endParaRPr lang="en-US" altLang="en-US" dirty="0">
              <a:ea typeface="ＭＳ Ｐゴシック" panose="020B0600070205080204" pitchFamily="34" charset="-128"/>
            </a:endParaRPr>
          </a:p>
          <a:p>
            <a:pPr marL="228600" indent="-228600" eaLnBrk="1" hangingPunct="1">
              <a:spcBef>
                <a:spcPct val="0"/>
              </a:spcBef>
              <a:buFont typeface="Arial" panose="020B0604020202020204" pitchFamily="34" charset="0"/>
              <a:buChar char="•"/>
            </a:pPr>
            <a:r>
              <a:rPr lang="en-US" altLang="en-US" dirty="0">
                <a:ea typeface="ＭＳ Ｐゴシック"/>
              </a:rPr>
              <a:t>Operational forms must reflect the totality of the specification tables.</a:t>
            </a:r>
            <a:endParaRPr lang="en-US" altLang="en-US" dirty="0">
              <a:ea typeface="ＭＳ Ｐゴシック"/>
              <a:cs typeface="Calibri"/>
            </a:endParaRPr>
          </a:p>
          <a:p>
            <a:pPr marL="228600" indent="-228600" eaLnBrk="1" hangingPunct="1">
              <a:spcBef>
                <a:spcPct val="0"/>
              </a:spcBef>
              <a:buFont typeface="Arial" panose="020B0604020202020204" pitchFamily="34" charset="0"/>
              <a:buChar char="•"/>
            </a:pPr>
            <a:endParaRPr lang="en-US" altLang="en-US" dirty="0">
              <a:ea typeface="ＭＳ Ｐゴシック" panose="020B0600070205080204" pitchFamily="34" charset="-128"/>
            </a:endParaRPr>
          </a:p>
          <a:p>
            <a:pPr marL="228600" indent="-228600" eaLnBrk="1" hangingPunct="1">
              <a:spcBef>
                <a:spcPct val="0"/>
              </a:spcBef>
              <a:buFont typeface="Arial" panose="020B0604020202020204" pitchFamily="34" charset="0"/>
              <a:buChar char="•"/>
            </a:pPr>
            <a:r>
              <a:rPr lang="en-US" altLang="en-US" dirty="0">
                <a:ea typeface="ＭＳ Ｐゴシック"/>
              </a:rPr>
              <a:t>The designs of operational forms range from those with a single item-type to those that include a full-range of items/tasks. It is important that the design align with the assessment’s purpose.</a:t>
            </a:r>
            <a:endParaRPr lang="en-US" altLang="en-US" dirty="0">
              <a:ea typeface="ＭＳ Ｐゴシック"/>
              <a:cs typeface="Calibri"/>
            </a:endParaRPr>
          </a:p>
          <a:p>
            <a:pPr marL="228600" indent="-228600" eaLnBrk="1" hangingPunct="1">
              <a:spcBef>
                <a:spcPct val="0"/>
              </a:spcBef>
              <a:buFont typeface="Arial" panose="020B0604020202020204" pitchFamily="34" charset="0"/>
              <a:buChar char="•"/>
            </a:pPr>
            <a:endParaRPr lang="en-US" altLang="en-US" dirty="0">
              <a:ea typeface="ＭＳ Ｐゴシック" panose="020B0600070205080204" pitchFamily="34" charset="-128"/>
            </a:endParaRPr>
          </a:p>
          <a:p>
            <a:pPr marL="228600" indent="-228600" eaLnBrk="1" hangingPunct="1">
              <a:spcBef>
                <a:spcPct val="0"/>
              </a:spcBef>
              <a:buFont typeface="Arial" panose="020B0604020202020204" pitchFamily="34" charset="0"/>
              <a:buChar char="•"/>
            </a:pPr>
            <a:r>
              <a:rPr lang="en-US" altLang="en-US" dirty="0">
                <a:ea typeface="ＭＳ Ｐゴシック"/>
              </a:rPr>
              <a:t>Layouts must ensure graphs, symbols, and images are printed clearly.</a:t>
            </a:r>
            <a:endParaRPr lang="en-US" altLang="en-US" dirty="0">
              <a:ea typeface="ＭＳ Ｐゴシック"/>
              <a:cs typeface="Calibri"/>
            </a:endParaRPr>
          </a:p>
          <a:p>
            <a:pPr eaLnBrk="1" hangingPunct="1">
              <a:spcBef>
                <a:spcPct val="0"/>
              </a:spcBef>
            </a:pPr>
            <a:endParaRPr lang="en-US" altLang="en-US" u="sng" dirty="0">
              <a:ea typeface="ＭＳ Ｐゴシック" panose="020B0600070205080204" pitchFamily="34" charset="-128"/>
            </a:endParaRPr>
          </a:p>
          <a:p>
            <a:pPr eaLnBrk="1" hangingPunct="1">
              <a:spcBef>
                <a:spcPct val="0"/>
              </a:spcBef>
            </a:pPr>
            <a:endParaRPr lang="en-US" altLang="en-US" u="sng" dirty="0">
              <a:ea typeface="ＭＳ Ｐゴシック" panose="020B0600070205080204" pitchFamily="34" charset="-128"/>
            </a:endParaRPr>
          </a:p>
          <a:p>
            <a:pPr eaLnBrk="1" hangingPunct="1">
              <a:spcBef>
                <a:spcPct val="0"/>
              </a:spcBef>
            </a:pPr>
            <a:endParaRPr lang="en-US" altLang="en-US" u="sng" dirty="0">
              <a:ea typeface="ＭＳ Ｐゴシック" panose="020B0600070205080204" pitchFamily="34" charset="-128"/>
            </a:endParaRPr>
          </a:p>
        </p:txBody>
      </p:sp>
      <p:sp>
        <p:nvSpPr>
          <p:cNvPr id="177156" name="Header Placeholder 3">
            <a:extLst>
              <a:ext uri="{FF2B5EF4-FFF2-40B4-BE49-F238E27FC236}">
                <a16:creationId xmlns:a16="http://schemas.microsoft.com/office/drawing/2014/main" id="{CD824C27-D307-49EB-9C08-27561D8D2CBC}"/>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77157" name="Footer Placeholder 4">
            <a:extLst>
              <a:ext uri="{FF2B5EF4-FFF2-40B4-BE49-F238E27FC236}">
                <a16:creationId xmlns:a16="http://schemas.microsoft.com/office/drawing/2014/main" id="{7C0246DD-C136-404C-9238-2ECF543C60B0}"/>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#2-Assessment Items and Forms</a:t>
            </a:r>
          </a:p>
          <a:p>
            <a:pPr eaLnBrk="1" hangingPunct="1">
              <a:spcBef>
                <a:spcPct val="0"/>
              </a:spcBef>
            </a:pPr>
            <a:r>
              <a:rPr lang="en-US" altLang="en-US" sz="1100"/>
              <a:t>Pennsylvania Department of Education©</a:t>
            </a:r>
          </a:p>
          <a:p>
            <a:pPr eaLnBrk="1" hangingPunct="1">
              <a:spcBef>
                <a:spcPct val="0"/>
              </a:spcBef>
            </a:pPr>
            <a:endParaRPr lang="en-US" altLang="en-US" sz="1100"/>
          </a:p>
        </p:txBody>
      </p:sp>
      <p:sp>
        <p:nvSpPr>
          <p:cNvPr id="177158" name="Slide Number Placeholder 5">
            <a:extLst>
              <a:ext uri="{FF2B5EF4-FFF2-40B4-BE49-F238E27FC236}">
                <a16:creationId xmlns:a16="http://schemas.microsoft.com/office/drawing/2014/main" id="{FBB379A9-2507-4551-AAD7-0F055A511A8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3545B79E-38C1-48EA-ABA3-2E2BBA67F6E8}" type="slidenum">
              <a:rPr lang="en-US" altLang="en-US"/>
              <a:pPr eaLnBrk="1" hangingPunct="1">
                <a:spcBef>
                  <a:spcPct val="0"/>
                </a:spcBef>
              </a:pPr>
              <a:t>6</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Traditional Design</a:t>
            </a:r>
            <a:r>
              <a:rPr lang="en-US" dirty="0"/>
              <a:t>: This is the most common format, typically consisting of multiple-choice, true/false, and short answer questions. It’s straightforward and familiar to students.</a:t>
            </a:r>
          </a:p>
          <a:p>
            <a:r>
              <a:rPr lang="en-US" b="1" dirty="0"/>
              <a:t>Mixed Design</a:t>
            </a:r>
            <a:r>
              <a:rPr lang="en-US" dirty="0"/>
              <a:t>: This approach combines elements from various formats, allowing for a more diverse assessment that can capture different skills and understanding. It may include both selected-response and constructed-response items.</a:t>
            </a:r>
          </a:p>
          <a:p>
            <a:r>
              <a:rPr lang="en-US" b="1" dirty="0"/>
              <a:t>Phased Design</a:t>
            </a:r>
            <a:r>
              <a:rPr lang="en-US" dirty="0"/>
              <a:t>: In this format, assessments are broken into different phases or sections, which can help track student progress over time or assess different skills separately.</a:t>
            </a:r>
          </a:p>
          <a:p>
            <a:endParaRPr lang="en-US" dirty="0"/>
          </a:p>
          <a:p>
            <a:r>
              <a:rPr lang="en-US" b="1" dirty="0"/>
              <a:t>Cover Page</a:t>
            </a:r>
            <a:r>
              <a:rPr lang="en-US" dirty="0"/>
              <a:t>: Each test should include a cover page that clearly states the subject, grade level, and any other relevant information. This helps set the context for the test-takers.</a:t>
            </a:r>
          </a:p>
          <a:p>
            <a:r>
              <a:rPr lang="en-US" b="1" dirty="0"/>
              <a:t>Test-Taker Directions/Procedures</a:t>
            </a:r>
            <a:r>
              <a:rPr lang="en-US" dirty="0"/>
              <a:t>: Clear and concise directions are crucial for ensuring that students understand how to approach the assessment. This includes instructions on how to answer questions, time limits, and any other important procedures.</a:t>
            </a:r>
          </a:p>
          <a:p>
            <a:endParaRPr lang="en-US" dirty="0"/>
          </a:p>
        </p:txBody>
      </p:sp>
      <p:sp>
        <p:nvSpPr>
          <p:cNvPr id="4" name="Slide Number Placeholder 3"/>
          <p:cNvSpPr>
            <a:spLocks noGrp="1"/>
          </p:cNvSpPr>
          <p:nvPr>
            <p:ph type="sldNum" sz="quarter" idx="5"/>
          </p:nvPr>
        </p:nvSpPr>
        <p:spPr/>
        <p:txBody>
          <a:bodyPr/>
          <a:lstStyle/>
          <a:p>
            <a:fld id="{3C0DDAA2-1C43-4F84-BCB8-BB799C3B521C}" type="slidenum">
              <a:rPr lang="en-US" smtClean="0"/>
              <a:t>7</a:t>
            </a:fld>
            <a:endParaRPr lang="en-US"/>
          </a:p>
        </p:txBody>
      </p:sp>
    </p:spTree>
    <p:extLst>
      <p:ext uri="{BB962C8B-B14F-4D97-AF65-F5344CB8AC3E}">
        <p14:creationId xmlns:p14="http://schemas.microsoft.com/office/powerpoint/2010/main" val="19696348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Slide Image Placeholder 1">
            <a:extLst>
              <a:ext uri="{FF2B5EF4-FFF2-40B4-BE49-F238E27FC236}">
                <a16:creationId xmlns:a16="http://schemas.microsoft.com/office/drawing/2014/main" id="{14829120-0D9C-4E5B-9826-0FD9AA560CBB}"/>
              </a:ext>
            </a:extLst>
          </p:cNvPr>
          <p:cNvSpPr>
            <a:spLocks noGrp="1" noRot="1" noChangeAspect="1" noTextEdit="1"/>
          </p:cNvSpPr>
          <p:nvPr>
            <p:ph type="sldImg"/>
          </p:nvPr>
        </p:nvSpPr>
        <p:spPr bwMode="auto">
          <a:xfrm>
            <a:off x="11049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9203" name="Notes Placeholder 2">
            <a:extLst>
              <a:ext uri="{FF2B5EF4-FFF2-40B4-BE49-F238E27FC236}">
                <a16:creationId xmlns:a16="http://schemas.microsoft.com/office/drawing/2014/main" id="{07AF4A45-9270-42ED-BA4E-694B1AC48E8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ea typeface="ＭＳ Ｐゴシック" panose="020B0600070205080204" pitchFamily="34" charset="-128"/>
              </a:rPr>
              <a:t>Traditional design layouts provide assessment items in the following order:</a:t>
            </a:r>
          </a:p>
          <a:p>
            <a:endParaRPr lang="en-US" altLang="en-US">
              <a:ea typeface="ＭＳ Ｐゴシック" panose="020B0600070205080204" pitchFamily="34" charset="-128"/>
            </a:endParaRPr>
          </a:p>
          <a:p>
            <a:pPr marL="171450" indent="-171450">
              <a:buFont typeface="Arial" panose="020B0604020202020204" pitchFamily="34" charset="0"/>
              <a:buChar char="•"/>
            </a:pPr>
            <a:r>
              <a:rPr lang="en-US" altLang="en-US">
                <a:ea typeface="ＭＳ Ｐゴシック" panose="020B0600070205080204" pitchFamily="34" charset="-128"/>
              </a:rPr>
              <a:t>Selected Response (SR) items</a:t>
            </a:r>
          </a:p>
          <a:p>
            <a:pPr marL="171450" indent="-171450">
              <a:buFont typeface="Arial" panose="020B0604020202020204" pitchFamily="34" charset="0"/>
              <a:buChar char="•"/>
            </a:pPr>
            <a:endParaRPr lang="en-US" altLang="en-US" u="sng">
              <a:ea typeface="ＭＳ Ｐゴシック" panose="020B0600070205080204" pitchFamily="34" charset="-128"/>
            </a:endParaRPr>
          </a:p>
          <a:p>
            <a:pPr marL="171450" lvl="1" indent="-171450">
              <a:buFont typeface="Arial" panose="020B0604020202020204" pitchFamily="34" charset="0"/>
              <a:buChar char="•"/>
            </a:pPr>
            <a:r>
              <a:rPr lang="en-US" altLang="en-US">
                <a:ea typeface="Times New Roman" panose="02020603050405020304" pitchFamily="18" charset="0"/>
              </a:rPr>
              <a:t>Short and Extended Constructed Response items</a:t>
            </a:r>
          </a:p>
          <a:p>
            <a:pPr marL="171450" lvl="1" indent="-171450">
              <a:buFont typeface="Arial" panose="020B0604020202020204" pitchFamily="34" charset="0"/>
              <a:buChar char="•"/>
            </a:pPr>
            <a:endParaRPr lang="en-US" altLang="en-US">
              <a:ea typeface="Times New Roman" panose="02020603050405020304" pitchFamily="18" charset="0"/>
            </a:endParaRPr>
          </a:p>
          <a:p>
            <a:pPr marL="171450" lvl="1" indent="-171450">
              <a:buFont typeface="Arial" panose="020B0604020202020204" pitchFamily="34" charset="0"/>
              <a:buChar char="•"/>
            </a:pPr>
            <a:r>
              <a:rPr lang="en-US" altLang="en-US">
                <a:ea typeface="Times New Roman" panose="02020603050405020304" pitchFamily="18" charset="0"/>
              </a:rPr>
              <a:t>Performance Tasks, if applicable</a:t>
            </a:r>
          </a:p>
          <a:p>
            <a:pPr marL="0" lvl="1"/>
            <a:endParaRPr lang="en-US" altLang="en-US" u="sng">
              <a:ea typeface="Times New Roman" panose="02020603050405020304" pitchFamily="18" charset="0"/>
            </a:endParaRPr>
          </a:p>
          <a:p>
            <a:endParaRPr lang="en-US" altLang="en-US" u="sng">
              <a:ea typeface="ＭＳ Ｐゴシック" panose="020B0600070205080204" pitchFamily="34" charset="-128"/>
            </a:endParaRPr>
          </a:p>
        </p:txBody>
      </p:sp>
      <p:sp>
        <p:nvSpPr>
          <p:cNvPr id="179204" name="Header Placeholder 3">
            <a:extLst>
              <a:ext uri="{FF2B5EF4-FFF2-40B4-BE49-F238E27FC236}">
                <a16:creationId xmlns:a16="http://schemas.microsoft.com/office/drawing/2014/main" id="{8BBD190D-D3FC-4B52-8BFC-FE13198EF30D}"/>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79205" name="Footer Placeholder 4">
            <a:extLst>
              <a:ext uri="{FF2B5EF4-FFF2-40B4-BE49-F238E27FC236}">
                <a16:creationId xmlns:a16="http://schemas.microsoft.com/office/drawing/2014/main" id="{5D5D9C80-EA0C-4FED-8D26-1FD9AD0D5117}"/>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#2-</a:t>
            </a:r>
            <a:r>
              <a:rPr lang="en-US" altLang="en-US" i="1"/>
              <a:t>Assessment Items and Forms</a:t>
            </a:r>
          </a:p>
          <a:p>
            <a:pPr eaLnBrk="1" hangingPunct="1">
              <a:spcBef>
                <a:spcPct val="0"/>
              </a:spcBef>
            </a:pPr>
            <a:r>
              <a:rPr lang="en-US" altLang="en-US" sz="1100"/>
              <a:t>Pennsylvania Department of Education©</a:t>
            </a:r>
          </a:p>
          <a:p>
            <a:pPr eaLnBrk="1" hangingPunct="1">
              <a:spcBef>
                <a:spcPct val="0"/>
              </a:spcBef>
            </a:pPr>
            <a:endParaRPr lang="en-US" altLang="en-US" sz="1100"/>
          </a:p>
        </p:txBody>
      </p:sp>
      <p:sp>
        <p:nvSpPr>
          <p:cNvPr id="179206" name="Slide Number Placeholder 5">
            <a:extLst>
              <a:ext uri="{FF2B5EF4-FFF2-40B4-BE49-F238E27FC236}">
                <a16:creationId xmlns:a16="http://schemas.microsoft.com/office/drawing/2014/main" id="{110A43D9-011E-4BD5-B5BE-B9049657506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0BF8F0BC-1B33-4A1E-AC55-D87D4A01DB77}" type="slidenum">
              <a:rPr lang="en-US" altLang="en-US"/>
              <a:pPr eaLnBrk="1" hangingPunct="1">
                <a:spcBef>
                  <a:spcPct val="0"/>
                </a:spcBef>
              </a:pPr>
              <a:t>8</a:t>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Slide Image Placeholder 1">
            <a:extLst>
              <a:ext uri="{FF2B5EF4-FFF2-40B4-BE49-F238E27FC236}">
                <a16:creationId xmlns:a16="http://schemas.microsoft.com/office/drawing/2014/main" id="{E8E98C2D-9EFF-4953-9168-BD658C8983D3}"/>
              </a:ext>
            </a:extLst>
          </p:cNvPr>
          <p:cNvSpPr>
            <a:spLocks noGrp="1" noRot="1" noChangeAspect="1" noTextEdit="1"/>
          </p:cNvSpPr>
          <p:nvPr>
            <p:ph type="sldImg"/>
          </p:nvPr>
        </p:nvSpPr>
        <p:spPr bwMode="auto">
          <a:xfrm>
            <a:off x="11049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0227" name="Notes Placeholder 2">
            <a:extLst>
              <a:ext uri="{FF2B5EF4-FFF2-40B4-BE49-F238E27FC236}">
                <a16:creationId xmlns:a16="http://schemas.microsoft.com/office/drawing/2014/main" id="{916FF357-1CAB-47EC-AAAA-490B0EC33DFC}"/>
              </a:ext>
            </a:extLst>
          </p:cNvPr>
          <p:cNvSpPr>
            <a:spLocks noGrp="1"/>
          </p:cNvSpPr>
          <p:nvPr>
            <p:ph type="body" idx="1"/>
          </p:nvPr>
        </p:nvSpPr>
        <p:spPr bwMode="auto">
          <a:xfrm>
            <a:off x="685800" y="4418013"/>
            <a:ext cx="5486400" cy="41830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ea typeface="ＭＳ Ｐゴシック" panose="020B0600070205080204" pitchFamily="34" charset="-128"/>
              </a:rPr>
              <a:t>Mixed design layouts provide assessment items intermixed in this fashion: </a:t>
            </a:r>
          </a:p>
          <a:p>
            <a:pPr marL="0" lvl="1" eaLnBrk="1" hangingPunct="1">
              <a:spcBef>
                <a:spcPct val="0"/>
              </a:spcBef>
            </a:pPr>
            <a:endParaRPr lang="en-US" altLang="en-US" dirty="0">
              <a:ea typeface="Times New Roman" panose="02020603050405020304" pitchFamily="18" charset="0"/>
            </a:endParaRPr>
          </a:p>
          <a:p>
            <a:pPr marL="171450" lvl="1" indent="-171450" eaLnBrk="1" hangingPunct="1">
              <a:spcBef>
                <a:spcPct val="0"/>
              </a:spcBef>
              <a:buFont typeface="Arial" panose="020B0604020202020204" pitchFamily="34" charset="0"/>
              <a:buChar char="•"/>
            </a:pPr>
            <a:r>
              <a:rPr lang="en-US" altLang="en-US" dirty="0">
                <a:ea typeface="Times New Roman" panose="02020603050405020304" pitchFamily="18" charset="0"/>
              </a:rPr>
              <a:t>Selected Response items are intermixed with Short Constructed Response items</a:t>
            </a:r>
          </a:p>
          <a:p>
            <a:pPr marL="171450" lvl="1" indent="-171450" eaLnBrk="1" hangingPunct="1">
              <a:spcBef>
                <a:spcPct val="0"/>
              </a:spcBef>
              <a:buFont typeface="Arial" panose="020B0604020202020204" pitchFamily="34" charset="0"/>
              <a:buChar char="•"/>
            </a:pPr>
            <a:endParaRPr lang="en-US" altLang="en-US" dirty="0">
              <a:ea typeface="Times New Roman" panose="02020603050405020304" pitchFamily="18" charset="0"/>
            </a:endParaRPr>
          </a:p>
          <a:p>
            <a:pPr marL="171450" lvl="1" indent="-171450" eaLnBrk="1" hangingPunct="1">
              <a:spcBef>
                <a:spcPct val="0"/>
              </a:spcBef>
              <a:buFont typeface="Arial" panose="020B0604020202020204" pitchFamily="34" charset="0"/>
              <a:buChar char="•"/>
            </a:pPr>
            <a:r>
              <a:rPr lang="en-US" altLang="en-US" dirty="0">
                <a:ea typeface="Times New Roman" panose="02020603050405020304" pitchFamily="18" charset="0"/>
              </a:rPr>
              <a:t>Extended Response items are intermixed with Performance Tasks, as appropriate. </a:t>
            </a:r>
          </a:p>
          <a:p>
            <a:pPr eaLnBrk="1" hangingPunct="1">
              <a:spcBef>
                <a:spcPct val="0"/>
              </a:spcBef>
            </a:pPr>
            <a:endParaRPr lang="en-US" altLang="en-US" dirty="0">
              <a:ea typeface="ＭＳ Ｐゴシック" panose="020B0600070205080204" pitchFamily="34" charset="-128"/>
            </a:endParaRPr>
          </a:p>
          <a:p>
            <a:pPr eaLnBrk="1" hangingPunct="1">
              <a:spcBef>
                <a:spcPct val="0"/>
              </a:spcBef>
            </a:pPr>
            <a:endParaRPr lang="en-US" altLang="en-US" b="1" u="sng" dirty="0">
              <a:ea typeface="ＭＳ Ｐゴシック" panose="020B0600070205080204" pitchFamily="34" charset="-128"/>
            </a:endParaRPr>
          </a:p>
        </p:txBody>
      </p:sp>
      <p:sp>
        <p:nvSpPr>
          <p:cNvPr id="180228" name="Header Placeholder 3">
            <a:extLst>
              <a:ext uri="{FF2B5EF4-FFF2-40B4-BE49-F238E27FC236}">
                <a16:creationId xmlns:a16="http://schemas.microsoft.com/office/drawing/2014/main" id="{9257CEEB-37A5-4AEB-A4C5-CAA8BA2F639C}"/>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80229" name="Slide Number Placeholder 5">
            <a:extLst>
              <a:ext uri="{FF2B5EF4-FFF2-40B4-BE49-F238E27FC236}">
                <a16:creationId xmlns:a16="http://schemas.microsoft.com/office/drawing/2014/main" id="{D1A0D4D1-15BD-4DD8-81B4-70C848EFD18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8C838221-2722-48B6-9724-A6C94E0CC73B}" type="slidenum">
              <a:rPr lang="en-US" altLang="en-US"/>
              <a:pPr eaLnBrk="1" hangingPunct="1">
                <a:spcBef>
                  <a:spcPct val="0"/>
                </a:spcBef>
              </a:pPr>
              <a:t>9</a:t>
            </a:fld>
            <a:endParaRPr lang="en-US" altLang="en-US"/>
          </a:p>
        </p:txBody>
      </p:sp>
      <p:sp>
        <p:nvSpPr>
          <p:cNvPr id="180230" name="Footer Placeholder 4">
            <a:extLst>
              <a:ext uri="{FF2B5EF4-FFF2-40B4-BE49-F238E27FC236}">
                <a16:creationId xmlns:a16="http://schemas.microsoft.com/office/drawing/2014/main" id="{567A37D8-F6B5-4DCC-BEE4-30D28D267C58}"/>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#2-Assessment Items and Forms</a:t>
            </a:r>
          </a:p>
          <a:p>
            <a:pPr eaLnBrk="1" hangingPunct="1">
              <a:spcBef>
                <a:spcPct val="0"/>
              </a:spcBef>
            </a:pPr>
            <a:r>
              <a:rPr lang="en-US" altLang="en-US" sz="1100"/>
              <a:t>Pennsylvania Department of Education©</a:t>
            </a:r>
          </a:p>
          <a:p>
            <a:pPr eaLnBrk="1" hangingPunct="1">
              <a:spcBef>
                <a:spcPct val="0"/>
              </a:spcBef>
            </a:pPr>
            <a:endParaRPr lang="en-US" altLang="en-US" sz="11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Slide Image Placeholder 1">
            <a:extLst>
              <a:ext uri="{FF2B5EF4-FFF2-40B4-BE49-F238E27FC236}">
                <a16:creationId xmlns:a16="http://schemas.microsoft.com/office/drawing/2014/main" id="{35103434-E06F-4348-8418-1B822B743CE2}"/>
              </a:ext>
            </a:extLst>
          </p:cNvPr>
          <p:cNvSpPr>
            <a:spLocks noGrp="1" noRot="1" noChangeAspect="1" noTextEdit="1"/>
          </p:cNvSpPr>
          <p:nvPr>
            <p:ph type="sldImg"/>
          </p:nvPr>
        </p:nvSpPr>
        <p:spPr bwMode="auto">
          <a:xfrm>
            <a:off x="11049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1251" name="Notes Placeholder 2">
            <a:extLst>
              <a:ext uri="{FF2B5EF4-FFF2-40B4-BE49-F238E27FC236}">
                <a16:creationId xmlns:a16="http://schemas.microsoft.com/office/drawing/2014/main" id="{495BADAF-C652-4B75-8B45-DF5E8137FD3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ea typeface="ＭＳ Ｐゴシック" panose="020B0600070205080204" pitchFamily="34" charset="-128"/>
              </a:rPr>
              <a:t>Phased design layouts require several different administration windows to complete an assessment. A common format is </a:t>
            </a:r>
          </a:p>
          <a:p>
            <a:pPr eaLnBrk="1" hangingPunct="1">
              <a:spcBef>
                <a:spcPct val="0"/>
              </a:spcBef>
            </a:pPr>
            <a:endParaRPr lang="en-US" altLang="en-US" dirty="0">
              <a:ea typeface="ＭＳ Ｐゴシック" panose="020B0600070205080204" pitchFamily="34" charset="-128"/>
            </a:endParaRPr>
          </a:p>
          <a:p>
            <a:pPr marL="171450" indent="-171450" eaLnBrk="1" hangingPunct="1">
              <a:spcBef>
                <a:spcPct val="0"/>
              </a:spcBef>
              <a:buFont typeface="Arial" panose="020B0604020202020204" pitchFamily="34" charset="0"/>
              <a:buChar char="•"/>
            </a:pPr>
            <a:r>
              <a:rPr lang="en-US" altLang="en-US" dirty="0">
                <a:ea typeface="ＭＳ Ｐゴシック" panose="020B0600070205080204" pitchFamily="34" charset="-128"/>
              </a:rPr>
              <a:t>to provide selected response (SR) items in the first phase of the assessment’s administration,</a:t>
            </a:r>
          </a:p>
          <a:p>
            <a:pPr marL="171450" indent="-171450" eaLnBrk="1" hangingPunct="1">
              <a:spcBef>
                <a:spcPct val="0"/>
              </a:spcBef>
              <a:buFont typeface="Arial" panose="020B0604020202020204" pitchFamily="34" charset="0"/>
              <a:buChar char="•"/>
            </a:pPr>
            <a:endParaRPr lang="en-US" altLang="en-US" dirty="0">
              <a:ea typeface="ＭＳ Ｐゴシック" panose="020B0600070205080204" pitchFamily="34" charset="-128"/>
            </a:endParaRPr>
          </a:p>
          <a:p>
            <a:pPr marL="171450" indent="-171450" eaLnBrk="1" hangingPunct="1">
              <a:spcBef>
                <a:spcPct val="0"/>
              </a:spcBef>
              <a:buFont typeface="Arial" panose="020B0604020202020204" pitchFamily="34" charset="0"/>
              <a:buChar char="•"/>
            </a:pPr>
            <a:r>
              <a:rPr lang="en-US" altLang="en-US" dirty="0">
                <a:ea typeface="ＭＳ Ｐゴシック" panose="020B0600070205080204" pitchFamily="34" charset="-128"/>
              </a:rPr>
              <a:t>to provide short constructed response (SCR) and extended constructed response (ECR) items during the second phase of the assessment’s administration, and</a:t>
            </a:r>
          </a:p>
          <a:p>
            <a:pPr marL="171450" indent="-171450" eaLnBrk="1" hangingPunct="1">
              <a:spcBef>
                <a:spcPct val="0"/>
              </a:spcBef>
              <a:buFont typeface="Arial" panose="020B0604020202020204" pitchFamily="34" charset="0"/>
              <a:buChar char="•"/>
            </a:pPr>
            <a:endParaRPr lang="en-US" altLang="en-US" dirty="0">
              <a:ea typeface="ＭＳ Ｐゴシック" panose="020B0600070205080204" pitchFamily="34" charset="-128"/>
            </a:endParaRPr>
          </a:p>
          <a:p>
            <a:pPr marL="171450" indent="-171450" eaLnBrk="1" hangingPunct="1">
              <a:spcBef>
                <a:spcPct val="0"/>
              </a:spcBef>
              <a:buFont typeface="Arial" panose="020B0604020202020204" pitchFamily="34" charset="0"/>
              <a:buChar char="•"/>
            </a:pPr>
            <a:r>
              <a:rPr lang="en-US" altLang="en-US" dirty="0">
                <a:ea typeface="ＭＳ Ｐゴシック" panose="020B0600070205080204" pitchFamily="34" charset="-128"/>
              </a:rPr>
              <a:t>to have students present any performance task (PT) products during the third phase of the assessment’s administration.</a:t>
            </a:r>
          </a:p>
          <a:p>
            <a:pPr marL="171450" indent="-171450" eaLnBrk="1" hangingPunct="1">
              <a:spcBef>
                <a:spcPct val="0"/>
              </a:spcBef>
              <a:buFont typeface="Arial" panose="020B0604020202020204" pitchFamily="34" charset="0"/>
              <a:buChar char="•"/>
            </a:pPr>
            <a:endParaRPr lang="en-US" altLang="en-US" dirty="0">
              <a:ea typeface="ＭＳ Ｐゴシック" panose="020B0600070205080204" pitchFamily="34" charset="-128"/>
            </a:endParaRPr>
          </a:p>
          <a:p>
            <a:pPr eaLnBrk="1" hangingPunct="1">
              <a:spcBef>
                <a:spcPct val="0"/>
              </a:spcBef>
            </a:pPr>
            <a:r>
              <a:rPr lang="en-US" altLang="en-US" dirty="0">
                <a:ea typeface="ＭＳ Ｐゴシック" panose="020B0600070205080204" pitchFamily="34" charset="-128"/>
              </a:rPr>
              <a:t>The three design layouts presented should provide appropriate structural designs for short quizzes as well as district-level common assessments and authentic assessments, as offered by many high school elective courses.</a:t>
            </a:r>
          </a:p>
          <a:p>
            <a:pPr eaLnBrk="1" hangingPunct="1">
              <a:spcBef>
                <a:spcPct val="0"/>
              </a:spcBef>
            </a:pPr>
            <a:endParaRPr lang="en-US" altLang="en-US" u="sng" dirty="0">
              <a:ea typeface="ＭＳ Ｐゴシック" panose="020B0600070205080204" pitchFamily="34" charset="-128"/>
            </a:endParaRPr>
          </a:p>
        </p:txBody>
      </p:sp>
      <p:sp>
        <p:nvSpPr>
          <p:cNvPr id="181252" name="Header Placeholder 3">
            <a:extLst>
              <a:ext uri="{FF2B5EF4-FFF2-40B4-BE49-F238E27FC236}">
                <a16:creationId xmlns:a16="http://schemas.microsoft.com/office/drawing/2014/main" id="{34D2A02F-FFC0-47C4-84C0-6475F0502E49}"/>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fontAlgn="base" hangingPunct="1">
              <a:spcBef>
                <a:spcPct val="0"/>
              </a:spcBef>
              <a:spcAft>
                <a:spcPct val="0"/>
              </a:spcAft>
            </a:pPr>
            <a:endParaRPr lang="en-US" altLang="en-US"/>
          </a:p>
        </p:txBody>
      </p:sp>
      <p:sp>
        <p:nvSpPr>
          <p:cNvPr id="181253" name="Slide Number Placeholder 5">
            <a:extLst>
              <a:ext uri="{FF2B5EF4-FFF2-40B4-BE49-F238E27FC236}">
                <a16:creationId xmlns:a16="http://schemas.microsoft.com/office/drawing/2014/main" id="{633CF2AD-C385-4F76-8257-33BCBF7AABD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fld id="{0115E3BE-F909-487C-9ACD-6428F32B4617}" type="slidenum">
              <a:rPr lang="en-US" altLang="en-US"/>
              <a:pPr eaLnBrk="1" hangingPunct="1">
                <a:spcBef>
                  <a:spcPct val="0"/>
                </a:spcBef>
              </a:pPr>
              <a:t>10</a:t>
            </a:fld>
            <a:endParaRPr lang="en-US" altLang="en-US"/>
          </a:p>
        </p:txBody>
      </p:sp>
      <p:sp>
        <p:nvSpPr>
          <p:cNvPr id="181254" name="Footer Placeholder 4">
            <a:extLst>
              <a:ext uri="{FF2B5EF4-FFF2-40B4-BE49-F238E27FC236}">
                <a16:creationId xmlns:a16="http://schemas.microsoft.com/office/drawing/2014/main" id="{8CEC36D3-CCC3-4AD7-BF22-E4645F51322F}"/>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ea typeface="ＭＳ Ｐゴシック" panose="020B0600070205080204" pitchFamily="34" charset="-128"/>
                <a:cs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defRPr>
            </a:lvl9pPr>
          </a:lstStyle>
          <a:p>
            <a:pPr eaLnBrk="1" hangingPunct="1">
              <a:spcBef>
                <a:spcPct val="0"/>
              </a:spcBef>
            </a:pPr>
            <a:r>
              <a:rPr lang="en-US" altLang="en-US"/>
              <a:t>Module #2-Assessment Items and Forms</a:t>
            </a:r>
          </a:p>
          <a:p>
            <a:pPr eaLnBrk="1" hangingPunct="1">
              <a:spcBef>
                <a:spcPct val="0"/>
              </a:spcBef>
            </a:pPr>
            <a:r>
              <a:rPr lang="en-US" altLang="en-US" sz="1100"/>
              <a:t>Pennsylvania Department of Education©</a:t>
            </a:r>
          </a:p>
          <a:p>
            <a:pPr eaLnBrk="1" hangingPunct="1">
              <a:spcBef>
                <a:spcPct val="0"/>
              </a:spcBef>
            </a:pPr>
            <a:endParaRPr lang="en-US" altLang="en-US" sz="11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lgn="ctr">
              <a:defRPr>
                <a:solidFill>
                  <a:schemeClr val="tx1"/>
                </a:solidFill>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7F13630A-B4C6-440D-8DFA-092D64E442B8}" type="datetime1">
              <a:rPr lang="en-US" smtClean="0"/>
              <a:t>10/13/2025</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dirty="0"/>
          </a:p>
        </p:txBody>
      </p:sp>
    </p:spTree>
    <p:extLst>
      <p:ext uri="{BB962C8B-B14F-4D97-AF65-F5344CB8AC3E}">
        <p14:creationId xmlns:p14="http://schemas.microsoft.com/office/powerpoint/2010/main" val="3195118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5868029-EA98-428C-9C94-99DDD0A03049}" type="datetime1">
              <a:rPr lang="en-US" smtClean="0"/>
              <a:t>10/13/2025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1858523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D2F0A0D-70E5-4974-AD90-8DA8B9AC48B2}" type="datetime1">
              <a:rPr lang="en-US" smtClean="0"/>
              <a:t>10/13/2025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3865107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D0CF1AE-9D07-4FAF-9EEC-B15CCCFC2843}" type="datetime1">
              <a:rPr lang="en-US" smtClean="0"/>
              <a:t>10/13/2025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29189805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6ABBFCA-7A7C-4191-8BC8-370AEEE02C16}" type="datetime1">
              <a:rPr lang="en-US" smtClean="0"/>
              <a:t>10/13/2025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49788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886EB9F-620D-4745-B0DC-239369A89773}" type="datetime1">
              <a:rPr lang="en-US" smtClean="0"/>
              <a:t>10/13/2025</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3139075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960D5E9-816A-404D-95C5-1BCCD4E30359}" type="datetime1">
              <a:rPr lang="en-US" smtClean="0"/>
              <a:t>10/13/2025</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3468785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931F4DF-3504-4A5A-ACA1-B091F23F45D1}" type="datetime1">
              <a:rPr lang="en-US" smtClean="0"/>
              <a:t>10/13/2025</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151849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7996F1-C86A-40F8-B29C-18DAE3D14AAE}" type="datetime1">
              <a:rPr lang="en-US" smtClean="0"/>
              <a:t>10/13/2025</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1613118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447800"/>
            <a:ext cx="5111750" cy="4678363"/>
          </a:xfrm>
        </p:spPr>
        <p:txBody>
          <a:bodyPr/>
          <a:lstStyle>
            <a:lvl1pPr>
              <a:defRPr sz="2400">
                <a:solidFill>
                  <a:schemeClr val="tx1"/>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44C58EE-A39A-4E93-949A-DFFC70D6E94B}" type="datetime1">
              <a:rPr lang="en-US" smtClean="0"/>
              <a:t>10/13/2025</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680C5762-CF65-4775-9966-A58D40CC61B9}" type="slidenum">
              <a:rPr lang="en-US" smtClean="0"/>
              <a:t>‹#›</a:t>
            </a:fld>
            <a:endParaRPr lang="en-US"/>
          </a:p>
        </p:txBody>
      </p:sp>
      <p:sp>
        <p:nvSpPr>
          <p:cNvPr id="8" name="Title 1"/>
          <p:cNvSpPr>
            <a:spLocks noGrp="1"/>
          </p:cNvSpPr>
          <p:nvPr>
            <p:ph type="title" hasCustomPrompt="1"/>
          </p:nvPr>
        </p:nvSpPr>
        <p:spPr>
          <a:xfrm>
            <a:off x="457200" y="304800"/>
            <a:ext cx="8229600" cy="1143000"/>
          </a:xfrm>
        </p:spPr>
        <p:txBody>
          <a:bodyPr/>
          <a:lstStyle/>
          <a:p>
            <a:r>
              <a:rPr lang="en-US" dirty="0"/>
              <a:t>Click to edit title </a:t>
            </a:r>
          </a:p>
        </p:txBody>
      </p:sp>
    </p:spTree>
    <p:extLst>
      <p:ext uri="{BB962C8B-B14F-4D97-AF65-F5344CB8AC3E}">
        <p14:creationId xmlns:p14="http://schemas.microsoft.com/office/powerpoint/2010/main" val="20646574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63FFC4D-F93B-431C-B876-5FCBBC91611E}" type="datetime1">
              <a:rPr lang="en-US" smtClean="0"/>
              <a:t>10/13/2025</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680C5762-CF65-4775-9966-A58D40CC61B9}" type="slidenum">
              <a:rPr lang="en-US" smtClean="0"/>
              <a:t>‹#›</a:t>
            </a:fld>
            <a:endParaRPr lang="en-US"/>
          </a:p>
        </p:txBody>
      </p:sp>
    </p:spTree>
    <p:extLst>
      <p:ext uri="{BB962C8B-B14F-4D97-AF65-F5344CB8AC3E}">
        <p14:creationId xmlns:p14="http://schemas.microsoft.com/office/powerpoint/2010/main" val="2745119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15" descr="Blue Banner - decorative image"/>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457200" y="609600"/>
            <a:ext cx="8229600" cy="725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457200" y="304800"/>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1C0341-FC7F-406E-BA30-1FF03FFEEBCF}" type="datetime1">
              <a:rPr lang="en-US" smtClean="0"/>
              <a:t>10/13/2025</a:t>
            </a:fld>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0C5762-CF65-4775-9966-A58D40CC61B9}" type="slidenum">
              <a:rPr lang="en-US" smtClean="0"/>
              <a:t>‹#›</a:t>
            </a:fld>
            <a:endParaRPr lang="en-US"/>
          </a:p>
        </p:txBody>
      </p:sp>
      <p:pic>
        <p:nvPicPr>
          <p:cNvPr id="5" name="Picture 4" descr="Pennsylvania Department of Education Logo">
            <a:extLst>
              <a:ext uri="{FF2B5EF4-FFF2-40B4-BE49-F238E27FC236}">
                <a16:creationId xmlns:a16="http://schemas.microsoft.com/office/drawing/2014/main" id="{0CD1C4D6-D900-70A3-5D19-2FF0B0709CAE}"/>
              </a:ext>
            </a:extLst>
          </p:cNvPr>
          <p:cNvPicPr>
            <a:picLocks noChangeAspect="1"/>
          </p:cNvPicPr>
          <p:nvPr userDrawn="1"/>
        </p:nvPicPr>
        <p:blipFill>
          <a:blip r:embed="rId14"/>
          <a:srcRect/>
          <a:stretch/>
        </p:blipFill>
        <p:spPr>
          <a:xfrm>
            <a:off x="6297852" y="5849714"/>
            <a:ext cx="2401888" cy="386672"/>
          </a:xfrm>
          <a:prstGeom prst="rect">
            <a:avLst/>
          </a:prstGeom>
        </p:spPr>
      </p:pic>
    </p:spTree>
    <p:extLst>
      <p:ext uri="{BB962C8B-B14F-4D97-AF65-F5344CB8AC3E}">
        <p14:creationId xmlns:p14="http://schemas.microsoft.com/office/powerpoint/2010/main" val="37561006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marL="173038" indent="0" algn="l" defTabSz="914400" rtl="0" eaLnBrk="1" latinLnBrk="0" hangingPunct="1">
        <a:spcBef>
          <a:spcPct val="0"/>
        </a:spcBef>
        <a:buNone/>
        <a:defRPr sz="3200" kern="1200">
          <a:solidFill>
            <a:schemeClr val="bg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pdesas.org/default.aspx" TargetMode="External"/><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2CB68A-02E0-C421-E2C7-7AE7B9A68966}"/>
              </a:ext>
            </a:extLst>
          </p:cNvPr>
          <p:cNvSpPr>
            <a:spLocks noGrp="1"/>
          </p:cNvSpPr>
          <p:nvPr>
            <p:ph type="title"/>
          </p:nvPr>
        </p:nvSpPr>
        <p:spPr/>
        <p:txBody>
          <a:bodyPr>
            <a:normAutofit/>
          </a:bodyPr>
          <a:lstStyle/>
          <a:p>
            <a:pPr algn="ctr"/>
            <a:r>
              <a:rPr lang="en-US" altLang="en-US" sz="2800" b="1" dirty="0">
                <a:solidFill>
                  <a:schemeClr val="bg1"/>
                </a:solidFill>
                <a:latin typeface="Arial" panose="020B0604020202020204" pitchFamily="34" charset="0"/>
                <a:cs typeface="Arial" panose="020B0604020202020204" pitchFamily="34" charset="0"/>
              </a:rPr>
              <a:t>Assessment Literacy Series</a:t>
            </a:r>
            <a:endParaRPr lang="en-US" sz="2800" dirty="0"/>
          </a:p>
        </p:txBody>
      </p:sp>
      <p:sp>
        <p:nvSpPr>
          <p:cNvPr id="3" name="Content Placeholder 2">
            <a:extLst>
              <a:ext uri="{FF2B5EF4-FFF2-40B4-BE49-F238E27FC236}">
                <a16:creationId xmlns:a16="http://schemas.microsoft.com/office/drawing/2014/main" id="{91E0DEBC-3A8F-E238-F746-33AEDF4F7012}"/>
              </a:ext>
            </a:extLst>
          </p:cNvPr>
          <p:cNvSpPr>
            <a:spLocks noGrp="1"/>
          </p:cNvSpPr>
          <p:nvPr>
            <p:ph idx="1"/>
          </p:nvPr>
        </p:nvSpPr>
        <p:spPr/>
        <p:txBody>
          <a:bodyPr/>
          <a:lstStyle/>
          <a:p>
            <a:pPr marL="0" indent="0" algn="ctr">
              <a:buNone/>
            </a:pPr>
            <a:endParaRPr lang="en-US" altLang="en-US" sz="3200" b="1" dirty="0">
              <a:latin typeface="Arial"/>
              <a:ea typeface="ＭＳ Ｐゴシック"/>
              <a:cs typeface="Arial"/>
            </a:endParaRPr>
          </a:p>
          <a:p>
            <a:pPr marL="0" indent="0" algn="ctr">
              <a:buNone/>
            </a:pPr>
            <a:r>
              <a:rPr lang="en-US" altLang="en-US" sz="3200" b="1" dirty="0">
                <a:latin typeface="Arial"/>
                <a:ea typeface="ＭＳ Ｐゴシック"/>
                <a:cs typeface="Arial"/>
              </a:rPr>
              <a:t>Build Process</a:t>
            </a:r>
            <a:br>
              <a:rPr lang="en-US" altLang="en-US" sz="3200" b="1" dirty="0">
                <a:ea typeface="ＭＳ Ｐゴシック"/>
              </a:rPr>
            </a:br>
            <a:endParaRPr lang="en-US" altLang="en-US" sz="3200" b="1" dirty="0">
              <a:ea typeface="ＭＳ Ｐゴシック"/>
            </a:endParaRPr>
          </a:p>
          <a:p>
            <a:pPr marL="0" indent="0" algn="ctr">
              <a:buNone/>
            </a:pPr>
            <a:br>
              <a:rPr lang="en-US" altLang="en-US" sz="3200" b="1" dirty="0">
                <a:latin typeface="Arial"/>
                <a:ea typeface="ＭＳ Ｐゴシック"/>
                <a:cs typeface="Arial"/>
              </a:rPr>
            </a:br>
            <a:r>
              <a:rPr lang="en-US" altLang="en-US" sz="3200" b="1" dirty="0">
                <a:latin typeface="Arial"/>
                <a:ea typeface="ＭＳ Ｐゴシック"/>
                <a:cs typeface="Arial"/>
              </a:rPr>
              <a:t>Operational Test Form Design</a:t>
            </a:r>
            <a:endParaRPr lang="en-US" dirty="0"/>
          </a:p>
        </p:txBody>
      </p:sp>
      <p:sp>
        <p:nvSpPr>
          <p:cNvPr id="4" name="Date Placeholder 3">
            <a:extLst>
              <a:ext uri="{FF2B5EF4-FFF2-40B4-BE49-F238E27FC236}">
                <a16:creationId xmlns:a16="http://schemas.microsoft.com/office/drawing/2014/main" id="{673DED78-C1E3-B1F4-E43F-11534018A3CC}"/>
              </a:ext>
              <a:ext uri="{C183D7F6-B498-43B3-948B-1728B52AA6E4}">
                <adec:decorative xmlns:adec="http://schemas.microsoft.com/office/drawing/2017/decorative" val="1"/>
              </a:ext>
            </a:extLst>
          </p:cNvPr>
          <p:cNvSpPr>
            <a:spLocks noGrp="1"/>
          </p:cNvSpPr>
          <p:nvPr>
            <p:ph type="dt" sz="half" idx="10"/>
          </p:nvPr>
        </p:nvSpPr>
        <p:spPr/>
        <p:txBody>
          <a:bodyPr/>
          <a:lstStyle/>
          <a:p>
            <a:fld id="{ED0CF1AE-9D07-4FAF-9EEC-B15CCCFC2843}" type="datetime1">
              <a:rPr lang="en-US" smtClean="0"/>
              <a:t>10/13/2025</a:t>
            </a:fld>
            <a:endParaRPr lang="en-US"/>
          </a:p>
        </p:txBody>
      </p:sp>
      <p:sp>
        <p:nvSpPr>
          <p:cNvPr id="5" name="Slide Number Placeholder 4">
            <a:extLst>
              <a:ext uri="{FF2B5EF4-FFF2-40B4-BE49-F238E27FC236}">
                <a16:creationId xmlns:a16="http://schemas.microsoft.com/office/drawing/2014/main" id="{F1E1C19E-9AE0-5C31-28D6-DD84AD86A5DE}"/>
              </a:ext>
            </a:extLst>
          </p:cNvPr>
          <p:cNvSpPr>
            <a:spLocks noGrp="1"/>
          </p:cNvSpPr>
          <p:nvPr>
            <p:ph type="sldNum" sz="quarter" idx="12"/>
          </p:nvPr>
        </p:nvSpPr>
        <p:spPr/>
        <p:txBody>
          <a:bodyPr/>
          <a:lstStyle/>
          <a:p>
            <a:fld id="{680C5762-CF65-4775-9966-A58D40CC61B9}" type="slidenum">
              <a:rPr lang="en-US" smtClean="0"/>
              <a:t>1</a:t>
            </a:fld>
            <a:endParaRPr lang="en-US"/>
          </a:p>
        </p:txBody>
      </p:sp>
    </p:spTree>
    <p:extLst>
      <p:ext uri="{BB962C8B-B14F-4D97-AF65-F5344CB8AC3E}">
        <p14:creationId xmlns:p14="http://schemas.microsoft.com/office/powerpoint/2010/main" val="16125625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E55122A-ADAE-C841-A978-0CF4735AFBCA}"/>
              </a:ext>
            </a:extLst>
          </p:cNvPr>
          <p:cNvSpPr>
            <a:spLocks noGrp="1"/>
          </p:cNvSpPr>
          <p:nvPr>
            <p:ph type="title"/>
          </p:nvPr>
        </p:nvSpPr>
        <p:spPr/>
        <p:txBody>
          <a:bodyPr>
            <a:normAutofit/>
          </a:bodyPr>
          <a:lstStyle/>
          <a:p>
            <a:pPr algn="ctr"/>
            <a:r>
              <a:rPr lang="en-US" sz="2800" b="1" dirty="0"/>
              <a:t>Phased Design</a:t>
            </a:r>
          </a:p>
        </p:txBody>
      </p:sp>
      <p:sp>
        <p:nvSpPr>
          <p:cNvPr id="6" name="Content Placeholder 5">
            <a:extLst>
              <a:ext uri="{FF2B5EF4-FFF2-40B4-BE49-F238E27FC236}">
                <a16:creationId xmlns:a16="http://schemas.microsoft.com/office/drawing/2014/main" id="{DACEA81B-E41F-664F-9713-C00E7C3714A0}"/>
              </a:ext>
            </a:extLst>
          </p:cNvPr>
          <p:cNvSpPr>
            <a:spLocks noGrp="1"/>
          </p:cNvSpPr>
          <p:nvPr>
            <p:ph idx="1"/>
          </p:nvPr>
        </p:nvSpPr>
        <p:spPr>
          <a:xfrm>
            <a:off x="457200" y="1447801"/>
            <a:ext cx="8229600" cy="4717256"/>
          </a:xfrm>
        </p:spPr>
        <p:txBody>
          <a:bodyPr>
            <a:normAutofit/>
          </a:bodyPr>
          <a:lstStyle/>
          <a:p>
            <a:pPr marL="457200" lvl="1" indent="0">
              <a:lnSpc>
                <a:spcPct val="150000"/>
              </a:lnSpc>
              <a:spcBef>
                <a:spcPct val="0"/>
              </a:spcBef>
              <a:spcAft>
                <a:spcPts val="450"/>
              </a:spcAft>
              <a:buNone/>
            </a:pPr>
            <a:r>
              <a:rPr lang="en-US" altLang="en-US" sz="2400" dirty="0">
                <a:cs typeface="Times New Roman" panose="02020603050405020304" pitchFamily="18" charset="0"/>
              </a:rPr>
              <a:t>Cover page</a:t>
            </a:r>
          </a:p>
          <a:p>
            <a:pPr marL="457200" lvl="1" indent="0">
              <a:lnSpc>
                <a:spcPct val="150000"/>
              </a:lnSpc>
              <a:spcBef>
                <a:spcPct val="0"/>
              </a:spcBef>
              <a:spcAft>
                <a:spcPts val="450"/>
              </a:spcAft>
              <a:buNone/>
            </a:pPr>
            <a:r>
              <a:rPr lang="en-US" altLang="en-US" sz="2400" dirty="0">
                <a:cs typeface="Times New Roman" panose="02020603050405020304" pitchFamily="18" charset="0"/>
              </a:rPr>
              <a:t>Test-taker directions/procedures</a:t>
            </a:r>
          </a:p>
          <a:p>
            <a:pPr lvl="1">
              <a:spcBef>
                <a:spcPct val="0"/>
              </a:spcBef>
              <a:spcAft>
                <a:spcPts val="450"/>
              </a:spcAft>
              <a:buFont typeface="Arial" panose="020B0604020202020204" pitchFamily="34" charset="0"/>
              <a:buChar char="•"/>
            </a:pPr>
            <a:r>
              <a:rPr lang="en-US" altLang="en-US" sz="2400" dirty="0">
                <a:cs typeface="Times New Roman" panose="02020603050405020304" pitchFamily="18" charset="0"/>
              </a:rPr>
              <a:t>Phase I (first administration window)</a:t>
            </a:r>
          </a:p>
          <a:p>
            <a:pPr lvl="2">
              <a:spcBef>
                <a:spcPct val="0"/>
              </a:spcBef>
              <a:spcAft>
                <a:spcPts val="450"/>
              </a:spcAft>
              <a:buSzPct val="75000"/>
              <a:buFont typeface="Courier New" panose="02070309020205020404" pitchFamily="49" charset="0"/>
              <a:buChar char="o"/>
            </a:pPr>
            <a:r>
              <a:rPr lang="en-US" altLang="en-US" dirty="0">
                <a:cs typeface="Times New Roman" panose="02020603050405020304" pitchFamily="18" charset="0"/>
              </a:rPr>
              <a:t>SR items</a:t>
            </a:r>
          </a:p>
          <a:p>
            <a:pPr lvl="1">
              <a:spcBef>
                <a:spcPct val="0"/>
              </a:spcBef>
              <a:spcAft>
                <a:spcPts val="450"/>
              </a:spcAft>
              <a:buFont typeface="Arial" panose="020B0604020202020204" pitchFamily="34" charset="0"/>
              <a:buChar char="•"/>
            </a:pPr>
            <a:r>
              <a:rPr lang="en-US" altLang="en-US" sz="2400" dirty="0">
                <a:cs typeface="Times New Roman" panose="02020603050405020304" pitchFamily="18" charset="0"/>
              </a:rPr>
              <a:t>Phase II (second administration window)</a:t>
            </a:r>
          </a:p>
          <a:p>
            <a:pPr lvl="2">
              <a:spcBef>
                <a:spcPct val="0"/>
              </a:spcBef>
              <a:spcAft>
                <a:spcPts val="450"/>
              </a:spcAft>
              <a:buSzPct val="75000"/>
              <a:buFont typeface="Courier New" panose="02070309020205020404" pitchFamily="49" charset="0"/>
              <a:buChar char="o"/>
            </a:pPr>
            <a:r>
              <a:rPr lang="en-US" altLang="en-US" dirty="0">
                <a:cs typeface="Times New Roman" panose="02020603050405020304" pitchFamily="18" charset="0"/>
              </a:rPr>
              <a:t>SCR and ECR items</a:t>
            </a:r>
          </a:p>
          <a:p>
            <a:pPr lvl="1">
              <a:spcBef>
                <a:spcPct val="0"/>
              </a:spcBef>
              <a:spcAft>
                <a:spcPts val="450"/>
              </a:spcAft>
              <a:buFont typeface="Arial" panose="020B0604020202020204" pitchFamily="34" charset="0"/>
              <a:buChar char="•"/>
            </a:pPr>
            <a:r>
              <a:rPr lang="en-US" altLang="en-US" sz="2400" dirty="0">
                <a:cs typeface="Times New Roman" panose="02020603050405020304" pitchFamily="18" charset="0"/>
              </a:rPr>
              <a:t>Phase III (final administration window)</a:t>
            </a:r>
          </a:p>
          <a:p>
            <a:pPr lvl="2">
              <a:spcBef>
                <a:spcPct val="0"/>
              </a:spcBef>
              <a:spcAft>
                <a:spcPts val="450"/>
              </a:spcAft>
              <a:buSzPct val="75000"/>
              <a:buFont typeface="Courier New" panose="02070309020205020404" pitchFamily="49" charset="0"/>
              <a:buChar char="o"/>
            </a:pPr>
            <a:r>
              <a:rPr lang="en-US" altLang="en-US" dirty="0">
                <a:cs typeface="Times New Roman" panose="02020603050405020304" pitchFamily="18" charset="0"/>
              </a:rPr>
              <a:t>PT culminating event</a:t>
            </a:r>
            <a:r>
              <a:rPr lang="en-US" altLang="en-US" b="1" dirty="0">
                <a:cs typeface="Times New Roman" panose="02020603050405020304" pitchFamily="18" charset="0"/>
              </a:rPr>
              <a:t> </a:t>
            </a:r>
            <a:endParaRPr lang="en-US" altLang="en-US" dirty="0">
              <a:cs typeface="Times New Roman" panose="02020603050405020304" pitchFamily="18" charset="0"/>
            </a:endParaRPr>
          </a:p>
          <a:p>
            <a:pPr marL="0" indent="0">
              <a:buNone/>
            </a:pPr>
            <a:endParaRPr lang="en-US" sz="2800" dirty="0"/>
          </a:p>
        </p:txBody>
      </p:sp>
      <p:sp>
        <p:nvSpPr>
          <p:cNvPr id="3" name="Date Placeholder 2">
            <a:extLst>
              <a:ext uri="{FF2B5EF4-FFF2-40B4-BE49-F238E27FC236}">
                <a16:creationId xmlns:a16="http://schemas.microsoft.com/office/drawing/2014/main" id="{B09E9C5F-4F1C-814D-9E4D-72154E3CC8BB}"/>
              </a:ext>
              <a:ext uri="{C183D7F6-B498-43B3-948B-1728B52AA6E4}">
                <adec:decorative xmlns:adec="http://schemas.microsoft.com/office/drawing/2017/decorative" val="1"/>
              </a:ext>
            </a:extLst>
          </p:cNvPr>
          <p:cNvSpPr>
            <a:spLocks noGrp="1"/>
          </p:cNvSpPr>
          <p:nvPr>
            <p:ph type="dt" sz="half" idx="10"/>
          </p:nvPr>
        </p:nvSpPr>
        <p:spPr/>
        <p:txBody>
          <a:bodyPr/>
          <a:lstStyle/>
          <a:p>
            <a:fld id="{6BE75655-6ED0-E24C-80A7-46814A3D9636}" type="datetime1">
              <a:rPr lang="en-US" smtClean="0"/>
              <a:t>10/13/2025</a:t>
            </a:fld>
            <a:endParaRPr lang="en-US"/>
          </a:p>
        </p:txBody>
      </p:sp>
      <p:sp>
        <p:nvSpPr>
          <p:cNvPr id="2" name="Slide Number Placeholder 1">
            <a:extLst>
              <a:ext uri="{FF2B5EF4-FFF2-40B4-BE49-F238E27FC236}">
                <a16:creationId xmlns:a16="http://schemas.microsoft.com/office/drawing/2014/main" id="{D43F8DA8-BF92-5D4C-98AF-41C89CF076AC}"/>
              </a:ext>
            </a:extLst>
          </p:cNvPr>
          <p:cNvSpPr>
            <a:spLocks noGrp="1"/>
          </p:cNvSpPr>
          <p:nvPr>
            <p:ph type="sldNum" sz="quarter" idx="12"/>
          </p:nvPr>
        </p:nvSpPr>
        <p:spPr/>
        <p:txBody>
          <a:bodyPr/>
          <a:lstStyle/>
          <a:p>
            <a:fld id="{330EA680-D336-4FF7-8B7A-9848BB0A1C32}" type="slidenum">
              <a:rPr lang="en-US" smtClean="0"/>
              <a:t>10</a:t>
            </a:fld>
            <a:endParaRPr lang="en-US"/>
          </a:p>
        </p:txBody>
      </p:sp>
    </p:spTree>
    <p:extLst>
      <p:ext uri="{BB962C8B-B14F-4D97-AF65-F5344CB8AC3E}">
        <p14:creationId xmlns:p14="http://schemas.microsoft.com/office/powerpoint/2010/main" val="1657751428"/>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7B868-E0E5-4693-A868-54578E6151A9}"/>
              </a:ext>
            </a:extLst>
          </p:cNvPr>
          <p:cNvSpPr>
            <a:spLocks noGrp="1"/>
          </p:cNvSpPr>
          <p:nvPr>
            <p:ph type="title"/>
          </p:nvPr>
        </p:nvSpPr>
        <p:spPr/>
        <p:txBody>
          <a:bodyPr>
            <a:noAutofit/>
          </a:bodyPr>
          <a:lstStyle/>
          <a:p>
            <a:pPr algn="ctr">
              <a:defRPr/>
            </a:pPr>
            <a:r>
              <a:rPr lang="en-US" sz="2800" b="1" dirty="0"/>
              <a:t>Formatting Guidelines</a:t>
            </a:r>
          </a:p>
        </p:txBody>
      </p:sp>
      <p:sp>
        <p:nvSpPr>
          <p:cNvPr id="95235" name="Content Placeholder 2">
            <a:extLst>
              <a:ext uri="{FF2B5EF4-FFF2-40B4-BE49-F238E27FC236}">
                <a16:creationId xmlns:a16="http://schemas.microsoft.com/office/drawing/2014/main" id="{9E3B8C7E-E721-4746-A7F1-5665A4EBCE4D}"/>
              </a:ext>
            </a:extLst>
          </p:cNvPr>
          <p:cNvSpPr>
            <a:spLocks noGrp="1"/>
          </p:cNvSpPr>
          <p:nvPr>
            <p:ph idx="1"/>
          </p:nvPr>
        </p:nvSpPr>
        <p:spPr>
          <a:xfrm>
            <a:off x="433466" y="1445302"/>
            <a:ext cx="8229600" cy="4269074"/>
          </a:xfrm>
        </p:spPr>
        <p:txBody>
          <a:bodyPr>
            <a:noAutofit/>
          </a:bodyPr>
          <a:lstStyle/>
          <a:p>
            <a:pPr marL="0" indent="0">
              <a:spcBef>
                <a:spcPct val="0"/>
              </a:spcBef>
              <a:buNone/>
            </a:pPr>
            <a:r>
              <a:rPr lang="en-US" altLang="en-US" sz="2400" b="1" dirty="0">
                <a:ea typeface="ＭＳ Ｐゴシック" panose="020B0600070205080204" pitchFamily="34" charset="-128"/>
              </a:rPr>
              <a:t>Formatting </a:t>
            </a:r>
            <a:r>
              <a:rPr lang="en-US" altLang="en-US" sz="2400" dirty="0">
                <a:ea typeface="ＭＳ Ｐゴシック" panose="020B0600070205080204" pitchFamily="34" charset="-128"/>
              </a:rPr>
              <a:t>refers to the general plan of organizing and placing assessment components on a test form. </a:t>
            </a:r>
          </a:p>
          <a:p>
            <a:pPr marL="0" indent="0">
              <a:spcBef>
                <a:spcPct val="0"/>
              </a:spcBef>
              <a:buNone/>
            </a:pPr>
            <a:endParaRPr lang="en-US" altLang="en-US" sz="2400" dirty="0">
              <a:ea typeface="ＭＳ Ｐゴシック" panose="020B0600070205080204" pitchFamily="34" charset="-128"/>
            </a:endParaRPr>
          </a:p>
          <a:p>
            <a:pPr marL="0" indent="0">
              <a:spcBef>
                <a:spcPct val="0"/>
              </a:spcBef>
              <a:buNone/>
            </a:pPr>
            <a:r>
              <a:rPr lang="en-US" altLang="en-US" sz="2400" dirty="0">
                <a:ea typeface="ＭＳ Ｐゴシック" panose="020B0600070205080204" pitchFamily="34" charset="-128"/>
              </a:rPr>
              <a:t>Components include:</a:t>
            </a:r>
          </a:p>
          <a:p>
            <a:pPr marL="0" indent="0">
              <a:spcBef>
                <a:spcPct val="0"/>
              </a:spcBef>
              <a:buNone/>
            </a:pPr>
            <a:endParaRPr lang="en-US" altLang="en-US" sz="2400" dirty="0">
              <a:ea typeface="ＭＳ Ｐゴシック" panose="020B0600070205080204" pitchFamily="34" charset="-128"/>
            </a:endParaRPr>
          </a:p>
          <a:p>
            <a:pPr>
              <a:spcBef>
                <a:spcPct val="0"/>
              </a:spcBef>
            </a:pPr>
            <a:r>
              <a:rPr lang="en-US" altLang="en-US" sz="2400" dirty="0">
                <a:ea typeface="ＭＳ Ｐゴシック" panose="020B0600070205080204" pitchFamily="34" charset="-128"/>
              </a:rPr>
              <a:t>instructions</a:t>
            </a:r>
          </a:p>
          <a:p>
            <a:pPr>
              <a:spcBef>
                <a:spcPct val="0"/>
              </a:spcBef>
            </a:pPr>
            <a:r>
              <a:rPr lang="en-US" altLang="en-US" sz="2400" dirty="0">
                <a:ea typeface="ＭＳ Ｐゴシック" panose="020B0600070205080204" pitchFamily="34" charset="-128"/>
              </a:rPr>
              <a:t>assessment items </a:t>
            </a:r>
          </a:p>
          <a:p>
            <a:pPr>
              <a:spcBef>
                <a:spcPct val="0"/>
              </a:spcBef>
            </a:pPr>
            <a:r>
              <a:rPr lang="en-US" altLang="en-US" sz="2400" dirty="0">
                <a:ea typeface="ＭＳ Ｐゴシック" panose="020B0600070205080204" pitchFamily="34" charset="-128"/>
              </a:rPr>
              <a:t>graphics</a:t>
            </a:r>
          </a:p>
          <a:p>
            <a:pPr>
              <a:spcBef>
                <a:spcPct val="0"/>
              </a:spcBef>
            </a:pPr>
            <a:endParaRPr lang="en-US" altLang="en-US" sz="2400" b="1" dirty="0">
              <a:ea typeface="ＭＳ Ｐゴシック" panose="020B0600070205080204" pitchFamily="34" charset="-128"/>
            </a:endParaRPr>
          </a:p>
          <a:p>
            <a:pPr marL="0" indent="0">
              <a:spcBef>
                <a:spcPct val="0"/>
              </a:spcBef>
              <a:buNone/>
            </a:pPr>
            <a:r>
              <a:rPr lang="en-US" altLang="en-US" sz="2400" dirty="0">
                <a:ea typeface="ＭＳ Ｐゴシック" panose="020B0600070205080204" pitchFamily="34" charset="-128"/>
              </a:rPr>
              <a:t>Instructions, items and graphics that relate to each other should be placed on the same page.</a:t>
            </a:r>
          </a:p>
          <a:p>
            <a:pPr marL="0" indent="0">
              <a:spcBef>
                <a:spcPct val="0"/>
              </a:spcBef>
              <a:buNone/>
            </a:pPr>
            <a:endParaRPr lang="en-US" altLang="en-US" sz="2800" b="1" dirty="0">
              <a:ea typeface="ＭＳ Ｐゴシック" panose="020B0600070205080204" pitchFamily="34" charset="-128"/>
            </a:endParaRPr>
          </a:p>
        </p:txBody>
      </p:sp>
      <p:sp>
        <p:nvSpPr>
          <p:cNvPr id="3" name="Date Placeholder 2">
            <a:extLst>
              <a:ext uri="{FF2B5EF4-FFF2-40B4-BE49-F238E27FC236}">
                <a16:creationId xmlns:a16="http://schemas.microsoft.com/office/drawing/2014/main" id="{C9CA9F95-0865-0247-A8FC-784C51E1B15B}"/>
              </a:ext>
              <a:ext uri="{C183D7F6-B498-43B3-948B-1728B52AA6E4}">
                <adec:decorative xmlns:adec="http://schemas.microsoft.com/office/drawing/2017/decorative" val="1"/>
              </a:ext>
            </a:extLst>
          </p:cNvPr>
          <p:cNvSpPr>
            <a:spLocks noGrp="1"/>
          </p:cNvSpPr>
          <p:nvPr>
            <p:ph type="dt" sz="half" idx="10"/>
          </p:nvPr>
        </p:nvSpPr>
        <p:spPr/>
        <p:txBody>
          <a:bodyPr/>
          <a:lstStyle/>
          <a:p>
            <a:fld id="{5FDD5833-45E3-E04A-825F-87C26575B1DB}" type="datetime1">
              <a:rPr lang="en-US" smtClean="0"/>
              <a:t>10/13/2025</a:t>
            </a:fld>
            <a:endParaRPr lang="en-US"/>
          </a:p>
        </p:txBody>
      </p:sp>
      <p:sp>
        <p:nvSpPr>
          <p:cNvPr id="4" name="Slide Number Placeholder 3">
            <a:extLst>
              <a:ext uri="{FF2B5EF4-FFF2-40B4-BE49-F238E27FC236}">
                <a16:creationId xmlns:a16="http://schemas.microsoft.com/office/drawing/2014/main" id="{D36DCDA6-1965-9A41-ABD4-9D9494D6C2F1}"/>
              </a:ext>
            </a:extLst>
          </p:cNvPr>
          <p:cNvSpPr>
            <a:spLocks noGrp="1"/>
          </p:cNvSpPr>
          <p:nvPr>
            <p:ph type="sldNum" sz="quarter" idx="12"/>
          </p:nvPr>
        </p:nvSpPr>
        <p:spPr/>
        <p:txBody>
          <a:bodyPr/>
          <a:lstStyle/>
          <a:p>
            <a:fld id="{330EA680-D336-4FF7-8B7A-9848BB0A1C32}" type="slidenum">
              <a:rPr lang="en-US" smtClean="0"/>
              <a:t>11</a:t>
            </a:fld>
            <a:endParaRPr lang="en-US"/>
          </a:p>
        </p:txBody>
      </p:sp>
    </p:spTree>
    <p:extLst>
      <p:ext uri="{BB962C8B-B14F-4D97-AF65-F5344CB8AC3E}">
        <p14:creationId xmlns:p14="http://schemas.microsoft.com/office/powerpoint/2010/main" val="13396103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CC0292-619B-9646-90A1-1C4038313A16}"/>
              </a:ext>
            </a:extLst>
          </p:cNvPr>
          <p:cNvSpPr>
            <a:spLocks noGrp="1"/>
          </p:cNvSpPr>
          <p:nvPr>
            <p:ph type="title"/>
          </p:nvPr>
        </p:nvSpPr>
        <p:spPr/>
        <p:txBody>
          <a:bodyPr>
            <a:normAutofit/>
          </a:bodyPr>
          <a:lstStyle/>
          <a:p>
            <a:pPr algn="ctr"/>
            <a:r>
              <a:rPr lang="en-US" sz="2800" b="1" dirty="0"/>
              <a:t>Writing Instructions Guidelines</a:t>
            </a:r>
          </a:p>
        </p:txBody>
      </p:sp>
      <p:sp>
        <p:nvSpPr>
          <p:cNvPr id="3" name="Content Placeholder 2">
            <a:extLst>
              <a:ext uri="{FF2B5EF4-FFF2-40B4-BE49-F238E27FC236}">
                <a16:creationId xmlns:a16="http://schemas.microsoft.com/office/drawing/2014/main" id="{1DB87716-BB4D-874E-89FA-A3021471BEB0}"/>
              </a:ext>
            </a:extLst>
          </p:cNvPr>
          <p:cNvSpPr>
            <a:spLocks noGrp="1"/>
          </p:cNvSpPr>
          <p:nvPr>
            <p:ph idx="1"/>
          </p:nvPr>
        </p:nvSpPr>
        <p:spPr>
          <a:xfrm>
            <a:off x="457200" y="1965326"/>
            <a:ext cx="8229600" cy="3643604"/>
          </a:xfrm>
        </p:spPr>
        <p:txBody>
          <a:bodyPr vert="horz" lIns="91440" tIns="45720" rIns="91440" bIns="45720" rtlCol="0" anchor="t">
            <a:normAutofit/>
          </a:bodyPr>
          <a:lstStyle/>
          <a:p>
            <a:pPr marL="0" indent="0">
              <a:buNone/>
            </a:pPr>
            <a:r>
              <a:rPr lang="en-US" sz="2400" b="1" dirty="0"/>
              <a:t>Assessment instructions should:</a:t>
            </a:r>
          </a:p>
          <a:p>
            <a:pPr marL="0" indent="0">
              <a:buNone/>
            </a:pPr>
            <a:endParaRPr lang="en-US" sz="2400" b="1" dirty="0"/>
          </a:p>
          <a:p>
            <a:r>
              <a:rPr lang="en-US" sz="2400" dirty="0">
                <a:latin typeface="Arial"/>
                <a:cs typeface="Arial"/>
              </a:rPr>
              <a:t>be precise, so that students understand where and how to address the item. </a:t>
            </a:r>
            <a:endParaRPr lang="en-US" sz="2400" b="1" dirty="0"/>
          </a:p>
          <a:p>
            <a:r>
              <a:rPr lang="en-US" sz="2400" dirty="0">
                <a:latin typeface="Arial"/>
                <a:cs typeface="Arial"/>
              </a:rPr>
              <a:t>indicate how many points each assessment item is worth (if relevant). </a:t>
            </a:r>
            <a:endParaRPr lang="en-US" sz="2400" dirty="0"/>
          </a:p>
          <a:p>
            <a:r>
              <a:rPr lang="en-US" sz="2400" dirty="0">
                <a:latin typeface="Arial"/>
                <a:cs typeface="Arial"/>
              </a:rPr>
              <a:t>indicate how much time the student should allocate to each item.</a:t>
            </a:r>
            <a:endParaRPr lang="en-US" sz="2400" dirty="0"/>
          </a:p>
        </p:txBody>
      </p:sp>
      <p:sp>
        <p:nvSpPr>
          <p:cNvPr id="4" name="Date Placeholder 3">
            <a:extLst>
              <a:ext uri="{FF2B5EF4-FFF2-40B4-BE49-F238E27FC236}">
                <a16:creationId xmlns:a16="http://schemas.microsoft.com/office/drawing/2014/main" id="{4AAC9EA1-FDFD-9645-A527-D4DBF951C029}"/>
              </a:ext>
              <a:ext uri="{C183D7F6-B498-43B3-948B-1728B52AA6E4}">
                <adec:decorative xmlns:adec="http://schemas.microsoft.com/office/drawing/2017/decorative" val="1"/>
              </a:ext>
            </a:extLst>
          </p:cNvPr>
          <p:cNvSpPr>
            <a:spLocks noGrp="1"/>
          </p:cNvSpPr>
          <p:nvPr>
            <p:ph type="dt" sz="half" idx="10"/>
          </p:nvPr>
        </p:nvSpPr>
        <p:spPr/>
        <p:txBody>
          <a:bodyPr/>
          <a:lstStyle/>
          <a:p>
            <a:fld id="{55812659-BA95-E44B-BDEA-CAE314875A1E}" type="datetime1">
              <a:rPr lang="en-US" smtClean="0"/>
              <a:t>10/13/2025</a:t>
            </a:fld>
            <a:endParaRPr lang="en-US"/>
          </a:p>
        </p:txBody>
      </p:sp>
      <p:sp>
        <p:nvSpPr>
          <p:cNvPr id="5" name="Slide Number Placeholder 4">
            <a:extLst>
              <a:ext uri="{FF2B5EF4-FFF2-40B4-BE49-F238E27FC236}">
                <a16:creationId xmlns:a16="http://schemas.microsoft.com/office/drawing/2014/main" id="{B6D104C6-9D82-4146-918E-FB88C6E161D5}"/>
              </a:ext>
            </a:extLst>
          </p:cNvPr>
          <p:cNvSpPr>
            <a:spLocks noGrp="1"/>
          </p:cNvSpPr>
          <p:nvPr>
            <p:ph type="sldNum" sz="quarter" idx="12"/>
          </p:nvPr>
        </p:nvSpPr>
        <p:spPr/>
        <p:txBody>
          <a:bodyPr/>
          <a:lstStyle/>
          <a:p>
            <a:fld id="{680C5762-CF65-4775-9966-A58D40CC61B9}" type="slidenum">
              <a:rPr lang="en-US" smtClean="0"/>
              <a:t>12</a:t>
            </a:fld>
            <a:endParaRPr lang="en-US"/>
          </a:p>
        </p:txBody>
      </p:sp>
    </p:spTree>
    <p:extLst>
      <p:ext uri="{BB962C8B-B14F-4D97-AF65-F5344CB8AC3E}">
        <p14:creationId xmlns:p14="http://schemas.microsoft.com/office/powerpoint/2010/main" val="33365255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CC8E6D-85CB-D74A-AC1A-8D0908EE0C23}"/>
              </a:ext>
            </a:extLst>
          </p:cNvPr>
          <p:cNvSpPr>
            <a:spLocks noGrp="1"/>
          </p:cNvSpPr>
          <p:nvPr>
            <p:ph type="title"/>
          </p:nvPr>
        </p:nvSpPr>
        <p:spPr/>
        <p:txBody>
          <a:bodyPr>
            <a:normAutofit/>
          </a:bodyPr>
          <a:lstStyle/>
          <a:p>
            <a:pPr algn="ctr"/>
            <a:r>
              <a:rPr lang="en-US" sz="2800" b="1" dirty="0"/>
              <a:t>Item Placement Guidelines</a:t>
            </a:r>
          </a:p>
        </p:txBody>
      </p:sp>
      <p:sp>
        <p:nvSpPr>
          <p:cNvPr id="3" name="Content Placeholder 2">
            <a:extLst>
              <a:ext uri="{FF2B5EF4-FFF2-40B4-BE49-F238E27FC236}">
                <a16:creationId xmlns:a16="http://schemas.microsoft.com/office/drawing/2014/main" id="{3A431DD8-82AF-BD45-BECB-CF3710516506}"/>
              </a:ext>
            </a:extLst>
          </p:cNvPr>
          <p:cNvSpPr>
            <a:spLocks noGrp="1"/>
          </p:cNvSpPr>
          <p:nvPr>
            <p:ph idx="1"/>
          </p:nvPr>
        </p:nvSpPr>
        <p:spPr>
          <a:xfrm>
            <a:off x="457200" y="1414072"/>
            <a:ext cx="8229600" cy="4942278"/>
          </a:xfrm>
        </p:spPr>
        <p:txBody>
          <a:bodyPr>
            <a:noAutofit/>
          </a:bodyPr>
          <a:lstStyle/>
          <a:p>
            <a:pPr marL="0" indent="0">
              <a:spcBef>
                <a:spcPct val="0"/>
              </a:spcBef>
              <a:buNone/>
            </a:pPr>
            <a:r>
              <a:rPr lang="en-US" altLang="en-US" sz="2600" b="1" i="1" dirty="0">
                <a:ea typeface="ＭＳ Ｐゴシック" panose="020B0600070205080204" pitchFamily="34" charset="-128"/>
              </a:rPr>
              <a:t>Initial</a:t>
            </a:r>
            <a:r>
              <a:rPr lang="en-US" altLang="en-US" sz="2600" b="1" dirty="0">
                <a:ea typeface="ＭＳ Ｐゴシック" panose="020B0600070205080204" pitchFamily="34" charset="-128"/>
              </a:rPr>
              <a:t> </a:t>
            </a:r>
            <a:r>
              <a:rPr lang="en-US" altLang="en-US" sz="2600" b="1" i="1" dirty="0">
                <a:ea typeface="ＭＳ Ｐゴシック" panose="020B0600070205080204" pitchFamily="34" charset="-128"/>
              </a:rPr>
              <a:t>Items</a:t>
            </a:r>
          </a:p>
          <a:p>
            <a:pPr>
              <a:spcBef>
                <a:spcPct val="0"/>
              </a:spcBef>
            </a:pPr>
            <a:r>
              <a:rPr lang="en-US" altLang="en-US" sz="2400" dirty="0">
                <a:ea typeface="ＭＳ Ｐゴシック" panose="020B0600070205080204" pitchFamily="34" charset="-128"/>
              </a:rPr>
              <a:t>Where feasible, place the more appealing or less imposing items at the beginning of the test session.</a:t>
            </a:r>
          </a:p>
          <a:p>
            <a:pPr>
              <a:spcBef>
                <a:spcPct val="0"/>
              </a:spcBef>
            </a:pPr>
            <a:endParaRPr lang="en-US" altLang="en-US" sz="2600" dirty="0">
              <a:ea typeface="ＭＳ Ｐゴシック" panose="020B0600070205080204" pitchFamily="34" charset="-128"/>
            </a:endParaRPr>
          </a:p>
          <a:p>
            <a:pPr marL="0" indent="0">
              <a:spcBef>
                <a:spcPct val="0"/>
              </a:spcBef>
              <a:buNone/>
            </a:pPr>
            <a:r>
              <a:rPr lang="en-US" altLang="ja-JP" sz="2600" b="1" i="1" dirty="0"/>
              <a:t>Cue</a:t>
            </a:r>
            <a:r>
              <a:rPr lang="en-US" altLang="ja-JP" sz="2600" b="1" dirty="0"/>
              <a:t> </a:t>
            </a:r>
            <a:r>
              <a:rPr lang="en-US" altLang="ja-JP" sz="2600" b="1" i="1" dirty="0"/>
              <a:t>Items</a:t>
            </a:r>
          </a:p>
          <a:p>
            <a:pPr>
              <a:spcBef>
                <a:spcPct val="0"/>
              </a:spcBef>
            </a:pPr>
            <a:r>
              <a:rPr lang="en-US" altLang="ja-JP" sz="2400" dirty="0"/>
              <a:t>The term </a:t>
            </a:r>
            <a:r>
              <a:rPr lang="en-US" altLang="ja-JP" sz="2400" i="1" dirty="0"/>
              <a:t>cueing</a:t>
            </a:r>
            <a:r>
              <a:rPr lang="en-US" altLang="ja-JP" sz="2400" dirty="0"/>
              <a:t> refers to when one item provides the test taker with information that assists in answering other assessment questions. </a:t>
            </a:r>
          </a:p>
          <a:p>
            <a:pPr marL="0" indent="0">
              <a:spcBef>
                <a:spcPct val="0"/>
              </a:spcBef>
              <a:buNone/>
            </a:pPr>
            <a:endParaRPr lang="en-US" altLang="ja-JP" sz="1200" dirty="0"/>
          </a:p>
          <a:p>
            <a:pPr>
              <a:spcBef>
                <a:spcPct val="0"/>
              </a:spcBef>
            </a:pPr>
            <a:r>
              <a:rPr lang="en-US" altLang="en-US" sz="2400" dirty="0">
                <a:ea typeface="ＭＳ Ｐゴシック" panose="020B0600070205080204" pitchFamily="34" charset="-128"/>
              </a:rPr>
              <a:t>Thoroughly reread the set of selected items to ensure that no items </a:t>
            </a:r>
            <a:r>
              <a:rPr lang="en-US" altLang="ja-JP" sz="2400" i="1" dirty="0"/>
              <a:t>cue</a:t>
            </a:r>
            <a:r>
              <a:rPr lang="en-US" altLang="ja-JP" sz="2400" dirty="0"/>
              <a:t> one another.  </a:t>
            </a:r>
            <a:endParaRPr lang="en-US" altLang="ja-JP" sz="2400" b="1" dirty="0"/>
          </a:p>
          <a:p>
            <a:endParaRPr lang="en-US" sz="2600" dirty="0"/>
          </a:p>
        </p:txBody>
      </p:sp>
      <p:sp>
        <p:nvSpPr>
          <p:cNvPr id="4" name="Date Placeholder 3">
            <a:extLst>
              <a:ext uri="{FF2B5EF4-FFF2-40B4-BE49-F238E27FC236}">
                <a16:creationId xmlns:a16="http://schemas.microsoft.com/office/drawing/2014/main" id="{8D5FF4AB-F256-7240-8DB1-B78FE859CC0F}"/>
              </a:ext>
            </a:extLst>
          </p:cNvPr>
          <p:cNvSpPr>
            <a:spLocks noGrp="1"/>
          </p:cNvSpPr>
          <p:nvPr>
            <p:ph type="dt" sz="half" idx="10"/>
          </p:nvPr>
        </p:nvSpPr>
        <p:spPr/>
        <p:txBody>
          <a:bodyPr/>
          <a:lstStyle/>
          <a:p>
            <a:fld id="{3144E3AD-63DA-1340-A48C-AEF083ED018B}" type="datetime1">
              <a:rPr lang="en-US" smtClean="0"/>
              <a:t>10/13/2025</a:t>
            </a:fld>
            <a:endParaRPr lang="en-US"/>
          </a:p>
        </p:txBody>
      </p:sp>
      <p:sp>
        <p:nvSpPr>
          <p:cNvPr id="5" name="Slide Number Placeholder 4">
            <a:extLst>
              <a:ext uri="{FF2B5EF4-FFF2-40B4-BE49-F238E27FC236}">
                <a16:creationId xmlns:a16="http://schemas.microsoft.com/office/drawing/2014/main" id="{27B1F02B-715C-C84F-82BA-5603A9E24661}"/>
              </a:ext>
            </a:extLst>
          </p:cNvPr>
          <p:cNvSpPr>
            <a:spLocks noGrp="1"/>
          </p:cNvSpPr>
          <p:nvPr>
            <p:ph type="sldNum" sz="quarter" idx="12"/>
          </p:nvPr>
        </p:nvSpPr>
        <p:spPr/>
        <p:txBody>
          <a:bodyPr/>
          <a:lstStyle/>
          <a:p>
            <a:fld id="{680C5762-CF65-4775-9966-A58D40CC61B9}" type="slidenum">
              <a:rPr lang="en-US" smtClean="0"/>
              <a:t>13</a:t>
            </a:fld>
            <a:endParaRPr lang="en-US"/>
          </a:p>
        </p:txBody>
      </p:sp>
    </p:spTree>
    <p:extLst>
      <p:ext uri="{BB962C8B-B14F-4D97-AF65-F5344CB8AC3E}">
        <p14:creationId xmlns:p14="http://schemas.microsoft.com/office/powerpoint/2010/main" val="30607134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5271CF-E3B3-DB44-9717-DF0191E4263B}"/>
              </a:ext>
            </a:extLst>
          </p:cNvPr>
          <p:cNvSpPr>
            <a:spLocks noGrp="1"/>
          </p:cNvSpPr>
          <p:nvPr>
            <p:ph type="title"/>
          </p:nvPr>
        </p:nvSpPr>
        <p:spPr/>
        <p:txBody>
          <a:bodyPr>
            <a:normAutofit/>
          </a:bodyPr>
          <a:lstStyle/>
          <a:p>
            <a:pPr algn="ctr"/>
            <a:r>
              <a:rPr lang="en-US" sz="2800" b="1" dirty="0"/>
              <a:t>Graphics Guidelines</a:t>
            </a:r>
          </a:p>
        </p:txBody>
      </p:sp>
      <p:sp>
        <p:nvSpPr>
          <p:cNvPr id="3" name="Content Placeholder 2">
            <a:extLst>
              <a:ext uri="{FF2B5EF4-FFF2-40B4-BE49-F238E27FC236}">
                <a16:creationId xmlns:a16="http://schemas.microsoft.com/office/drawing/2014/main" id="{ACE1EE46-D1DA-6E4E-9096-3A1ABFD7E0FE}"/>
              </a:ext>
            </a:extLst>
          </p:cNvPr>
          <p:cNvSpPr>
            <a:spLocks noGrp="1"/>
          </p:cNvSpPr>
          <p:nvPr>
            <p:ph idx="1"/>
          </p:nvPr>
        </p:nvSpPr>
        <p:spPr>
          <a:xfrm>
            <a:off x="457200" y="1639093"/>
            <a:ext cx="8229600" cy="4525963"/>
          </a:xfrm>
        </p:spPr>
        <p:txBody>
          <a:bodyPr/>
          <a:lstStyle/>
          <a:p>
            <a:pPr marL="0" indent="0">
              <a:spcBef>
                <a:spcPct val="0"/>
              </a:spcBef>
              <a:buNone/>
            </a:pPr>
            <a:r>
              <a:rPr lang="en-US" altLang="en-US" sz="2400" b="1" i="1" dirty="0">
                <a:ea typeface="ＭＳ Ｐゴシック" panose="020B0600070205080204" pitchFamily="34" charset="-128"/>
              </a:rPr>
              <a:t>Graphic Elements </a:t>
            </a:r>
          </a:p>
          <a:p>
            <a:pPr marL="0" indent="0">
              <a:spcBef>
                <a:spcPct val="0"/>
              </a:spcBef>
              <a:buNone/>
            </a:pPr>
            <a:endParaRPr lang="en-US" altLang="en-US" sz="2400" b="1" dirty="0">
              <a:ea typeface="ＭＳ Ｐゴシック" panose="020B0600070205080204" pitchFamily="34" charset="-128"/>
            </a:endParaRPr>
          </a:p>
          <a:p>
            <a:pPr>
              <a:spcBef>
                <a:spcPct val="0"/>
              </a:spcBef>
            </a:pPr>
            <a:r>
              <a:rPr lang="en-US" altLang="en-US" sz="2400" dirty="0">
                <a:ea typeface="ＭＳ Ｐゴシック" panose="020B0600070205080204" pitchFamily="34" charset="-128"/>
              </a:rPr>
              <a:t>include maps, graphs, tables, photographs, and illustrations. </a:t>
            </a:r>
          </a:p>
          <a:p>
            <a:pPr marL="0" indent="0">
              <a:spcBef>
                <a:spcPct val="0"/>
              </a:spcBef>
              <a:buNone/>
            </a:pPr>
            <a:endParaRPr lang="en-US" altLang="en-US" sz="1200" dirty="0">
              <a:ea typeface="ＭＳ Ｐゴシック" panose="020B0600070205080204" pitchFamily="34" charset="-128"/>
            </a:endParaRPr>
          </a:p>
          <a:p>
            <a:pPr>
              <a:spcBef>
                <a:spcPct val="0"/>
              </a:spcBef>
            </a:pPr>
            <a:r>
              <a:rPr lang="en-US" altLang="en-US" sz="2400" dirty="0">
                <a:ea typeface="ＭＳ Ｐゴシック" panose="020B0600070205080204" pitchFamily="34" charset="-128"/>
              </a:rPr>
              <a:t>should be distributed evenly across the test form. </a:t>
            </a:r>
          </a:p>
          <a:p>
            <a:pPr marL="0" indent="0">
              <a:spcBef>
                <a:spcPct val="0"/>
              </a:spcBef>
              <a:buNone/>
            </a:pPr>
            <a:endParaRPr lang="en-US" altLang="en-US" sz="1200" dirty="0">
              <a:ea typeface="ＭＳ Ｐゴシック" panose="020B0600070205080204" pitchFamily="34" charset="-128"/>
            </a:endParaRPr>
          </a:p>
          <a:p>
            <a:pPr>
              <a:spcBef>
                <a:spcPct val="0"/>
              </a:spcBef>
            </a:pPr>
            <a:r>
              <a:rPr lang="en-US" altLang="en-US" sz="2400" dirty="0">
                <a:ea typeface="ＭＳ Ｐゴシック" panose="020B0600070205080204" pitchFamily="34" charset="-128"/>
              </a:rPr>
              <a:t>must be clearly agreed upon by all teachers.</a:t>
            </a:r>
          </a:p>
          <a:p>
            <a:pPr marL="0" indent="0">
              <a:spcBef>
                <a:spcPct val="0"/>
              </a:spcBef>
              <a:buNone/>
            </a:pPr>
            <a:endParaRPr lang="en-US" altLang="en-US" sz="1200" dirty="0">
              <a:ea typeface="ＭＳ Ｐゴシック" panose="020B0600070205080204" pitchFamily="34" charset="-128"/>
            </a:endParaRPr>
          </a:p>
          <a:p>
            <a:pPr>
              <a:spcBef>
                <a:spcPct val="0"/>
              </a:spcBef>
            </a:pPr>
            <a:r>
              <a:rPr lang="en-US" altLang="en-US" sz="2400" dirty="0">
                <a:ea typeface="ＭＳ Ｐゴシック" panose="020B0600070205080204" pitchFamily="34" charset="-128"/>
              </a:rPr>
              <a:t>may require copyright permissions. </a:t>
            </a:r>
          </a:p>
          <a:p>
            <a:pPr marL="0" indent="0">
              <a:buNone/>
            </a:pPr>
            <a:endParaRPr lang="en-US" dirty="0"/>
          </a:p>
        </p:txBody>
      </p:sp>
      <p:sp>
        <p:nvSpPr>
          <p:cNvPr id="4" name="Date Placeholder 3">
            <a:extLst>
              <a:ext uri="{FF2B5EF4-FFF2-40B4-BE49-F238E27FC236}">
                <a16:creationId xmlns:a16="http://schemas.microsoft.com/office/drawing/2014/main" id="{4323AC3E-F443-F54F-9412-509866F012BF}"/>
              </a:ext>
              <a:ext uri="{C183D7F6-B498-43B3-948B-1728B52AA6E4}">
                <adec:decorative xmlns:adec="http://schemas.microsoft.com/office/drawing/2017/decorative" val="1"/>
              </a:ext>
            </a:extLst>
          </p:cNvPr>
          <p:cNvSpPr>
            <a:spLocks noGrp="1"/>
          </p:cNvSpPr>
          <p:nvPr>
            <p:ph type="dt" sz="half" idx="10"/>
          </p:nvPr>
        </p:nvSpPr>
        <p:spPr/>
        <p:txBody>
          <a:bodyPr/>
          <a:lstStyle/>
          <a:p>
            <a:fld id="{97C01812-8655-FA47-9E87-5B84A7DAB8AE}" type="datetime1">
              <a:rPr lang="en-US" smtClean="0"/>
              <a:t>10/13/2025</a:t>
            </a:fld>
            <a:endParaRPr lang="en-US"/>
          </a:p>
        </p:txBody>
      </p:sp>
      <p:sp>
        <p:nvSpPr>
          <p:cNvPr id="5" name="Slide Number Placeholder 4">
            <a:extLst>
              <a:ext uri="{FF2B5EF4-FFF2-40B4-BE49-F238E27FC236}">
                <a16:creationId xmlns:a16="http://schemas.microsoft.com/office/drawing/2014/main" id="{96A0BC1F-49D5-B945-A31A-CB01BD5375B8}"/>
              </a:ext>
            </a:extLst>
          </p:cNvPr>
          <p:cNvSpPr>
            <a:spLocks noGrp="1"/>
          </p:cNvSpPr>
          <p:nvPr>
            <p:ph type="sldNum" sz="quarter" idx="12"/>
          </p:nvPr>
        </p:nvSpPr>
        <p:spPr/>
        <p:txBody>
          <a:bodyPr/>
          <a:lstStyle/>
          <a:p>
            <a:fld id="{680C5762-CF65-4775-9966-A58D40CC61B9}" type="slidenum">
              <a:rPr lang="en-US" smtClean="0"/>
              <a:t>14</a:t>
            </a:fld>
            <a:endParaRPr lang="en-US"/>
          </a:p>
        </p:txBody>
      </p:sp>
    </p:spTree>
    <p:extLst>
      <p:ext uri="{BB962C8B-B14F-4D97-AF65-F5344CB8AC3E}">
        <p14:creationId xmlns:p14="http://schemas.microsoft.com/office/powerpoint/2010/main" val="34801046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D64525-CC57-5041-92DB-C8B554B90E9E}"/>
              </a:ext>
            </a:extLst>
          </p:cNvPr>
          <p:cNvSpPr>
            <a:spLocks noGrp="1"/>
          </p:cNvSpPr>
          <p:nvPr>
            <p:ph type="title"/>
          </p:nvPr>
        </p:nvSpPr>
        <p:spPr/>
        <p:txBody>
          <a:bodyPr/>
          <a:lstStyle/>
          <a:p>
            <a:pPr algn="ctr"/>
            <a:r>
              <a:rPr lang="en-US" b="1" dirty="0"/>
              <a:t>Reviewing for Precision Guidelines</a:t>
            </a:r>
          </a:p>
        </p:txBody>
      </p:sp>
      <p:sp>
        <p:nvSpPr>
          <p:cNvPr id="3" name="Content Placeholder 2">
            <a:extLst>
              <a:ext uri="{FF2B5EF4-FFF2-40B4-BE49-F238E27FC236}">
                <a16:creationId xmlns:a16="http://schemas.microsoft.com/office/drawing/2014/main" id="{23AC3740-407F-6E47-B09F-8AAEFBD23926}"/>
              </a:ext>
            </a:extLst>
          </p:cNvPr>
          <p:cNvSpPr>
            <a:spLocks noGrp="1"/>
          </p:cNvSpPr>
          <p:nvPr>
            <p:ph idx="1"/>
          </p:nvPr>
        </p:nvSpPr>
        <p:spPr>
          <a:xfrm>
            <a:off x="457200" y="1295400"/>
            <a:ext cx="8229600" cy="4908550"/>
          </a:xfrm>
        </p:spPr>
        <p:txBody>
          <a:bodyPr>
            <a:noAutofit/>
          </a:bodyPr>
          <a:lstStyle/>
          <a:p>
            <a:pPr marL="0" indent="0">
              <a:buNone/>
            </a:pPr>
            <a:r>
              <a:rPr lang="en-US" sz="2400" b="1" dirty="0"/>
              <a:t>Precision</a:t>
            </a:r>
            <a:r>
              <a:rPr lang="en-US" sz="2400" dirty="0"/>
              <a:t> means that assessment items, instructions and items are accurate and clear. </a:t>
            </a:r>
          </a:p>
          <a:p>
            <a:pPr marL="0" indent="0">
              <a:buNone/>
            </a:pPr>
            <a:r>
              <a:rPr lang="en-US" sz="2400" dirty="0"/>
              <a:t>Ensure that:</a:t>
            </a:r>
          </a:p>
          <a:p>
            <a:pPr marL="0" indent="0">
              <a:buNone/>
            </a:pPr>
            <a:endParaRPr lang="en-US" sz="800" dirty="0"/>
          </a:p>
          <a:p>
            <a:pPr marL="0" indent="0">
              <a:spcBef>
                <a:spcPts val="0"/>
              </a:spcBef>
              <a:buNone/>
            </a:pPr>
            <a:r>
              <a:rPr lang="en-US" sz="2400" b="1" i="1" dirty="0"/>
              <a:t>     Instructions</a:t>
            </a:r>
          </a:p>
          <a:p>
            <a:pPr lvl="1">
              <a:spcBef>
                <a:spcPts val="0"/>
              </a:spcBef>
              <a:buFont typeface="Arial" panose="020B0604020202020204" pitchFamily="34" charset="0"/>
              <a:buChar char="•"/>
            </a:pPr>
            <a:r>
              <a:rPr lang="en-US" sz="2200" dirty="0"/>
              <a:t>are accurate and clear. </a:t>
            </a:r>
          </a:p>
          <a:p>
            <a:pPr lvl="1">
              <a:buFont typeface="Arial" panose="020B0604020202020204" pitchFamily="34" charset="0"/>
              <a:buChar char="•"/>
            </a:pPr>
            <a:r>
              <a:rPr lang="en-US" sz="2200" dirty="0"/>
              <a:t>include all the information students need to demonstrate their knowledge and skills.</a:t>
            </a:r>
          </a:p>
          <a:p>
            <a:pPr marL="0" indent="0">
              <a:buNone/>
            </a:pPr>
            <a:r>
              <a:rPr lang="en-US" sz="2400" b="1" i="1" dirty="0"/>
              <a:t>     Assessment items</a:t>
            </a:r>
          </a:p>
          <a:p>
            <a:pPr lvl="1">
              <a:spcBef>
                <a:spcPts val="0"/>
              </a:spcBef>
              <a:buFont typeface="Arial" panose="020B0604020202020204" pitchFamily="34" charset="0"/>
              <a:buChar char="•"/>
            </a:pPr>
            <a:r>
              <a:rPr lang="en-US" sz="2200" dirty="0"/>
              <a:t>do </a:t>
            </a:r>
            <a:r>
              <a:rPr lang="en-US" sz="2200" b="1" dirty="0"/>
              <a:t>NOT </a:t>
            </a:r>
            <a:r>
              <a:rPr lang="en-US" sz="2200" dirty="0"/>
              <a:t>contain typos or factual errors.</a:t>
            </a:r>
          </a:p>
          <a:p>
            <a:pPr lvl="1">
              <a:buFont typeface="Arial" panose="020B0604020202020204" pitchFamily="34" charset="0"/>
              <a:buChar char="•"/>
            </a:pPr>
            <a:r>
              <a:rPr lang="en-US" sz="2200" dirty="0"/>
              <a:t>have been vetted for bias and clarity.</a:t>
            </a:r>
          </a:p>
          <a:p>
            <a:pPr marL="0" indent="0">
              <a:buNone/>
            </a:pPr>
            <a:r>
              <a:rPr lang="en-US" sz="2400" b="1" i="1" dirty="0"/>
              <a:t>    Graphics</a:t>
            </a:r>
          </a:p>
          <a:p>
            <a:pPr lvl="1">
              <a:spcBef>
                <a:spcPts val="0"/>
              </a:spcBef>
              <a:buFont typeface="Arial" panose="020B0604020202020204" pitchFamily="34" charset="0"/>
              <a:buChar char="•"/>
            </a:pPr>
            <a:r>
              <a:rPr lang="en-US" sz="2200" dirty="0"/>
              <a:t>are visually clean and clear</a:t>
            </a:r>
          </a:p>
          <a:p>
            <a:endParaRPr lang="en-US" sz="2400" b="1" dirty="0"/>
          </a:p>
        </p:txBody>
      </p:sp>
      <p:sp>
        <p:nvSpPr>
          <p:cNvPr id="4" name="Date Placeholder 3">
            <a:extLst>
              <a:ext uri="{FF2B5EF4-FFF2-40B4-BE49-F238E27FC236}">
                <a16:creationId xmlns:a16="http://schemas.microsoft.com/office/drawing/2014/main" id="{D2811D65-C754-F14D-B48F-176B0E997686}"/>
              </a:ext>
              <a:ext uri="{C183D7F6-B498-43B3-948B-1728B52AA6E4}">
                <adec:decorative xmlns:adec="http://schemas.microsoft.com/office/drawing/2017/decorative" val="1"/>
              </a:ext>
            </a:extLst>
          </p:cNvPr>
          <p:cNvSpPr>
            <a:spLocks noGrp="1"/>
          </p:cNvSpPr>
          <p:nvPr>
            <p:ph type="dt" sz="half" idx="10"/>
          </p:nvPr>
        </p:nvSpPr>
        <p:spPr/>
        <p:txBody>
          <a:bodyPr/>
          <a:lstStyle/>
          <a:p>
            <a:fld id="{8D9E1C3E-D45C-8E4C-80B1-1616F14D2664}" type="datetime1">
              <a:rPr lang="en-US" smtClean="0"/>
              <a:t>10/13/2025</a:t>
            </a:fld>
            <a:endParaRPr lang="en-US"/>
          </a:p>
        </p:txBody>
      </p:sp>
      <p:sp>
        <p:nvSpPr>
          <p:cNvPr id="5" name="Slide Number Placeholder 4">
            <a:extLst>
              <a:ext uri="{FF2B5EF4-FFF2-40B4-BE49-F238E27FC236}">
                <a16:creationId xmlns:a16="http://schemas.microsoft.com/office/drawing/2014/main" id="{CE8BB6E0-C4E9-FD41-9F00-4B331784B10A}"/>
              </a:ext>
            </a:extLst>
          </p:cNvPr>
          <p:cNvSpPr>
            <a:spLocks noGrp="1"/>
          </p:cNvSpPr>
          <p:nvPr>
            <p:ph type="sldNum" sz="quarter" idx="12"/>
          </p:nvPr>
        </p:nvSpPr>
        <p:spPr/>
        <p:txBody>
          <a:bodyPr/>
          <a:lstStyle/>
          <a:p>
            <a:fld id="{680C5762-CF65-4775-9966-A58D40CC61B9}" type="slidenum">
              <a:rPr lang="en-US" smtClean="0"/>
              <a:t>15</a:t>
            </a:fld>
            <a:endParaRPr lang="en-US"/>
          </a:p>
        </p:txBody>
      </p:sp>
    </p:spTree>
    <p:extLst>
      <p:ext uri="{BB962C8B-B14F-4D97-AF65-F5344CB8AC3E}">
        <p14:creationId xmlns:p14="http://schemas.microsoft.com/office/powerpoint/2010/main" val="4000332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E14E54-AEC6-C5A0-B307-A672F431D8CE}"/>
              </a:ext>
            </a:extLst>
          </p:cNvPr>
          <p:cNvSpPr>
            <a:spLocks noGrp="1"/>
          </p:cNvSpPr>
          <p:nvPr>
            <p:ph type="title"/>
          </p:nvPr>
        </p:nvSpPr>
        <p:spPr/>
        <p:txBody>
          <a:bodyPr>
            <a:normAutofit/>
          </a:bodyPr>
          <a:lstStyle/>
          <a:p>
            <a:pPr algn="ctr"/>
            <a:r>
              <a:rPr kumimoji="0" lang="en-US" altLang="en-US" sz="2800" b="1" i="0" u="none" strike="noStrike" kern="1200" cap="none" spc="0" normalizeH="0" baseline="0" noProof="0" dirty="0">
                <a:ln>
                  <a:noFill/>
                </a:ln>
                <a:solidFill>
                  <a:schemeClr val="bg1"/>
                </a:solidFill>
                <a:effectLst/>
                <a:uLnTx/>
                <a:uFillTx/>
                <a:latin typeface="Arial" panose="020B0604020202020204" pitchFamily="34" charset="0"/>
                <a:ea typeface="ＭＳ Ｐゴシック" panose="020B0600070205080204" pitchFamily="34" charset="-128"/>
                <a:cs typeface="Arial" panose="020B0604020202020204" pitchFamily="34" charset="0"/>
              </a:rPr>
              <a:t>Quality Assurance Checklist: Test Forms</a:t>
            </a:r>
            <a:endParaRPr lang="en-US" sz="2800" dirty="0"/>
          </a:p>
        </p:txBody>
      </p:sp>
      <p:sp>
        <p:nvSpPr>
          <p:cNvPr id="4" name="Date Placeholder 3">
            <a:extLst>
              <a:ext uri="{FF2B5EF4-FFF2-40B4-BE49-F238E27FC236}">
                <a16:creationId xmlns:a16="http://schemas.microsoft.com/office/drawing/2014/main" id="{EC7114D8-8EF8-0797-7F86-5CD72B0F5B38}"/>
              </a:ext>
              <a:ext uri="{C183D7F6-B498-43B3-948B-1728B52AA6E4}">
                <adec:decorative xmlns:adec="http://schemas.microsoft.com/office/drawing/2017/decorative" val="1"/>
              </a:ext>
            </a:extLst>
          </p:cNvPr>
          <p:cNvSpPr>
            <a:spLocks noGrp="1"/>
          </p:cNvSpPr>
          <p:nvPr>
            <p:ph type="dt" sz="half" idx="10"/>
          </p:nvPr>
        </p:nvSpPr>
        <p:spPr/>
        <p:txBody>
          <a:bodyPr/>
          <a:lstStyle/>
          <a:p>
            <a:fld id="{ED0CF1AE-9D07-4FAF-9EEC-B15CCCFC2843}" type="datetime1">
              <a:rPr lang="en-US" smtClean="0"/>
              <a:t>10/13/2025</a:t>
            </a:fld>
            <a:endParaRPr lang="en-US"/>
          </a:p>
        </p:txBody>
      </p:sp>
      <p:graphicFrame>
        <p:nvGraphicFramePr>
          <p:cNvPr id="6" name="Table 5">
            <a:extLst>
              <a:ext uri="{FF2B5EF4-FFF2-40B4-BE49-F238E27FC236}">
                <a16:creationId xmlns:a16="http://schemas.microsoft.com/office/drawing/2014/main" id="{2E271491-0163-6E93-E33E-007F53E49EE0}"/>
              </a:ext>
            </a:extLst>
          </p:cNvPr>
          <p:cNvGraphicFramePr>
            <a:graphicFrameLocks noGrp="1"/>
          </p:cNvGraphicFramePr>
          <p:nvPr>
            <p:extLst>
              <p:ext uri="{D42A27DB-BD31-4B8C-83A1-F6EECF244321}">
                <p14:modId xmlns:p14="http://schemas.microsoft.com/office/powerpoint/2010/main" val="1979375863"/>
              </p:ext>
            </p:extLst>
          </p:nvPr>
        </p:nvGraphicFramePr>
        <p:xfrm>
          <a:off x="457200" y="1447800"/>
          <a:ext cx="8229600" cy="4216678"/>
        </p:xfrm>
        <a:graphic>
          <a:graphicData uri="http://schemas.openxmlformats.org/drawingml/2006/table">
            <a:tbl>
              <a:tblPr firstRow="1" firstCol="1" bandRow="1">
                <a:tableStyleId>{5C22544A-7EE6-4342-B048-85BDC9FD1C3A}</a:tableStyleId>
              </a:tblPr>
              <a:tblGrid>
                <a:gridCol w="2667000">
                  <a:extLst>
                    <a:ext uri="{9D8B030D-6E8A-4147-A177-3AD203B41FA5}">
                      <a16:colId xmlns:a16="http://schemas.microsoft.com/office/drawing/2014/main" val="20000"/>
                    </a:ext>
                  </a:extLst>
                </a:gridCol>
                <a:gridCol w="5562600">
                  <a:extLst>
                    <a:ext uri="{9D8B030D-6E8A-4147-A177-3AD203B41FA5}">
                      <a16:colId xmlns:a16="http://schemas.microsoft.com/office/drawing/2014/main" val="20001"/>
                    </a:ext>
                  </a:extLst>
                </a:gridCol>
              </a:tblGrid>
              <a:tr h="558213">
                <a:tc>
                  <a:txBody>
                    <a:bodyPr/>
                    <a:lstStyle/>
                    <a:p>
                      <a:pPr marL="0" marR="0" algn="ctr">
                        <a:lnSpc>
                          <a:spcPct val="115000"/>
                        </a:lnSpc>
                        <a:spcBef>
                          <a:spcPts val="0"/>
                        </a:spcBef>
                        <a:spcAft>
                          <a:spcPts val="0"/>
                        </a:spcAft>
                      </a:pPr>
                      <a:r>
                        <a:rPr lang="en-US" sz="2200" dirty="0">
                          <a:effectLst/>
                          <a:latin typeface="Arial" panose="020B0604020202020204" pitchFamily="34" charset="0"/>
                          <a:cs typeface="Arial" panose="020B0604020202020204" pitchFamily="34" charset="0"/>
                        </a:rPr>
                        <a:t>Task</a:t>
                      </a:r>
                      <a:endParaRPr lang="en-US" sz="2200" dirty="0">
                        <a:effectLst/>
                        <a:latin typeface="Arial" panose="020B0604020202020204" pitchFamily="34" charset="0"/>
                        <a:ea typeface="Calibri" panose="020F0502020204030204" pitchFamily="34" charset="0"/>
                        <a:cs typeface="Arial" panose="020B0604020202020204" pitchFamily="34" charset="0"/>
                      </a:endParaRPr>
                    </a:p>
                  </a:txBody>
                  <a:tcPr marL="51434" marR="51434" marT="0" marB="0" anchor="ctr">
                    <a:solidFill>
                      <a:srgbClr val="003C7C"/>
                    </a:solidFill>
                  </a:tcPr>
                </a:tc>
                <a:tc>
                  <a:txBody>
                    <a:bodyPr/>
                    <a:lstStyle/>
                    <a:p>
                      <a:pPr marL="0" marR="0" algn="ctr">
                        <a:lnSpc>
                          <a:spcPct val="115000"/>
                        </a:lnSpc>
                        <a:spcBef>
                          <a:spcPts val="0"/>
                        </a:spcBef>
                        <a:spcAft>
                          <a:spcPts val="0"/>
                        </a:spcAft>
                      </a:pPr>
                      <a:r>
                        <a:rPr lang="en-US" sz="2200" dirty="0">
                          <a:effectLst/>
                          <a:latin typeface="Arial" panose="020B0604020202020204" pitchFamily="34" charset="0"/>
                          <a:cs typeface="Arial" panose="020B0604020202020204" pitchFamily="34" charset="0"/>
                        </a:rPr>
                        <a:t>Task Question</a:t>
                      </a:r>
                      <a:endParaRPr lang="en-US" sz="2200" dirty="0">
                        <a:effectLst/>
                        <a:latin typeface="Arial" panose="020B0604020202020204" pitchFamily="34" charset="0"/>
                        <a:ea typeface="Calibri" panose="020F0502020204030204" pitchFamily="34" charset="0"/>
                        <a:cs typeface="Arial" panose="020B0604020202020204" pitchFamily="34" charset="0"/>
                      </a:endParaRPr>
                    </a:p>
                  </a:txBody>
                  <a:tcPr marL="51434" marR="51434" marT="0" marB="0" anchor="ctr">
                    <a:solidFill>
                      <a:srgbClr val="003C7C"/>
                    </a:solidFill>
                  </a:tcPr>
                </a:tc>
                <a:extLst>
                  <a:ext uri="{0D108BD9-81ED-4DB2-BD59-A6C34878D82A}">
                    <a16:rowId xmlns:a16="http://schemas.microsoft.com/office/drawing/2014/main" val="10000"/>
                  </a:ext>
                </a:extLst>
              </a:tr>
              <a:tr h="797448">
                <a:tc>
                  <a:txBody>
                    <a:bodyPr/>
                    <a:lstStyle/>
                    <a:p>
                      <a:pPr marL="0" marR="0" algn="ctr">
                        <a:lnSpc>
                          <a:spcPct val="115000"/>
                        </a:lnSpc>
                        <a:spcBef>
                          <a:spcPts val="0"/>
                        </a:spcBef>
                        <a:spcAft>
                          <a:spcPts val="0"/>
                        </a:spcAft>
                      </a:pPr>
                      <a:r>
                        <a:rPr lang="en-US" sz="2200" b="0">
                          <a:effectLst/>
                          <a:latin typeface="Arial" panose="020B0604020202020204" pitchFamily="34" charset="0"/>
                          <a:ea typeface="Calibri" panose="020F0502020204030204" pitchFamily="34" charset="0"/>
                          <a:cs typeface="Arial" panose="020B0604020202020204" pitchFamily="34" charset="0"/>
                        </a:rPr>
                        <a:t>Developmentally</a:t>
                      </a:r>
                      <a:r>
                        <a:rPr lang="en-US" sz="2200" b="0" baseline="0">
                          <a:effectLst/>
                          <a:latin typeface="Arial" panose="020B0604020202020204" pitchFamily="34" charset="0"/>
                          <a:ea typeface="Calibri" panose="020F0502020204030204" pitchFamily="34" charset="0"/>
                          <a:cs typeface="Arial" panose="020B0604020202020204" pitchFamily="34" charset="0"/>
                        </a:rPr>
                        <a:t> Appropriate</a:t>
                      </a:r>
                      <a:endParaRPr lang="en-US" sz="2200" b="0">
                        <a:effectLst/>
                        <a:latin typeface="Arial" panose="020B0604020202020204" pitchFamily="34" charset="0"/>
                        <a:ea typeface="Calibri" panose="020F0502020204030204" pitchFamily="34" charset="0"/>
                        <a:cs typeface="Arial" panose="020B0604020202020204" pitchFamily="34" charset="0"/>
                      </a:endParaRPr>
                    </a:p>
                  </a:txBody>
                  <a:tcPr marL="51434" marR="51434" marT="0" marB="0" anchor="ctr">
                    <a:solidFill>
                      <a:srgbClr val="003C7C"/>
                    </a:solidFill>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2200" dirty="0">
                          <a:latin typeface="Arial" panose="020B0604020202020204" pitchFamily="34" charset="0"/>
                          <a:ea typeface="Calibri" panose="020F0502020204030204" pitchFamily="34" charset="0"/>
                          <a:cs typeface="Arial" panose="020B0604020202020204" pitchFamily="34" charset="0"/>
                        </a:rPr>
                        <a:t>Is the operational form developmentally appropriate? </a:t>
                      </a:r>
                      <a:r>
                        <a:rPr lang="en-US" sz="2000" dirty="0">
                          <a:latin typeface="Arial" panose="020B0604020202020204" pitchFamily="34" charset="0"/>
                          <a:ea typeface="Calibri" panose="020F0502020204030204" pitchFamily="34" charset="0"/>
                          <a:cs typeface="Arial" panose="020B0604020202020204" pitchFamily="34" charset="0"/>
                        </a:rPr>
                        <a:t>(100% on grade-level)</a:t>
                      </a:r>
                    </a:p>
                  </a:txBody>
                  <a:tcPr marL="51434" marR="51434" marT="0" marB="0" anchor="ctr"/>
                </a:tc>
                <a:extLst>
                  <a:ext uri="{0D108BD9-81ED-4DB2-BD59-A6C34878D82A}">
                    <a16:rowId xmlns:a16="http://schemas.microsoft.com/office/drawing/2014/main" val="10001"/>
                  </a:ext>
                </a:extLst>
              </a:tr>
              <a:tr h="685621">
                <a:tc>
                  <a:txBody>
                    <a:bodyPr/>
                    <a:lstStyle/>
                    <a:p>
                      <a:pPr marL="0" marR="0" algn="ctr">
                        <a:lnSpc>
                          <a:spcPct val="115000"/>
                        </a:lnSpc>
                        <a:spcBef>
                          <a:spcPts val="0"/>
                        </a:spcBef>
                        <a:spcAft>
                          <a:spcPts val="0"/>
                        </a:spcAft>
                      </a:pPr>
                      <a:r>
                        <a:rPr lang="en-US" sz="2200" b="0">
                          <a:effectLst/>
                          <a:latin typeface="Arial" panose="020B0604020202020204" pitchFamily="34" charset="0"/>
                          <a:ea typeface="Calibri" panose="020F0502020204030204" pitchFamily="34" charset="0"/>
                          <a:cs typeface="Arial" panose="020B0604020202020204" pitchFamily="34" charset="0"/>
                        </a:rPr>
                        <a:t>Rigor</a:t>
                      </a:r>
                    </a:p>
                  </a:txBody>
                  <a:tcPr marL="51434" marR="51434" marT="0" marB="0" anchor="ctr">
                    <a:solidFill>
                      <a:srgbClr val="003C7C"/>
                    </a:solidFill>
                  </a:tcPr>
                </a:tc>
                <a:tc>
                  <a:txBody>
                    <a:bodyPr/>
                    <a:lstStyle/>
                    <a:p>
                      <a:pPr>
                        <a:defRPr/>
                      </a:pPr>
                      <a:r>
                        <a:rPr lang="en-US" sz="2200" dirty="0">
                          <a:latin typeface="Arial" panose="020B0604020202020204" pitchFamily="34" charset="0"/>
                          <a:ea typeface="Calibri" panose="020F0502020204030204" pitchFamily="34" charset="0"/>
                          <a:cs typeface="Arial" panose="020B0604020202020204" pitchFamily="34" charset="0"/>
                        </a:rPr>
                        <a:t>Is the operational form rigorous?</a:t>
                      </a:r>
                      <a:r>
                        <a:rPr lang="en-US" sz="2200" b="1" dirty="0">
                          <a:latin typeface="Arial" panose="020B0604020202020204" pitchFamily="34" charset="0"/>
                          <a:ea typeface="Calibri" panose="020F0502020204030204" pitchFamily="34" charset="0"/>
                          <a:cs typeface="Arial" panose="020B0604020202020204" pitchFamily="34" charset="0"/>
                        </a:rPr>
                        <a:t> </a:t>
                      </a:r>
                    </a:p>
                    <a:p>
                      <a:pPr>
                        <a:defRPr/>
                      </a:pPr>
                      <a:r>
                        <a:rPr lang="en-US" sz="2000" dirty="0">
                          <a:latin typeface="Arial" panose="020B0604020202020204" pitchFamily="34" charset="0"/>
                          <a:ea typeface="Calibri" panose="020F0502020204030204" pitchFamily="34" charset="0"/>
                          <a:cs typeface="Arial" panose="020B0604020202020204" pitchFamily="34" charset="0"/>
                        </a:rPr>
                        <a:t>(60% DOK 2 or higher)</a:t>
                      </a:r>
                    </a:p>
                  </a:txBody>
                  <a:tcPr marL="51434" marR="51434" marT="0" marB="0" anchor="ctr"/>
                </a:tc>
                <a:extLst>
                  <a:ext uri="{0D108BD9-81ED-4DB2-BD59-A6C34878D82A}">
                    <a16:rowId xmlns:a16="http://schemas.microsoft.com/office/drawing/2014/main" val="10002"/>
                  </a:ext>
                </a:extLst>
              </a:tr>
              <a:tr h="741972">
                <a:tc>
                  <a:txBody>
                    <a:bodyPr/>
                    <a:lstStyle/>
                    <a:p>
                      <a:pPr marL="0" marR="0" algn="ctr">
                        <a:lnSpc>
                          <a:spcPct val="115000"/>
                        </a:lnSpc>
                        <a:spcBef>
                          <a:spcPts val="0"/>
                        </a:spcBef>
                        <a:spcAft>
                          <a:spcPts val="0"/>
                        </a:spcAft>
                      </a:pPr>
                      <a:r>
                        <a:rPr lang="en-US" sz="2200" b="0">
                          <a:effectLst/>
                          <a:latin typeface="Arial" panose="020B0604020202020204" pitchFamily="34" charset="0"/>
                          <a:ea typeface="Calibri" panose="020F0502020204030204" pitchFamily="34" charset="0"/>
                          <a:cs typeface="Arial" panose="020B0604020202020204" pitchFamily="34" charset="0"/>
                        </a:rPr>
                        <a:t>Content Match</a:t>
                      </a:r>
                    </a:p>
                  </a:txBody>
                  <a:tcPr marL="51434" marR="51434" marT="0" marB="0" anchor="ctr">
                    <a:solidFill>
                      <a:srgbClr val="003C7C"/>
                    </a:solidFill>
                  </a:tcPr>
                </a:tc>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US" sz="2200" dirty="0">
                          <a:latin typeface="Arial" panose="020B0604020202020204" pitchFamily="34" charset="0"/>
                          <a:ea typeface="Calibri" panose="020F0502020204030204" pitchFamily="34" charset="0"/>
                          <a:cs typeface="Arial" panose="020B0604020202020204" pitchFamily="34" charset="0"/>
                        </a:rPr>
                        <a:t>Does the operational form match the targeted standards? </a:t>
                      </a:r>
                      <a:r>
                        <a:rPr lang="en-US" sz="2000" dirty="0">
                          <a:latin typeface="Arial" panose="020B0604020202020204" pitchFamily="34" charset="0"/>
                          <a:ea typeface="Calibri" panose="020F0502020204030204" pitchFamily="34" charset="0"/>
                          <a:cs typeface="Arial" panose="020B0604020202020204" pitchFamily="34" charset="0"/>
                        </a:rPr>
                        <a:t>(100% accuracy)</a:t>
                      </a:r>
                    </a:p>
                  </a:txBody>
                  <a:tcPr marL="51434" marR="51434" marT="0" marB="0" anchor="ctr"/>
                </a:tc>
                <a:extLst>
                  <a:ext uri="{0D108BD9-81ED-4DB2-BD59-A6C34878D82A}">
                    <a16:rowId xmlns:a16="http://schemas.microsoft.com/office/drawing/2014/main" val="10003"/>
                  </a:ext>
                </a:extLst>
              </a:tr>
              <a:tr h="741972">
                <a:tc>
                  <a:txBody>
                    <a:bodyPr/>
                    <a:lstStyle/>
                    <a:p>
                      <a:pPr marL="0" marR="0" algn="ctr">
                        <a:lnSpc>
                          <a:spcPct val="115000"/>
                        </a:lnSpc>
                        <a:spcBef>
                          <a:spcPts val="0"/>
                        </a:spcBef>
                        <a:spcAft>
                          <a:spcPts val="0"/>
                        </a:spcAft>
                      </a:pPr>
                      <a:r>
                        <a:rPr lang="en-US" sz="2200" b="0">
                          <a:effectLst/>
                          <a:latin typeface="Arial" panose="020B0604020202020204" pitchFamily="34" charset="0"/>
                          <a:ea typeface="Calibri" panose="020F0502020204030204" pitchFamily="34" charset="0"/>
                          <a:cs typeface="Arial" panose="020B0604020202020204" pitchFamily="34" charset="0"/>
                        </a:rPr>
                        <a:t>Item/Task</a:t>
                      </a:r>
                      <a:r>
                        <a:rPr lang="en-US" sz="2200" b="0" baseline="0">
                          <a:effectLst/>
                          <a:latin typeface="Arial" panose="020B0604020202020204" pitchFamily="34" charset="0"/>
                          <a:ea typeface="Calibri" panose="020F0502020204030204" pitchFamily="34" charset="0"/>
                          <a:cs typeface="Arial" panose="020B0604020202020204" pitchFamily="34" charset="0"/>
                        </a:rPr>
                        <a:t> </a:t>
                      </a:r>
                      <a:r>
                        <a:rPr lang="en-US" sz="2200" b="0">
                          <a:effectLst/>
                          <a:latin typeface="Arial" panose="020B0604020202020204" pitchFamily="34" charset="0"/>
                          <a:ea typeface="Calibri" panose="020F0502020204030204" pitchFamily="34" charset="0"/>
                          <a:cs typeface="Arial" panose="020B0604020202020204" pitchFamily="34" charset="0"/>
                        </a:rPr>
                        <a:t>Sufficiency</a:t>
                      </a:r>
                    </a:p>
                  </a:txBody>
                  <a:tcPr marL="51434" marR="51434" marT="0" marB="0" anchor="ctr">
                    <a:solidFill>
                      <a:srgbClr val="003C7C"/>
                    </a:solidFill>
                  </a:tcPr>
                </a:tc>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US" sz="2200">
                          <a:latin typeface="Arial" panose="020B0604020202020204" pitchFamily="34" charset="0"/>
                          <a:ea typeface="Calibri" panose="020F0502020204030204" pitchFamily="34" charset="0"/>
                          <a:cs typeface="Arial" panose="020B0604020202020204" pitchFamily="34" charset="0"/>
                        </a:rPr>
                        <a:t>Does the operational form have sufficient item/task density? </a:t>
                      </a:r>
                    </a:p>
                  </a:txBody>
                  <a:tcPr marL="51434" marR="51434" marT="0" marB="0" anchor="ctr"/>
                </a:tc>
                <a:extLst>
                  <a:ext uri="{0D108BD9-81ED-4DB2-BD59-A6C34878D82A}">
                    <a16:rowId xmlns:a16="http://schemas.microsoft.com/office/drawing/2014/main" val="10004"/>
                  </a:ext>
                </a:extLst>
              </a:tr>
              <a:tr h="513374">
                <a:tc>
                  <a:txBody>
                    <a:bodyPr/>
                    <a:lstStyle/>
                    <a:p>
                      <a:pPr marL="0" marR="0" algn="ctr">
                        <a:lnSpc>
                          <a:spcPct val="115000"/>
                        </a:lnSpc>
                        <a:spcBef>
                          <a:spcPts val="0"/>
                        </a:spcBef>
                        <a:spcAft>
                          <a:spcPts val="0"/>
                        </a:spcAft>
                      </a:pPr>
                      <a:r>
                        <a:rPr lang="en-US" sz="2200" b="0" dirty="0">
                          <a:effectLst/>
                          <a:latin typeface="Arial" panose="020B0604020202020204" pitchFamily="34" charset="0"/>
                          <a:ea typeface="Calibri" panose="020F0502020204030204" pitchFamily="34" charset="0"/>
                          <a:cs typeface="Arial" panose="020B0604020202020204" pitchFamily="34" charset="0"/>
                        </a:rPr>
                        <a:t>Content Pattern</a:t>
                      </a:r>
                    </a:p>
                  </a:txBody>
                  <a:tcPr marL="51434" marR="51434" marT="0" marB="0" anchor="ctr">
                    <a:solidFill>
                      <a:srgbClr val="003C7C"/>
                    </a:solidFill>
                  </a:tcPr>
                </a:tc>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US" sz="2200" dirty="0">
                          <a:latin typeface="Arial" panose="020B0604020202020204" pitchFamily="34" charset="0"/>
                          <a:ea typeface="Calibri" panose="020F0502020204030204" pitchFamily="34" charset="0"/>
                          <a:cs typeface="Arial" panose="020B0604020202020204" pitchFamily="34" charset="0"/>
                        </a:rPr>
                        <a:t>Does the operational form reflect the content pattern? </a:t>
                      </a:r>
                      <a:r>
                        <a:rPr lang="en-US" sz="2000" dirty="0">
                          <a:latin typeface="Arial" panose="020B0604020202020204" pitchFamily="34" charset="0"/>
                          <a:ea typeface="Calibri" panose="020F0502020204030204" pitchFamily="34" charset="0"/>
                          <a:cs typeface="Arial" panose="020B0604020202020204" pitchFamily="34" charset="0"/>
                        </a:rPr>
                        <a:t>(95% coverage)</a:t>
                      </a:r>
                    </a:p>
                  </a:txBody>
                  <a:tcPr marL="51434" marR="51434" marT="0" marB="0" anchor="ctr"/>
                </a:tc>
                <a:extLst>
                  <a:ext uri="{0D108BD9-81ED-4DB2-BD59-A6C34878D82A}">
                    <a16:rowId xmlns:a16="http://schemas.microsoft.com/office/drawing/2014/main" val="10005"/>
                  </a:ext>
                </a:extLst>
              </a:tr>
            </a:tbl>
          </a:graphicData>
        </a:graphic>
      </p:graphicFrame>
      <p:sp>
        <p:nvSpPr>
          <p:cNvPr id="5" name="Slide Number Placeholder 4">
            <a:extLst>
              <a:ext uri="{FF2B5EF4-FFF2-40B4-BE49-F238E27FC236}">
                <a16:creationId xmlns:a16="http://schemas.microsoft.com/office/drawing/2014/main" id="{FBA25A0B-C4AE-B0E7-2264-D559854EFA89}"/>
              </a:ext>
            </a:extLst>
          </p:cNvPr>
          <p:cNvSpPr>
            <a:spLocks noGrp="1"/>
          </p:cNvSpPr>
          <p:nvPr>
            <p:ph type="sldNum" sz="quarter" idx="12"/>
          </p:nvPr>
        </p:nvSpPr>
        <p:spPr/>
        <p:txBody>
          <a:bodyPr/>
          <a:lstStyle/>
          <a:p>
            <a:fld id="{680C5762-CF65-4775-9966-A58D40CC61B9}" type="slidenum">
              <a:rPr lang="en-US" smtClean="0"/>
              <a:t>16</a:t>
            </a:fld>
            <a:endParaRPr lang="en-US"/>
          </a:p>
        </p:txBody>
      </p:sp>
      <p:pic>
        <p:nvPicPr>
          <p:cNvPr id="7" name="Graphic 3">
            <a:extLst>
              <a:ext uri="{FF2B5EF4-FFF2-40B4-BE49-F238E27FC236}">
                <a16:creationId xmlns:a16="http://schemas.microsoft.com/office/drawing/2014/main" id="{4D160CA0-6EB4-C0B0-A886-DC40FB774FED}"/>
              </a:ext>
              <a:ext uri="{C183D7F6-B498-43B3-948B-1728B52AA6E4}">
                <adec:decorative xmlns:adec="http://schemas.microsoft.com/office/drawing/2017/decorative" val="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466169" y="2340197"/>
            <a:ext cx="1238216" cy="1238216"/>
          </a:xfrm>
          <a:prstGeom prst="rect">
            <a:avLst/>
          </a:prstGeom>
        </p:spPr>
      </p:pic>
    </p:spTree>
    <p:extLst>
      <p:ext uri="{BB962C8B-B14F-4D97-AF65-F5344CB8AC3E}">
        <p14:creationId xmlns:p14="http://schemas.microsoft.com/office/powerpoint/2010/main" val="22253334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77E309-9357-4B8C-4BA7-088A3EC473A8}"/>
              </a:ext>
            </a:extLst>
          </p:cNvPr>
          <p:cNvSpPr>
            <a:spLocks noGrp="1"/>
          </p:cNvSpPr>
          <p:nvPr>
            <p:ph type="title"/>
          </p:nvPr>
        </p:nvSpPr>
        <p:spPr/>
        <p:txBody>
          <a:bodyPr/>
          <a:lstStyle/>
          <a:p>
            <a:pPr algn="ctr"/>
            <a:r>
              <a:rPr lang="en-US" b="1" dirty="0">
                <a:latin typeface="Arial"/>
                <a:cs typeface="Arial"/>
              </a:rPr>
              <a:t>Practice Makes Progress: Test Forms</a:t>
            </a:r>
            <a:endParaRPr lang="en-US" dirty="0"/>
          </a:p>
        </p:txBody>
      </p:sp>
      <p:sp>
        <p:nvSpPr>
          <p:cNvPr id="7" name="Content Placeholder 2">
            <a:extLst>
              <a:ext uri="{FF2B5EF4-FFF2-40B4-BE49-F238E27FC236}">
                <a16:creationId xmlns:a16="http://schemas.microsoft.com/office/drawing/2014/main" id="{758B1FAC-25C8-CEAB-6FBA-8D02ECCEA621}"/>
              </a:ext>
            </a:extLst>
          </p:cNvPr>
          <p:cNvSpPr>
            <a:spLocks noGrp="1"/>
          </p:cNvSpPr>
          <p:nvPr>
            <p:ph idx="1"/>
          </p:nvPr>
        </p:nvSpPr>
        <p:spPr>
          <a:xfrm>
            <a:off x="2368826" y="2859893"/>
            <a:ext cx="6324600" cy="2133600"/>
          </a:xfrm>
        </p:spPr>
        <p:txBody>
          <a:bodyPr>
            <a:normAutofit/>
          </a:bodyPr>
          <a:lstStyle/>
          <a:p>
            <a:pPr marL="0" indent="0">
              <a:buNone/>
            </a:pPr>
            <a:r>
              <a:rPr lang="en-US" sz="2400" dirty="0"/>
              <a:t>Using concepts and topics from the </a:t>
            </a:r>
            <a:r>
              <a:rPr lang="en-US" sz="2400" i="1" dirty="0"/>
              <a:t>Guidelines</a:t>
            </a:r>
            <a:r>
              <a:rPr lang="en-US" sz="2400" dirty="0"/>
              <a:t> slides, create a series of questions that you could use as a checklist to review the technical aspects of assessments that you have created.</a:t>
            </a:r>
          </a:p>
        </p:txBody>
      </p:sp>
      <p:sp>
        <p:nvSpPr>
          <p:cNvPr id="5" name="Slide Number Placeholder 4">
            <a:extLst>
              <a:ext uri="{FF2B5EF4-FFF2-40B4-BE49-F238E27FC236}">
                <a16:creationId xmlns:a16="http://schemas.microsoft.com/office/drawing/2014/main" id="{8FB46065-72EA-C20A-5976-2C649C6B7077}"/>
              </a:ext>
            </a:extLst>
          </p:cNvPr>
          <p:cNvSpPr>
            <a:spLocks noGrp="1"/>
          </p:cNvSpPr>
          <p:nvPr>
            <p:ph type="sldNum" sz="quarter" idx="12"/>
          </p:nvPr>
        </p:nvSpPr>
        <p:spPr/>
        <p:txBody>
          <a:bodyPr/>
          <a:lstStyle/>
          <a:p>
            <a:fld id="{680C5762-CF65-4775-9966-A58D40CC61B9}" type="slidenum">
              <a:rPr lang="en-US" smtClean="0"/>
              <a:t>17</a:t>
            </a:fld>
            <a:endParaRPr lang="en-US"/>
          </a:p>
        </p:txBody>
      </p:sp>
      <p:sp>
        <p:nvSpPr>
          <p:cNvPr id="4" name="Date Placeholder 3">
            <a:extLst>
              <a:ext uri="{FF2B5EF4-FFF2-40B4-BE49-F238E27FC236}">
                <a16:creationId xmlns:a16="http://schemas.microsoft.com/office/drawing/2014/main" id="{63DCB4E5-80C1-04F4-B3CC-A2129A84C710}"/>
              </a:ext>
              <a:ext uri="{C183D7F6-B498-43B3-948B-1728B52AA6E4}">
                <adec:decorative xmlns:adec="http://schemas.microsoft.com/office/drawing/2017/decorative" val="1"/>
              </a:ext>
            </a:extLst>
          </p:cNvPr>
          <p:cNvSpPr>
            <a:spLocks noGrp="1"/>
          </p:cNvSpPr>
          <p:nvPr>
            <p:ph type="dt" sz="half" idx="10"/>
          </p:nvPr>
        </p:nvSpPr>
        <p:spPr/>
        <p:txBody>
          <a:bodyPr/>
          <a:lstStyle/>
          <a:p>
            <a:fld id="{ED0CF1AE-9D07-4FAF-9EEC-B15CCCFC2843}" type="datetime1">
              <a:rPr lang="en-US" smtClean="0"/>
              <a:t>10/13/2025</a:t>
            </a:fld>
            <a:endParaRPr lang="en-US"/>
          </a:p>
        </p:txBody>
      </p:sp>
      <p:sp>
        <p:nvSpPr>
          <p:cNvPr id="3" name="Right Arrow Callout 7">
            <a:extLst>
              <a:ext uri="{FF2B5EF4-FFF2-40B4-BE49-F238E27FC236}">
                <a16:creationId xmlns:a16="http://schemas.microsoft.com/office/drawing/2014/main" id="{90ED5310-CA4D-504B-2DB5-D00FD88324A0}"/>
              </a:ext>
              <a:ext uri="{C183D7F6-B498-43B3-948B-1728B52AA6E4}">
                <adec:decorative xmlns:adec="http://schemas.microsoft.com/office/drawing/2017/decorative" val="1"/>
              </a:ext>
            </a:extLst>
          </p:cNvPr>
          <p:cNvSpPr/>
          <p:nvPr/>
        </p:nvSpPr>
        <p:spPr>
          <a:xfrm>
            <a:off x="450574" y="1447800"/>
            <a:ext cx="1454426" cy="4800600"/>
          </a:xfrm>
          <a:prstGeom prst="rightArrowCallout">
            <a:avLst>
              <a:gd name="adj1" fmla="val 21025"/>
              <a:gd name="adj2" fmla="val 17040"/>
              <a:gd name="adj3" fmla="val 28980"/>
              <a:gd name="adj4" fmla="val 64977"/>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vert="vert270" rtlCol="0" anchor="ct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r>
              <a:rPr lang="en-US" sz="3300" b="1" dirty="0">
                <a:solidFill>
                  <a:srgbClr val="003C7C"/>
                </a:solidFill>
              </a:rPr>
              <a:t>Practice Makes Progress</a:t>
            </a:r>
          </a:p>
        </p:txBody>
      </p:sp>
    </p:spTree>
    <p:extLst>
      <p:ext uri="{BB962C8B-B14F-4D97-AF65-F5344CB8AC3E}">
        <p14:creationId xmlns:p14="http://schemas.microsoft.com/office/powerpoint/2010/main" val="6522900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p:txBody>
          <a:bodyPr>
            <a:normAutofit/>
          </a:bodyPr>
          <a:lstStyle/>
          <a:p>
            <a:pPr algn="ctr"/>
            <a:r>
              <a:rPr lang="en-US" sz="2800" b="1" dirty="0"/>
              <a:t>Contact</a:t>
            </a:r>
            <a:r>
              <a:rPr lang="en-US" sz="2800" b="1" baseline="0" dirty="0"/>
              <a:t>/Mission</a:t>
            </a:r>
            <a:endParaRPr lang="en-US" sz="2800" b="1" dirty="0"/>
          </a:p>
        </p:txBody>
      </p:sp>
      <p:sp>
        <p:nvSpPr>
          <p:cNvPr id="2" name="TextBox 6"/>
          <p:cNvSpPr txBox="1">
            <a:spLocks noChangeArrowheads="1"/>
          </p:cNvSpPr>
          <p:nvPr/>
        </p:nvSpPr>
        <p:spPr bwMode="auto">
          <a:xfrm>
            <a:off x="476250" y="2430463"/>
            <a:ext cx="82296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2000" b="0" i="0" u="none" strike="noStrike" kern="1200" cap="none" spc="0" normalizeH="0" baseline="0" noProof="0" dirty="0">
                <a:ln>
                  <a:noFill/>
                </a:ln>
                <a:solidFill>
                  <a:srgbClr val="000000"/>
                </a:solidFill>
                <a:effectLst/>
                <a:uLnTx/>
                <a:uFillTx/>
                <a:latin typeface="Arial"/>
                <a:ea typeface="Verdana"/>
                <a:cs typeface="Arial"/>
              </a:rPr>
              <a:t>For more information on assessment literacy please visit PDE’s Standards Aligned System website at </a:t>
            </a:r>
            <a:r>
              <a:rPr kumimoji="0" lang="en-US" altLang="en-US" sz="2000" b="0" i="0" u="sng" strike="noStrike" kern="1200" cap="none" spc="0" normalizeH="0" baseline="0" noProof="0" dirty="0">
                <a:ln>
                  <a:noFill/>
                </a:ln>
                <a:solidFill>
                  <a:srgbClr val="0000FF"/>
                </a:solidFill>
                <a:effectLst/>
                <a:uLnTx/>
                <a:uFillTx/>
                <a:latin typeface="Arial"/>
                <a:ea typeface="Verdana"/>
                <a:cs typeface="Arial"/>
                <a:hlinkClick r:id="rId3"/>
              </a:rPr>
              <a:t>pdesas.org</a:t>
            </a:r>
            <a:r>
              <a:rPr kumimoji="0" lang="en-US" altLang="en-US" sz="2000" b="0" i="0" u="none" strike="noStrike" kern="1200" cap="none" spc="0" normalizeH="0" baseline="0" noProof="0" dirty="0">
                <a:ln>
                  <a:noFill/>
                </a:ln>
                <a:solidFill>
                  <a:srgbClr val="000000"/>
                </a:solidFill>
                <a:effectLst/>
                <a:uLnTx/>
                <a:uFillTx/>
                <a:latin typeface="Arial"/>
                <a:ea typeface="Verdana"/>
                <a:cs typeface="Arial"/>
                <a:hlinkClick r:id="rId3"/>
              </a:rPr>
              <a:t> </a:t>
            </a:r>
            <a:endParaRPr kumimoji="0" lang="en-US" altLang="en-US" sz="1800" b="0" i="0" u="none" strike="noStrike" kern="1200" cap="none" spc="0" normalizeH="0" baseline="0" noProof="0" dirty="0">
              <a:ln>
                <a:noFill/>
              </a:ln>
              <a:solidFill>
                <a:srgbClr val="000000"/>
              </a:solidFill>
              <a:effectLst/>
              <a:uLnTx/>
              <a:uFillTx/>
              <a:latin typeface="Arial" panose="020B0604020202020204" pitchFamily="34" charset="0"/>
              <a:ea typeface="Verdana" pitchFamily="34" charset="0"/>
              <a:cs typeface="Arial" panose="020B0604020202020204" pitchFamily="34" charset="0"/>
            </a:endParaRPr>
          </a:p>
        </p:txBody>
      </p:sp>
      <p:sp>
        <p:nvSpPr>
          <p:cNvPr id="3" name="TextBox 9"/>
          <p:cNvSpPr txBox="1">
            <a:spLocks noChangeArrowheads="1"/>
          </p:cNvSpPr>
          <p:nvPr/>
        </p:nvSpPr>
        <p:spPr bwMode="auto">
          <a:xfrm>
            <a:off x="476250" y="3836075"/>
            <a:ext cx="8210550" cy="1846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sz="1600" b="0" i="1" u="none" strike="noStrike" kern="1200" cap="none" spc="0" normalizeH="0" baseline="0" noProof="0" dirty="0">
                <a:ln>
                  <a:noFill/>
                </a:ln>
                <a:solidFill>
                  <a:prstClr val="black"/>
                </a:solidFill>
                <a:effectLst/>
                <a:uLnTx/>
                <a:uFillTx/>
                <a:latin typeface="Arial" charset="0"/>
                <a:ea typeface="+mn-ea"/>
                <a:cs typeface="+mn-cs"/>
              </a:rPr>
              <a:t>The mission of the Department of Education is to ensure that every learner has access to a world-class education system that academically prepares children and adults to succeed as productive citizens. Further, the Department seeks to establish a culture that is committed to improving opportunities throughout the commonwealth by ensuring that technical support, resources, and optimal learning environments are available for all students, whether children or adults.</a:t>
            </a:r>
            <a:endParaRPr kumimoji="0" lang="en-US" sz="1600" b="0" i="0" u="none" strike="noStrike" kern="1200" cap="none" spc="0" normalizeH="0" baseline="0" noProof="0" dirty="0">
              <a:ln>
                <a:noFill/>
              </a:ln>
              <a:solidFill>
                <a:prstClr val="black"/>
              </a:solidFill>
              <a:effectLst/>
              <a:uLnTx/>
              <a:uFillTx/>
              <a:latin typeface="Arial" charset="0"/>
              <a:ea typeface="+mn-ea"/>
              <a:cs typeface="+mn-cs"/>
            </a:endParaRPr>
          </a:p>
          <a:p>
            <a:pPr marL="0" marR="0" lvl="0" indent="0" algn="l" defTabSz="914400" rtl="0" eaLnBrk="0" fontAlgn="auto" latinLnBrk="0" hangingPunct="0">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charset="0"/>
                <a:ea typeface="+mn-ea"/>
                <a:cs typeface="+mn-cs"/>
              </a:rPr>
              <a:t> </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80C5762-CF65-4775-9966-A58D40CC61B9}"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5" name="Date Placeholder 4">
            <a:extLst>
              <a:ext uri="{C183D7F6-B498-43B3-948B-1728B52AA6E4}">
                <adec:decorative xmlns:adec="http://schemas.microsoft.com/office/drawing/2017/decorative" val="1"/>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tint val="75000"/>
                  </a:prstClr>
                </a:solidFill>
                <a:effectLst/>
                <a:uLnTx/>
                <a:uFillTx/>
                <a:latin typeface="Calibri"/>
                <a:ea typeface="+mn-ea"/>
                <a:cs typeface="+mn-cs"/>
              </a:rPr>
              <a:t>2025</a:t>
            </a: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6964705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433765-8BF9-034B-8EE7-FA28F6D7C825}"/>
              </a:ext>
            </a:extLst>
          </p:cNvPr>
          <p:cNvSpPr>
            <a:spLocks noGrp="1"/>
          </p:cNvSpPr>
          <p:nvPr>
            <p:ph type="title"/>
          </p:nvPr>
        </p:nvSpPr>
        <p:spPr/>
        <p:txBody>
          <a:bodyPr>
            <a:normAutofit/>
          </a:bodyPr>
          <a:lstStyle/>
          <a:p>
            <a:pPr algn="ctr"/>
            <a:r>
              <a:rPr lang="en-US" sz="2800" b="1" dirty="0"/>
              <a:t>Operational Test Form</a:t>
            </a:r>
          </a:p>
        </p:txBody>
      </p:sp>
      <p:sp>
        <p:nvSpPr>
          <p:cNvPr id="3" name="Content Placeholder 2">
            <a:extLst>
              <a:ext uri="{FF2B5EF4-FFF2-40B4-BE49-F238E27FC236}">
                <a16:creationId xmlns:a16="http://schemas.microsoft.com/office/drawing/2014/main" id="{7E6FC3A9-D712-C646-A859-4ADF70C1D94B}"/>
              </a:ext>
            </a:extLst>
          </p:cNvPr>
          <p:cNvSpPr>
            <a:spLocks noGrp="1"/>
          </p:cNvSpPr>
          <p:nvPr>
            <p:ph idx="1"/>
          </p:nvPr>
        </p:nvSpPr>
        <p:spPr>
          <a:xfrm>
            <a:off x="457200" y="1447800"/>
            <a:ext cx="8229600" cy="4426704"/>
          </a:xfrm>
        </p:spPr>
        <p:txBody>
          <a:bodyPr>
            <a:normAutofit/>
          </a:bodyPr>
          <a:lstStyle/>
          <a:p>
            <a:pPr marL="0" indent="0">
              <a:buNone/>
            </a:pPr>
            <a:r>
              <a:rPr lang="en-US" sz="2400" b="1" dirty="0"/>
              <a:t>Definition</a:t>
            </a:r>
          </a:p>
          <a:p>
            <a:pPr marL="0" indent="0">
              <a:buNone/>
            </a:pPr>
            <a:r>
              <a:rPr lang="en-US" sz="2400" dirty="0"/>
              <a:t>An </a:t>
            </a:r>
            <a:r>
              <a:rPr lang="en-US" sz="2400" b="1" dirty="0"/>
              <a:t>operational test form </a:t>
            </a:r>
            <a:r>
              <a:rPr lang="en-US" sz="2400" dirty="0"/>
              <a:t>is a document in which selected items and/or tasks are assembled and presented to test takers. </a:t>
            </a:r>
          </a:p>
          <a:p>
            <a:pPr marL="0" indent="0">
              <a:buNone/>
            </a:pPr>
            <a:endParaRPr lang="en-US" sz="2400" dirty="0"/>
          </a:p>
          <a:p>
            <a:pPr marL="0" indent="0">
              <a:buNone/>
            </a:pPr>
            <a:r>
              <a:rPr lang="en-US" sz="2400" dirty="0"/>
              <a:t>Operational test forms should:</a:t>
            </a:r>
          </a:p>
          <a:p>
            <a:r>
              <a:rPr lang="en-US" sz="2400" dirty="0"/>
              <a:t>reflect the intent of the specification tables and blueprint</a:t>
            </a:r>
          </a:p>
          <a:p>
            <a:r>
              <a:rPr lang="en-US" sz="2400" dirty="0"/>
              <a:t>adhere to professional presentation protocols</a:t>
            </a:r>
          </a:p>
          <a:p>
            <a:pPr marL="0" indent="0">
              <a:buNone/>
            </a:pPr>
            <a:endParaRPr lang="en-US" dirty="0"/>
          </a:p>
        </p:txBody>
      </p:sp>
      <p:sp>
        <p:nvSpPr>
          <p:cNvPr id="4" name="Date Placeholder 3">
            <a:extLst>
              <a:ext uri="{FF2B5EF4-FFF2-40B4-BE49-F238E27FC236}">
                <a16:creationId xmlns:a16="http://schemas.microsoft.com/office/drawing/2014/main" id="{59D04A41-6CD7-2D4D-B5F6-834E44E8F73D}"/>
              </a:ext>
              <a:ext uri="{C183D7F6-B498-43B3-948B-1728B52AA6E4}">
                <adec:decorative xmlns:adec="http://schemas.microsoft.com/office/drawing/2017/decorative" val="1"/>
              </a:ext>
            </a:extLst>
          </p:cNvPr>
          <p:cNvSpPr>
            <a:spLocks noGrp="1"/>
          </p:cNvSpPr>
          <p:nvPr>
            <p:ph type="dt" sz="half" idx="10"/>
          </p:nvPr>
        </p:nvSpPr>
        <p:spPr/>
        <p:txBody>
          <a:bodyPr/>
          <a:lstStyle/>
          <a:p>
            <a:fld id="{BA84D5BB-E379-7844-B21E-4597E12DDB7B}" type="datetime1">
              <a:rPr lang="en-US" smtClean="0"/>
              <a:t>10/13/2025</a:t>
            </a:fld>
            <a:endParaRPr lang="en-US"/>
          </a:p>
        </p:txBody>
      </p:sp>
      <p:sp>
        <p:nvSpPr>
          <p:cNvPr id="5" name="Slide Number Placeholder 4">
            <a:extLst>
              <a:ext uri="{FF2B5EF4-FFF2-40B4-BE49-F238E27FC236}">
                <a16:creationId xmlns:a16="http://schemas.microsoft.com/office/drawing/2014/main" id="{15FAC15C-778F-954D-8988-0B3B57CCF430}"/>
              </a:ext>
            </a:extLst>
          </p:cNvPr>
          <p:cNvSpPr>
            <a:spLocks noGrp="1"/>
          </p:cNvSpPr>
          <p:nvPr>
            <p:ph type="sldNum" sz="quarter" idx="12"/>
          </p:nvPr>
        </p:nvSpPr>
        <p:spPr/>
        <p:txBody>
          <a:bodyPr/>
          <a:lstStyle/>
          <a:p>
            <a:fld id="{680C5762-CF65-4775-9966-A58D40CC61B9}" type="slidenum">
              <a:rPr lang="en-US" smtClean="0"/>
              <a:t>2</a:t>
            </a:fld>
            <a:endParaRPr lang="en-US"/>
          </a:p>
        </p:txBody>
      </p:sp>
    </p:spTree>
    <p:extLst>
      <p:ext uri="{BB962C8B-B14F-4D97-AF65-F5344CB8AC3E}">
        <p14:creationId xmlns:p14="http://schemas.microsoft.com/office/powerpoint/2010/main" val="25660387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4131F6-35B8-4D74-A916-693DE2F2BDD4}"/>
              </a:ext>
            </a:extLst>
          </p:cNvPr>
          <p:cNvSpPr>
            <a:spLocks noGrp="1"/>
          </p:cNvSpPr>
          <p:nvPr>
            <p:ph type="title"/>
          </p:nvPr>
        </p:nvSpPr>
        <p:spPr/>
        <p:txBody>
          <a:bodyPr>
            <a:noAutofit/>
          </a:bodyPr>
          <a:lstStyle/>
          <a:p>
            <a:pPr algn="ctr">
              <a:defRPr/>
            </a:pPr>
            <a:r>
              <a:rPr lang="en-US" sz="2800" b="1" dirty="0"/>
              <a:t>Planning Test Forms Guidelines</a:t>
            </a:r>
          </a:p>
        </p:txBody>
      </p:sp>
      <p:sp>
        <p:nvSpPr>
          <p:cNvPr id="9" name="Text Placeholder 8">
            <a:extLst>
              <a:ext uri="{FF2B5EF4-FFF2-40B4-BE49-F238E27FC236}">
                <a16:creationId xmlns:a16="http://schemas.microsoft.com/office/drawing/2014/main" id="{D2555283-C8E4-2144-8DCA-45DDEFEC3CCA}"/>
              </a:ext>
            </a:extLst>
          </p:cNvPr>
          <p:cNvSpPr>
            <a:spLocks noGrp="1"/>
          </p:cNvSpPr>
          <p:nvPr>
            <p:ph type="body" idx="1"/>
          </p:nvPr>
        </p:nvSpPr>
        <p:spPr>
          <a:xfrm>
            <a:off x="457200" y="1447800"/>
            <a:ext cx="4040188" cy="639762"/>
          </a:xfrm>
        </p:spPr>
        <p:txBody>
          <a:bodyPr anchor="ctr">
            <a:normAutofit/>
          </a:bodyPr>
          <a:lstStyle/>
          <a:p>
            <a:pPr algn="ctr"/>
            <a:r>
              <a:rPr lang="en-US" sz="2800" dirty="0"/>
              <a:t>Process</a:t>
            </a:r>
          </a:p>
        </p:txBody>
      </p:sp>
      <p:sp>
        <p:nvSpPr>
          <p:cNvPr id="10" name="Content Placeholder 9">
            <a:extLst>
              <a:ext uri="{FF2B5EF4-FFF2-40B4-BE49-F238E27FC236}">
                <a16:creationId xmlns:a16="http://schemas.microsoft.com/office/drawing/2014/main" id="{5E5A6A79-7769-634F-84DD-9718A1E220F5}"/>
              </a:ext>
            </a:extLst>
          </p:cNvPr>
          <p:cNvSpPr>
            <a:spLocks noGrp="1"/>
          </p:cNvSpPr>
          <p:nvPr>
            <p:ph sz="half" idx="2"/>
          </p:nvPr>
        </p:nvSpPr>
        <p:spPr>
          <a:xfrm>
            <a:off x="457200" y="2219325"/>
            <a:ext cx="4040188" cy="4181475"/>
          </a:xfrm>
        </p:spPr>
        <p:txBody>
          <a:bodyPr>
            <a:noAutofit/>
          </a:bodyPr>
          <a:lstStyle/>
          <a:p>
            <a:r>
              <a:rPr lang="en-US" dirty="0"/>
              <a:t>Selecting and weighting items</a:t>
            </a:r>
          </a:p>
          <a:p>
            <a:r>
              <a:rPr lang="en-US" dirty="0"/>
              <a:t>Assembling the form</a:t>
            </a:r>
          </a:p>
          <a:p>
            <a:pPr lvl="1">
              <a:buSzPct val="75000"/>
              <a:buFont typeface="Courier New" panose="02070309020205020404" pitchFamily="49" charset="0"/>
              <a:buChar char="o"/>
            </a:pPr>
            <a:r>
              <a:rPr lang="en-US" sz="2400" dirty="0"/>
              <a:t>Design </a:t>
            </a:r>
          </a:p>
          <a:p>
            <a:pPr lvl="1">
              <a:buSzPct val="75000"/>
              <a:buFont typeface="Courier New" panose="02070309020205020404" pitchFamily="49" charset="0"/>
              <a:buChar char="o"/>
            </a:pPr>
            <a:r>
              <a:rPr lang="en-US" sz="2400" dirty="0"/>
              <a:t>Formatting</a:t>
            </a:r>
          </a:p>
          <a:p>
            <a:pPr lvl="1">
              <a:buSzPct val="75000"/>
              <a:buFont typeface="Courier New" panose="02070309020205020404" pitchFamily="49" charset="0"/>
              <a:buChar char="o"/>
            </a:pPr>
            <a:r>
              <a:rPr lang="en-US" sz="2400" dirty="0"/>
              <a:t>Instructions</a:t>
            </a:r>
          </a:p>
          <a:p>
            <a:pPr lvl="1">
              <a:buSzPct val="75000"/>
              <a:buFont typeface="Courier New" panose="02070309020205020404" pitchFamily="49" charset="0"/>
              <a:buChar char="o"/>
            </a:pPr>
            <a:r>
              <a:rPr lang="en-US" sz="2400" dirty="0"/>
              <a:t>Item Placement</a:t>
            </a:r>
          </a:p>
          <a:p>
            <a:pPr lvl="1">
              <a:buSzPct val="75000"/>
              <a:buFont typeface="Courier New" panose="02070309020205020404" pitchFamily="49" charset="0"/>
              <a:buChar char="o"/>
            </a:pPr>
            <a:r>
              <a:rPr lang="en-US" sz="2400" dirty="0"/>
              <a:t>Graphics</a:t>
            </a:r>
          </a:p>
          <a:p>
            <a:pPr lvl="1">
              <a:buSzPct val="75000"/>
              <a:buFont typeface="Courier New" panose="02070309020205020404" pitchFamily="49" charset="0"/>
              <a:buChar char="o"/>
            </a:pPr>
            <a:r>
              <a:rPr lang="en-US" sz="2400" dirty="0"/>
              <a:t>Precision Review</a:t>
            </a:r>
          </a:p>
        </p:txBody>
      </p:sp>
      <p:sp>
        <p:nvSpPr>
          <p:cNvPr id="12" name="Text Placeholder 11">
            <a:extLst>
              <a:ext uri="{FF2B5EF4-FFF2-40B4-BE49-F238E27FC236}">
                <a16:creationId xmlns:a16="http://schemas.microsoft.com/office/drawing/2014/main" id="{1FD8311C-EAD2-F541-AAFE-088622B4BA7B}"/>
              </a:ext>
            </a:extLst>
          </p:cNvPr>
          <p:cNvSpPr>
            <a:spLocks noGrp="1"/>
          </p:cNvSpPr>
          <p:nvPr>
            <p:ph type="body" sz="quarter" idx="3"/>
          </p:nvPr>
        </p:nvSpPr>
        <p:spPr>
          <a:xfrm>
            <a:off x="4645025" y="1483360"/>
            <a:ext cx="4041775" cy="639762"/>
          </a:xfrm>
        </p:spPr>
        <p:txBody>
          <a:bodyPr anchor="ctr">
            <a:normAutofit/>
          </a:bodyPr>
          <a:lstStyle/>
          <a:p>
            <a:pPr algn="ctr"/>
            <a:r>
              <a:rPr lang="en-US" sz="2800" dirty="0"/>
              <a:t>Considerations</a:t>
            </a:r>
          </a:p>
        </p:txBody>
      </p:sp>
      <p:sp>
        <p:nvSpPr>
          <p:cNvPr id="8" name="Content Placeholder 7">
            <a:extLst>
              <a:ext uri="{FF2B5EF4-FFF2-40B4-BE49-F238E27FC236}">
                <a16:creationId xmlns:a16="http://schemas.microsoft.com/office/drawing/2014/main" id="{C5F577FD-89F1-C246-81C8-4D75F8217F25}"/>
              </a:ext>
            </a:extLst>
          </p:cNvPr>
          <p:cNvSpPr>
            <a:spLocks noGrp="1"/>
          </p:cNvSpPr>
          <p:nvPr>
            <p:ph sz="quarter" idx="4"/>
          </p:nvPr>
        </p:nvSpPr>
        <p:spPr/>
        <p:txBody>
          <a:bodyPr>
            <a:normAutofit/>
          </a:bodyPr>
          <a:lstStyle/>
          <a:p>
            <a:r>
              <a:rPr lang="en-US" dirty="0"/>
              <a:t>Timing</a:t>
            </a:r>
          </a:p>
          <a:p>
            <a:pPr marL="0" indent="0">
              <a:buNone/>
            </a:pPr>
            <a:endParaRPr lang="en-US" dirty="0"/>
          </a:p>
          <a:p>
            <a:r>
              <a:rPr lang="en-US" dirty="0"/>
              <a:t>Using Item Banks </a:t>
            </a:r>
          </a:p>
          <a:p>
            <a:pPr marL="0" indent="0">
              <a:buNone/>
            </a:pPr>
            <a:endParaRPr lang="en-US" dirty="0"/>
          </a:p>
          <a:p>
            <a:r>
              <a:rPr lang="en-US" dirty="0"/>
              <a:t>Keeping Records</a:t>
            </a:r>
          </a:p>
          <a:p>
            <a:pPr marL="0" indent="0">
              <a:buNone/>
            </a:pPr>
            <a:endParaRPr lang="en-US" sz="3200" dirty="0"/>
          </a:p>
        </p:txBody>
      </p:sp>
      <p:sp>
        <p:nvSpPr>
          <p:cNvPr id="4" name="Date Placeholder 3">
            <a:extLst>
              <a:ext uri="{FF2B5EF4-FFF2-40B4-BE49-F238E27FC236}">
                <a16:creationId xmlns:a16="http://schemas.microsoft.com/office/drawing/2014/main" id="{4141C0AB-A7BF-CF49-8D3F-32ECFCE4AE6D}"/>
              </a:ext>
              <a:ext uri="{C183D7F6-B498-43B3-948B-1728B52AA6E4}">
                <adec:decorative xmlns:adec="http://schemas.microsoft.com/office/drawing/2017/decorative" val="1"/>
              </a:ext>
            </a:extLst>
          </p:cNvPr>
          <p:cNvSpPr>
            <a:spLocks noGrp="1"/>
          </p:cNvSpPr>
          <p:nvPr>
            <p:ph type="dt" sz="half" idx="10"/>
          </p:nvPr>
        </p:nvSpPr>
        <p:spPr/>
        <p:txBody>
          <a:bodyPr/>
          <a:lstStyle/>
          <a:p>
            <a:fld id="{D000EFE2-C1D8-F64D-A513-47A8108D949F}" type="datetime1">
              <a:rPr lang="en-US" smtClean="0"/>
              <a:t>10/13/2025</a:t>
            </a:fld>
            <a:endParaRPr lang="en-US"/>
          </a:p>
        </p:txBody>
      </p:sp>
      <p:sp>
        <p:nvSpPr>
          <p:cNvPr id="3" name="Slide Number Placeholder 2">
            <a:extLst>
              <a:ext uri="{FF2B5EF4-FFF2-40B4-BE49-F238E27FC236}">
                <a16:creationId xmlns:a16="http://schemas.microsoft.com/office/drawing/2014/main" id="{1633F126-ADEC-9B4E-B82A-AB0C956E2B27}"/>
              </a:ext>
            </a:extLst>
          </p:cNvPr>
          <p:cNvSpPr>
            <a:spLocks noGrp="1"/>
          </p:cNvSpPr>
          <p:nvPr>
            <p:ph type="sldNum" sz="quarter" idx="12"/>
          </p:nvPr>
        </p:nvSpPr>
        <p:spPr/>
        <p:txBody>
          <a:bodyPr/>
          <a:lstStyle/>
          <a:p>
            <a:fld id="{330EA680-D336-4FF7-8B7A-9848BB0A1C32}" type="slidenum">
              <a:rPr lang="en-US" smtClean="0"/>
              <a:t>3</a:t>
            </a:fld>
            <a:endParaRPr lang="en-US"/>
          </a:p>
        </p:txBody>
      </p:sp>
      <p:cxnSp>
        <p:nvCxnSpPr>
          <p:cNvPr id="6" name="Straight Connector 5">
            <a:extLst>
              <a:ext uri="{FF2B5EF4-FFF2-40B4-BE49-F238E27FC236}">
                <a16:creationId xmlns:a16="http://schemas.microsoft.com/office/drawing/2014/main" id="{9709515F-08E3-BDFC-5301-4111F8A2E407}"/>
              </a:ext>
              <a:ext uri="{C183D7F6-B498-43B3-948B-1728B52AA6E4}">
                <adec:decorative xmlns:adec="http://schemas.microsoft.com/office/drawing/2017/decorative" val="1"/>
              </a:ext>
            </a:extLst>
          </p:cNvPr>
          <p:cNvCxnSpPr>
            <a:cxnSpLocks/>
          </p:cNvCxnSpPr>
          <p:nvPr/>
        </p:nvCxnSpPr>
        <p:spPr>
          <a:xfrm>
            <a:off x="4460240" y="1859280"/>
            <a:ext cx="37148" cy="408432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9200905"/>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A8E5CD-759B-E945-8070-E28CB74A4922}"/>
              </a:ext>
            </a:extLst>
          </p:cNvPr>
          <p:cNvSpPr>
            <a:spLocks noGrp="1"/>
          </p:cNvSpPr>
          <p:nvPr>
            <p:ph type="title"/>
          </p:nvPr>
        </p:nvSpPr>
        <p:spPr/>
        <p:txBody>
          <a:bodyPr>
            <a:normAutofit/>
          </a:bodyPr>
          <a:lstStyle/>
          <a:p>
            <a:pPr algn="ctr"/>
            <a:r>
              <a:rPr lang="en-US" sz="3000" b="1" dirty="0"/>
              <a:t>Selecting Item</a:t>
            </a:r>
            <a:r>
              <a:rPr lang="en-US" sz="3000" b="1" baseline="0" dirty="0"/>
              <a:t> Types </a:t>
            </a:r>
            <a:r>
              <a:rPr lang="en-US" sz="3000" b="1" dirty="0"/>
              <a:t>Guidelines</a:t>
            </a:r>
          </a:p>
        </p:txBody>
      </p:sp>
      <p:sp>
        <p:nvSpPr>
          <p:cNvPr id="6" name="Text Placeholder 5">
            <a:extLst>
              <a:ext uri="{FF2B5EF4-FFF2-40B4-BE49-F238E27FC236}">
                <a16:creationId xmlns:a16="http://schemas.microsoft.com/office/drawing/2014/main" id="{5C9174F6-AE28-8A4C-AB5A-C12A05A4D9C3}"/>
              </a:ext>
            </a:extLst>
          </p:cNvPr>
          <p:cNvSpPr>
            <a:spLocks noGrp="1"/>
          </p:cNvSpPr>
          <p:nvPr>
            <p:ph type="body" idx="1"/>
          </p:nvPr>
        </p:nvSpPr>
        <p:spPr>
          <a:xfrm>
            <a:off x="457200" y="1442871"/>
            <a:ext cx="4040188" cy="639762"/>
          </a:xfrm>
        </p:spPr>
        <p:txBody>
          <a:bodyPr>
            <a:normAutofit/>
          </a:bodyPr>
          <a:lstStyle/>
          <a:p>
            <a:pPr algn="ctr"/>
            <a:r>
              <a:rPr lang="en-US" dirty="0"/>
              <a:t>Learning Objectives</a:t>
            </a:r>
          </a:p>
        </p:txBody>
      </p:sp>
      <p:sp>
        <p:nvSpPr>
          <p:cNvPr id="7" name="Content Placeholder 6">
            <a:extLst>
              <a:ext uri="{FF2B5EF4-FFF2-40B4-BE49-F238E27FC236}">
                <a16:creationId xmlns:a16="http://schemas.microsoft.com/office/drawing/2014/main" id="{CE5B153F-2BEB-BE47-BAE5-7823708D4B80}"/>
              </a:ext>
            </a:extLst>
          </p:cNvPr>
          <p:cNvSpPr>
            <a:spLocks noGrp="1"/>
          </p:cNvSpPr>
          <p:nvPr>
            <p:ph sz="half" idx="2"/>
          </p:nvPr>
        </p:nvSpPr>
        <p:spPr>
          <a:xfrm>
            <a:off x="457200" y="2174874"/>
            <a:ext cx="4343400" cy="4181475"/>
          </a:xfrm>
        </p:spPr>
        <p:txBody>
          <a:bodyPr>
            <a:normAutofit lnSpcReduction="10000"/>
          </a:bodyPr>
          <a:lstStyle/>
          <a:p>
            <a:r>
              <a:rPr lang="en-US" dirty="0"/>
              <a:t>Recall, Recognize, Identify</a:t>
            </a:r>
          </a:p>
          <a:p>
            <a:r>
              <a:rPr lang="en-US" dirty="0"/>
              <a:t>Interpret, Exemplify, Classify, Summarize, Infer, Compare, Explain</a:t>
            </a:r>
          </a:p>
          <a:p>
            <a:r>
              <a:rPr lang="en-US" dirty="0"/>
              <a:t>Apply, Execute, Implement</a:t>
            </a:r>
          </a:p>
          <a:p>
            <a:r>
              <a:rPr lang="en-US" dirty="0"/>
              <a:t>Analyze, Differentiate, Organize, Attribute</a:t>
            </a:r>
          </a:p>
          <a:p>
            <a:r>
              <a:rPr lang="en-US" dirty="0"/>
              <a:t>Evaluate, Check, Critique, Assess</a:t>
            </a:r>
          </a:p>
          <a:p>
            <a:r>
              <a:rPr lang="en-US" dirty="0"/>
              <a:t>Create, Generate, Plan, Produce, Design</a:t>
            </a:r>
          </a:p>
          <a:p>
            <a:endParaRPr lang="en-US" dirty="0"/>
          </a:p>
        </p:txBody>
      </p:sp>
      <p:sp>
        <p:nvSpPr>
          <p:cNvPr id="8" name="Text Placeholder 7">
            <a:extLst>
              <a:ext uri="{FF2B5EF4-FFF2-40B4-BE49-F238E27FC236}">
                <a16:creationId xmlns:a16="http://schemas.microsoft.com/office/drawing/2014/main" id="{B915064C-CAD8-0547-A65B-4F9F28678DA0}"/>
              </a:ext>
            </a:extLst>
          </p:cNvPr>
          <p:cNvSpPr>
            <a:spLocks noGrp="1"/>
          </p:cNvSpPr>
          <p:nvPr>
            <p:ph type="body" sz="quarter" idx="3"/>
          </p:nvPr>
        </p:nvSpPr>
        <p:spPr>
          <a:xfrm>
            <a:off x="5057274" y="1441953"/>
            <a:ext cx="3505200" cy="639762"/>
          </a:xfrm>
        </p:spPr>
        <p:txBody>
          <a:bodyPr>
            <a:normAutofit/>
          </a:bodyPr>
          <a:lstStyle/>
          <a:p>
            <a:pPr algn="ctr"/>
            <a:r>
              <a:rPr lang="en-US" dirty="0"/>
              <a:t>Item Types</a:t>
            </a:r>
          </a:p>
        </p:txBody>
      </p:sp>
      <p:sp>
        <p:nvSpPr>
          <p:cNvPr id="9" name="Content Placeholder 8">
            <a:extLst>
              <a:ext uri="{FF2B5EF4-FFF2-40B4-BE49-F238E27FC236}">
                <a16:creationId xmlns:a16="http://schemas.microsoft.com/office/drawing/2014/main" id="{FCD13AF6-AE16-BC44-B327-56046A773B7D}"/>
              </a:ext>
            </a:extLst>
          </p:cNvPr>
          <p:cNvSpPr>
            <a:spLocks noGrp="1"/>
          </p:cNvSpPr>
          <p:nvPr>
            <p:ph sz="quarter" idx="4"/>
          </p:nvPr>
        </p:nvSpPr>
        <p:spPr>
          <a:xfrm>
            <a:off x="5029200" y="2174875"/>
            <a:ext cx="3657600" cy="3951288"/>
          </a:xfrm>
        </p:spPr>
        <p:txBody>
          <a:bodyPr>
            <a:normAutofit lnSpcReduction="10000"/>
          </a:bodyPr>
          <a:lstStyle/>
          <a:p>
            <a:r>
              <a:rPr lang="en-US" dirty="0"/>
              <a:t>Selected Response</a:t>
            </a:r>
          </a:p>
          <a:p>
            <a:endParaRPr lang="en-US" dirty="0"/>
          </a:p>
          <a:p>
            <a:r>
              <a:rPr lang="en-US" dirty="0"/>
              <a:t>Constructed Response</a:t>
            </a:r>
          </a:p>
          <a:p>
            <a:endParaRPr lang="en-US" dirty="0"/>
          </a:p>
          <a:p>
            <a:r>
              <a:rPr lang="en-US" dirty="0"/>
              <a:t>Performance Task</a:t>
            </a:r>
          </a:p>
        </p:txBody>
      </p:sp>
      <p:sp>
        <p:nvSpPr>
          <p:cNvPr id="4" name="Date Placeholder 3">
            <a:extLst>
              <a:ext uri="{FF2B5EF4-FFF2-40B4-BE49-F238E27FC236}">
                <a16:creationId xmlns:a16="http://schemas.microsoft.com/office/drawing/2014/main" id="{84C924F0-78E7-F04F-89FE-E6A023906B8C}"/>
              </a:ext>
              <a:ext uri="{C183D7F6-B498-43B3-948B-1728B52AA6E4}">
                <adec:decorative xmlns:adec="http://schemas.microsoft.com/office/drawing/2017/decorative" val="1"/>
              </a:ext>
            </a:extLst>
          </p:cNvPr>
          <p:cNvSpPr>
            <a:spLocks noGrp="1"/>
          </p:cNvSpPr>
          <p:nvPr>
            <p:ph type="dt" sz="half" idx="10"/>
          </p:nvPr>
        </p:nvSpPr>
        <p:spPr/>
        <p:txBody>
          <a:bodyPr/>
          <a:lstStyle/>
          <a:p>
            <a:fld id="{59EB9A4B-04A4-6741-B949-0930C4ECE36B}" type="datetime1">
              <a:rPr lang="en-US" smtClean="0"/>
              <a:t>10/13/2025</a:t>
            </a:fld>
            <a:endParaRPr lang="en-US"/>
          </a:p>
        </p:txBody>
      </p:sp>
      <p:sp>
        <p:nvSpPr>
          <p:cNvPr id="5" name="Slide Number Placeholder 4">
            <a:extLst>
              <a:ext uri="{FF2B5EF4-FFF2-40B4-BE49-F238E27FC236}">
                <a16:creationId xmlns:a16="http://schemas.microsoft.com/office/drawing/2014/main" id="{EAA7A961-1657-6F47-8D0C-2761CE88257D}"/>
              </a:ext>
            </a:extLst>
          </p:cNvPr>
          <p:cNvSpPr>
            <a:spLocks noGrp="1"/>
          </p:cNvSpPr>
          <p:nvPr>
            <p:ph type="sldNum" sz="quarter" idx="12"/>
          </p:nvPr>
        </p:nvSpPr>
        <p:spPr/>
        <p:txBody>
          <a:bodyPr/>
          <a:lstStyle/>
          <a:p>
            <a:fld id="{680C5762-CF65-4775-9966-A58D40CC61B9}" type="slidenum">
              <a:rPr lang="en-US" smtClean="0"/>
              <a:t>4</a:t>
            </a:fld>
            <a:endParaRPr lang="en-US"/>
          </a:p>
        </p:txBody>
      </p:sp>
      <p:cxnSp>
        <p:nvCxnSpPr>
          <p:cNvPr id="3" name="Straight Connector 2">
            <a:extLst>
              <a:ext uri="{FF2B5EF4-FFF2-40B4-BE49-F238E27FC236}">
                <a16:creationId xmlns:a16="http://schemas.microsoft.com/office/drawing/2014/main" id="{62B09199-0E14-B771-7C04-E3018E7511DB}"/>
              </a:ext>
              <a:ext uri="{C183D7F6-B498-43B3-948B-1728B52AA6E4}">
                <adec:decorative xmlns:adec="http://schemas.microsoft.com/office/drawing/2017/decorative" val="1"/>
              </a:ext>
            </a:extLst>
          </p:cNvPr>
          <p:cNvCxnSpPr>
            <a:cxnSpLocks/>
          </p:cNvCxnSpPr>
          <p:nvPr/>
        </p:nvCxnSpPr>
        <p:spPr>
          <a:xfrm>
            <a:off x="4631859" y="2041843"/>
            <a:ext cx="37148" cy="408432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303175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4DDEAF-32A2-E24F-B338-4E8577EBCD2D}"/>
              </a:ext>
            </a:extLst>
          </p:cNvPr>
          <p:cNvSpPr>
            <a:spLocks noGrp="1"/>
          </p:cNvSpPr>
          <p:nvPr>
            <p:ph type="title"/>
          </p:nvPr>
        </p:nvSpPr>
        <p:spPr/>
        <p:txBody>
          <a:bodyPr>
            <a:normAutofit/>
          </a:bodyPr>
          <a:lstStyle/>
          <a:p>
            <a:pPr algn="ctr"/>
            <a:r>
              <a:rPr lang="en-US" sz="2800" b="1" dirty="0"/>
              <a:t>Weighting Item Types Guidelines</a:t>
            </a:r>
          </a:p>
        </p:txBody>
      </p:sp>
      <p:sp>
        <p:nvSpPr>
          <p:cNvPr id="3" name="Content Placeholder 2">
            <a:extLst>
              <a:ext uri="{FF2B5EF4-FFF2-40B4-BE49-F238E27FC236}">
                <a16:creationId xmlns:a16="http://schemas.microsoft.com/office/drawing/2014/main" id="{D543B4E7-F493-6B41-9B1B-D2C942293578}"/>
              </a:ext>
            </a:extLst>
          </p:cNvPr>
          <p:cNvSpPr>
            <a:spLocks noGrp="1"/>
          </p:cNvSpPr>
          <p:nvPr>
            <p:ph idx="1"/>
          </p:nvPr>
        </p:nvSpPr>
        <p:spPr>
          <a:xfrm>
            <a:off x="457200" y="1680516"/>
            <a:ext cx="8229600" cy="4239838"/>
          </a:xfrm>
        </p:spPr>
        <p:txBody>
          <a:bodyPr>
            <a:noAutofit/>
          </a:bodyPr>
          <a:lstStyle/>
          <a:p>
            <a:pPr marL="0" indent="0">
              <a:spcBef>
                <a:spcPct val="0"/>
              </a:spcBef>
              <a:buNone/>
            </a:pPr>
            <a:r>
              <a:rPr lang="en-US" altLang="en-US" sz="2400" dirty="0">
                <a:ea typeface="ＭＳ Ｐゴシック" panose="020B0600070205080204" pitchFamily="34" charset="-128"/>
              </a:rPr>
              <a:t>The overall test should include items that match the standards and represent the relative </a:t>
            </a:r>
            <a:r>
              <a:rPr lang="en-US" altLang="en-US" sz="2400" b="1" dirty="0">
                <a:ea typeface="ＭＳ Ｐゴシック" panose="020B0600070205080204" pitchFamily="34" charset="-128"/>
              </a:rPr>
              <a:t>weighting</a:t>
            </a:r>
            <a:r>
              <a:rPr lang="en-US" altLang="en-US" sz="2400" dirty="0">
                <a:ea typeface="ＭＳ Ｐゴシック" panose="020B0600070205080204" pitchFamily="34" charset="-128"/>
              </a:rPr>
              <a:t> and importance of the standards. </a:t>
            </a:r>
          </a:p>
          <a:p>
            <a:pPr>
              <a:spcBef>
                <a:spcPct val="0"/>
              </a:spcBef>
            </a:pPr>
            <a:endParaRPr lang="en-US" altLang="en-US" sz="2400" dirty="0">
              <a:ea typeface="ＭＳ Ｐゴシック" panose="020B0600070205080204" pitchFamily="34" charset="-128"/>
            </a:endParaRPr>
          </a:p>
          <a:p>
            <a:pPr lvl="1">
              <a:spcBef>
                <a:spcPct val="0"/>
              </a:spcBef>
              <a:buFont typeface="Arial" panose="020B0604020202020204" pitchFamily="34" charset="0"/>
              <a:buChar char="•"/>
            </a:pPr>
            <a:r>
              <a:rPr lang="en-US" altLang="en-US" sz="2400" dirty="0">
                <a:ea typeface="ＭＳ Ｐゴシック" panose="020B0600070205080204" pitchFamily="34" charset="-128"/>
              </a:rPr>
              <a:t>The item and test specifications should clearly define these expectations.</a:t>
            </a:r>
          </a:p>
          <a:p>
            <a:pPr lvl="1">
              <a:spcBef>
                <a:spcPct val="0"/>
              </a:spcBef>
              <a:buFont typeface="Arial" panose="020B0604020202020204" pitchFamily="34" charset="0"/>
              <a:buChar char="•"/>
            </a:pPr>
            <a:endParaRPr lang="en-US" altLang="en-US" sz="2400" dirty="0">
              <a:ea typeface="ＭＳ Ｐゴシック" panose="020B0600070205080204" pitchFamily="34" charset="-128"/>
            </a:endParaRPr>
          </a:p>
          <a:p>
            <a:pPr lvl="1">
              <a:spcBef>
                <a:spcPct val="0"/>
              </a:spcBef>
              <a:buFont typeface="Arial" panose="020B0604020202020204" pitchFamily="34" charset="0"/>
              <a:buChar char="•"/>
            </a:pPr>
            <a:r>
              <a:rPr lang="en-US" sz="2400" dirty="0"/>
              <a:t>If different questions have different weight, clearly mark the number of points awarded for answering correctly next to each question.</a:t>
            </a:r>
          </a:p>
        </p:txBody>
      </p:sp>
      <p:sp>
        <p:nvSpPr>
          <p:cNvPr id="4" name="Date Placeholder 3">
            <a:extLst>
              <a:ext uri="{FF2B5EF4-FFF2-40B4-BE49-F238E27FC236}">
                <a16:creationId xmlns:a16="http://schemas.microsoft.com/office/drawing/2014/main" id="{7D967457-C4DA-CA4E-A161-2F12BB9123E3}"/>
              </a:ext>
              <a:ext uri="{C183D7F6-B498-43B3-948B-1728B52AA6E4}">
                <adec:decorative xmlns:adec="http://schemas.microsoft.com/office/drawing/2017/decorative" val="1"/>
              </a:ext>
            </a:extLst>
          </p:cNvPr>
          <p:cNvSpPr>
            <a:spLocks noGrp="1"/>
          </p:cNvSpPr>
          <p:nvPr>
            <p:ph type="dt" sz="half" idx="10"/>
          </p:nvPr>
        </p:nvSpPr>
        <p:spPr/>
        <p:txBody>
          <a:bodyPr/>
          <a:lstStyle/>
          <a:p>
            <a:fld id="{A4EB17C0-538F-3046-B374-60B3634BE0F5}" type="datetime1">
              <a:rPr lang="en-US" smtClean="0"/>
              <a:t>10/13/2025</a:t>
            </a:fld>
            <a:endParaRPr lang="en-US"/>
          </a:p>
        </p:txBody>
      </p:sp>
      <p:sp>
        <p:nvSpPr>
          <p:cNvPr id="5" name="Slide Number Placeholder 4">
            <a:extLst>
              <a:ext uri="{FF2B5EF4-FFF2-40B4-BE49-F238E27FC236}">
                <a16:creationId xmlns:a16="http://schemas.microsoft.com/office/drawing/2014/main" id="{25A9DFE5-261D-E948-BD57-9EFFEDB50B58}"/>
              </a:ext>
            </a:extLst>
          </p:cNvPr>
          <p:cNvSpPr>
            <a:spLocks noGrp="1"/>
          </p:cNvSpPr>
          <p:nvPr>
            <p:ph type="sldNum" sz="quarter" idx="12"/>
          </p:nvPr>
        </p:nvSpPr>
        <p:spPr/>
        <p:txBody>
          <a:bodyPr/>
          <a:lstStyle/>
          <a:p>
            <a:fld id="{680C5762-CF65-4775-9966-A58D40CC61B9}" type="slidenum">
              <a:rPr lang="en-US" smtClean="0"/>
              <a:t>5</a:t>
            </a:fld>
            <a:endParaRPr lang="en-US"/>
          </a:p>
        </p:txBody>
      </p:sp>
    </p:spTree>
    <p:extLst>
      <p:ext uri="{BB962C8B-B14F-4D97-AF65-F5344CB8AC3E}">
        <p14:creationId xmlns:p14="http://schemas.microsoft.com/office/powerpoint/2010/main" val="41490963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ED42A1-298E-49A4-AA1D-0EA683B91BA7}"/>
              </a:ext>
            </a:extLst>
          </p:cNvPr>
          <p:cNvSpPr>
            <a:spLocks noGrp="1"/>
          </p:cNvSpPr>
          <p:nvPr>
            <p:ph type="title"/>
          </p:nvPr>
        </p:nvSpPr>
        <p:spPr>
          <a:xfrm>
            <a:off x="457200" y="304800"/>
            <a:ext cx="8229600" cy="1120511"/>
          </a:xfrm>
        </p:spPr>
        <p:txBody>
          <a:bodyPr>
            <a:noAutofit/>
          </a:bodyPr>
          <a:lstStyle/>
          <a:p>
            <a:pPr algn="ctr">
              <a:defRPr/>
            </a:pPr>
            <a:r>
              <a:rPr lang="en-US" sz="2800" b="1" dirty="0"/>
              <a:t>Assembling Test Forms Guidelines</a:t>
            </a:r>
          </a:p>
        </p:txBody>
      </p:sp>
      <p:sp>
        <p:nvSpPr>
          <p:cNvPr id="4" name="Content Placeholder 3">
            <a:extLst>
              <a:ext uri="{FF2B5EF4-FFF2-40B4-BE49-F238E27FC236}">
                <a16:creationId xmlns:a16="http://schemas.microsoft.com/office/drawing/2014/main" id="{F4C1BD3F-E91E-4EF8-947E-4EB3A4CBD225}"/>
              </a:ext>
            </a:extLst>
          </p:cNvPr>
          <p:cNvSpPr>
            <a:spLocks noGrp="1"/>
          </p:cNvSpPr>
          <p:nvPr>
            <p:ph idx="1"/>
          </p:nvPr>
        </p:nvSpPr>
        <p:spPr>
          <a:xfrm>
            <a:off x="457200" y="1614524"/>
            <a:ext cx="8229600" cy="3936373"/>
          </a:xfrm>
        </p:spPr>
        <p:txBody>
          <a:bodyPr rtlCol="0">
            <a:noAutofit/>
          </a:bodyPr>
          <a:lstStyle/>
          <a:p>
            <a:pPr>
              <a:buClr>
                <a:schemeClr val="tx1"/>
              </a:buClr>
              <a:defRPr/>
            </a:pPr>
            <a:r>
              <a:rPr lang="en-US" sz="2400" dirty="0"/>
              <a:t>Operational test forms must reflect the totality of the specification tables.</a:t>
            </a:r>
          </a:p>
          <a:p>
            <a:pPr marL="137160" indent="-137160">
              <a:buClr>
                <a:schemeClr val="tx1"/>
              </a:buClr>
              <a:defRPr/>
            </a:pPr>
            <a:endParaRPr lang="en-US" sz="2400" dirty="0"/>
          </a:p>
          <a:p>
            <a:pPr>
              <a:buClr>
                <a:schemeClr val="tx1"/>
              </a:buClr>
              <a:defRPr/>
            </a:pPr>
            <a:r>
              <a:rPr lang="en-US" sz="2400" dirty="0"/>
              <a:t>Designs range from those with a single item-type to those that include a full-range of items/tasks.</a:t>
            </a:r>
          </a:p>
          <a:p>
            <a:pPr marL="137160" indent="-137160">
              <a:buClr>
                <a:schemeClr val="tx1"/>
              </a:buClr>
              <a:defRPr/>
            </a:pPr>
            <a:endParaRPr lang="en-US" sz="2400" dirty="0"/>
          </a:p>
          <a:p>
            <a:pPr>
              <a:buClr>
                <a:schemeClr val="tx1"/>
              </a:buClr>
              <a:defRPr/>
            </a:pPr>
            <a:r>
              <a:rPr lang="en-US" sz="2400" dirty="0"/>
              <a:t>Layouts must ensure graphs, symbols, and images are printed clearly.</a:t>
            </a:r>
          </a:p>
          <a:p>
            <a:pPr marL="0" indent="0">
              <a:buClr>
                <a:schemeClr val="accent1">
                  <a:lumMod val="75000"/>
                </a:schemeClr>
              </a:buClr>
              <a:buNone/>
              <a:defRPr/>
            </a:pPr>
            <a:endParaRPr lang="en-US" sz="2800" dirty="0"/>
          </a:p>
        </p:txBody>
      </p:sp>
      <p:sp>
        <p:nvSpPr>
          <p:cNvPr id="5" name="Slide Number Placeholder 4">
            <a:extLst>
              <a:ext uri="{FF2B5EF4-FFF2-40B4-BE49-F238E27FC236}">
                <a16:creationId xmlns:a16="http://schemas.microsoft.com/office/drawing/2014/main" id="{F6263722-2FC1-1E42-A905-CF7CE46FA14B}"/>
              </a:ext>
            </a:extLst>
          </p:cNvPr>
          <p:cNvSpPr>
            <a:spLocks noGrp="1"/>
          </p:cNvSpPr>
          <p:nvPr>
            <p:ph type="sldNum" sz="quarter" idx="12"/>
          </p:nvPr>
        </p:nvSpPr>
        <p:spPr>
          <a:xfrm>
            <a:off x="6553200" y="6356350"/>
            <a:ext cx="2133600" cy="473208"/>
          </a:xfrm>
        </p:spPr>
        <p:txBody>
          <a:bodyPr/>
          <a:lstStyle/>
          <a:p>
            <a:fld id="{330EA680-D336-4FF7-8B7A-9848BB0A1C32}" type="slidenum">
              <a:rPr lang="en-US" smtClean="0"/>
              <a:t>6</a:t>
            </a:fld>
            <a:endParaRPr lang="en-US"/>
          </a:p>
        </p:txBody>
      </p:sp>
      <p:sp>
        <p:nvSpPr>
          <p:cNvPr id="3" name="Date Placeholder 2">
            <a:extLst>
              <a:ext uri="{FF2B5EF4-FFF2-40B4-BE49-F238E27FC236}">
                <a16:creationId xmlns:a16="http://schemas.microsoft.com/office/drawing/2014/main" id="{773AB01E-610B-7B43-BCB4-B11BA46DA5DC}"/>
              </a:ext>
              <a:ext uri="{C183D7F6-B498-43B3-948B-1728B52AA6E4}">
                <adec:decorative xmlns:adec="http://schemas.microsoft.com/office/drawing/2017/decorative" val="1"/>
              </a:ext>
            </a:extLst>
          </p:cNvPr>
          <p:cNvSpPr>
            <a:spLocks noGrp="1"/>
          </p:cNvSpPr>
          <p:nvPr>
            <p:ph type="dt" sz="half" idx="10"/>
          </p:nvPr>
        </p:nvSpPr>
        <p:spPr>
          <a:xfrm>
            <a:off x="457200" y="6356350"/>
            <a:ext cx="2133600" cy="473208"/>
          </a:xfrm>
        </p:spPr>
        <p:txBody>
          <a:bodyPr/>
          <a:lstStyle/>
          <a:p>
            <a:fld id="{0D60319B-879C-D044-80CB-733612F308AF}" type="datetime1">
              <a:rPr lang="en-US" smtClean="0"/>
              <a:t>10/13/2025</a:t>
            </a:fld>
            <a:endParaRPr lang="en-US"/>
          </a:p>
        </p:txBody>
      </p:sp>
    </p:spTree>
    <p:extLst>
      <p:ext uri="{BB962C8B-B14F-4D97-AF65-F5344CB8AC3E}">
        <p14:creationId xmlns:p14="http://schemas.microsoft.com/office/powerpoint/2010/main" val="9526213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08E444-FDC7-49C5-1D3D-6CFF83A5F1B7}"/>
              </a:ext>
            </a:extLst>
          </p:cNvPr>
          <p:cNvSpPr>
            <a:spLocks noGrp="1"/>
          </p:cNvSpPr>
          <p:nvPr>
            <p:ph type="title"/>
          </p:nvPr>
        </p:nvSpPr>
        <p:spPr/>
        <p:txBody>
          <a:bodyPr>
            <a:normAutofit/>
          </a:bodyPr>
          <a:lstStyle/>
          <a:p>
            <a:pPr algn="ctr"/>
            <a:r>
              <a:rPr lang="en-US" sz="2800" b="1" dirty="0"/>
              <a:t>Selecting a Test Form Design Guidelines </a:t>
            </a:r>
            <a:endParaRPr lang="en-US" sz="2800" dirty="0"/>
          </a:p>
        </p:txBody>
      </p:sp>
      <p:sp>
        <p:nvSpPr>
          <p:cNvPr id="3" name="Content Placeholder 2">
            <a:extLst>
              <a:ext uri="{FF2B5EF4-FFF2-40B4-BE49-F238E27FC236}">
                <a16:creationId xmlns:a16="http://schemas.microsoft.com/office/drawing/2014/main" id="{097A8067-32F6-9B13-5921-926DC37A6D07}"/>
              </a:ext>
            </a:extLst>
          </p:cNvPr>
          <p:cNvSpPr>
            <a:spLocks noGrp="1"/>
          </p:cNvSpPr>
          <p:nvPr>
            <p:ph idx="1"/>
          </p:nvPr>
        </p:nvSpPr>
        <p:spPr/>
        <p:txBody>
          <a:bodyPr>
            <a:normAutofit/>
          </a:bodyPr>
          <a:lstStyle/>
          <a:p>
            <a:pPr marL="0" indent="0" algn="ctr">
              <a:spcAft>
                <a:spcPts val="450"/>
              </a:spcAft>
              <a:buNone/>
              <a:tabLst>
                <a:tab pos="1243013" algn="l"/>
              </a:tabLst>
              <a:defRPr/>
            </a:pPr>
            <a:r>
              <a:rPr lang="en-US" sz="2800" b="1" dirty="0">
                <a:ea typeface="Times New Roman" panose="02020603050405020304" pitchFamily="18" charset="0"/>
                <a:cs typeface="Times New Roman" panose="02020603050405020304" pitchFamily="18" charset="0"/>
              </a:rPr>
              <a:t>Designs</a:t>
            </a:r>
          </a:p>
          <a:p>
            <a:pPr marL="0" indent="0" algn="ctr">
              <a:spcAft>
                <a:spcPts val="450"/>
              </a:spcAft>
              <a:buNone/>
              <a:tabLst>
                <a:tab pos="1243013" algn="l"/>
              </a:tabLst>
              <a:defRPr/>
            </a:pPr>
            <a:r>
              <a:rPr lang="en-US" sz="2400" dirty="0">
                <a:ea typeface="Times New Roman" panose="02020603050405020304" pitchFamily="18" charset="0"/>
                <a:cs typeface="Times New Roman" panose="02020603050405020304" pitchFamily="18" charset="0"/>
              </a:rPr>
              <a:t>Traditional</a:t>
            </a:r>
          </a:p>
          <a:p>
            <a:pPr marL="0" indent="0" algn="ctr">
              <a:spcAft>
                <a:spcPts val="450"/>
              </a:spcAft>
              <a:buNone/>
              <a:tabLst>
                <a:tab pos="1243013" algn="l"/>
              </a:tabLst>
              <a:defRPr/>
            </a:pPr>
            <a:r>
              <a:rPr lang="en-US" sz="2400" dirty="0">
                <a:ea typeface="Times New Roman" panose="02020603050405020304" pitchFamily="18" charset="0"/>
                <a:cs typeface="Times New Roman" panose="02020603050405020304" pitchFamily="18" charset="0"/>
              </a:rPr>
              <a:t>Mixed</a:t>
            </a:r>
          </a:p>
          <a:p>
            <a:pPr marL="0" indent="0" algn="ctr">
              <a:spcAft>
                <a:spcPts val="450"/>
              </a:spcAft>
              <a:buNone/>
              <a:tabLst>
                <a:tab pos="1243013" algn="l"/>
              </a:tabLst>
              <a:defRPr/>
            </a:pPr>
            <a:r>
              <a:rPr lang="en-US" sz="2400" dirty="0">
                <a:ea typeface="Times New Roman" panose="02020603050405020304" pitchFamily="18" charset="0"/>
                <a:cs typeface="Times New Roman" panose="02020603050405020304" pitchFamily="18" charset="0"/>
              </a:rPr>
              <a:t>Phased</a:t>
            </a:r>
          </a:p>
          <a:p>
            <a:pPr marL="0" indent="0" algn="ctr">
              <a:lnSpc>
                <a:spcPct val="150000"/>
              </a:lnSpc>
              <a:spcAft>
                <a:spcPts val="450"/>
              </a:spcAft>
              <a:buNone/>
              <a:tabLst>
                <a:tab pos="1243013" algn="l"/>
              </a:tabLst>
              <a:defRPr/>
            </a:pPr>
            <a:r>
              <a:rPr lang="en-US" sz="2800" b="1" dirty="0">
                <a:ea typeface="Times New Roman" panose="02020603050405020304" pitchFamily="18" charset="0"/>
                <a:cs typeface="Times New Roman" panose="02020603050405020304" pitchFamily="18" charset="0"/>
              </a:rPr>
              <a:t>Shared Design Commonalities</a:t>
            </a:r>
          </a:p>
          <a:p>
            <a:pPr marL="0" indent="0" algn="ctr">
              <a:spcAft>
                <a:spcPts val="450"/>
              </a:spcAft>
              <a:buNone/>
              <a:tabLst>
                <a:tab pos="1243013" algn="l"/>
              </a:tabLst>
              <a:defRPr/>
            </a:pPr>
            <a:r>
              <a:rPr lang="en-US" sz="2400" dirty="0">
                <a:ea typeface="Times New Roman" panose="02020603050405020304" pitchFamily="18" charset="0"/>
                <a:cs typeface="Times New Roman" panose="02020603050405020304" pitchFamily="18" charset="0"/>
              </a:rPr>
              <a:t>Cover page</a:t>
            </a:r>
          </a:p>
          <a:p>
            <a:pPr marL="0" indent="0" algn="ctr">
              <a:spcAft>
                <a:spcPts val="450"/>
              </a:spcAft>
              <a:buNone/>
              <a:tabLst>
                <a:tab pos="1243013" algn="l"/>
              </a:tabLst>
              <a:defRPr/>
            </a:pPr>
            <a:r>
              <a:rPr lang="en-US" sz="2400" dirty="0">
                <a:ea typeface="Times New Roman" panose="02020603050405020304" pitchFamily="18" charset="0"/>
                <a:cs typeface="Times New Roman" panose="02020603050405020304" pitchFamily="18" charset="0"/>
              </a:rPr>
              <a:t>Test-taker directions/procedures</a:t>
            </a:r>
          </a:p>
          <a:p>
            <a:pPr marL="0" indent="0">
              <a:buNone/>
            </a:pPr>
            <a:endParaRPr lang="en-US" dirty="0"/>
          </a:p>
        </p:txBody>
      </p:sp>
      <p:sp>
        <p:nvSpPr>
          <p:cNvPr id="4" name="Date Placeholder 3">
            <a:extLst>
              <a:ext uri="{FF2B5EF4-FFF2-40B4-BE49-F238E27FC236}">
                <a16:creationId xmlns:a16="http://schemas.microsoft.com/office/drawing/2014/main" id="{5E9CF748-18D5-B83F-F2C6-F24162EA0D67}"/>
              </a:ext>
              <a:ext uri="{C183D7F6-B498-43B3-948B-1728B52AA6E4}">
                <adec:decorative xmlns:adec="http://schemas.microsoft.com/office/drawing/2017/decorative" val="1"/>
              </a:ext>
            </a:extLst>
          </p:cNvPr>
          <p:cNvSpPr>
            <a:spLocks noGrp="1"/>
          </p:cNvSpPr>
          <p:nvPr>
            <p:ph type="dt" sz="half" idx="10"/>
          </p:nvPr>
        </p:nvSpPr>
        <p:spPr/>
        <p:txBody>
          <a:bodyPr/>
          <a:lstStyle/>
          <a:p>
            <a:fld id="{ED0CF1AE-9D07-4FAF-9EEC-B15CCCFC2843}" type="datetime1">
              <a:rPr lang="en-US" smtClean="0"/>
              <a:t>10/13/2025</a:t>
            </a:fld>
            <a:endParaRPr lang="en-US"/>
          </a:p>
        </p:txBody>
      </p:sp>
      <p:sp>
        <p:nvSpPr>
          <p:cNvPr id="5" name="Slide Number Placeholder 4">
            <a:extLst>
              <a:ext uri="{FF2B5EF4-FFF2-40B4-BE49-F238E27FC236}">
                <a16:creationId xmlns:a16="http://schemas.microsoft.com/office/drawing/2014/main" id="{D7114F4C-8306-A7DD-A63F-CD7C807B7C33}"/>
              </a:ext>
            </a:extLst>
          </p:cNvPr>
          <p:cNvSpPr>
            <a:spLocks noGrp="1"/>
          </p:cNvSpPr>
          <p:nvPr>
            <p:ph type="sldNum" sz="quarter" idx="12"/>
          </p:nvPr>
        </p:nvSpPr>
        <p:spPr/>
        <p:txBody>
          <a:bodyPr/>
          <a:lstStyle/>
          <a:p>
            <a:fld id="{680C5762-CF65-4775-9966-A58D40CC61B9}" type="slidenum">
              <a:rPr lang="en-US" smtClean="0"/>
              <a:t>7</a:t>
            </a:fld>
            <a:endParaRPr lang="en-US"/>
          </a:p>
        </p:txBody>
      </p:sp>
    </p:spTree>
    <p:extLst>
      <p:ext uri="{BB962C8B-B14F-4D97-AF65-F5344CB8AC3E}">
        <p14:creationId xmlns:p14="http://schemas.microsoft.com/office/powerpoint/2010/main" val="39287683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4C3BA77-343B-1644-924C-430C61FC8EA0}"/>
              </a:ext>
            </a:extLst>
          </p:cNvPr>
          <p:cNvSpPr>
            <a:spLocks noGrp="1"/>
          </p:cNvSpPr>
          <p:nvPr>
            <p:ph type="title"/>
          </p:nvPr>
        </p:nvSpPr>
        <p:spPr>
          <a:xfrm>
            <a:off x="431800" y="342107"/>
            <a:ext cx="8229600" cy="1143000"/>
          </a:xfrm>
        </p:spPr>
        <p:txBody>
          <a:bodyPr>
            <a:normAutofit/>
          </a:bodyPr>
          <a:lstStyle/>
          <a:p>
            <a:pPr algn="ctr"/>
            <a:r>
              <a:rPr lang="en-US" sz="2800" b="1" dirty="0"/>
              <a:t>Traditional Design</a:t>
            </a:r>
          </a:p>
        </p:txBody>
      </p:sp>
      <p:sp>
        <p:nvSpPr>
          <p:cNvPr id="5" name="Content Placeholder 4">
            <a:extLst>
              <a:ext uri="{FF2B5EF4-FFF2-40B4-BE49-F238E27FC236}">
                <a16:creationId xmlns:a16="http://schemas.microsoft.com/office/drawing/2014/main" id="{8D7E74E0-659D-8A4C-9B24-636B51C70707}"/>
              </a:ext>
            </a:extLst>
          </p:cNvPr>
          <p:cNvSpPr>
            <a:spLocks noGrp="1"/>
          </p:cNvSpPr>
          <p:nvPr>
            <p:ph idx="1"/>
          </p:nvPr>
        </p:nvSpPr>
        <p:spPr>
          <a:xfrm>
            <a:off x="466344" y="1485107"/>
            <a:ext cx="8229600" cy="4525963"/>
          </a:xfrm>
        </p:spPr>
        <p:txBody>
          <a:bodyPr>
            <a:noAutofit/>
          </a:bodyPr>
          <a:lstStyle/>
          <a:p>
            <a:pPr marL="0" indent="0">
              <a:lnSpc>
                <a:spcPct val="150000"/>
              </a:lnSpc>
              <a:spcAft>
                <a:spcPts val="450"/>
              </a:spcAft>
              <a:buNone/>
              <a:tabLst>
                <a:tab pos="1243013" algn="l"/>
              </a:tabLst>
              <a:defRPr/>
            </a:pPr>
            <a:r>
              <a:rPr lang="en-US" sz="2400" dirty="0">
                <a:ea typeface="Times New Roman" panose="02020603050405020304" pitchFamily="18" charset="0"/>
              </a:rPr>
              <a:t>Cover page</a:t>
            </a:r>
          </a:p>
          <a:p>
            <a:pPr marL="0" indent="0">
              <a:lnSpc>
                <a:spcPct val="150000"/>
              </a:lnSpc>
              <a:spcAft>
                <a:spcPts val="450"/>
              </a:spcAft>
              <a:buNone/>
              <a:tabLst>
                <a:tab pos="1243013" algn="l"/>
              </a:tabLst>
              <a:defRPr/>
            </a:pPr>
            <a:r>
              <a:rPr lang="en-US" sz="2400" dirty="0">
                <a:ea typeface="Times New Roman" panose="02020603050405020304" pitchFamily="18" charset="0"/>
              </a:rPr>
              <a:t>Test-taker directions/procedures</a:t>
            </a:r>
          </a:p>
          <a:p>
            <a:pPr marL="457200" indent="-457200">
              <a:lnSpc>
                <a:spcPct val="150000"/>
              </a:lnSpc>
              <a:spcAft>
                <a:spcPts val="450"/>
              </a:spcAft>
              <a:tabLst>
                <a:tab pos="1243013" algn="l"/>
              </a:tabLst>
              <a:defRPr/>
            </a:pPr>
            <a:r>
              <a:rPr lang="en-US" sz="2400" dirty="0">
                <a:ea typeface="Times New Roman" panose="02020603050405020304" pitchFamily="18" charset="0"/>
              </a:rPr>
              <a:t>Selected Response (SR) items</a:t>
            </a:r>
          </a:p>
          <a:p>
            <a:pPr marL="457200" indent="-457200">
              <a:lnSpc>
                <a:spcPct val="150000"/>
              </a:lnSpc>
              <a:spcAft>
                <a:spcPts val="450"/>
              </a:spcAft>
              <a:tabLst>
                <a:tab pos="1243013" algn="l"/>
              </a:tabLst>
              <a:defRPr/>
            </a:pPr>
            <a:r>
              <a:rPr lang="en-US" sz="2400" dirty="0">
                <a:ea typeface="Times New Roman" panose="02020603050405020304" pitchFamily="18" charset="0"/>
              </a:rPr>
              <a:t>Short and Extended Constructed Response (SCR, ECR) items</a:t>
            </a:r>
          </a:p>
          <a:p>
            <a:pPr marL="457200" indent="-457200">
              <a:lnSpc>
                <a:spcPct val="150000"/>
              </a:lnSpc>
              <a:spcAft>
                <a:spcPts val="450"/>
              </a:spcAft>
              <a:tabLst>
                <a:tab pos="1243013" algn="l"/>
              </a:tabLst>
              <a:defRPr/>
            </a:pPr>
            <a:r>
              <a:rPr lang="en-US" sz="2400" dirty="0">
                <a:ea typeface="Times New Roman" panose="02020603050405020304" pitchFamily="18" charset="0"/>
              </a:rPr>
              <a:t>Performance Tasks (PT)</a:t>
            </a:r>
          </a:p>
          <a:p>
            <a:pPr marL="0" indent="0">
              <a:buNone/>
            </a:pPr>
            <a:endParaRPr lang="en-US" sz="2800" dirty="0"/>
          </a:p>
        </p:txBody>
      </p:sp>
      <p:sp>
        <p:nvSpPr>
          <p:cNvPr id="2" name="Date Placeholder 1">
            <a:extLst>
              <a:ext uri="{FF2B5EF4-FFF2-40B4-BE49-F238E27FC236}">
                <a16:creationId xmlns:a16="http://schemas.microsoft.com/office/drawing/2014/main" id="{A6C3D8D8-FC5E-6E42-8071-8C6D7C9916B9}"/>
              </a:ext>
              <a:ext uri="{C183D7F6-B498-43B3-948B-1728B52AA6E4}">
                <adec:decorative xmlns:adec="http://schemas.microsoft.com/office/drawing/2017/decorative" val="1"/>
              </a:ext>
            </a:extLst>
          </p:cNvPr>
          <p:cNvSpPr>
            <a:spLocks noGrp="1"/>
          </p:cNvSpPr>
          <p:nvPr>
            <p:ph type="dt" sz="half" idx="10"/>
          </p:nvPr>
        </p:nvSpPr>
        <p:spPr/>
        <p:txBody>
          <a:bodyPr/>
          <a:lstStyle/>
          <a:p>
            <a:fld id="{D944211E-D156-CA48-911B-0DD70EFA6463}" type="datetime1">
              <a:rPr lang="en-US" smtClean="0">
                <a:cs typeface="Arial" panose="020B0604020202020204" pitchFamily="34" charset="0"/>
              </a:rPr>
              <a:t>10/13/2025</a:t>
            </a:fld>
            <a:endParaRPr lang="en-US">
              <a:cs typeface="Arial" panose="020B0604020202020204" pitchFamily="34" charset="0"/>
            </a:endParaRPr>
          </a:p>
        </p:txBody>
      </p:sp>
      <p:sp>
        <p:nvSpPr>
          <p:cNvPr id="4" name="Slide Number Placeholder 3">
            <a:extLst>
              <a:ext uri="{FF2B5EF4-FFF2-40B4-BE49-F238E27FC236}">
                <a16:creationId xmlns:a16="http://schemas.microsoft.com/office/drawing/2014/main" id="{0E605636-BF16-A841-A477-5AB5805286EF}"/>
              </a:ext>
            </a:extLst>
          </p:cNvPr>
          <p:cNvSpPr>
            <a:spLocks noGrp="1"/>
          </p:cNvSpPr>
          <p:nvPr>
            <p:ph type="sldNum" sz="quarter" idx="12"/>
          </p:nvPr>
        </p:nvSpPr>
        <p:spPr/>
        <p:txBody>
          <a:bodyPr/>
          <a:lstStyle/>
          <a:p>
            <a:fld id="{330EA680-D336-4FF7-8B7A-9848BB0A1C32}" type="slidenum">
              <a:rPr lang="en-US" smtClean="0">
                <a:latin typeface="Calibri" panose="020F0502020204030204" pitchFamily="34" charset="0"/>
                <a:cs typeface="Calibri" panose="020F0502020204030204" pitchFamily="34" charset="0"/>
              </a:rPr>
              <a:t>8</a:t>
            </a:fld>
            <a:endParaRPr lang="en-US">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529134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F960CE4-FB9E-AF45-8E68-2C0D84260074}"/>
              </a:ext>
            </a:extLst>
          </p:cNvPr>
          <p:cNvSpPr>
            <a:spLocks noGrp="1"/>
          </p:cNvSpPr>
          <p:nvPr>
            <p:ph type="title"/>
          </p:nvPr>
        </p:nvSpPr>
        <p:spPr/>
        <p:txBody>
          <a:bodyPr>
            <a:normAutofit/>
          </a:bodyPr>
          <a:lstStyle/>
          <a:p>
            <a:pPr algn="ctr"/>
            <a:r>
              <a:rPr lang="en-US" sz="2800" b="1" dirty="0"/>
              <a:t>Mixed Design</a:t>
            </a:r>
          </a:p>
        </p:txBody>
      </p:sp>
      <p:sp>
        <p:nvSpPr>
          <p:cNvPr id="4" name="Content Placeholder 3">
            <a:extLst>
              <a:ext uri="{FF2B5EF4-FFF2-40B4-BE49-F238E27FC236}">
                <a16:creationId xmlns:a16="http://schemas.microsoft.com/office/drawing/2014/main" id="{9D3ADE20-0731-BD47-AA5C-00269B7B505E}"/>
              </a:ext>
            </a:extLst>
          </p:cNvPr>
          <p:cNvSpPr>
            <a:spLocks noGrp="1"/>
          </p:cNvSpPr>
          <p:nvPr>
            <p:ph idx="1"/>
          </p:nvPr>
        </p:nvSpPr>
        <p:spPr>
          <a:xfrm>
            <a:off x="457200" y="1608613"/>
            <a:ext cx="8229600" cy="4525963"/>
          </a:xfrm>
        </p:spPr>
        <p:txBody>
          <a:bodyPr>
            <a:normAutofit/>
          </a:bodyPr>
          <a:lstStyle/>
          <a:p>
            <a:pPr marL="457200" lvl="1" indent="0">
              <a:lnSpc>
                <a:spcPct val="150000"/>
              </a:lnSpc>
              <a:spcBef>
                <a:spcPct val="0"/>
              </a:spcBef>
              <a:spcAft>
                <a:spcPts val="450"/>
              </a:spcAft>
              <a:buNone/>
            </a:pPr>
            <a:r>
              <a:rPr lang="en-US" altLang="en-US" sz="2400" dirty="0">
                <a:cs typeface="Times New Roman" panose="02020603050405020304" pitchFamily="18" charset="0"/>
              </a:rPr>
              <a:t>Cover page</a:t>
            </a:r>
          </a:p>
          <a:p>
            <a:pPr marL="457200" lvl="1" indent="0">
              <a:lnSpc>
                <a:spcPct val="150000"/>
              </a:lnSpc>
              <a:spcBef>
                <a:spcPct val="0"/>
              </a:spcBef>
              <a:spcAft>
                <a:spcPts val="450"/>
              </a:spcAft>
              <a:buNone/>
            </a:pPr>
            <a:r>
              <a:rPr lang="en-US" altLang="en-US" sz="2400" dirty="0">
                <a:cs typeface="Times New Roman" panose="02020603050405020304" pitchFamily="18" charset="0"/>
              </a:rPr>
              <a:t>Test-taker directions/procedures</a:t>
            </a:r>
          </a:p>
          <a:p>
            <a:pPr lvl="1">
              <a:lnSpc>
                <a:spcPct val="150000"/>
              </a:lnSpc>
              <a:spcBef>
                <a:spcPct val="0"/>
              </a:spcBef>
              <a:spcAft>
                <a:spcPts val="450"/>
              </a:spcAft>
              <a:buFont typeface="Arial" panose="020B0604020202020204" pitchFamily="34" charset="0"/>
              <a:buChar char="•"/>
            </a:pPr>
            <a:r>
              <a:rPr lang="en-US" altLang="en-US" sz="2400" dirty="0">
                <a:cs typeface="Times New Roman" panose="02020603050405020304" pitchFamily="18" charset="0"/>
              </a:rPr>
              <a:t>SR item, SR item, SCR item, SCR item, etc.</a:t>
            </a:r>
          </a:p>
          <a:p>
            <a:pPr lvl="1">
              <a:lnSpc>
                <a:spcPct val="150000"/>
              </a:lnSpc>
              <a:spcBef>
                <a:spcPct val="0"/>
              </a:spcBef>
              <a:spcAft>
                <a:spcPts val="450"/>
              </a:spcAft>
              <a:buFont typeface="Arial" panose="020B0604020202020204" pitchFamily="34" charset="0"/>
              <a:buChar char="•"/>
            </a:pPr>
            <a:r>
              <a:rPr lang="en-US" altLang="en-US" sz="2400" dirty="0">
                <a:cs typeface="Times New Roman" panose="02020603050405020304" pitchFamily="18" charset="0"/>
              </a:rPr>
              <a:t>ECR item, ECR item, PT, PT, etc. </a:t>
            </a:r>
          </a:p>
          <a:p>
            <a:endParaRPr lang="en-US" sz="2800" dirty="0"/>
          </a:p>
        </p:txBody>
      </p:sp>
      <p:sp>
        <p:nvSpPr>
          <p:cNvPr id="2" name="Date Placeholder 1">
            <a:extLst>
              <a:ext uri="{FF2B5EF4-FFF2-40B4-BE49-F238E27FC236}">
                <a16:creationId xmlns:a16="http://schemas.microsoft.com/office/drawing/2014/main" id="{88B55A94-92D2-214A-B085-C8570A93C019}"/>
              </a:ext>
              <a:ext uri="{C183D7F6-B498-43B3-948B-1728B52AA6E4}">
                <adec:decorative xmlns:adec="http://schemas.microsoft.com/office/drawing/2017/decorative" val="1"/>
              </a:ext>
            </a:extLst>
          </p:cNvPr>
          <p:cNvSpPr>
            <a:spLocks noGrp="1"/>
          </p:cNvSpPr>
          <p:nvPr>
            <p:ph type="dt" sz="half" idx="10"/>
          </p:nvPr>
        </p:nvSpPr>
        <p:spPr/>
        <p:txBody>
          <a:bodyPr/>
          <a:lstStyle/>
          <a:p>
            <a:fld id="{395EFC9B-495A-4D40-AA7D-C93667F51ED0}" type="datetime1">
              <a:rPr lang="en-US" smtClean="0"/>
              <a:t>10/13/2025</a:t>
            </a:fld>
            <a:endParaRPr lang="en-US"/>
          </a:p>
        </p:txBody>
      </p:sp>
      <p:sp>
        <p:nvSpPr>
          <p:cNvPr id="6" name="Slide Number Placeholder 5">
            <a:extLst>
              <a:ext uri="{FF2B5EF4-FFF2-40B4-BE49-F238E27FC236}">
                <a16:creationId xmlns:a16="http://schemas.microsoft.com/office/drawing/2014/main" id="{0E909B41-7A24-E44A-9955-BFCBF695DC1E}"/>
              </a:ext>
            </a:extLst>
          </p:cNvPr>
          <p:cNvSpPr>
            <a:spLocks noGrp="1"/>
          </p:cNvSpPr>
          <p:nvPr>
            <p:ph type="sldNum" sz="quarter" idx="12"/>
          </p:nvPr>
        </p:nvSpPr>
        <p:spPr/>
        <p:txBody>
          <a:bodyPr/>
          <a:lstStyle/>
          <a:p>
            <a:fld id="{330EA680-D336-4FF7-8B7A-9848BB0A1C32}" type="slidenum">
              <a:rPr lang="en-US" smtClean="0"/>
              <a:t>9</a:t>
            </a:fld>
            <a:endParaRPr lang="en-US"/>
          </a:p>
        </p:txBody>
      </p:sp>
    </p:spTree>
    <p:extLst>
      <p:ext uri="{BB962C8B-B14F-4D97-AF65-F5344CB8AC3E}">
        <p14:creationId xmlns:p14="http://schemas.microsoft.com/office/powerpoint/2010/main" val="3837690421"/>
      </p:ext>
    </p:extLst>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DE PowerPoint Template - ADA Accessible  -  version 1.0: 7/21/23 10:12 AM  -  Read-Only" id="{B60E4BA7-3D23-914F-9F78-57D86BC0AAA8}" vid="{7552D814-C380-D742-A299-4A10415536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bc037d5-3aae-4eba-9dec-a926451bc98f" xsi:nil="true"/>
    <lcf76f155ced4ddcb4097134ff3c332f xmlns="619e9023-7fe2-4e3d-9807-62b6c8302c1b">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535ED75752BCA4DA4E256401831089B" ma:contentTypeVersion="17" ma:contentTypeDescription="Create a new document." ma:contentTypeScope="" ma:versionID="4b22d856db1669cb7b2b07fe0dda9684">
  <xsd:schema xmlns:xsd="http://www.w3.org/2001/XMLSchema" xmlns:xs="http://www.w3.org/2001/XMLSchema" xmlns:p="http://schemas.microsoft.com/office/2006/metadata/properties" xmlns:ns2="619e9023-7fe2-4e3d-9807-62b6c8302c1b" xmlns:ns3="fbc037d5-3aae-4eba-9dec-a926451bc98f" targetNamespace="http://schemas.microsoft.com/office/2006/metadata/properties" ma:root="true" ma:fieldsID="5bd0d2a1c348e4703ad3f2a373afc867" ns2:_="" ns3:_="">
    <xsd:import namespace="619e9023-7fe2-4e3d-9807-62b6c8302c1b"/>
    <xsd:import namespace="fbc037d5-3aae-4eba-9dec-a926451bc98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lcf76f155ced4ddcb4097134ff3c332f" minOccurs="0"/>
                <xsd:element ref="ns3:TaxCatchAll" minOccurs="0"/>
                <xsd:element ref="ns2:MediaServiceDateTaken" minOccurs="0"/>
                <xsd:element ref="ns2:MediaServiceObjectDetectorVersions"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19e9023-7fe2-4e3d-9807-62b6c8302c1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3a5fc0d6-7222-447d-a74f-50773848813d"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description="" ma:hidden="true" ma:indexed="true" ma:internalName="MediaServiceDateTaken" ma:readOnly="true">
      <xsd:simpleType>
        <xsd:restriction base="dms:Text"/>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bc037d5-3aae-4eba-9dec-a926451bc98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0953e9ec-ae23-4c66-8fbc-a31ce0e85919}" ma:internalName="TaxCatchAll" ma:showField="CatchAllData" ma:web="fbc037d5-3aae-4eba-9dec-a926451bc98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345E959-B139-4928-B6C0-4290FBE61FC4}">
  <ds:schemaRefs>
    <ds:schemaRef ds:uri="http://www.w3.org/XML/1998/namespace"/>
    <ds:schemaRef ds:uri="http://purl.org/dc/terms/"/>
    <ds:schemaRef ds:uri="http://schemas.microsoft.com/office/2006/documentManagement/types"/>
    <ds:schemaRef ds:uri="http://purl.org/dc/dcmitype/"/>
    <ds:schemaRef ds:uri="http://schemas.microsoft.com/office/2006/metadata/properties"/>
    <ds:schemaRef ds:uri="http://schemas.microsoft.com/office/infopath/2007/PartnerControls"/>
    <ds:schemaRef ds:uri="http://schemas.openxmlformats.org/package/2006/metadata/core-properties"/>
    <ds:schemaRef ds:uri="a4d6b4e1-a671-4dd6-b6f1-ff96368bd6b7"/>
    <ds:schemaRef ds:uri="http://purl.org/dc/elements/1.1/"/>
  </ds:schemaRefs>
</ds:datastoreItem>
</file>

<file path=customXml/itemProps2.xml><?xml version="1.0" encoding="utf-8"?>
<ds:datastoreItem xmlns:ds="http://schemas.openxmlformats.org/officeDocument/2006/customXml" ds:itemID="{15DE378F-45E5-4450-A2E9-177964C1F9A9}"/>
</file>

<file path=customXml/itemProps3.xml><?xml version="1.0" encoding="utf-8"?>
<ds:datastoreItem xmlns:ds="http://schemas.openxmlformats.org/officeDocument/2006/customXml" ds:itemID="{C12A4EA4-2FD6-46CD-858F-1ABF09EFBD7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130</TotalTime>
  <Words>3216</Words>
  <Application>Microsoft Office PowerPoint</Application>
  <PresentationFormat>On-screen Show (4:3)</PresentationFormat>
  <Paragraphs>366</Paragraphs>
  <Slides>18</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ＭＳ Ｐゴシック</vt:lpstr>
      <vt:lpstr>Arial</vt:lpstr>
      <vt:lpstr>Calibri</vt:lpstr>
      <vt:lpstr>Courier New</vt:lpstr>
      <vt:lpstr>Times New Roman</vt:lpstr>
      <vt:lpstr>Office Theme</vt:lpstr>
      <vt:lpstr>Assessment Literacy Series</vt:lpstr>
      <vt:lpstr>Operational Test Form</vt:lpstr>
      <vt:lpstr>Planning Test Forms Guidelines</vt:lpstr>
      <vt:lpstr>Selecting Item Types Guidelines</vt:lpstr>
      <vt:lpstr>Weighting Item Types Guidelines</vt:lpstr>
      <vt:lpstr>Assembling Test Forms Guidelines</vt:lpstr>
      <vt:lpstr>Selecting a Test Form Design Guidelines </vt:lpstr>
      <vt:lpstr>Traditional Design</vt:lpstr>
      <vt:lpstr>Mixed Design</vt:lpstr>
      <vt:lpstr>Phased Design</vt:lpstr>
      <vt:lpstr>Formatting Guidelines</vt:lpstr>
      <vt:lpstr>Writing Instructions Guidelines</vt:lpstr>
      <vt:lpstr>Item Placement Guidelines</vt:lpstr>
      <vt:lpstr>Graphics Guidelines</vt:lpstr>
      <vt:lpstr>Reviewing for Precision Guidelines</vt:lpstr>
      <vt:lpstr>Quality Assurance Checklist: Test Forms</vt:lpstr>
      <vt:lpstr>Practice Makes Progress: Test Forms</vt:lpstr>
      <vt:lpstr>Contact/Mission</vt:lpstr>
    </vt:vector>
  </TitlesOfParts>
  <Company>PA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pdeadmin</dc:creator>
  <cp:lastModifiedBy>Baum Leaman, Rebekah</cp:lastModifiedBy>
  <cp:revision>14</cp:revision>
  <dcterms:created xsi:type="dcterms:W3CDTF">2017-02-01T18:23:33Z</dcterms:created>
  <dcterms:modified xsi:type="dcterms:W3CDTF">2025-10-13T16:43:17Z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33500</vt:r8>
  </property>
  <property fmtid="{D5CDD505-2E9C-101B-9397-08002B2CF9AE}" pid="3" name="_dlc_policyId">
    <vt:lpwstr>/InsidePDE/Documents</vt:lpwstr>
  </property>
  <property fmtid="{D5CDD505-2E9C-101B-9397-08002B2CF9AE}" pid="4" name="xd_ProgID">
    <vt:lpwstr/>
  </property>
  <property fmtid="{D5CDD505-2E9C-101B-9397-08002B2CF9AE}" pid="5" name="_CopySource">
    <vt:lpwstr>https://collab.pde.pa.gov/InsidePDE/Documents/Getting My Job Done/Accessibility/PDE PowerPoint Template - ADA Accessible.pptx</vt:lpwstr>
  </property>
  <property fmtid="{D5CDD505-2E9C-101B-9397-08002B2CF9AE}" pid="6" name="ContentTypeId">
    <vt:lpwstr>0x0101009535ED75752BCA4DA4E256401831089B</vt:lpwstr>
  </property>
  <property fmtid="{D5CDD505-2E9C-101B-9397-08002B2CF9AE}" pid="7" name="ItemRetentionFormula">
    <vt:lpwstr>&lt;formula id="Microsoft.Office.RecordsManagement.PolicyFeatures.Expiration.Formula.BuiltIn"&gt;&lt;number&gt;1&lt;/number&gt;&lt;property&gt;Post_x005f_x0020_End_x005f_x0020_Date&lt;/property&gt;&lt;propertyId&gt;00000000-0000-0000-0000-000000000000&lt;/propertyId&gt;&lt;period&gt;days&lt;/period&gt;&lt;/formula&gt;</vt:lpwstr>
  </property>
  <property fmtid="{D5CDD505-2E9C-101B-9397-08002B2CF9AE}" pid="8" name="TemplateUrl">
    <vt:lpwstr/>
  </property>
</Properties>
</file>