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88" r:id="rId5"/>
    <p:sldId id="290" r:id="rId6"/>
    <p:sldId id="291" r:id="rId7"/>
    <p:sldId id="292" r:id="rId8"/>
    <p:sldId id="293" r:id="rId9"/>
    <p:sldId id="297" r:id="rId10"/>
    <p:sldId id="306" r:id="rId11"/>
    <p:sldId id="307" r:id="rId12"/>
    <p:sldId id="308" r:id="rId13"/>
    <p:sldId id="309" r:id="rId14"/>
    <p:sldId id="300" r:id="rId15"/>
    <p:sldId id="298" r:id="rId16"/>
    <p:sldId id="310" r:id="rId17"/>
    <p:sldId id="299" r:id="rId18"/>
    <p:sldId id="304" r:id="rId19"/>
    <p:sldId id="305" r:id="rId20"/>
    <p:sldId id="295" r:id="rId21"/>
    <p:sldId id="31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F9AB89-EDCD-4041-A96D-5B4FE2B6E142}" v="2" dt="2025-11-11T18:55:40.4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149" autoAdjust="0"/>
    <p:restoredTop sz="71308" autoAdjust="0"/>
  </p:normalViewPr>
  <p:slideViewPr>
    <p:cSldViewPr>
      <p:cViewPr varScale="1">
        <p:scale>
          <a:sx n="90" d="100"/>
          <a:sy n="90" d="100"/>
        </p:scale>
        <p:origin x="85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FC7F622B-43D8-43EB-A4A6-C0482452CE28}"/>
    <pc:docChg chg="modSld">
      <pc:chgData name="Aaron Feuerstein" userId="f5de8b9a-5c09-4bc3-b449-ac980e458ac8" providerId="ADAL" clId="{FC7F622B-43D8-43EB-A4A6-C0482452CE28}" dt="2025-11-11T18:55:40.475" v="2" actId="962"/>
      <pc:docMkLst>
        <pc:docMk/>
      </pc:docMkLst>
      <pc:sldChg chg="modSp">
        <pc:chgData name="Aaron Feuerstein" userId="f5de8b9a-5c09-4bc3-b449-ac980e458ac8" providerId="ADAL" clId="{FC7F622B-43D8-43EB-A4A6-C0482452CE28}" dt="2025-11-11T18:55:19.513" v="0" actId="13244"/>
        <pc:sldMkLst>
          <pc:docMk/>
          <pc:sldMk cId="2933425582" sldId="290"/>
        </pc:sldMkLst>
        <pc:picChg chg="mod">
          <ac:chgData name="Aaron Feuerstein" userId="f5de8b9a-5c09-4bc3-b449-ac980e458ac8" providerId="ADAL" clId="{FC7F622B-43D8-43EB-A4A6-C0482452CE28}" dt="2025-11-11T18:55:19.513" v="0" actId="13244"/>
          <ac:picMkLst>
            <pc:docMk/>
            <pc:sldMk cId="2933425582" sldId="290"/>
            <ac:picMk id="45061" creationId="{FE207822-F381-4F54-8732-8E0BC2DCD5DD}"/>
          </ac:picMkLst>
        </pc:picChg>
      </pc:sldChg>
      <pc:sldChg chg="modSp mod">
        <pc:chgData name="Aaron Feuerstein" userId="f5de8b9a-5c09-4bc3-b449-ac980e458ac8" providerId="ADAL" clId="{FC7F622B-43D8-43EB-A4A6-C0482452CE28}" dt="2025-11-11T18:55:40.475" v="2" actId="962"/>
        <pc:sldMkLst>
          <pc:docMk/>
          <pc:sldMk cId="150664803" sldId="308"/>
        </pc:sldMkLst>
        <pc:spChg chg="ord">
          <ac:chgData name="Aaron Feuerstein" userId="f5de8b9a-5c09-4bc3-b449-ac980e458ac8" providerId="ADAL" clId="{FC7F622B-43D8-43EB-A4A6-C0482452CE28}" dt="2025-11-11T18:55:34.781" v="1" actId="13244"/>
          <ac:spMkLst>
            <pc:docMk/>
            <pc:sldMk cId="150664803" sldId="308"/>
            <ac:spMk id="6" creationId="{C6254880-B316-A74A-A173-23DEA705ED35}"/>
          </ac:spMkLst>
        </pc:spChg>
        <pc:spChg chg="mod">
          <ac:chgData name="Aaron Feuerstein" userId="f5de8b9a-5c09-4bc3-b449-ac980e458ac8" providerId="ADAL" clId="{FC7F622B-43D8-43EB-A4A6-C0482452CE28}" dt="2025-11-11T18:55:40.475" v="2" actId="962"/>
          <ac:spMkLst>
            <pc:docMk/>
            <pc:sldMk cId="150664803" sldId="308"/>
            <ac:spMk id="7" creationId="{F4799F77-9362-C0F0-582B-EF087FAAE1F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11/11/2025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pdesas.org/CMap/CFramewor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419DD3A3-1EEC-4D98-8D75-BC0131132C1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42A94798-B8A6-43ED-88A2-5607945F14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ea typeface="ＭＳ Ｐゴシック"/>
            </a:endParaRPr>
          </a:p>
        </p:txBody>
      </p:sp>
      <p:sp>
        <p:nvSpPr>
          <p:cNvPr id="79876" name="Footer Placeholder 3">
            <a:extLst>
              <a:ext uri="{FF2B5EF4-FFF2-40B4-BE49-F238E27FC236}">
                <a16:creationId xmlns:a16="http://schemas.microsoft.com/office/drawing/2014/main" id="{BD6E81C4-A1C7-4061-B49D-8DD0934F1EFA}"/>
              </a:ext>
            </a:extLst>
          </p:cNvPr>
          <p:cNvSpPr>
            <a:spLocks noGrp="1"/>
          </p:cNvSpPr>
          <p:nvPr>
            <p:ph type="ftr" sz="quarter" idx="4"/>
          </p:nvPr>
        </p:nvSpPr>
        <p:spPr bwMode="auto">
          <a:xfrm>
            <a:off x="228600" y="8767763"/>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a:t>Pennsylvania Department of Education©</a:t>
            </a:r>
          </a:p>
        </p:txBody>
      </p:sp>
      <p:sp>
        <p:nvSpPr>
          <p:cNvPr id="79877" name="Slide Number Placeholder 4">
            <a:extLst>
              <a:ext uri="{FF2B5EF4-FFF2-40B4-BE49-F238E27FC236}">
                <a16:creationId xmlns:a16="http://schemas.microsoft.com/office/drawing/2014/main" id="{97CD5709-5510-42A2-8ADB-D8BD53AB3489}"/>
              </a:ext>
            </a:extLst>
          </p:cNvPr>
          <p:cNvSpPr>
            <a:spLocks noGrp="1"/>
          </p:cNvSpPr>
          <p:nvPr>
            <p:ph type="sldNum" sz="quarter" idx="5"/>
          </p:nvPr>
        </p:nvSpPr>
        <p:spPr bwMode="auto">
          <a:xfrm>
            <a:off x="3941763" y="8828088"/>
            <a:ext cx="3038475" cy="465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FBAD8A99-EAB6-4161-B29E-C59DECA5CE86}"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2671980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3FA86055-0029-4D7A-959E-EFBCB2E7E335}"/>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a:extLst>
              <a:ext uri="{FF2B5EF4-FFF2-40B4-BE49-F238E27FC236}">
                <a16:creationId xmlns:a16="http://schemas.microsoft.com/office/drawing/2014/main" id="{AB38BB1F-6CC1-4E1E-8031-A06FD33360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ea typeface="ＭＳ Ｐゴシック" panose="020B0600070205080204" pitchFamily="34" charset="-128"/>
              </a:rPr>
              <a:t>Based on the Big Idea and an aligned standard, a specification table can be created that identifies how many items or tasks will be developed to assess skills at different Depth of Knowledge levels. This example, again written for a 10</a:t>
            </a:r>
            <a:r>
              <a:rPr lang="en-US" altLang="en-US" baseline="30000" dirty="0">
                <a:ea typeface="ＭＳ Ｐゴシック" panose="020B0600070205080204" pitchFamily="34" charset="-128"/>
              </a:rPr>
              <a:t>th</a:t>
            </a:r>
            <a:r>
              <a:rPr lang="en-US" altLang="en-US" dirty="0">
                <a:ea typeface="ＭＳ Ｐゴシック" panose="020B0600070205080204" pitchFamily="34" charset="-128"/>
              </a:rPr>
              <a:t> grade geometry summative assessment, claims as part of the design process that, to meet its intended purpose, student understanding of the standard will be assessed through a total of six test items, four of which should be written to assess student cognitive demand at DOK 2 and two at DOK 3.</a:t>
            </a:r>
          </a:p>
        </p:txBody>
      </p:sp>
      <p:sp>
        <p:nvSpPr>
          <p:cNvPr id="120836" name="Header Placeholder 3">
            <a:extLst>
              <a:ext uri="{FF2B5EF4-FFF2-40B4-BE49-F238E27FC236}">
                <a16:creationId xmlns:a16="http://schemas.microsoft.com/office/drawing/2014/main" id="{2909284B-80A4-4FCF-887E-EF85D84AE5F4}"/>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20837" name="Footer Placeholder 4">
            <a:extLst>
              <a:ext uri="{FF2B5EF4-FFF2-40B4-BE49-F238E27FC236}">
                <a16:creationId xmlns:a16="http://schemas.microsoft.com/office/drawing/2014/main" id="{3C5A4F3F-04F1-41C0-B7BF-931D9959DF46}"/>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20838" name="Slide Number Placeholder 5">
            <a:extLst>
              <a:ext uri="{FF2B5EF4-FFF2-40B4-BE49-F238E27FC236}">
                <a16:creationId xmlns:a16="http://schemas.microsoft.com/office/drawing/2014/main" id="{74A56DDE-8CEF-4AE3-AC3B-749C5D2C52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5E8EA97-F4E3-43D5-965F-22E5E5B90003}" type="slidenum">
              <a:rPr lang="en-US" altLang="en-US"/>
              <a:pPr eaLnBrk="1" hangingPunct="1">
                <a:spcBef>
                  <a:spcPct val="0"/>
                </a:spcBef>
              </a:pPr>
              <a:t>10</a:t>
            </a:fld>
            <a:endParaRPr lang="en-US" altLang="en-US"/>
          </a:p>
        </p:txBody>
      </p:sp>
    </p:spTree>
    <p:extLst>
      <p:ext uri="{BB962C8B-B14F-4D97-AF65-F5344CB8AC3E}">
        <p14:creationId xmlns:p14="http://schemas.microsoft.com/office/powerpoint/2010/main" val="2471051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42DFDD35-DA0D-4A38-B441-0CA6526419ED}"/>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a:extLst>
              <a:ext uri="{FF2B5EF4-FFF2-40B4-BE49-F238E27FC236}">
                <a16:creationId xmlns:a16="http://schemas.microsoft.com/office/drawing/2014/main" id="{E2BA3697-019A-4CF9-A39A-16769FC761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A completed content match and DOK specification table for a visual art assessment might look like this example.</a:t>
            </a:r>
          </a:p>
          <a:p>
            <a:pPr>
              <a:spcBef>
                <a:spcPct val="0"/>
              </a:spcBef>
            </a:pPr>
            <a:r>
              <a:rPr lang="en-US" altLang="en-US" dirty="0">
                <a:ea typeface="ＭＳ Ｐゴシック"/>
                <a:cs typeface="Calibri"/>
              </a:rPr>
              <a:t>Column 1 lists Big Ideas, </a:t>
            </a:r>
            <a:endParaRPr lang="en-US" altLang="en-US" dirty="0">
              <a:ea typeface="ＭＳ Ｐゴシック" panose="020B0600070205080204" pitchFamily="34" charset="-128"/>
              <a:cs typeface="Calibri"/>
            </a:endParaRPr>
          </a:p>
        </p:txBody>
      </p:sp>
      <p:sp>
        <p:nvSpPr>
          <p:cNvPr id="139268" name="Header Placeholder 3">
            <a:extLst>
              <a:ext uri="{FF2B5EF4-FFF2-40B4-BE49-F238E27FC236}">
                <a16:creationId xmlns:a16="http://schemas.microsoft.com/office/drawing/2014/main" id="{4B3CF7EF-8980-4B3F-B842-2CE0D612F8D4}"/>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39269" name="Footer Placeholder 4">
            <a:extLst>
              <a:ext uri="{FF2B5EF4-FFF2-40B4-BE49-F238E27FC236}">
                <a16:creationId xmlns:a16="http://schemas.microsoft.com/office/drawing/2014/main" id="{23624FC3-5A08-4B2A-9BF4-F0D62D5EAF65}"/>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39270" name="Slide Number Placeholder 5">
            <a:extLst>
              <a:ext uri="{FF2B5EF4-FFF2-40B4-BE49-F238E27FC236}">
                <a16:creationId xmlns:a16="http://schemas.microsoft.com/office/drawing/2014/main" id="{242CCAE6-9814-4D50-89AA-F67F1CC1D8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7438DAF-5CC8-4FF0-898F-B6FDC2B00F5A}" type="slidenum">
              <a:rPr lang="en-US" altLang="en-US"/>
              <a:pPr eaLnBrk="1" hangingPunct="1">
                <a:spcBef>
                  <a:spcPct val="0"/>
                </a:spcBef>
              </a:pPr>
              <a:t>11</a:t>
            </a:fld>
            <a:endParaRPr lang="en-US" altLang="en-US"/>
          </a:p>
        </p:txBody>
      </p:sp>
    </p:spTree>
    <p:extLst>
      <p:ext uri="{BB962C8B-B14F-4D97-AF65-F5344CB8AC3E}">
        <p14:creationId xmlns:p14="http://schemas.microsoft.com/office/powerpoint/2010/main" val="1391404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4DEE7A14-F189-429A-8B3C-F695E6FB101E}"/>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a:extLst>
              <a:ext uri="{FF2B5EF4-FFF2-40B4-BE49-F238E27FC236}">
                <a16:creationId xmlns:a16="http://schemas.microsoft.com/office/drawing/2014/main" id="{DA1570D3-D78E-4803-AEFB-BA5129991B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1" indent="0" algn="l" defTabSz="914400" rtl="0" eaLnBrk="1" fontAlgn="auto" latinLnBrk="0" hangingPunct="1">
              <a:lnSpc>
                <a:spcPct val="100000"/>
              </a:lnSpc>
              <a:spcBef>
                <a:spcPct val="0"/>
              </a:spcBef>
              <a:spcAft>
                <a:spcPts val="0"/>
              </a:spcAft>
              <a:buClrTx/>
              <a:buSzTx/>
              <a:buFontTx/>
              <a:buNone/>
              <a:tabLst/>
              <a:defRPr/>
            </a:pPr>
            <a:r>
              <a:rPr lang="en-US" altLang="en-US" b="1" dirty="0">
                <a:ea typeface="Times New Roman" panose="02020603050405020304" pitchFamily="18" charset="0"/>
              </a:rPr>
              <a:t>Content Pattern </a:t>
            </a:r>
            <a:r>
              <a:rPr lang="en-US" altLang="en-US" dirty="0">
                <a:ea typeface="Times New Roman" panose="02020603050405020304" pitchFamily="18" charset="0"/>
              </a:rPr>
              <a:t>(CP) refers to aligning the “weight” of content assessed to that inherent in the standards and described in the blueprint. This is often done by allocating more “points” to certain test items or tasks within the overall assessment. </a:t>
            </a:r>
            <a:r>
              <a:rPr lang="en-US" altLang="en-US" sz="1200" dirty="0">
                <a:solidFill>
                  <a:srgbClr val="0070C0"/>
                </a:solidFill>
                <a:ea typeface="ＭＳ Ｐゴシック" panose="020B0600070205080204" pitchFamily="34" charset="-128"/>
              </a:rPr>
              <a:t>(Are there enough items--or are items weighted sufficiently--to adequately assess the intended weight of each standard?</a:t>
            </a:r>
            <a:r>
              <a:rPr lang="en-US" altLang="en-US" sz="1200" dirty="0">
                <a:solidFill>
                  <a:srgbClr val="00B0F0"/>
                </a:solidFill>
                <a:ea typeface="ＭＳ Ｐゴシック" panose="020B0600070205080204" pitchFamily="34" charset="-128"/>
              </a:rPr>
              <a:t>)</a:t>
            </a:r>
            <a:endParaRPr lang="en-US" altLang="en-US" dirty="0">
              <a:ea typeface="Times New Roman" panose="02020603050405020304" pitchFamily="18" charset="0"/>
            </a:endParaRPr>
          </a:p>
          <a:p>
            <a:pPr marL="0" lvl="1" indent="0" eaLnBrk="1" hangingPunct="1">
              <a:spcBef>
                <a:spcPct val="0"/>
              </a:spcBef>
              <a:buFontTx/>
              <a:buNone/>
            </a:pPr>
            <a:endParaRPr lang="en-US" altLang="en-US" b="1" dirty="0">
              <a:ea typeface="Times New Roman" panose="02020603050405020304" pitchFamily="18" charset="0"/>
            </a:endParaRPr>
          </a:p>
          <a:p>
            <a:pPr marL="0" lvl="1" indent="0" eaLnBrk="1" hangingPunct="1">
              <a:spcBef>
                <a:spcPct val="0"/>
              </a:spcBef>
              <a:buFontTx/>
              <a:buNone/>
            </a:pPr>
            <a:r>
              <a:rPr lang="en-US" altLang="en-US" b="1" dirty="0">
                <a:ea typeface="Times New Roman" panose="02020603050405020304" pitchFamily="18" charset="0"/>
              </a:rPr>
              <a:t>Item/Task Sufficiency </a:t>
            </a:r>
            <a:r>
              <a:rPr lang="en-US" altLang="en-US" dirty="0">
                <a:ea typeface="Times New Roman" panose="02020603050405020304" pitchFamily="18" charset="0"/>
              </a:rPr>
              <a:t>(ITS) ensuring that the items and tasks provide a variety of ways for a student to demonstrate achievement of content standards. In practice this means that diverse item types might be used to assess student mastery of the standard. </a:t>
            </a:r>
            <a:r>
              <a:rPr lang="en-US" altLang="en-US" sz="1200" dirty="0">
                <a:solidFill>
                  <a:srgbClr val="0070C0"/>
                </a:solidFill>
                <a:ea typeface="ＭＳ Ｐゴシック" panose="020B0600070205080204" pitchFamily="34" charset="-128"/>
              </a:rPr>
              <a:t>(Does the assessment provide a variety of ways to assess student achievement of the standards?)</a:t>
            </a:r>
            <a:endParaRPr lang="en-US" altLang="en-US" dirty="0">
              <a:ea typeface="Times New Roman" panose="02020603050405020304" pitchFamily="18" charset="0"/>
            </a:endParaRPr>
          </a:p>
          <a:p>
            <a:pPr marL="171450" lvl="1" indent="-171450" eaLnBrk="1" hangingPunct="1">
              <a:spcBef>
                <a:spcPct val="0"/>
              </a:spcBef>
              <a:buFontTx/>
              <a:buChar char="•"/>
            </a:pPr>
            <a:endParaRPr lang="en-US" altLang="en-US" dirty="0">
              <a:ea typeface="Times New Roman" panose="02020603050405020304" pitchFamily="18" charset="0"/>
            </a:endParaRPr>
          </a:p>
          <a:p>
            <a:pPr eaLnBrk="1" hangingPunct="1">
              <a:spcBef>
                <a:spcPct val="0"/>
              </a:spcBef>
            </a:pPr>
            <a:endParaRPr lang="en-US" altLang="en-US" dirty="0">
              <a:ea typeface="ＭＳ Ｐゴシック" panose="020B0600070205080204" pitchFamily="34" charset="-128"/>
            </a:endParaRPr>
          </a:p>
        </p:txBody>
      </p:sp>
      <p:sp>
        <p:nvSpPr>
          <p:cNvPr id="135172" name="Slide Number Placeholder 2">
            <a:extLst>
              <a:ext uri="{FF2B5EF4-FFF2-40B4-BE49-F238E27FC236}">
                <a16:creationId xmlns:a16="http://schemas.microsoft.com/office/drawing/2014/main" id="{1C05D88C-516A-4DC1-895D-54C2725678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09FC4C17-EFCA-452D-AD55-D24BD1915D99}" type="slidenum">
              <a:rPr lang="en-US" altLang="en-US" sz="1300">
                <a:latin typeface="Calibri" panose="020F0502020204030204" pitchFamily="34" charset="0"/>
              </a:rPr>
              <a:pPr eaLnBrk="1" hangingPunct="1">
                <a:spcBef>
                  <a:spcPct val="0"/>
                </a:spcBef>
              </a:pPr>
              <a:t>12</a:t>
            </a:fld>
            <a:endParaRPr lang="en-US" altLang="en-US" sz="1300">
              <a:latin typeface="Calibri" panose="020F0502020204030204" pitchFamily="34" charset="0"/>
            </a:endParaRPr>
          </a:p>
        </p:txBody>
      </p:sp>
      <p:sp>
        <p:nvSpPr>
          <p:cNvPr id="135173" name="Footer Placeholder 3">
            <a:extLst>
              <a:ext uri="{FF2B5EF4-FFF2-40B4-BE49-F238E27FC236}">
                <a16:creationId xmlns:a16="http://schemas.microsoft.com/office/drawing/2014/main" id="{D224EAE9-B50B-487B-A913-21B4757805AF}"/>
              </a:ext>
            </a:extLst>
          </p:cNvPr>
          <p:cNvSpPr>
            <a:spLocks noGrp="1"/>
          </p:cNvSpPr>
          <p:nvPr>
            <p:ph type="ftr" sz="quarter" idx="4"/>
          </p:nvPr>
        </p:nvSpPr>
        <p:spPr bwMode="auto">
          <a:xfrm>
            <a:off x="233363" y="8610600"/>
            <a:ext cx="3038475" cy="46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 – Assessment Design</a:t>
            </a:r>
          </a:p>
          <a:p>
            <a:pPr eaLnBrk="1" hangingPunct="1">
              <a:spcBef>
                <a:spcPct val="0"/>
              </a:spcBef>
            </a:pPr>
            <a:r>
              <a:rPr lang="en-US" altLang="en-US"/>
              <a:t>Pennsylvania Department of Education©</a:t>
            </a:r>
          </a:p>
        </p:txBody>
      </p:sp>
    </p:spTree>
    <p:extLst>
      <p:ext uri="{BB962C8B-B14F-4D97-AF65-F5344CB8AC3E}">
        <p14:creationId xmlns:p14="http://schemas.microsoft.com/office/powerpoint/2010/main" val="2917975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5BD29D29-83F6-45C3-BC05-69BE5CEE01FB}"/>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BA8C1BB7-B321-491F-A091-E030B4A77C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100" dirty="0">
                <a:ea typeface="ＭＳ Ｐゴシック"/>
              </a:rPr>
              <a:t>Based on the Big Idea and an aligned standard, a specification table can be created that identifies how many items or tasks will be developed to assess student understanding of the standard. This specification table shows the number of item types that will be used assess the standard on a 6</a:t>
            </a:r>
            <a:r>
              <a:rPr lang="en-US" altLang="en-US" sz="1100" baseline="30000" dirty="0">
                <a:ea typeface="ＭＳ Ｐゴシック"/>
              </a:rPr>
              <a:t>th</a:t>
            </a:r>
            <a:r>
              <a:rPr lang="en-US" altLang="en-US" sz="1100" dirty="0">
                <a:ea typeface="ＭＳ Ｐゴシック"/>
              </a:rPr>
              <a:t> grade assessment.</a:t>
            </a:r>
          </a:p>
          <a:p>
            <a:pPr eaLnBrk="1" hangingPunct="1">
              <a:spcBef>
                <a:spcPct val="0"/>
              </a:spcBef>
            </a:pPr>
            <a:endParaRPr lang="en-US" altLang="en-US" sz="700" dirty="0">
              <a:ea typeface="ＭＳ Ｐゴシック" panose="020B0600070205080204" pitchFamily="34" charset="-128"/>
            </a:endParaRPr>
          </a:p>
          <a:p>
            <a:pPr eaLnBrk="1" hangingPunct="1">
              <a:spcBef>
                <a:spcPct val="0"/>
              </a:spcBef>
            </a:pPr>
            <a:r>
              <a:rPr lang="en-US" altLang="en-US" sz="1100" dirty="0">
                <a:ea typeface="ＭＳ Ｐゴシック" panose="020B0600070205080204" pitchFamily="34" charset="-128"/>
              </a:rPr>
              <a:t>There are four categories of assessment items. </a:t>
            </a:r>
          </a:p>
          <a:p>
            <a:pPr eaLnBrk="1" hangingPunct="1">
              <a:spcBef>
                <a:spcPct val="0"/>
              </a:spcBef>
            </a:pPr>
            <a:endParaRPr lang="en-US" altLang="en-US" sz="700" dirty="0">
              <a:ea typeface="ＭＳ Ｐゴシック" panose="020B0600070205080204" pitchFamily="34" charset="-128"/>
            </a:endParaRPr>
          </a:p>
          <a:p>
            <a:pPr marL="285750" indent="-285750" eaLnBrk="1" hangingPunct="1">
              <a:spcBef>
                <a:spcPct val="0"/>
              </a:spcBef>
              <a:buFont typeface="Arial"/>
              <a:buChar char="•"/>
            </a:pPr>
            <a:r>
              <a:rPr lang="en-US" altLang="en-US" sz="1100" dirty="0">
                <a:ea typeface="ＭＳ Ｐゴシック" panose="020B0600070205080204" pitchFamily="34" charset="-128"/>
              </a:rPr>
              <a:t>Selected Response items take the form of multiple choice, matching, and true-false questions. These items provide a response for the test-taker to select.</a:t>
            </a:r>
            <a:endParaRPr lang="en-US" altLang="en-US" sz="11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endParaRPr lang="en-US" altLang="en-US" sz="7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r>
              <a:rPr lang="en-US" altLang="en-US" sz="1100" dirty="0">
                <a:ea typeface="ＭＳ Ｐゴシック" panose="020B0600070205080204" pitchFamily="34" charset="-128"/>
              </a:rPr>
              <a:t>Short Constructed Response items take the form of short answer questions.</a:t>
            </a:r>
            <a:endParaRPr lang="en-US" altLang="en-US" sz="11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endParaRPr lang="en-US" altLang="en-US" sz="7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r>
              <a:rPr lang="en-US" altLang="en-US" sz="1100" dirty="0">
                <a:ea typeface="ＭＳ Ｐゴシック" panose="020B0600070205080204" pitchFamily="34" charset="-128"/>
              </a:rPr>
              <a:t>Extended Constructed Response items require students to formulate a longer response, as in an essay or problem- solving question where the work is expected to be shown.</a:t>
            </a:r>
            <a:endParaRPr lang="en-US" altLang="en-US" sz="11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endParaRPr lang="en-US" altLang="en-US" sz="7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r>
              <a:rPr lang="en-US" altLang="en-US" sz="1100" dirty="0">
                <a:ea typeface="ＭＳ Ｐゴシック" panose="020B0600070205080204" pitchFamily="34" charset="-128"/>
              </a:rPr>
              <a:t>Performance Tasks require the test-taker to carry out a complex, extended process that generally is not completed in a class period but may require several days, weeks or months to prepare and complete.</a:t>
            </a:r>
            <a:endParaRPr lang="en-US" altLang="en-US" sz="1100" dirty="0">
              <a:ea typeface="ＭＳ Ｐゴシック" panose="020B0600070205080204" pitchFamily="34" charset="-128"/>
              <a:cs typeface="Calibri" panose="020F0502020204030204"/>
            </a:endParaRPr>
          </a:p>
          <a:p>
            <a:pPr marL="285750" indent="-285750" eaLnBrk="1" hangingPunct="1">
              <a:spcBef>
                <a:spcPct val="0"/>
              </a:spcBef>
              <a:buFont typeface="Arial"/>
              <a:buChar char="•"/>
            </a:pPr>
            <a:endParaRPr lang="en-US" altLang="en-US" sz="700" dirty="0">
              <a:ea typeface="ＭＳ Ｐゴシック" panose="020B0600070205080204" pitchFamily="34" charset="-128"/>
              <a:cs typeface="Calibri" panose="020F0502020204030204"/>
            </a:endParaRPr>
          </a:p>
          <a:p>
            <a:pPr>
              <a:spcBef>
                <a:spcPct val="0"/>
              </a:spcBef>
            </a:pPr>
            <a:r>
              <a:rPr lang="en-US" altLang="en-US" sz="1100" dirty="0">
                <a:ea typeface="ＭＳ Ｐゴシック"/>
              </a:rPr>
              <a:t>The specification table states that, for this assessment, the aligned standard would be assessed through four selected response items and two short constructed response items. </a:t>
            </a:r>
            <a:endParaRPr lang="en-US" altLang="en-US" sz="700" dirty="0">
              <a:ea typeface="ＭＳ Ｐゴシック" panose="020B0600070205080204" pitchFamily="34" charset="-128"/>
              <a:cs typeface="Calibri" panose="020F0502020204030204"/>
            </a:endParaRPr>
          </a:p>
          <a:p>
            <a:pPr eaLnBrk="1" hangingPunct="1">
              <a:spcBef>
                <a:spcPct val="0"/>
              </a:spcBef>
            </a:pPr>
            <a:endParaRPr lang="en-US" altLang="en-US" sz="700" dirty="0">
              <a:ea typeface="ＭＳ Ｐゴシック" panose="020B0600070205080204" pitchFamily="34" charset="-128"/>
            </a:endParaRPr>
          </a:p>
          <a:p>
            <a:pPr eaLnBrk="1" hangingPunct="1">
              <a:spcBef>
                <a:spcPct val="0"/>
              </a:spcBef>
            </a:pPr>
            <a:r>
              <a:rPr lang="en-US" altLang="en-US" sz="1100" dirty="0">
                <a:ea typeface="ＭＳ Ｐゴシック" panose="020B0600070205080204" pitchFamily="34" charset="-128"/>
              </a:rPr>
              <a:t>Noting that the total point value is 20, it is possible that the four selected response items are each worth three points and the short-constructed response items are each worth four points.</a:t>
            </a:r>
            <a:endParaRPr lang="en-US" altLang="en-US" sz="1100" u="sng" dirty="0">
              <a:ea typeface="ＭＳ Ｐゴシック" panose="020B0600070205080204" pitchFamily="34" charset="-128"/>
            </a:endParaRPr>
          </a:p>
        </p:txBody>
      </p:sp>
      <p:sp>
        <p:nvSpPr>
          <p:cNvPr id="119812" name="Header Placeholder 3">
            <a:extLst>
              <a:ext uri="{FF2B5EF4-FFF2-40B4-BE49-F238E27FC236}">
                <a16:creationId xmlns:a16="http://schemas.microsoft.com/office/drawing/2014/main" id="{C3D2C8C4-8E2E-43CA-9138-09E50151DAE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9813" name="Footer Placeholder 4">
            <a:extLst>
              <a:ext uri="{FF2B5EF4-FFF2-40B4-BE49-F238E27FC236}">
                <a16:creationId xmlns:a16="http://schemas.microsoft.com/office/drawing/2014/main" id="{786EB331-CB23-42A7-8284-A460D840CF2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19814" name="Slide Number Placeholder 5">
            <a:extLst>
              <a:ext uri="{FF2B5EF4-FFF2-40B4-BE49-F238E27FC236}">
                <a16:creationId xmlns:a16="http://schemas.microsoft.com/office/drawing/2014/main" id="{4445C436-6147-4A9E-BAB2-BC85F368E0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8056A31-F523-475F-B11F-9CF14F418B5E}" type="slidenum">
              <a:rPr lang="en-US" altLang="en-US"/>
              <a:pPr eaLnBrk="1" hangingPunct="1">
                <a:spcBef>
                  <a:spcPct val="0"/>
                </a:spcBef>
              </a:pPr>
              <a:t>13</a:t>
            </a:fld>
            <a:endParaRPr lang="en-US" altLang="en-US"/>
          </a:p>
        </p:txBody>
      </p:sp>
    </p:spTree>
    <p:extLst>
      <p:ext uri="{BB962C8B-B14F-4D97-AF65-F5344CB8AC3E}">
        <p14:creationId xmlns:p14="http://schemas.microsoft.com/office/powerpoint/2010/main" val="509306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a:extLst>
              <a:ext uri="{FF2B5EF4-FFF2-40B4-BE49-F238E27FC236}">
                <a16:creationId xmlns:a16="http://schemas.microsoft.com/office/drawing/2014/main" id="{6993C9E0-6449-42CE-A185-2879A1B3F523}"/>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a:extLst>
              <a:ext uri="{FF2B5EF4-FFF2-40B4-BE49-F238E27FC236}">
                <a16:creationId xmlns:a16="http://schemas.microsoft.com/office/drawing/2014/main" id="{1F827818-085E-4F70-827D-87581A8524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A completed Content Pattern and Item/Task Sufficiency table would look like this. This example is for a middle school art assessment.</a:t>
            </a:r>
          </a:p>
          <a:p>
            <a:pPr eaLnBrk="1" hangingPunct="1">
              <a:spcBef>
                <a:spcPct val="0"/>
              </a:spcBef>
            </a:pPr>
            <a:endParaRPr lang="en-US" altLang="en-US" dirty="0">
              <a:ea typeface="ＭＳ Ｐゴシック" panose="020B0600070205080204" pitchFamily="34" charset="-128"/>
            </a:endParaRPr>
          </a:p>
        </p:txBody>
      </p:sp>
      <p:sp>
        <p:nvSpPr>
          <p:cNvPr id="141316" name="Header Placeholder 3">
            <a:extLst>
              <a:ext uri="{FF2B5EF4-FFF2-40B4-BE49-F238E27FC236}">
                <a16:creationId xmlns:a16="http://schemas.microsoft.com/office/drawing/2014/main" id="{D1BB5C1D-5F57-4E08-A6FC-B2B26978EBCB}"/>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1317" name="Footer Placeholder 4">
            <a:extLst>
              <a:ext uri="{FF2B5EF4-FFF2-40B4-BE49-F238E27FC236}">
                <a16:creationId xmlns:a16="http://schemas.microsoft.com/office/drawing/2014/main" id="{58CB3903-6678-4EC0-9C22-D9E53223F53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1318" name="Slide Number Placeholder 5">
            <a:extLst>
              <a:ext uri="{FF2B5EF4-FFF2-40B4-BE49-F238E27FC236}">
                <a16:creationId xmlns:a16="http://schemas.microsoft.com/office/drawing/2014/main" id="{6020D80D-7303-4486-9E79-EBF8274D63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D685088-C6C7-4845-9214-5B7ECE4A0EAD}"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34551496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a:extLst>
              <a:ext uri="{FF2B5EF4-FFF2-40B4-BE49-F238E27FC236}">
                <a16:creationId xmlns:a16="http://schemas.microsoft.com/office/drawing/2014/main" id="{930DD901-91DB-42D9-923D-D408EA002EB1}"/>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a:extLst>
              <a:ext uri="{FF2B5EF4-FFF2-40B4-BE49-F238E27FC236}">
                <a16:creationId xmlns:a16="http://schemas.microsoft.com/office/drawing/2014/main" id="{11856287-858D-452E-A31E-700FA7777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ea typeface="ＭＳ Ｐゴシック" panose="020B0600070205080204" pitchFamily="34" charset="-128"/>
              </a:rPr>
              <a:t>Disregarding the technical aspects of alignment during the specification table and blueprint processes can result in gaps in the content match, depth of knowledge, item and task sufficiency and/or content pattern when the final operational form is complete. To ensure that all technical aspects have been addressed during the design process, a quality assurance checklist is provided. Ask the following questions:</a:t>
            </a:r>
          </a:p>
          <a:p>
            <a:pPr eaLnBrk="1" hangingPunct="1">
              <a:spcBef>
                <a:spcPct val="0"/>
              </a:spcBef>
            </a:pPr>
            <a:endParaRPr lang="en-US" altLang="en-US">
              <a:ea typeface="ＭＳ Ｐゴシック" panose="020B0600070205080204" pitchFamily="34" charset="-128"/>
            </a:endParaRPr>
          </a:p>
          <a:p>
            <a:pPr marL="171450" indent="-171450" eaLnBrk="1" hangingPunct="1">
              <a:buFont typeface="Arial" panose="020B0604020202020204" pitchFamily="34" charset="0"/>
              <a:buChar char="•"/>
            </a:pPr>
            <a:r>
              <a:rPr lang="en-US" altLang="en-US">
                <a:ea typeface="ＭＳ Ｐゴシック" panose="020B0600070205080204" pitchFamily="34" charset="-128"/>
              </a:rPr>
              <a:t>Are the cognitive demands reflecting those found in the targeted content standards?</a:t>
            </a:r>
          </a:p>
          <a:p>
            <a:pPr marL="171450" indent="-171450" eaLnBrk="1" hangingPunct="1">
              <a:buFont typeface="Arial" panose="020B0604020202020204" pitchFamily="34" charset="0"/>
              <a:buChar char="•"/>
            </a:pPr>
            <a:endParaRPr lang="en-US" altLang="en-US">
              <a:ea typeface="ＭＳ Ｐゴシック" panose="020B0600070205080204" pitchFamily="34" charset="-128"/>
            </a:endParaRPr>
          </a:p>
          <a:p>
            <a:pPr marL="171450" indent="-171450" eaLnBrk="1" hangingPunct="1">
              <a:buFont typeface="Arial" panose="020B0604020202020204" pitchFamily="34" charset="0"/>
              <a:buChar char="•"/>
            </a:pPr>
            <a:r>
              <a:rPr lang="en-US" altLang="en-US">
                <a:ea typeface="ＭＳ Ｐゴシック" panose="020B0600070205080204" pitchFamily="34" charset="-128"/>
              </a:rPr>
              <a:t>Do the targeted content standards match the range within the Big Idea/Enduring Understanding statement?</a:t>
            </a:r>
          </a:p>
          <a:p>
            <a:pPr marL="171450" indent="-171450" eaLnBrk="1" hangingPunct="1">
              <a:buFont typeface="Arial" panose="020B0604020202020204" pitchFamily="34" charset="0"/>
              <a:buChar char="•"/>
            </a:pPr>
            <a:endParaRPr lang="en-US" altLang="en-US">
              <a:ea typeface="ＭＳ Ｐゴシック" panose="020B0600070205080204" pitchFamily="34" charset="-128"/>
            </a:endParaRPr>
          </a:p>
          <a:p>
            <a:pPr marL="171450" indent="-171450" eaLnBrk="1" hangingPunct="1">
              <a:buFont typeface="Arial" panose="020B0604020202020204" pitchFamily="34" charset="0"/>
              <a:buChar char="•"/>
            </a:pPr>
            <a:r>
              <a:rPr lang="en-US" altLang="en-US">
                <a:ea typeface="ＭＳ Ｐゴシック" panose="020B0600070205080204" pitchFamily="34" charset="-128"/>
              </a:rPr>
              <a:t>Are there a sufficient sampling of the targeted content standards (e.g., 5 items/task points)?</a:t>
            </a:r>
          </a:p>
          <a:p>
            <a:pPr marL="171450" indent="-171450" eaLnBrk="1" hangingPunct="1">
              <a:buFont typeface="Arial" panose="020B0604020202020204" pitchFamily="34" charset="0"/>
              <a:buChar char="•"/>
            </a:pPr>
            <a:endParaRPr lang="en-US" altLang="en-US">
              <a:ea typeface="ＭＳ Ｐゴシック" panose="020B0600070205080204" pitchFamily="34" charset="-128"/>
            </a:endParaRPr>
          </a:p>
          <a:p>
            <a:pPr marL="171450" indent="-171450" eaLnBrk="1" hangingPunct="1">
              <a:buFont typeface="Arial" panose="020B0604020202020204" pitchFamily="34" charset="0"/>
              <a:buChar char="•"/>
            </a:pPr>
            <a:r>
              <a:rPr lang="en-US" altLang="en-US">
                <a:ea typeface="ＭＳ Ｐゴシック" panose="020B0600070205080204" pitchFamily="34" charset="-128"/>
              </a:rPr>
              <a:t>Does the item/task point distribution reflect the emphasis found among the targeted content standards?</a:t>
            </a:r>
          </a:p>
          <a:p>
            <a:pPr marL="171450" indent="-171450" eaLnBrk="1" hangingPunct="1">
              <a:buFont typeface="Arial" panose="020B0604020202020204" pitchFamily="34" charset="0"/>
              <a:buChar char="•"/>
            </a:pPr>
            <a:endParaRPr lang="en-US" altLang="en-US" sz="2000"/>
          </a:p>
          <a:p>
            <a:pPr marL="171450" indent="-171450" eaLnBrk="1" hangingPunct="1">
              <a:buFont typeface="Arial" panose="020B0604020202020204" pitchFamily="34" charset="0"/>
              <a:buChar char="•"/>
            </a:pPr>
            <a:r>
              <a:rPr lang="en-US" altLang="en-US" sz="2000"/>
              <a:t>Does the overall assessment blueprint reflect a coherent, focused, and rigorous measurement approach?</a:t>
            </a:r>
          </a:p>
          <a:p>
            <a:pPr eaLnBrk="1" hangingPunct="1">
              <a:buFont typeface="Wingdings" panose="05000000000000000000" pitchFamily="2" charset="2"/>
              <a:buNone/>
            </a:pPr>
            <a:endParaRPr lang="en-US" altLang="en-US" u="sng">
              <a:ea typeface="ＭＳ Ｐゴシック" panose="020B0600070205080204" pitchFamily="34" charset="-128"/>
            </a:endParaRPr>
          </a:p>
        </p:txBody>
      </p:sp>
      <p:sp>
        <p:nvSpPr>
          <p:cNvPr id="144388" name="Header Placeholder 3">
            <a:extLst>
              <a:ext uri="{FF2B5EF4-FFF2-40B4-BE49-F238E27FC236}">
                <a16:creationId xmlns:a16="http://schemas.microsoft.com/office/drawing/2014/main" id="{04431548-E5BE-4FEB-AAED-9C9F0935B200}"/>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44389" name="Footer Placeholder 4">
            <a:extLst>
              <a:ext uri="{FF2B5EF4-FFF2-40B4-BE49-F238E27FC236}">
                <a16:creationId xmlns:a16="http://schemas.microsoft.com/office/drawing/2014/main" id="{3897B908-1974-4679-80A5-80F8184573E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44390" name="Slide Number Placeholder 5">
            <a:extLst>
              <a:ext uri="{FF2B5EF4-FFF2-40B4-BE49-F238E27FC236}">
                <a16:creationId xmlns:a16="http://schemas.microsoft.com/office/drawing/2014/main" id="{C2F7D95C-DEA6-4E26-82D9-13304C71DE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D9EE4C63-A566-488E-9B14-905E78A73306}" type="slidenum">
              <a:rPr lang="en-US" altLang="en-US"/>
              <a:pPr eaLnBrk="1" hangingPunct="1">
                <a:spcBef>
                  <a:spcPct val="0"/>
                </a:spcBef>
              </a:pPr>
              <a:t>15</a:t>
            </a:fld>
            <a:endParaRPr lang="en-US" altLang="en-US"/>
          </a:p>
        </p:txBody>
      </p:sp>
    </p:spTree>
    <p:extLst>
      <p:ext uri="{BB962C8B-B14F-4D97-AF65-F5344CB8AC3E}">
        <p14:creationId xmlns:p14="http://schemas.microsoft.com/office/powerpoint/2010/main" val="41746682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Assessment blueprints evolve when the specification tables for the various components are visualized as working in tandem with each other. This example shows a blueprint for two Big Ideas/Enduring Understandings. The first Big</a:t>
            </a:r>
            <a:r>
              <a:rPr lang="en-US" baseline="0" dirty="0">
                <a:cs typeface="Calibri"/>
              </a:rPr>
              <a:t> Idea is assessed through two standards, the second through one standard</a:t>
            </a:r>
            <a:r>
              <a:rPr lang="en-US" dirty="0">
                <a:cs typeface="Calibri"/>
              </a:rPr>
              <a:t>. </a:t>
            </a:r>
            <a:r>
              <a:rPr lang="en-US">
                <a:cs typeface="Calibri"/>
              </a:rPr>
              <a:t>Most assessments would address more than one targeted standard, so several charts like this one would constitute the larger blueprint for an assessment.</a:t>
            </a:r>
          </a:p>
          <a:p>
            <a:endParaRPr lang="en-US"/>
          </a:p>
        </p:txBody>
      </p:sp>
      <p:sp>
        <p:nvSpPr>
          <p:cNvPr id="4" name="Slide Number Placeholder 3"/>
          <p:cNvSpPr>
            <a:spLocks noGrp="1"/>
          </p:cNvSpPr>
          <p:nvPr>
            <p:ph type="sldNum" sz="quarter" idx="5"/>
          </p:nvPr>
        </p:nvSpPr>
        <p:spPr/>
        <p:txBody>
          <a:bodyPr/>
          <a:lstStyle/>
          <a:p>
            <a:fld id="{2D42BD0B-6A0C-4A2B-B965-C07700C3D2F7}" type="slidenum">
              <a:rPr lang="en-US" smtClean="0"/>
              <a:t>16</a:t>
            </a:fld>
            <a:endParaRPr lang="en-US"/>
          </a:p>
        </p:txBody>
      </p:sp>
    </p:spTree>
    <p:extLst>
      <p:ext uri="{BB962C8B-B14F-4D97-AF65-F5344CB8AC3E}">
        <p14:creationId xmlns:p14="http://schemas.microsoft.com/office/powerpoint/2010/main" val="1115244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sz="1200" dirty="0"/>
              <a:t>Use the </a:t>
            </a:r>
            <a:r>
              <a:rPr lang="en-US" sz="1200" b="1" dirty="0">
                <a:solidFill>
                  <a:srgbClr val="0070C0"/>
                </a:solidFill>
              </a:rPr>
              <a:t>Blueprint Template </a:t>
            </a:r>
            <a:r>
              <a:rPr lang="en-US" sz="1200" dirty="0"/>
              <a:t>provided on the previous slide to review an assessment that you currently administer to students.</a:t>
            </a:r>
          </a:p>
          <a:p>
            <a:pPr marL="0" indent="0">
              <a:buFontTx/>
              <a:buNone/>
            </a:pPr>
            <a:endParaRPr lang="en-US" sz="1200" dirty="0"/>
          </a:p>
          <a:p>
            <a:pPr marL="0" indent="0">
              <a:buFontTx/>
              <a:buNone/>
            </a:pPr>
            <a:r>
              <a:rPr lang="en-US" sz="1200" dirty="0"/>
              <a:t>Use the </a:t>
            </a:r>
            <a:r>
              <a:rPr lang="en-US" sz="1200" b="1" dirty="0">
                <a:solidFill>
                  <a:srgbClr val="0070C0"/>
                </a:solidFill>
              </a:rPr>
              <a:t>Quality Assurance Checklist: Alignment</a:t>
            </a:r>
            <a:r>
              <a:rPr lang="en-US" sz="1200" dirty="0"/>
              <a:t> to evaluate the assessment. </a:t>
            </a:r>
          </a:p>
          <a:p>
            <a:endParaRPr lang="en-US" dirty="0">
              <a:cs typeface="Calibri"/>
            </a:endParaRPr>
          </a:p>
        </p:txBody>
      </p:sp>
      <p:sp>
        <p:nvSpPr>
          <p:cNvPr id="4" name="Slide Number Placeholder 3"/>
          <p:cNvSpPr>
            <a:spLocks noGrp="1"/>
          </p:cNvSpPr>
          <p:nvPr>
            <p:ph type="sldNum" sz="quarter" idx="5"/>
          </p:nvPr>
        </p:nvSpPr>
        <p:spPr/>
        <p:txBody>
          <a:bodyPr/>
          <a:lstStyle/>
          <a:p>
            <a:fld id="{69B4D35F-9F1B-F04B-A9CE-4054DE773B6C}" type="slidenum">
              <a:rPr lang="en-US" smtClean="0"/>
              <a:t>17</a:t>
            </a:fld>
            <a:endParaRPr lang="en-US"/>
          </a:p>
        </p:txBody>
      </p:sp>
    </p:spTree>
    <p:extLst>
      <p:ext uri="{BB962C8B-B14F-4D97-AF65-F5344CB8AC3E}">
        <p14:creationId xmlns:p14="http://schemas.microsoft.com/office/powerpoint/2010/main" val="2413722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a:extLst>
              <a:ext uri="{FF2B5EF4-FFF2-40B4-BE49-F238E27FC236}">
                <a16:creationId xmlns:a16="http://schemas.microsoft.com/office/drawing/2014/main" id="{E6BA91D3-67A5-44A8-B3E2-3F4781205AA1}"/>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a:extLst>
              <a:ext uri="{FF2B5EF4-FFF2-40B4-BE49-F238E27FC236}">
                <a16:creationId xmlns:a16="http://schemas.microsoft.com/office/drawing/2014/main" id="{58849C47-2A2F-4002-AB0A-D81C3A81FE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A “blueprint” is a detailed outline or plan of action. This plan of action guides both assessment construction and well-developed, focused instruction. Assessments should be designed before instruction begins.</a:t>
            </a: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panose="020B0600070205080204" pitchFamily="34" charset="-128"/>
              </a:rPr>
              <a:t>Development of blueprints is a design process that follows the creation of an assessment’s purpose statement and selection of targeted standards to be assessed. Most test-design decisions are driven by information provided in documentation that pertains to the assessment’s purpose.  </a:t>
            </a:r>
          </a:p>
          <a:p>
            <a:pPr>
              <a:spcBef>
                <a:spcPct val="0"/>
              </a:spcBef>
            </a:pPr>
            <a:endParaRPr lang="en-US" altLang="en-US" dirty="0">
              <a:ea typeface="ＭＳ Ｐゴシック"/>
            </a:endParaRPr>
          </a:p>
          <a:p>
            <a:pPr>
              <a:spcBef>
                <a:spcPct val="0"/>
              </a:spcBef>
            </a:pPr>
            <a:r>
              <a:rPr lang="en-US" altLang="en-US" dirty="0">
                <a:ea typeface="ＭＳ Ｐゴシック"/>
              </a:rPr>
              <a:t>Review:</a:t>
            </a:r>
          </a:p>
          <a:p>
            <a:pPr marL="171450" indent="-171450">
              <a:spcBef>
                <a:spcPct val="0"/>
              </a:spcBef>
              <a:buFont typeface="Arial" panose="020B0604020202020204" pitchFamily="34" charset="0"/>
              <a:buChar char="•"/>
            </a:pPr>
            <a:r>
              <a:rPr lang="en-US" altLang="en-US" u="none" dirty="0">
                <a:ea typeface="ＭＳ Ｐゴシック"/>
              </a:rPr>
              <a:t>The</a:t>
            </a:r>
            <a:r>
              <a:rPr lang="en-US" altLang="en-US" b="1" dirty="0">
                <a:ea typeface="ＭＳ Ｐゴシック"/>
              </a:rPr>
              <a:t> purpose statement </a:t>
            </a:r>
            <a:r>
              <a:rPr lang="en-US" altLang="en-US" dirty="0">
                <a:ea typeface="ＭＳ Ｐゴシック"/>
              </a:rPr>
              <a:t>establishes intent for the assessment and provides a framework around which all components of the completed assessment come together to meet that intent. </a:t>
            </a:r>
          </a:p>
          <a:p>
            <a:pPr marL="171450" indent="-171450">
              <a:spcBef>
                <a:spcPct val="0"/>
              </a:spcBef>
              <a:buFont typeface="Arial" panose="020B0604020202020204" pitchFamily="34" charset="0"/>
              <a:buChar char="•"/>
            </a:pPr>
            <a:r>
              <a:rPr lang="en-US" altLang="en-US" dirty="0">
                <a:ea typeface="ＭＳ Ｐゴシック"/>
              </a:rPr>
              <a:t>The selection of </a:t>
            </a:r>
            <a:r>
              <a:rPr lang="en-US" altLang="en-US" b="1" dirty="0">
                <a:ea typeface="ＭＳ Ｐゴシック"/>
              </a:rPr>
              <a:t>targeted standards </a:t>
            </a:r>
            <a:r>
              <a:rPr lang="en-US" altLang="en-US" dirty="0">
                <a:ea typeface="ＭＳ Ｐゴシック"/>
              </a:rPr>
              <a:t>provides focus to both the assessment and the instruction delivered as part of the assessment’s purpose.</a:t>
            </a:r>
          </a:p>
          <a:p>
            <a:pPr>
              <a:spcBef>
                <a:spcPct val="0"/>
              </a:spcBef>
            </a:pPr>
            <a:endParaRPr lang="en-US" altLang="en-US" dirty="0">
              <a:ea typeface="ＭＳ Ｐゴシック"/>
            </a:endParaRPr>
          </a:p>
          <a:p>
            <a:r>
              <a:rPr lang="en-US" sz="1200" kern="1200" dirty="0">
                <a:solidFill>
                  <a:schemeClr val="tx1"/>
                </a:solidFill>
                <a:effectLst/>
                <a:latin typeface="+mn-lt"/>
                <a:ea typeface="ＭＳ Ｐゴシック" panose="020B0600070205080204" pitchFamily="34" charset="-128"/>
                <a:cs typeface="+mn-cs"/>
              </a:rPr>
              <a:t>After the purpose has been determined and the targeted standards are identified, next steps include: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Identifying the skill(s) to be assessed for each standard.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Identifying the level(s) of rigor (Depth of Knowledge-DOK) for each skill.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Selecting possible types of assessment items to assess the rigor for each skill.</a:t>
            </a:r>
          </a:p>
          <a:p>
            <a:pPr marL="228600" lvl="0" indent="-228600">
              <a:buFont typeface="+mj-lt"/>
              <a:buAutoNum type="arabicPeriod"/>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Blueprint design shows a process of </a:t>
            </a:r>
            <a:r>
              <a:rPr lang="en-US" sz="1200" i="1" kern="1200" dirty="0">
                <a:solidFill>
                  <a:schemeClr val="tx1"/>
                </a:solidFill>
                <a:effectLst/>
                <a:latin typeface="+mn-lt"/>
                <a:ea typeface="+mn-ea"/>
                <a:cs typeface="+mn-cs"/>
              </a:rPr>
              <a:t>backward</a:t>
            </a:r>
            <a:r>
              <a:rPr lang="en-US" sz="1200" kern="1200" dirty="0">
                <a:solidFill>
                  <a:schemeClr val="tx1"/>
                </a:solidFill>
                <a:effectLst/>
                <a:latin typeface="+mn-lt"/>
                <a:ea typeface="+mn-ea"/>
                <a:cs typeface="+mn-cs"/>
              </a:rPr>
              <a:t> design, in which you first determine which standard or standards you plan to measure; second, design your assessment to measure mastery of the standard or standards; and third, plan your instruction.</a:t>
            </a:r>
            <a:endParaRPr lang="en-US" dirty="0"/>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 Table of Specifications is a two-way chart which describes the topics to be covered by a test and the number of items or points which will be associated with each topic. Sometimes the types of items are described as well.</a:t>
            </a:r>
            <a:endParaRPr lang="en-US" dirty="0"/>
          </a:p>
          <a:p>
            <a:endParaRPr lang="en-US" altLang="en-US" dirty="0">
              <a:ea typeface="ＭＳ Ｐゴシック" panose="020B0600070205080204" pitchFamily="34" charset="-128"/>
            </a:endParaRPr>
          </a:p>
        </p:txBody>
      </p:sp>
      <p:sp>
        <p:nvSpPr>
          <p:cNvPr id="114692" name="Header Placeholder 3">
            <a:extLst>
              <a:ext uri="{FF2B5EF4-FFF2-40B4-BE49-F238E27FC236}">
                <a16:creationId xmlns:a16="http://schemas.microsoft.com/office/drawing/2014/main" id="{9CE6714A-F7C3-4E76-A4FF-4E0EEA76C1F3}"/>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4693" name="Footer Placeholder 4">
            <a:extLst>
              <a:ext uri="{FF2B5EF4-FFF2-40B4-BE49-F238E27FC236}">
                <a16:creationId xmlns:a16="http://schemas.microsoft.com/office/drawing/2014/main" id="{2C933739-B947-42AA-9A6D-23AF75AD471D}"/>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14694" name="Slide Number Placeholder 5">
            <a:extLst>
              <a:ext uri="{FF2B5EF4-FFF2-40B4-BE49-F238E27FC236}">
                <a16:creationId xmlns:a16="http://schemas.microsoft.com/office/drawing/2014/main" id="{6DEB2269-114F-4271-8F14-C0EA48C92A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B37EDDC5-A5A1-4FAB-B1A0-6580E0D16E8B}"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2538629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A8E855BF-E1FD-4988-92A4-5C70EBB0F4F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a:extLst>
              <a:ext uri="{FF2B5EF4-FFF2-40B4-BE49-F238E27FC236}">
                <a16:creationId xmlns:a16="http://schemas.microsoft.com/office/drawing/2014/main" id="{A2C48361-86C9-400B-A066-A08A172ED5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a:rPr>
              <a:t>House blueprints include a variety of specific blueprints that show the relationship between a particular attribute (electrical wiring, plumbing, heating and air conditioning systems, etc.) to the functionality of the entire house. Assessment </a:t>
            </a:r>
            <a:r>
              <a:rPr lang="en-US" altLang="en-US" b="1" dirty="0">
                <a:ea typeface="ＭＳ Ｐゴシック"/>
              </a:rPr>
              <a:t>blueprints</a:t>
            </a:r>
            <a:r>
              <a:rPr lang="en-US" altLang="en-US" dirty="0">
                <a:ea typeface="ＭＳ Ｐゴシック"/>
              </a:rPr>
              <a:t> are like house blueprints in that they are comprised of several subsets of blueprints (called specification tables) that describe the relationship between the content standard being assessed and one other attribute. </a:t>
            </a:r>
            <a:r>
              <a:rPr lang="en-US" altLang="en-US" b="1" dirty="0">
                <a:ea typeface="ＭＳ Ｐゴシック"/>
              </a:rPr>
              <a:t>Specification tables </a:t>
            </a:r>
            <a:r>
              <a:rPr lang="en-US" altLang="en-US" dirty="0">
                <a:ea typeface="ＭＳ Ｐゴシック"/>
              </a:rPr>
              <a:t>will provide more detailed documentation of an assessment</a:t>
            </a:r>
            <a:r>
              <a:rPr lang="ja-JP" altLang="en-US" dirty="0">
                <a:ea typeface="ＭＳ Ｐゴシック"/>
              </a:rPr>
              <a:t>’</a:t>
            </a:r>
            <a:r>
              <a:rPr lang="en-US" altLang="ja-JP" dirty="0">
                <a:ea typeface="ＭＳ Ｐゴシック"/>
              </a:rPr>
              <a:t>s individual attributes and characteristics. The sum of an assessment</a:t>
            </a:r>
            <a:r>
              <a:rPr lang="ja-JP" altLang="en-US" dirty="0">
                <a:ea typeface="ＭＳ Ｐゴシック"/>
              </a:rPr>
              <a:t>’</a:t>
            </a:r>
            <a:r>
              <a:rPr lang="en-US" altLang="ja-JP" dirty="0">
                <a:ea typeface="ＭＳ Ｐゴシック"/>
              </a:rPr>
              <a:t>s specification tables becomes an assessment</a:t>
            </a:r>
            <a:r>
              <a:rPr lang="ja-JP" altLang="en-US" dirty="0">
                <a:ea typeface="ＭＳ Ｐゴシック"/>
              </a:rPr>
              <a:t>’</a:t>
            </a:r>
            <a:r>
              <a:rPr lang="en-US" altLang="ja-JP" dirty="0">
                <a:ea typeface="ＭＳ Ｐゴシック"/>
              </a:rPr>
              <a:t>s blueprint.</a:t>
            </a:r>
            <a:endParaRPr lang="en-US" altLang="ja-JP" dirty="0">
              <a:ea typeface="ＭＳ Ｐゴシック"/>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a:rPr>
              <a:t>The terms blueprints and specification tables are often used interchangeably. For the purposes of this assessment design training, specification tables will be defined as charts </a:t>
            </a:r>
            <a:r>
              <a:rPr lang="en-US" altLang="en-US" sz="1200" dirty="0">
                <a:ea typeface="ＭＳ Ｐゴシック"/>
              </a:rPr>
              <a:t>that describe the relationship between a content standard and one other attribute of the assessment</a:t>
            </a:r>
            <a:r>
              <a:rPr lang="en-US" altLang="en-US" dirty="0">
                <a:ea typeface="ＭＳ Ｐゴシック"/>
              </a:rPr>
              <a:t>. Blueprints will be defined as combinations of interrelated specification tables.</a:t>
            </a: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a:endParaRPr>
          </a:p>
          <a:p>
            <a:pPr eaLnBrk="1" fontAlgn="auto" hangingPunct="1">
              <a:spcBef>
                <a:spcPts val="0"/>
              </a:spcBef>
              <a:spcAft>
                <a:spcPts val="0"/>
              </a:spcAft>
              <a:defRPr/>
            </a:pPr>
            <a:r>
              <a:rPr lang="en-US" dirty="0">
                <a:ea typeface="+mn-ea"/>
              </a:rPr>
              <a:t>There are many different </a:t>
            </a:r>
            <a:r>
              <a:rPr lang="en-US" b="1" dirty="0">
                <a:ea typeface="+mn-ea"/>
              </a:rPr>
              <a:t>attributes</a:t>
            </a:r>
            <a:r>
              <a:rPr lang="en-US" baseline="0" dirty="0">
                <a:ea typeface="+mn-ea"/>
              </a:rPr>
              <a:t> </a:t>
            </a:r>
            <a:r>
              <a:rPr lang="en-US" dirty="0">
                <a:ea typeface="+mn-ea"/>
              </a:rPr>
              <a:t>of an assessment for which specification tables should be developed during the design phase. Although not a complete list, the following attributes should be considered when developing specification tables for an assessment:</a:t>
            </a:r>
            <a:endParaRPr lang="en-US" dirty="0">
              <a:cs typeface="Calibri"/>
            </a:endParaRPr>
          </a:p>
          <a:p>
            <a:pPr marL="171450" indent="-171450" eaLnBrk="1" fontAlgn="auto" hangingPunct="1">
              <a:spcBef>
                <a:spcPts val="0"/>
              </a:spcBef>
              <a:spcAft>
                <a:spcPts val="0"/>
              </a:spcAft>
              <a:buFont typeface="Arial" panose="020B0604020202020204" pitchFamily="34" charset="0"/>
              <a:buChar char="•"/>
              <a:defRPr/>
            </a:pPr>
            <a:r>
              <a:rPr lang="en-US" dirty="0">
                <a:ea typeface="+mn-ea"/>
              </a:rPr>
              <a:t>Number and types of items to be developed</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Content, skills, and any other attribute to be measured </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Required degree of match to content standards</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Required degree of match to alternate achievement standards (alternate assessments)</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Intended level of difficulty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ea typeface="+mn-ea"/>
              </a:rPr>
              <a:t>Target distribution of item difficulties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ea typeface="+mn-ea"/>
              </a:rPr>
              <a:t>Relative weights assigned to each part of the domain that will be measured</a:t>
            </a:r>
          </a:p>
          <a:p>
            <a:pPr marL="0" indent="0" eaLnBrk="1" fontAlgn="auto" hangingPunct="1">
              <a:spcBef>
                <a:spcPts val="0"/>
              </a:spcBef>
              <a:spcAft>
                <a:spcPts val="0"/>
              </a:spcAft>
              <a:buFontTx/>
              <a:buNone/>
              <a:defRPr/>
            </a:pPr>
            <a:endParaRPr lang="en-US" dirty="0">
              <a:ea typeface="+mn-ea"/>
            </a:endParaRPr>
          </a:p>
          <a:p>
            <a:pPr marL="0" indent="0" eaLnBrk="1" fontAlgn="auto" hangingPunct="1">
              <a:spcBef>
                <a:spcPts val="0"/>
              </a:spcBef>
              <a:spcAft>
                <a:spcPts val="0"/>
              </a:spcAft>
              <a:buFontTx/>
              <a:buNone/>
              <a:defRPr/>
            </a:pPr>
            <a:r>
              <a:rPr lang="en-US" dirty="0">
                <a:ea typeface="+mn-ea"/>
              </a:rPr>
              <a:t>Additional attributes can also be described as part of an assessment’s overall blueprint:</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Intended examinee population, including major subgroups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ea typeface="+mn-ea"/>
              </a:rPr>
              <a:t>Details about critical content that must be included or excluded</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Mode of administration</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Guidelines for including material that represents different population subgroups</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Rules for selecting and sequencing items</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Timing of the total administration and any separate sections or subparts</a:t>
            </a:r>
          </a:p>
          <a:p>
            <a:pPr marL="171450" indent="-171450" eaLnBrk="1" fontAlgn="auto" hangingPunct="1">
              <a:spcBef>
                <a:spcPts val="0"/>
              </a:spcBef>
              <a:spcAft>
                <a:spcPts val="0"/>
              </a:spcAft>
              <a:buFont typeface="Arial" panose="020B0604020202020204" pitchFamily="34" charset="0"/>
              <a:buChar char="•"/>
              <a:defRPr/>
            </a:pPr>
            <a:r>
              <a:rPr lang="en-US" dirty="0">
                <a:ea typeface="+mn-ea"/>
              </a:rPr>
              <a:t>Directions for examinees </a:t>
            </a:r>
          </a:p>
          <a:p>
            <a:pPr eaLnBrk="1" hangingPunct="1">
              <a:spcBef>
                <a:spcPct val="0"/>
              </a:spcBef>
            </a:pPr>
            <a:endParaRPr lang="en-US" altLang="en-US" dirty="0">
              <a:ea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ea typeface="ＭＳ Ｐゴシック" panose="020B0600070205080204" pitchFamily="34" charset="-128"/>
              </a:rPr>
              <a:t>Alignment </a:t>
            </a:r>
            <a:r>
              <a:rPr lang="en-US" altLang="en-US" dirty="0">
                <a:ea typeface="ＭＳ Ｐゴシック" panose="020B0600070205080204" pitchFamily="34" charset="-128"/>
              </a:rPr>
              <a:t>refers to the ways in which</a:t>
            </a:r>
            <a:r>
              <a:rPr lang="en-US" altLang="en-US" baseline="0" dirty="0">
                <a:ea typeface="ＭＳ Ｐゴシック" panose="020B0600070205080204" pitchFamily="34" charset="-128"/>
              </a:rPr>
              <a:t> the attributes of an assessment agree and match with each other. In building a house, a specification table that lists a 10.5” wide ceiling fan for a bedroom that is only 10’ wide would not be aligned! Similarly, an assessment specification table that ask students to merely label the names of culinary utensils (DOK 1) when the standard implies that a 3-course gourmet meal should be prepared and served (DOK 4) would not be aligned; the relationship between both the task and DOK is misaligned with the standard. </a:t>
            </a:r>
            <a:endParaRPr lang="en-US" altLang="en-US" dirty="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ea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a:rPr>
              <a:t>Test-design specification tables and blueprints provide information necessary to guide the item/task development process.  To be certain that student achievement of the standards is being measured accurately, it is important to frequently revisit the purpose statement and targeted standards when developing specification tables and blueprints.</a:t>
            </a:r>
            <a:endParaRPr lang="en-US" dirty="0">
              <a:ea typeface="ＭＳ Ｐゴシック"/>
              <a:cs typeface="Calibri"/>
            </a:endParaRPr>
          </a:p>
          <a:p>
            <a:pPr eaLnBrk="1" fontAlgn="auto" hangingPunct="1">
              <a:spcBef>
                <a:spcPts val="0"/>
              </a:spcBef>
              <a:spcAft>
                <a:spcPts val="0"/>
              </a:spcAft>
              <a:defRPr/>
            </a:pPr>
            <a:endParaRPr lang="en-US" dirty="0">
              <a:ea typeface="+mn-ea"/>
            </a:endParaRPr>
          </a:p>
          <a:p>
            <a:pPr eaLnBrk="1" hangingPunct="1">
              <a:spcBef>
                <a:spcPct val="0"/>
              </a:spcBef>
            </a:pPr>
            <a:endParaRPr lang="en-US" altLang="en-US" dirty="0">
              <a:ea typeface="ＭＳ Ｐゴシック"/>
            </a:endParaRPr>
          </a:p>
        </p:txBody>
      </p:sp>
      <p:sp>
        <p:nvSpPr>
          <p:cNvPr id="116740" name="Header Placeholder 3">
            <a:extLst>
              <a:ext uri="{FF2B5EF4-FFF2-40B4-BE49-F238E27FC236}">
                <a16:creationId xmlns:a16="http://schemas.microsoft.com/office/drawing/2014/main" id="{B40498E7-F096-42A4-9068-E6C191F5486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6741" name="Footer Placeholder 4">
            <a:extLst>
              <a:ext uri="{FF2B5EF4-FFF2-40B4-BE49-F238E27FC236}">
                <a16:creationId xmlns:a16="http://schemas.microsoft.com/office/drawing/2014/main" id="{E6890F63-D372-4672-BF11-D157958CBD68}"/>
              </a:ext>
            </a:extLst>
          </p:cNvPr>
          <p:cNvSpPr>
            <a:spLocks noGrp="1"/>
          </p:cNvSpPr>
          <p:nvPr>
            <p:ph type="ftr" sz="quarter" idx="4"/>
          </p:nvPr>
        </p:nvSpPr>
        <p:spPr bwMode="auto">
          <a:xfrm>
            <a:off x="155575" y="8686800"/>
            <a:ext cx="3038475" cy="46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 – Assessment Design</a:t>
            </a:r>
          </a:p>
          <a:p>
            <a:pPr eaLnBrk="1" hangingPunct="1">
              <a:spcBef>
                <a:spcPct val="0"/>
              </a:spcBef>
            </a:pPr>
            <a:r>
              <a:rPr lang="en-US" altLang="en-US"/>
              <a:t>Pennsylvania Department of Education©</a:t>
            </a:r>
          </a:p>
        </p:txBody>
      </p:sp>
      <p:sp>
        <p:nvSpPr>
          <p:cNvPr id="116742" name="Slide Number Placeholder 5">
            <a:extLst>
              <a:ext uri="{FF2B5EF4-FFF2-40B4-BE49-F238E27FC236}">
                <a16:creationId xmlns:a16="http://schemas.microsoft.com/office/drawing/2014/main" id="{4CC04BC9-0D67-497C-9F8C-B85A1AF426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7073E01A-59E4-49F4-B4D7-E9B2CAEAAA68}" type="slidenum">
              <a:rPr lang="en-US" altLang="en-US"/>
              <a:pPr eaLnBrk="1" hangingPunct="1">
                <a:spcBef>
                  <a:spcPct val="0"/>
                </a:spcBef>
              </a:pPr>
              <a:t>3</a:t>
            </a:fld>
            <a:endParaRPr lang="en-US" altLang="en-US"/>
          </a:p>
        </p:txBody>
      </p:sp>
    </p:spTree>
    <p:extLst>
      <p:ext uri="{BB962C8B-B14F-4D97-AF65-F5344CB8AC3E}">
        <p14:creationId xmlns:p14="http://schemas.microsoft.com/office/powerpoint/2010/main" val="3826686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34B46944-97BD-4397-8BC5-13DE62DA0254}"/>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5F058B7F-8385-4033-B7D3-1CD61C60DB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The S</a:t>
            </a:r>
            <a:r>
              <a:rPr lang="en-US" i="1" dirty="0"/>
              <a:t>tandards for Educational and Psychological Testing </a:t>
            </a:r>
            <a:r>
              <a:rPr lang="en-US" dirty="0"/>
              <a:t> (2014)</a:t>
            </a:r>
            <a:r>
              <a:rPr lang="en-US" altLang="en-US" dirty="0">
                <a:ea typeface="ＭＳ Ｐゴシック"/>
              </a:rPr>
              <a:t> notes that </a:t>
            </a:r>
            <a:r>
              <a:rPr lang="ja-JP" altLang="en-US" dirty="0">
                <a:ea typeface="ＭＳ Ｐゴシック"/>
              </a:rPr>
              <a:t>“</a:t>
            </a:r>
            <a:r>
              <a:rPr lang="en-US" altLang="ja-JP" dirty="0">
                <a:ea typeface="ＭＳ Ｐゴシック"/>
              </a:rPr>
              <a:t>professional judgment plays a major role in developing the test specifications.  The specific procedures used for developing the specifications depend on the purposes of the test.</a:t>
            </a:r>
            <a:r>
              <a:rPr lang="ja-JP" altLang="en-US" dirty="0">
                <a:ea typeface="ＭＳ Ｐゴシック"/>
              </a:rPr>
              <a:t>”</a:t>
            </a:r>
            <a:endParaRPr lang="en-US" altLang="ja-JP" dirty="0">
              <a:ea typeface="ＭＳ Ｐゴシック"/>
            </a:endParaRP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a:rPr>
              <a:t>The processes used to develop the design and specifications tables must be clear to ensure that the criteria to determine how well the assessment meets the intended design also meets quality assurance standards. </a:t>
            </a:r>
          </a:p>
          <a:p>
            <a:pPr eaLnBrk="1" hangingPunct="1">
              <a:spcBef>
                <a:spcPct val="0"/>
              </a:spcBef>
            </a:pPr>
            <a:endParaRPr lang="en-US" altLang="en-US" dirty="0">
              <a:ea typeface="ＭＳ Ｐゴシック"/>
            </a:endParaRPr>
          </a:p>
          <a:p>
            <a:pPr eaLnBrk="1" hangingPunct="1">
              <a:spcBef>
                <a:spcPct val="0"/>
              </a:spcBef>
            </a:pPr>
            <a:r>
              <a:rPr lang="en-US" altLang="en-US" dirty="0">
                <a:ea typeface="ＭＳ Ｐゴシック"/>
              </a:rPr>
              <a:t>Specification Tables</a:t>
            </a:r>
          </a:p>
          <a:p>
            <a:pPr eaLnBrk="1" hangingPunct="1">
              <a:spcBef>
                <a:spcPct val="0"/>
              </a:spcBef>
            </a:pPr>
            <a:endParaRPr lang="en-US" altLang="en-US" dirty="0">
              <a:ea typeface="ＭＳ Ｐゴシック"/>
            </a:endParaRPr>
          </a:p>
          <a:p>
            <a:pPr marL="171450" indent="-171450" eaLnBrk="1" hangingPunct="1">
              <a:spcBef>
                <a:spcPct val="0"/>
              </a:spcBef>
              <a:buFont typeface="Arial" panose="020B0604020202020204" pitchFamily="34" charset="0"/>
              <a:buChar char="•"/>
            </a:pPr>
            <a:r>
              <a:rPr lang="en-US" altLang="en-US" dirty="0">
                <a:ea typeface="ＭＳ Ｐゴシック"/>
              </a:rPr>
              <a:t>guide item/task development process.</a:t>
            </a:r>
            <a:endParaRPr lang="en-US" altLang="en-US" dirty="0">
              <a:ea typeface="ＭＳ Ｐゴシック"/>
              <a:cs typeface="Calibri"/>
            </a:endParaRPr>
          </a:p>
          <a:p>
            <a:pPr marL="171450" indent="-171450" eaLnBrk="1" hangingPunct="1">
              <a:buClr>
                <a:srgbClr val="376092"/>
              </a:buClr>
              <a:buFont typeface="Arial" panose="020B0604020202020204" pitchFamily="34" charset="0"/>
              <a:buChar char="•"/>
            </a:pPr>
            <a:r>
              <a:rPr lang="en-US" altLang="en-US" dirty="0">
                <a:ea typeface="ＭＳ Ｐゴシック"/>
              </a:rPr>
              <a:t>ensure sufficient sampling of targeted content standards.</a:t>
            </a:r>
            <a:endParaRPr lang="en-US" altLang="en-US" dirty="0">
              <a:ea typeface="ＭＳ Ｐゴシック"/>
              <a:cs typeface="Calibri"/>
            </a:endParaRPr>
          </a:p>
          <a:p>
            <a:pPr marL="171450" indent="-171450" eaLnBrk="1" hangingPunct="1">
              <a:buClr>
                <a:srgbClr val="376092"/>
              </a:buClr>
              <a:buFont typeface="Arial" panose="020B0604020202020204" pitchFamily="34" charset="0"/>
              <a:buChar char="•"/>
            </a:pPr>
            <a:r>
              <a:rPr lang="en-US" altLang="en-US" dirty="0">
                <a:ea typeface="ＭＳ Ｐゴシック"/>
              </a:rPr>
              <a:t>outline the general structure and design of the assessment.</a:t>
            </a:r>
            <a:endParaRPr lang="en-US" altLang="en-US" dirty="0">
              <a:ea typeface="ＭＳ Ｐゴシック"/>
              <a:cs typeface="Calibri"/>
            </a:endParaRPr>
          </a:p>
          <a:p>
            <a:pPr marL="171450" indent="-171450" eaLnBrk="1" hangingPunct="1">
              <a:buClr>
                <a:srgbClr val="376092"/>
              </a:buClr>
              <a:buFont typeface="Arial" panose="020B0604020202020204" pitchFamily="34" charset="0"/>
              <a:buChar char="•"/>
            </a:pPr>
            <a:r>
              <a:rPr lang="en-US" altLang="en-US" dirty="0">
                <a:ea typeface="ＭＳ Ｐゴシック"/>
              </a:rPr>
              <a:t>assist in aligning the assessment.</a:t>
            </a:r>
            <a:endParaRPr lang="en-US" altLang="en-US" dirty="0">
              <a:ea typeface="ＭＳ Ｐゴシック"/>
              <a:cs typeface="Calibri"/>
            </a:endParaRPr>
          </a:p>
          <a:p>
            <a:pPr eaLnBrk="1" hangingPunct="1">
              <a:spcBef>
                <a:spcPct val="0"/>
              </a:spcBef>
              <a:buFontTx/>
              <a:buChar char="•"/>
            </a:pPr>
            <a:endParaRPr lang="en-US" altLang="en-US" dirty="0">
              <a:ea typeface="ＭＳ Ｐゴシック" panose="020B0600070205080204" pitchFamily="34" charset="-128"/>
            </a:endParaRPr>
          </a:p>
          <a:p>
            <a:r>
              <a:rPr lang="en-US" altLang="en-US" dirty="0">
                <a:ea typeface="ＭＳ Ｐゴシック" panose="020B0600070205080204" pitchFamily="34" charset="-128"/>
              </a:rPr>
              <a:t>Slides 5-14 explain the process of developing specification tables that, when used in combination with each other, create an assessment </a:t>
            </a:r>
            <a:r>
              <a:rPr lang="en-US" altLang="en-US" dirty="0" err="1">
                <a:ea typeface="ＭＳ Ｐゴシック" panose="020B0600070205080204" pitchFamily="34" charset="-128"/>
              </a:rPr>
              <a:t>bluepring</a:t>
            </a:r>
            <a:r>
              <a:rPr lang="en-US" altLang="en-US" dirty="0">
                <a:ea typeface="ＭＳ Ｐゴシック" panose="020B0600070205080204" pitchFamily="34" charset="-128"/>
              </a:rPr>
              <a:t>.  </a:t>
            </a:r>
          </a:p>
        </p:txBody>
      </p:sp>
      <p:sp>
        <p:nvSpPr>
          <p:cNvPr id="117764" name="Header Placeholder 3">
            <a:extLst>
              <a:ext uri="{FF2B5EF4-FFF2-40B4-BE49-F238E27FC236}">
                <a16:creationId xmlns:a16="http://schemas.microsoft.com/office/drawing/2014/main" id="{785EAF0F-D16A-4B1E-A923-4C49A54C1BC2}"/>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7765" name="Footer Placeholder 4">
            <a:extLst>
              <a:ext uri="{FF2B5EF4-FFF2-40B4-BE49-F238E27FC236}">
                <a16:creationId xmlns:a16="http://schemas.microsoft.com/office/drawing/2014/main" id="{7C944907-2D87-4F52-B45C-7D771E1E6AB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#1-Assessment Design</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17766" name="Slide Number Placeholder 5">
            <a:extLst>
              <a:ext uri="{FF2B5EF4-FFF2-40B4-BE49-F238E27FC236}">
                <a16:creationId xmlns:a16="http://schemas.microsoft.com/office/drawing/2014/main" id="{B170A4B0-74F2-4174-867F-985D2AB825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CC0CCC8F-D2F9-4330-B898-3737353CF15D}" type="slidenum">
              <a:rPr lang="en-US" altLang="en-US"/>
              <a:pPr eaLnBrk="1" hangingPunct="1">
                <a:spcBef>
                  <a:spcPct val="0"/>
                </a:spcBef>
              </a:pPr>
              <a:t>4</a:t>
            </a:fld>
            <a:endParaRPr lang="en-US" altLang="en-US"/>
          </a:p>
        </p:txBody>
      </p:sp>
    </p:spTree>
    <p:extLst>
      <p:ext uri="{BB962C8B-B14F-4D97-AF65-F5344CB8AC3E}">
        <p14:creationId xmlns:p14="http://schemas.microsoft.com/office/powerpoint/2010/main" val="2150079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A8E855BF-E1FD-4988-92A4-5C70EBB0F4FF}"/>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a:extLst>
              <a:ext uri="{FF2B5EF4-FFF2-40B4-BE49-F238E27FC236}">
                <a16:creationId xmlns:a16="http://schemas.microsoft.com/office/drawing/2014/main" id="{A2C48361-86C9-400B-A066-A08A172ED5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ea typeface="ＭＳ Ｐゴシック"/>
              </a:rPr>
              <a:t>Standard 4.2 of the </a:t>
            </a:r>
            <a:r>
              <a:rPr lang="en-US" altLang="en-US" i="1" dirty="0">
                <a:ea typeface="ＭＳ Ｐゴシック"/>
              </a:rPr>
              <a:t>Standards for Educational and Psychological Testing </a:t>
            </a:r>
            <a:r>
              <a:rPr lang="en-US" altLang="en-US" dirty="0">
                <a:ea typeface="ＭＳ Ｐゴシック"/>
              </a:rPr>
              <a:t> (2014) states, </a:t>
            </a:r>
            <a:r>
              <a:rPr lang="ja-JP" altLang="en-US">
                <a:ea typeface="ＭＳ Ｐゴシック"/>
              </a:rPr>
              <a:t>“</a:t>
            </a:r>
            <a:r>
              <a:rPr lang="en-US" altLang="ja-JP" dirty="0">
                <a:ea typeface="ＭＳ Ｐゴシック"/>
              </a:rPr>
              <a:t>(T)he test specifications should define the content of the test, the proposed length of the test, the item formats, the desired psychometric properties of the test items and the test and ordering of items and sections.  Test specifications should also specify the amount of time allowed for testing; directions to the test takers; procedures to be used for test administration, including permissible variations; any materials to be used; and scoring and reporting procedures.</a:t>
            </a:r>
            <a:r>
              <a:rPr lang="ja-JP" altLang="en-US">
                <a:ea typeface="ＭＳ Ｐゴシック"/>
              </a:rPr>
              <a:t>”</a:t>
            </a:r>
            <a:r>
              <a:rPr lang="en-US" altLang="ja-JP" dirty="0">
                <a:ea typeface="ＭＳ Ｐゴシック"/>
              </a:rPr>
              <a:t> (p. 85-86)</a:t>
            </a:r>
            <a:endParaRPr lang="en-US" dirty="0">
              <a:ea typeface="ＭＳ Ｐゴシック"/>
            </a:endParaRPr>
          </a:p>
          <a:p>
            <a:pPr eaLnBrk="1" hangingPunct="1">
              <a:spcBef>
                <a:spcPct val="0"/>
              </a:spcBef>
            </a:pPr>
            <a:endParaRPr lang="en-US" altLang="en-US" dirty="0">
              <a:ea typeface="ＭＳ Ｐゴシック" panose="020B0600070205080204" pitchFamily="34" charset="-128"/>
            </a:endParaRPr>
          </a:p>
          <a:p>
            <a:pPr>
              <a:spcBef>
                <a:spcPct val="0"/>
              </a:spcBef>
            </a:pPr>
            <a:r>
              <a:rPr lang="en-US" altLang="en-US" dirty="0">
                <a:ea typeface="ＭＳ Ｐゴシック"/>
              </a:rPr>
              <a:t>While specification tables and blueprints are critical to drafting the design of an assessment, they are also helpful in keeping the various attributes and characteristics of an assessment </a:t>
            </a:r>
            <a:r>
              <a:rPr lang="en-US" altLang="en-US" b="1" dirty="0">
                <a:ea typeface="ＭＳ Ｐゴシック"/>
              </a:rPr>
              <a:t>aligned</a:t>
            </a:r>
            <a:r>
              <a:rPr lang="en-US" altLang="en-US" dirty="0">
                <a:ea typeface="ＭＳ Ｐゴシック"/>
              </a:rPr>
              <a:t>. The degree to which content standards, assessments and student achievement of the content standards match and agree with each other would reflect the degree of alignment.</a:t>
            </a:r>
            <a:endParaRPr lang="en-US" altLang="en-US" dirty="0">
              <a:ea typeface="ＭＳ Ｐゴシック"/>
              <a:cs typeface="Calibri"/>
            </a:endParaRPr>
          </a:p>
          <a:p>
            <a:pPr>
              <a:spcBef>
                <a:spcPct val="0"/>
              </a:spcBef>
            </a:pPr>
            <a:endParaRPr lang="en-US" altLang="en-US" dirty="0">
              <a:ea typeface="ＭＳ Ｐゴシック"/>
            </a:endParaRPr>
          </a:p>
          <a:p>
            <a:pPr>
              <a:spcBef>
                <a:spcPct val="0"/>
              </a:spcBef>
            </a:pPr>
            <a:r>
              <a:rPr lang="en-US" altLang="en-US" dirty="0">
                <a:ea typeface="ＭＳ Ｐゴシック"/>
              </a:rPr>
              <a:t>The specification tables in this module define  </a:t>
            </a:r>
          </a:p>
          <a:p>
            <a:pPr marL="171450" indent="-171450">
              <a:spcBef>
                <a:spcPct val="0"/>
              </a:spcBef>
              <a:buFont typeface="Arial" panose="020B0604020202020204" pitchFamily="34" charset="0"/>
              <a:buChar char="•"/>
            </a:pPr>
            <a:r>
              <a:rPr lang="en-US" altLang="en-US" dirty="0">
                <a:ea typeface="ＭＳ Ｐゴシック"/>
              </a:rPr>
              <a:t>the total number of items/tasks </a:t>
            </a:r>
          </a:p>
          <a:p>
            <a:pPr marL="171450" indent="-171450">
              <a:spcBef>
                <a:spcPct val="0"/>
              </a:spcBef>
              <a:buFont typeface="Arial" panose="020B0604020202020204" pitchFamily="34" charset="0"/>
              <a:buChar char="•"/>
            </a:pPr>
            <a:r>
              <a:rPr lang="en-US" altLang="en-US" dirty="0">
                <a:ea typeface="ＭＳ Ｐゴシック"/>
              </a:rPr>
              <a:t>the content standards associated with the items/tasks </a:t>
            </a:r>
          </a:p>
          <a:p>
            <a:pPr marL="171450" indent="-171450">
              <a:spcBef>
                <a:spcPct val="0"/>
              </a:spcBef>
              <a:buFont typeface="Arial" panose="020B0604020202020204" pitchFamily="34" charset="0"/>
              <a:buChar char="•"/>
            </a:pPr>
            <a:r>
              <a:rPr lang="en-US" altLang="en-US" dirty="0">
                <a:ea typeface="ＭＳ Ｐゴシック"/>
              </a:rPr>
              <a:t>the item/task type </a:t>
            </a:r>
          </a:p>
          <a:p>
            <a:pPr marL="171450" indent="-171450">
              <a:spcBef>
                <a:spcPct val="0"/>
              </a:spcBef>
              <a:buFont typeface="Arial" panose="020B0604020202020204" pitchFamily="34" charset="0"/>
              <a:buChar char="•"/>
            </a:pPr>
            <a:r>
              <a:rPr lang="en-US" altLang="en-US" dirty="0">
                <a:ea typeface="ＭＳ Ｐゴシック"/>
              </a:rPr>
              <a:t>the cognitive demand</a:t>
            </a:r>
          </a:p>
          <a:p>
            <a:pPr marL="171450" indent="-171450">
              <a:spcBef>
                <a:spcPct val="0"/>
              </a:spcBef>
              <a:buFont typeface="Arial" panose="020B0604020202020204" pitchFamily="34" charset="0"/>
              <a:buChar char="•"/>
            </a:pPr>
            <a:r>
              <a:rPr lang="en-US" altLang="en-US" dirty="0">
                <a:ea typeface="ＭＳ Ｐゴシック"/>
              </a:rPr>
              <a:t>other relevant information</a:t>
            </a:r>
          </a:p>
          <a:p>
            <a:pPr>
              <a:spcBef>
                <a:spcPct val="0"/>
              </a:spcBef>
            </a:pPr>
            <a:endParaRPr lang="en-US" altLang="en-US" dirty="0">
              <a:ea typeface="ＭＳ Ｐゴシック"/>
            </a:endParaRPr>
          </a:p>
          <a:p>
            <a:pPr>
              <a:spcBef>
                <a:spcPct val="0"/>
              </a:spcBef>
            </a:pPr>
            <a:r>
              <a:rPr lang="en-US" altLang="en-US" dirty="0">
                <a:ea typeface="ＭＳ Ｐゴシック"/>
              </a:rPr>
              <a:t>The process for creating specification tables is based on alignment characteristics.</a:t>
            </a:r>
            <a:endParaRPr lang="en-US" altLang="en-US" dirty="0">
              <a:ea typeface="ＭＳ Ｐゴシック" panose="020B0600070205080204" pitchFamily="34" charset="-128"/>
              <a:cs typeface="Calibri"/>
            </a:endParaRPr>
          </a:p>
          <a:p>
            <a:pPr eaLnBrk="1" hangingPunct="1">
              <a:spcBef>
                <a:spcPct val="0"/>
              </a:spcBef>
            </a:pPr>
            <a:endParaRPr lang="en-US" altLang="en-US" dirty="0">
              <a:ea typeface="ＭＳ Ｐゴシック" panose="020B0600070205080204" pitchFamily="34" charset="-128"/>
            </a:endParaRPr>
          </a:p>
          <a:p>
            <a:pPr eaLnBrk="1" hangingPunct="1">
              <a:spcBef>
                <a:spcPct val="0"/>
              </a:spcBef>
              <a:buFontTx/>
              <a:buChar char="•"/>
            </a:pPr>
            <a:endParaRPr lang="en-US" altLang="en-US" dirty="0">
              <a:ea typeface="ＭＳ Ｐゴシック" panose="020B0600070205080204" pitchFamily="34" charset="-128"/>
            </a:endParaRPr>
          </a:p>
        </p:txBody>
      </p:sp>
      <p:sp>
        <p:nvSpPr>
          <p:cNvPr id="116740" name="Header Placeholder 3">
            <a:extLst>
              <a:ext uri="{FF2B5EF4-FFF2-40B4-BE49-F238E27FC236}">
                <a16:creationId xmlns:a16="http://schemas.microsoft.com/office/drawing/2014/main" id="{B40498E7-F096-42A4-9068-E6C191F5486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6741" name="Footer Placeholder 4">
            <a:extLst>
              <a:ext uri="{FF2B5EF4-FFF2-40B4-BE49-F238E27FC236}">
                <a16:creationId xmlns:a16="http://schemas.microsoft.com/office/drawing/2014/main" id="{E6890F63-D372-4672-BF11-D157958CBD68}"/>
              </a:ext>
            </a:extLst>
          </p:cNvPr>
          <p:cNvSpPr>
            <a:spLocks noGrp="1"/>
          </p:cNvSpPr>
          <p:nvPr>
            <p:ph type="ftr" sz="quarter" idx="4"/>
          </p:nvPr>
        </p:nvSpPr>
        <p:spPr bwMode="auto">
          <a:xfrm>
            <a:off x="155575" y="8686800"/>
            <a:ext cx="3038475" cy="46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 – Assessment Design</a:t>
            </a:r>
          </a:p>
          <a:p>
            <a:pPr eaLnBrk="1" hangingPunct="1">
              <a:spcBef>
                <a:spcPct val="0"/>
              </a:spcBef>
            </a:pPr>
            <a:r>
              <a:rPr lang="en-US" altLang="en-US"/>
              <a:t>Pennsylvania Department of Education©</a:t>
            </a:r>
          </a:p>
        </p:txBody>
      </p:sp>
      <p:sp>
        <p:nvSpPr>
          <p:cNvPr id="116742" name="Slide Number Placeholder 5">
            <a:extLst>
              <a:ext uri="{FF2B5EF4-FFF2-40B4-BE49-F238E27FC236}">
                <a16:creationId xmlns:a16="http://schemas.microsoft.com/office/drawing/2014/main" id="{4CC04BC9-0D67-497C-9F8C-B85A1AF426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7073E01A-59E4-49F4-B4D7-E9B2CAEAAA68}" type="slidenum">
              <a:rPr lang="en-US" altLang="en-US"/>
              <a:pPr eaLnBrk="1" hangingPunct="1">
                <a:spcBef>
                  <a:spcPct val="0"/>
                </a:spcBef>
              </a:pPr>
              <a:t>5</a:t>
            </a:fld>
            <a:endParaRPr lang="en-US" altLang="en-US"/>
          </a:p>
        </p:txBody>
      </p:sp>
    </p:spTree>
    <p:extLst>
      <p:ext uri="{BB962C8B-B14F-4D97-AF65-F5344CB8AC3E}">
        <p14:creationId xmlns:p14="http://schemas.microsoft.com/office/powerpoint/2010/main" val="1619089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FEEB6372-294A-4570-9718-E3640D043B64}"/>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584D9545-4A52-4538-9ECD-13D41DCD8D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The first two alignment characteristics that guide the process of creating specification tables are</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Content Match </a:t>
            </a:r>
            <a:r>
              <a:rPr lang="en-US" altLang="en-US" dirty="0">
                <a:ea typeface="ＭＳ Ｐゴシック" panose="020B0600070205080204" pitchFamily="34" charset="-128"/>
              </a:rPr>
              <a:t>(CM): aligning assessment items, tasks and scoring criteria to PA standards.</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b="1" dirty="0">
                <a:ea typeface="ＭＳ Ｐゴシック" panose="020B0600070205080204" pitchFamily="34" charset="-128"/>
              </a:rPr>
              <a:t>Cognitive Demand/Depth of Knowledge </a:t>
            </a:r>
            <a:r>
              <a:rPr lang="en-US" altLang="en-US" dirty="0">
                <a:ea typeface="ＭＳ Ｐゴシック" panose="020B0600070205080204" pitchFamily="34" charset="-128"/>
              </a:rPr>
              <a:t>(DOK): aligning standards to DOK levels and subsequently aligning assessment items and tasks to the to the complexity expected by the standard.</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dirty="0">
              <a:ea typeface="ＭＳ Ｐゴシック" panose="020B0600070205080204" pitchFamily="34" charset="-128"/>
            </a:endParaRPr>
          </a:p>
        </p:txBody>
      </p:sp>
      <p:sp>
        <p:nvSpPr>
          <p:cNvPr id="134148" name="Slide Number Placeholder 2">
            <a:extLst>
              <a:ext uri="{FF2B5EF4-FFF2-40B4-BE49-F238E27FC236}">
                <a16:creationId xmlns:a16="http://schemas.microsoft.com/office/drawing/2014/main" id="{4A076628-0F97-431B-979D-2A132373C1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001F4990-C521-42C2-9881-D909F1DE68B2}" type="slidenum">
              <a:rPr lang="en-US" altLang="en-US" sz="1300">
                <a:latin typeface="Calibri" panose="020F0502020204030204" pitchFamily="34" charset="0"/>
              </a:rPr>
              <a:pPr eaLnBrk="1" hangingPunct="1">
                <a:spcBef>
                  <a:spcPct val="0"/>
                </a:spcBef>
              </a:pPr>
              <a:t>6</a:t>
            </a:fld>
            <a:endParaRPr lang="en-US" altLang="en-US" sz="1300">
              <a:latin typeface="Calibri" panose="020F0502020204030204" pitchFamily="34" charset="0"/>
            </a:endParaRPr>
          </a:p>
        </p:txBody>
      </p:sp>
      <p:sp>
        <p:nvSpPr>
          <p:cNvPr id="134149" name="Footer Placeholder 3">
            <a:extLst>
              <a:ext uri="{FF2B5EF4-FFF2-40B4-BE49-F238E27FC236}">
                <a16:creationId xmlns:a16="http://schemas.microsoft.com/office/drawing/2014/main" id="{358D6ED6-BDB6-4C02-8761-547A4529C117}"/>
              </a:ext>
            </a:extLst>
          </p:cNvPr>
          <p:cNvSpPr>
            <a:spLocks noGrp="1"/>
          </p:cNvSpPr>
          <p:nvPr>
            <p:ph type="ftr" sz="quarter" idx="4"/>
          </p:nvPr>
        </p:nvSpPr>
        <p:spPr bwMode="auto">
          <a:xfrm>
            <a:off x="233363" y="8610600"/>
            <a:ext cx="3038475" cy="46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 – Assessment Design</a:t>
            </a:r>
          </a:p>
          <a:p>
            <a:pPr eaLnBrk="1" hangingPunct="1">
              <a:spcBef>
                <a:spcPct val="0"/>
              </a:spcBef>
            </a:pPr>
            <a:r>
              <a:rPr lang="en-US" altLang="en-US"/>
              <a:t>Pennsylvania Department of Education©</a:t>
            </a:r>
          </a:p>
        </p:txBody>
      </p:sp>
    </p:spTree>
    <p:extLst>
      <p:ext uri="{BB962C8B-B14F-4D97-AF65-F5344CB8AC3E}">
        <p14:creationId xmlns:p14="http://schemas.microsoft.com/office/powerpoint/2010/main" val="2515254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ea typeface="ＭＳ Ｐゴシック" panose="020B0600070205080204" pitchFamily="34" charset="-128"/>
              </a:rPr>
              <a:t>Alignment characteristics require understanding about cognitive demand and depth of knowledge. This comparison chart is developed by Karin Hess and is called “Hess’ Cognitive Rigor Matrix.” The chart draws comparisons between Bloom’s Taxonomy of Learning Domains and Webb’s Depth of Knowledge when looking at the complexity of tasks that are performed as part of both instruction and assessment. The Pennsylvania Department of Education uses the Webb classifications for curriculum and assessment alignment.</a:t>
            </a:r>
          </a:p>
          <a:p>
            <a:pPr eaLnBrk="1" hangingPunct="1">
              <a:spcBef>
                <a:spcPct val="0"/>
              </a:spcBef>
            </a:pPr>
            <a:endParaRPr lang="en-US" altLang="en-US"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2011855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ea typeface="ＭＳ Ｐゴシック" panose="020B0600070205080204" pitchFamily="34" charset="-128"/>
              </a:rPr>
              <a:t>While the verbs on the right-hand side of the chart are helpful in developing assessment items and tasks, it is important to fully review the </a:t>
            </a:r>
            <a:r>
              <a:rPr lang="en-US" altLang="en-US" u="sng" dirty="0">
                <a:ea typeface="ＭＳ Ｐゴシック" panose="020B0600070205080204" pitchFamily="34" charset="-128"/>
              </a:rPr>
              <a:t>use</a:t>
            </a:r>
            <a:r>
              <a:rPr lang="en-US" altLang="en-US" dirty="0">
                <a:ea typeface="ＭＳ Ｐゴシック" panose="020B0600070205080204" pitchFamily="34" charset="-128"/>
              </a:rPr>
              <a:t> of the verbs when determining the complexity and subsequent Depth of Knowledge level of an item or task.</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8</a:t>
            </a:fld>
            <a:endParaRPr lang="en-US"/>
          </a:p>
        </p:txBody>
      </p:sp>
    </p:spTree>
    <p:extLst>
      <p:ext uri="{BB962C8B-B14F-4D97-AF65-F5344CB8AC3E}">
        <p14:creationId xmlns:p14="http://schemas.microsoft.com/office/powerpoint/2010/main" val="2776515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79A64037-50B4-4685-9E7B-C4351B5B0520}"/>
              </a:ext>
            </a:extLst>
          </p:cNvPr>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AB4C78DB-8470-4811-8700-FB58A8ABDDA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ea typeface="+mn-ea"/>
              </a:rPr>
              <a:t>As stated earlier, specification tables are charts. These charts begin by looking at the relationship between the Big Ideas, Enduring Understandings and Targeted Standards. The statements for academic content areas can be found on the Pennsylvania Department of Education’s curriculum website, called the Standards Aligned System (</a:t>
            </a:r>
            <a:r>
              <a:rPr lang="en-US" sz="1200" u="sng" kern="1200" dirty="0">
                <a:solidFill>
                  <a:schemeClr val="tx1"/>
                </a:solidFill>
                <a:effectLst/>
                <a:latin typeface="+mn-lt"/>
                <a:ea typeface="+mn-ea"/>
                <a:cs typeface="+mn-cs"/>
                <a:hlinkClick r:id="rId3"/>
              </a:rPr>
              <a:t>https://pdesas.org/CMap/CFramework</a:t>
            </a:r>
            <a:r>
              <a:rPr lang="en-US" dirty="0">
                <a:ea typeface="+mn-ea"/>
              </a:rPr>
              <a:t>).</a:t>
            </a:r>
          </a:p>
          <a:p>
            <a:pPr eaLnBrk="1" fontAlgn="auto" hangingPunct="1">
              <a:spcBef>
                <a:spcPts val="0"/>
              </a:spcBef>
              <a:spcAft>
                <a:spcPts val="0"/>
              </a:spcAft>
              <a:buFont typeface="Arial" panose="020B0604020202020204" pitchFamily="34" charset="0"/>
              <a:buNone/>
              <a:defRPr/>
            </a:pPr>
            <a:endParaRPr lang="en-US" dirty="0">
              <a:ea typeface="+mn-ea"/>
            </a:endParaRPr>
          </a:p>
          <a:p>
            <a:pPr eaLnBrk="1" fontAlgn="auto" hangingPunct="1">
              <a:spcBef>
                <a:spcPts val="0"/>
              </a:spcBef>
              <a:spcAft>
                <a:spcPts val="0"/>
              </a:spcAft>
              <a:buFont typeface="Arial" panose="020B0604020202020204" pitchFamily="34" charset="0"/>
              <a:buNone/>
              <a:defRPr/>
            </a:pPr>
            <a:r>
              <a:rPr lang="en-US" dirty="0">
                <a:ea typeface="+mn-ea"/>
              </a:rPr>
              <a:t>The targeted standards are often listed using a content identification number. This example is written for a 6</a:t>
            </a:r>
            <a:r>
              <a:rPr lang="en-US" baseline="30000" dirty="0">
                <a:ea typeface="+mn-ea"/>
              </a:rPr>
              <a:t>th</a:t>
            </a:r>
            <a:r>
              <a:rPr lang="en-US" dirty="0">
                <a:ea typeface="+mn-ea"/>
              </a:rPr>
              <a:t>  grade assessment. In Pennsylvania, these numbers are expressed as academic content numbers, Pennsylvania Core Standards numbers, Career and Technical Education Task ID Grid numbers, and other modes of identification appropriate to the construct being assessed.</a:t>
            </a:r>
          </a:p>
          <a:p>
            <a:pPr eaLnBrk="1" fontAlgn="auto" hangingPunct="1">
              <a:spcBef>
                <a:spcPts val="0"/>
              </a:spcBef>
              <a:spcAft>
                <a:spcPts val="0"/>
              </a:spcAft>
              <a:buFont typeface="Arial" panose="020B0604020202020204" pitchFamily="34" charset="0"/>
              <a:buNone/>
              <a:defRPr/>
            </a:pPr>
            <a:endParaRPr lang="en-US" dirty="0">
              <a:ea typeface="+mn-ea"/>
              <a:cs typeface="Calibri"/>
            </a:endParaRPr>
          </a:p>
          <a:p>
            <a:pPr eaLnBrk="1" fontAlgn="auto" hangingPunct="1">
              <a:spcBef>
                <a:spcPts val="0"/>
              </a:spcBef>
              <a:spcAft>
                <a:spcPts val="0"/>
              </a:spcAft>
              <a:buFont typeface="Arial" panose="020B0604020202020204" pitchFamily="34" charset="0"/>
              <a:buNone/>
              <a:defRPr/>
            </a:pPr>
            <a:endParaRPr lang="en-US" dirty="0">
              <a:cs typeface="Calibri"/>
            </a:endParaRPr>
          </a:p>
          <a:p>
            <a:pPr eaLnBrk="1" fontAlgn="auto" hangingPunct="1">
              <a:spcBef>
                <a:spcPts val="0"/>
              </a:spcBef>
              <a:spcAft>
                <a:spcPts val="0"/>
              </a:spcAft>
              <a:buFont typeface="Arial" panose="020B0604020202020204" pitchFamily="34" charset="0"/>
              <a:buNone/>
              <a:defRPr/>
            </a:pPr>
            <a:endParaRPr lang="en-US" dirty="0">
              <a:ea typeface="+mn-ea"/>
            </a:endParaRPr>
          </a:p>
          <a:p>
            <a:pPr marL="171450" indent="-171450" eaLnBrk="1" fontAlgn="auto" hangingPunct="1">
              <a:spcBef>
                <a:spcPts val="0"/>
              </a:spcBef>
              <a:spcAft>
                <a:spcPts val="0"/>
              </a:spcAft>
              <a:buFont typeface="Arial" panose="020B0604020202020204" pitchFamily="34" charset="0"/>
              <a:buChar char="•"/>
              <a:defRPr/>
            </a:pPr>
            <a:endParaRPr lang="en-US" dirty="0">
              <a:ea typeface="+mn-ea"/>
            </a:endParaRPr>
          </a:p>
        </p:txBody>
      </p:sp>
      <p:sp>
        <p:nvSpPr>
          <p:cNvPr id="118788" name="Header Placeholder 3">
            <a:extLst>
              <a:ext uri="{FF2B5EF4-FFF2-40B4-BE49-F238E27FC236}">
                <a16:creationId xmlns:a16="http://schemas.microsoft.com/office/drawing/2014/main" id="{4A9C4DC7-6F9C-4DFA-AB9E-A47D97945F8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18789" name="Footer Placeholder 4">
            <a:extLst>
              <a:ext uri="{FF2B5EF4-FFF2-40B4-BE49-F238E27FC236}">
                <a16:creationId xmlns:a16="http://schemas.microsoft.com/office/drawing/2014/main" id="{F62FB4FB-55D0-411D-A563-31E256D7DF79}"/>
              </a:ext>
            </a:extLst>
          </p:cNvPr>
          <p:cNvSpPr>
            <a:spLocks noGrp="1"/>
          </p:cNvSpPr>
          <p:nvPr>
            <p:ph type="ftr" sz="quarter" idx="4"/>
          </p:nvPr>
        </p:nvSpPr>
        <p:spPr bwMode="auto">
          <a:xfrm>
            <a:off x="155575" y="8686800"/>
            <a:ext cx="3038475" cy="4651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#1 – Assessment Design</a:t>
            </a:r>
          </a:p>
          <a:p>
            <a:pPr eaLnBrk="1" hangingPunct="1">
              <a:spcBef>
                <a:spcPct val="0"/>
              </a:spcBef>
            </a:pPr>
            <a:r>
              <a:rPr lang="en-US" altLang="en-US"/>
              <a:t>Pennsylvania Department of Education©</a:t>
            </a:r>
          </a:p>
        </p:txBody>
      </p:sp>
      <p:sp>
        <p:nvSpPr>
          <p:cNvPr id="118790" name="Slide Number Placeholder 5">
            <a:extLst>
              <a:ext uri="{FF2B5EF4-FFF2-40B4-BE49-F238E27FC236}">
                <a16:creationId xmlns:a16="http://schemas.microsoft.com/office/drawing/2014/main" id="{07959AED-FD76-40C4-9729-1CD492C66D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13E8EE83-EB3A-4C55-919F-40A65BD68CF7}"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2006383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2025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2025</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2025</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2025</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2025</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2025</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2025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desas.org/standard/search/"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pdesas.org/default.asp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41135-B3F7-024C-A4AA-31A1CFB784D1}"/>
              </a:ext>
            </a:extLst>
          </p:cNvPr>
          <p:cNvSpPr>
            <a:spLocks noGrp="1"/>
          </p:cNvSpPr>
          <p:nvPr>
            <p:ph type="ctrTitle"/>
          </p:nvPr>
        </p:nvSpPr>
        <p:spPr>
          <a:xfrm>
            <a:off x="685800" y="152400"/>
            <a:ext cx="7772400" cy="1470025"/>
          </a:xfrm>
        </p:spPr>
        <p:txBody>
          <a:bodyPr>
            <a:normAutofit/>
          </a:bodyPr>
          <a:lstStyle/>
          <a:p>
            <a:pPr rtl="0" eaLnBrk="1" latinLnBrk="0" hangingPunct="1"/>
            <a:r>
              <a:rPr lang="en-US" b="1" kern="1200">
                <a:solidFill>
                  <a:schemeClr val="bg1"/>
                </a:solidFill>
                <a:effectLst/>
                <a:ea typeface="+mn-ea"/>
              </a:rPr>
              <a:t>Assessment Literacy Series</a:t>
            </a:r>
            <a:endParaRPr lang="en-US">
              <a:solidFill>
                <a:schemeClr val="bg1"/>
              </a:solidFill>
              <a:effectLst/>
            </a:endParaRPr>
          </a:p>
        </p:txBody>
      </p:sp>
      <p:sp>
        <p:nvSpPr>
          <p:cNvPr id="10244" name="Rectangle 2">
            <a:extLst>
              <a:ext uri="{FF2B5EF4-FFF2-40B4-BE49-F238E27FC236}">
                <a16:creationId xmlns:a16="http://schemas.microsoft.com/office/drawing/2014/main" id="{EB4E2F0B-CE5C-4804-BAD8-ED19F2100B46}"/>
              </a:ext>
            </a:extLst>
          </p:cNvPr>
          <p:cNvSpPr>
            <a:spLocks noChangeArrowheads="1"/>
          </p:cNvSpPr>
          <p:nvPr/>
        </p:nvSpPr>
        <p:spPr bwMode="auto">
          <a:xfrm>
            <a:off x="607103" y="2464741"/>
            <a:ext cx="7931694" cy="2193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t">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algn="ctr" eaLnBrk="1" hangingPunct="1">
              <a:lnSpc>
                <a:spcPct val="150000"/>
              </a:lnSpc>
              <a:spcBef>
                <a:spcPct val="0"/>
              </a:spcBef>
              <a:buClrTx/>
              <a:buSzTx/>
              <a:buNone/>
            </a:pPr>
            <a:r>
              <a:rPr lang="en-US" altLang="en-US" sz="3200" b="1" dirty="0">
                <a:latin typeface="Arial"/>
                <a:ea typeface="ＭＳ Ｐゴシック"/>
                <a:cs typeface="Arial"/>
              </a:rPr>
              <a:t>Design Process</a:t>
            </a:r>
          </a:p>
          <a:p>
            <a:pPr algn="ctr">
              <a:lnSpc>
                <a:spcPct val="150000"/>
              </a:lnSpc>
              <a:spcBef>
                <a:spcPct val="0"/>
              </a:spcBef>
              <a:buClrTx/>
              <a:buSzTx/>
              <a:buNone/>
            </a:pPr>
            <a:endParaRPr lang="en-US" altLang="en-US" sz="3200" b="1" dirty="0">
              <a:latin typeface="Arial"/>
              <a:ea typeface="ＭＳ Ｐゴシック"/>
              <a:cs typeface="Arial"/>
            </a:endParaRPr>
          </a:p>
          <a:p>
            <a:pPr algn="ctr">
              <a:lnSpc>
                <a:spcPct val="150000"/>
              </a:lnSpc>
              <a:spcBef>
                <a:spcPct val="0"/>
              </a:spcBef>
              <a:buClrTx/>
              <a:buSzTx/>
              <a:buNone/>
            </a:pPr>
            <a:r>
              <a:rPr lang="en-US" altLang="en-US" sz="3200" b="1" dirty="0">
                <a:latin typeface="Arial"/>
                <a:ea typeface="ＭＳ Ｐゴシック"/>
                <a:cs typeface="Arial"/>
              </a:rPr>
              <a:t>Blueprints/Specification Tables</a:t>
            </a:r>
            <a:endParaRPr lang="en-US" altLang="en-US" sz="3200" b="1" dirty="0">
              <a:latin typeface="Arial"/>
              <a:cs typeface="Arial"/>
            </a:endParaRPr>
          </a:p>
        </p:txBody>
      </p:sp>
      <p:sp>
        <p:nvSpPr>
          <p:cNvPr id="3" name="Date Placeholder 2">
            <a:extLst>
              <a:ext uri="{FF2B5EF4-FFF2-40B4-BE49-F238E27FC236}">
                <a16:creationId xmlns:a16="http://schemas.microsoft.com/office/drawing/2014/main" id="{9B828E0F-C6DB-FB45-A4CA-D3648E71964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A22996E9-0CBF-764A-BE88-C4D055996D19}"/>
              </a:ext>
            </a:extLst>
          </p:cNvPr>
          <p:cNvSpPr>
            <a:spLocks noGrp="1"/>
          </p:cNvSpPr>
          <p:nvPr>
            <p:ph type="sldNum" sz="quarter" idx="12"/>
          </p:nvPr>
        </p:nvSpPr>
        <p:spPr/>
        <p:txBody>
          <a:bodyPr/>
          <a:lstStyle/>
          <a:p>
            <a:fld id="{680C5762-CF65-4775-9966-A58D40CC61B9}" type="slidenum">
              <a:rPr lang="en-US" smtClean="0"/>
              <a:t>1</a:t>
            </a:fld>
            <a:endParaRPr lang="en-US"/>
          </a:p>
        </p:txBody>
      </p:sp>
    </p:spTree>
    <p:extLst>
      <p:ext uri="{BB962C8B-B14F-4D97-AF65-F5344CB8AC3E}">
        <p14:creationId xmlns:p14="http://schemas.microsoft.com/office/powerpoint/2010/main" val="193841593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E3BE7F-209D-0D40-B8FC-6AFB7596D9D3}"/>
              </a:ext>
            </a:extLst>
          </p:cNvPr>
          <p:cNvSpPr>
            <a:spLocks noGrp="1"/>
          </p:cNvSpPr>
          <p:nvPr>
            <p:ph type="title"/>
          </p:nvPr>
        </p:nvSpPr>
        <p:spPr>
          <a:xfrm>
            <a:off x="458971" y="554813"/>
            <a:ext cx="8229600" cy="1143000"/>
          </a:xfrm>
        </p:spPr>
        <p:txBody>
          <a:bodyPr>
            <a:normAutofit/>
          </a:bodyPr>
          <a:lstStyle/>
          <a:p>
            <a:pPr algn="ctr" rtl="0" eaLnBrk="1" latinLnBrk="0" hangingPunct="1"/>
            <a:r>
              <a:rPr lang="en-US" b="1" kern="1200">
                <a:effectLst/>
                <a:ea typeface="+mn-ea"/>
              </a:rPr>
              <a:t>Specification Tables: Cognitive Demand</a:t>
            </a:r>
            <a:endParaRPr lang="en-US">
              <a:effectLst/>
            </a:endParaRPr>
          </a:p>
          <a:p>
            <a:pPr algn="ctr"/>
            <a:endParaRPr lang="en-US"/>
          </a:p>
        </p:txBody>
      </p:sp>
      <p:sp>
        <p:nvSpPr>
          <p:cNvPr id="6" name="TextBox 5">
            <a:extLst>
              <a:ext uri="{FF2B5EF4-FFF2-40B4-BE49-F238E27FC236}">
                <a16:creationId xmlns:a16="http://schemas.microsoft.com/office/drawing/2014/main" id="{A9158E43-9AAD-4C40-AA5B-DB1E77BD649B}"/>
              </a:ext>
            </a:extLst>
          </p:cNvPr>
          <p:cNvSpPr txBox="1"/>
          <p:nvPr/>
        </p:nvSpPr>
        <p:spPr>
          <a:xfrm>
            <a:off x="455429" y="1408354"/>
            <a:ext cx="8196324"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Identified Depth of Knowledge (DOK) represented in the targeted content standards.</a:t>
            </a:r>
          </a:p>
        </p:txBody>
      </p:sp>
      <p:graphicFrame>
        <p:nvGraphicFramePr>
          <p:cNvPr id="5" name="Table 4">
            <a:extLst>
              <a:ext uri="{FF2B5EF4-FFF2-40B4-BE49-F238E27FC236}">
                <a16:creationId xmlns:a16="http://schemas.microsoft.com/office/drawing/2014/main" id="{F8F4F1B0-1F51-4D85-B67D-57408F6D76C1}"/>
              </a:ext>
            </a:extLst>
          </p:cNvPr>
          <p:cNvGraphicFramePr>
            <a:graphicFrameLocks noGrp="1"/>
          </p:cNvGraphicFramePr>
          <p:nvPr>
            <p:extLst>
              <p:ext uri="{D42A27DB-BD31-4B8C-83A1-F6EECF244321}">
                <p14:modId xmlns:p14="http://schemas.microsoft.com/office/powerpoint/2010/main" val="142130487"/>
              </p:ext>
            </p:extLst>
          </p:nvPr>
        </p:nvGraphicFramePr>
        <p:xfrm>
          <a:off x="455427" y="2551354"/>
          <a:ext cx="8196326" cy="3184478"/>
        </p:xfrm>
        <a:graphic>
          <a:graphicData uri="http://schemas.openxmlformats.org/drawingml/2006/table">
            <a:tbl>
              <a:tblPr firstRow="1"/>
              <a:tblGrid>
                <a:gridCol w="2200866">
                  <a:extLst>
                    <a:ext uri="{9D8B030D-6E8A-4147-A177-3AD203B41FA5}">
                      <a16:colId xmlns:a16="http://schemas.microsoft.com/office/drawing/2014/main" val="20000"/>
                    </a:ext>
                  </a:extLst>
                </a:gridCol>
                <a:gridCol w="256646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786601">
                  <a:extLst>
                    <a:ext uri="{9D8B030D-6E8A-4147-A177-3AD203B41FA5}">
                      <a16:colId xmlns:a16="http://schemas.microsoft.com/office/drawing/2014/main" val="20005"/>
                    </a:ext>
                  </a:extLst>
                </a:gridCol>
                <a:gridCol w="584999">
                  <a:extLst>
                    <a:ext uri="{9D8B030D-6E8A-4147-A177-3AD203B41FA5}">
                      <a16:colId xmlns:a16="http://schemas.microsoft.com/office/drawing/2014/main" val="20006"/>
                    </a:ext>
                  </a:extLst>
                </a:gridCol>
              </a:tblGrid>
              <a:tr h="679276">
                <a:tc>
                  <a:txBody>
                    <a:bodyPr/>
                    <a:lstStyle/>
                    <a:p>
                      <a:r>
                        <a:rPr lang="en-US" altLang="en-US" sz="1800" b="1" i="0" u="none" strike="noStrike" cap="none" normalizeH="0" baseline="0" dirty="0">
                          <a:ln>
                            <a:noFill/>
                          </a:ln>
                          <a:solidFill>
                            <a:schemeClr val="bg1"/>
                          </a:solidFill>
                          <a:effectLst/>
                          <a:latin typeface="+mn-lt"/>
                          <a:ea typeface="ＭＳ Ｐゴシック"/>
                          <a:cs typeface="Arial"/>
                        </a:rPr>
                        <a:t>Big Idea/Enduring Understanding</a:t>
                      </a:r>
                      <a:endParaRPr lang="en-US" dirty="0">
                        <a:solidFill>
                          <a:schemeClr val="bg1"/>
                        </a:solidFill>
                      </a:endParaRP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dirty="0">
                          <a:ln>
                            <a:noFill/>
                          </a:ln>
                          <a:solidFill>
                            <a:schemeClr val="bg1"/>
                          </a:solidFill>
                          <a:effectLst/>
                          <a:latin typeface="+mn-lt"/>
                          <a:ea typeface="ＭＳ Ｐゴシック"/>
                          <a:cs typeface="Arial"/>
                        </a:rPr>
                        <a:t>Standard</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dirty="0">
                          <a:ln>
                            <a:noFill/>
                          </a:ln>
                          <a:solidFill>
                            <a:schemeClr val="bg1"/>
                          </a:solidFill>
                          <a:effectLst/>
                          <a:latin typeface="+mn-lt"/>
                          <a:ea typeface="Calibri" pitchFamily="34" charset="0"/>
                        </a:rPr>
                        <a:t>ID</a:t>
                      </a:r>
                    </a:p>
                  </a:txBody>
                  <a:tcPr marL="51435" marR="51435" marT="0" marB="0" anchor="ct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r>
                        <a:rPr kumimoji="0" lang="en-US" altLang="en-US" sz="1800" b="0" i="0" u="none" strike="noStrike" cap="none" normalizeH="0" baseline="0">
                          <a:ln>
                            <a:noFill/>
                          </a:ln>
                          <a:solidFill>
                            <a:srgbClr val="000000"/>
                          </a:solidFill>
                          <a:effectLst/>
                          <a:latin typeface="Calibri"/>
                          <a:ea typeface="ＭＳ Ｐゴシック"/>
                          <a:cs typeface="Arial"/>
                        </a:rPr>
                        <a:t>DOK 1</a:t>
                      </a:r>
                      <a:endParaRPr lang="en-US"/>
                    </a:p>
                  </a:txBody>
                  <a:tcPr marL="51435" marR="51435" marT="0" marB="0"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r>
                        <a:rPr kumimoji="0" lang="en-US" altLang="en-US" sz="1800" b="0" i="0" u="none" strike="noStrike" cap="none" normalizeH="0" baseline="0" dirty="0">
                          <a:ln>
                            <a:noFill/>
                          </a:ln>
                          <a:solidFill>
                            <a:srgbClr val="000000"/>
                          </a:solidFill>
                          <a:effectLst/>
                          <a:latin typeface="Calibri"/>
                          <a:ea typeface="ＭＳ Ｐゴシック"/>
                          <a:cs typeface="Arial"/>
                        </a:rPr>
                        <a:t>DOK 2</a:t>
                      </a:r>
                      <a:endParaRPr lang="en-US"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r>
                        <a:rPr kumimoji="0" lang="en-US" altLang="en-US" sz="1800" b="0" i="0" u="none" strike="noStrike" cap="none" normalizeH="0" baseline="0">
                          <a:ln>
                            <a:noFill/>
                          </a:ln>
                          <a:solidFill>
                            <a:srgbClr val="000000"/>
                          </a:solidFill>
                          <a:effectLst/>
                          <a:latin typeface="Calibri"/>
                          <a:ea typeface="ＭＳ Ｐゴシック"/>
                          <a:cs typeface="Arial"/>
                        </a:rPr>
                        <a:t>DOK 3</a:t>
                      </a:r>
                      <a:endParaRPr lang="en-US"/>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r>
                        <a:rPr kumimoji="0" lang="en-US" altLang="en-US" sz="1800" b="0" i="0" u="none" strike="noStrike" cap="none" normalizeH="0" baseline="0">
                          <a:ln>
                            <a:noFill/>
                          </a:ln>
                          <a:solidFill>
                            <a:srgbClr val="000000"/>
                          </a:solidFill>
                          <a:effectLst/>
                          <a:latin typeface="Calibri"/>
                          <a:ea typeface="ＭＳ Ｐゴシック"/>
                          <a:cs typeface="Arial"/>
                        </a:rPr>
                        <a:t>DOK 4</a:t>
                      </a:r>
                      <a:endParaRPr lang="en-US"/>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r>
                        <a:rPr kumimoji="0" lang="en-US" altLang="en-US" sz="1800" b="0" i="0" u="none" strike="noStrike" cap="none" normalizeH="0" baseline="0" dirty="0">
                          <a:ln>
                            <a:noFill/>
                          </a:ln>
                          <a:solidFill>
                            <a:srgbClr val="000000"/>
                          </a:solidFill>
                          <a:effectLst/>
                          <a:latin typeface="Calibri"/>
                          <a:ea typeface="ＭＳ Ｐゴシック"/>
                          <a:cs typeface="Arial"/>
                        </a:rPr>
                        <a:t>Total</a:t>
                      </a:r>
                      <a:endParaRPr lang="en-US"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578935730"/>
                  </a:ext>
                </a:extLst>
              </a:tr>
              <a:tr h="2458092">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rtl="0" eaLnBrk="1" fontAlgn="base" latinLnBrk="0" hangingPunct="1">
                        <a:lnSpc>
                          <a:spcPct val="115000"/>
                        </a:lnSpc>
                        <a:spcBef>
                          <a:spcPct val="0"/>
                        </a:spcBef>
                        <a:spcAft>
                          <a:spcPct val="0"/>
                        </a:spcAft>
                        <a:buFontTx/>
                        <a:buNone/>
                      </a:pPr>
                      <a:r>
                        <a:rPr kumimoji="0" lang="en-US" altLang="en-US" sz="1800" b="1" i="0" u="none" strike="noStrike" cap="none" normalizeH="0" baseline="0" dirty="0">
                          <a:ln>
                            <a:noFill/>
                          </a:ln>
                          <a:solidFill>
                            <a:srgbClr val="FFFFFF"/>
                          </a:solidFill>
                          <a:effectLst/>
                          <a:latin typeface="Calibri"/>
                          <a:ea typeface="Calibri" pitchFamily="34" charset="0"/>
                        </a:rPr>
                        <a:t>Mathematical relations and functions can be modeled through multiple representations and analyzed to raise and answer questions.</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algn="ctr">
                        <a:spcBef>
                          <a:spcPts val="0"/>
                        </a:spcBef>
                        <a:spcAft>
                          <a:spcPts val="0"/>
                        </a:spcAft>
                      </a:pPr>
                      <a:r>
                        <a:rPr lang="en-US" sz="1800" dirty="0">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3"/>
                        </a:rPr>
                        <a:t>CC.2.4.6.B.1 </a:t>
                      </a:r>
                      <a:endParaRPr lang="en-US" sz="18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Demonstrate an understanding of statistical variability by displaying, analyzing, and summarizing distributions.</a:t>
                      </a:r>
                      <a:endParaRPr kumimoji="0" lang="en-US" altLang="en-US" sz="1800" b="0" i="0" u="none" strike="noStrike" cap="none" normalizeH="0" baseline="0" dirty="0">
                        <a:ln>
                          <a:noFill/>
                        </a:ln>
                        <a:solidFill>
                          <a:schemeClr val="tx1"/>
                        </a:solidFill>
                        <a:effectLst/>
                        <a:latin typeface="Arial" panose="020B0604020202020204" pitchFamily="34" charset="0"/>
                        <a:ea typeface="Calibri" pitchFamily="34"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rgbClr val="000000"/>
                        </a:solidFill>
                        <a:effectLst/>
                        <a:latin typeface="Calibri"/>
                        <a:ea typeface="ＭＳ Ｐゴシック"/>
                        <a:cs typeface="Arial"/>
                      </a:endParaRP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Calibri"/>
                          <a:ea typeface="ＭＳ Ｐゴシック"/>
                          <a:cs typeface="Arial"/>
                        </a:rPr>
                        <a:t>4</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Calibri"/>
                          <a:ea typeface="ＭＳ Ｐゴシック"/>
                          <a:cs typeface="Arial"/>
                        </a:rPr>
                        <a:t>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Calibri"/>
                          <a:ea typeface="ＭＳ Ｐゴシック"/>
                          <a:cs typeface="Arial"/>
                        </a:rPr>
                        <a:t>6</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
        <p:nvSpPr>
          <p:cNvPr id="7" name="TextBox 6">
            <a:extLst>
              <a:ext uri="{FF2B5EF4-FFF2-40B4-BE49-F238E27FC236}">
                <a16:creationId xmlns:a16="http://schemas.microsoft.com/office/drawing/2014/main" id="{155985E7-E37B-FE22-EB94-AC88747319F8}"/>
              </a:ext>
              <a:ext uri="{C183D7F6-B498-43B3-948B-1728B52AA6E4}">
                <adec:decorative xmlns:adec="http://schemas.microsoft.com/office/drawing/2017/decorative" val="1"/>
              </a:ext>
            </a:extLst>
          </p:cNvPr>
          <p:cNvSpPr txBox="1"/>
          <p:nvPr/>
        </p:nvSpPr>
        <p:spPr>
          <a:xfrm>
            <a:off x="5257800" y="3811255"/>
            <a:ext cx="3393953" cy="400110"/>
          </a:xfrm>
          <a:prstGeom prst="rect">
            <a:avLst/>
          </a:prstGeom>
          <a:noFill/>
          <a:ln>
            <a:solidFill>
              <a:srgbClr val="002060"/>
            </a:solidFill>
          </a:ln>
        </p:spPr>
        <p:txBody>
          <a:bodyPr wrap="square" rtlCol="0">
            <a:spAutoFit/>
          </a:bodyPr>
          <a:lstStyle/>
          <a:p>
            <a:pPr algn="ctr"/>
            <a:r>
              <a:rPr lang="en-US" sz="2000" dirty="0"/>
              <a:t>Number of Assessment Items</a:t>
            </a:r>
          </a:p>
        </p:txBody>
      </p:sp>
      <p:sp>
        <p:nvSpPr>
          <p:cNvPr id="2" name="Date Placeholder 1">
            <a:extLst>
              <a:ext uri="{FF2B5EF4-FFF2-40B4-BE49-F238E27FC236}">
                <a16:creationId xmlns:a16="http://schemas.microsoft.com/office/drawing/2014/main" id="{6EEF3774-A762-4B4B-B6C7-151838BAD3D0}"/>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F1A8DC0D-4A93-EA4F-8D0A-519D622AB9FC}"/>
              </a:ext>
            </a:extLst>
          </p:cNvPr>
          <p:cNvSpPr>
            <a:spLocks noGrp="1"/>
          </p:cNvSpPr>
          <p:nvPr>
            <p:ph type="sldNum" sz="quarter" idx="12"/>
          </p:nvPr>
        </p:nvSpPr>
        <p:spPr/>
        <p:txBody>
          <a:bodyPr/>
          <a:lstStyle/>
          <a:p>
            <a:fld id="{680C5762-CF65-4775-9966-A58D40CC61B9}" type="slidenum">
              <a:rPr lang="en-US" smtClean="0"/>
              <a:t>10</a:t>
            </a:fld>
            <a:endParaRPr lang="en-US"/>
          </a:p>
        </p:txBody>
      </p:sp>
    </p:spTree>
    <p:extLst>
      <p:ext uri="{BB962C8B-B14F-4D97-AF65-F5344CB8AC3E}">
        <p14:creationId xmlns:p14="http://schemas.microsoft.com/office/powerpoint/2010/main" val="2753046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F5EDF-2CE4-4E39-9A22-632CAD40C8D0}"/>
              </a:ext>
            </a:extLst>
          </p:cNvPr>
          <p:cNvSpPr>
            <a:spLocks noGrp="1"/>
          </p:cNvSpPr>
          <p:nvPr>
            <p:ph type="title"/>
          </p:nvPr>
        </p:nvSpPr>
        <p:spPr>
          <a:xfrm>
            <a:off x="457200" y="611165"/>
            <a:ext cx="8229600" cy="571500"/>
          </a:xfrm>
        </p:spPr>
        <p:txBody>
          <a:bodyPr>
            <a:noAutofit/>
          </a:bodyPr>
          <a:lstStyle/>
          <a:p>
            <a:pPr algn="ctr">
              <a:defRPr/>
            </a:pPr>
            <a:r>
              <a:rPr lang="en-US" b="1" dirty="0"/>
              <a:t>Specification Table Example: CM &amp; DOK</a:t>
            </a:r>
            <a:endParaRPr lang="en-US" dirty="0"/>
          </a:p>
        </p:txBody>
      </p:sp>
      <p:sp>
        <p:nvSpPr>
          <p:cNvPr id="5" name="Rectangle 1">
            <a:extLst>
              <a:ext uri="{FF2B5EF4-FFF2-40B4-BE49-F238E27FC236}">
                <a16:creationId xmlns:a16="http://schemas.microsoft.com/office/drawing/2014/main" id="{010DFF97-7964-49D1-893C-BE5465E7FFE0}"/>
              </a:ext>
            </a:extLst>
          </p:cNvPr>
          <p:cNvSpPr>
            <a:spLocks noChangeArrowheads="1"/>
          </p:cNvSpPr>
          <p:nvPr/>
        </p:nvSpPr>
        <p:spPr bwMode="auto">
          <a:xfrm>
            <a:off x="431801" y="1380262"/>
            <a:ext cx="8229599" cy="500137"/>
          </a:xfrm>
          <a:prstGeom prst="rect">
            <a:avLst/>
          </a:prstGeom>
          <a:noFill/>
          <a:ln>
            <a:noFill/>
          </a:ln>
          <a:effectLst/>
        </p:spPr>
        <p:txBody>
          <a:bodyPr wrap="square" lIns="68580" tIns="34290" rIns="68580" bIns="34290" anchor="ctr">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algn="ctr">
              <a:defRPr/>
            </a:pPr>
            <a:r>
              <a:rPr lang="en-US" altLang="en-US" sz="2800">
                <a:latin typeface="+mn-lt"/>
                <a:ea typeface="Calibri" panose="020F0502020204030204" pitchFamily="34" charset="0"/>
                <a:cs typeface="Times New Roman"/>
              </a:rPr>
              <a:t>Content Match (CM) and Depth of Knowledge (DOK)</a:t>
            </a:r>
            <a:endParaRPr lang="en-US" altLang="en-US" sz="2800">
              <a:latin typeface="+mn-lt"/>
              <a:cs typeface="Times New Roman"/>
            </a:endParaRPr>
          </a:p>
        </p:txBody>
      </p:sp>
      <p:graphicFrame>
        <p:nvGraphicFramePr>
          <p:cNvPr id="3" name="Table 2">
            <a:extLst>
              <a:ext uri="{FF2B5EF4-FFF2-40B4-BE49-F238E27FC236}">
                <a16:creationId xmlns:a16="http://schemas.microsoft.com/office/drawing/2014/main" id="{8706F2AC-9460-4BE7-9567-F421BA50B493}"/>
              </a:ext>
            </a:extLst>
          </p:cNvPr>
          <p:cNvGraphicFramePr>
            <a:graphicFrameLocks noGrp="1"/>
          </p:cNvGraphicFramePr>
          <p:nvPr>
            <p:extLst>
              <p:ext uri="{D42A27DB-BD31-4B8C-83A1-F6EECF244321}">
                <p14:modId xmlns:p14="http://schemas.microsoft.com/office/powerpoint/2010/main" val="3600443883"/>
              </p:ext>
            </p:extLst>
          </p:nvPr>
        </p:nvGraphicFramePr>
        <p:xfrm>
          <a:off x="540706" y="2077996"/>
          <a:ext cx="8062588" cy="3422904"/>
        </p:xfrm>
        <a:graphic>
          <a:graphicData uri="http://schemas.openxmlformats.org/drawingml/2006/table">
            <a:tbl>
              <a:tblPr firstRow="1"/>
              <a:tblGrid>
                <a:gridCol w="3512055">
                  <a:extLst>
                    <a:ext uri="{9D8B030D-6E8A-4147-A177-3AD203B41FA5}">
                      <a16:colId xmlns:a16="http://schemas.microsoft.com/office/drawing/2014/main" val="20000"/>
                    </a:ext>
                  </a:extLst>
                </a:gridCol>
                <a:gridCol w="1136143">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747390">
                  <a:extLst>
                    <a:ext uri="{9D8B030D-6E8A-4147-A177-3AD203B41FA5}">
                      <a16:colId xmlns:a16="http://schemas.microsoft.com/office/drawing/2014/main" val="20006"/>
                    </a:ext>
                  </a:extLst>
                </a:gridCol>
              </a:tblGrid>
              <a:tr h="634201">
                <a:tc>
                  <a:txBody>
                    <a:bodyPr/>
                    <a:lstStyle/>
                    <a:p>
                      <a:pPr marL="0" marR="0" lvl="0" indent="0" algn="l" rtl="0">
                        <a:lnSpc>
                          <a:spcPct val="114999"/>
                        </a:lnSpc>
                        <a:spcBef>
                          <a:spcPct val="0"/>
                        </a:spcBef>
                        <a:spcAft>
                          <a:spcPct val="0"/>
                        </a:spcAft>
                        <a:buClrTx/>
                        <a:buSzTx/>
                        <a:buFontTx/>
                        <a:buNone/>
                      </a:pPr>
                      <a:r>
                        <a:rPr lang="en-US" altLang="en-US" sz="2000" b="1" i="0" u="none" strike="noStrike" cap="none" normalizeH="0" baseline="0" dirty="0">
                          <a:ln>
                            <a:noFill/>
                          </a:ln>
                          <a:solidFill>
                            <a:srgbClr val="FFFFFF"/>
                          </a:solidFill>
                          <a:effectLst/>
                          <a:latin typeface="Calibri"/>
                          <a:ea typeface="ＭＳ Ｐゴシック"/>
                          <a:cs typeface="Arial"/>
                        </a:rPr>
                        <a:t>Big Idea/Enduring Understanding</a:t>
                      </a:r>
                      <a:endParaRPr lang="en-US"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rtl="0">
                        <a:lnSpc>
                          <a:spcPct val="114999"/>
                        </a:lnSpc>
                        <a:spcBef>
                          <a:spcPct val="0"/>
                        </a:spcBef>
                        <a:spcAft>
                          <a:spcPct val="0"/>
                        </a:spcAft>
                        <a:buClrTx/>
                        <a:buSzTx/>
                        <a:buFontTx/>
                        <a:buNone/>
                      </a:pPr>
                      <a:r>
                        <a:rPr lang="en-US" altLang="en-US" sz="2000" b="1" i="0" u="none" strike="noStrike" cap="none" normalizeH="0" baseline="0" dirty="0">
                          <a:ln>
                            <a:noFill/>
                          </a:ln>
                          <a:solidFill>
                            <a:srgbClr val="FFFFFF"/>
                          </a:solidFill>
                          <a:effectLst/>
                          <a:latin typeface="Calibri"/>
                          <a:ea typeface="ＭＳ Ｐゴシック"/>
                          <a:cs typeface="Arial"/>
                        </a:rPr>
                        <a:t>Standard</a:t>
                      </a:r>
                      <a:endParaRPr lang="en-US" dirty="0"/>
                    </a:p>
                    <a:p>
                      <a:pPr marL="0" marR="0" lvl="0" indent="0" algn="ctr" rtl="0">
                        <a:lnSpc>
                          <a:spcPct val="114999"/>
                        </a:lnSpc>
                        <a:spcBef>
                          <a:spcPct val="0"/>
                        </a:spcBef>
                        <a:spcAft>
                          <a:spcPct val="0"/>
                        </a:spcAft>
                        <a:buClrTx/>
                        <a:buSzTx/>
                        <a:buFontTx/>
                        <a:buNone/>
                      </a:pPr>
                      <a:r>
                        <a:rPr lang="en-US" altLang="en-US" sz="2000" b="1" i="0" u="none" strike="noStrike" cap="none" normalizeH="0" baseline="0" dirty="0">
                          <a:ln>
                            <a:noFill/>
                          </a:ln>
                          <a:solidFill>
                            <a:srgbClr val="FFFFFF"/>
                          </a:solidFill>
                          <a:effectLst/>
                          <a:latin typeface="Calibri"/>
                          <a:ea typeface="Calibri"/>
                        </a:rPr>
                        <a:t>ID</a:t>
                      </a:r>
                      <a:endParaRPr lang="en-US"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rtl="0">
                        <a:lnSpc>
                          <a:spcPct val="114999"/>
                        </a:lnSpc>
                        <a:spcBef>
                          <a:spcPct val="0"/>
                        </a:spcBef>
                        <a:spcAft>
                          <a:spcPct val="0"/>
                        </a:spcAft>
                        <a:buClrTx/>
                        <a:buSzTx/>
                        <a:buFontTx/>
                        <a:buNone/>
                      </a:pPr>
                      <a:r>
                        <a:rPr lang="en-US" altLang="en-US" sz="2000" b="0" i="0" u="none" strike="noStrike" cap="none" normalizeH="0" baseline="0" dirty="0">
                          <a:ln>
                            <a:noFill/>
                          </a:ln>
                          <a:solidFill>
                            <a:schemeClr val="bg1"/>
                          </a:solidFill>
                          <a:effectLst/>
                          <a:latin typeface="Calibri"/>
                          <a:ea typeface="ＭＳ Ｐゴシック"/>
                          <a:cs typeface="Arial"/>
                        </a:rPr>
                        <a:t>DOK 1</a:t>
                      </a:r>
                      <a:endParaRPr kumimoji="0" lang="en-US" dirty="0">
                        <a:solidFill>
                          <a:schemeClr val="bg1"/>
                        </a:solidFill>
                      </a:endParaRP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0" i="0" u="none" strike="noStrike" cap="none" normalizeH="0" baseline="0" dirty="0">
                          <a:ln>
                            <a:noFill/>
                          </a:ln>
                          <a:solidFill>
                            <a:schemeClr val="bg1"/>
                          </a:solidFill>
                          <a:effectLst/>
                          <a:latin typeface="Calibri"/>
                          <a:ea typeface="ＭＳ Ｐゴシック"/>
                          <a:cs typeface="Arial"/>
                        </a:rPr>
                        <a:t>DOK 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0" i="0" u="none" strike="noStrike" cap="none" normalizeH="0" baseline="0" dirty="0">
                          <a:ln>
                            <a:noFill/>
                          </a:ln>
                          <a:solidFill>
                            <a:schemeClr val="bg1"/>
                          </a:solidFill>
                          <a:effectLst/>
                          <a:latin typeface="Calibri"/>
                          <a:ea typeface="ＭＳ Ｐゴシック"/>
                          <a:cs typeface="Arial"/>
                        </a:rPr>
                        <a:t>DOK 3</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0" i="0" u="none" strike="noStrike" cap="none" normalizeH="0" baseline="0" dirty="0">
                          <a:ln>
                            <a:noFill/>
                          </a:ln>
                          <a:solidFill>
                            <a:schemeClr val="bg1"/>
                          </a:solidFill>
                          <a:effectLst/>
                          <a:latin typeface="Calibri"/>
                          <a:ea typeface="ＭＳ Ｐゴシック"/>
                          <a:cs typeface="Arial"/>
                        </a:rPr>
                        <a:t>DOK 4</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a:lnSpc>
                          <a:spcPct val="114999"/>
                        </a:lnSpc>
                        <a:spcBef>
                          <a:spcPct val="0"/>
                        </a:spcBef>
                        <a:spcAft>
                          <a:spcPct val="0"/>
                        </a:spcAft>
                        <a:buClrTx/>
                        <a:buSzTx/>
                        <a:buFontTx/>
                        <a:buNone/>
                        <a:tabLst/>
                      </a:pPr>
                      <a:r>
                        <a:rPr lang="en-US" altLang="en-US" sz="2000" b="0" i="0" u="none" strike="noStrike" cap="none" normalizeH="0" baseline="0" dirty="0">
                          <a:ln>
                            <a:noFill/>
                          </a:ln>
                          <a:solidFill>
                            <a:schemeClr val="bg1"/>
                          </a:solidFill>
                          <a:effectLst/>
                          <a:latin typeface="Calibri"/>
                          <a:ea typeface="ＭＳ Ｐゴシック"/>
                          <a:cs typeface="Arial"/>
                        </a:rPr>
                        <a:t>Total</a:t>
                      </a:r>
                      <a:endParaRPr kumimoji="0" lang="en-US" dirty="0">
                        <a:solidFill>
                          <a:schemeClr val="bg1"/>
                        </a:solidFill>
                      </a:endParaRP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665334">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2000" b="1" i="0" u="none" strike="noStrike" cap="none" normalizeH="0" baseline="0" dirty="0">
                          <a:ln>
                            <a:noFill/>
                          </a:ln>
                          <a:solidFill>
                            <a:srgbClr val="FFFFFF"/>
                          </a:solidFill>
                          <a:effectLst/>
                          <a:latin typeface="Calibri"/>
                          <a:ea typeface="ＭＳ Ｐゴシック"/>
                          <a:cs typeface="Arial"/>
                        </a:rPr>
                        <a:t>Artists make thoughtful choices in creating works of art.</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libri"/>
                          <a:ea typeface="ＭＳ Ｐゴシック"/>
                          <a:cs typeface="Arial"/>
                        </a:rPr>
                        <a:t>1.1</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4</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1</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5</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773240">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2000" b="1" i="0" u="none" strike="noStrike" cap="none" normalizeH="0" baseline="0" dirty="0">
                          <a:ln>
                            <a:noFill/>
                          </a:ln>
                          <a:solidFill>
                            <a:srgbClr val="FFFFFF"/>
                          </a:solidFill>
                          <a:effectLst/>
                          <a:latin typeface="Calibri"/>
                          <a:ea typeface="ＭＳ Ｐゴシック"/>
                          <a:cs typeface="Arial"/>
                        </a:rPr>
                        <a:t>Artists create works of art employing both conscious and intuitive thought.</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libri"/>
                          <a:ea typeface="ＭＳ Ｐゴシック"/>
                          <a:cs typeface="Arial"/>
                        </a:rPr>
                        <a:t>1.2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773240">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2000" b="1" i="0" u="none" strike="noStrike" cap="none" normalizeH="0" baseline="0" dirty="0">
                          <a:ln>
                            <a:noFill/>
                          </a:ln>
                          <a:solidFill>
                            <a:srgbClr val="FFFFFF"/>
                          </a:solidFill>
                          <a:effectLst/>
                          <a:latin typeface="Calibri"/>
                          <a:ea typeface="ＭＳ Ｐゴシック"/>
                          <a:cs typeface="Arial"/>
                        </a:rPr>
                        <a:t>Natural resources have influenced the creation of indigenous art forms.</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libri"/>
                          <a:ea typeface="ＭＳ Ｐゴシック"/>
                          <a:cs typeface="Arial"/>
                        </a:rPr>
                        <a:t>4.1</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3</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alibri"/>
                          <a:ea typeface="ＭＳ Ｐゴシック"/>
                          <a:cs typeface="Arial"/>
                        </a:rPr>
                        <a:t>5</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4" name="Date Placeholder 3">
            <a:extLst>
              <a:ext uri="{FF2B5EF4-FFF2-40B4-BE49-F238E27FC236}">
                <a16:creationId xmlns:a16="http://schemas.microsoft.com/office/drawing/2014/main" id="{9634AEC4-9A2E-7848-A6EF-D5678B77E9FF}"/>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6" name="Slide Number Placeholder 5">
            <a:extLst>
              <a:ext uri="{FF2B5EF4-FFF2-40B4-BE49-F238E27FC236}">
                <a16:creationId xmlns:a16="http://schemas.microsoft.com/office/drawing/2014/main" id="{B6C60A20-40B8-074F-82B6-5F8767A9DF37}"/>
              </a:ext>
            </a:extLst>
          </p:cNvPr>
          <p:cNvSpPr>
            <a:spLocks noGrp="1"/>
          </p:cNvSpPr>
          <p:nvPr>
            <p:ph type="sldNum" sz="quarter" idx="12"/>
          </p:nvPr>
        </p:nvSpPr>
        <p:spPr/>
        <p:txBody>
          <a:bodyPr/>
          <a:lstStyle/>
          <a:p>
            <a:fld id="{680C5762-CF65-4775-9966-A58D40CC61B9}" type="slidenum">
              <a:rPr lang="en-US" smtClean="0"/>
              <a:t>11</a:t>
            </a:fld>
            <a:endParaRPr lang="en-US"/>
          </a:p>
        </p:txBody>
      </p:sp>
    </p:spTree>
    <p:extLst>
      <p:ext uri="{BB962C8B-B14F-4D97-AF65-F5344CB8AC3E}">
        <p14:creationId xmlns:p14="http://schemas.microsoft.com/office/powerpoint/2010/main" val="3593819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A0EB662-050A-0349-835D-A33546A99031}"/>
              </a:ext>
            </a:extLst>
          </p:cNvPr>
          <p:cNvSpPr txBox="1"/>
          <p:nvPr/>
        </p:nvSpPr>
        <p:spPr>
          <a:xfrm>
            <a:off x="457200" y="1384886"/>
            <a:ext cx="8229600" cy="4955203"/>
          </a:xfrm>
          <a:prstGeom prst="rect">
            <a:avLst/>
          </a:prstGeom>
          <a:noFill/>
        </p:spPr>
        <p:txBody>
          <a:bodyPr wrap="square" rtlCol="0">
            <a:spAutoFit/>
          </a:bodyPr>
          <a:lstStyle/>
          <a:p>
            <a:pPr marL="204788" lvl="1" indent="0">
              <a:buNone/>
            </a:pPr>
            <a:r>
              <a:rPr lang="en-US" altLang="en-US" sz="2800" b="1" dirty="0">
                <a:latin typeface="Arial" panose="020B0604020202020204" pitchFamily="34" charset="0"/>
                <a:ea typeface="ＭＳ Ｐゴシック" panose="020B0600070205080204" pitchFamily="34" charset="-128"/>
                <a:cs typeface="Arial" panose="020B0604020202020204" pitchFamily="34" charset="0"/>
              </a:rPr>
              <a:t>Content Pattern (CP) </a:t>
            </a:r>
          </a:p>
          <a:p>
            <a:pPr marL="547688" lvl="1" indent="-342900">
              <a:buFont typeface="Arial" panose="020B0604020202020204" pitchFamily="34" charset="0"/>
              <a:buChar char="•"/>
            </a:pPr>
            <a:r>
              <a:rPr lang="en-US" altLang="en-US" sz="2800" dirty="0">
                <a:latin typeface="Arial" panose="020B0604020202020204" pitchFamily="34" charset="0"/>
                <a:ea typeface="ＭＳ Ｐゴシック" panose="020B0600070205080204" pitchFamily="34" charset="-128"/>
                <a:cs typeface="Arial" panose="020B0604020202020204" pitchFamily="34" charset="0"/>
              </a:rPr>
              <a:t>Item/task distributions emphasize targeted content standards in terms of “density” and “instructional focus” while encompassing the range of standards listed on the test blueprint. </a:t>
            </a:r>
          </a:p>
          <a:p>
            <a:pPr marL="547688" lvl="1" indent="-342900">
              <a:buFont typeface="Arial" panose="020B0604020202020204" pitchFamily="34" charset="0"/>
              <a:buChar char="•"/>
            </a:pPr>
            <a:endParaRPr lang="en-US" altLang="en-US" sz="800" dirty="0">
              <a:latin typeface="Arial" panose="020B0604020202020204" pitchFamily="34" charset="0"/>
              <a:ea typeface="ＭＳ Ｐゴシック" panose="020B0600070205080204" pitchFamily="34" charset="-128"/>
              <a:cs typeface="Arial" panose="020B0604020202020204" pitchFamily="34" charset="0"/>
            </a:endParaRPr>
          </a:p>
          <a:p>
            <a:pPr marL="204788" lvl="1"/>
            <a:r>
              <a:rPr lang="en-US" altLang="en-US" sz="2800" b="1" dirty="0">
                <a:latin typeface="Arial" panose="020B0604020202020204" pitchFamily="34" charset="0"/>
                <a:ea typeface="ＭＳ Ｐゴシック" panose="020B0600070205080204" pitchFamily="34" charset="-128"/>
                <a:cs typeface="Arial" panose="020B0604020202020204" pitchFamily="34" charset="0"/>
              </a:rPr>
              <a:t>Item/Task Sufficiency (ITS)</a:t>
            </a:r>
          </a:p>
          <a:p>
            <a:pPr marL="547688" lvl="1" indent="-342900">
              <a:buFont typeface="Arial" panose="020B0604020202020204" pitchFamily="34" charset="0"/>
              <a:buChar char="•"/>
            </a:pPr>
            <a:r>
              <a:rPr lang="en-US" altLang="en-US" sz="2800" dirty="0">
                <a:latin typeface="Arial" panose="020B0604020202020204" pitchFamily="34" charset="0"/>
                <a:ea typeface="ＭＳ Ｐゴシック" panose="020B0600070205080204" pitchFamily="34" charset="-128"/>
                <a:cs typeface="Arial" panose="020B0604020202020204" pitchFamily="34" charset="0"/>
              </a:rPr>
              <a:t>Item/task distributions consist of sufficient opportunities for test-takers to demonstrate skills, knowledge, and concept mastery at the appropriate developmental range. </a:t>
            </a:r>
            <a:endParaRPr lang="en-US" altLang="en-US" sz="2800" dirty="0">
              <a:solidFill>
                <a:srgbClr val="0070C0"/>
              </a:solidFill>
              <a:latin typeface="Arial" panose="020B0604020202020204" pitchFamily="34" charset="0"/>
              <a:ea typeface="ＭＳ Ｐゴシック" panose="020B0600070205080204" pitchFamily="34" charset="-128"/>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84970E38-0F2A-794A-AC4C-0E0F443485D4}"/>
              </a:ext>
            </a:extLst>
          </p:cNvPr>
          <p:cNvSpPr>
            <a:spLocks noGrp="1"/>
          </p:cNvSpPr>
          <p:nvPr>
            <p:ph type="title"/>
          </p:nvPr>
        </p:nvSpPr>
        <p:spPr>
          <a:xfrm>
            <a:off x="457200" y="533400"/>
            <a:ext cx="8229600" cy="1143000"/>
          </a:xfrm>
        </p:spPr>
        <p:txBody>
          <a:bodyPr>
            <a:normAutofit/>
          </a:bodyPr>
          <a:lstStyle/>
          <a:p>
            <a:pPr algn="ctr" rtl="0" eaLnBrk="1" latinLnBrk="0" hangingPunct="1"/>
            <a:r>
              <a:rPr lang="en-US" b="1" kern="1200" dirty="0">
                <a:effectLst/>
                <a:ea typeface="+mn-ea"/>
              </a:rPr>
              <a:t>Alignment Characteristic: CP &amp; ITS</a:t>
            </a:r>
            <a:endParaRPr lang="en-US" dirty="0">
              <a:effectLst/>
            </a:endParaRPr>
          </a:p>
          <a:p>
            <a:pPr algn="ctr"/>
            <a:endParaRPr lang="en-US" dirty="0"/>
          </a:p>
        </p:txBody>
      </p:sp>
      <p:sp>
        <p:nvSpPr>
          <p:cNvPr id="2" name="Date Placeholder 1">
            <a:extLst>
              <a:ext uri="{FF2B5EF4-FFF2-40B4-BE49-F238E27FC236}">
                <a16:creationId xmlns:a16="http://schemas.microsoft.com/office/drawing/2014/main" id="{8305E54F-BEE3-DF4E-A44E-80A57062704A}"/>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48DF7E4A-CF78-AC40-9A85-220B156A0507}"/>
              </a:ext>
            </a:extLst>
          </p:cNvPr>
          <p:cNvSpPr>
            <a:spLocks noGrp="1"/>
          </p:cNvSpPr>
          <p:nvPr>
            <p:ph type="sldNum" sz="quarter" idx="12"/>
          </p:nvPr>
        </p:nvSpPr>
        <p:spPr/>
        <p:txBody>
          <a:bodyPr/>
          <a:lstStyle/>
          <a:p>
            <a:fld id="{680C5762-CF65-4775-9966-A58D40CC61B9}" type="slidenum">
              <a:rPr lang="en-US" smtClean="0"/>
              <a:t>12</a:t>
            </a:fld>
            <a:endParaRPr lang="en-US"/>
          </a:p>
        </p:txBody>
      </p:sp>
    </p:spTree>
    <p:extLst>
      <p:ext uri="{BB962C8B-B14F-4D97-AF65-F5344CB8AC3E}">
        <p14:creationId xmlns:p14="http://schemas.microsoft.com/office/powerpoint/2010/main" val="353809416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FCFE5-3037-49A6-AAB0-014EBDD9D4BD}"/>
              </a:ext>
            </a:extLst>
          </p:cNvPr>
          <p:cNvSpPr>
            <a:spLocks noGrp="1"/>
          </p:cNvSpPr>
          <p:nvPr>
            <p:ph type="title"/>
          </p:nvPr>
        </p:nvSpPr>
        <p:spPr>
          <a:xfrm>
            <a:off x="1273972" y="654599"/>
            <a:ext cx="6596053" cy="475502"/>
          </a:xfrm>
        </p:spPr>
        <p:txBody>
          <a:bodyPr>
            <a:noAutofit/>
          </a:bodyPr>
          <a:lstStyle/>
          <a:p>
            <a:pPr algn="ctr">
              <a:defRPr/>
            </a:pPr>
            <a:r>
              <a:rPr lang="en-US" b="1"/>
              <a:t>Specification Tables: Item Types</a:t>
            </a:r>
            <a:endParaRPr lang="en-US"/>
          </a:p>
        </p:txBody>
      </p:sp>
      <p:graphicFrame>
        <p:nvGraphicFramePr>
          <p:cNvPr id="5" name="Table 4">
            <a:extLst>
              <a:ext uri="{FF2B5EF4-FFF2-40B4-BE49-F238E27FC236}">
                <a16:creationId xmlns:a16="http://schemas.microsoft.com/office/drawing/2014/main" id="{D7EC89F3-3CAC-4B1E-8387-E55A976381AE}"/>
              </a:ext>
            </a:extLst>
          </p:cNvPr>
          <p:cNvGraphicFramePr>
            <a:graphicFrameLocks noGrp="1"/>
          </p:cNvGraphicFramePr>
          <p:nvPr>
            <p:extLst>
              <p:ext uri="{D42A27DB-BD31-4B8C-83A1-F6EECF244321}">
                <p14:modId xmlns:p14="http://schemas.microsoft.com/office/powerpoint/2010/main" val="2653247099"/>
              </p:ext>
            </p:extLst>
          </p:nvPr>
        </p:nvGraphicFramePr>
        <p:xfrm>
          <a:off x="479722" y="1524000"/>
          <a:ext cx="8319571" cy="2468880"/>
        </p:xfrm>
        <a:graphic>
          <a:graphicData uri="http://schemas.openxmlformats.org/drawingml/2006/table">
            <a:tbl>
              <a:tblPr firstRow="1" firstCol="1" bandRow="1">
                <a:tableStyleId>{5C22544A-7EE6-4342-B048-85BDC9FD1C3A}</a:tableStyleId>
              </a:tblPr>
              <a:tblGrid>
                <a:gridCol w="2644478">
                  <a:extLst>
                    <a:ext uri="{9D8B030D-6E8A-4147-A177-3AD203B41FA5}">
                      <a16:colId xmlns:a16="http://schemas.microsoft.com/office/drawing/2014/main" val="20000"/>
                    </a:ext>
                  </a:extLst>
                </a:gridCol>
                <a:gridCol w="2387138">
                  <a:extLst>
                    <a:ext uri="{9D8B030D-6E8A-4147-A177-3AD203B41FA5}">
                      <a16:colId xmlns:a16="http://schemas.microsoft.com/office/drawing/2014/main" val="20001"/>
                    </a:ext>
                  </a:extLst>
                </a:gridCol>
                <a:gridCol w="675090">
                  <a:extLst>
                    <a:ext uri="{9D8B030D-6E8A-4147-A177-3AD203B41FA5}">
                      <a16:colId xmlns:a16="http://schemas.microsoft.com/office/drawing/2014/main" val="20002"/>
                    </a:ext>
                  </a:extLst>
                </a:gridCol>
                <a:gridCol w="642375">
                  <a:extLst>
                    <a:ext uri="{9D8B030D-6E8A-4147-A177-3AD203B41FA5}">
                      <a16:colId xmlns:a16="http://schemas.microsoft.com/office/drawing/2014/main" val="3059618072"/>
                    </a:ext>
                  </a:extLst>
                </a:gridCol>
                <a:gridCol w="576190">
                  <a:extLst>
                    <a:ext uri="{9D8B030D-6E8A-4147-A177-3AD203B41FA5}">
                      <a16:colId xmlns:a16="http://schemas.microsoft.com/office/drawing/2014/main" val="620168440"/>
                    </a:ext>
                  </a:extLst>
                </a:gridCol>
                <a:gridCol w="546590">
                  <a:extLst>
                    <a:ext uri="{9D8B030D-6E8A-4147-A177-3AD203B41FA5}">
                      <a16:colId xmlns:a16="http://schemas.microsoft.com/office/drawing/2014/main" val="998797884"/>
                    </a:ext>
                  </a:extLst>
                </a:gridCol>
                <a:gridCol w="847710">
                  <a:extLst>
                    <a:ext uri="{9D8B030D-6E8A-4147-A177-3AD203B41FA5}">
                      <a16:colId xmlns:a16="http://schemas.microsoft.com/office/drawing/2014/main" val="20006"/>
                    </a:ext>
                  </a:extLst>
                </a:gridCol>
              </a:tblGrid>
              <a:tr h="762000">
                <a:tc>
                  <a:txBody>
                    <a:bodyPr/>
                    <a:lstStyle/>
                    <a:p>
                      <a:pPr marL="0" marR="0" algn="ctr">
                        <a:lnSpc>
                          <a:spcPct val="115000"/>
                        </a:lnSpc>
                        <a:spcBef>
                          <a:spcPts val="0"/>
                        </a:spcBef>
                        <a:spcAft>
                          <a:spcPts val="0"/>
                        </a:spcAft>
                      </a:pPr>
                      <a:r>
                        <a:rPr lang="en-US" sz="1600" dirty="0">
                          <a:effectLst/>
                          <a:latin typeface="Arial" panose="020B0604020202020204" pitchFamily="34" charset="0"/>
                          <a:cs typeface="Arial" panose="020B0604020202020204" pitchFamily="34" charset="0"/>
                        </a:rPr>
                        <a:t>Big</a:t>
                      </a:r>
                      <a:r>
                        <a:rPr lang="en-US" sz="1600" baseline="0" dirty="0">
                          <a:effectLst/>
                          <a:latin typeface="Arial" panose="020B0604020202020204" pitchFamily="34" charset="0"/>
                          <a:cs typeface="Arial" panose="020B0604020202020204" pitchFamily="34" charset="0"/>
                        </a:rPr>
                        <a:t> Idea/</a:t>
                      </a:r>
                      <a:r>
                        <a:rPr lang="en-US" sz="1600" dirty="0">
                          <a:effectLst/>
                          <a:latin typeface="Arial" panose="020B0604020202020204" pitchFamily="34" charset="0"/>
                          <a:cs typeface="Arial" panose="020B0604020202020204" pitchFamily="34" charset="0"/>
                        </a:rPr>
                        <a:t>Enduring Understanding</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algn="ctr">
                        <a:lnSpc>
                          <a:spcPct val="115000"/>
                        </a:lnSpc>
                        <a:spcBef>
                          <a:spcPts val="0"/>
                        </a:spcBef>
                        <a:spcAft>
                          <a:spcPts val="0"/>
                        </a:spcAft>
                      </a:pPr>
                      <a:r>
                        <a:rPr lang="en-US" sz="1600" dirty="0">
                          <a:effectLst/>
                          <a:latin typeface="Arial" panose="020B0604020202020204" pitchFamily="34" charset="0"/>
                          <a:cs typeface="Arial" panose="020B0604020202020204" pitchFamily="34" charset="0"/>
                        </a:rPr>
                        <a:t>Standard</a:t>
                      </a:r>
                    </a:p>
                    <a:p>
                      <a:pPr marL="0" marR="0" algn="ctr">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ID</a:t>
                      </a:r>
                    </a:p>
                  </a:txBody>
                  <a:tcPr marL="51435" marR="51435" marT="0" marB="0" anchor="ctr">
                    <a:solidFill>
                      <a:srgbClr val="06347A"/>
                    </a:solidFill>
                  </a:tcPr>
                </a:tc>
                <a:tc>
                  <a:txBody>
                    <a:bodyPr/>
                    <a:lstStyle/>
                    <a:p>
                      <a:pPr marL="0" marR="0" algn="ctr">
                        <a:lnSpc>
                          <a:spcPct val="115000"/>
                        </a:lnSpc>
                        <a:spcBef>
                          <a:spcPts val="0"/>
                        </a:spcBef>
                        <a:spcAft>
                          <a:spcPts val="0"/>
                        </a:spcAft>
                      </a:pPr>
                      <a:r>
                        <a:rPr lang="en-US" sz="1600" dirty="0">
                          <a:effectLst/>
                          <a:latin typeface="Arial" panose="020B0604020202020204" pitchFamily="34" charset="0"/>
                          <a:cs typeface="Arial" panose="020B0604020202020204" pitchFamily="34" charset="0"/>
                        </a:rPr>
                        <a:t>SR</a:t>
                      </a:r>
                    </a:p>
                  </a:txBody>
                  <a:tcPr marL="51435" marR="51435" marT="0" marB="0" anchor="b">
                    <a:solidFill>
                      <a:srgbClr val="06347A"/>
                    </a:solidFill>
                  </a:tcPr>
                </a:tc>
                <a:tc>
                  <a:txBody>
                    <a:bodyPr/>
                    <a:lstStyle/>
                    <a:p>
                      <a:pPr algn="ctr"/>
                      <a:r>
                        <a:rPr lang="en-US" sz="1600" dirty="0">
                          <a:effectLst/>
                          <a:latin typeface="Arial" panose="020B0604020202020204" pitchFamily="34" charset="0"/>
                          <a:cs typeface="Arial" panose="020B0604020202020204" pitchFamily="34" charset="0"/>
                        </a:rPr>
                        <a:t>SCR</a:t>
                      </a:r>
                      <a:endParaRPr lang="en-US" sz="1600" dirty="0"/>
                    </a:p>
                  </a:txBody>
                  <a:tcPr marL="51435" marR="51435" marT="0" marB="0" anchor="b">
                    <a:solidFill>
                      <a:srgbClr val="06347A"/>
                    </a:solidFill>
                  </a:tcPr>
                </a:tc>
                <a:tc>
                  <a:txBody>
                    <a:bodyPr/>
                    <a:lstStyle/>
                    <a:p>
                      <a:pPr algn="ctr"/>
                      <a:r>
                        <a:rPr lang="en-US" sz="1600" dirty="0">
                          <a:effectLst/>
                          <a:latin typeface="Arial" panose="020B0604020202020204" pitchFamily="34" charset="0"/>
                          <a:cs typeface="Arial" panose="020B0604020202020204" pitchFamily="34" charset="0"/>
                        </a:rPr>
                        <a:t>ECR</a:t>
                      </a:r>
                      <a:endParaRPr lang="en-US" sz="1600" dirty="0"/>
                    </a:p>
                  </a:txBody>
                  <a:tcPr marL="51435" marR="51435" marT="0" marB="0" anchor="b">
                    <a:solidFill>
                      <a:srgbClr val="06347A"/>
                    </a:solidFill>
                  </a:tcPr>
                </a:tc>
                <a:tc>
                  <a:txBody>
                    <a:bodyPr/>
                    <a:lstStyle/>
                    <a:p>
                      <a:pPr algn="ctr"/>
                      <a:r>
                        <a:rPr lang="en-US" sz="1600" dirty="0">
                          <a:effectLst/>
                          <a:latin typeface="Arial" panose="020B0604020202020204" pitchFamily="34" charset="0"/>
                          <a:cs typeface="Arial" panose="020B0604020202020204" pitchFamily="34" charset="0"/>
                        </a:rPr>
                        <a:t>PT</a:t>
                      </a:r>
                      <a:endParaRPr lang="en-US" sz="1600" dirty="0"/>
                    </a:p>
                  </a:txBody>
                  <a:tcPr marL="51435" marR="51435" marT="0" marB="0" anchor="b">
                    <a:solidFill>
                      <a:srgbClr val="06347A"/>
                    </a:solidFill>
                  </a:tcPr>
                </a:tc>
                <a:tc>
                  <a:txBody>
                    <a:bodyPr/>
                    <a:lstStyle/>
                    <a:p>
                      <a:pPr marL="0" marR="0" algn="ctr">
                        <a:lnSpc>
                          <a:spcPct val="115000"/>
                        </a:lnSpc>
                        <a:spcBef>
                          <a:spcPts val="0"/>
                        </a:spcBef>
                        <a:spcAft>
                          <a:spcPts val="0"/>
                        </a:spcAft>
                      </a:pPr>
                      <a:r>
                        <a:rPr lang="en-US" sz="1600" dirty="0">
                          <a:effectLst/>
                          <a:latin typeface="Arial" panose="020B0604020202020204" pitchFamily="34" charset="0"/>
                          <a:cs typeface="Arial" panose="020B0604020202020204" pitchFamily="34" charset="0"/>
                        </a:rPr>
                        <a:t>Total Points</a:t>
                      </a:r>
                    </a:p>
                  </a:txBody>
                  <a:tcPr marL="51435" marR="51435" marT="0" marB="0" anchor="ctr">
                    <a:solidFill>
                      <a:srgbClr val="06347A"/>
                    </a:solidFill>
                  </a:tcPr>
                </a:tc>
                <a:extLst>
                  <a:ext uri="{0D108BD9-81ED-4DB2-BD59-A6C34878D82A}">
                    <a16:rowId xmlns:a16="http://schemas.microsoft.com/office/drawing/2014/main" val="10000"/>
                  </a:ext>
                </a:extLst>
              </a:tr>
              <a:tr h="1633748">
                <a:tc>
                  <a:txBody>
                    <a:bodyPr/>
                    <a:lstStyle/>
                    <a:p>
                      <a:pPr marL="0" marR="0">
                        <a:lnSpc>
                          <a:spcPct val="115000"/>
                        </a:lnSpc>
                        <a:spcBef>
                          <a:spcPts val="0"/>
                        </a:spcBef>
                        <a:spcAft>
                          <a:spcPts val="0"/>
                        </a:spcAft>
                      </a:pPr>
                      <a:r>
                        <a:rPr lang="en-US" sz="1600" b="1" u="none" kern="1200" dirty="0">
                          <a:solidFill>
                            <a:schemeClr val="lt1"/>
                          </a:solidFill>
                          <a:effectLst/>
                          <a:latin typeface="Arial" panose="020B0604020202020204" pitchFamily="34" charset="0"/>
                          <a:ea typeface="+mn-ea"/>
                          <a:cs typeface="Arial" panose="020B0604020202020204" pitchFamily="34" charset="0"/>
                        </a:rPr>
                        <a:t>Mathematical relations and functions can be modeled through multiple representations and analyzed to raise and answer questions.</a:t>
                      </a:r>
                    </a:p>
                  </a:txBody>
                  <a:tcPr marL="51435" marR="51435" marT="0" marB="0" anchor="ctr">
                    <a:solidFill>
                      <a:srgbClr val="06347A"/>
                    </a:solidFill>
                  </a:tcPr>
                </a:tc>
                <a:tc>
                  <a:txBody>
                    <a:bodyPr/>
                    <a:lstStyle/>
                    <a:p>
                      <a:pPr marL="0" marR="0" algn="ctr">
                        <a:spcBef>
                          <a:spcPts val="0"/>
                        </a:spcBef>
                        <a:spcAft>
                          <a:spcPts val="0"/>
                        </a:spcAft>
                      </a:pPr>
                      <a:r>
                        <a:rPr lang="en-US" sz="1600" u="none" kern="1200" dirty="0">
                          <a:solidFill>
                            <a:schemeClr val="tx1"/>
                          </a:solidFill>
                          <a:effectLst/>
                          <a:latin typeface="Arial" panose="020B0604020202020204" pitchFamily="34" charset="0"/>
                          <a:ea typeface="+mn-ea"/>
                          <a:cs typeface="Arial" panose="020B0604020202020204" pitchFamily="34" charset="0"/>
                        </a:rPr>
                        <a:t>CC.2.4.6.B.1 </a:t>
                      </a:r>
                    </a:p>
                    <a:p>
                      <a:pPr marL="0" marR="0" algn="ctr">
                        <a:spcBef>
                          <a:spcPts val="0"/>
                        </a:spcBef>
                        <a:spcAft>
                          <a:spcPts val="0"/>
                        </a:spcAft>
                      </a:pPr>
                      <a:r>
                        <a:rPr lang="en-US" sz="1600" u="none" kern="1200" dirty="0">
                          <a:solidFill>
                            <a:schemeClr val="tx1"/>
                          </a:solidFill>
                          <a:effectLst/>
                          <a:latin typeface="Arial" panose="020B0604020202020204" pitchFamily="34" charset="0"/>
                          <a:ea typeface="+mn-ea"/>
                          <a:cs typeface="Arial" panose="020B0604020202020204" pitchFamily="34" charset="0"/>
                        </a:rPr>
                        <a:t>Demonstrate an understanding of statistical variability by displaying, analyzing, and summarizing distributions</a:t>
                      </a:r>
                      <a:r>
                        <a:rPr lang="en-US" sz="1600" u="sng" kern="1200" dirty="0">
                          <a:solidFill>
                            <a:schemeClr val="tx1"/>
                          </a:solidFill>
                          <a:effectLst/>
                          <a:latin typeface="Arial" panose="020B0604020202020204" pitchFamily="34" charset="0"/>
                          <a:ea typeface="+mn-ea"/>
                          <a:cs typeface="Arial" panose="020B0604020202020204" pitchFamily="34" charset="0"/>
                        </a:rPr>
                        <a:t>.</a:t>
                      </a:r>
                    </a:p>
                  </a:txBody>
                  <a:tcPr marL="51435" marR="51435" marT="0" marB="0" anchor="ctr"/>
                </a:tc>
                <a:tc>
                  <a:txBody>
                    <a:bodyPr/>
                    <a:lstStyle/>
                    <a:p>
                      <a:pPr marL="0" marR="0" algn="ctr">
                        <a:lnSpc>
                          <a:spcPct val="115000"/>
                        </a:lnSpc>
                        <a:spcBef>
                          <a:spcPts val="0"/>
                        </a:spcBef>
                        <a:spcAft>
                          <a:spcPts val="0"/>
                        </a:spcAft>
                      </a:pPr>
                      <a:r>
                        <a:rPr lang="en-US" sz="1600" b="1" dirty="0">
                          <a:solidFill>
                            <a:schemeClr val="tx1"/>
                          </a:solidFill>
                          <a:effectLst/>
                          <a:latin typeface="Arial" panose="020B0604020202020204" pitchFamily="34" charset="0"/>
                          <a:cs typeface="Arial" panose="020B0604020202020204" pitchFamily="34" charset="0"/>
                        </a:rPr>
                        <a:t>4</a:t>
                      </a:r>
                    </a:p>
                    <a:p>
                      <a:pPr marL="0" marR="0" algn="ctr">
                        <a:lnSpc>
                          <a:spcPct val="115000"/>
                        </a:lnSpc>
                        <a:spcBef>
                          <a:spcPts val="0"/>
                        </a:spcBef>
                        <a:spcAft>
                          <a:spcPts val="0"/>
                        </a:spcAft>
                      </a:pPr>
                      <a:r>
                        <a:rPr lang="en-US" sz="16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3 </a:t>
                      </a:r>
                      <a:r>
                        <a:rPr lang="en-US" sz="1600" b="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pt</a:t>
                      </a:r>
                      <a:r>
                        <a:rPr lang="en-US" sz="16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 each</a:t>
                      </a:r>
                    </a:p>
                  </a:txBody>
                  <a:tcPr marL="51435" marR="51435" marT="0" marB="0" anchor="ctr"/>
                </a:tc>
                <a:tc>
                  <a:txBody>
                    <a:bodyPr/>
                    <a:lstStyle/>
                    <a:p>
                      <a:pPr marL="0" marR="0" algn="ctr">
                        <a:lnSpc>
                          <a:spcPct val="115000"/>
                        </a:lnSpc>
                        <a:spcBef>
                          <a:spcPts val="0"/>
                        </a:spcBef>
                        <a:spcAft>
                          <a:spcPts val="0"/>
                        </a:spcAft>
                      </a:pPr>
                      <a:r>
                        <a:rPr lang="en-US" sz="1600" b="1" dirty="0">
                          <a:solidFill>
                            <a:schemeClr val="tx1"/>
                          </a:solidFill>
                          <a:effectLst/>
                          <a:latin typeface="Arial" panose="020B0604020202020204" pitchFamily="34" charset="0"/>
                          <a:cs typeface="Arial" panose="020B0604020202020204" pitchFamily="34" charset="0"/>
                        </a:rPr>
                        <a:t>2</a:t>
                      </a:r>
                    </a:p>
                    <a:p>
                      <a:pPr marL="0" marR="0" algn="ctr">
                        <a:lnSpc>
                          <a:spcPct val="115000"/>
                        </a:lnSpc>
                        <a:spcBef>
                          <a:spcPts val="0"/>
                        </a:spcBef>
                        <a:spcAft>
                          <a:spcPts val="0"/>
                        </a:spcAft>
                      </a:pPr>
                      <a:r>
                        <a:rPr lang="en-US" sz="16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4 </a:t>
                      </a:r>
                      <a:r>
                        <a:rPr lang="en-US" sz="1600" b="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pt</a:t>
                      </a:r>
                      <a:r>
                        <a:rPr lang="en-US" sz="16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 each</a:t>
                      </a:r>
                      <a:endParaRPr lang="en-US" sz="1600" dirty="0"/>
                    </a:p>
                  </a:txBody>
                  <a:tcPr marL="51435" marR="51435" marT="0" marB="0" anchor="ctr"/>
                </a:tc>
                <a:tc>
                  <a:txBody>
                    <a:bodyPr/>
                    <a:lstStyle/>
                    <a:p>
                      <a:pPr algn="ct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0</a:t>
                      </a:r>
                      <a:endParaRPr lang="en-US" sz="1600" dirty="0"/>
                    </a:p>
                  </a:txBody>
                  <a:tcPr marL="51435" marR="51435" marT="0" marB="0" anchor="ctr"/>
                </a:tc>
                <a:tc>
                  <a:txBody>
                    <a:bodyPr/>
                    <a:lstStyle/>
                    <a:p>
                      <a:pPr algn="ctr"/>
                      <a:r>
                        <a:rPr lang="en-US" sz="1600" b="1" dirty="0">
                          <a:solidFill>
                            <a:schemeClr val="tx1"/>
                          </a:solidFill>
                          <a:effectLst/>
                          <a:latin typeface="Arial" panose="020B0604020202020204" pitchFamily="34" charset="0"/>
                          <a:cs typeface="Arial" panose="020B0604020202020204" pitchFamily="34" charset="0"/>
                        </a:rPr>
                        <a:t>0</a:t>
                      </a:r>
                      <a:endParaRPr lang="en-US" sz="1600" dirty="0"/>
                    </a:p>
                  </a:txBody>
                  <a:tcPr marL="51435" marR="51435" marT="0" marB="0" anchor="ctr"/>
                </a:tc>
                <a:tc>
                  <a:txBody>
                    <a:bodyPr/>
                    <a:lstStyle/>
                    <a:p>
                      <a:pPr marL="0" marR="0" algn="ctr">
                        <a:lnSpc>
                          <a:spcPct val="115000"/>
                        </a:lnSpc>
                        <a:spcBef>
                          <a:spcPts val="0"/>
                        </a:spcBef>
                        <a:spcAft>
                          <a:spcPts val="0"/>
                        </a:spcAft>
                      </a:pPr>
                      <a:r>
                        <a:rPr lang="en-US" sz="1600" b="1" dirty="0">
                          <a:solidFill>
                            <a:schemeClr val="tx1"/>
                          </a:solidFill>
                          <a:effectLst/>
                          <a:latin typeface="Arial" panose="020B0604020202020204" pitchFamily="34" charset="0"/>
                          <a:cs typeface="Arial" panose="020B0604020202020204" pitchFamily="34" charset="0"/>
                        </a:rPr>
                        <a:t>20</a:t>
                      </a:r>
                      <a:endPar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2"/>
                  </a:ext>
                </a:extLst>
              </a:tr>
            </a:tbl>
          </a:graphicData>
        </a:graphic>
      </p:graphicFrame>
      <p:sp>
        <p:nvSpPr>
          <p:cNvPr id="3" name="Date Placeholder 2">
            <a:extLst>
              <a:ext uri="{FF2B5EF4-FFF2-40B4-BE49-F238E27FC236}">
                <a16:creationId xmlns:a16="http://schemas.microsoft.com/office/drawing/2014/main" id="{8ED58FB1-DE97-9C44-A4BA-3F6A245A59C7}"/>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6" name="TextBox 5">
            <a:extLst>
              <a:ext uri="{FF2B5EF4-FFF2-40B4-BE49-F238E27FC236}">
                <a16:creationId xmlns:a16="http://schemas.microsoft.com/office/drawing/2014/main" id="{F8D01FCF-5625-AAB4-775A-5CB73F1980D4}"/>
              </a:ext>
              <a:ext uri="{C183D7F6-B498-43B3-948B-1728B52AA6E4}">
                <adec:decorative xmlns:adec="http://schemas.microsoft.com/office/drawing/2017/decorative" val="1"/>
              </a:ext>
            </a:extLst>
          </p:cNvPr>
          <p:cNvSpPr txBox="1"/>
          <p:nvPr/>
        </p:nvSpPr>
        <p:spPr>
          <a:xfrm>
            <a:off x="5633013" y="1580224"/>
            <a:ext cx="2231225" cy="369332"/>
          </a:xfrm>
          <a:prstGeom prst="rect">
            <a:avLst/>
          </a:prstGeom>
          <a:solidFill>
            <a:schemeClr val="bg1">
              <a:lumMod val="85000"/>
            </a:schemeClr>
          </a:solidFill>
        </p:spPr>
        <p:txBody>
          <a:bodyPr wrap="square" rtlCol="0">
            <a:spAutoFit/>
          </a:bodyPr>
          <a:lstStyle/>
          <a:p>
            <a:pPr algn="ctr"/>
            <a:r>
              <a:rPr lang="en-US" b="1" dirty="0"/>
              <a:t>Item Types</a:t>
            </a:r>
          </a:p>
        </p:txBody>
      </p:sp>
      <p:sp>
        <p:nvSpPr>
          <p:cNvPr id="8" name="TextBox 7">
            <a:extLst>
              <a:ext uri="{FF2B5EF4-FFF2-40B4-BE49-F238E27FC236}">
                <a16:creationId xmlns:a16="http://schemas.microsoft.com/office/drawing/2014/main" id="{1502B772-5F2A-A570-C254-44789353585E}"/>
              </a:ext>
            </a:extLst>
          </p:cNvPr>
          <p:cNvSpPr txBox="1"/>
          <p:nvPr/>
        </p:nvSpPr>
        <p:spPr>
          <a:xfrm>
            <a:off x="484802" y="4255775"/>
            <a:ext cx="8314491" cy="369332"/>
          </a:xfrm>
          <a:prstGeom prst="rect">
            <a:avLst/>
          </a:prstGeom>
          <a:solidFill>
            <a:schemeClr val="bg1">
              <a:lumMod val="85000"/>
            </a:schemeClr>
          </a:solidFill>
          <a:ln>
            <a:solidFill>
              <a:srgbClr val="002060"/>
            </a:solidFill>
          </a:ln>
        </p:spPr>
        <p:txBody>
          <a:bodyPr wrap="square" rtlCol="0">
            <a:spAutoFit/>
          </a:bodyPr>
          <a:lstStyle/>
          <a:p>
            <a:pPr algn="ctr"/>
            <a:r>
              <a:rPr lang="en-US" b="1" dirty="0"/>
              <a:t>Item Types</a:t>
            </a:r>
          </a:p>
        </p:txBody>
      </p:sp>
      <p:sp>
        <p:nvSpPr>
          <p:cNvPr id="50211" name="Rectangle 5">
            <a:extLst>
              <a:ext uri="{FF2B5EF4-FFF2-40B4-BE49-F238E27FC236}">
                <a16:creationId xmlns:a16="http://schemas.microsoft.com/office/drawing/2014/main" id="{CFAB669C-A383-480B-92EE-37416D302602}"/>
              </a:ext>
            </a:extLst>
          </p:cNvPr>
          <p:cNvSpPr>
            <a:spLocks noChangeArrowheads="1"/>
          </p:cNvSpPr>
          <p:nvPr/>
        </p:nvSpPr>
        <p:spPr bwMode="auto">
          <a:xfrm>
            <a:off x="479722" y="4625107"/>
            <a:ext cx="8229600" cy="1638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nchor="t">
            <a:spAutoFit/>
          </a:bodyPr>
          <a:lstStyle>
            <a:lvl1pPr eaLnBrk="0" hangingPunct="0">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ea typeface="ＭＳ Ｐゴシック" panose="020B0600070205080204" pitchFamily="34" charset="-128"/>
              </a:defRPr>
            </a:lvl1pPr>
            <a:lvl2pPr marL="742950" indent="-285750" eaLnBrk="0" hangingPunct="0">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ea typeface="ＭＳ Ｐゴシック" panose="020B0600070205080204" pitchFamily="34" charset="-128"/>
              </a:defRPr>
            </a:lvl2pPr>
            <a:lvl3pPr marL="11430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3pPr>
            <a:lvl4pPr marL="16002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4pPr>
            <a:lvl5pPr marL="2057400" indent="-228600" eaLnBrk="0"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ea typeface="ＭＳ Ｐゴシック" panose="020B0600070205080204" pitchFamily="34" charset="-128"/>
              </a:defRPr>
            </a:lvl9pPr>
          </a:lstStyle>
          <a:p>
            <a:pPr eaLnBrk="1" hangingPunct="1">
              <a:lnSpc>
                <a:spcPct val="100000"/>
              </a:lnSpc>
              <a:spcBef>
                <a:spcPct val="0"/>
              </a:spcBef>
              <a:buClrTx/>
              <a:buSzTx/>
              <a:buNone/>
            </a:pPr>
            <a:r>
              <a:rPr lang="en-US" altLang="en-US" sz="1700" b="1" dirty="0">
                <a:solidFill>
                  <a:srgbClr val="000000"/>
                </a:solidFill>
                <a:latin typeface="Arial" panose="020B0604020202020204" pitchFamily="34" charset="0"/>
                <a:ea typeface="ＭＳ Ｐゴシック"/>
                <a:cs typeface="Arial" panose="020B0604020202020204" pitchFamily="34" charset="0"/>
              </a:rPr>
              <a:t>SR-</a:t>
            </a:r>
            <a:r>
              <a:rPr lang="en-US" altLang="en-US" sz="1700" dirty="0">
                <a:solidFill>
                  <a:srgbClr val="000000"/>
                </a:solidFill>
                <a:latin typeface="Arial" panose="020B0604020202020204" pitchFamily="34" charset="0"/>
                <a:ea typeface="ＭＳ Ｐゴシック"/>
                <a:cs typeface="Arial" panose="020B0604020202020204" pitchFamily="34" charset="0"/>
              </a:rPr>
              <a:t>Selected Response (e.g., </a:t>
            </a:r>
            <a:r>
              <a:rPr lang="en-US" altLang="en-US" sz="1700" dirty="0">
                <a:latin typeface="Arial" panose="020B0604020202020204" pitchFamily="34" charset="0"/>
                <a:cs typeface="Arial" panose="020B0604020202020204" pitchFamily="34" charset="0"/>
              </a:rPr>
              <a:t>multiple choice, matching, true-false, word bank)</a:t>
            </a:r>
            <a:endParaRPr lang="en-US" altLang="en-US" sz="1700" dirty="0">
              <a:solidFill>
                <a:srgbClr val="000000"/>
              </a:solidFill>
              <a:latin typeface="Arial" panose="020B0604020202020204" pitchFamily="34" charset="0"/>
              <a:ea typeface="ＭＳ Ｐゴシック"/>
              <a:cs typeface="Arial" panose="020B0604020202020204" pitchFamily="34" charset="0"/>
            </a:endParaRPr>
          </a:p>
          <a:p>
            <a:pPr eaLnBrk="1" hangingPunct="1">
              <a:lnSpc>
                <a:spcPct val="100000"/>
              </a:lnSpc>
              <a:spcBef>
                <a:spcPct val="0"/>
              </a:spcBef>
              <a:buClrTx/>
              <a:buSzTx/>
              <a:buFont typeface="Wingdings" panose="05000000000000000000" pitchFamily="2" charset="2"/>
              <a:buNone/>
            </a:pPr>
            <a:r>
              <a:rPr lang="en-US" altLang="en-US" sz="1700" b="1" dirty="0">
                <a:solidFill>
                  <a:srgbClr val="000000"/>
                </a:solidFill>
                <a:latin typeface="Arial" panose="020B0604020202020204" pitchFamily="34" charset="0"/>
                <a:ea typeface="ＭＳ Ｐゴシック"/>
                <a:cs typeface="Arial" panose="020B0604020202020204" pitchFamily="34" charset="0"/>
              </a:rPr>
              <a:t>SCR-</a:t>
            </a:r>
            <a:r>
              <a:rPr lang="en-US" altLang="en-US" sz="1700" dirty="0">
                <a:solidFill>
                  <a:srgbClr val="000000"/>
                </a:solidFill>
                <a:latin typeface="Arial" panose="020B0604020202020204" pitchFamily="34" charset="0"/>
                <a:ea typeface="ＭＳ Ｐゴシック"/>
                <a:cs typeface="Arial" panose="020B0604020202020204" pitchFamily="34" charset="0"/>
              </a:rPr>
              <a:t>Short Constructed Response (e.g., short answer, fill-in-the-blank)</a:t>
            </a:r>
            <a:endParaRPr lang="en-US" altLang="en-US" sz="1700" dirty="0">
              <a:solidFill>
                <a:srgbClr val="000000"/>
              </a:solidFill>
              <a:highlight>
                <a:srgbClr val="FFFF00"/>
              </a:highlight>
              <a:latin typeface="Arial" panose="020B0604020202020204" pitchFamily="34" charset="0"/>
              <a:ea typeface="ＭＳ Ｐゴシック"/>
              <a:cs typeface="Arial" panose="020B0604020202020204" pitchFamily="34" charset="0"/>
            </a:endParaRPr>
          </a:p>
          <a:p>
            <a:pPr eaLnBrk="1" hangingPunct="1">
              <a:lnSpc>
                <a:spcPct val="100000"/>
              </a:lnSpc>
              <a:spcBef>
                <a:spcPct val="0"/>
              </a:spcBef>
              <a:buClrTx/>
              <a:buSzTx/>
              <a:buFont typeface="Wingdings" panose="05000000000000000000" pitchFamily="2" charset="2"/>
              <a:buNone/>
            </a:pPr>
            <a:r>
              <a:rPr lang="en-US" altLang="en-US" sz="1700" b="1" dirty="0">
                <a:solidFill>
                  <a:srgbClr val="000000"/>
                </a:solidFill>
                <a:latin typeface="Arial" panose="020B0604020202020204" pitchFamily="34" charset="0"/>
                <a:ea typeface="ＭＳ Ｐゴシック"/>
                <a:cs typeface="Arial" panose="020B0604020202020204" pitchFamily="34" charset="0"/>
              </a:rPr>
              <a:t>ECR-</a:t>
            </a:r>
            <a:r>
              <a:rPr lang="en-US" altLang="en-US" sz="1700" dirty="0">
                <a:solidFill>
                  <a:srgbClr val="000000"/>
                </a:solidFill>
                <a:latin typeface="Arial" panose="020B0604020202020204" pitchFamily="34" charset="0"/>
                <a:ea typeface="ＭＳ Ｐゴシック"/>
                <a:cs typeface="Arial" panose="020B0604020202020204" pitchFamily="34" charset="0"/>
              </a:rPr>
              <a:t>Extended Constructed Response (e.g., paragraph responses, essays, problem-solving where work must be shown)</a:t>
            </a:r>
            <a:endParaRPr lang="en-US" altLang="en-US" sz="1700" dirty="0">
              <a:solidFill>
                <a:srgbClr val="000000"/>
              </a:solidFill>
              <a:highlight>
                <a:srgbClr val="FFFF00"/>
              </a:highlight>
              <a:latin typeface="Arial" panose="020B0604020202020204" pitchFamily="34" charset="0"/>
              <a:ea typeface="ＭＳ Ｐゴシック"/>
              <a:cs typeface="Arial" panose="020B0604020202020204" pitchFamily="34" charset="0"/>
            </a:endParaRPr>
          </a:p>
          <a:p>
            <a:pPr eaLnBrk="1" hangingPunct="1">
              <a:lnSpc>
                <a:spcPct val="100000"/>
              </a:lnSpc>
              <a:spcBef>
                <a:spcPct val="0"/>
              </a:spcBef>
              <a:buClrTx/>
              <a:buSzTx/>
              <a:buFont typeface="Wingdings" panose="05000000000000000000" pitchFamily="2" charset="2"/>
              <a:buNone/>
            </a:pPr>
            <a:r>
              <a:rPr lang="en-US" altLang="en-US" sz="1700" b="1" dirty="0">
                <a:solidFill>
                  <a:srgbClr val="000000"/>
                </a:solidFill>
                <a:latin typeface="Arial" panose="020B0604020202020204" pitchFamily="34" charset="0"/>
                <a:ea typeface="ＭＳ Ｐゴシック"/>
                <a:cs typeface="Arial" panose="020B0604020202020204" pitchFamily="34" charset="0"/>
              </a:rPr>
              <a:t>PT- </a:t>
            </a:r>
            <a:r>
              <a:rPr lang="en-US" altLang="en-US" sz="1700" dirty="0">
                <a:solidFill>
                  <a:srgbClr val="000000"/>
                </a:solidFill>
                <a:latin typeface="Arial" panose="020B0604020202020204" pitchFamily="34" charset="0"/>
                <a:ea typeface="ＭＳ Ｐゴシック"/>
                <a:cs typeface="Arial" panose="020B0604020202020204" pitchFamily="34" charset="0"/>
              </a:rPr>
              <a:t>Performance Task (e.g., multiple day tasks, </a:t>
            </a:r>
          </a:p>
          <a:p>
            <a:pPr eaLnBrk="1" hangingPunct="1">
              <a:lnSpc>
                <a:spcPct val="100000"/>
              </a:lnSpc>
              <a:spcBef>
                <a:spcPct val="0"/>
              </a:spcBef>
              <a:buClrTx/>
              <a:buSzTx/>
              <a:buFont typeface="Wingdings" panose="05000000000000000000" pitchFamily="2" charset="2"/>
              <a:buNone/>
            </a:pPr>
            <a:r>
              <a:rPr lang="en-US" altLang="en-US" sz="1700" dirty="0">
                <a:solidFill>
                  <a:srgbClr val="000000"/>
                </a:solidFill>
                <a:latin typeface="Arial" panose="020B0604020202020204" pitchFamily="34" charset="0"/>
                <a:ea typeface="ＭＳ Ｐゴシック"/>
                <a:cs typeface="Arial" panose="020B0604020202020204" pitchFamily="34" charset="0"/>
              </a:rPr>
              <a:t>portfolios, authentic demonstration)</a:t>
            </a:r>
          </a:p>
        </p:txBody>
      </p:sp>
      <p:sp>
        <p:nvSpPr>
          <p:cNvPr id="4" name="Slide Number Placeholder 3">
            <a:extLst>
              <a:ext uri="{FF2B5EF4-FFF2-40B4-BE49-F238E27FC236}">
                <a16:creationId xmlns:a16="http://schemas.microsoft.com/office/drawing/2014/main" id="{55FB7081-2F9B-A048-8593-A7DFC4A113C6}"/>
              </a:ext>
            </a:extLst>
          </p:cNvPr>
          <p:cNvSpPr>
            <a:spLocks noGrp="1"/>
          </p:cNvSpPr>
          <p:nvPr>
            <p:ph type="sldNum" sz="quarter" idx="12"/>
          </p:nvPr>
        </p:nvSpPr>
        <p:spPr/>
        <p:txBody>
          <a:bodyPr/>
          <a:lstStyle/>
          <a:p>
            <a:fld id="{680C5762-CF65-4775-9966-A58D40CC61B9}" type="slidenum">
              <a:rPr lang="en-US" smtClean="0"/>
              <a:t>13</a:t>
            </a:fld>
            <a:endParaRPr lang="en-US"/>
          </a:p>
        </p:txBody>
      </p:sp>
    </p:spTree>
    <p:extLst>
      <p:ext uri="{BB962C8B-B14F-4D97-AF65-F5344CB8AC3E}">
        <p14:creationId xmlns:p14="http://schemas.microsoft.com/office/powerpoint/2010/main" val="1064655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89FCFA-F059-41A7-8F15-050383E69DAA}"/>
              </a:ext>
            </a:extLst>
          </p:cNvPr>
          <p:cNvSpPr>
            <a:spLocks noGrp="1"/>
          </p:cNvSpPr>
          <p:nvPr>
            <p:ph type="title"/>
          </p:nvPr>
        </p:nvSpPr>
        <p:spPr>
          <a:xfrm>
            <a:off x="668161" y="424441"/>
            <a:ext cx="7807678" cy="976455"/>
          </a:xfrm>
        </p:spPr>
        <p:txBody>
          <a:bodyPr>
            <a:noAutofit/>
          </a:bodyPr>
          <a:lstStyle/>
          <a:p>
            <a:pPr algn="ctr">
              <a:defRPr/>
            </a:pPr>
            <a:r>
              <a:rPr lang="en-US" b="1"/>
              <a:t>Specification Table Example: CP &amp; ITS</a:t>
            </a:r>
            <a:endParaRPr lang="en-US"/>
          </a:p>
        </p:txBody>
      </p:sp>
      <p:sp>
        <p:nvSpPr>
          <p:cNvPr id="5" name="Rectangle 1">
            <a:extLst>
              <a:ext uri="{FF2B5EF4-FFF2-40B4-BE49-F238E27FC236}">
                <a16:creationId xmlns:a16="http://schemas.microsoft.com/office/drawing/2014/main" id="{9EEE42F0-91C6-418E-A590-68F7F1D2BD92}"/>
              </a:ext>
            </a:extLst>
          </p:cNvPr>
          <p:cNvSpPr>
            <a:spLocks noChangeArrowheads="1"/>
          </p:cNvSpPr>
          <p:nvPr/>
        </p:nvSpPr>
        <p:spPr bwMode="auto">
          <a:xfrm>
            <a:off x="897404" y="1414314"/>
            <a:ext cx="7349191" cy="438582"/>
          </a:xfrm>
          <a:prstGeom prst="rect">
            <a:avLst/>
          </a:prstGeom>
          <a:noFill/>
          <a:ln>
            <a:noFill/>
          </a:ln>
          <a:effectLst/>
        </p:spPr>
        <p:txBody>
          <a:bodyPr wrap="none" lIns="68580" tIns="34290" rIns="68580" bIns="34290" anchor="ctr">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a:defRPr/>
            </a:pPr>
            <a:r>
              <a:rPr lang="en-US" altLang="en-US" sz="2400" dirty="0">
                <a:ea typeface="Calibri" panose="020F0502020204030204" pitchFamily="34" charset="0"/>
                <a:cs typeface="Arial" panose="020B0604020202020204" pitchFamily="34" charset="0"/>
              </a:rPr>
              <a:t>Content Pattern (CP) and Item/Task Sufficiency (ITS)</a:t>
            </a:r>
            <a:endParaRPr lang="en-US" altLang="en-US" sz="2400" dirty="0">
              <a:cs typeface="Arial" panose="020B0604020202020204" pitchFamily="34" charset="0"/>
            </a:endParaRPr>
          </a:p>
        </p:txBody>
      </p:sp>
      <p:graphicFrame>
        <p:nvGraphicFramePr>
          <p:cNvPr id="3" name="Table 2">
            <a:extLst>
              <a:ext uri="{FF2B5EF4-FFF2-40B4-BE49-F238E27FC236}">
                <a16:creationId xmlns:a16="http://schemas.microsoft.com/office/drawing/2014/main" id="{0407918A-6B0C-45A4-A68E-453197B04A59}"/>
              </a:ext>
            </a:extLst>
          </p:cNvPr>
          <p:cNvGraphicFramePr>
            <a:graphicFrameLocks noGrp="1"/>
          </p:cNvGraphicFramePr>
          <p:nvPr>
            <p:extLst>
              <p:ext uri="{D42A27DB-BD31-4B8C-83A1-F6EECF244321}">
                <p14:modId xmlns:p14="http://schemas.microsoft.com/office/powerpoint/2010/main" val="3915988033"/>
              </p:ext>
            </p:extLst>
          </p:nvPr>
        </p:nvGraphicFramePr>
        <p:xfrm>
          <a:off x="457200" y="1935563"/>
          <a:ext cx="8204199" cy="3790037"/>
        </p:xfrm>
        <a:graphic>
          <a:graphicData uri="http://schemas.openxmlformats.org/drawingml/2006/table">
            <a:tbl>
              <a:tblPr firstRow="1"/>
              <a:tblGrid>
                <a:gridCol w="3708400">
                  <a:extLst>
                    <a:ext uri="{9D8B030D-6E8A-4147-A177-3AD203B41FA5}">
                      <a16:colId xmlns:a16="http://schemas.microsoft.com/office/drawing/2014/main" val="20000"/>
                    </a:ext>
                  </a:extLst>
                </a:gridCol>
                <a:gridCol w="10922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812800">
                  <a:extLst>
                    <a:ext uri="{9D8B030D-6E8A-4147-A177-3AD203B41FA5}">
                      <a16:colId xmlns:a16="http://schemas.microsoft.com/office/drawing/2014/main" val="20003"/>
                    </a:ext>
                  </a:extLst>
                </a:gridCol>
                <a:gridCol w="609600">
                  <a:extLst>
                    <a:ext uri="{9D8B030D-6E8A-4147-A177-3AD203B41FA5}">
                      <a16:colId xmlns:a16="http://schemas.microsoft.com/office/drawing/2014/main" val="3824954795"/>
                    </a:ext>
                  </a:extLst>
                </a:gridCol>
                <a:gridCol w="609600">
                  <a:extLst>
                    <a:ext uri="{9D8B030D-6E8A-4147-A177-3AD203B41FA5}">
                      <a16:colId xmlns:a16="http://schemas.microsoft.com/office/drawing/2014/main" val="20005"/>
                    </a:ext>
                  </a:extLst>
                </a:gridCol>
                <a:gridCol w="838199">
                  <a:extLst>
                    <a:ext uri="{9D8B030D-6E8A-4147-A177-3AD203B41FA5}">
                      <a16:colId xmlns:a16="http://schemas.microsoft.com/office/drawing/2014/main" val="20006"/>
                    </a:ext>
                  </a:extLst>
                </a:gridCol>
              </a:tblGrid>
              <a:tr h="933102">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Big Idea/Enduring Understanding</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rtl="0" eaLnBrk="1" fontAlgn="base" latinLnBrk="0" hangingPunct="1">
                        <a:lnSpc>
                          <a:spcPct val="115000"/>
                        </a:lnSpc>
                        <a:spcBef>
                          <a:spcPct val="0"/>
                        </a:spcBef>
                        <a:spcAft>
                          <a:spcPct val="0"/>
                        </a:spcAft>
                        <a:buFontTx/>
                        <a:buNone/>
                      </a:pPr>
                      <a:r>
                        <a:rPr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Standard ID</a:t>
                      </a:r>
                      <a:endParaRPr kumimoji="0"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endParaRP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SR</a:t>
                      </a:r>
                    </a:p>
                  </a:txBody>
                  <a:tcPr marL="51435" marR="5143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SCR</a:t>
                      </a:r>
                    </a:p>
                  </a:txBody>
                  <a:tcPr marL="51435" marR="5143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r>
                        <a:rPr kumimoji="0" lang="en-US" altLang="en-US" sz="1700" b="1"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ECR</a:t>
                      </a:r>
                      <a:endParaRPr lang="en-US" sz="1700" b="1" dirty="0">
                        <a:solidFill>
                          <a:schemeClr val="bg1"/>
                        </a:solidFill>
                      </a:endParaRPr>
                    </a:p>
                  </a:txBody>
                  <a:tcPr marL="51435" marR="5143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PT</a:t>
                      </a:r>
                    </a:p>
                  </a:txBody>
                  <a:tcPr marL="51435" marR="5143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0" i="0" u="none" strike="noStrike" cap="none" normalizeH="0" baseline="0" dirty="0">
                          <a:ln>
                            <a:noFill/>
                          </a:ln>
                          <a:solidFill>
                            <a:schemeClr val="bg1"/>
                          </a:solidFill>
                          <a:effectLst/>
                          <a:latin typeface="Arial" panose="020B0604020202020204" pitchFamily="34" charset="0"/>
                          <a:ea typeface="ＭＳ Ｐゴシック"/>
                          <a:cs typeface="Arial" panose="020B0604020202020204" pitchFamily="34" charset="0"/>
                        </a:rPr>
                        <a:t>Total Points</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709716">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Artists make thoughtful choices in creating works of art.</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1.1</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5 (4)</a:t>
                      </a:r>
                      <a:endParaRPr lang="en-US" sz="170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20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960225">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1700" b="1" i="0" u="none" strike="noStrike" cap="none" normalizeH="0" baseline="0">
                          <a:ln>
                            <a:noFill/>
                          </a:ln>
                          <a:solidFill>
                            <a:srgbClr val="FFFFFF"/>
                          </a:solidFill>
                          <a:effectLst/>
                          <a:latin typeface="Arial" panose="020B0604020202020204" pitchFamily="34" charset="0"/>
                          <a:ea typeface="ＭＳ Ｐゴシック"/>
                          <a:cs typeface="Arial" panose="020B0604020202020204" pitchFamily="34" charset="0"/>
                        </a:rPr>
                        <a:t>Artists create works of art employing both conscious and intuitive thought.</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1.2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endParaRPr lang="en-US" sz="1700"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2 (35)</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70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3"/>
                  </a:ext>
                </a:extLst>
              </a:tr>
              <a:tr h="885593">
                <a:tc>
                  <a:txBody>
                    <a:bodyPr/>
                    <a:lstStyle>
                      <a:lvl1pPr eaLnBrk="0" hangingPunct="0">
                        <a:lnSpc>
                          <a:spcPct val="90000"/>
                        </a:lnSpc>
                        <a:spcBef>
                          <a:spcPts val="1200"/>
                        </a:spcBef>
                        <a:buClr>
                          <a:srgbClr val="9E3611"/>
                        </a:buClr>
                        <a:buSzPct val="85000"/>
                        <a:buFont typeface="Wingdings" pitchFamily="2" charset="2"/>
                        <a:tabLst>
                          <a:tab pos="228600" algn="l"/>
                        </a:tabLst>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tabLst>
                          <a:tab pos="228600" algn="l"/>
                        </a:tabLst>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tabLst>
                          <a:tab pos="228600" algn="l"/>
                        </a:tabLst>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tab pos="228600" algn="l"/>
                        </a:tabLst>
                      </a:pPr>
                      <a:r>
                        <a:rPr kumimoji="0"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Natural resources have influenced the creation of indigenous art forms.</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7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4.1</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5 (2)</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algn="ct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0</a:t>
                      </a:r>
                      <a:endParaRPr lang="en-US" sz="170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10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301401">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FFFFFF"/>
                          </a:solidFill>
                          <a:effectLst/>
                          <a:latin typeface="Arial" panose="020B0604020202020204" pitchFamily="34" charset="0"/>
                          <a:ea typeface="ＭＳ Ｐゴシック"/>
                          <a:cs typeface="Arial" panose="020B0604020202020204" pitchFamily="34" charset="0"/>
                        </a:rPr>
                        <a:t>Totals</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700" b="0"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endParaRPr>
                    </a:p>
                  </a:txBody>
                  <a:tcPr marL="51435" marR="5143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10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20</a:t>
                      </a:r>
                      <a:endParaRPr lang="en-US" sz="1700" dirty="0"/>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a:ln>
                            <a:noFill/>
                          </a:ln>
                          <a:solidFill>
                            <a:srgbClr val="000000"/>
                          </a:solidFill>
                          <a:effectLst/>
                          <a:latin typeface="Arial" panose="020B0604020202020204" pitchFamily="34" charset="0"/>
                          <a:ea typeface="ＭＳ Ｐゴシック"/>
                          <a:cs typeface="Arial" panose="020B0604020202020204" pitchFamily="34" charset="0"/>
                        </a:rPr>
                        <a:t>70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700" b="1" i="0" u="none" strike="noStrike" cap="none" normalizeH="0" baseline="0" dirty="0">
                          <a:ln>
                            <a:noFill/>
                          </a:ln>
                          <a:solidFill>
                            <a:srgbClr val="000000"/>
                          </a:solidFill>
                          <a:effectLst/>
                          <a:latin typeface="Arial" panose="020B0604020202020204" pitchFamily="34" charset="0"/>
                          <a:ea typeface="ＭＳ Ｐゴシック"/>
                          <a:cs typeface="Arial" panose="020B0604020202020204" pitchFamily="34" charset="0"/>
                        </a:rPr>
                        <a:t>100</a:t>
                      </a:r>
                    </a:p>
                  </a:txBody>
                  <a:tcPr marL="51435" marR="5143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239B2F6E-3674-AD5C-9EDC-2650FDAA9C52}"/>
              </a:ext>
              <a:ext uri="{C183D7F6-B498-43B3-948B-1728B52AA6E4}">
                <adec:decorative xmlns:adec="http://schemas.microsoft.com/office/drawing/2017/decorative" val="1"/>
              </a:ext>
            </a:extLst>
          </p:cNvPr>
          <p:cNvSpPr txBox="1"/>
          <p:nvPr/>
        </p:nvSpPr>
        <p:spPr>
          <a:xfrm>
            <a:off x="5437587" y="2100898"/>
            <a:ext cx="2231225" cy="369332"/>
          </a:xfrm>
          <a:prstGeom prst="rect">
            <a:avLst/>
          </a:prstGeom>
          <a:solidFill>
            <a:schemeClr val="bg1">
              <a:lumMod val="85000"/>
            </a:schemeClr>
          </a:solidFill>
        </p:spPr>
        <p:txBody>
          <a:bodyPr wrap="square" rtlCol="0">
            <a:spAutoFit/>
          </a:bodyPr>
          <a:lstStyle/>
          <a:p>
            <a:pPr algn="ctr"/>
            <a:r>
              <a:rPr lang="en-US" b="1" dirty="0"/>
              <a:t>Item Types</a:t>
            </a:r>
          </a:p>
        </p:txBody>
      </p:sp>
      <p:sp>
        <p:nvSpPr>
          <p:cNvPr id="2" name="Date Placeholder 1">
            <a:extLst>
              <a:ext uri="{FF2B5EF4-FFF2-40B4-BE49-F238E27FC236}">
                <a16:creationId xmlns:a16="http://schemas.microsoft.com/office/drawing/2014/main" id="{144F5E17-F49B-EE42-AB3D-544B6E97728E}"/>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6E65FFBD-77DD-BF4F-8491-B3B4F57F48B5}"/>
              </a:ext>
            </a:extLst>
          </p:cNvPr>
          <p:cNvSpPr>
            <a:spLocks noGrp="1"/>
          </p:cNvSpPr>
          <p:nvPr>
            <p:ph type="sldNum" sz="quarter" idx="12"/>
          </p:nvPr>
        </p:nvSpPr>
        <p:spPr/>
        <p:txBody>
          <a:bodyPr/>
          <a:lstStyle/>
          <a:p>
            <a:fld id="{680C5762-CF65-4775-9966-A58D40CC61B9}" type="slidenum">
              <a:rPr lang="en-US" smtClean="0"/>
              <a:t>14</a:t>
            </a:fld>
            <a:endParaRPr lang="en-US"/>
          </a:p>
        </p:txBody>
      </p:sp>
    </p:spTree>
    <p:extLst>
      <p:ext uri="{BB962C8B-B14F-4D97-AF65-F5344CB8AC3E}">
        <p14:creationId xmlns:p14="http://schemas.microsoft.com/office/powerpoint/2010/main" val="1341093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E7940-AA14-4900-945B-26B976278719}"/>
              </a:ext>
            </a:extLst>
          </p:cNvPr>
          <p:cNvSpPr>
            <a:spLocks noGrp="1"/>
          </p:cNvSpPr>
          <p:nvPr>
            <p:ph type="title"/>
          </p:nvPr>
        </p:nvSpPr>
        <p:spPr>
          <a:xfrm>
            <a:off x="838200" y="560686"/>
            <a:ext cx="7467600" cy="729456"/>
          </a:xfrm>
        </p:spPr>
        <p:txBody>
          <a:bodyPr>
            <a:normAutofit fontScale="90000"/>
          </a:bodyPr>
          <a:lstStyle/>
          <a:p>
            <a:pPr algn="ctr">
              <a:defRPr/>
            </a:pPr>
            <a:r>
              <a:rPr lang="en-US" b="1"/>
              <a:t>Quality Assurance</a:t>
            </a:r>
            <a:r>
              <a:rPr lang="en-US" sz="3300" b="1"/>
              <a:t> Checklist: Alignment</a:t>
            </a:r>
            <a:endParaRPr lang="en-US" sz="3300"/>
          </a:p>
        </p:txBody>
      </p:sp>
      <p:sp>
        <p:nvSpPr>
          <p:cNvPr id="54275" name="Content Placeholder 2">
            <a:extLst>
              <a:ext uri="{FF2B5EF4-FFF2-40B4-BE49-F238E27FC236}">
                <a16:creationId xmlns:a16="http://schemas.microsoft.com/office/drawing/2014/main" id="{62EC0C21-AFBA-49D5-90C9-C62EB4B2359A}"/>
              </a:ext>
            </a:extLst>
          </p:cNvPr>
          <p:cNvSpPr>
            <a:spLocks noGrp="1"/>
          </p:cNvSpPr>
          <p:nvPr>
            <p:ph idx="1"/>
          </p:nvPr>
        </p:nvSpPr>
        <p:spPr>
          <a:xfrm>
            <a:off x="457200" y="1691827"/>
            <a:ext cx="8232721" cy="4676379"/>
          </a:xfrm>
        </p:spPr>
        <p:txBody>
          <a:bodyPr vert="horz" lIns="68580" tIns="34290" rIns="68580" bIns="34290" rtlCol="0" anchor="t">
            <a:noAutofit/>
          </a:bodyPr>
          <a:lstStyle/>
          <a:p>
            <a:pPr>
              <a:spcBef>
                <a:spcPts val="0"/>
              </a:spcBef>
              <a:buFont typeface="Wingdings" panose="05000000000000000000" pitchFamily="2" charset="2"/>
              <a:buChar char="q"/>
              <a:defRPr/>
            </a:pPr>
            <a:r>
              <a:rPr lang="en-US" altLang="en-US" sz="2400" dirty="0"/>
              <a:t> The targeted standards reflect the important learning within the Big Idea/Enduring Understanding/Transfer Goals.</a:t>
            </a:r>
          </a:p>
          <a:p>
            <a:pPr lvl="3">
              <a:spcBef>
                <a:spcPts val="0"/>
              </a:spcBef>
              <a:buFont typeface="Wingdings" panose="05000000000000000000" pitchFamily="2" charset="2"/>
              <a:buChar char="q"/>
              <a:defRPr/>
            </a:pPr>
            <a:r>
              <a:rPr lang="en-US" altLang="en-US" sz="2400" dirty="0">
                <a:cs typeface="+mn-cs"/>
              </a:rPr>
              <a:t>The cognitive demand aligns with the targeted content standards.</a:t>
            </a:r>
            <a:endParaRPr lang="en-US" altLang="en-US" sz="2400" dirty="0"/>
          </a:p>
          <a:p>
            <a:pPr lvl="3">
              <a:spcBef>
                <a:spcPts val="0"/>
              </a:spcBef>
              <a:buFont typeface="Wingdings" panose="05000000000000000000" pitchFamily="2" charset="2"/>
              <a:buChar char="q"/>
              <a:defRPr/>
            </a:pPr>
            <a:r>
              <a:rPr lang="en-US" altLang="en-US" sz="2400" dirty="0">
                <a:cs typeface="+mn-cs"/>
              </a:rPr>
              <a:t>There is a sufficient sampling of the targeted content standards.</a:t>
            </a:r>
          </a:p>
          <a:p>
            <a:pPr>
              <a:spcBef>
                <a:spcPts val="0"/>
              </a:spcBef>
              <a:buFont typeface="Wingdings" panose="05000000000000000000" pitchFamily="2" charset="2"/>
              <a:buChar char="q"/>
              <a:defRPr/>
            </a:pPr>
            <a:r>
              <a:rPr lang="en-US" altLang="en-US" sz="2400" dirty="0">
                <a:cs typeface="+mn-cs"/>
              </a:rPr>
              <a:t>The item/task point distribution reflects the weight intended for the targeted content standards.</a:t>
            </a:r>
          </a:p>
          <a:p>
            <a:pPr>
              <a:spcBef>
                <a:spcPts val="0"/>
              </a:spcBef>
              <a:buFont typeface="Wingdings" panose="05000000000000000000" pitchFamily="2" charset="2"/>
              <a:buChar char="q"/>
              <a:defRPr/>
            </a:pPr>
            <a:r>
              <a:rPr lang="en-US" altLang="en-US" sz="2400" dirty="0"/>
              <a:t> The overall blueprint reflects a coherent, focused, and rigorous measurement approach.</a:t>
            </a:r>
          </a:p>
        </p:txBody>
      </p:sp>
      <p:pic>
        <p:nvPicPr>
          <p:cNvPr id="6" name="Graphic 3">
            <a:extLst>
              <a:ext uri="{FF2B5EF4-FFF2-40B4-BE49-F238E27FC236}">
                <a16:creationId xmlns:a16="http://schemas.microsoft.com/office/drawing/2014/main" id="{D3F38F8A-7A6C-E84A-B094-04E8AE2CE76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4800" y="2743200"/>
            <a:ext cx="1600200" cy="1600200"/>
          </a:xfrm>
          <a:prstGeom prst="rect">
            <a:avLst/>
          </a:prstGeom>
        </p:spPr>
      </p:pic>
      <p:sp>
        <p:nvSpPr>
          <p:cNvPr id="3" name="Date Placeholder 2">
            <a:extLst>
              <a:ext uri="{FF2B5EF4-FFF2-40B4-BE49-F238E27FC236}">
                <a16:creationId xmlns:a16="http://schemas.microsoft.com/office/drawing/2014/main" id="{2FD65752-2203-E04C-BF50-AD4D73BA435F}"/>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C433B0C2-9CC5-C349-93B5-0F3AF015520A}"/>
              </a:ext>
            </a:extLst>
          </p:cNvPr>
          <p:cNvSpPr>
            <a:spLocks noGrp="1"/>
          </p:cNvSpPr>
          <p:nvPr>
            <p:ph type="sldNum" sz="quarter" idx="12"/>
          </p:nvPr>
        </p:nvSpPr>
        <p:spPr/>
        <p:txBody>
          <a:bodyPr/>
          <a:lstStyle/>
          <a:p>
            <a:fld id="{680C5762-CF65-4775-9966-A58D40CC61B9}" type="slidenum">
              <a:rPr lang="en-US" smtClean="0"/>
              <a:t>15</a:t>
            </a:fld>
            <a:endParaRPr lang="en-US"/>
          </a:p>
        </p:txBody>
      </p:sp>
    </p:spTree>
    <p:extLst>
      <p:ext uri="{BB962C8B-B14F-4D97-AF65-F5344CB8AC3E}">
        <p14:creationId xmlns:p14="http://schemas.microsoft.com/office/powerpoint/2010/main" val="3730467850"/>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F192D8-905D-CC4E-9E1A-D2BE5C6CC036}"/>
              </a:ext>
            </a:extLst>
          </p:cNvPr>
          <p:cNvSpPr>
            <a:spLocks noGrp="1"/>
          </p:cNvSpPr>
          <p:nvPr>
            <p:ph type="title" idx="4294967295"/>
          </p:nvPr>
        </p:nvSpPr>
        <p:spPr>
          <a:xfrm>
            <a:off x="457200" y="474994"/>
            <a:ext cx="8229600" cy="897684"/>
          </a:xfrm>
        </p:spPr>
        <p:txBody>
          <a:bodyPr/>
          <a:lstStyle/>
          <a:p>
            <a:pPr algn="ctr" rtl="0" eaLnBrk="1" latinLnBrk="0" hangingPunct="1"/>
            <a:r>
              <a:rPr lang="en-US" sz="3300" b="1" kern="1200">
                <a:effectLst/>
                <a:ea typeface="+mn-ea"/>
              </a:rPr>
              <a:t>Blueprint Template</a:t>
            </a:r>
            <a:endParaRPr lang="en-US">
              <a:effectLst/>
            </a:endParaRPr>
          </a:p>
        </p:txBody>
      </p:sp>
      <p:sp>
        <p:nvSpPr>
          <p:cNvPr id="4" name="TextBox 3">
            <a:extLst>
              <a:ext uri="{FF2B5EF4-FFF2-40B4-BE49-F238E27FC236}">
                <a16:creationId xmlns:a16="http://schemas.microsoft.com/office/drawing/2014/main" id="{8652A6DC-1A0F-055A-8167-086A8DDEC0D7}"/>
              </a:ext>
            </a:extLst>
          </p:cNvPr>
          <p:cNvSpPr txBox="1"/>
          <p:nvPr/>
        </p:nvSpPr>
        <p:spPr>
          <a:xfrm>
            <a:off x="2875281" y="1828800"/>
            <a:ext cx="2514600" cy="253916"/>
          </a:xfrm>
          <a:prstGeom prst="rect">
            <a:avLst/>
          </a:prstGeom>
          <a:solidFill>
            <a:schemeClr val="bg1">
              <a:lumMod val="95000"/>
            </a:schemeClr>
          </a:solidFill>
          <a:ln>
            <a:solidFill>
              <a:schemeClr val="tx1"/>
            </a:solidFill>
          </a:ln>
        </p:spPr>
        <p:txBody>
          <a:bodyPr wrap="square" rtlCol="0">
            <a:spAutoFit/>
          </a:bodyPr>
          <a:lstStyle/>
          <a:p>
            <a:pPr marL="0" marR="0" algn="ctr" fontAlgn="base">
              <a:spcBef>
                <a:spcPts val="0"/>
              </a:spcBef>
              <a:spcAft>
                <a:spcPts val="0"/>
              </a:spcAft>
            </a:pPr>
            <a:r>
              <a:rPr lang="en-US" sz="1050" dirty="0">
                <a:effectLst/>
                <a:latin typeface="Arial" panose="020B0604020202020204" pitchFamily="34" charset="0"/>
                <a:cs typeface="Arial" panose="020B0604020202020204" pitchFamily="34" charset="0"/>
              </a:rPr>
              <a:t>Number of Assessment Items</a:t>
            </a:r>
            <a:endParaRPr lang="en-US" sz="105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1D19FAF2-18BE-E1BE-EB11-D36233E5EFB5}"/>
              </a:ext>
            </a:extLst>
          </p:cNvPr>
          <p:cNvSpPr txBox="1"/>
          <p:nvPr/>
        </p:nvSpPr>
        <p:spPr>
          <a:xfrm>
            <a:off x="6172200" y="1836495"/>
            <a:ext cx="1676400" cy="246221"/>
          </a:xfrm>
          <a:prstGeom prst="rect">
            <a:avLst/>
          </a:prstGeom>
          <a:solidFill>
            <a:schemeClr val="bg1">
              <a:lumMod val="95000"/>
            </a:schemeClr>
          </a:solidFill>
          <a:ln>
            <a:solidFill>
              <a:schemeClr val="tx1"/>
            </a:solidFill>
          </a:ln>
        </p:spPr>
        <p:txBody>
          <a:bodyPr wrap="square" rtlCol="0">
            <a:spAutoFit/>
          </a:bodyPr>
          <a:lstStyle/>
          <a:p>
            <a:pPr algn="ctr"/>
            <a:r>
              <a:rPr lang="en-US" sz="1000" dirty="0">
                <a:effectLst/>
                <a:latin typeface="Arial" panose="020B0604020202020204" pitchFamily="34" charset="0"/>
                <a:cs typeface="Arial" panose="020B0604020202020204" pitchFamily="34" charset="0"/>
              </a:rPr>
              <a:t>Number Item Types</a:t>
            </a:r>
            <a:endParaRPr lang="en-US" sz="1000" dirty="0">
              <a:effectLst/>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8" name="Table 7">
            <a:extLst>
              <a:ext uri="{FF2B5EF4-FFF2-40B4-BE49-F238E27FC236}">
                <a16:creationId xmlns:a16="http://schemas.microsoft.com/office/drawing/2014/main" id="{F0D92F39-E55B-B2C4-8621-A108B7002C87}"/>
              </a:ext>
            </a:extLst>
          </p:cNvPr>
          <p:cNvGraphicFramePr>
            <a:graphicFrameLocks noGrp="1"/>
          </p:cNvGraphicFramePr>
          <p:nvPr>
            <p:extLst>
              <p:ext uri="{D42A27DB-BD31-4B8C-83A1-F6EECF244321}">
                <p14:modId xmlns:p14="http://schemas.microsoft.com/office/powerpoint/2010/main" val="744267359"/>
              </p:ext>
            </p:extLst>
          </p:nvPr>
        </p:nvGraphicFramePr>
        <p:xfrm>
          <a:off x="457200" y="2152419"/>
          <a:ext cx="8080439" cy="2660621"/>
        </p:xfrm>
        <a:graphic>
          <a:graphicData uri="http://schemas.openxmlformats.org/drawingml/2006/table">
            <a:tbl>
              <a:tblPr firstRow="1">
                <a:tableStyleId>{5C22544A-7EE6-4342-B048-85BDC9FD1C3A}</a:tableStyleId>
              </a:tblPr>
              <a:tblGrid>
                <a:gridCol w="1295400">
                  <a:extLst>
                    <a:ext uri="{9D8B030D-6E8A-4147-A177-3AD203B41FA5}">
                      <a16:colId xmlns:a16="http://schemas.microsoft.com/office/drawing/2014/main" val="5879122"/>
                    </a:ext>
                  </a:extLst>
                </a:gridCol>
                <a:gridCol w="1139825">
                  <a:extLst>
                    <a:ext uri="{9D8B030D-6E8A-4147-A177-3AD203B41FA5}">
                      <a16:colId xmlns:a16="http://schemas.microsoft.com/office/drawing/2014/main" val="3816178915"/>
                    </a:ext>
                  </a:extLst>
                </a:gridCol>
                <a:gridCol w="685800">
                  <a:extLst>
                    <a:ext uri="{9D8B030D-6E8A-4147-A177-3AD203B41FA5}">
                      <a16:colId xmlns:a16="http://schemas.microsoft.com/office/drawing/2014/main" val="2518370997"/>
                    </a:ext>
                  </a:extLst>
                </a:gridCol>
                <a:gridCol w="609600">
                  <a:extLst>
                    <a:ext uri="{9D8B030D-6E8A-4147-A177-3AD203B41FA5}">
                      <a16:colId xmlns:a16="http://schemas.microsoft.com/office/drawing/2014/main" val="1475585415"/>
                    </a:ext>
                  </a:extLst>
                </a:gridCol>
                <a:gridCol w="609600">
                  <a:extLst>
                    <a:ext uri="{9D8B030D-6E8A-4147-A177-3AD203B41FA5}">
                      <a16:colId xmlns:a16="http://schemas.microsoft.com/office/drawing/2014/main" val="2822213495"/>
                    </a:ext>
                  </a:extLst>
                </a:gridCol>
                <a:gridCol w="609600">
                  <a:extLst>
                    <a:ext uri="{9D8B030D-6E8A-4147-A177-3AD203B41FA5}">
                      <a16:colId xmlns:a16="http://schemas.microsoft.com/office/drawing/2014/main" val="4272555015"/>
                    </a:ext>
                  </a:extLst>
                </a:gridCol>
                <a:gridCol w="532829">
                  <a:extLst>
                    <a:ext uri="{9D8B030D-6E8A-4147-A177-3AD203B41FA5}">
                      <a16:colId xmlns:a16="http://schemas.microsoft.com/office/drawing/2014/main" val="3365493288"/>
                    </a:ext>
                  </a:extLst>
                </a:gridCol>
                <a:gridCol w="162560">
                  <a:extLst>
                    <a:ext uri="{9D8B030D-6E8A-4147-A177-3AD203B41FA5}">
                      <a16:colId xmlns:a16="http://schemas.microsoft.com/office/drawing/2014/main" val="602751124"/>
                    </a:ext>
                  </a:extLst>
                </a:gridCol>
                <a:gridCol w="457200">
                  <a:extLst>
                    <a:ext uri="{9D8B030D-6E8A-4147-A177-3AD203B41FA5}">
                      <a16:colId xmlns:a16="http://schemas.microsoft.com/office/drawing/2014/main" val="3967308654"/>
                    </a:ext>
                  </a:extLst>
                </a:gridCol>
                <a:gridCol w="457200">
                  <a:extLst>
                    <a:ext uri="{9D8B030D-6E8A-4147-A177-3AD203B41FA5}">
                      <a16:colId xmlns:a16="http://schemas.microsoft.com/office/drawing/2014/main" val="1174951966"/>
                    </a:ext>
                  </a:extLst>
                </a:gridCol>
                <a:gridCol w="457200">
                  <a:extLst>
                    <a:ext uri="{9D8B030D-6E8A-4147-A177-3AD203B41FA5}">
                      <a16:colId xmlns:a16="http://schemas.microsoft.com/office/drawing/2014/main" val="3960538171"/>
                    </a:ext>
                  </a:extLst>
                </a:gridCol>
                <a:gridCol w="430530">
                  <a:extLst>
                    <a:ext uri="{9D8B030D-6E8A-4147-A177-3AD203B41FA5}">
                      <a16:colId xmlns:a16="http://schemas.microsoft.com/office/drawing/2014/main" val="1181955240"/>
                    </a:ext>
                  </a:extLst>
                </a:gridCol>
                <a:gridCol w="633095">
                  <a:extLst>
                    <a:ext uri="{9D8B030D-6E8A-4147-A177-3AD203B41FA5}">
                      <a16:colId xmlns:a16="http://schemas.microsoft.com/office/drawing/2014/main" val="31158785"/>
                    </a:ext>
                  </a:extLst>
                </a:gridCol>
              </a:tblGrid>
              <a:tr h="910350">
                <a:tc>
                  <a:txBody>
                    <a:bodyPr/>
                    <a:lstStyle/>
                    <a:p>
                      <a:pPr marL="0" marR="0" algn="ctr">
                        <a:lnSpc>
                          <a:spcPct val="107000"/>
                        </a:lnSpc>
                        <a:spcAft>
                          <a:spcPts val="800"/>
                        </a:spcAft>
                      </a:pPr>
                      <a:r>
                        <a:rPr lang="en-US" sz="1400" kern="100" dirty="0">
                          <a:effectLst/>
                        </a:rPr>
                        <a:t>Big Idea/ Enduring Understanding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Standard​ID​</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DOK 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DOK 2</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DOK 3</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DOK 4</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Total</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Aft>
                          <a:spcPts val="800"/>
                        </a:spcAft>
                      </a:pPr>
                      <a:r>
                        <a:rPr lang="en-US" sz="1400" kern="100" dirty="0">
                          <a:effectLst/>
                        </a:rPr>
                        <a:t>SR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SCR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ECR</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PT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tc>
                  <a:txBody>
                    <a:bodyPr/>
                    <a:lstStyle/>
                    <a:p>
                      <a:pPr marL="0" marR="0" algn="ctr">
                        <a:lnSpc>
                          <a:spcPct val="107000"/>
                        </a:lnSpc>
                        <a:spcAft>
                          <a:spcPts val="800"/>
                        </a:spcAft>
                      </a:pPr>
                      <a:r>
                        <a:rPr lang="en-US" sz="1400" kern="100" dirty="0">
                          <a:effectLst/>
                        </a:rPr>
                        <a:t>Total Points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tx2"/>
                    </a:solidFill>
                  </a:tcPr>
                </a:tc>
                <a:extLst>
                  <a:ext uri="{0D108BD9-81ED-4DB2-BD59-A6C34878D82A}">
                    <a16:rowId xmlns:a16="http://schemas.microsoft.com/office/drawing/2014/main" val="1310298287"/>
                  </a:ext>
                </a:extLst>
              </a:tr>
              <a:tr h="533400">
                <a:tc>
                  <a:txBody>
                    <a:bodyPr/>
                    <a:lstStyle/>
                    <a:p>
                      <a:pPr marL="0" marR="0">
                        <a:lnSpc>
                          <a:spcPct val="107000"/>
                        </a:lnSpc>
                        <a:spcAft>
                          <a:spcPts val="800"/>
                        </a:spcAft>
                      </a:pPr>
                      <a:r>
                        <a:rPr lang="en-US" sz="1400" kern="100" dirty="0">
                          <a:effectLst/>
                        </a:rPr>
                        <a:t>1</a:t>
                      </a:r>
                      <a:r>
                        <a:rPr lang="en-US" sz="1400" kern="100" baseline="30000" dirty="0">
                          <a:effectLst/>
                        </a:rPr>
                        <a:t>st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ID #1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29295"/>
                  </a:ext>
                </a:extLst>
              </a:tr>
              <a:tr h="609600">
                <a:tc>
                  <a:txBody>
                    <a:bodyPr/>
                    <a:lstStyle/>
                    <a:p>
                      <a:pPr marL="0" marR="0">
                        <a:lnSpc>
                          <a:spcPct val="107000"/>
                        </a:lnSpc>
                        <a:spcAft>
                          <a:spcPts val="800"/>
                        </a:spcAft>
                      </a:pPr>
                      <a:r>
                        <a:rPr lang="en-US" sz="1400" kern="100">
                          <a:effectLst/>
                        </a:rPr>
                        <a:t>1</a:t>
                      </a:r>
                      <a:r>
                        <a:rPr lang="en-US" sz="1400" kern="100" baseline="30000">
                          <a:effectLst/>
                        </a:rPr>
                        <a:t>st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ID #2</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5746744"/>
                  </a:ext>
                </a:extLst>
              </a:tr>
              <a:tr h="607271">
                <a:tc>
                  <a:txBody>
                    <a:bodyPr/>
                    <a:lstStyle/>
                    <a:p>
                      <a:pPr marL="0" marR="0">
                        <a:lnSpc>
                          <a:spcPct val="107000"/>
                        </a:lnSpc>
                        <a:spcAft>
                          <a:spcPts val="800"/>
                        </a:spcAft>
                      </a:pPr>
                      <a:r>
                        <a:rPr lang="en-US" sz="1400" kern="100">
                          <a:effectLst/>
                        </a:rPr>
                        <a:t>2nd</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ID #1</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a:effectLst/>
                        </a:rPr>
                        <a:t> </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nSpc>
                          <a:spcPct val="107000"/>
                        </a:lnSpc>
                        <a:spcAft>
                          <a:spcPts val="800"/>
                        </a:spcAft>
                      </a:pPr>
                      <a:r>
                        <a:rPr lang="en-US" sz="1400" kern="100" dirty="0">
                          <a:effectLst/>
                        </a:rPr>
                        <a:t>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82433"/>
                  </a:ext>
                </a:extLst>
              </a:tr>
            </a:tbl>
          </a:graphicData>
        </a:graphic>
      </p:graphicFrame>
      <p:sp>
        <p:nvSpPr>
          <p:cNvPr id="3" name="Date Placeholder 2">
            <a:extLst>
              <a:ext uri="{FF2B5EF4-FFF2-40B4-BE49-F238E27FC236}">
                <a16:creationId xmlns:a16="http://schemas.microsoft.com/office/drawing/2014/main" id="{623D7EDE-D9AA-9448-896B-E93165F16A1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517BB4B0-E024-A641-8782-8AD555D69BBE}"/>
              </a:ext>
            </a:extLst>
          </p:cNvPr>
          <p:cNvSpPr>
            <a:spLocks noGrp="1"/>
          </p:cNvSpPr>
          <p:nvPr>
            <p:ph type="sldNum" sz="quarter" idx="12"/>
          </p:nvPr>
        </p:nvSpPr>
        <p:spPr/>
        <p:txBody>
          <a:bodyPr/>
          <a:lstStyle/>
          <a:p>
            <a:fld id="{680C5762-CF65-4775-9966-A58D40CC61B9}" type="slidenum">
              <a:rPr lang="en-US" smtClean="0"/>
              <a:t>16</a:t>
            </a:fld>
            <a:endParaRPr lang="en-US"/>
          </a:p>
        </p:txBody>
      </p:sp>
    </p:spTree>
    <p:extLst>
      <p:ext uri="{BB962C8B-B14F-4D97-AF65-F5344CB8AC3E}">
        <p14:creationId xmlns:p14="http://schemas.microsoft.com/office/powerpoint/2010/main" val="839550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D3A032D-9AD5-7944-902E-AE17751B64CE}"/>
              </a:ext>
            </a:extLst>
          </p:cNvPr>
          <p:cNvSpPr>
            <a:spLocks noGrp="1"/>
          </p:cNvSpPr>
          <p:nvPr>
            <p:ph type="title"/>
          </p:nvPr>
        </p:nvSpPr>
        <p:spPr>
          <a:xfrm>
            <a:off x="457200" y="412250"/>
            <a:ext cx="8229600" cy="958379"/>
          </a:xfrm>
        </p:spPr>
        <p:txBody>
          <a:bodyPr>
            <a:normAutofit/>
          </a:bodyPr>
          <a:lstStyle/>
          <a:p>
            <a:pPr algn="ctr" rtl="0" eaLnBrk="1" latinLnBrk="0" hangingPunct="1"/>
            <a:r>
              <a:rPr lang="en-US" b="1" kern="1200" dirty="0">
                <a:effectLst/>
                <a:ea typeface="+mn-ea"/>
              </a:rPr>
              <a:t>Practice Makes Progress: Blueprint</a:t>
            </a:r>
            <a:endParaRPr lang="en-US" b="1" dirty="0">
              <a:effectLst/>
            </a:endParaRPr>
          </a:p>
        </p:txBody>
      </p:sp>
      <p:sp>
        <p:nvSpPr>
          <p:cNvPr id="3" name="Rectangle 2">
            <a:extLst>
              <a:ext uri="{FF2B5EF4-FFF2-40B4-BE49-F238E27FC236}">
                <a16:creationId xmlns:a16="http://schemas.microsoft.com/office/drawing/2014/main" id="{E1879121-8AB0-2742-83E5-12FD3FBE837D}"/>
              </a:ext>
            </a:extLst>
          </p:cNvPr>
          <p:cNvSpPr/>
          <p:nvPr/>
        </p:nvSpPr>
        <p:spPr>
          <a:xfrm>
            <a:off x="2603500" y="1638518"/>
            <a:ext cx="5988657" cy="3970318"/>
          </a:xfrm>
          <a:prstGeom prst="rect">
            <a:avLst/>
          </a:prstGeom>
        </p:spPr>
        <p:txBody>
          <a:bodyPr wrap="square">
            <a:spAutoFit/>
          </a:bodyPr>
          <a:lstStyle/>
          <a:p>
            <a:pPr marL="342900" indent="-342900">
              <a:buFont typeface="Arial" panose="020B0604020202020204" pitchFamily="34" charset="0"/>
              <a:buChar char="•"/>
            </a:pPr>
            <a:r>
              <a:rPr lang="en-US" sz="2800" dirty="0"/>
              <a:t>Use the </a:t>
            </a:r>
            <a:r>
              <a:rPr lang="en-US" sz="2800" b="1" dirty="0"/>
              <a:t>Blueprint Template </a:t>
            </a:r>
            <a:r>
              <a:rPr lang="en-US" sz="2800" dirty="0"/>
              <a:t>provided on the previous slide to review an assessment that you currently administer to students.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Use the </a:t>
            </a:r>
            <a:r>
              <a:rPr lang="en-US" sz="2800" b="1" dirty="0"/>
              <a:t>Quality Assurance Checklist: Alignment</a:t>
            </a:r>
            <a:r>
              <a:rPr lang="en-US" sz="2800" dirty="0"/>
              <a:t> to evaluate the assessment. </a:t>
            </a:r>
          </a:p>
          <a:p>
            <a:pPr marL="342900" indent="-342900">
              <a:buFont typeface="Arial" panose="020B0604020202020204" pitchFamily="34" charset="0"/>
              <a:buChar char="•"/>
            </a:pPr>
            <a:endParaRPr lang="en-US" sz="2800" dirty="0"/>
          </a:p>
        </p:txBody>
      </p:sp>
      <p:sp>
        <p:nvSpPr>
          <p:cNvPr id="4" name="Date Placeholder 3">
            <a:extLst>
              <a:ext uri="{FF2B5EF4-FFF2-40B4-BE49-F238E27FC236}">
                <a16:creationId xmlns:a16="http://schemas.microsoft.com/office/drawing/2014/main" id="{1C7AF25C-C8AA-0F45-B831-2FA80543A2C5}"/>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endParaRPr lang="en-US" dirty="0"/>
          </a:p>
        </p:txBody>
      </p:sp>
      <p:sp>
        <p:nvSpPr>
          <p:cNvPr id="5" name="Slide Number Placeholder 4">
            <a:extLst>
              <a:ext uri="{FF2B5EF4-FFF2-40B4-BE49-F238E27FC236}">
                <a16:creationId xmlns:a16="http://schemas.microsoft.com/office/drawing/2014/main" id="{D99AD24C-B667-C542-BEDB-3D6C3AC083DF}"/>
              </a:ext>
            </a:extLst>
          </p:cNvPr>
          <p:cNvSpPr>
            <a:spLocks noGrp="1"/>
          </p:cNvSpPr>
          <p:nvPr>
            <p:ph type="sldNum" sz="quarter" idx="12"/>
          </p:nvPr>
        </p:nvSpPr>
        <p:spPr/>
        <p:txBody>
          <a:bodyPr/>
          <a:lstStyle/>
          <a:p>
            <a:fld id="{680C5762-CF65-4775-9966-A58D40CC61B9}" type="slidenum">
              <a:rPr lang="en-US" smtClean="0"/>
              <a:t>17</a:t>
            </a:fld>
            <a:endParaRPr lang="en-US"/>
          </a:p>
        </p:txBody>
      </p:sp>
      <p:sp>
        <p:nvSpPr>
          <p:cNvPr id="2" name="Right Arrow Callout 7">
            <a:extLst>
              <a:ext uri="{FF2B5EF4-FFF2-40B4-BE49-F238E27FC236}">
                <a16:creationId xmlns:a16="http://schemas.microsoft.com/office/drawing/2014/main" id="{5470E625-F052-DC49-8CD9-8B0406424AA4}"/>
              </a:ext>
              <a:ext uri="{C183D7F6-B498-43B3-948B-1728B52AA6E4}">
                <adec:decorative xmlns:adec="http://schemas.microsoft.com/office/drawing/2017/decorative" val="1"/>
              </a:ext>
            </a:extLst>
          </p:cNvPr>
          <p:cNvSpPr/>
          <p:nvPr/>
        </p:nvSpPr>
        <p:spPr>
          <a:xfrm>
            <a:off x="542011" y="1559419"/>
            <a:ext cx="2133600" cy="4128516"/>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1269062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lstStyle/>
          <a:p>
            <a:pPr algn="ctr"/>
            <a:r>
              <a:rPr lang="en-US" b="1" dirty="0"/>
              <a:t>Contact</a:t>
            </a:r>
            <a:r>
              <a:rPr lang="en-US" b="1" baseline="0" dirty="0"/>
              <a:t>/Mission</a:t>
            </a:r>
            <a:endParaRPr lang="en-US"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2000" dirty="0">
                <a:solidFill>
                  <a:srgbClr val="000000"/>
                </a:solidFill>
                <a:latin typeface="Arial"/>
                <a:ea typeface="Verdana"/>
                <a:cs typeface="Arial"/>
              </a:rPr>
              <a:t>For more information on assessment literacy please visit PDE’s Standards Aligned System website at </a:t>
            </a:r>
            <a:r>
              <a:rPr lang="en-US" altLang="en-US" sz="2000" u="sng" dirty="0">
                <a:solidFill>
                  <a:srgbClr val="0000FF"/>
                </a:solidFill>
                <a:latin typeface="Arial"/>
                <a:ea typeface="Verdana"/>
                <a:cs typeface="Arial"/>
                <a:hlinkClick r:id="rId2"/>
              </a:rPr>
              <a:t>pdesas.org</a:t>
            </a:r>
            <a:r>
              <a:rPr lang="en-US" altLang="en-US" sz="2000" dirty="0">
                <a:solidFill>
                  <a:srgbClr val="000000"/>
                </a:solidFill>
                <a:latin typeface="Arial"/>
                <a:ea typeface="Verdana"/>
                <a:cs typeface="Arial"/>
                <a:hlinkClick r:id="rId2"/>
              </a:rPr>
              <a:t> </a:t>
            </a:r>
            <a:endParaRPr lang="en-US" altLang="en-US" dirty="0">
              <a:solidFill>
                <a:srgbClr val="000000"/>
              </a:solidFill>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p>
          <a:p>
            <a:r>
              <a:rPr lang="en-US" dirty="0"/>
              <a:t> </a:t>
            </a:r>
          </a:p>
        </p:txBody>
      </p:sp>
      <p:sp>
        <p:nvSpPr>
          <p:cNvPr id="5" name="Date Placeholder 4"/>
          <p:cNvSpPr>
            <a:spLocks noGrp="1"/>
          </p:cNvSpPr>
          <p:nvPr>
            <p:ph type="dt" sz="half" idx="10"/>
          </p:nvPr>
        </p:nvSpPr>
        <p:spPr/>
        <p:txBody>
          <a:bodyPr/>
          <a:lstStyle/>
          <a:p>
            <a:r>
              <a:rPr lang="en-US"/>
              <a:t>2025</a:t>
            </a:r>
          </a:p>
        </p:txBody>
      </p:sp>
      <p:sp>
        <p:nvSpPr>
          <p:cNvPr id="4" name="Slide Number Placeholder 3"/>
          <p:cNvSpPr>
            <a:spLocks noGrp="1"/>
          </p:cNvSpPr>
          <p:nvPr>
            <p:ph type="sldNum" sz="quarter" idx="12"/>
          </p:nvPr>
        </p:nvSpPr>
        <p:spPr/>
        <p:txBody>
          <a:bodyPr/>
          <a:lstStyle/>
          <a:p>
            <a:fld id="{680C5762-CF65-4775-9966-A58D40CC61B9}" type="slidenum">
              <a:rPr lang="en-US" smtClean="0"/>
              <a:t>18</a:t>
            </a:fld>
            <a:endParaRPr lang="en-US"/>
          </a:p>
        </p:txBody>
      </p:sp>
    </p:spTree>
    <p:extLst>
      <p:ext uri="{BB962C8B-B14F-4D97-AF65-F5344CB8AC3E}">
        <p14:creationId xmlns:p14="http://schemas.microsoft.com/office/powerpoint/2010/main" val="881883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B8B4E-E72C-45EF-B2EB-6E33F2F8DE5A}"/>
              </a:ext>
            </a:extLst>
          </p:cNvPr>
          <p:cNvSpPr>
            <a:spLocks noGrp="1"/>
          </p:cNvSpPr>
          <p:nvPr>
            <p:ph type="ctrTitle"/>
          </p:nvPr>
        </p:nvSpPr>
        <p:spPr>
          <a:xfrm>
            <a:off x="685800" y="544490"/>
            <a:ext cx="7772400" cy="778331"/>
          </a:xfrm>
        </p:spPr>
        <p:txBody>
          <a:bodyPr>
            <a:noAutofit/>
          </a:bodyPr>
          <a:lstStyle/>
          <a:p>
            <a:pPr algn="ctr">
              <a:defRPr/>
            </a:pPr>
            <a:r>
              <a:rPr lang="en-US" b="1" dirty="0">
                <a:solidFill>
                  <a:schemeClr val="bg1"/>
                </a:solidFill>
              </a:rPr>
              <a:t>Definition: Blueprint</a:t>
            </a:r>
          </a:p>
        </p:txBody>
      </p:sp>
      <p:sp>
        <p:nvSpPr>
          <p:cNvPr id="5" name="Subtitle 4">
            <a:extLst>
              <a:ext uri="{FF2B5EF4-FFF2-40B4-BE49-F238E27FC236}">
                <a16:creationId xmlns:a16="http://schemas.microsoft.com/office/drawing/2014/main" id="{F29139AE-4E15-9742-A283-5199085093CA}"/>
              </a:ext>
            </a:extLst>
          </p:cNvPr>
          <p:cNvSpPr>
            <a:spLocks noGrp="1"/>
          </p:cNvSpPr>
          <p:nvPr>
            <p:ph type="subTitle" idx="1"/>
          </p:nvPr>
        </p:nvSpPr>
        <p:spPr>
          <a:xfrm>
            <a:off x="457200" y="1520935"/>
            <a:ext cx="8229600" cy="1114005"/>
          </a:xfrm>
        </p:spPr>
        <p:txBody>
          <a:bodyPr>
            <a:noAutofit/>
          </a:bodyPr>
          <a:lstStyle/>
          <a:p>
            <a:pPr algn="l"/>
            <a:r>
              <a:rPr lang="en-US" sz="2800" dirty="0"/>
              <a:t>A “blueprint” is a detailed outline or plan of action. </a:t>
            </a:r>
          </a:p>
          <a:p>
            <a:pPr marL="457200" indent="-457200" algn="l">
              <a:buFont typeface="Arial" panose="020B0604020202020204" pitchFamily="34" charset="0"/>
              <a:buChar char="•"/>
            </a:pPr>
            <a:r>
              <a:rPr lang="en-US" sz="2800" b="1" dirty="0"/>
              <a:t>Blueprints support purpose.</a:t>
            </a:r>
          </a:p>
        </p:txBody>
      </p:sp>
      <p:sp>
        <p:nvSpPr>
          <p:cNvPr id="10" name="Speech Bubble: Rectangle with Corners Rounded 9">
            <a:extLst>
              <a:ext uri="{FF2B5EF4-FFF2-40B4-BE49-F238E27FC236}">
                <a16:creationId xmlns:a16="http://schemas.microsoft.com/office/drawing/2014/main" id="{D27C22A9-28B0-CFE0-96BE-30D7B3364072}"/>
              </a:ext>
            </a:extLst>
          </p:cNvPr>
          <p:cNvSpPr/>
          <p:nvPr/>
        </p:nvSpPr>
        <p:spPr>
          <a:xfrm>
            <a:off x="685800" y="2690409"/>
            <a:ext cx="3581400" cy="1424391"/>
          </a:xfrm>
          <a:prstGeom prst="wedgeRoundRectCallout">
            <a:avLst>
              <a:gd name="adj1" fmla="val 61748"/>
              <a:gd name="adj2" fmla="val -21714"/>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rial" panose="020B0604020202020204" pitchFamily="34" charset="0"/>
                <a:cs typeface="Arial" panose="020B0604020202020204" pitchFamily="34" charset="0"/>
              </a:rPr>
              <a:t>If the purpose is to build a cruise ship… </a:t>
            </a:r>
          </a:p>
        </p:txBody>
      </p:sp>
      <p:pic>
        <p:nvPicPr>
          <p:cNvPr id="45062" name="Picture 5" descr="A picture of a cruise ship has been inserted for emphasis.">
            <a:extLst>
              <a:ext uri="{FF2B5EF4-FFF2-40B4-BE49-F238E27FC236}">
                <a16:creationId xmlns:a16="http://schemas.microsoft.com/office/drawing/2014/main" id="{407228BB-5D8A-4923-B67D-26E4C58E9FD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6279"/>
          <a:stretch/>
        </p:blipFill>
        <p:spPr bwMode="auto">
          <a:xfrm>
            <a:off x="4695825" y="2690409"/>
            <a:ext cx="3762375" cy="13069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45061" name="Picture 4" descr="A picture of an airplane blueprint has been inserted for emphasis.">
            <a:extLst>
              <a:ext uri="{FF2B5EF4-FFF2-40B4-BE49-F238E27FC236}">
                <a16:creationId xmlns:a16="http://schemas.microsoft.com/office/drawing/2014/main" id="{FE207822-F381-4F54-8732-8E0BC2DCD5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419600"/>
            <a:ext cx="3912394" cy="178355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9" name="Speech Bubble: Rectangle with Corners Rounded 8">
            <a:extLst>
              <a:ext uri="{FF2B5EF4-FFF2-40B4-BE49-F238E27FC236}">
                <a16:creationId xmlns:a16="http://schemas.microsoft.com/office/drawing/2014/main" id="{7283F307-3FBC-20D7-93FD-043C414EE4CB}"/>
              </a:ext>
            </a:extLst>
          </p:cNvPr>
          <p:cNvSpPr/>
          <p:nvPr/>
        </p:nvSpPr>
        <p:spPr>
          <a:xfrm>
            <a:off x="4876800" y="4419600"/>
            <a:ext cx="3581400" cy="1218406"/>
          </a:xfrm>
          <a:prstGeom prst="wedgeRoundRectCallout">
            <a:avLst>
              <a:gd name="adj1" fmla="val -60915"/>
              <a:gd name="adj2" fmla="val 24572"/>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en-US" sz="2800" dirty="0">
                <a:solidFill>
                  <a:schemeClr val="tx1"/>
                </a:solidFill>
                <a:latin typeface="Arial" panose="020B0604020202020204" pitchFamily="34" charset="0"/>
                <a:cs typeface="Arial" panose="020B0604020202020204" pitchFamily="34" charset="0"/>
              </a:rPr>
              <a:t>this may not be the best blueprint!</a:t>
            </a:r>
          </a:p>
        </p:txBody>
      </p:sp>
      <p:sp>
        <p:nvSpPr>
          <p:cNvPr id="3" name="Date Placeholder 2">
            <a:extLst>
              <a:ext uri="{FF2B5EF4-FFF2-40B4-BE49-F238E27FC236}">
                <a16:creationId xmlns:a16="http://schemas.microsoft.com/office/drawing/2014/main" id="{DE5D877B-0427-5B4E-9795-8B5603B4AFB1}"/>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6462AEAC-BE27-A540-B2E5-828A34F7AA57}"/>
              </a:ext>
              <a:ext uri="{C183D7F6-B498-43B3-948B-1728B52AA6E4}">
                <adec:decorative xmlns:adec="http://schemas.microsoft.com/office/drawing/2017/decorative" val="1"/>
              </a:ext>
            </a:extLst>
          </p:cNvPr>
          <p:cNvSpPr>
            <a:spLocks noGrp="1"/>
          </p:cNvSpPr>
          <p:nvPr>
            <p:ph type="sldNum" sz="quarter" idx="12"/>
          </p:nvPr>
        </p:nvSpPr>
        <p:spPr/>
        <p:txBody>
          <a:bodyPr/>
          <a:lstStyle/>
          <a:p>
            <a:fld id="{680C5762-CF65-4775-9966-A58D40CC61B9}" type="slidenum">
              <a:rPr lang="en-US" smtClean="0"/>
              <a:t>2</a:t>
            </a:fld>
            <a:endParaRPr lang="en-US"/>
          </a:p>
        </p:txBody>
      </p:sp>
    </p:spTree>
    <p:extLst>
      <p:ext uri="{BB962C8B-B14F-4D97-AF65-F5344CB8AC3E}">
        <p14:creationId xmlns:p14="http://schemas.microsoft.com/office/powerpoint/2010/main" val="293342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190F-6656-4491-A439-3823D639F638}"/>
              </a:ext>
            </a:extLst>
          </p:cNvPr>
          <p:cNvSpPr>
            <a:spLocks noGrp="1"/>
          </p:cNvSpPr>
          <p:nvPr>
            <p:ph type="title"/>
          </p:nvPr>
        </p:nvSpPr>
        <p:spPr>
          <a:xfrm>
            <a:off x="490080" y="617493"/>
            <a:ext cx="8163839" cy="571500"/>
          </a:xfrm>
        </p:spPr>
        <p:txBody>
          <a:bodyPr>
            <a:noAutofit/>
          </a:bodyPr>
          <a:lstStyle/>
          <a:p>
            <a:pPr algn="ctr">
              <a:defRPr/>
            </a:pPr>
            <a:r>
              <a:rPr lang="en-US" b="1" dirty="0"/>
              <a:t>Assessment Blueprints</a:t>
            </a:r>
            <a:endParaRPr lang="en-US" b="1" dirty="0">
              <a:solidFill>
                <a:schemeClr val="tx1"/>
              </a:solidFill>
            </a:endParaRPr>
          </a:p>
        </p:txBody>
      </p:sp>
      <p:sp>
        <p:nvSpPr>
          <p:cNvPr id="47107" name="Content Placeholder 2">
            <a:extLst>
              <a:ext uri="{FF2B5EF4-FFF2-40B4-BE49-F238E27FC236}">
                <a16:creationId xmlns:a16="http://schemas.microsoft.com/office/drawing/2014/main" id="{0411F31C-3376-4004-80EB-276894531035}"/>
              </a:ext>
            </a:extLst>
          </p:cNvPr>
          <p:cNvSpPr>
            <a:spLocks noGrp="1"/>
          </p:cNvSpPr>
          <p:nvPr>
            <p:ph idx="1"/>
          </p:nvPr>
        </p:nvSpPr>
        <p:spPr>
          <a:xfrm>
            <a:off x="490080" y="1471568"/>
            <a:ext cx="8163839" cy="4319632"/>
          </a:xfrm>
        </p:spPr>
        <p:txBody>
          <a:bodyPr vert="horz" lIns="68580" tIns="34290" rIns="68580" bIns="34290" rtlCol="0" anchor="t">
            <a:noAutofit/>
          </a:bodyPr>
          <a:lstStyle/>
          <a:p>
            <a:r>
              <a:rPr lang="en-US" altLang="en-US" sz="2400" dirty="0">
                <a:ea typeface="ＭＳ Ｐゴシック"/>
              </a:rPr>
              <a:t>A </a:t>
            </a:r>
            <a:r>
              <a:rPr lang="en-US" altLang="en-US" sz="2400" b="1" dirty="0">
                <a:ea typeface="ＭＳ Ｐゴシック"/>
              </a:rPr>
              <a:t>blueprint</a:t>
            </a:r>
            <a:r>
              <a:rPr lang="en-US" altLang="en-US" sz="2400" dirty="0">
                <a:ea typeface="ＭＳ Ｐゴシック"/>
              </a:rPr>
              <a:t> is a combination </a:t>
            </a:r>
            <a:r>
              <a:rPr lang="en-US" altLang="ja-JP" sz="2400" dirty="0">
                <a:ea typeface="ＭＳ Ｐゴシック"/>
              </a:rPr>
              <a:t>of interrelated specification tables.  These tables, when taken together, describe the content and structure of the assessment. </a:t>
            </a:r>
          </a:p>
          <a:p>
            <a:r>
              <a:rPr lang="en-US" altLang="en-US" sz="2400" dirty="0">
                <a:ea typeface="ＭＳ Ｐゴシック"/>
              </a:rPr>
              <a:t>A </a:t>
            </a:r>
            <a:r>
              <a:rPr lang="en-US" altLang="en-US" sz="2400" b="1" dirty="0">
                <a:ea typeface="ＭＳ Ｐゴシック"/>
              </a:rPr>
              <a:t>specification table </a:t>
            </a:r>
            <a:r>
              <a:rPr lang="en-US" altLang="en-US" sz="2400" dirty="0">
                <a:ea typeface="ＭＳ Ｐゴシック"/>
              </a:rPr>
              <a:t>is a chart that describes the relationship between a content standard and one other attribute of the assessment.</a:t>
            </a:r>
          </a:p>
          <a:p>
            <a:r>
              <a:rPr lang="en-US" altLang="en-US" sz="2400" dirty="0">
                <a:ea typeface="ＭＳ Ｐゴシック"/>
              </a:rPr>
              <a:t>An </a:t>
            </a:r>
            <a:r>
              <a:rPr lang="en-US" altLang="en-US" sz="2400" b="1" dirty="0">
                <a:ea typeface="ＭＳ Ｐゴシック"/>
              </a:rPr>
              <a:t>attribute</a:t>
            </a:r>
            <a:r>
              <a:rPr lang="en-US" altLang="en-US" sz="2400" dirty="0">
                <a:solidFill>
                  <a:srgbClr val="0070C0"/>
                </a:solidFill>
                <a:ea typeface="ＭＳ Ｐゴシック"/>
              </a:rPr>
              <a:t> </a:t>
            </a:r>
            <a:r>
              <a:rPr lang="en-US" altLang="en-US" sz="2400" dirty="0">
                <a:ea typeface="ＭＳ Ｐゴシック"/>
              </a:rPr>
              <a:t>is a characteristic or inherent part of an assessment design, e.g., a test item type, DOK, or content standard.</a:t>
            </a:r>
          </a:p>
          <a:p>
            <a:r>
              <a:rPr lang="en-US" sz="2400" b="1" dirty="0">
                <a:cs typeface="Times New Roman"/>
              </a:rPr>
              <a:t>Alignment</a:t>
            </a:r>
            <a:r>
              <a:rPr lang="en-US" sz="2400" dirty="0">
                <a:cs typeface="Times New Roman"/>
              </a:rPr>
              <a:t> refers to the ways in which the attributes of an assessment agree and match with each other.</a:t>
            </a:r>
            <a:endParaRPr lang="en-US" sz="2400" dirty="0">
              <a:cs typeface="Calibri" panose="020F0502020204030204"/>
            </a:endParaRPr>
          </a:p>
        </p:txBody>
      </p:sp>
      <p:sp>
        <p:nvSpPr>
          <p:cNvPr id="3" name="Date Placeholder 2">
            <a:extLst>
              <a:ext uri="{FF2B5EF4-FFF2-40B4-BE49-F238E27FC236}">
                <a16:creationId xmlns:a16="http://schemas.microsoft.com/office/drawing/2014/main" id="{B3E4DEF7-1B33-9840-82A5-73A1A0AB3D2E}"/>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4" name="Slide Number Placeholder 3">
            <a:extLst>
              <a:ext uri="{FF2B5EF4-FFF2-40B4-BE49-F238E27FC236}">
                <a16:creationId xmlns:a16="http://schemas.microsoft.com/office/drawing/2014/main" id="{1A7BC275-EC02-FE4E-BA2D-A61B3FCAB30D}"/>
              </a:ext>
            </a:extLst>
          </p:cNvPr>
          <p:cNvSpPr>
            <a:spLocks noGrp="1"/>
          </p:cNvSpPr>
          <p:nvPr>
            <p:ph type="sldNum" sz="quarter" idx="12"/>
          </p:nvPr>
        </p:nvSpPr>
        <p:spPr/>
        <p:txBody>
          <a:bodyPr/>
          <a:lstStyle/>
          <a:p>
            <a:fld id="{680C5762-CF65-4775-9966-A58D40CC61B9}" type="slidenum">
              <a:rPr lang="en-US" smtClean="0"/>
              <a:t>3</a:t>
            </a:fld>
            <a:endParaRPr lang="en-US"/>
          </a:p>
        </p:txBody>
      </p:sp>
    </p:spTree>
    <p:extLst>
      <p:ext uri="{BB962C8B-B14F-4D97-AF65-F5344CB8AC3E}">
        <p14:creationId xmlns:p14="http://schemas.microsoft.com/office/powerpoint/2010/main" val="226935876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69D-5653-474F-BEAD-2F0ADC20A196}"/>
              </a:ext>
            </a:extLst>
          </p:cNvPr>
          <p:cNvSpPr>
            <a:spLocks noGrp="1"/>
          </p:cNvSpPr>
          <p:nvPr>
            <p:ph type="title"/>
          </p:nvPr>
        </p:nvSpPr>
        <p:spPr/>
        <p:txBody>
          <a:bodyPr>
            <a:normAutofit/>
          </a:bodyPr>
          <a:lstStyle/>
          <a:p>
            <a:pPr algn="ctr">
              <a:defRPr/>
            </a:pPr>
            <a:r>
              <a:rPr lang="en-US" b="1">
                <a:latin typeface="+mn-lt"/>
                <a:ea typeface="+mj-ea"/>
                <a:cs typeface="Times New Roman"/>
              </a:rPr>
              <a:t>The </a:t>
            </a:r>
            <a:r>
              <a:rPr lang="en-US" b="1">
                <a:latin typeface="+mn-lt"/>
                <a:cs typeface="Times New Roman"/>
              </a:rPr>
              <a:t>Role of </a:t>
            </a:r>
            <a:r>
              <a:rPr lang="en-US" b="1"/>
              <a:t>Specification</a:t>
            </a:r>
            <a:r>
              <a:rPr lang="en-US" b="1">
                <a:latin typeface="+mn-lt"/>
                <a:ea typeface="+mj-ea"/>
                <a:cs typeface="Times New Roman"/>
              </a:rPr>
              <a:t> Tables</a:t>
            </a:r>
            <a:endParaRPr lang="en-US">
              <a:latin typeface="+mn-lt"/>
              <a:ea typeface="+mj-ea"/>
              <a:cs typeface="+mj-cs"/>
            </a:endParaRPr>
          </a:p>
        </p:txBody>
      </p:sp>
      <p:sp>
        <p:nvSpPr>
          <p:cNvPr id="3" name="Content Placeholder 2">
            <a:extLst>
              <a:ext uri="{FF2B5EF4-FFF2-40B4-BE49-F238E27FC236}">
                <a16:creationId xmlns:a16="http://schemas.microsoft.com/office/drawing/2014/main" id="{227CFA84-DAC3-4242-9547-0D442641F85E}"/>
              </a:ext>
            </a:extLst>
          </p:cNvPr>
          <p:cNvSpPr>
            <a:spLocks noGrp="1"/>
          </p:cNvSpPr>
          <p:nvPr>
            <p:ph idx="1"/>
          </p:nvPr>
        </p:nvSpPr>
        <p:spPr>
          <a:xfrm>
            <a:off x="476250" y="1447800"/>
            <a:ext cx="8191500" cy="3657600"/>
          </a:xfrm>
        </p:spPr>
        <p:txBody>
          <a:bodyPr vert="horz" lIns="68580" tIns="34290" rIns="68580" bIns="34290" rtlCol="0" anchor="t">
            <a:noAutofit/>
          </a:bodyPr>
          <a:lstStyle/>
          <a:p>
            <a:pPr marL="137160" indent="-137160">
              <a:buClr>
                <a:schemeClr val="accent1">
                  <a:lumMod val="75000"/>
                </a:schemeClr>
              </a:buClr>
              <a:buNone/>
              <a:defRPr/>
            </a:pPr>
            <a:r>
              <a:rPr lang="en-US" sz="2800" b="1" dirty="0">
                <a:cs typeface="Calibri"/>
              </a:rPr>
              <a:t>Specification Tables</a:t>
            </a:r>
          </a:p>
          <a:p>
            <a:pPr marL="137160" indent="-137160">
              <a:buClr>
                <a:schemeClr val="accent1">
                  <a:lumMod val="75000"/>
                </a:schemeClr>
              </a:buClr>
              <a:buNone/>
              <a:defRPr/>
            </a:pPr>
            <a:endParaRPr lang="en-US" sz="1200" dirty="0">
              <a:cs typeface="Calibri"/>
            </a:endParaRPr>
          </a:p>
          <a:p>
            <a:pPr marL="800100" lvl="1" indent="-457200">
              <a:buClr>
                <a:schemeClr val="accent1">
                  <a:lumMod val="75000"/>
                </a:schemeClr>
              </a:buClr>
              <a:buFont typeface="Arial" panose="020B0604020202020204" pitchFamily="34" charset="0"/>
              <a:buChar char="•"/>
              <a:defRPr/>
            </a:pPr>
            <a:r>
              <a:rPr lang="en-US" dirty="0">
                <a:cs typeface="Times New Roman"/>
              </a:rPr>
              <a:t>guide item/task development process</a:t>
            </a:r>
          </a:p>
          <a:p>
            <a:pPr marL="800100" lvl="1" indent="-457200">
              <a:buClr>
                <a:schemeClr val="accent1">
                  <a:lumMod val="75000"/>
                </a:schemeClr>
              </a:buClr>
              <a:buFont typeface="Arial" panose="020B0604020202020204" pitchFamily="34" charset="0"/>
              <a:buChar char="•"/>
              <a:defRPr/>
            </a:pPr>
            <a:r>
              <a:rPr lang="en-US" dirty="0">
                <a:cs typeface="Times New Roman"/>
              </a:rPr>
              <a:t>ensure sufficient sampling of targeted content standards</a:t>
            </a:r>
          </a:p>
          <a:p>
            <a:pPr marL="800100" lvl="1" indent="-457200">
              <a:buClr>
                <a:schemeClr val="accent1">
                  <a:lumMod val="75000"/>
                </a:schemeClr>
              </a:buClr>
              <a:buFont typeface="Arial" panose="020B0604020202020204" pitchFamily="34" charset="0"/>
              <a:buChar char="•"/>
              <a:defRPr/>
            </a:pPr>
            <a:r>
              <a:rPr lang="en-US" dirty="0">
                <a:cs typeface="Times New Roman"/>
              </a:rPr>
              <a:t>outline the general structure and design of the assessment</a:t>
            </a:r>
          </a:p>
          <a:p>
            <a:pPr marL="800100" lvl="1" indent="-457200">
              <a:buClr>
                <a:schemeClr val="accent1">
                  <a:lumMod val="75000"/>
                </a:schemeClr>
              </a:buClr>
              <a:buFont typeface="Arial" panose="020B0604020202020204" pitchFamily="34" charset="0"/>
              <a:buChar char="•"/>
              <a:defRPr/>
            </a:pPr>
            <a:r>
              <a:rPr lang="en-US" dirty="0">
                <a:cs typeface="Times New Roman"/>
              </a:rPr>
              <a:t>assist in</a:t>
            </a:r>
            <a:r>
              <a:rPr lang="en-US" dirty="0">
                <a:solidFill>
                  <a:srgbClr val="0070C0"/>
                </a:solidFill>
                <a:cs typeface="Times New Roman"/>
              </a:rPr>
              <a:t> </a:t>
            </a:r>
            <a:r>
              <a:rPr lang="en-US" b="1" dirty="0">
                <a:solidFill>
                  <a:schemeClr val="tx2">
                    <a:lumMod val="75000"/>
                  </a:schemeClr>
                </a:solidFill>
                <a:cs typeface="Times New Roman"/>
              </a:rPr>
              <a:t>aligning</a:t>
            </a:r>
            <a:r>
              <a:rPr lang="en-US" dirty="0">
                <a:cs typeface="Times New Roman"/>
              </a:rPr>
              <a:t> the assessment</a:t>
            </a:r>
          </a:p>
        </p:txBody>
      </p:sp>
      <p:pic>
        <p:nvPicPr>
          <p:cNvPr id="9" name="Picture 8">
            <a:extLst>
              <a:ext uri="{FF2B5EF4-FFF2-40B4-BE49-F238E27FC236}">
                <a16:creationId xmlns:a16="http://schemas.microsoft.com/office/drawing/2014/main" id="{EC725A76-A200-D6DD-0814-A184DB67BBCB}"/>
              </a:ext>
              <a:ext uri="{C183D7F6-B498-43B3-948B-1728B52AA6E4}">
                <adec:decorative xmlns:adec="http://schemas.microsoft.com/office/drawing/2017/decorative" val="1"/>
              </a:ext>
            </a:extLst>
          </p:cNvPr>
          <p:cNvPicPr>
            <a:picLocks noChangeAspect="1"/>
          </p:cNvPicPr>
          <p:nvPr/>
        </p:nvPicPr>
        <p:blipFill>
          <a:blip r:embed="rId3"/>
          <a:srcRect r="8450"/>
          <a:stretch>
            <a:fillRect/>
          </a:stretch>
        </p:blipFill>
        <p:spPr>
          <a:xfrm>
            <a:off x="1295400" y="5105400"/>
            <a:ext cx="4952999" cy="1105054"/>
          </a:xfrm>
          <a:prstGeom prst="rect">
            <a:avLst/>
          </a:prstGeom>
        </p:spPr>
      </p:pic>
      <p:sp>
        <p:nvSpPr>
          <p:cNvPr id="4" name="Date Placeholder 3">
            <a:extLst>
              <a:ext uri="{FF2B5EF4-FFF2-40B4-BE49-F238E27FC236}">
                <a16:creationId xmlns:a16="http://schemas.microsoft.com/office/drawing/2014/main" id="{6F99A4C0-0B18-934B-9E0E-D89DA001FAF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FF871543-0AE8-0940-B6E1-5F36501107C5}"/>
              </a:ext>
            </a:extLst>
          </p:cNvPr>
          <p:cNvSpPr>
            <a:spLocks noGrp="1"/>
          </p:cNvSpPr>
          <p:nvPr>
            <p:ph type="sldNum" sz="quarter" idx="12"/>
          </p:nvPr>
        </p:nvSpPr>
        <p:spPr/>
        <p:txBody>
          <a:bodyPr/>
          <a:lstStyle/>
          <a:p>
            <a:fld id="{680C5762-CF65-4775-9966-A58D40CC61B9}" type="slidenum">
              <a:rPr lang="en-US" smtClean="0"/>
              <a:t>4</a:t>
            </a:fld>
            <a:endParaRPr lang="en-US"/>
          </a:p>
        </p:txBody>
      </p:sp>
    </p:spTree>
    <p:extLst>
      <p:ext uri="{BB962C8B-B14F-4D97-AF65-F5344CB8AC3E}">
        <p14:creationId xmlns:p14="http://schemas.microsoft.com/office/powerpoint/2010/main" val="2780221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190F-6656-4491-A439-3823D639F638}"/>
              </a:ext>
            </a:extLst>
          </p:cNvPr>
          <p:cNvSpPr>
            <a:spLocks noGrp="1"/>
          </p:cNvSpPr>
          <p:nvPr>
            <p:ph type="title"/>
          </p:nvPr>
        </p:nvSpPr>
        <p:spPr>
          <a:xfrm>
            <a:off x="1295400" y="609600"/>
            <a:ext cx="6553199" cy="571500"/>
          </a:xfrm>
        </p:spPr>
        <p:txBody>
          <a:bodyPr>
            <a:noAutofit/>
          </a:bodyPr>
          <a:lstStyle/>
          <a:p>
            <a:pPr algn="ctr">
              <a:defRPr/>
            </a:pPr>
            <a:r>
              <a:rPr lang="en-US" b="1"/>
              <a:t>Aligning Assessment Attributes</a:t>
            </a:r>
            <a:endParaRPr lang="en-US" b="1">
              <a:solidFill>
                <a:schemeClr val="tx1"/>
              </a:solidFill>
            </a:endParaRPr>
          </a:p>
        </p:txBody>
      </p:sp>
      <p:sp>
        <p:nvSpPr>
          <p:cNvPr id="47107" name="Content Placeholder 2">
            <a:extLst>
              <a:ext uri="{FF2B5EF4-FFF2-40B4-BE49-F238E27FC236}">
                <a16:creationId xmlns:a16="http://schemas.microsoft.com/office/drawing/2014/main" id="{0411F31C-3376-4004-80EB-276894531035}"/>
              </a:ext>
            </a:extLst>
          </p:cNvPr>
          <p:cNvSpPr>
            <a:spLocks noGrp="1"/>
          </p:cNvSpPr>
          <p:nvPr>
            <p:ph idx="1"/>
          </p:nvPr>
        </p:nvSpPr>
        <p:spPr>
          <a:xfrm>
            <a:off x="457200" y="1828800"/>
            <a:ext cx="8229600" cy="3988068"/>
          </a:xfrm>
        </p:spPr>
        <p:txBody>
          <a:bodyPr vert="horz" lIns="68580" tIns="34290" rIns="68580" bIns="34290" rtlCol="0" anchor="t">
            <a:noAutofit/>
          </a:bodyPr>
          <a:lstStyle/>
          <a:p>
            <a:pPr marL="0" indent="0">
              <a:buNone/>
            </a:pPr>
            <a:r>
              <a:rPr lang="en-US" altLang="en-US" sz="2800" dirty="0">
                <a:ea typeface="ＭＳ Ｐゴシック"/>
              </a:rPr>
              <a:t>Specification tables define and </a:t>
            </a:r>
            <a:r>
              <a:rPr lang="en-US" altLang="en-US" sz="2800" b="1" dirty="0">
                <a:ea typeface="ＭＳ Ｐゴシック"/>
              </a:rPr>
              <a:t>align</a:t>
            </a:r>
            <a:r>
              <a:rPr lang="en-US" altLang="en-US" sz="2800" dirty="0">
                <a:ea typeface="ＭＳ Ｐゴシック"/>
              </a:rPr>
              <a:t> the relationship between content standards and</a:t>
            </a:r>
          </a:p>
          <a:p>
            <a:pPr marL="0" indent="0">
              <a:buNone/>
            </a:pPr>
            <a:endParaRPr lang="en-US" altLang="en-US" sz="1200" dirty="0">
              <a:ea typeface="ＭＳ Ｐゴシック"/>
            </a:endParaRPr>
          </a:p>
          <a:p>
            <a:pPr marL="981075" lvl="1" indent="-457200">
              <a:spcAft>
                <a:spcPct val="0"/>
              </a:spcAft>
              <a:buFont typeface="Arial" panose="020B0604020202020204" pitchFamily="34" charset="0"/>
              <a:buChar char="•"/>
            </a:pPr>
            <a:r>
              <a:rPr lang="en-US" altLang="en-US" dirty="0">
                <a:ea typeface="ＭＳ Ｐゴシック"/>
              </a:rPr>
              <a:t>Content Match</a:t>
            </a:r>
          </a:p>
          <a:p>
            <a:pPr marL="1381125" lvl="2" indent="-457200">
              <a:spcAft>
                <a:spcPct val="0"/>
              </a:spcAft>
            </a:pPr>
            <a:r>
              <a:rPr lang="en-US" altLang="en-US" dirty="0">
                <a:ea typeface="ＭＳ Ｐゴシック"/>
              </a:rPr>
              <a:t>associated items/tasks </a:t>
            </a:r>
            <a:endParaRPr lang="en-US" altLang="en-US" dirty="0">
              <a:ea typeface="ＭＳ Ｐゴシック" panose="020B0600070205080204" pitchFamily="34" charset="-128"/>
              <a:cs typeface="Calibri"/>
            </a:endParaRPr>
          </a:p>
          <a:p>
            <a:pPr marL="1381125" lvl="2" indent="-457200">
              <a:spcAft>
                <a:spcPct val="0"/>
              </a:spcAft>
            </a:pPr>
            <a:r>
              <a:rPr lang="en-US" altLang="en-US" dirty="0">
                <a:ea typeface="ＭＳ Ｐゴシック"/>
              </a:rPr>
              <a:t>total number of items/tasks</a:t>
            </a:r>
          </a:p>
          <a:p>
            <a:pPr marL="1381125" lvl="2" indent="-457200">
              <a:spcAft>
                <a:spcPct val="0"/>
              </a:spcAft>
            </a:pPr>
            <a:r>
              <a:rPr lang="en-US" altLang="en-US" dirty="0">
                <a:ea typeface="ＭＳ Ｐゴシック"/>
              </a:rPr>
              <a:t>item/task type</a:t>
            </a:r>
            <a:endParaRPr lang="en-US" altLang="en-US" dirty="0">
              <a:ea typeface="ＭＳ Ｐゴシック" panose="020B0600070205080204" pitchFamily="34" charset="-128"/>
              <a:cs typeface="Calibri"/>
            </a:endParaRPr>
          </a:p>
          <a:p>
            <a:pPr marL="981075" lvl="1" indent="-457200">
              <a:spcAft>
                <a:spcPct val="0"/>
              </a:spcAft>
              <a:buFont typeface="Arial" panose="020B0604020202020204" pitchFamily="34" charset="0"/>
              <a:buChar char="•"/>
            </a:pPr>
            <a:r>
              <a:rPr lang="en-US" altLang="en-US" dirty="0">
                <a:ea typeface="ＭＳ Ｐゴシック"/>
              </a:rPr>
              <a:t>Cognitive Demand (DOK)</a:t>
            </a:r>
            <a:endParaRPr lang="en-US" altLang="en-US" dirty="0">
              <a:ea typeface="ＭＳ Ｐゴシック" panose="020B0600070205080204" pitchFamily="34" charset="-128"/>
              <a:cs typeface="Calibri"/>
            </a:endParaRPr>
          </a:p>
        </p:txBody>
      </p:sp>
      <p:sp>
        <p:nvSpPr>
          <p:cNvPr id="3" name="Date Placeholder 2">
            <a:extLst>
              <a:ext uri="{FF2B5EF4-FFF2-40B4-BE49-F238E27FC236}">
                <a16:creationId xmlns:a16="http://schemas.microsoft.com/office/drawing/2014/main" id="{D2B49B56-F009-5B4A-BCC7-81DB4740D1D3}"/>
              </a:ext>
              <a:ext uri="{C183D7F6-B498-43B3-948B-1728B52AA6E4}">
                <adec:decorative xmlns:adec="http://schemas.microsoft.com/office/drawing/2017/decorative" val="1"/>
              </a:ext>
            </a:extLst>
          </p:cNvPr>
          <p:cNvSpPr>
            <a:spLocks noGrp="1"/>
          </p:cNvSpPr>
          <p:nvPr>
            <p:ph type="dt" sz="half" idx="10"/>
          </p:nvPr>
        </p:nvSpPr>
        <p:spPr>
          <a:xfrm>
            <a:off x="457200" y="6343917"/>
            <a:ext cx="2133600" cy="365125"/>
          </a:xfrm>
        </p:spPr>
        <p:txBody>
          <a:bodyPr/>
          <a:lstStyle/>
          <a:p>
            <a:r>
              <a:rPr lang="en-US"/>
              <a:t>2025</a:t>
            </a:r>
          </a:p>
        </p:txBody>
      </p:sp>
      <p:sp>
        <p:nvSpPr>
          <p:cNvPr id="6" name="Slide Number Placeholder 5">
            <a:extLst>
              <a:ext uri="{FF2B5EF4-FFF2-40B4-BE49-F238E27FC236}">
                <a16:creationId xmlns:a16="http://schemas.microsoft.com/office/drawing/2014/main" id="{39A94350-04CA-EC48-8B40-79B70B6A934B}"/>
              </a:ext>
            </a:extLst>
          </p:cNvPr>
          <p:cNvSpPr>
            <a:spLocks noGrp="1"/>
          </p:cNvSpPr>
          <p:nvPr>
            <p:ph type="sldNum" sz="quarter" idx="12"/>
          </p:nvPr>
        </p:nvSpPr>
        <p:spPr>
          <a:xfrm>
            <a:off x="6553200" y="6343917"/>
            <a:ext cx="2133600" cy="365125"/>
          </a:xfrm>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35432253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EC7608F-5700-448F-89D8-22EC05D02F86}"/>
              </a:ext>
            </a:extLst>
          </p:cNvPr>
          <p:cNvSpPr>
            <a:spLocks noGrp="1"/>
          </p:cNvSpPr>
          <p:nvPr>
            <p:ph type="title"/>
          </p:nvPr>
        </p:nvSpPr>
        <p:spPr>
          <a:xfrm>
            <a:off x="322398" y="381000"/>
            <a:ext cx="8499203" cy="1066800"/>
          </a:xfrm>
        </p:spPr>
        <p:txBody>
          <a:bodyPr>
            <a:noAutofit/>
          </a:bodyPr>
          <a:lstStyle/>
          <a:p>
            <a:pPr marL="172720" algn="ctr">
              <a:defRPr/>
            </a:pPr>
            <a:r>
              <a:rPr lang="en-US" b="1" dirty="0">
                <a:latin typeface="Arial"/>
                <a:cs typeface="Arial"/>
              </a:rPr>
              <a:t>Alignment Characteristics: CM &amp; DOK</a:t>
            </a:r>
            <a:endParaRPr lang="en-US" dirty="0">
              <a:latin typeface="Arial"/>
              <a:cs typeface="Arial"/>
            </a:endParaRPr>
          </a:p>
        </p:txBody>
      </p:sp>
      <p:sp>
        <p:nvSpPr>
          <p:cNvPr id="38915" name="Content Placeholder 1">
            <a:extLst>
              <a:ext uri="{FF2B5EF4-FFF2-40B4-BE49-F238E27FC236}">
                <a16:creationId xmlns:a16="http://schemas.microsoft.com/office/drawing/2014/main" id="{FFDC6538-434F-4B9B-942A-B1BC96D5FDD2}"/>
              </a:ext>
            </a:extLst>
          </p:cNvPr>
          <p:cNvSpPr>
            <a:spLocks noGrp="1"/>
          </p:cNvSpPr>
          <p:nvPr>
            <p:ph idx="1"/>
          </p:nvPr>
        </p:nvSpPr>
        <p:spPr>
          <a:xfrm>
            <a:off x="457200" y="1447800"/>
            <a:ext cx="8229600" cy="4605528"/>
          </a:xfrm>
        </p:spPr>
        <p:txBody>
          <a:bodyPr vert="horz" lIns="68580" tIns="34290" rIns="68580" bIns="34290" rtlCol="0" anchor="t">
            <a:noAutofit/>
          </a:bodyPr>
          <a:lstStyle/>
          <a:p>
            <a:pPr marL="205740" lvl="1" indent="0">
              <a:buNone/>
              <a:defRPr/>
            </a:pPr>
            <a:r>
              <a:rPr lang="en-US" altLang="en-US" sz="2600" b="1" dirty="0"/>
              <a:t>Content Match (CM)</a:t>
            </a:r>
          </a:p>
          <a:p>
            <a:pPr marL="548640" lvl="1" indent="-342900">
              <a:buFont typeface="Arial" panose="020B0604020202020204" pitchFamily="34" charset="0"/>
              <a:buChar char="•"/>
              <a:defRPr/>
            </a:pPr>
            <a:r>
              <a:rPr lang="en-US" altLang="en-US" sz="2400" dirty="0"/>
              <a:t>Items/tasks match a specific </a:t>
            </a:r>
            <a:r>
              <a:rPr lang="en-US" altLang="en-US" sz="2400" b="1" dirty="0"/>
              <a:t>content standard </a:t>
            </a:r>
            <a:r>
              <a:rPr lang="en-US" altLang="en-US" sz="2400" dirty="0"/>
              <a:t>based upon the narrative description of the standard and a professional understanding of the knowledge, skill, and/or concept being described.</a:t>
            </a:r>
          </a:p>
          <a:p>
            <a:pPr lvl="1" eaLnBrk="1" hangingPunct="1">
              <a:buFont typeface="Arial" charset="0"/>
              <a:buChar char="•"/>
              <a:defRPr/>
            </a:pPr>
            <a:endParaRPr lang="en-US" altLang="en-US" sz="800" dirty="0"/>
          </a:p>
          <a:p>
            <a:pPr marL="205740" lvl="1" indent="0">
              <a:buNone/>
              <a:defRPr/>
            </a:pPr>
            <a:r>
              <a:rPr lang="en-US" altLang="en-US" sz="2600" b="1" dirty="0"/>
              <a:t>Cognitive Demand/Depth of Knowledge (DOK)</a:t>
            </a:r>
            <a:endParaRPr lang="en-US" altLang="en-US" sz="2600" b="1" dirty="0">
              <a:cs typeface="Calibri"/>
            </a:endParaRPr>
          </a:p>
          <a:p>
            <a:pPr marL="548640" lvl="1" indent="-342900">
              <a:buFont typeface="Arial" panose="020B0604020202020204" pitchFamily="34" charset="0"/>
              <a:buChar char="•"/>
              <a:defRPr/>
            </a:pPr>
            <a:r>
              <a:rPr lang="en-US" altLang="en-US" sz="2400" dirty="0"/>
              <a:t>Items/tasks reflect the </a:t>
            </a:r>
            <a:r>
              <a:rPr lang="en-US" altLang="en-US" sz="2400" b="1" dirty="0"/>
              <a:t>cognitive demand</a:t>
            </a:r>
            <a:r>
              <a:rPr lang="en-US" altLang="en-US" sz="2400" dirty="0"/>
              <a:t>/higher-order thinking skill(s) articulated in the standards, with extended performance tasks typically focused on several, integrated content standards.</a:t>
            </a:r>
          </a:p>
        </p:txBody>
      </p:sp>
      <p:sp>
        <p:nvSpPr>
          <p:cNvPr id="2" name="Date Placeholder 1">
            <a:extLst>
              <a:ext uri="{FF2B5EF4-FFF2-40B4-BE49-F238E27FC236}">
                <a16:creationId xmlns:a16="http://schemas.microsoft.com/office/drawing/2014/main" id="{B86A1B50-EF07-8E49-8D26-FB1F500483C8}"/>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3" name="Slide Number Placeholder 2">
            <a:extLst>
              <a:ext uri="{FF2B5EF4-FFF2-40B4-BE49-F238E27FC236}">
                <a16:creationId xmlns:a16="http://schemas.microsoft.com/office/drawing/2014/main" id="{99534886-247C-F545-83B6-79AE1D553010}"/>
              </a:ext>
            </a:extLst>
          </p:cNvPr>
          <p:cNvSpPr>
            <a:spLocks noGrp="1"/>
          </p:cNvSpPr>
          <p:nvPr>
            <p:ph type="sldNum" sz="quarter" idx="12"/>
          </p:nvPr>
        </p:nvSpPr>
        <p:spPr/>
        <p:txBody>
          <a:bodyPr/>
          <a:lstStyle/>
          <a:p>
            <a:fld id="{680C5762-CF65-4775-9966-A58D40CC61B9}" type="slidenum">
              <a:rPr lang="en-US" smtClean="0"/>
              <a:t>6</a:t>
            </a:fld>
            <a:endParaRPr lang="en-US"/>
          </a:p>
        </p:txBody>
      </p:sp>
    </p:spTree>
    <p:extLst>
      <p:ext uri="{BB962C8B-B14F-4D97-AF65-F5344CB8AC3E}">
        <p14:creationId xmlns:p14="http://schemas.microsoft.com/office/powerpoint/2010/main" val="401873510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EFA39-285A-CFEB-1FA5-D314E982E5B8}"/>
              </a:ext>
            </a:extLst>
          </p:cNvPr>
          <p:cNvSpPr>
            <a:spLocks noGrp="1"/>
          </p:cNvSpPr>
          <p:nvPr>
            <p:ph type="title"/>
          </p:nvPr>
        </p:nvSpPr>
        <p:spPr/>
        <p:txBody>
          <a:bodyPr>
            <a:normAutofit/>
          </a:bodyPr>
          <a:lstStyle/>
          <a:p>
            <a:pPr algn="ctr"/>
            <a:r>
              <a:rPr lang="en-US" b="1" dirty="0"/>
              <a:t>Cognitive Demand/</a:t>
            </a:r>
            <a:r>
              <a:rPr lang="en-US" b="1" dirty="0" err="1"/>
              <a:t>DoK</a:t>
            </a:r>
            <a:r>
              <a:rPr lang="en-US" b="1" dirty="0"/>
              <a:t> </a:t>
            </a:r>
            <a:r>
              <a:rPr lang="en-US" b="1" dirty="0">
                <a:solidFill>
                  <a:schemeClr val="accent1">
                    <a:lumMod val="50000"/>
                  </a:schemeClr>
                </a:solidFill>
              </a:rPr>
              <a:t>(1)</a:t>
            </a:r>
          </a:p>
        </p:txBody>
      </p:sp>
      <p:graphicFrame>
        <p:nvGraphicFramePr>
          <p:cNvPr id="6" name="Table 5">
            <a:extLst>
              <a:ext uri="{FF2B5EF4-FFF2-40B4-BE49-F238E27FC236}">
                <a16:creationId xmlns:a16="http://schemas.microsoft.com/office/drawing/2014/main" id="{3012880E-61A9-D144-1B0A-2FDBB20B2AE7}"/>
              </a:ext>
            </a:extLst>
          </p:cNvPr>
          <p:cNvGraphicFramePr>
            <a:graphicFrameLocks noGrp="1"/>
          </p:cNvGraphicFramePr>
          <p:nvPr>
            <p:extLst>
              <p:ext uri="{D42A27DB-BD31-4B8C-83A1-F6EECF244321}">
                <p14:modId xmlns:p14="http://schemas.microsoft.com/office/powerpoint/2010/main" val="3279168022"/>
              </p:ext>
            </p:extLst>
          </p:nvPr>
        </p:nvGraphicFramePr>
        <p:xfrm>
          <a:off x="457200" y="1600200"/>
          <a:ext cx="8229601" cy="4154346"/>
        </p:xfrm>
        <a:graphic>
          <a:graphicData uri="http://schemas.openxmlformats.org/drawingml/2006/table">
            <a:tbl>
              <a:tblPr firstRow="1"/>
              <a:tblGrid>
                <a:gridCol w="707027">
                  <a:extLst>
                    <a:ext uri="{9D8B030D-6E8A-4147-A177-3AD203B41FA5}">
                      <a16:colId xmlns:a16="http://schemas.microsoft.com/office/drawing/2014/main" val="20000"/>
                    </a:ext>
                  </a:extLst>
                </a:gridCol>
                <a:gridCol w="2036173">
                  <a:extLst>
                    <a:ext uri="{9D8B030D-6E8A-4147-A177-3AD203B41FA5}">
                      <a16:colId xmlns:a16="http://schemas.microsoft.com/office/drawing/2014/main" val="20001"/>
                    </a:ext>
                  </a:extLst>
                </a:gridCol>
                <a:gridCol w="2332299">
                  <a:extLst>
                    <a:ext uri="{9D8B030D-6E8A-4147-A177-3AD203B41FA5}">
                      <a16:colId xmlns:a16="http://schemas.microsoft.com/office/drawing/2014/main" val="20002"/>
                    </a:ext>
                  </a:extLst>
                </a:gridCol>
                <a:gridCol w="3154102">
                  <a:extLst>
                    <a:ext uri="{9D8B030D-6E8A-4147-A177-3AD203B41FA5}">
                      <a16:colId xmlns:a16="http://schemas.microsoft.com/office/drawing/2014/main" val="20003"/>
                    </a:ext>
                  </a:extLst>
                </a:gridCol>
              </a:tblGrid>
              <a:tr h="53927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Level</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Revised Bloom</a:t>
                      </a:r>
                      <a:r>
                        <a:rPr kumimoji="0" lang="ja-JP" altLang="en-US" sz="1600" b="1" i="0" u="none" strike="noStrike" cap="none" normalizeH="0" baseline="0">
                          <a:ln>
                            <a:noFill/>
                          </a:ln>
                          <a:solidFill>
                            <a:srgbClr val="FFFFFF"/>
                          </a:solidFill>
                          <a:effectLst/>
                          <a:latin typeface="Arial" panose="020B0604020202020204" pitchFamily="34" charset="0"/>
                          <a:ea typeface="ＭＳ Ｐゴシック" pitchFamily="34" charset="-128"/>
                          <a:cs typeface="Arial" panose="020B0604020202020204" pitchFamily="34" charset="0"/>
                        </a:rPr>
                        <a:t>’</a:t>
                      </a:r>
                      <a:r>
                        <a:rPr kumimoji="0" lang="en-US" altLang="ja-JP"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s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Taxonomy</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Webb</a:t>
                      </a:r>
                      <a:r>
                        <a:rPr kumimoji="0" lang="ja-JP" altLang="en-US" sz="1600" b="1" i="0" u="none" strike="noStrike" cap="none" normalizeH="0" baseline="0">
                          <a:ln>
                            <a:noFill/>
                          </a:ln>
                          <a:solidFill>
                            <a:srgbClr val="FFFFFF"/>
                          </a:solidFill>
                          <a:effectLst/>
                          <a:latin typeface="Arial" panose="020B0604020202020204" pitchFamily="34" charset="0"/>
                          <a:ea typeface="ＭＳ Ｐゴシック" pitchFamily="34" charset="-128"/>
                          <a:cs typeface="Arial" panose="020B0604020202020204" pitchFamily="34" charset="0"/>
                        </a:rPr>
                        <a:t>’</a:t>
                      </a:r>
                      <a:r>
                        <a:rPr kumimoji="0" lang="en-US" altLang="ja-JP"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s</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Classification</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Verbs</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1681074">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1</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Remembering &amp; Understanding</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Recalling specifics; processing knowledge at a low level</a:t>
                      </a:r>
                      <a:endPar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11113"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11113"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Recall, Reproduction</a:t>
                      </a:r>
                    </a:p>
                    <a:p>
                      <a:pPr marL="11113"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endParaRPr>
                    </a:p>
                    <a:p>
                      <a:pPr marL="11113"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Recall or recognition of a fact, information, term, or a simple procedure</a:t>
                      </a:r>
                      <a:endPar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ＭＳ Ｐゴシック" pitchFamily="34" charset="-128"/>
                          <a:cs typeface="Arial" panose="020B0604020202020204" pitchFamily="34" charset="0"/>
                        </a:rPr>
                        <a:t>define, duplicate, list, memorize, recall, repeat, reproduce, state, classify, describe, discuss, explain, identify, locate, recognize, report, select, translate, paraphrase</a:t>
                      </a:r>
                      <a:endPar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1933998">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rPr>
                        <a:t>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Applying</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Using information in another familiar situation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Skills, Concepts, Basic Reasoning</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 Use of information or conceptual knowledge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choose, demonstrate, dramatize, employ, illustrate, interpret, operate, schedule, sketch, solve, use, write, appraise, compare, contrast, criticize, differentiate, discriminate, distinguish, examine, experiment, question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bl>
          </a:graphicData>
        </a:graphic>
      </p:graphicFrame>
      <p:sp>
        <p:nvSpPr>
          <p:cNvPr id="4" name="Date Placeholder 3">
            <a:extLst>
              <a:ext uri="{FF2B5EF4-FFF2-40B4-BE49-F238E27FC236}">
                <a16:creationId xmlns:a16="http://schemas.microsoft.com/office/drawing/2014/main" id="{2C7943CE-9414-17EA-BC01-64FDC8B223B4}"/>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5" name="Slide Number Placeholder 4">
            <a:extLst>
              <a:ext uri="{FF2B5EF4-FFF2-40B4-BE49-F238E27FC236}">
                <a16:creationId xmlns:a16="http://schemas.microsoft.com/office/drawing/2014/main" id="{681385B4-061B-F629-EA56-174EBEEC6E22}"/>
              </a:ext>
            </a:extLst>
          </p:cNvPr>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164545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DA6E8-17E6-4B9E-C65D-17F6F6630176}"/>
              </a:ext>
            </a:extLst>
          </p:cNvPr>
          <p:cNvSpPr>
            <a:spLocks noGrp="1"/>
          </p:cNvSpPr>
          <p:nvPr>
            <p:ph type="title"/>
          </p:nvPr>
        </p:nvSpPr>
        <p:spPr/>
        <p:txBody>
          <a:bodyPr/>
          <a:lstStyle/>
          <a:p>
            <a:pPr algn="ctr"/>
            <a:r>
              <a:rPr lang="en-US" sz="3200" b="1" dirty="0"/>
              <a:t>Cognitive Demand/</a:t>
            </a:r>
            <a:r>
              <a:rPr lang="en-US" sz="3200" b="1" dirty="0" err="1"/>
              <a:t>DoK</a:t>
            </a:r>
            <a:r>
              <a:rPr lang="en-US" sz="3200" b="1" dirty="0"/>
              <a:t> </a:t>
            </a:r>
            <a:r>
              <a:rPr lang="en-US" sz="3200" b="1" dirty="0">
                <a:solidFill>
                  <a:schemeClr val="accent1">
                    <a:lumMod val="50000"/>
                  </a:schemeClr>
                </a:solidFill>
              </a:rPr>
              <a:t>(2)</a:t>
            </a:r>
            <a:endParaRPr lang="en-US" dirty="0">
              <a:solidFill>
                <a:schemeClr val="accent1">
                  <a:lumMod val="50000"/>
                </a:schemeClr>
              </a:solidFill>
            </a:endParaRPr>
          </a:p>
        </p:txBody>
      </p:sp>
      <p:sp>
        <p:nvSpPr>
          <p:cNvPr id="4" name="Date Placeholder 3">
            <a:extLst>
              <a:ext uri="{FF2B5EF4-FFF2-40B4-BE49-F238E27FC236}">
                <a16:creationId xmlns:a16="http://schemas.microsoft.com/office/drawing/2014/main" id="{430F2777-0D2C-4581-3441-27E9A71B4663}"/>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graphicFrame>
        <p:nvGraphicFramePr>
          <p:cNvPr id="6" name="Table 5">
            <a:extLst>
              <a:ext uri="{FF2B5EF4-FFF2-40B4-BE49-F238E27FC236}">
                <a16:creationId xmlns:a16="http://schemas.microsoft.com/office/drawing/2014/main" id="{0E8FCC5C-BA5A-53A7-9B76-D3CE4CDF56E9}"/>
              </a:ext>
            </a:extLst>
          </p:cNvPr>
          <p:cNvGraphicFramePr>
            <a:graphicFrameLocks noGrp="1"/>
          </p:cNvGraphicFramePr>
          <p:nvPr>
            <p:extLst>
              <p:ext uri="{D42A27DB-BD31-4B8C-83A1-F6EECF244321}">
                <p14:modId xmlns:p14="http://schemas.microsoft.com/office/powerpoint/2010/main" val="2803937240"/>
              </p:ext>
            </p:extLst>
          </p:nvPr>
        </p:nvGraphicFramePr>
        <p:xfrm>
          <a:off x="457200" y="1400538"/>
          <a:ext cx="8229601" cy="4369334"/>
        </p:xfrm>
        <a:graphic>
          <a:graphicData uri="http://schemas.openxmlformats.org/drawingml/2006/table">
            <a:tbl>
              <a:tblPr firstRow="1"/>
              <a:tblGrid>
                <a:gridCol w="734992">
                  <a:extLst>
                    <a:ext uri="{9D8B030D-6E8A-4147-A177-3AD203B41FA5}">
                      <a16:colId xmlns:a16="http://schemas.microsoft.com/office/drawing/2014/main" val="20000"/>
                    </a:ext>
                  </a:extLst>
                </a:gridCol>
                <a:gridCol w="2313008">
                  <a:extLst>
                    <a:ext uri="{9D8B030D-6E8A-4147-A177-3AD203B41FA5}">
                      <a16:colId xmlns:a16="http://schemas.microsoft.com/office/drawing/2014/main" val="20001"/>
                    </a:ext>
                  </a:extLst>
                </a:gridCol>
                <a:gridCol w="2837727">
                  <a:extLst>
                    <a:ext uri="{9D8B030D-6E8A-4147-A177-3AD203B41FA5}">
                      <a16:colId xmlns:a16="http://schemas.microsoft.com/office/drawing/2014/main" val="20002"/>
                    </a:ext>
                  </a:extLst>
                </a:gridCol>
                <a:gridCol w="2343874">
                  <a:extLst>
                    <a:ext uri="{9D8B030D-6E8A-4147-A177-3AD203B41FA5}">
                      <a16:colId xmlns:a16="http://schemas.microsoft.com/office/drawing/2014/main" val="20003"/>
                    </a:ext>
                  </a:extLst>
                </a:gridCol>
              </a:tblGrid>
              <a:tr h="51949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Level</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Bloom</a:t>
                      </a:r>
                      <a:r>
                        <a:rPr kumimoji="0" lang="ja-JP" altLang="en-US" sz="1600" b="1" i="0" u="none" strike="noStrike" cap="none" normalizeH="0" baseline="0">
                          <a:ln>
                            <a:noFill/>
                          </a:ln>
                          <a:solidFill>
                            <a:srgbClr val="FFFFFF"/>
                          </a:solidFill>
                          <a:effectLst/>
                          <a:latin typeface="Arial" panose="020B0604020202020204" pitchFamily="34" charset="0"/>
                          <a:ea typeface="ＭＳ Ｐゴシック" pitchFamily="34" charset="-128"/>
                          <a:cs typeface="Arial" panose="020B0604020202020204" pitchFamily="34" charset="0"/>
                        </a:rPr>
                        <a:t>’</a:t>
                      </a:r>
                      <a:r>
                        <a:rPr kumimoji="0" lang="en-US" altLang="ja-JP"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s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Taxonomy</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Webb</a:t>
                      </a:r>
                      <a:r>
                        <a:rPr kumimoji="0" lang="ja-JP" altLang="en-US" sz="1600" b="1" i="0" u="none" strike="noStrike" cap="none" normalizeH="0" baseline="0">
                          <a:ln>
                            <a:noFill/>
                          </a:ln>
                          <a:solidFill>
                            <a:srgbClr val="FFFFFF"/>
                          </a:solidFill>
                          <a:effectLst/>
                          <a:latin typeface="Arial" panose="020B0604020202020204" pitchFamily="34" charset="0"/>
                          <a:ea typeface="ＭＳ Ｐゴシック" pitchFamily="34" charset="-128"/>
                          <a:cs typeface="Arial" panose="020B0604020202020204" pitchFamily="34" charset="0"/>
                        </a:rPr>
                        <a:t>’</a:t>
                      </a:r>
                      <a:r>
                        <a:rPr kumimoji="0" lang="en-US" altLang="ja-JP"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s</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Classification</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dirty="0">
                          <a:ln>
                            <a:noFill/>
                          </a:ln>
                          <a:solidFill>
                            <a:srgbClr val="FFFFFF"/>
                          </a:solidFill>
                          <a:effectLst/>
                          <a:latin typeface="Arial" panose="020B0604020202020204" pitchFamily="34" charset="0"/>
                          <a:ea typeface="ＭＳ Ｐゴシック" pitchFamily="34" charset="-128"/>
                          <a:cs typeface="Arial" panose="020B0604020202020204" pitchFamily="34" charset="0"/>
                        </a:rPr>
                        <a:t> Verbs</a:t>
                      </a:r>
                      <a:endParaRPr kumimoji="0" lang="en-US" altLang="en-US" sz="1600" b="1"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endParaRP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6347A"/>
                    </a:solidFill>
                  </a:tcPr>
                </a:tc>
                <a:extLst>
                  <a:ext uri="{0D108BD9-81ED-4DB2-BD59-A6C34878D82A}">
                    <a16:rowId xmlns:a16="http://schemas.microsoft.com/office/drawing/2014/main" val="10000"/>
                  </a:ext>
                </a:extLst>
              </a:tr>
              <a:tr h="1784356">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rPr>
                        <a:t>3</a:t>
                      </a: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Analyzing</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Deconstructing information into subordinate parts to explore understandings and relationships</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Strategic Thinking, Complex Reasoning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[Requires reasoning, developing a plan or sequence of steps; some complexity; more than one possible answer</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appraise, argue, defend, judge, select, support, value, evaluate, assemble, construct, create, develop, formulate, write</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1"/>
                  </a:ext>
                </a:extLst>
              </a:tr>
              <a:tr h="2014500">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0" i="0" u="none" strike="noStrike" cap="none" normalizeH="0" baseline="0" dirty="0">
                          <a:ln>
                            <a:noFill/>
                          </a:ln>
                          <a:solidFill>
                            <a:srgbClr val="FFFFFF"/>
                          </a:solidFill>
                          <a:effectLst/>
                          <a:latin typeface="Arial" panose="020B0604020202020204" pitchFamily="34" charset="0"/>
                          <a:ea typeface="Calibri" pitchFamily="34" charset="0"/>
                          <a:cs typeface="Arial" panose="020B0604020202020204" pitchFamily="34" charset="0"/>
                        </a:rPr>
                        <a:t>4</a:t>
                      </a:r>
                    </a:p>
                  </a:txBody>
                  <a:tcPr marL="68577" marR="68577"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6347A"/>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Evaluating &amp; Creating</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Constructing and/or reorganizing information from elements and parts and then making value judgments about the method</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1"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Extended Thinking, Extended Reasoning  </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[Requires an investigation; time to think and process multiple conditions of the task; combine and synthesize ideas into new concepts] </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lvl1pPr eaLnBrk="0" hangingPunct="0">
                        <a:lnSpc>
                          <a:spcPct val="90000"/>
                        </a:lnSpc>
                        <a:spcBef>
                          <a:spcPts val="1200"/>
                        </a:spcBef>
                        <a:buClr>
                          <a:srgbClr val="9E3611"/>
                        </a:buClr>
                        <a:buSzPct val="85000"/>
                        <a:buFont typeface="Wingdings" pitchFamily="2" charset="2"/>
                        <a:defRPr>
                          <a:solidFill>
                            <a:schemeClr val="tx1"/>
                          </a:solidFill>
                          <a:latin typeface="Rockwell" pitchFamily="18" charset="0"/>
                          <a:ea typeface="ＭＳ Ｐゴシック" pitchFamily="34" charset="-128"/>
                        </a:defRPr>
                      </a:lvl1pPr>
                      <a:lvl2pPr marL="742950" indent="-285750" eaLnBrk="0" hangingPunct="0">
                        <a:lnSpc>
                          <a:spcPct val="90000"/>
                        </a:lnSpc>
                        <a:spcBef>
                          <a:spcPts val="400"/>
                        </a:spcBef>
                        <a:spcAft>
                          <a:spcPts val="200"/>
                        </a:spcAft>
                        <a:buClr>
                          <a:srgbClr val="9E3611"/>
                        </a:buClr>
                        <a:buSzPct val="85000"/>
                        <a:buFont typeface="Wingdings" pitchFamily="2" charset="2"/>
                        <a:defRPr sz="1600">
                          <a:solidFill>
                            <a:schemeClr val="tx1"/>
                          </a:solidFill>
                          <a:latin typeface="Rockwell" pitchFamily="18" charset="0"/>
                          <a:ea typeface="ＭＳ Ｐゴシック" pitchFamily="34" charset="-128"/>
                        </a:defRPr>
                      </a:lvl2pPr>
                      <a:lvl3pPr marL="11430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3pPr>
                      <a:lvl4pPr marL="16002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4pPr>
                      <a:lvl5pPr marL="2057400" indent="-228600" eaLnBrk="0"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5pPr>
                      <a:lvl6pPr marL="25146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6pPr>
                      <a:lvl7pPr marL="29718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7pPr>
                      <a:lvl8pPr marL="34290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8pPr>
                      <a:lvl9pPr marL="3886200" indent="-228600" eaLnBrk="0" fontAlgn="base" hangingPunct="0">
                        <a:lnSpc>
                          <a:spcPct val="90000"/>
                        </a:lnSpc>
                        <a:spcBef>
                          <a:spcPts val="400"/>
                        </a:spcBef>
                        <a:spcAft>
                          <a:spcPts val="200"/>
                        </a:spcAft>
                        <a:buClr>
                          <a:srgbClr val="9E3611"/>
                        </a:buClr>
                        <a:buSzPct val="85000"/>
                        <a:buFont typeface="Wingdings" pitchFamily="2" charset="2"/>
                        <a:defRPr sz="1400">
                          <a:solidFill>
                            <a:schemeClr val="tx1"/>
                          </a:solidFill>
                          <a:latin typeface="Rockwell" pitchFamily="18" charset="0"/>
                          <a:ea typeface="ＭＳ Ｐゴシック" pitchFamily="34" charset="-128"/>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500" b="0" i="0" u="none" strike="noStrike" cap="none" normalizeH="0" baseline="0" dirty="0">
                          <a:ln>
                            <a:noFill/>
                          </a:ln>
                          <a:solidFill>
                            <a:srgbClr val="000000"/>
                          </a:solidFill>
                          <a:effectLst/>
                          <a:latin typeface="Arial" panose="020B0604020202020204" pitchFamily="34" charset="0"/>
                          <a:ea typeface="Calibri" pitchFamily="34" charset="0"/>
                          <a:cs typeface="Arial" panose="020B0604020202020204" pitchFamily="34" charset="0"/>
                        </a:rPr>
                        <a:t>design, critique, create, prove, apply concepts, connect.</a:t>
                      </a:r>
                    </a:p>
                  </a:txBody>
                  <a:tcPr marL="68577" marR="68577"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bl>
          </a:graphicData>
        </a:graphic>
      </p:graphicFrame>
      <p:sp>
        <p:nvSpPr>
          <p:cNvPr id="5" name="Slide Number Placeholder 4">
            <a:extLst>
              <a:ext uri="{FF2B5EF4-FFF2-40B4-BE49-F238E27FC236}">
                <a16:creationId xmlns:a16="http://schemas.microsoft.com/office/drawing/2014/main" id="{B334F125-7B8F-F032-8402-7103A6A733D0}"/>
              </a:ext>
            </a:extLst>
          </p:cNvPr>
          <p:cNvSpPr>
            <a:spLocks noGrp="1"/>
          </p:cNvSpPr>
          <p:nvPr>
            <p:ph type="sldNum" sz="quarter" idx="12"/>
          </p:nvPr>
        </p:nvSpPr>
        <p:spPr/>
        <p:txBody>
          <a:bodyPr/>
          <a:lstStyle/>
          <a:p>
            <a:fld id="{680C5762-CF65-4775-9966-A58D40CC61B9}" type="slidenum">
              <a:rPr lang="en-US" smtClean="0"/>
              <a:t>8</a:t>
            </a:fld>
            <a:endParaRPr lang="en-US"/>
          </a:p>
        </p:txBody>
      </p:sp>
    </p:spTree>
    <p:extLst>
      <p:ext uri="{BB962C8B-B14F-4D97-AF65-F5344CB8AC3E}">
        <p14:creationId xmlns:p14="http://schemas.microsoft.com/office/powerpoint/2010/main" val="1272204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AC474-DE46-4B8E-9EE6-8607235E58EC}"/>
              </a:ext>
            </a:extLst>
          </p:cNvPr>
          <p:cNvSpPr>
            <a:spLocks noGrp="1"/>
          </p:cNvSpPr>
          <p:nvPr>
            <p:ph type="title"/>
          </p:nvPr>
        </p:nvSpPr>
        <p:spPr>
          <a:xfrm>
            <a:off x="457200" y="624833"/>
            <a:ext cx="8229600" cy="622033"/>
          </a:xfrm>
        </p:spPr>
        <p:txBody>
          <a:bodyPr>
            <a:normAutofit/>
          </a:bodyPr>
          <a:lstStyle/>
          <a:p>
            <a:pPr algn="ctr">
              <a:defRPr/>
            </a:pPr>
            <a:r>
              <a:rPr lang="en-US" b="1"/>
              <a:t>Specification Tables: Standards</a:t>
            </a:r>
            <a:endParaRPr lang="en-US"/>
          </a:p>
        </p:txBody>
      </p:sp>
      <p:sp>
        <p:nvSpPr>
          <p:cNvPr id="4" name="Content Placeholder 3">
            <a:extLst>
              <a:ext uri="{FF2B5EF4-FFF2-40B4-BE49-F238E27FC236}">
                <a16:creationId xmlns:a16="http://schemas.microsoft.com/office/drawing/2014/main" id="{58DF04BC-1876-4329-A240-F6A7DFA52251}"/>
              </a:ext>
            </a:extLst>
          </p:cNvPr>
          <p:cNvSpPr>
            <a:spLocks noGrp="1"/>
          </p:cNvSpPr>
          <p:nvPr>
            <p:ph idx="1"/>
          </p:nvPr>
        </p:nvSpPr>
        <p:spPr>
          <a:xfrm>
            <a:off x="457200" y="1355383"/>
            <a:ext cx="8229600" cy="2797515"/>
          </a:xfrm>
        </p:spPr>
        <p:txBody>
          <a:bodyPr vert="horz" wrap="square" lIns="0" tIns="34290" rIns="0" bIns="34290" numCol="1" rtlCol="0" anchor="t" anchorCtr="0" compatLnSpc="1">
            <a:prstTxWarp prst="textNoShape">
              <a:avLst/>
            </a:prstTxWarp>
            <a:noAutofit/>
          </a:bodyPr>
          <a:lstStyle/>
          <a:p>
            <a:pPr marL="0" indent="0">
              <a:spcAft>
                <a:spcPts val="450"/>
              </a:spcAft>
              <a:buClr>
                <a:schemeClr val="accent1">
                  <a:lumMod val="75000"/>
                </a:schemeClr>
              </a:buClr>
              <a:buNone/>
              <a:defRPr/>
            </a:pPr>
            <a:r>
              <a:rPr lang="en-US" sz="2400" b="1" dirty="0">
                <a:cs typeface="Times New Roman" panose="02020603050405020304" pitchFamily="18" charset="0"/>
              </a:rPr>
              <a:t>Big Idea/Enduring Understanding</a:t>
            </a:r>
          </a:p>
          <a:p>
            <a:pPr marL="683419" lvl="2" indent="-178594">
              <a:spcAft>
                <a:spcPts val="450"/>
              </a:spcAft>
              <a:buClr>
                <a:schemeClr val="accent1">
                  <a:lumMod val="75000"/>
                </a:schemeClr>
              </a:buClr>
              <a:tabLst>
                <a:tab pos="383381" algn="l"/>
              </a:tabLst>
              <a:defRPr/>
            </a:pPr>
            <a:r>
              <a:rPr lang="en-US" sz="2200" dirty="0">
                <a:cs typeface="Times New Roman" panose="02020603050405020304" pitchFamily="18" charset="0"/>
              </a:rPr>
              <a:t>Statement summarizing the core knowledge and skills enumerated within the content standards. </a:t>
            </a:r>
          </a:p>
          <a:p>
            <a:pPr marL="104775" lvl="1" indent="0">
              <a:spcAft>
                <a:spcPts val="450"/>
              </a:spcAft>
              <a:buClr>
                <a:schemeClr val="accent1">
                  <a:lumMod val="75000"/>
                </a:schemeClr>
              </a:buClr>
              <a:buNone/>
              <a:tabLst>
                <a:tab pos="383381" algn="l"/>
              </a:tabLst>
              <a:defRPr/>
            </a:pPr>
            <a:r>
              <a:rPr lang="en-US" b="1" dirty="0">
                <a:cs typeface="Times New Roman" panose="02020603050405020304" pitchFamily="18" charset="0"/>
              </a:rPr>
              <a:t>Targeted Content Standards</a:t>
            </a:r>
          </a:p>
          <a:p>
            <a:pPr marL="683419" lvl="2" indent="-178594">
              <a:spcAft>
                <a:spcPts val="450"/>
              </a:spcAft>
              <a:buClr>
                <a:schemeClr val="accent1">
                  <a:lumMod val="75000"/>
                </a:schemeClr>
              </a:buClr>
              <a:defRPr/>
            </a:pPr>
            <a:r>
              <a:rPr lang="en-US" sz="2200" dirty="0">
                <a:cs typeface="Times New Roman" panose="02020603050405020304" pitchFamily="18" charset="0"/>
              </a:rPr>
              <a:t>Identified standards representing the Big Idea/Enduring Understanding/Transfer Goal statement that can be measured in a summative manner.</a:t>
            </a:r>
          </a:p>
        </p:txBody>
      </p:sp>
      <p:graphicFrame>
        <p:nvGraphicFramePr>
          <p:cNvPr id="5" name="Table 4">
            <a:extLst>
              <a:ext uri="{FF2B5EF4-FFF2-40B4-BE49-F238E27FC236}">
                <a16:creationId xmlns:a16="http://schemas.microsoft.com/office/drawing/2014/main" id="{F8E0E4A8-AFF6-4538-A517-462AC40F2BD4}"/>
              </a:ext>
            </a:extLst>
          </p:cNvPr>
          <p:cNvGraphicFramePr>
            <a:graphicFrameLocks noGrp="1"/>
          </p:cNvGraphicFramePr>
          <p:nvPr>
            <p:extLst>
              <p:ext uri="{D42A27DB-BD31-4B8C-83A1-F6EECF244321}">
                <p14:modId xmlns:p14="http://schemas.microsoft.com/office/powerpoint/2010/main" val="333720205"/>
              </p:ext>
            </p:extLst>
          </p:nvPr>
        </p:nvGraphicFramePr>
        <p:xfrm>
          <a:off x="457199" y="4325968"/>
          <a:ext cx="8232141" cy="1465232"/>
        </p:xfrm>
        <a:graphic>
          <a:graphicData uri="http://schemas.openxmlformats.org/drawingml/2006/table">
            <a:tbl>
              <a:tblPr firstRow="1" firstCol="1" bandRow="1">
                <a:tableStyleId>{5C22544A-7EE6-4342-B048-85BDC9FD1C3A}</a:tableStyleId>
              </a:tblPr>
              <a:tblGrid>
                <a:gridCol w="4724401">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810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3"/>
                    </a:ext>
                  </a:extLst>
                </a:gridCol>
                <a:gridCol w="382905">
                  <a:extLst>
                    <a:ext uri="{9D8B030D-6E8A-4147-A177-3AD203B41FA5}">
                      <a16:colId xmlns:a16="http://schemas.microsoft.com/office/drawing/2014/main" val="3746980168"/>
                    </a:ext>
                  </a:extLst>
                </a:gridCol>
                <a:gridCol w="381635">
                  <a:extLst>
                    <a:ext uri="{9D8B030D-6E8A-4147-A177-3AD203B41FA5}">
                      <a16:colId xmlns:a16="http://schemas.microsoft.com/office/drawing/2014/main" val="20005"/>
                    </a:ext>
                  </a:extLst>
                </a:gridCol>
                <a:gridCol w="304800">
                  <a:extLst>
                    <a:ext uri="{9D8B030D-6E8A-4147-A177-3AD203B41FA5}">
                      <a16:colId xmlns:a16="http://schemas.microsoft.com/office/drawing/2014/main" val="20006"/>
                    </a:ext>
                  </a:extLst>
                </a:gridCol>
              </a:tblGrid>
              <a:tr h="352328">
                <a:tc>
                  <a:txBody>
                    <a:bodyPr/>
                    <a:lstStyle/>
                    <a:p>
                      <a:pPr marL="0" marR="0" algn="ctr">
                        <a:lnSpc>
                          <a:spcPct val="115000"/>
                        </a:lnSpc>
                        <a:spcBef>
                          <a:spcPts val="0"/>
                        </a:spcBef>
                        <a:spcAft>
                          <a:spcPts val="0"/>
                        </a:spcAft>
                      </a:pPr>
                      <a:r>
                        <a:rPr lang="en-US" sz="1900" dirty="0">
                          <a:solidFill>
                            <a:schemeClr val="bg1"/>
                          </a:solidFill>
                          <a:effectLst/>
                          <a:latin typeface="Arial" panose="020B0604020202020204" pitchFamily="34" charset="0"/>
                          <a:cs typeface="Arial" panose="020B0604020202020204" pitchFamily="34" charset="0"/>
                        </a:rPr>
                        <a:t>Big</a:t>
                      </a:r>
                      <a:r>
                        <a:rPr lang="en-US" sz="1900" baseline="0" dirty="0">
                          <a:solidFill>
                            <a:schemeClr val="bg1"/>
                          </a:solidFill>
                          <a:effectLst/>
                          <a:latin typeface="Arial" panose="020B0604020202020204" pitchFamily="34" charset="0"/>
                          <a:cs typeface="Arial" panose="020B0604020202020204" pitchFamily="34" charset="0"/>
                        </a:rPr>
                        <a:t> Idea/</a:t>
                      </a:r>
                      <a:r>
                        <a:rPr lang="en-US" sz="1900" dirty="0">
                          <a:solidFill>
                            <a:schemeClr val="bg1"/>
                          </a:solidFill>
                          <a:effectLst/>
                          <a:latin typeface="Arial" panose="020B0604020202020204" pitchFamily="34" charset="0"/>
                          <a:cs typeface="Arial" panose="020B0604020202020204" pitchFamily="34" charset="0"/>
                        </a:rPr>
                        <a:t>Enduring Understanding</a:t>
                      </a:r>
                      <a:endParaRPr lang="en-US" sz="19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6347A"/>
                    </a:solidFill>
                  </a:tcPr>
                </a:tc>
                <a:tc>
                  <a:txBody>
                    <a:bodyPr/>
                    <a:lstStyle/>
                    <a:p>
                      <a:pPr marL="0" marR="0" algn="ctr">
                        <a:lnSpc>
                          <a:spcPct val="115000"/>
                        </a:lnSpc>
                        <a:spcBef>
                          <a:spcPts val="0"/>
                        </a:spcBef>
                        <a:spcAft>
                          <a:spcPts val="0"/>
                        </a:spcAft>
                      </a:pPr>
                      <a:r>
                        <a:rPr lang="en-US" sz="1800">
                          <a:solidFill>
                            <a:schemeClr val="bg1"/>
                          </a:solidFill>
                          <a:effectLst/>
                          <a:latin typeface="Arial" panose="020B0604020202020204" pitchFamily="34" charset="0"/>
                          <a:cs typeface="Arial" panose="020B0604020202020204" pitchFamily="34" charset="0"/>
                        </a:rPr>
                        <a:t>Standard</a:t>
                      </a:r>
                      <a:r>
                        <a:rPr lang="en-US" sz="1800" baseline="0">
                          <a:solidFill>
                            <a:schemeClr val="bg1"/>
                          </a:solidFill>
                          <a:effectLst/>
                          <a:latin typeface="Arial" panose="020B0604020202020204" pitchFamily="34" charset="0"/>
                          <a:cs typeface="Arial" panose="020B0604020202020204" pitchFamily="34" charset="0"/>
                        </a:rPr>
                        <a:t> </a:t>
                      </a:r>
                      <a:r>
                        <a:rPr lang="en-US" sz="1800">
                          <a:solidFill>
                            <a:schemeClr val="bg1"/>
                          </a:solidFill>
                          <a:effectLst/>
                          <a:latin typeface="Arial" panose="020B0604020202020204" pitchFamily="34" charset="0"/>
                          <a:ea typeface="Calibri" panose="020F0502020204030204" pitchFamily="34" charset="0"/>
                          <a:cs typeface="Arial" panose="020B0604020202020204" pitchFamily="34" charset="0"/>
                        </a:rPr>
                        <a:t>ID</a:t>
                      </a:r>
                    </a:p>
                  </a:txBody>
                  <a:tcPr marL="51435" marR="51435" marT="0" marB="0" anchor="ctr">
                    <a:solidFill>
                      <a:srgbClr val="06347A"/>
                    </a:solidFill>
                  </a:tcPr>
                </a:tc>
                <a:tc>
                  <a:txBody>
                    <a:bodyPr/>
                    <a:lstStyle/>
                    <a:p>
                      <a:endParaRPr lang="en-US" sz="2000" dirty="0">
                        <a:latin typeface="Arial" panose="020B0604020202020204" pitchFamily="34" charset="0"/>
                        <a:cs typeface="Arial" panose="020B0604020202020204" pitchFamily="34" charset="0"/>
                      </a:endParaRPr>
                    </a:p>
                  </a:txBody>
                  <a:tcPr marL="51435" marR="51435" marT="0" marB="0" anchor="ctr">
                    <a:solidFill>
                      <a:srgbClr val="06347A"/>
                    </a:solidFill>
                  </a:tcPr>
                </a:tc>
                <a:tc>
                  <a:txBody>
                    <a:bodyPr/>
                    <a:lstStyle/>
                    <a:p>
                      <a:endParaRPr lang="en-US" dirty="0"/>
                    </a:p>
                  </a:txBody>
                  <a:tcPr marL="51435" marR="51435" marT="0" marB="0" anchor="ctr">
                    <a:solidFill>
                      <a:srgbClr val="06347A"/>
                    </a:solidFill>
                  </a:tcPr>
                </a:tc>
                <a:tc>
                  <a:txBody>
                    <a:bodyPr/>
                    <a:lstStyle/>
                    <a:p>
                      <a:endParaRPr lang="en-US" sz="2000">
                        <a:latin typeface="Arial" panose="020B0604020202020204" pitchFamily="34" charset="0"/>
                        <a:cs typeface="Arial" panose="020B0604020202020204" pitchFamily="34" charset="0"/>
                      </a:endParaRPr>
                    </a:p>
                  </a:txBody>
                  <a:tcPr marL="51435" marR="51435" marT="0" marB="0" anchor="ctr">
                    <a:solidFill>
                      <a:srgbClr val="06347A"/>
                    </a:solidFill>
                  </a:tcPr>
                </a:tc>
                <a:tc>
                  <a:txBody>
                    <a:bodyPr/>
                    <a:lstStyle/>
                    <a:p>
                      <a:endParaRPr lang="en-US" dirty="0"/>
                    </a:p>
                  </a:txBody>
                  <a:tcPr marL="51435" marR="51435" marT="0" marB="0" anchor="ctr">
                    <a:solidFill>
                      <a:srgbClr val="06347A"/>
                    </a:solidFill>
                  </a:tcPr>
                </a:tc>
                <a:tc>
                  <a:txBody>
                    <a:bodyPr/>
                    <a:lstStyle/>
                    <a:p>
                      <a:endParaRPr lang="en-US" dirty="0"/>
                    </a:p>
                  </a:txBody>
                  <a:tcPr marL="51435" marR="51435" marT="0" marB="0" anchor="ctr">
                    <a:solidFill>
                      <a:srgbClr val="06347A"/>
                    </a:solidFill>
                  </a:tcPr>
                </a:tc>
                <a:extLst>
                  <a:ext uri="{0D108BD9-81ED-4DB2-BD59-A6C34878D82A}">
                    <a16:rowId xmlns:a16="http://schemas.microsoft.com/office/drawing/2014/main" val="10000"/>
                  </a:ext>
                </a:extLst>
              </a:tr>
              <a:tr h="1112904">
                <a:tc>
                  <a:txBody>
                    <a:bodyPr/>
                    <a:lstStyle/>
                    <a:p>
                      <a:pPr marL="0" marR="0" lvl="0" indent="0" algn="l" defTabSz="914400" rtl="0" eaLnBrk="1" fontAlgn="auto" latinLnBrk="0" hangingPunct="1">
                        <a:lnSpc>
                          <a:spcPct val="115000"/>
                        </a:lnSpc>
                        <a:spcBef>
                          <a:spcPts val="0"/>
                        </a:spcBef>
                        <a:spcAft>
                          <a:spcPts val="0"/>
                        </a:spcAft>
                        <a:buClrTx/>
                        <a:buSzTx/>
                        <a:buFontTx/>
                        <a:buNone/>
                        <a:tabLst>
                          <a:tab pos="228600" algn="l"/>
                        </a:tabLst>
                        <a:defRPr/>
                      </a:pPr>
                      <a:r>
                        <a:rPr kumimoji="0" lang="en-US" altLang="en-US" sz="1800" b="0" i="0" u="none" strike="noStrike" cap="none" normalizeH="0" baseline="0" dirty="0">
                          <a:ln>
                            <a:noFill/>
                          </a:ln>
                          <a:solidFill>
                            <a:schemeClr val="tx1"/>
                          </a:solidFill>
                          <a:effectLst/>
                          <a:latin typeface="Arial" panose="020B0604020202020204" pitchFamily="34" charset="0"/>
                          <a:ea typeface="ＭＳ Ｐゴシック"/>
                          <a:cs typeface="Arial" panose="020B0604020202020204" pitchFamily="34" charset="0"/>
                        </a:rPr>
                        <a:t>Mathematical relations and functions can be modeled through multiple representations and analyzed to raise and answer questions.</a:t>
                      </a:r>
                    </a:p>
                  </a:txBody>
                  <a:tcPr marL="51435" marR="51435" marT="0" marB="0" anchor="ctr">
                    <a:solidFill>
                      <a:schemeClr val="accent1">
                        <a:lumMod val="20000"/>
                        <a:lumOff val="80000"/>
                      </a:schemeClr>
                    </a:solidFill>
                  </a:tcPr>
                </a:tc>
                <a:tc>
                  <a:txBody>
                    <a:bodyPr/>
                    <a:lstStyle/>
                    <a:p>
                      <a:pPr marL="0" marR="0" algn="ctr">
                        <a:spcBef>
                          <a:spcPts val="0"/>
                        </a:spcBef>
                        <a:spcAft>
                          <a:spcPts val="0"/>
                        </a:spcAft>
                      </a:pPr>
                      <a:r>
                        <a:rPr lang="en-US" sz="1900" dirty="0">
                          <a:solidFill>
                            <a:srgbClr val="000000"/>
                          </a:solidFill>
                          <a:effectLst/>
                          <a:latin typeface="Arial" panose="020B0604020202020204" pitchFamily="34" charset="0"/>
                          <a:ea typeface="Calibri" panose="020F0502020204030204" pitchFamily="34" charset="0"/>
                          <a:cs typeface="Arial" panose="020B0604020202020204" pitchFamily="34" charset="0"/>
                        </a:rPr>
                        <a:t>CC.2.4.6.B.1 </a:t>
                      </a:r>
                    </a:p>
                  </a:txBody>
                  <a:tcPr marL="51435" marR="51435" marT="0" marB="0" anchor="ctr"/>
                </a:tc>
                <a:tc>
                  <a:txBody>
                    <a:bodyPr/>
                    <a:lstStyle/>
                    <a:p>
                      <a:endParaRPr lang="en-US" sz="1900">
                        <a:latin typeface="Arial" panose="020B0604020202020204" pitchFamily="34" charset="0"/>
                        <a:cs typeface="Arial" panose="020B0604020202020204" pitchFamily="34" charset="0"/>
                      </a:endParaRPr>
                    </a:p>
                  </a:txBody>
                  <a:tcPr marL="51435" marR="51435" marT="0" marB="0" anchor="ctr">
                    <a:solidFill>
                      <a:srgbClr val="E9EDF4"/>
                    </a:solidFill>
                  </a:tcPr>
                </a:tc>
                <a:tc>
                  <a:txBody>
                    <a:bodyPr/>
                    <a:lstStyle/>
                    <a:p>
                      <a:endParaRPr lang="en-US" sz="1900">
                        <a:latin typeface="Arial" panose="020B0604020202020204" pitchFamily="34" charset="0"/>
                        <a:cs typeface="Arial" panose="020B0604020202020204" pitchFamily="34" charset="0"/>
                      </a:endParaRPr>
                    </a:p>
                  </a:txBody>
                  <a:tcPr marL="51435" marR="51435" marT="0" marB="0" anchor="ctr"/>
                </a:tc>
                <a:tc>
                  <a:txBody>
                    <a:bodyPr/>
                    <a:lstStyle/>
                    <a:p>
                      <a:endParaRPr lang="en-US" dirty="0"/>
                    </a:p>
                  </a:txBody>
                  <a:tcPr marL="51435" marR="51435" marT="0" marB="0" anchor="ctr"/>
                </a:tc>
                <a:tc>
                  <a:txBody>
                    <a:bodyPr/>
                    <a:lstStyle/>
                    <a:p>
                      <a:endParaRPr lang="en-US" sz="1900" dirty="0">
                        <a:latin typeface="Arial" panose="020B0604020202020204" pitchFamily="34" charset="0"/>
                        <a:cs typeface="Arial" panose="020B0604020202020204" pitchFamily="34" charset="0"/>
                      </a:endParaRPr>
                    </a:p>
                  </a:txBody>
                  <a:tcPr marL="51435" marR="51435" marT="0" marB="0" anchor="ctr"/>
                </a:tc>
                <a:tc>
                  <a:txBody>
                    <a:bodyPr/>
                    <a:lstStyle/>
                    <a:p>
                      <a:endParaRPr lang="en-US" sz="1900" dirty="0">
                        <a:latin typeface="Arial" panose="020B060402020202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002"/>
                  </a:ext>
                </a:extLst>
              </a:tr>
            </a:tbl>
          </a:graphicData>
        </a:graphic>
      </p:graphicFrame>
      <p:sp>
        <p:nvSpPr>
          <p:cNvPr id="3" name="Date Placeholder 2">
            <a:extLst>
              <a:ext uri="{FF2B5EF4-FFF2-40B4-BE49-F238E27FC236}">
                <a16:creationId xmlns:a16="http://schemas.microsoft.com/office/drawing/2014/main" id="{AA46DCE2-465B-2645-81D4-2CA60B98AB9B}"/>
              </a:ext>
              <a:ext uri="{C183D7F6-B498-43B3-948B-1728B52AA6E4}">
                <adec:decorative xmlns:adec="http://schemas.microsoft.com/office/drawing/2017/decorative" val="1"/>
              </a:ext>
            </a:extLst>
          </p:cNvPr>
          <p:cNvSpPr>
            <a:spLocks noGrp="1"/>
          </p:cNvSpPr>
          <p:nvPr>
            <p:ph type="dt" sz="half" idx="10"/>
          </p:nvPr>
        </p:nvSpPr>
        <p:spPr/>
        <p:txBody>
          <a:bodyPr/>
          <a:lstStyle/>
          <a:p>
            <a:r>
              <a:rPr lang="en-US"/>
              <a:t>2025</a:t>
            </a:r>
          </a:p>
        </p:txBody>
      </p:sp>
      <p:sp>
        <p:nvSpPr>
          <p:cNvPr id="7" name="Rectangle 1">
            <a:extLst>
              <a:ext uri="{FF2B5EF4-FFF2-40B4-BE49-F238E27FC236}">
                <a16:creationId xmlns:a16="http://schemas.microsoft.com/office/drawing/2014/main" id="{F4799F77-9362-C0F0-582B-EF087FAAE1FD}"/>
              </a:ext>
              <a:ext uri="{C183D7F6-B498-43B3-948B-1728B52AA6E4}">
                <adec:decorative xmlns:adec="http://schemas.microsoft.com/office/drawing/2017/decorative" val="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Calibri" panose="020F0502020204030204" pitchFamily="34" charset="0"/>
                <a:cs typeface="Calibri" panose="020F0502020204030204" pitchFamily="34" charset="0"/>
              </a:rPr>
              <a:t>Mathematical relations and functions can be modeled through multiple representations and analyzed to raise and answer questions.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C6254880-B316-A74A-A173-23DEA705ED35}"/>
              </a:ext>
            </a:extLst>
          </p:cNvPr>
          <p:cNvSpPr>
            <a:spLocks noGrp="1"/>
          </p:cNvSpPr>
          <p:nvPr>
            <p:ph type="sldNum" sz="quarter" idx="12"/>
          </p:nvPr>
        </p:nvSpPr>
        <p:spPr/>
        <p:txBody>
          <a:bodyPr/>
          <a:lstStyle/>
          <a:p>
            <a:fld id="{680C5762-CF65-4775-9966-A58D40CC61B9}" type="slidenum">
              <a:rPr lang="en-US" smtClean="0"/>
              <a:t>9</a:t>
            </a:fld>
            <a:endParaRPr lang="en-US"/>
          </a:p>
        </p:txBody>
      </p:sp>
    </p:spTree>
    <p:extLst>
      <p:ext uri="{BB962C8B-B14F-4D97-AF65-F5344CB8AC3E}">
        <p14:creationId xmlns:p14="http://schemas.microsoft.com/office/powerpoint/2010/main" val="150664803"/>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ec7521227a67ae2bb18adf80c177d532">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0b8b184a36313ca98c0a24bc0f075d43"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45E959-B139-4928-B6C0-4290FBE61FC4}">
  <ds:schemaRefs>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purl.org/dc/elements/1.1/"/>
    <ds:schemaRef ds:uri="http://www.w3.org/XML/1998/namespace"/>
    <ds:schemaRef ds:uri="a4d6b4e1-a671-4dd6-b6f1-ff96368bd6b7"/>
    <ds:schemaRef ds:uri="http://schemas.microsoft.com/office/infopath/2007/PartnerControls"/>
    <ds:schemaRef ds:uri="http://purl.org/dc/dcmitype/"/>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34140F84-60DE-4738-810E-DE22EAA77B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2A4EA4-2FD6-46CD-858F-1ABF09EFBD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1261</TotalTime>
  <Words>3836</Words>
  <Application>Microsoft Office PowerPoint</Application>
  <PresentationFormat>On-screen Show (4:3)</PresentationFormat>
  <Paragraphs>474</Paragraphs>
  <Slides>18</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ＭＳ Ｐゴシック</vt:lpstr>
      <vt:lpstr>Aptos</vt:lpstr>
      <vt:lpstr>Arial</vt:lpstr>
      <vt:lpstr>Calibri</vt:lpstr>
      <vt:lpstr>Times New Roman</vt:lpstr>
      <vt:lpstr>Wingdings</vt:lpstr>
      <vt:lpstr>Office Theme</vt:lpstr>
      <vt:lpstr>Assessment Literacy Series</vt:lpstr>
      <vt:lpstr>Definition: Blueprint</vt:lpstr>
      <vt:lpstr>Assessment Blueprints</vt:lpstr>
      <vt:lpstr>The Role of Specification Tables</vt:lpstr>
      <vt:lpstr>Aligning Assessment Attributes</vt:lpstr>
      <vt:lpstr>Alignment Characteristics: CM &amp; DOK</vt:lpstr>
      <vt:lpstr>Cognitive Demand/DoK (1)</vt:lpstr>
      <vt:lpstr>Cognitive Demand/DoK (2)</vt:lpstr>
      <vt:lpstr>Specification Tables: Standards</vt:lpstr>
      <vt:lpstr>Specification Tables: Cognitive Demand </vt:lpstr>
      <vt:lpstr>Specification Table Example: CM &amp; DOK</vt:lpstr>
      <vt:lpstr>Alignment Characteristic: CP &amp; ITS </vt:lpstr>
      <vt:lpstr>Specification Tables: Item Types</vt:lpstr>
      <vt:lpstr>Specification Table Example: CP &amp; ITS</vt:lpstr>
      <vt:lpstr>Quality Assurance Checklist: Alignment</vt:lpstr>
      <vt:lpstr>Blueprint Template</vt:lpstr>
      <vt:lpstr>Practice Makes Progress: Blueprint</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Aaron Feuerstein</cp:lastModifiedBy>
  <cp:revision>50</cp:revision>
  <dcterms:created xsi:type="dcterms:W3CDTF">2017-02-01T18:23:33Z</dcterms:created>
  <dcterms:modified xsi:type="dcterms:W3CDTF">2025-11-11T18:55:48Z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y fmtid="{D5CDD505-2E9C-101B-9397-08002B2CF9AE}" pid="9" name="MediaServiceImageTags">
    <vt:lpwstr/>
  </property>
</Properties>
</file>