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87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8670-230E-4848-8FA1-64BC9B4666C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6E5D-B4B0-49AF-A727-F31F59A3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z="6000" b="1" dirty="0" smtClean="0"/>
              <a:t>5-3: Organelles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670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Structures </a:t>
            </a:r>
            <a:r>
              <a:rPr lang="en-US" dirty="0">
                <a:solidFill>
                  <a:schemeClr val="tx1"/>
                </a:solidFill>
              </a:rPr>
              <a:t>within the cell that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specialized to perform a particular life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86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Triple membrane</a:t>
            </a:r>
          </a:p>
          <a:p>
            <a:r>
              <a:rPr lang="en-US" dirty="0"/>
              <a:t>Type of </a:t>
            </a:r>
            <a:r>
              <a:rPr lang="en-US" b="1" dirty="0"/>
              <a:t>plastid</a:t>
            </a:r>
            <a:r>
              <a:rPr lang="en-US" dirty="0"/>
              <a:t>, contains </a:t>
            </a:r>
            <a:r>
              <a:rPr lang="en-US" dirty="0" smtClean="0"/>
              <a:t>chlorophyll, DNA &amp; </a:t>
            </a:r>
            <a:r>
              <a:rPr lang="en-US" dirty="0" err="1" smtClean="0"/>
              <a:t>ribosomes</a:t>
            </a:r>
            <a:endParaRPr lang="en-US" dirty="0" smtClean="0"/>
          </a:p>
          <a:p>
            <a:r>
              <a:rPr lang="en-US" dirty="0"/>
              <a:t>Throughout cytoplasm in </a:t>
            </a:r>
            <a:r>
              <a:rPr lang="en-US" b="1" dirty="0"/>
              <a:t>plant </a:t>
            </a:r>
            <a:r>
              <a:rPr lang="en-US" b="1" dirty="0" smtClean="0"/>
              <a:t>cells</a:t>
            </a:r>
            <a:endParaRPr lang="en-US" dirty="0" smtClean="0"/>
          </a:p>
          <a:p>
            <a:r>
              <a:rPr lang="en-US" dirty="0"/>
              <a:t>Photosynthesis (conversion of solar energy to chemical energy)</a:t>
            </a:r>
          </a:p>
          <a:p>
            <a:r>
              <a:rPr lang="en-US" dirty="0"/>
              <a:t>Production of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012176"/>
            <a:ext cx="3943350" cy="184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b="1" dirty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0292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Microtubules, microfilaments and intermediate filaments </a:t>
            </a:r>
            <a:endParaRPr lang="en-US" dirty="0" smtClean="0"/>
          </a:p>
          <a:p>
            <a:r>
              <a:rPr lang="en-US" dirty="0" smtClean="0"/>
              <a:t>Composed </a:t>
            </a:r>
            <a:r>
              <a:rPr lang="en-US" dirty="0"/>
              <a:t>of </a:t>
            </a:r>
            <a:r>
              <a:rPr lang="en-US" dirty="0" smtClean="0"/>
              <a:t>proteins</a:t>
            </a:r>
          </a:p>
          <a:p>
            <a:r>
              <a:rPr lang="en-US" dirty="0"/>
              <a:t>Throughout cytoplasm  of all cells and contiguous with cell </a:t>
            </a:r>
            <a:r>
              <a:rPr lang="en-US" dirty="0" smtClean="0"/>
              <a:t>membrane</a:t>
            </a:r>
          </a:p>
          <a:p>
            <a:r>
              <a:rPr lang="en-US" dirty="0"/>
              <a:t>Provide structure and shape to cell</a:t>
            </a:r>
          </a:p>
          <a:p>
            <a:r>
              <a:rPr lang="en-US" b="1" dirty="0" err="1"/>
              <a:t>Centrioles</a:t>
            </a:r>
            <a:r>
              <a:rPr lang="en-US" dirty="0"/>
              <a:t> – cell division</a:t>
            </a:r>
          </a:p>
          <a:p>
            <a:r>
              <a:rPr lang="en-US" b="1" dirty="0"/>
              <a:t>Cilia &amp; flagella</a:t>
            </a:r>
            <a:r>
              <a:rPr lang="en-US" dirty="0"/>
              <a:t> – cell movement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733675" cy="176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352800"/>
            <a:ext cx="226382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Endomembrane</a:t>
            </a:r>
            <a:r>
              <a:rPr lang="en-US" sz="6000" b="1" dirty="0" smtClean="0"/>
              <a:t> System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series of organelles involved in the production of proteins</a:t>
            </a:r>
            <a:r>
              <a:rPr lang="en-US" sz="3600" b="1" dirty="0" smtClean="0"/>
              <a:t>.</a:t>
            </a:r>
          </a:p>
          <a:p>
            <a:r>
              <a:rPr lang="en-US" sz="3600" dirty="0" smtClean="0"/>
              <a:t>Includes the </a:t>
            </a:r>
            <a:r>
              <a:rPr lang="en-US" sz="3600" b="1" dirty="0" err="1" smtClean="0"/>
              <a:t>rER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sER</a:t>
            </a:r>
            <a:r>
              <a:rPr lang="en-US" sz="3600" b="1" dirty="0" smtClean="0"/>
              <a:t>, transport </a:t>
            </a:r>
            <a:r>
              <a:rPr lang="en-US" sz="3600" b="1" dirty="0" err="1" smtClean="0"/>
              <a:t>vessicles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golgi</a:t>
            </a:r>
            <a:r>
              <a:rPr lang="en-US" sz="3600" b="1" dirty="0" smtClean="0"/>
              <a:t> apparatus, </a:t>
            </a:r>
            <a:r>
              <a:rPr lang="en-US" sz="3600" b="1" dirty="0" err="1" smtClean="0"/>
              <a:t>lysosomes</a:t>
            </a:r>
            <a:r>
              <a:rPr lang="en-US" sz="3600" b="1" dirty="0" smtClean="0"/>
              <a:t> </a:t>
            </a:r>
            <a:r>
              <a:rPr lang="en-US" sz="3600" b="1" smtClean="0"/>
              <a:t>and </a:t>
            </a:r>
            <a:r>
              <a:rPr lang="en-US" sz="3600" b="1" smtClean="0"/>
              <a:t>secretory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vessicles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762000"/>
            <a:ext cx="1600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1731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Rough endoplasmic reticulum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Secretory</a:t>
            </a:r>
            <a:r>
              <a:rPr lang="en-US" sz="1000" dirty="0" smtClean="0">
                <a:cs typeface="Times New Roman" pitchFamily="18" charset="0"/>
              </a:rPr>
              <a:t> vesicles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29000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Golgi apparatus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336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609600"/>
            <a:ext cx="1600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9718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lysosome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09600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smooth endoplasmic reticulum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9050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209800"/>
            <a:ext cx="1600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Secretory</a:t>
            </a:r>
            <a:r>
              <a:rPr lang="en-US" sz="1000" dirty="0" smtClean="0">
                <a:cs typeface="Times New Roman" pitchFamily="18" charset="0"/>
              </a:rPr>
              <a:t> vesicles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29000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Golgi apparatus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336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609600"/>
            <a:ext cx="1600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9718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lysosome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09600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smooth endoplasmic reticulum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9050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429000"/>
            <a:ext cx="1600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Secretory</a:t>
            </a:r>
            <a:r>
              <a:rPr lang="en-US" sz="1000" dirty="0" smtClean="0">
                <a:cs typeface="Times New Roman" pitchFamily="18" charset="0"/>
              </a:rPr>
              <a:t> vesicles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29000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Golgi apparatus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609600"/>
            <a:ext cx="1600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9718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lysosome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09600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smooth endoplasmic reticulum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9050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1600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Secretory</a:t>
            </a:r>
            <a:r>
              <a:rPr lang="en-US" sz="1000" dirty="0" smtClean="0">
                <a:cs typeface="Times New Roman" pitchFamily="18" charset="0"/>
              </a:rPr>
              <a:t> vesicles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609600"/>
            <a:ext cx="1600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9718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lysosome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09600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smooth endoplasmic reticulum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9050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239000" y="609600"/>
            <a:ext cx="1600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9718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lysosome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09600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smooth endoplasmic reticulum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9050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239000" y="1752600"/>
            <a:ext cx="16002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9718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lysosome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905000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Transport vesicles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239000" y="2895600"/>
            <a:ext cx="16002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9718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cs typeface="Times New Roman" pitchFamily="18" charset="0"/>
              </a:rPr>
              <a:t>lysosome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/>
              <a:t>Double </a:t>
            </a:r>
            <a:r>
              <a:rPr lang="en-US" dirty="0" smtClean="0"/>
              <a:t>membrane</a:t>
            </a:r>
            <a:r>
              <a:rPr lang="en-US" dirty="0"/>
              <a:t> </a:t>
            </a:r>
          </a:p>
          <a:p>
            <a:r>
              <a:rPr lang="en-US" dirty="0"/>
              <a:t>Has its own </a:t>
            </a:r>
            <a:r>
              <a:rPr lang="en-US" dirty="0" smtClean="0"/>
              <a:t>DNA &amp; </a:t>
            </a:r>
            <a:r>
              <a:rPr lang="en-US" dirty="0" err="1" smtClean="0"/>
              <a:t>Ribosomes</a:t>
            </a:r>
            <a:endParaRPr lang="en-US" dirty="0" smtClean="0"/>
          </a:p>
          <a:p>
            <a:r>
              <a:rPr lang="en-US" dirty="0"/>
              <a:t>Throughout </a:t>
            </a:r>
            <a:r>
              <a:rPr lang="en-US" dirty="0" smtClean="0"/>
              <a:t>cytoplasm of all eukaryotic cells</a:t>
            </a:r>
          </a:p>
          <a:p>
            <a:r>
              <a:rPr lang="en-US" dirty="0"/>
              <a:t>Cellular respiration to make </a:t>
            </a:r>
            <a:r>
              <a:rPr lang="en-US" dirty="0" smtClean="0"/>
              <a:t>ATP</a:t>
            </a:r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Powerhouse </a:t>
            </a:r>
            <a:r>
              <a:rPr lang="en-US" i="1" dirty="0" smtClean="0"/>
              <a:t>of the cell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30194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239000" y="4648200"/>
            <a:ext cx="160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Incoming vesicle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48/flashcards/454048/png/endomembrane_system-1440CDC4A61079A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9851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of </a:t>
            </a:r>
            <a:r>
              <a:rPr lang="en-US" dirty="0" smtClean="0"/>
              <a:t>proteins &amp; </a:t>
            </a:r>
            <a:r>
              <a:rPr lang="en-US" dirty="0" err="1" smtClean="0"/>
              <a:t>rRNA</a:t>
            </a:r>
            <a:r>
              <a:rPr lang="en-US" dirty="0"/>
              <a:t> </a:t>
            </a:r>
          </a:p>
          <a:p>
            <a:r>
              <a:rPr lang="en-US" dirty="0"/>
              <a:t>No </a:t>
            </a:r>
            <a:r>
              <a:rPr lang="en-US" dirty="0" smtClean="0"/>
              <a:t>membrane</a:t>
            </a:r>
            <a:r>
              <a:rPr lang="en-US" dirty="0"/>
              <a:t> </a:t>
            </a:r>
          </a:p>
          <a:p>
            <a:r>
              <a:rPr lang="en-US" dirty="0"/>
              <a:t>Made in </a:t>
            </a:r>
            <a:r>
              <a:rPr lang="en-US" dirty="0" smtClean="0"/>
              <a:t>nucleolus</a:t>
            </a:r>
          </a:p>
          <a:p>
            <a:r>
              <a:rPr lang="en-US" dirty="0"/>
              <a:t>Throughout  cytoplasm of </a:t>
            </a:r>
            <a:r>
              <a:rPr lang="en-US" b="1" dirty="0"/>
              <a:t>all</a:t>
            </a:r>
            <a:r>
              <a:rPr lang="en-US" dirty="0"/>
              <a:t> </a:t>
            </a:r>
            <a:r>
              <a:rPr lang="en-US" dirty="0" smtClean="0"/>
              <a:t>cells &amp;/or bound </a:t>
            </a:r>
            <a:r>
              <a:rPr lang="en-US" dirty="0"/>
              <a:t>to </a:t>
            </a:r>
            <a:r>
              <a:rPr lang="en-US" dirty="0" err="1" smtClean="0"/>
              <a:t>rER</a:t>
            </a:r>
            <a:endParaRPr lang="en-US" dirty="0"/>
          </a:p>
          <a:p>
            <a:r>
              <a:rPr lang="en-US" dirty="0"/>
              <a:t>Site of protein production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Rough Endoplasmic </a:t>
            </a:r>
            <a:r>
              <a:rPr lang="en-US" b="1" dirty="0"/>
              <a:t>Reticulum </a:t>
            </a:r>
            <a:r>
              <a:rPr lang="en-US" b="1" dirty="0" smtClean="0"/>
              <a:t>(</a:t>
            </a:r>
            <a:r>
              <a:rPr lang="en-US" b="1" dirty="0" err="1" smtClean="0"/>
              <a:t>rER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/>
              <a:t>System of membranous channels covered with </a:t>
            </a:r>
            <a:r>
              <a:rPr lang="en-US" dirty="0" err="1" smtClean="0"/>
              <a:t>ribosomes</a:t>
            </a:r>
            <a:endParaRPr lang="en-US" dirty="0" smtClean="0"/>
          </a:p>
          <a:p>
            <a:r>
              <a:rPr lang="en-US" dirty="0" smtClean="0"/>
              <a:t>Found between </a:t>
            </a:r>
            <a:r>
              <a:rPr lang="en-US" dirty="0"/>
              <a:t>nucleus and </a:t>
            </a:r>
            <a:r>
              <a:rPr lang="en-US" dirty="0" err="1" smtClean="0"/>
              <a:t>sER</a:t>
            </a:r>
            <a:endParaRPr lang="en-US" dirty="0" smtClean="0"/>
          </a:p>
          <a:p>
            <a:r>
              <a:rPr lang="en-US" dirty="0"/>
              <a:t>Modification and transport of proteins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657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6096000" y="1524000"/>
            <a:ext cx="21336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Smooth Endoplasmic Reticulum (</a:t>
            </a:r>
            <a:r>
              <a:rPr lang="en-US" b="1" dirty="0" err="1"/>
              <a:t>sER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/>
              <a:t>System of membranous channels </a:t>
            </a:r>
            <a:endParaRPr lang="en-US" dirty="0" smtClean="0"/>
          </a:p>
          <a:p>
            <a:r>
              <a:rPr lang="en-US" dirty="0" smtClean="0"/>
              <a:t>Found between </a:t>
            </a:r>
            <a:r>
              <a:rPr lang="en-US" dirty="0" err="1"/>
              <a:t>rER</a:t>
            </a:r>
            <a:r>
              <a:rPr lang="en-US" dirty="0"/>
              <a:t> and Golgi </a:t>
            </a:r>
            <a:r>
              <a:rPr lang="en-US" dirty="0" smtClean="0"/>
              <a:t>Apparatus</a:t>
            </a:r>
          </a:p>
          <a:p>
            <a:r>
              <a:rPr lang="en-US" dirty="0"/>
              <a:t>Membrane (</a:t>
            </a:r>
            <a:r>
              <a:rPr lang="en-US" dirty="0" err="1"/>
              <a:t>phospholipid</a:t>
            </a:r>
            <a:r>
              <a:rPr lang="en-US" dirty="0"/>
              <a:t>) </a:t>
            </a:r>
            <a:r>
              <a:rPr lang="en-US" dirty="0" smtClean="0"/>
              <a:t>synthesis</a:t>
            </a:r>
            <a:endParaRPr lang="en-US" dirty="0"/>
          </a:p>
          <a:p>
            <a:r>
              <a:rPr lang="en-US" dirty="0"/>
              <a:t>Detoxification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657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6477000" y="914400"/>
            <a:ext cx="1143000" cy="990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3676650" cy="316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Golgi </a:t>
            </a:r>
            <a:r>
              <a:rPr lang="en-US" b="1" dirty="0" smtClean="0"/>
              <a:t>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/>
              <a:t>Series of flattened sacs (like a stack of pancakes</a:t>
            </a:r>
            <a:r>
              <a:rPr lang="en-US" dirty="0" smtClean="0"/>
              <a:t>)</a:t>
            </a:r>
          </a:p>
          <a:p>
            <a:r>
              <a:rPr lang="en-US" dirty="0"/>
              <a:t>Between </a:t>
            </a:r>
            <a:r>
              <a:rPr lang="en-US" dirty="0" err="1"/>
              <a:t>sER</a:t>
            </a:r>
            <a:r>
              <a:rPr lang="en-US" dirty="0"/>
              <a:t> and cell </a:t>
            </a:r>
            <a:r>
              <a:rPr lang="en-US" dirty="0" smtClean="0"/>
              <a:t>membrane</a:t>
            </a:r>
          </a:p>
          <a:p>
            <a:r>
              <a:rPr lang="en-US" dirty="0"/>
              <a:t>Processing, sorting and packaging of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1295400"/>
            <a:ext cx="45624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Membrane-bound sac containing digestive enzymes</a:t>
            </a:r>
          </a:p>
          <a:p>
            <a:r>
              <a:rPr lang="en-US" dirty="0" smtClean="0"/>
              <a:t>Throughout cytoplasm of </a:t>
            </a:r>
            <a:r>
              <a:rPr lang="en-US" b="1" dirty="0" smtClean="0">
                <a:solidFill>
                  <a:srgbClr val="FF0000"/>
                </a:solidFill>
              </a:rPr>
              <a:t>animal cells</a:t>
            </a:r>
          </a:p>
          <a:p>
            <a:r>
              <a:rPr lang="en-US" dirty="0"/>
              <a:t>Digestion of </a:t>
            </a:r>
            <a:r>
              <a:rPr lang="en-US" dirty="0" smtClean="0"/>
              <a:t>food, cellular </a:t>
            </a:r>
            <a:r>
              <a:rPr lang="en-US" dirty="0"/>
              <a:t>intruders, wastes and old cell </a:t>
            </a:r>
            <a:r>
              <a:rPr lang="en-US" dirty="0" smtClean="0"/>
              <a:t>parts</a:t>
            </a:r>
          </a:p>
          <a:p>
            <a:r>
              <a:rPr lang="en-US" i="1" dirty="0" smtClean="0"/>
              <a:t>Suicide sacs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/>
              <a:t>Membrane-bound </a:t>
            </a:r>
            <a:r>
              <a:rPr lang="en-US" dirty="0" smtClean="0"/>
              <a:t>sac</a:t>
            </a:r>
            <a:endParaRPr lang="en-US" dirty="0"/>
          </a:p>
          <a:p>
            <a:r>
              <a:rPr lang="en-US" dirty="0"/>
              <a:t>Very large in plant </a:t>
            </a:r>
            <a:r>
              <a:rPr lang="en-US" dirty="0" smtClean="0"/>
              <a:t>cells</a:t>
            </a:r>
          </a:p>
          <a:p>
            <a:r>
              <a:rPr lang="en-US" dirty="0"/>
              <a:t>Throughout </a:t>
            </a:r>
            <a:r>
              <a:rPr lang="en-US" dirty="0" smtClean="0"/>
              <a:t>cytoplasm of all eukaryotic cells</a:t>
            </a:r>
          </a:p>
          <a:p>
            <a:r>
              <a:rPr lang="en-US" dirty="0"/>
              <a:t>Store fluids and other </a:t>
            </a:r>
            <a:r>
              <a:rPr lang="en-US" dirty="0" smtClean="0"/>
              <a:t>materials</a:t>
            </a:r>
            <a:endParaRPr lang="en-US" dirty="0"/>
          </a:p>
          <a:p>
            <a:r>
              <a:rPr lang="en-US" dirty="0"/>
              <a:t>In plant cells, provides </a:t>
            </a:r>
            <a:r>
              <a:rPr lang="en-US" dirty="0" err="1"/>
              <a:t>turgor</a:t>
            </a:r>
            <a:r>
              <a:rPr lang="en-US" dirty="0"/>
              <a:t> pressure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7241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1371600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Central Vacuole in plant cells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600700" y="2400300"/>
            <a:ext cx="16764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Triple </a:t>
            </a:r>
            <a:r>
              <a:rPr lang="en-US" dirty="0" smtClean="0"/>
              <a:t>membrane</a:t>
            </a:r>
          </a:p>
          <a:p>
            <a:r>
              <a:rPr lang="en-US" dirty="0" smtClean="0"/>
              <a:t>Throughout </a:t>
            </a:r>
            <a:r>
              <a:rPr lang="en-US" dirty="0"/>
              <a:t>cytoplasm in </a:t>
            </a:r>
            <a:r>
              <a:rPr lang="en-US" b="1" dirty="0"/>
              <a:t>plant </a:t>
            </a:r>
            <a:r>
              <a:rPr lang="en-US" b="1" dirty="0" smtClean="0"/>
              <a:t>cells</a:t>
            </a:r>
          </a:p>
          <a:p>
            <a:r>
              <a:rPr lang="en-US" dirty="0"/>
              <a:t>Varied: starch storage, photosynthesis,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353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5-3: Organelles</vt:lpstr>
      <vt:lpstr>Mitochondria</vt:lpstr>
      <vt:lpstr>Ribosome</vt:lpstr>
      <vt:lpstr>Rough Endoplasmic Reticulum (rER) </vt:lpstr>
      <vt:lpstr>Smooth Endoplasmic Reticulum (sER) </vt:lpstr>
      <vt:lpstr>Golgi Apparatus</vt:lpstr>
      <vt:lpstr>Lysosomes</vt:lpstr>
      <vt:lpstr>Vacuoles</vt:lpstr>
      <vt:lpstr>Plastids</vt:lpstr>
      <vt:lpstr>Chloroplast</vt:lpstr>
      <vt:lpstr>Cytoskeleton</vt:lpstr>
      <vt:lpstr>Endomembrane System  </vt:lpstr>
      <vt:lpstr>Endomembrane System</vt:lpstr>
      <vt:lpstr>Endomembrane System</vt:lpstr>
      <vt:lpstr>Endomembrane System</vt:lpstr>
      <vt:lpstr>Endomembrane System</vt:lpstr>
      <vt:lpstr>Endomembrane System</vt:lpstr>
      <vt:lpstr>Endomembrane System</vt:lpstr>
      <vt:lpstr>Endomembrane System</vt:lpstr>
      <vt:lpstr>Endomembrane System</vt:lpstr>
      <vt:lpstr>Endomembrane System</vt:lpstr>
    </vt:vector>
  </TitlesOfParts>
  <Company>AVSD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callman</dc:creator>
  <cp:lastModifiedBy>callman</cp:lastModifiedBy>
  <cp:revision>42</cp:revision>
  <dcterms:created xsi:type="dcterms:W3CDTF">2013-11-11T12:02:15Z</dcterms:created>
  <dcterms:modified xsi:type="dcterms:W3CDTF">2015-12-10T12:50:44Z</dcterms:modified>
</cp:coreProperties>
</file>