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59" r:id="rId5"/>
    <p:sldId id="757" r:id="rId6"/>
    <p:sldId id="758" r:id="rId7"/>
    <p:sldId id="754" r:id="rId8"/>
    <p:sldId id="759" r:id="rId9"/>
    <p:sldId id="262" r:id="rId10"/>
    <p:sldId id="263" r:id="rId11"/>
    <p:sldId id="264" r:id="rId12"/>
    <p:sldId id="265" r:id="rId13"/>
    <p:sldId id="260" r:id="rId14"/>
    <p:sldId id="261" r:id="rId15"/>
    <p:sldId id="266" r:id="rId16"/>
    <p:sldId id="267" r:id="rId17"/>
    <p:sldId id="268" r:id="rId18"/>
    <p:sldId id="269" r:id="rId19"/>
    <p:sldId id="270" r:id="rId20"/>
    <p:sldId id="271" r:id="rId21"/>
    <p:sldId id="272" r:id="rId22"/>
    <p:sldId id="273" r:id="rId23"/>
    <p:sldId id="274" r:id="rId24"/>
    <p:sldId id="275" r:id="rId25"/>
    <p:sldId id="276" r:id="rId26"/>
    <p:sldId id="306" r:id="rId27"/>
    <p:sldId id="749" r:id="rId28"/>
    <p:sldId id="277" r:id="rId29"/>
    <p:sldId id="750" r:id="rId30"/>
    <p:sldId id="751" r:id="rId31"/>
    <p:sldId id="752" r:id="rId32"/>
    <p:sldId id="753" r:id="rId33"/>
    <p:sldId id="756" r:id="rId34"/>
    <p:sldId id="755" r:id="rId35"/>
    <p:sldId id="33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56C271-2DCF-4B39-9273-2D389200AC21}" v="72" dt="2025-10-13T16:53:13.6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178" autoAdjust="0"/>
    <p:restoredTop sz="84504" autoAdjust="0"/>
  </p:normalViewPr>
  <p:slideViewPr>
    <p:cSldViewPr>
      <p:cViewPr varScale="1">
        <p:scale>
          <a:sx n="72" d="100"/>
          <a:sy n="72" d="100"/>
        </p:scale>
        <p:origin x="72" y="3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13T16:55:31.930" v="562"/>
      <pc:docMkLst>
        <pc:docMk/>
      </pc:docMkLst>
      <pc:sldChg chg="modSp mod">
        <pc:chgData name="Baum Leaman, Rebekah" userId="fddf8941-f9ee-446a-8c91-983c3f83c3cd" providerId="ADAL" clId="{0ECC5C12-F84B-4F1E-B616-7ACD6BEB83E9}" dt="2025-10-12T20:01:30.970" v="9" actId="255"/>
        <pc:sldMkLst>
          <pc:docMk/>
          <pc:sldMk cId="791097846" sldId="259"/>
        </pc:sldMkLst>
        <pc:spChg chg="mod">
          <ac:chgData name="Baum Leaman, Rebekah" userId="fddf8941-f9ee-446a-8c91-983c3f83c3cd" providerId="ADAL" clId="{0ECC5C12-F84B-4F1E-B616-7ACD6BEB83E9}" dt="2025-10-12T19:12:18.833" v="6" actId="14100"/>
          <ac:spMkLst>
            <pc:docMk/>
            <pc:sldMk cId="791097846" sldId="259"/>
            <ac:spMk id="2" creationId="{00000000-0000-0000-0000-000000000000}"/>
          </ac:spMkLst>
        </pc:spChg>
        <pc:spChg chg="mod">
          <ac:chgData name="Baum Leaman, Rebekah" userId="fddf8941-f9ee-446a-8c91-983c3f83c3cd" providerId="ADAL" clId="{0ECC5C12-F84B-4F1E-B616-7ACD6BEB83E9}" dt="2025-10-12T20:01:30.970" v="9" actId="255"/>
          <ac:spMkLst>
            <pc:docMk/>
            <pc:sldMk cId="791097846" sldId="259"/>
            <ac:spMk id="3" creationId="{00000000-0000-0000-0000-000000000000}"/>
          </ac:spMkLst>
        </pc:spChg>
      </pc:sldChg>
      <pc:sldChg chg="modSp mod">
        <pc:chgData name="Baum Leaman, Rebekah" userId="fddf8941-f9ee-446a-8c91-983c3f83c3cd" providerId="ADAL" clId="{0ECC5C12-F84B-4F1E-B616-7ACD6BEB83E9}" dt="2025-10-12T20:18:50.628" v="141" actId="207"/>
        <pc:sldMkLst>
          <pc:docMk/>
          <pc:sldMk cId="92323148" sldId="260"/>
        </pc:sldMkLst>
        <pc:spChg chg="mod">
          <ac:chgData name="Baum Leaman, Rebekah" userId="fddf8941-f9ee-446a-8c91-983c3f83c3cd" providerId="ADAL" clId="{0ECC5C12-F84B-4F1E-B616-7ACD6BEB83E9}" dt="2025-10-12T20:17:55.581" v="137" actId="255"/>
          <ac:spMkLst>
            <pc:docMk/>
            <pc:sldMk cId="92323148" sldId="260"/>
            <ac:spMk id="2" creationId="{A698DEC7-5D97-7324-915B-3C7E4F2C8EB4}"/>
          </ac:spMkLst>
        </pc:spChg>
        <pc:graphicFrameChg chg="modGraphic">
          <ac:chgData name="Baum Leaman, Rebekah" userId="fddf8941-f9ee-446a-8c91-983c3f83c3cd" providerId="ADAL" clId="{0ECC5C12-F84B-4F1E-B616-7ACD6BEB83E9}" dt="2025-10-12T20:18:31.245" v="139" actId="207"/>
          <ac:graphicFrameMkLst>
            <pc:docMk/>
            <pc:sldMk cId="92323148" sldId="260"/>
            <ac:graphicFrameMk id="8" creationId="{65D20741-4EAB-1269-A64D-2DF1B02082FA}"/>
          </ac:graphicFrameMkLst>
        </pc:graphicFrameChg>
        <pc:graphicFrameChg chg="modGraphic">
          <ac:chgData name="Baum Leaman, Rebekah" userId="fddf8941-f9ee-446a-8c91-983c3f83c3cd" providerId="ADAL" clId="{0ECC5C12-F84B-4F1E-B616-7ACD6BEB83E9}" dt="2025-10-12T20:18:50.628" v="141" actId="207"/>
          <ac:graphicFrameMkLst>
            <pc:docMk/>
            <pc:sldMk cId="92323148" sldId="260"/>
            <ac:graphicFrameMk id="10" creationId="{DC122C5A-7EA7-1368-22F6-37E2DF69F6B4}"/>
          </ac:graphicFrameMkLst>
        </pc:graphicFrameChg>
      </pc:sldChg>
      <pc:sldChg chg="modSp mod">
        <pc:chgData name="Baum Leaman, Rebekah" userId="fddf8941-f9ee-446a-8c91-983c3f83c3cd" providerId="ADAL" clId="{0ECC5C12-F84B-4F1E-B616-7ACD6BEB83E9}" dt="2025-10-12T20:21:23.169" v="159" actId="12"/>
        <pc:sldMkLst>
          <pc:docMk/>
          <pc:sldMk cId="2537889067" sldId="261"/>
        </pc:sldMkLst>
        <pc:spChg chg="mod">
          <ac:chgData name="Baum Leaman, Rebekah" userId="fddf8941-f9ee-446a-8c91-983c3f83c3cd" providerId="ADAL" clId="{0ECC5C12-F84B-4F1E-B616-7ACD6BEB83E9}" dt="2025-10-12T20:21:23.169" v="159" actId="12"/>
          <ac:spMkLst>
            <pc:docMk/>
            <pc:sldMk cId="2537889067" sldId="261"/>
            <ac:spMk id="5" creationId="{70141F39-CC3F-A4E3-DA22-2012D69C0ACE}"/>
          </ac:spMkLst>
        </pc:spChg>
      </pc:sldChg>
      <pc:sldChg chg="modSp mod">
        <pc:chgData name="Baum Leaman, Rebekah" userId="fddf8941-f9ee-446a-8c91-983c3f83c3cd" providerId="ADAL" clId="{0ECC5C12-F84B-4F1E-B616-7ACD6BEB83E9}" dt="2025-10-12T20:15:16.366" v="129" actId="20577"/>
        <pc:sldMkLst>
          <pc:docMk/>
          <pc:sldMk cId="869581485" sldId="262"/>
        </pc:sldMkLst>
        <pc:spChg chg="mod">
          <ac:chgData name="Baum Leaman, Rebekah" userId="fddf8941-f9ee-446a-8c91-983c3f83c3cd" providerId="ADAL" clId="{0ECC5C12-F84B-4F1E-B616-7ACD6BEB83E9}" dt="2025-10-12T20:15:12.018" v="126" actId="255"/>
          <ac:spMkLst>
            <pc:docMk/>
            <pc:sldMk cId="869581485" sldId="262"/>
            <ac:spMk id="2" creationId="{91577706-E067-0E6A-511D-B17B2EBAF748}"/>
          </ac:spMkLst>
        </pc:spChg>
        <pc:spChg chg="mod">
          <ac:chgData name="Baum Leaman, Rebekah" userId="fddf8941-f9ee-446a-8c91-983c3f83c3cd" providerId="ADAL" clId="{0ECC5C12-F84B-4F1E-B616-7ACD6BEB83E9}" dt="2025-10-12T20:15:16.366" v="129" actId="20577"/>
          <ac:spMkLst>
            <pc:docMk/>
            <pc:sldMk cId="869581485" sldId="262"/>
            <ac:spMk id="8" creationId="{74A4867B-B640-58EF-FFE3-51E68A506094}"/>
          </ac:spMkLst>
        </pc:spChg>
      </pc:sldChg>
      <pc:sldChg chg="modSp mod">
        <pc:chgData name="Baum Leaman, Rebekah" userId="fddf8941-f9ee-446a-8c91-983c3f83c3cd" providerId="ADAL" clId="{0ECC5C12-F84B-4F1E-B616-7ACD6BEB83E9}" dt="2025-10-12T20:33:36.730" v="195" actId="255"/>
        <pc:sldMkLst>
          <pc:docMk/>
          <pc:sldMk cId="3764830656" sldId="263"/>
        </pc:sldMkLst>
        <pc:spChg chg="mod">
          <ac:chgData name="Baum Leaman, Rebekah" userId="fddf8941-f9ee-446a-8c91-983c3f83c3cd" providerId="ADAL" clId="{0ECC5C12-F84B-4F1E-B616-7ACD6BEB83E9}" dt="2025-10-12T20:33:36.730" v="195" actId="255"/>
          <ac:spMkLst>
            <pc:docMk/>
            <pc:sldMk cId="3764830656" sldId="263"/>
            <ac:spMk id="2" creationId="{0EAA5782-A4E0-BA2E-F5A7-34528217715B}"/>
          </ac:spMkLst>
        </pc:spChg>
        <pc:graphicFrameChg chg="mod">
          <ac:chgData name="Baum Leaman, Rebekah" userId="fddf8941-f9ee-446a-8c91-983c3f83c3cd" providerId="ADAL" clId="{0ECC5C12-F84B-4F1E-B616-7ACD6BEB83E9}" dt="2025-10-12T20:16:50.623" v="130"/>
          <ac:graphicFrameMkLst>
            <pc:docMk/>
            <pc:sldMk cId="3764830656" sldId="263"/>
            <ac:graphicFrameMk id="5" creationId="{737124A7-8B95-4434-3C0D-9DE1C3C6462F}"/>
          </ac:graphicFrameMkLst>
        </pc:graphicFrameChg>
      </pc:sldChg>
      <pc:sldChg chg="modSp mod">
        <pc:chgData name="Baum Leaman, Rebekah" userId="fddf8941-f9ee-446a-8c91-983c3f83c3cd" providerId="ADAL" clId="{0ECC5C12-F84B-4F1E-B616-7ACD6BEB83E9}" dt="2025-10-12T20:17:17.705" v="135" actId="27636"/>
        <pc:sldMkLst>
          <pc:docMk/>
          <pc:sldMk cId="1959461060" sldId="264"/>
        </pc:sldMkLst>
        <pc:spChg chg="mod">
          <ac:chgData name="Baum Leaman, Rebekah" userId="fddf8941-f9ee-446a-8c91-983c3f83c3cd" providerId="ADAL" clId="{0ECC5C12-F84B-4F1E-B616-7ACD6BEB83E9}" dt="2025-10-12T20:17:01.110" v="131" actId="255"/>
          <ac:spMkLst>
            <pc:docMk/>
            <pc:sldMk cId="1959461060" sldId="264"/>
            <ac:spMk id="2" creationId="{2D1C8AA2-10A8-0CE6-5EE5-8AACFF68371B}"/>
          </ac:spMkLst>
        </pc:spChg>
        <pc:spChg chg="mod">
          <ac:chgData name="Baum Leaman, Rebekah" userId="fddf8941-f9ee-446a-8c91-983c3f83c3cd" providerId="ADAL" clId="{0ECC5C12-F84B-4F1E-B616-7ACD6BEB83E9}" dt="2025-10-12T20:17:17.705" v="135" actId="27636"/>
          <ac:spMkLst>
            <pc:docMk/>
            <pc:sldMk cId="1959461060" sldId="264"/>
            <ac:spMk id="5" creationId="{61642E03-F7F7-655F-4051-8C472906D340}"/>
          </ac:spMkLst>
        </pc:spChg>
      </pc:sldChg>
      <pc:sldChg chg="modSp mod modNotesTx">
        <pc:chgData name="Baum Leaman, Rebekah" userId="fddf8941-f9ee-446a-8c91-983c3f83c3cd" providerId="ADAL" clId="{0ECC5C12-F84B-4F1E-B616-7ACD6BEB83E9}" dt="2025-10-12T20:33:19.091" v="189" actId="255"/>
        <pc:sldMkLst>
          <pc:docMk/>
          <pc:sldMk cId="2937188808" sldId="265"/>
        </pc:sldMkLst>
        <pc:spChg chg="mod">
          <ac:chgData name="Baum Leaman, Rebekah" userId="fddf8941-f9ee-446a-8c91-983c3f83c3cd" providerId="ADAL" clId="{0ECC5C12-F84B-4F1E-B616-7ACD6BEB83E9}" dt="2025-10-12T20:33:19.091" v="189" actId="255"/>
          <ac:spMkLst>
            <pc:docMk/>
            <pc:sldMk cId="2937188808" sldId="265"/>
            <ac:spMk id="2" creationId="{E66D78CC-E22C-F0C6-82AA-B8DEF176C4A7}"/>
          </ac:spMkLst>
        </pc:spChg>
      </pc:sldChg>
      <pc:sldChg chg="modSp mod modNotesTx">
        <pc:chgData name="Baum Leaman, Rebekah" userId="fddf8941-f9ee-446a-8c91-983c3f83c3cd" providerId="ADAL" clId="{0ECC5C12-F84B-4F1E-B616-7ACD6BEB83E9}" dt="2025-10-12T20:22:13.640" v="163" actId="115"/>
        <pc:sldMkLst>
          <pc:docMk/>
          <pc:sldMk cId="3519636115" sldId="266"/>
        </pc:sldMkLst>
        <pc:spChg chg="mod">
          <ac:chgData name="Baum Leaman, Rebekah" userId="fddf8941-f9ee-446a-8c91-983c3f83c3cd" providerId="ADAL" clId="{0ECC5C12-F84B-4F1E-B616-7ACD6BEB83E9}" dt="2025-10-12T20:21:54.178" v="161" actId="255"/>
          <ac:spMkLst>
            <pc:docMk/>
            <pc:sldMk cId="3519636115" sldId="266"/>
            <ac:spMk id="5" creationId="{6CAC6B92-36B3-B467-CFDE-20C2AEFC4CE4}"/>
          </ac:spMkLst>
        </pc:spChg>
      </pc:sldChg>
      <pc:sldChg chg="modSp mod">
        <pc:chgData name="Baum Leaman, Rebekah" userId="fddf8941-f9ee-446a-8c91-983c3f83c3cd" providerId="ADAL" clId="{0ECC5C12-F84B-4F1E-B616-7ACD6BEB83E9}" dt="2025-10-12T20:32:57.140" v="183" actId="20577"/>
        <pc:sldMkLst>
          <pc:docMk/>
          <pc:sldMk cId="1912942616" sldId="267"/>
        </pc:sldMkLst>
        <pc:spChg chg="mod">
          <ac:chgData name="Baum Leaman, Rebekah" userId="fddf8941-f9ee-446a-8c91-983c3f83c3cd" providerId="ADAL" clId="{0ECC5C12-F84B-4F1E-B616-7ACD6BEB83E9}" dt="2025-10-12T20:32:57.140" v="183" actId="20577"/>
          <ac:spMkLst>
            <pc:docMk/>
            <pc:sldMk cId="1912942616" sldId="267"/>
            <ac:spMk id="2" creationId="{D6044C7B-0B13-7406-CC7F-D1AB0BB3F869}"/>
          </ac:spMkLst>
        </pc:spChg>
      </pc:sldChg>
      <pc:sldChg chg="modSp mod">
        <pc:chgData name="Baum Leaman, Rebekah" userId="fddf8941-f9ee-446a-8c91-983c3f83c3cd" providerId="ADAL" clId="{0ECC5C12-F84B-4F1E-B616-7ACD6BEB83E9}" dt="2025-10-12T20:31:47.330" v="167" actId="113"/>
        <pc:sldMkLst>
          <pc:docMk/>
          <pc:sldMk cId="4079832326" sldId="268"/>
        </pc:sldMkLst>
        <pc:spChg chg="mod">
          <ac:chgData name="Baum Leaman, Rebekah" userId="fddf8941-f9ee-446a-8c91-983c3f83c3cd" providerId="ADAL" clId="{0ECC5C12-F84B-4F1E-B616-7ACD6BEB83E9}" dt="2025-10-12T20:31:26.884" v="164" actId="255"/>
          <ac:spMkLst>
            <pc:docMk/>
            <pc:sldMk cId="4079832326" sldId="268"/>
            <ac:spMk id="2" creationId="{5F024A23-40CD-963D-BA21-8B9C7F575B94}"/>
          </ac:spMkLst>
        </pc:spChg>
        <pc:spChg chg="mod">
          <ac:chgData name="Baum Leaman, Rebekah" userId="fddf8941-f9ee-446a-8c91-983c3f83c3cd" providerId="ADAL" clId="{0ECC5C12-F84B-4F1E-B616-7ACD6BEB83E9}" dt="2025-10-12T20:31:47.330" v="167" actId="113"/>
          <ac:spMkLst>
            <pc:docMk/>
            <pc:sldMk cId="4079832326" sldId="268"/>
            <ac:spMk id="5" creationId="{9A63B9F9-DC51-1DED-25DC-57A5F2021348}"/>
          </ac:spMkLst>
        </pc:spChg>
      </pc:sldChg>
      <pc:sldChg chg="modSp mod">
        <pc:chgData name="Baum Leaman, Rebekah" userId="fddf8941-f9ee-446a-8c91-983c3f83c3cd" providerId="ADAL" clId="{0ECC5C12-F84B-4F1E-B616-7ACD6BEB83E9}" dt="2025-10-12T20:32:22.166" v="175" actId="207"/>
        <pc:sldMkLst>
          <pc:docMk/>
          <pc:sldMk cId="1080013616" sldId="269"/>
        </pc:sldMkLst>
        <pc:spChg chg="mod">
          <ac:chgData name="Baum Leaman, Rebekah" userId="fddf8941-f9ee-446a-8c91-983c3f83c3cd" providerId="ADAL" clId="{0ECC5C12-F84B-4F1E-B616-7ACD6BEB83E9}" dt="2025-10-12T20:32:06.198" v="173" actId="255"/>
          <ac:spMkLst>
            <pc:docMk/>
            <pc:sldMk cId="1080013616" sldId="269"/>
            <ac:spMk id="2" creationId="{79123C9A-BDED-096E-5B51-F7D31CB6E8BE}"/>
          </ac:spMkLst>
        </pc:spChg>
        <pc:graphicFrameChg chg="modGraphic">
          <ac:chgData name="Baum Leaman, Rebekah" userId="fddf8941-f9ee-446a-8c91-983c3f83c3cd" providerId="ADAL" clId="{0ECC5C12-F84B-4F1E-B616-7ACD6BEB83E9}" dt="2025-10-12T20:32:22.166" v="175" actId="207"/>
          <ac:graphicFrameMkLst>
            <pc:docMk/>
            <pc:sldMk cId="1080013616" sldId="269"/>
            <ac:graphicFrameMk id="5" creationId="{7EE7125B-79BB-4B0A-2BD1-79330EF423DB}"/>
          </ac:graphicFrameMkLst>
        </pc:graphicFrameChg>
      </pc:sldChg>
      <pc:sldChg chg="modSp mod">
        <pc:chgData name="Baum Leaman, Rebekah" userId="fddf8941-f9ee-446a-8c91-983c3f83c3cd" providerId="ADAL" clId="{0ECC5C12-F84B-4F1E-B616-7ACD6BEB83E9}" dt="2025-10-12T20:32:41.921" v="178" actId="113"/>
        <pc:sldMkLst>
          <pc:docMk/>
          <pc:sldMk cId="1729730351" sldId="270"/>
        </pc:sldMkLst>
        <pc:spChg chg="mod">
          <ac:chgData name="Baum Leaman, Rebekah" userId="fddf8941-f9ee-446a-8c91-983c3f83c3cd" providerId="ADAL" clId="{0ECC5C12-F84B-4F1E-B616-7ACD6BEB83E9}" dt="2025-10-12T20:32:41.921" v="178" actId="113"/>
          <ac:spMkLst>
            <pc:docMk/>
            <pc:sldMk cId="1729730351" sldId="270"/>
            <ac:spMk id="5" creationId="{3A0278E7-5294-22DA-9BD2-7FB8D70E7815}"/>
          </ac:spMkLst>
        </pc:spChg>
      </pc:sldChg>
      <pc:sldChg chg="modSp mod">
        <pc:chgData name="Baum Leaman, Rebekah" userId="fddf8941-f9ee-446a-8c91-983c3f83c3cd" providerId="ADAL" clId="{0ECC5C12-F84B-4F1E-B616-7ACD6BEB83E9}" dt="2025-10-12T20:34:36.388" v="204" actId="207"/>
        <pc:sldMkLst>
          <pc:docMk/>
          <pc:sldMk cId="752480628" sldId="271"/>
        </pc:sldMkLst>
        <pc:spChg chg="mod">
          <ac:chgData name="Baum Leaman, Rebekah" userId="fddf8941-f9ee-446a-8c91-983c3f83c3cd" providerId="ADAL" clId="{0ECC5C12-F84B-4F1E-B616-7ACD6BEB83E9}" dt="2025-10-12T20:34:09.029" v="201" actId="255"/>
          <ac:spMkLst>
            <pc:docMk/>
            <pc:sldMk cId="752480628" sldId="271"/>
            <ac:spMk id="2" creationId="{AFED8130-4A8E-328A-12D7-EB22FF51F138}"/>
          </ac:spMkLst>
        </pc:spChg>
        <pc:graphicFrameChg chg="modGraphic">
          <ac:chgData name="Baum Leaman, Rebekah" userId="fddf8941-f9ee-446a-8c91-983c3f83c3cd" providerId="ADAL" clId="{0ECC5C12-F84B-4F1E-B616-7ACD6BEB83E9}" dt="2025-10-12T20:34:36.388" v="204" actId="207"/>
          <ac:graphicFrameMkLst>
            <pc:docMk/>
            <pc:sldMk cId="752480628" sldId="271"/>
            <ac:graphicFrameMk id="5" creationId="{ED2B9408-2348-6FBC-DB70-93A896E9F7E0}"/>
          </ac:graphicFrameMkLst>
        </pc:graphicFrameChg>
      </pc:sldChg>
      <pc:sldChg chg="modSp mod">
        <pc:chgData name="Baum Leaman, Rebekah" userId="fddf8941-f9ee-446a-8c91-983c3f83c3cd" providerId="ADAL" clId="{0ECC5C12-F84B-4F1E-B616-7ACD6BEB83E9}" dt="2025-10-12T20:35:04.302" v="210" actId="255"/>
        <pc:sldMkLst>
          <pc:docMk/>
          <pc:sldMk cId="2887568193" sldId="272"/>
        </pc:sldMkLst>
        <pc:spChg chg="mod">
          <ac:chgData name="Baum Leaman, Rebekah" userId="fddf8941-f9ee-446a-8c91-983c3f83c3cd" providerId="ADAL" clId="{0ECC5C12-F84B-4F1E-B616-7ACD6BEB83E9}" dt="2025-10-12T20:35:04.302" v="210" actId="255"/>
          <ac:spMkLst>
            <pc:docMk/>
            <pc:sldMk cId="2887568193" sldId="272"/>
            <ac:spMk id="2" creationId="{DBB5EA54-A2E9-882F-DFB5-DA8E376A7CD3}"/>
          </ac:spMkLst>
        </pc:spChg>
        <pc:spChg chg="mod">
          <ac:chgData name="Baum Leaman, Rebekah" userId="fddf8941-f9ee-446a-8c91-983c3f83c3cd" providerId="ADAL" clId="{0ECC5C12-F84B-4F1E-B616-7ACD6BEB83E9}" dt="2025-10-12T20:34:56.370" v="209" actId="113"/>
          <ac:spMkLst>
            <pc:docMk/>
            <pc:sldMk cId="2887568193" sldId="272"/>
            <ac:spMk id="5" creationId="{B5CFBA86-6950-FCC5-92B1-BA17580956EA}"/>
          </ac:spMkLst>
        </pc:spChg>
      </pc:sldChg>
      <pc:sldChg chg="modSp mod modNotesTx">
        <pc:chgData name="Baum Leaman, Rebekah" userId="fddf8941-f9ee-446a-8c91-983c3f83c3cd" providerId="ADAL" clId="{0ECC5C12-F84B-4F1E-B616-7ACD6BEB83E9}" dt="2025-10-12T20:35:29.723" v="218" actId="115"/>
        <pc:sldMkLst>
          <pc:docMk/>
          <pc:sldMk cId="361972309" sldId="273"/>
        </pc:sldMkLst>
        <pc:spChg chg="mod">
          <ac:chgData name="Baum Leaman, Rebekah" userId="fddf8941-f9ee-446a-8c91-983c3f83c3cd" providerId="ADAL" clId="{0ECC5C12-F84B-4F1E-B616-7ACD6BEB83E9}" dt="2025-10-12T20:35:19.369" v="216" actId="255"/>
          <ac:spMkLst>
            <pc:docMk/>
            <pc:sldMk cId="361972309" sldId="273"/>
            <ac:spMk id="2" creationId="{F9BC8242-A4EB-C8B6-B3AB-718474390E99}"/>
          </ac:spMkLst>
        </pc:spChg>
      </pc:sldChg>
      <pc:sldChg chg="modSp mod modNotesTx">
        <pc:chgData name="Baum Leaman, Rebekah" userId="fddf8941-f9ee-446a-8c91-983c3f83c3cd" providerId="ADAL" clId="{0ECC5C12-F84B-4F1E-B616-7ACD6BEB83E9}" dt="2025-10-12T20:36:17.452" v="225" actId="33524"/>
        <pc:sldMkLst>
          <pc:docMk/>
          <pc:sldMk cId="1378770707" sldId="274"/>
        </pc:sldMkLst>
        <pc:spChg chg="mod">
          <ac:chgData name="Baum Leaman, Rebekah" userId="fddf8941-f9ee-446a-8c91-983c3f83c3cd" providerId="ADAL" clId="{0ECC5C12-F84B-4F1E-B616-7ACD6BEB83E9}" dt="2025-10-12T20:35:38.750" v="219" actId="255"/>
          <ac:spMkLst>
            <pc:docMk/>
            <pc:sldMk cId="1378770707" sldId="274"/>
            <ac:spMk id="2" creationId="{69DADBD0-8646-9907-E38A-145E98698F35}"/>
          </ac:spMkLst>
        </pc:spChg>
        <pc:spChg chg="mod">
          <ac:chgData name="Baum Leaman, Rebekah" userId="fddf8941-f9ee-446a-8c91-983c3f83c3cd" providerId="ADAL" clId="{0ECC5C12-F84B-4F1E-B616-7ACD6BEB83E9}" dt="2025-10-12T20:36:00.594" v="223" actId="113"/>
          <ac:spMkLst>
            <pc:docMk/>
            <pc:sldMk cId="1378770707" sldId="274"/>
            <ac:spMk id="5" creationId="{97BC19C9-09C6-745F-157D-4FC1C5290577}"/>
          </ac:spMkLst>
        </pc:spChg>
      </pc:sldChg>
      <pc:sldChg chg="modSp mod">
        <pc:chgData name="Baum Leaman, Rebekah" userId="fddf8941-f9ee-446a-8c91-983c3f83c3cd" providerId="ADAL" clId="{0ECC5C12-F84B-4F1E-B616-7ACD6BEB83E9}" dt="2025-10-12T20:36:37.877" v="231" actId="255"/>
        <pc:sldMkLst>
          <pc:docMk/>
          <pc:sldMk cId="2002566710" sldId="275"/>
        </pc:sldMkLst>
        <pc:spChg chg="mod">
          <ac:chgData name="Baum Leaman, Rebekah" userId="fddf8941-f9ee-446a-8c91-983c3f83c3cd" providerId="ADAL" clId="{0ECC5C12-F84B-4F1E-B616-7ACD6BEB83E9}" dt="2025-10-12T20:36:37.877" v="231" actId="255"/>
          <ac:spMkLst>
            <pc:docMk/>
            <pc:sldMk cId="2002566710" sldId="275"/>
            <ac:spMk id="2" creationId="{44B615E4-3251-9E81-D922-5ED1D946749A}"/>
          </ac:spMkLst>
        </pc:spChg>
      </pc:sldChg>
      <pc:sldChg chg="modSp mod">
        <pc:chgData name="Baum Leaman, Rebekah" userId="fddf8941-f9ee-446a-8c91-983c3f83c3cd" providerId="ADAL" clId="{0ECC5C12-F84B-4F1E-B616-7ACD6BEB83E9}" dt="2025-10-12T20:39:31.851" v="246" actId="255"/>
        <pc:sldMkLst>
          <pc:docMk/>
          <pc:sldMk cId="2162028294" sldId="277"/>
        </pc:sldMkLst>
        <pc:spChg chg="mod">
          <ac:chgData name="Baum Leaman, Rebekah" userId="fddf8941-f9ee-446a-8c91-983c3f83c3cd" providerId="ADAL" clId="{0ECC5C12-F84B-4F1E-B616-7ACD6BEB83E9}" dt="2025-10-12T20:39:31.851" v="246" actId="255"/>
          <ac:spMkLst>
            <pc:docMk/>
            <pc:sldMk cId="2162028294" sldId="277"/>
            <ac:spMk id="5" creationId="{F985ED48-BA05-E239-10AD-FD3FD47F7339}"/>
          </ac:spMkLst>
        </pc:spChg>
        <pc:graphicFrameChg chg="modGraphic">
          <ac:chgData name="Baum Leaman, Rebekah" userId="fddf8941-f9ee-446a-8c91-983c3f83c3cd" providerId="ADAL" clId="{0ECC5C12-F84B-4F1E-B616-7ACD6BEB83E9}" dt="2025-10-12T20:39:10.749" v="244" actId="207"/>
          <ac:graphicFrameMkLst>
            <pc:docMk/>
            <pc:sldMk cId="2162028294" sldId="277"/>
            <ac:graphicFrameMk id="6" creationId="{78152EAA-AAF0-3AC5-7136-433C9FCA08BE}"/>
          </ac:graphicFrameMkLst>
        </pc:graphicFrameChg>
      </pc:sldChg>
      <pc:sldChg chg="addSp delSp modSp mod">
        <pc:chgData name="Baum Leaman, Rebekah" userId="fddf8941-f9ee-446a-8c91-983c3f83c3cd" providerId="ADAL" clId="{0ECC5C12-F84B-4F1E-B616-7ACD6BEB83E9}" dt="2025-10-12T20:37:34.892" v="237" actId="255"/>
        <pc:sldMkLst>
          <pc:docMk/>
          <pc:sldMk cId="1321076833" sldId="306"/>
        </pc:sldMkLst>
        <pc:spChg chg="mod">
          <ac:chgData name="Baum Leaman, Rebekah" userId="fddf8941-f9ee-446a-8c91-983c3f83c3cd" providerId="ADAL" clId="{0ECC5C12-F84B-4F1E-B616-7ACD6BEB83E9}" dt="2025-10-12T20:37:34.892" v="237" actId="255"/>
          <ac:spMkLst>
            <pc:docMk/>
            <pc:sldMk cId="1321076833" sldId="306"/>
            <ac:spMk id="2" creationId="{B3F5E33A-3A7B-569F-1144-445514B191CC}"/>
          </ac:spMkLst>
        </pc:spChg>
        <pc:spChg chg="del">
          <ac:chgData name="Baum Leaman, Rebekah" userId="fddf8941-f9ee-446a-8c91-983c3f83c3cd" providerId="ADAL" clId="{0ECC5C12-F84B-4F1E-B616-7ACD6BEB83E9}" dt="2025-10-12T19:11:51.581" v="3" actId="478"/>
          <ac:spMkLst>
            <pc:docMk/>
            <pc:sldMk cId="1321076833" sldId="306"/>
            <ac:spMk id="5" creationId="{C527CACC-2B77-2F87-EA14-732B55229F37}"/>
          </ac:spMkLst>
        </pc:spChg>
        <pc:spChg chg="add mod">
          <ac:chgData name="Baum Leaman, Rebekah" userId="fddf8941-f9ee-446a-8c91-983c3f83c3cd" providerId="ADAL" clId="{0ECC5C12-F84B-4F1E-B616-7ACD6BEB83E9}" dt="2025-10-12T20:37:13.873" v="235" actId="14100"/>
          <ac:spMkLst>
            <pc:docMk/>
            <pc:sldMk cId="1321076833" sldId="306"/>
            <ac:spMk id="6" creationId="{523E00DA-32BC-EC9A-0E1E-D00137BC5849}"/>
          </ac:spMkLst>
        </pc:spChg>
        <pc:spChg chg="mod">
          <ac:chgData name="Baum Leaman, Rebekah" userId="fddf8941-f9ee-446a-8c91-983c3f83c3cd" providerId="ADAL" clId="{0ECC5C12-F84B-4F1E-B616-7ACD6BEB83E9}" dt="2025-10-12T20:37:22.661" v="236" actId="255"/>
          <ac:spMkLst>
            <pc:docMk/>
            <pc:sldMk cId="1321076833" sldId="306"/>
            <ac:spMk id="7" creationId="{43182337-AD3F-575D-BF38-E0D1178C008D}"/>
          </ac:spMkLst>
        </pc:spChg>
      </pc:sldChg>
      <pc:sldChg chg="add">
        <pc:chgData name="Baum Leaman, Rebekah" userId="fddf8941-f9ee-446a-8c91-983c3f83c3cd" providerId="ADAL" clId="{0ECC5C12-F84B-4F1E-B616-7ACD6BEB83E9}" dt="2025-10-12T19:11:17.586" v="0"/>
        <pc:sldMkLst>
          <pc:docMk/>
          <pc:sldMk cId="1696470553" sldId="335"/>
        </pc:sldMkLst>
      </pc:sldChg>
      <pc:sldChg chg="modSp mod">
        <pc:chgData name="Baum Leaman, Rebekah" userId="fddf8941-f9ee-446a-8c91-983c3f83c3cd" providerId="ADAL" clId="{0ECC5C12-F84B-4F1E-B616-7ACD6BEB83E9}" dt="2025-10-12T20:38:19.002" v="242" actId="255"/>
        <pc:sldMkLst>
          <pc:docMk/>
          <pc:sldMk cId="575229634" sldId="749"/>
        </pc:sldMkLst>
        <pc:spChg chg="mod">
          <ac:chgData name="Baum Leaman, Rebekah" userId="fddf8941-f9ee-446a-8c91-983c3f83c3cd" providerId="ADAL" clId="{0ECC5C12-F84B-4F1E-B616-7ACD6BEB83E9}" dt="2025-10-12T20:37:59.725" v="239" actId="255"/>
          <ac:spMkLst>
            <pc:docMk/>
            <pc:sldMk cId="575229634" sldId="749"/>
            <ac:spMk id="6" creationId="{28FDFE48-911C-C795-4F28-E45E8E8A2B0D}"/>
          </ac:spMkLst>
        </pc:spChg>
        <pc:spChg chg="mod">
          <ac:chgData name="Baum Leaman, Rebekah" userId="fddf8941-f9ee-446a-8c91-983c3f83c3cd" providerId="ADAL" clId="{0ECC5C12-F84B-4F1E-B616-7ACD6BEB83E9}" dt="2025-10-12T20:37:49.813" v="238" actId="2711"/>
          <ac:spMkLst>
            <pc:docMk/>
            <pc:sldMk cId="575229634" sldId="749"/>
            <ac:spMk id="7" creationId="{67CF28F7-CF9F-0437-0167-20BFAA69FC69}"/>
          </ac:spMkLst>
        </pc:spChg>
        <pc:spChg chg="mod">
          <ac:chgData name="Baum Leaman, Rebekah" userId="fddf8941-f9ee-446a-8c91-983c3f83c3cd" providerId="ADAL" clId="{0ECC5C12-F84B-4F1E-B616-7ACD6BEB83E9}" dt="2025-10-12T20:38:19.002" v="242" actId="255"/>
          <ac:spMkLst>
            <pc:docMk/>
            <pc:sldMk cId="575229634" sldId="749"/>
            <ac:spMk id="8" creationId="{C2B5E545-9433-290D-3650-32E50E63724B}"/>
          </ac:spMkLst>
        </pc:spChg>
      </pc:sldChg>
      <pc:sldChg chg="modSp mod">
        <pc:chgData name="Baum Leaman, Rebekah" userId="fddf8941-f9ee-446a-8c91-983c3f83c3cd" providerId="ADAL" clId="{0ECC5C12-F84B-4F1E-B616-7ACD6BEB83E9}" dt="2025-10-12T20:40:31.224" v="255" actId="14100"/>
        <pc:sldMkLst>
          <pc:docMk/>
          <pc:sldMk cId="3607090663" sldId="750"/>
        </pc:sldMkLst>
        <pc:spChg chg="mod">
          <ac:chgData name="Baum Leaman, Rebekah" userId="fddf8941-f9ee-446a-8c91-983c3f83c3cd" providerId="ADAL" clId="{0ECC5C12-F84B-4F1E-B616-7ACD6BEB83E9}" dt="2025-10-12T20:39:49.181" v="248" actId="255"/>
          <ac:spMkLst>
            <pc:docMk/>
            <pc:sldMk cId="3607090663" sldId="750"/>
            <ac:spMk id="2" creationId="{BD61AB33-F4A0-EE6D-AE8A-C6CB460B4FAF}"/>
          </ac:spMkLst>
        </pc:spChg>
        <pc:spChg chg="mod">
          <ac:chgData name="Baum Leaman, Rebekah" userId="fddf8941-f9ee-446a-8c91-983c3f83c3cd" providerId="ADAL" clId="{0ECC5C12-F84B-4F1E-B616-7ACD6BEB83E9}" dt="2025-10-12T20:40:31.224" v="255" actId="14100"/>
          <ac:spMkLst>
            <pc:docMk/>
            <pc:sldMk cId="3607090663" sldId="750"/>
            <ac:spMk id="5" creationId="{6FEB3C58-EDD8-E95A-4745-BB0C68043C57}"/>
          </ac:spMkLst>
        </pc:spChg>
        <pc:picChg chg="mod">
          <ac:chgData name="Baum Leaman, Rebekah" userId="fddf8941-f9ee-446a-8c91-983c3f83c3cd" providerId="ADAL" clId="{0ECC5C12-F84B-4F1E-B616-7ACD6BEB83E9}" dt="2025-10-12T20:39:57.030" v="249" actId="14100"/>
          <ac:picMkLst>
            <pc:docMk/>
            <pc:sldMk cId="3607090663" sldId="750"/>
            <ac:picMk id="6" creationId="{00B2AEC0-4D2A-A612-BF88-88FB60C2BF2F}"/>
          </ac:picMkLst>
        </pc:picChg>
        <pc:picChg chg="mod">
          <ac:chgData name="Baum Leaman, Rebekah" userId="fddf8941-f9ee-446a-8c91-983c3f83c3cd" providerId="ADAL" clId="{0ECC5C12-F84B-4F1E-B616-7ACD6BEB83E9}" dt="2025-10-12T20:40:04.628" v="252" actId="1036"/>
          <ac:picMkLst>
            <pc:docMk/>
            <pc:sldMk cId="3607090663" sldId="750"/>
            <ac:picMk id="8" creationId="{A5C551C0-86F9-2FD5-23A1-AA80C668396E}"/>
          </ac:picMkLst>
        </pc:picChg>
      </pc:sldChg>
      <pc:sldChg chg="addSp delSp modSp mod">
        <pc:chgData name="Baum Leaman, Rebekah" userId="fddf8941-f9ee-446a-8c91-983c3f83c3cd" providerId="ADAL" clId="{0ECC5C12-F84B-4F1E-B616-7ACD6BEB83E9}" dt="2025-10-13T16:54:02.420" v="542" actId="20577"/>
        <pc:sldMkLst>
          <pc:docMk/>
          <pc:sldMk cId="425448294" sldId="751"/>
        </pc:sldMkLst>
        <pc:spChg chg="ord">
          <ac:chgData name="Baum Leaman, Rebekah" userId="fddf8941-f9ee-446a-8c91-983c3f83c3cd" providerId="ADAL" clId="{0ECC5C12-F84B-4F1E-B616-7ACD6BEB83E9}" dt="2025-10-13T16:53:36.079" v="535"/>
          <ac:spMkLst>
            <pc:docMk/>
            <pc:sldMk cId="425448294" sldId="751"/>
            <ac:spMk id="3" creationId="{2B6048FD-D2EA-CF3F-5136-2B4A63A0F480}"/>
          </ac:spMkLst>
        </pc:spChg>
        <pc:spChg chg="ord">
          <ac:chgData name="Baum Leaman, Rebekah" userId="fddf8941-f9ee-446a-8c91-983c3f83c3cd" providerId="ADAL" clId="{0ECC5C12-F84B-4F1E-B616-7ACD6BEB83E9}" dt="2025-10-13T16:53:40.845" v="537"/>
          <ac:spMkLst>
            <pc:docMk/>
            <pc:sldMk cId="425448294" sldId="751"/>
            <ac:spMk id="4" creationId="{A2294D5A-35D6-86CD-8A30-90D2A1B6BA49}"/>
          </ac:spMkLst>
        </pc:spChg>
        <pc:spChg chg="mod">
          <ac:chgData name="Baum Leaman, Rebekah" userId="fddf8941-f9ee-446a-8c91-983c3f83c3cd" providerId="ADAL" clId="{0ECC5C12-F84B-4F1E-B616-7ACD6BEB83E9}" dt="2025-10-13T16:54:02.420" v="542" actId="20577"/>
          <ac:spMkLst>
            <pc:docMk/>
            <pc:sldMk cId="425448294" sldId="751"/>
            <ac:spMk id="5" creationId="{5477F5F5-4DB8-B7A6-20E4-8072AD3B8B41}"/>
          </ac:spMkLst>
        </pc:spChg>
        <pc:spChg chg="mod ord">
          <ac:chgData name="Baum Leaman, Rebekah" userId="fddf8941-f9ee-446a-8c91-983c3f83c3cd" providerId="ADAL" clId="{0ECC5C12-F84B-4F1E-B616-7ACD6BEB83E9}" dt="2025-10-12T20:55:21.157" v="304" actId="164"/>
          <ac:spMkLst>
            <pc:docMk/>
            <pc:sldMk cId="425448294" sldId="751"/>
            <ac:spMk id="9" creationId="{E703D8CF-C34C-13F6-AD75-DBF86AA9123B}"/>
          </ac:spMkLst>
        </pc:spChg>
        <pc:spChg chg="mod ord">
          <ac:chgData name="Baum Leaman, Rebekah" userId="fddf8941-f9ee-446a-8c91-983c3f83c3cd" providerId="ADAL" clId="{0ECC5C12-F84B-4F1E-B616-7ACD6BEB83E9}" dt="2025-10-12T20:55:21.157" v="304" actId="164"/>
          <ac:spMkLst>
            <pc:docMk/>
            <pc:sldMk cId="425448294" sldId="751"/>
            <ac:spMk id="10" creationId="{080A7A8C-06C3-4FA2-5F04-D3613B85E8B5}"/>
          </ac:spMkLst>
        </pc:spChg>
        <pc:spChg chg="mod ord">
          <ac:chgData name="Baum Leaman, Rebekah" userId="fddf8941-f9ee-446a-8c91-983c3f83c3cd" providerId="ADAL" clId="{0ECC5C12-F84B-4F1E-B616-7ACD6BEB83E9}" dt="2025-10-12T20:55:21.157" v="304" actId="164"/>
          <ac:spMkLst>
            <pc:docMk/>
            <pc:sldMk cId="425448294" sldId="751"/>
            <ac:spMk id="11" creationId="{6092C5D3-0571-B078-372F-FDCE4BF895D7}"/>
          </ac:spMkLst>
        </pc:spChg>
        <pc:grpChg chg="add mod ord">
          <ac:chgData name="Baum Leaman, Rebekah" userId="fddf8941-f9ee-446a-8c91-983c3f83c3cd" providerId="ADAL" clId="{0ECC5C12-F84B-4F1E-B616-7ACD6BEB83E9}" dt="2025-10-13T16:53:45.286" v="538"/>
          <ac:grpSpMkLst>
            <pc:docMk/>
            <pc:sldMk cId="425448294" sldId="751"/>
            <ac:grpSpMk id="15" creationId="{96C6DED4-61A1-91DD-C827-DFAD66F1CD06}"/>
          </ac:grpSpMkLst>
        </pc:grpChg>
        <pc:picChg chg="del mod">
          <ac:chgData name="Baum Leaman, Rebekah" userId="fddf8941-f9ee-446a-8c91-983c3f83c3cd" providerId="ADAL" clId="{0ECC5C12-F84B-4F1E-B616-7ACD6BEB83E9}" dt="2025-10-12T20:53:07.959" v="281" actId="478"/>
          <ac:picMkLst>
            <pc:docMk/>
            <pc:sldMk cId="425448294" sldId="751"/>
            <ac:picMk id="6" creationId="{F1D05262-27CD-5671-1AC2-7216E4B54505}"/>
          </ac:picMkLst>
        </pc:picChg>
        <pc:picChg chg="del mod">
          <ac:chgData name="Baum Leaman, Rebekah" userId="fddf8941-f9ee-446a-8c91-983c3f83c3cd" providerId="ADAL" clId="{0ECC5C12-F84B-4F1E-B616-7ACD6BEB83E9}" dt="2025-10-12T20:53:14.413" v="283" actId="478"/>
          <ac:picMkLst>
            <pc:docMk/>
            <pc:sldMk cId="425448294" sldId="751"/>
            <ac:picMk id="7" creationId="{34A72D57-8A27-94F3-C179-5D2101C23C09}"/>
          </ac:picMkLst>
        </pc:picChg>
        <pc:picChg chg="del mod">
          <ac:chgData name="Baum Leaman, Rebekah" userId="fddf8941-f9ee-446a-8c91-983c3f83c3cd" providerId="ADAL" clId="{0ECC5C12-F84B-4F1E-B616-7ACD6BEB83E9}" dt="2025-10-12T20:53:17.405" v="284" actId="478"/>
          <ac:picMkLst>
            <pc:docMk/>
            <pc:sldMk cId="425448294" sldId="751"/>
            <ac:picMk id="8" creationId="{DE132F4E-E8F4-CB5D-01F4-621A7CF5954C}"/>
          </ac:picMkLst>
        </pc:picChg>
        <pc:picChg chg="add del mod">
          <ac:chgData name="Baum Leaman, Rebekah" userId="fddf8941-f9ee-446a-8c91-983c3f83c3cd" providerId="ADAL" clId="{0ECC5C12-F84B-4F1E-B616-7ACD6BEB83E9}" dt="2025-10-12T20:43:06.511" v="276" actId="21"/>
          <ac:picMkLst>
            <pc:docMk/>
            <pc:sldMk cId="425448294" sldId="751"/>
            <ac:picMk id="12" creationId="{AACC96EF-8080-A8F5-BC0C-0AAB3163CA58}"/>
          </ac:picMkLst>
        </pc:picChg>
        <pc:picChg chg="add mod">
          <ac:chgData name="Baum Leaman, Rebekah" userId="fddf8941-f9ee-446a-8c91-983c3f83c3cd" providerId="ADAL" clId="{0ECC5C12-F84B-4F1E-B616-7ACD6BEB83E9}" dt="2025-10-12T20:55:21.157" v="304" actId="164"/>
          <ac:picMkLst>
            <pc:docMk/>
            <pc:sldMk cId="425448294" sldId="751"/>
            <ac:picMk id="14" creationId="{93352EC4-F2E3-28A7-66B6-9E13433CBB6C}"/>
          </ac:picMkLst>
        </pc:picChg>
      </pc:sldChg>
      <pc:sldChg chg="addSp delSp modSp mod">
        <pc:chgData name="Baum Leaman, Rebekah" userId="fddf8941-f9ee-446a-8c91-983c3f83c3cd" providerId="ADAL" clId="{0ECC5C12-F84B-4F1E-B616-7ACD6BEB83E9}" dt="2025-10-13T16:55:31.930" v="562"/>
        <pc:sldMkLst>
          <pc:docMk/>
          <pc:sldMk cId="2212429840" sldId="752"/>
        </pc:sldMkLst>
        <pc:spChg chg="ord">
          <ac:chgData name="Baum Leaman, Rebekah" userId="fddf8941-f9ee-446a-8c91-983c3f83c3cd" providerId="ADAL" clId="{0ECC5C12-F84B-4F1E-B616-7ACD6BEB83E9}" dt="2025-10-13T16:54:25.462" v="550"/>
          <ac:spMkLst>
            <pc:docMk/>
            <pc:sldMk cId="2212429840" sldId="752"/>
            <ac:spMk id="3" creationId="{5C0D26A9-CB23-D302-CBFA-EDF6701A1314}"/>
          </ac:spMkLst>
        </pc:spChg>
        <pc:spChg chg="ord">
          <ac:chgData name="Baum Leaman, Rebekah" userId="fddf8941-f9ee-446a-8c91-983c3f83c3cd" providerId="ADAL" clId="{0ECC5C12-F84B-4F1E-B616-7ACD6BEB83E9}" dt="2025-10-13T16:54:21.128" v="549"/>
          <ac:spMkLst>
            <pc:docMk/>
            <pc:sldMk cId="2212429840" sldId="752"/>
            <ac:spMk id="4" creationId="{BBE2C16F-DB3E-7A8A-14CB-EB065AF3464B}"/>
          </ac:spMkLst>
        </pc:spChg>
        <pc:spChg chg="mod ord">
          <ac:chgData name="Baum Leaman, Rebekah" userId="fddf8941-f9ee-446a-8c91-983c3f83c3cd" providerId="ADAL" clId="{0ECC5C12-F84B-4F1E-B616-7ACD6BEB83E9}" dt="2025-10-13T16:55:31.930" v="562"/>
          <ac:spMkLst>
            <pc:docMk/>
            <pc:sldMk cId="2212429840" sldId="752"/>
            <ac:spMk id="5" creationId="{D1C6C147-345B-9E81-8529-D76872BDAE28}"/>
          </ac:spMkLst>
        </pc:spChg>
        <pc:spChg chg="mod ord">
          <ac:chgData name="Baum Leaman, Rebekah" userId="fddf8941-f9ee-446a-8c91-983c3f83c3cd" providerId="ADAL" clId="{0ECC5C12-F84B-4F1E-B616-7ACD6BEB83E9}" dt="2025-10-12T21:22:49.766" v="353" actId="1076"/>
          <ac:spMkLst>
            <pc:docMk/>
            <pc:sldMk cId="2212429840" sldId="752"/>
            <ac:spMk id="9" creationId="{D587E575-781E-4FBF-D29F-DE8AAF3BA26F}"/>
          </ac:spMkLst>
        </pc:spChg>
        <pc:spChg chg="mod ord">
          <ac:chgData name="Baum Leaman, Rebekah" userId="fddf8941-f9ee-446a-8c91-983c3f83c3cd" providerId="ADAL" clId="{0ECC5C12-F84B-4F1E-B616-7ACD6BEB83E9}" dt="2025-10-13T16:47:31.132" v="480" actId="1036"/>
          <ac:spMkLst>
            <pc:docMk/>
            <pc:sldMk cId="2212429840" sldId="752"/>
            <ac:spMk id="11" creationId="{FA470E6D-1725-0541-4714-F6E73F4E558C}"/>
          </ac:spMkLst>
        </pc:spChg>
        <pc:spChg chg="mod ord">
          <ac:chgData name="Baum Leaman, Rebekah" userId="fddf8941-f9ee-446a-8c91-983c3f83c3cd" providerId="ADAL" clId="{0ECC5C12-F84B-4F1E-B616-7ACD6BEB83E9}" dt="2025-10-13T16:48:38.868" v="486" actId="1036"/>
          <ac:spMkLst>
            <pc:docMk/>
            <pc:sldMk cId="2212429840" sldId="752"/>
            <ac:spMk id="12" creationId="{9BB8D23F-E3C3-A0A2-477F-F9C97E58375F}"/>
          </ac:spMkLst>
        </pc:spChg>
        <pc:spChg chg="mod ord">
          <ac:chgData name="Baum Leaman, Rebekah" userId="fddf8941-f9ee-446a-8c91-983c3f83c3cd" providerId="ADAL" clId="{0ECC5C12-F84B-4F1E-B616-7ACD6BEB83E9}" dt="2025-10-13T16:49:04.479" v="491" actId="1036"/>
          <ac:spMkLst>
            <pc:docMk/>
            <pc:sldMk cId="2212429840" sldId="752"/>
            <ac:spMk id="13" creationId="{3AAB4679-EDD1-004A-3CFA-CD1E54D8E635}"/>
          </ac:spMkLst>
        </pc:spChg>
        <pc:grpChg chg="add mod ord">
          <ac:chgData name="Baum Leaman, Rebekah" userId="fddf8941-f9ee-446a-8c91-983c3f83c3cd" providerId="ADAL" clId="{0ECC5C12-F84B-4F1E-B616-7ACD6BEB83E9}" dt="2025-10-12T21:22:11.742" v="348" actId="164"/>
          <ac:grpSpMkLst>
            <pc:docMk/>
            <pc:sldMk cId="2212429840" sldId="752"/>
            <ac:grpSpMk id="15" creationId="{1E78A130-5810-38DE-915D-610199EF1E47}"/>
          </ac:grpSpMkLst>
        </pc:grpChg>
        <pc:grpChg chg="add mod">
          <ac:chgData name="Baum Leaman, Rebekah" userId="fddf8941-f9ee-446a-8c91-983c3f83c3cd" providerId="ADAL" clId="{0ECC5C12-F84B-4F1E-B616-7ACD6BEB83E9}" dt="2025-10-13T16:52:45.839" v="528" actId="962"/>
          <ac:grpSpMkLst>
            <pc:docMk/>
            <pc:sldMk cId="2212429840" sldId="752"/>
            <ac:grpSpMk id="16" creationId="{04B35A3A-E56A-AE02-8FC5-96ECFF6F1A8A}"/>
          </ac:grpSpMkLst>
        </pc:grpChg>
        <pc:picChg chg="del">
          <ac:chgData name="Baum Leaman, Rebekah" userId="fddf8941-f9ee-446a-8c91-983c3f83c3cd" providerId="ADAL" clId="{0ECC5C12-F84B-4F1E-B616-7ACD6BEB83E9}" dt="2025-10-12T20:55:29.429" v="305" actId="478"/>
          <ac:picMkLst>
            <pc:docMk/>
            <pc:sldMk cId="2212429840" sldId="752"/>
            <ac:picMk id="6" creationId="{DB2ACDB2-94C4-E3A9-4687-5C2525B4795B}"/>
          </ac:picMkLst>
        </pc:picChg>
        <pc:picChg chg="del">
          <ac:chgData name="Baum Leaman, Rebekah" userId="fddf8941-f9ee-446a-8c91-983c3f83c3cd" providerId="ADAL" clId="{0ECC5C12-F84B-4F1E-B616-7ACD6BEB83E9}" dt="2025-10-12T20:55:32.006" v="306" actId="478"/>
          <ac:picMkLst>
            <pc:docMk/>
            <pc:sldMk cId="2212429840" sldId="752"/>
            <ac:picMk id="7" creationId="{952FA655-215E-55FD-3348-934D12F33A3E}"/>
          </ac:picMkLst>
        </pc:picChg>
        <pc:picChg chg="del">
          <ac:chgData name="Baum Leaman, Rebekah" userId="fddf8941-f9ee-446a-8c91-983c3f83c3cd" providerId="ADAL" clId="{0ECC5C12-F84B-4F1E-B616-7ACD6BEB83E9}" dt="2025-10-12T20:55:33.622" v="307" actId="478"/>
          <ac:picMkLst>
            <pc:docMk/>
            <pc:sldMk cId="2212429840" sldId="752"/>
            <ac:picMk id="8" creationId="{D6DE34E2-B6E3-1737-244F-82CC2FACA511}"/>
          </ac:picMkLst>
        </pc:picChg>
        <pc:picChg chg="add mod">
          <ac:chgData name="Baum Leaman, Rebekah" userId="fddf8941-f9ee-446a-8c91-983c3f83c3cd" providerId="ADAL" clId="{0ECC5C12-F84B-4F1E-B616-7ACD6BEB83E9}" dt="2025-10-12T21:22:11.742" v="348" actId="164"/>
          <ac:picMkLst>
            <pc:docMk/>
            <pc:sldMk cId="2212429840" sldId="752"/>
            <ac:picMk id="14" creationId="{DAB78601-12A1-36AC-AA10-47F868247484}"/>
          </ac:picMkLst>
        </pc:picChg>
      </pc:sldChg>
      <pc:sldChg chg="addSp delSp modSp mod">
        <pc:chgData name="Baum Leaman, Rebekah" userId="fddf8941-f9ee-446a-8c91-983c3f83c3cd" providerId="ADAL" clId="{0ECC5C12-F84B-4F1E-B616-7ACD6BEB83E9}" dt="2025-10-13T16:55:06.675" v="558"/>
        <pc:sldMkLst>
          <pc:docMk/>
          <pc:sldMk cId="955368100" sldId="753"/>
        </pc:sldMkLst>
        <pc:spChg chg="mod">
          <ac:chgData name="Baum Leaman, Rebekah" userId="fddf8941-f9ee-446a-8c91-983c3f83c3cd" providerId="ADAL" clId="{0ECC5C12-F84B-4F1E-B616-7ACD6BEB83E9}" dt="2025-10-12T21:31:22.345" v="424" actId="255"/>
          <ac:spMkLst>
            <pc:docMk/>
            <pc:sldMk cId="955368100" sldId="753"/>
            <ac:spMk id="2" creationId="{DC5B74C9-186F-C4E0-2CE2-19CC98DAF3CE}"/>
          </ac:spMkLst>
        </pc:spChg>
        <pc:spChg chg="ord">
          <ac:chgData name="Baum Leaman, Rebekah" userId="fddf8941-f9ee-446a-8c91-983c3f83c3cd" providerId="ADAL" clId="{0ECC5C12-F84B-4F1E-B616-7ACD6BEB83E9}" dt="2025-10-13T16:55:01.917" v="555"/>
          <ac:spMkLst>
            <pc:docMk/>
            <pc:sldMk cId="955368100" sldId="753"/>
            <ac:spMk id="3" creationId="{88BE2B2E-CA03-F6C4-0717-EF536B206CEB}"/>
          </ac:spMkLst>
        </pc:spChg>
        <pc:spChg chg="mod">
          <ac:chgData name="Baum Leaman, Rebekah" userId="fddf8941-f9ee-446a-8c91-983c3f83c3cd" providerId="ADAL" clId="{0ECC5C12-F84B-4F1E-B616-7ACD6BEB83E9}" dt="2025-10-12T21:31:16.880" v="423" actId="1076"/>
          <ac:spMkLst>
            <pc:docMk/>
            <pc:sldMk cId="955368100" sldId="753"/>
            <ac:spMk id="5" creationId="{583BDC3D-5710-5FEF-58BE-11A9E4EF01B1}"/>
          </ac:spMkLst>
        </pc:spChg>
        <pc:spChg chg="mod">
          <ac:chgData name="Baum Leaman, Rebekah" userId="fddf8941-f9ee-446a-8c91-983c3f83c3cd" providerId="ADAL" clId="{0ECC5C12-F84B-4F1E-B616-7ACD6BEB83E9}" dt="2025-10-12T21:31:05.440" v="422" actId="1076"/>
          <ac:spMkLst>
            <pc:docMk/>
            <pc:sldMk cId="955368100" sldId="753"/>
            <ac:spMk id="6" creationId="{1209B2DD-A831-7BA2-E11B-FD975928D987}"/>
          </ac:spMkLst>
        </pc:spChg>
        <pc:spChg chg="mod">
          <ac:chgData name="Baum Leaman, Rebekah" userId="fddf8941-f9ee-446a-8c91-983c3f83c3cd" providerId="ADAL" clId="{0ECC5C12-F84B-4F1E-B616-7ACD6BEB83E9}" dt="2025-10-13T16:49:29.033" v="494" actId="255"/>
          <ac:spMkLst>
            <pc:docMk/>
            <pc:sldMk cId="955368100" sldId="753"/>
            <ac:spMk id="10" creationId="{DDDB8A3E-F2CB-2C12-4A34-9220971CD410}"/>
          </ac:spMkLst>
        </pc:spChg>
        <pc:spChg chg="mod">
          <ac:chgData name="Baum Leaman, Rebekah" userId="fddf8941-f9ee-446a-8c91-983c3f83c3cd" providerId="ADAL" clId="{0ECC5C12-F84B-4F1E-B616-7ACD6BEB83E9}" dt="2025-10-13T16:49:40.801" v="496" actId="1036"/>
          <ac:spMkLst>
            <pc:docMk/>
            <pc:sldMk cId="955368100" sldId="753"/>
            <ac:spMk id="11" creationId="{8989FDB8-6B82-7724-99E1-F02530B7B380}"/>
          </ac:spMkLst>
        </pc:spChg>
        <pc:spChg chg="mod">
          <ac:chgData name="Baum Leaman, Rebekah" userId="fddf8941-f9ee-446a-8c91-983c3f83c3cd" providerId="ADAL" clId="{0ECC5C12-F84B-4F1E-B616-7ACD6BEB83E9}" dt="2025-10-13T16:50:18.181" v="504" actId="1036"/>
          <ac:spMkLst>
            <pc:docMk/>
            <pc:sldMk cId="955368100" sldId="753"/>
            <ac:spMk id="12" creationId="{540DAF62-B6B6-FFD4-626B-1287FDD24672}"/>
          </ac:spMkLst>
        </pc:spChg>
        <pc:spChg chg="mod">
          <ac:chgData name="Baum Leaman, Rebekah" userId="fddf8941-f9ee-446a-8c91-983c3f83c3cd" providerId="ADAL" clId="{0ECC5C12-F84B-4F1E-B616-7ACD6BEB83E9}" dt="2025-10-13T16:50:50.800" v="507" actId="1037"/>
          <ac:spMkLst>
            <pc:docMk/>
            <pc:sldMk cId="955368100" sldId="753"/>
            <ac:spMk id="13" creationId="{3AEFB713-B8DE-D0E3-0950-45BA2FA0E34D}"/>
          </ac:spMkLst>
        </pc:spChg>
        <pc:spChg chg="mod">
          <ac:chgData name="Baum Leaman, Rebekah" userId="fddf8941-f9ee-446a-8c91-983c3f83c3cd" providerId="ADAL" clId="{0ECC5C12-F84B-4F1E-B616-7ACD6BEB83E9}" dt="2025-10-13T16:51:29.299" v="515" actId="1037"/>
          <ac:spMkLst>
            <pc:docMk/>
            <pc:sldMk cId="955368100" sldId="753"/>
            <ac:spMk id="14" creationId="{DF24EA2A-7440-0604-C1DB-1912272C3F2A}"/>
          </ac:spMkLst>
        </pc:spChg>
        <pc:spChg chg="mod">
          <ac:chgData name="Baum Leaman, Rebekah" userId="fddf8941-f9ee-446a-8c91-983c3f83c3cd" providerId="ADAL" clId="{0ECC5C12-F84B-4F1E-B616-7ACD6BEB83E9}" dt="2025-10-13T16:51:35.354" v="517" actId="1037"/>
          <ac:spMkLst>
            <pc:docMk/>
            <pc:sldMk cId="955368100" sldId="753"/>
            <ac:spMk id="15" creationId="{42956DEC-1DD2-ACAE-CE8F-F621F0940AEB}"/>
          </ac:spMkLst>
        </pc:spChg>
        <pc:spChg chg="del mod">
          <ac:chgData name="Baum Leaman, Rebekah" userId="fddf8941-f9ee-446a-8c91-983c3f83c3cd" providerId="ADAL" clId="{0ECC5C12-F84B-4F1E-B616-7ACD6BEB83E9}" dt="2025-10-12T21:29:29.915" v="407" actId="478"/>
          <ac:spMkLst>
            <pc:docMk/>
            <pc:sldMk cId="955368100" sldId="753"/>
            <ac:spMk id="23" creationId="{770F2678-4156-2179-8D6C-B24B7C11FE9F}"/>
          </ac:spMkLst>
        </pc:spChg>
        <pc:spChg chg="del mod">
          <ac:chgData name="Baum Leaman, Rebekah" userId="fddf8941-f9ee-446a-8c91-983c3f83c3cd" providerId="ADAL" clId="{0ECC5C12-F84B-4F1E-B616-7ACD6BEB83E9}" dt="2025-10-12T21:29:38.701" v="410" actId="478"/>
          <ac:spMkLst>
            <pc:docMk/>
            <pc:sldMk cId="955368100" sldId="753"/>
            <ac:spMk id="24" creationId="{F0098225-F3BE-565B-8DAE-D06EF4BB0308}"/>
          </ac:spMkLst>
        </pc:spChg>
        <pc:spChg chg="del mod topLvl">
          <ac:chgData name="Baum Leaman, Rebekah" userId="fddf8941-f9ee-446a-8c91-983c3f83c3cd" providerId="ADAL" clId="{0ECC5C12-F84B-4F1E-B616-7ACD6BEB83E9}" dt="2025-10-12T21:29:42.851" v="411" actId="478"/>
          <ac:spMkLst>
            <pc:docMk/>
            <pc:sldMk cId="955368100" sldId="753"/>
            <ac:spMk id="25" creationId="{3F4E0983-0BF4-68EB-73A1-851D95AA289C}"/>
          </ac:spMkLst>
        </pc:spChg>
        <pc:grpChg chg="add mod ord">
          <ac:chgData name="Baum Leaman, Rebekah" userId="fddf8941-f9ee-446a-8c91-983c3f83c3cd" providerId="ADAL" clId="{0ECC5C12-F84B-4F1E-B616-7ACD6BEB83E9}" dt="2025-10-13T16:55:06.675" v="558"/>
          <ac:grpSpMkLst>
            <pc:docMk/>
            <pc:sldMk cId="955368100" sldId="753"/>
            <ac:grpSpMk id="7" creationId="{28E845D4-8E15-F640-90EC-486E32BECFC7}"/>
          </ac:grpSpMkLst>
        </pc:grpChg>
        <pc:grpChg chg="add mod">
          <ac:chgData name="Baum Leaman, Rebekah" userId="fddf8941-f9ee-446a-8c91-983c3f83c3cd" providerId="ADAL" clId="{0ECC5C12-F84B-4F1E-B616-7ACD6BEB83E9}" dt="2025-10-12T21:25:30.974" v="366" actId="164"/>
          <ac:grpSpMkLst>
            <pc:docMk/>
            <pc:sldMk cId="955368100" sldId="753"/>
            <ac:grpSpMk id="16" creationId="{C83608C0-38CA-0C9E-7EBA-69AC9236DA75}"/>
          </ac:grpSpMkLst>
        </pc:grpChg>
        <pc:grpChg chg="add mod ord">
          <ac:chgData name="Baum Leaman, Rebekah" userId="fddf8941-f9ee-446a-8c91-983c3f83c3cd" providerId="ADAL" clId="{0ECC5C12-F84B-4F1E-B616-7ACD6BEB83E9}" dt="2025-10-13T16:53:13.671" v="531" actId="164"/>
          <ac:grpSpMkLst>
            <pc:docMk/>
            <pc:sldMk cId="955368100" sldId="753"/>
            <ac:grpSpMk id="17" creationId="{00849B69-BEC3-5124-7FC2-3FDC8ED7D8CE}"/>
          </ac:grpSpMkLst>
        </pc:grpChg>
        <pc:grpChg chg="add mod ord">
          <ac:chgData name="Baum Leaman, Rebekah" userId="fddf8941-f9ee-446a-8c91-983c3f83c3cd" providerId="ADAL" clId="{0ECC5C12-F84B-4F1E-B616-7ACD6BEB83E9}" dt="2025-10-13T16:53:13.671" v="531" actId="164"/>
          <ac:grpSpMkLst>
            <pc:docMk/>
            <pc:sldMk cId="955368100" sldId="753"/>
            <ac:grpSpMk id="18" creationId="{E421384C-4B12-561A-B3F2-4A92A55F752F}"/>
          </ac:grpSpMkLst>
        </pc:grpChg>
        <pc:grpChg chg="add mod ord">
          <ac:chgData name="Baum Leaman, Rebekah" userId="fddf8941-f9ee-446a-8c91-983c3f83c3cd" providerId="ADAL" clId="{0ECC5C12-F84B-4F1E-B616-7ACD6BEB83E9}" dt="2025-10-13T16:53:13.671" v="531" actId="164"/>
          <ac:grpSpMkLst>
            <pc:docMk/>
            <pc:sldMk cId="955368100" sldId="753"/>
            <ac:grpSpMk id="19" creationId="{AC3B5FC2-7B86-9F6B-6161-BFBE8AC45AD7}"/>
          </ac:grpSpMkLst>
        </pc:grpChg>
        <pc:grpChg chg="add del mod">
          <ac:chgData name="Baum Leaman, Rebekah" userId="fddf8941-f9ee-446a-8c91-983c3f83c3cd" providerId="ADAL" clId="{0ECC5C12-F84B-4F1E-B616-7ACD6BEB83E9}" dt="2025-10-12T21:29:42.851" v="411" actId="478"/>
          <ac:grpSpMkLst>
            <pc:docMk/>
            <pc:sldMk cId="955368100" sldId="753"/>
            <ac:grpSpMk id="20" creationId="{0D3B698D-5878-57EA-E7CA-878E0740FE7C}"/>
          </ac:grpSpMkLst>
        </pc:grpChg>
        <pc:grpChg chg="del mod topLvl">
          <ac:chgData name="Baum Leaman, Rebekah" userId="fddf8941-f9ee-446a-8c91-983c3f83c3cd" providerId="ADAL" clId="{0ECC5C12-F84B-4F1E-B616-7ACD6BEB83E9}" dt="2025-10-12T21:29:38.701" v="410" actId="478"/>
          <ac:grpSpMkLst>
            <pc:docMk/>
            <pc:sldMk cId="955368100" sldId="753"/>
            <ac:grpSpMk id="22" creationId="{ADEDD418-B218-F3B1-2AC1-F0DB4A141123}"/>
          </ac:grpSpMkLst>
        </pc:grpChg>
        <pc:picChg chg="del">
          <ac:chgData name="Baum Leaman, Rebekah" userId="fddf8941-f9ee-446a-8c91-983c3f83c3cd" providerId="ADAL" clId="{0ECC5C12-F84B-4F1E-B616-7ACD6BEB83E9}" dt="2025-10-12T21:28:09.872" v="393" actId="478"/>
          <ac:picMkLst>
            <pc:docMk/>
            <pc:sldMk cId="955368100" sldId="753"/>
            <ac:picMk id="7" creationId="{80B13758-77D1-9FF4-95CE-74778195497B}"/>
          </ac:picMkLst>
        </pc:picChg>
        <pc:picChg chg="del">
          <ac:chgData name="Baum Leaman, Rebekah" userId="fddf8941-f9ee-446a-8c91-983c3f83c3cd" providerId="ADAL" clId="{0ECC5C12-F84B-4F1E-B616-7ACD6BEB83E9}" dt="2025-10-12T21:28:11.112" v="394" actId="478"/>
          <ac:picMkLst>
            <pc:docMk/>
            <pc:sldMk cId="955368100" sldId="753"/>
            <ac:picMk id="8" creationId="{EEF3C7B7-C8A5-1DB0-FD67-EFEB9B3CAB91}"/>
          </ac:picMkLst>
        </pc:picChg>
        <pc:picChg chg="del">
          <ac:chgData name="Baum Leaman, Rebekah" userId="fddf8941-f9ee-446a-8c91-983c3f83c3cd" providerId="ADAL" clId="{0ECC5C12-F84B-4F1E-B616-7ACD6BEB83E9}" dt="2025-10-12T21:28:13.719" v="395" actId="478"/>
          <ac:picMkLst>
            <pc:docMk/>
            <pc:sldMk cId="955368100" sldId="753"/>
            <ac:picMk id="9" creationId="{8B416A3E-DF97-1B6E-265D-B06889A4C859}"/>
          </ac:picMkLst>
        </pc:picChg>
        <pc:picChg chg="add del mod topLvl">
          <ac:chgData name="Baum Leaman, Rebekah" userId="fddf8941-f9ee-446a-8c91-983c3f83c3cd" providerId="ADAL" clId="{0ECC5C12-F84B-4F1E-B616-7ACD6BEB83E9}" dt="2025-10-13T16:53:13.671" v="531" actId="164"/>
          <ac:picMkLst>
            <pc:docMk/>
            <pc:sldMk cId="955368100" sldId="753"/>
            <ac:picMk id="21" creationId="{2CF8ACB6-E349-7243-E21F-1DF4165E6B59}"/>
          </ac:picMkLst>
        </pc:picChg>
      </pc:sldChg>
      <pc:sldChg chg="modSp mod">
        <pc:chgData name="Baum Leaman, Rebekah" userId="fddf8941-f9ee-446a-8c91-983c3f83c3cd" providerId="ADAL" clId="{0ECC5C12-F84B-4F1E-B616-7ACD6BEB83E9}" dt="2025-10-12T20:11:58.324" v="73" actId="255"/>
        <pc:sldMkLst>
          <pc:docMk/>
          <pc:sldMk cId="2643895990" sldId="754"/>
        </pc:sldMkLst>
        <pc:spChg chg="mod">
          <ac:chgData name="Baum Leaman, Rebekah" userId="fddf8941-f9ee-446a-8c91-983c3f83c3cd" providerId="ADAL" clId="{0ECC5C12-F84B-4F1E-B616-7ACD6BEB83E9}" dt="2025-10-12T20:11:58.324" v="73" actId="255"/>
          <ac:spMkLst>
            <pc:docMk/>
            <pc:sldMk cId="2643895990" sldId="754"/>
            <ac:spMk id="2" creationId="{9B01A5E6-F413-33A5-7ACC-246B02CDE8D9}"/>
          </ac:spMkLst>
        </pc:spChg>
        <pc:spChg chg="mod">
          <ac:chgData name="Baum Leaman, Rebekah" userId="fddf8941-f9ee-446a-8c91-983c3f83c3cd" providerId="ADAL" clId="{0ECC5C12-F84B-4F1E-B616-7ACD6BEB83E9}" dt="2025-10-12T20:11:35.208" v="72" actId="20577"/>
          <ac:spMkLst>
            <pc:docMk/>
            <pc:sldMk cId="2643895990" sldId="754"/>
            <ac:spMk id="5" creationId="{446DFC59-90A1-0229-DEB7-1924A256871B}"/>
          </ac:spMkLst>
        </pc:spChg>
      </pc:sldChg>
      <pc:sldChg chg="addSp delSp modSp mod">
        <pc:chgData name="Baum Leaman, Rebekah" userId="fddf8941-f9ee-446a-8c91-983c3f83c3cd" providerId="ADAL" clId="{0ECC5C12-F84B-4F1E-B616-7ACD6BEB83E9}" dt="2025-10-12T21:38:56.018" v="473" actId="255"/>
        <pc:sldMkLst>
          <pc:docMk/>
          <pc:sldMk cId="3549165091" sldId="755"/>
        </pc:sldMkLst>
        <pc:spChg chg="del">
          <ac:chgData name="Baum Leaman, Rebekah" userId="fddf8941-f9ee-446a-8c91-983c3f83c3cd" providerId="ADAL" clId="{0ECC5C12-F84B-4F1E-B616-7ACD6BEB83E9}" dt="2025-10-12T19:11:39.601" v="1" actId="478"/>
          <ac:spMkLst>
            <pc:docMk/>
            <pc:sldMk cId="3549165091" sldId="755"/>
            <ac:spMk id="5" creationId="{8ECC4029-2150-3FB7-F196-3AD69B3D6EAC}"/>
          </ac:spMkLst>
        </pc:spChg>
        <pc:spChg chg="mod">
          <ac:chgData name="Baum Leaman, Rebekah" userId="fddf8941-f9ee-446a-8c91-983c3f83c3cd" providerId="ADAL" clId="{0ECC5C12-F84B-4F1E-B616-7ACD6BEB83E9}" dt="2025-10-12T21:38:56.018" v="473" actId="255"/>
          <ac:spMkLst>
            <pc:docMk/>
            <pc:sldMk cId="3549165091" sldId="755"/>
            <ac:spMk id="6" creationId="{E620FB56-0316-28A3-8A48-A6A5CE3A049D}"/>
          </ac:spMkLst>
        </pc:spChg>
        <pc:spChg chg="add mod">
          <ac:chgData name="Baum Leaman, Rebekah" userId="fddf8941-f9ee-446a-8c91-983c3f83c3cd" providerId="ADAL" clId="{0ECC5C12-F84B-4F1E-B616-7ACD6BEB83E9}" dt="2025-10-12T21:37:30.597" v="448" actId="14100"/>
          <ac:spMkLst>
            <pc:docMk/>
            <pc:sldMk cId="3549165091" sldId="755"/>
            <ac:spMk id="7" creationId="{E7B6C51D-F744-9AEF-0C35-5E4F96F727EC}"/>
          </ac:spMkLst>
        </pc:spChg>
      </pc:sldChg>
      <pc:sldChg chg="modSp mod">
        <pc:chgData name="Baum Leaman, Rebekah" userId="fddf8941-f9ee-446a-8c91-983c3f83c3cd" providerId="ADAL" clId="{0ECC5C12-F84B-4F1E-B616-7ACD6BEB83E9}" dt="2025-10-12T21:37:15.349" v="445" actId="255"/>
        <pc:sldMkLst>
          <pc:docMk/>
          <pc:sldMk cId="1365953557" sldId="756"/>
        </pc:sldMkLst>
        <pc:spChg chg="mod">
          <ac:chgData name="Baum Leaman, Rebekah" userId="fddf8941-f9ee-446a-8c91-983c3f83c3cd" providerId="ADAL" clId="{0ECC5C12-F84B-4F1E-B616-7ACD6BEB83E9}" dt="2025-10-12T21:37:15.349" v="445" actId="255"/>
          <ac:spMkLst>
            <pc:docMk/>
            <pc:sldMk cId="1365953557" sldId="756"/>
            <ac:spMk id="2" creationId="{87A2347F-0126-D560-4B15-54A34BD9F88B}"/>
          </ac:spMkLst>
        </pc:spChg>
        <pc:graphicFrameChg chg="mod modGraphic">
          <ac:chgData name="Baum Leaman, Rebekah" userId="fddf8941-f9ee-446a-8c91-983c3f83c3cd" providerId="ADAL" clId="{0ECC5C12-F84B-4F1E-B616-7ACD6BEB83E9}" dt="2025-10-12T21:36:30.910" v="439" actId="14100"/>
          <ac:graphicFrameMkLst>
            <pc:docMk/>
            <pc:sldMk cId="1365953557" sldId="756"/>
            <ac:graphicFrameMk id="5" creationId="{7453C7BC-BD4B-A875-230A-C6055E2EA6E8}"/>
          </ac:graphicFrameMkLst>
        </pc:graphicFrameChg>
        <pc:picChg chg="mod">
          <ac:chgData name="Baum Leaman, Rebekah" userId="fddf8941-f9ee-446a-8c91-983c3f83c3cd" providerId="ADAL" clId="{0ECC5C12-F84B-4F1E-B616-7ACD6BEB83E9}" dt="2025-10-12T21:36:55.891" v="442" actId="1076"/>
          <ac:picMkLst>
            <pc:docMk/>
            <pc:sldMk cId="1365953557" sldId="756"/>
            <ac:picMk id="6" creationId="{7B2573E2-E66F-D893-DA82-C64DE7599345}"/>
          </ac:picMkLst>
        </pc:picChg>
      </pc:sldChg>
      <pc:sldChg chg="modSp mod">
        <pc:chgData name="Baum Leaman, Rebekah" userId="fddf8941-f9ee-446a-8c91-983c3f83c3cd" providerId="ADAL" clId="{0ECC5C12-F84B-4F1E-B616-7ACD6BEB83E9}" dt="2025-10-12T20:08:20.647" v="48" actId="2711"/>
        <pc:sldMkLst>
          <pc:docMk/>
          <pc:sldMk cId="4242346004" sldId="757"/>
        </pc:sldMkLst>
        <pc:spChg chg="mod">
          <ac:chgData name="Baum Leaman, Rebekah" userId="fddf8941-f9ee-446a-8c91-983c3f83c3cd" providerId="ADAL" clId="{0ECC5C12-F84B-4F1E-B616-7ACD6BEB83E9}" dt="2025-10-12T20:08:02.230" v="44" actId="255"/>
          <ac:spMkLst>
            <pc:docMk/>
            <pc:sldMk cId="4242346004" sldId="757"/>
            <ac:spMk id="2" creationId="{E9DC9858-660A-05B9-9DF2-19873DB57874}"/>
          </ac:spMkLst>
        </pc:spChg>
        <pc:spChg chg="mod">
          <ac:chgData name="Baum Leaman, Rebekah" userId="fddf8941-f9ee-446a-8c91-983c3f83c3cd" providerId="ADAL" clId="{0ECC5C12-F84B-4F1E-B616-7ACD6BEB83E9}" dt="2025-10-12T20:08:20.647" v="48" actId="2711"/>
          <ac:spMkLst>
            <pc:docMk/>
            <pc:sldMk cId="4242346004" sldId="757"/>
            <ac:spMk id="10" creationId="{E0958332-343B-C179-D51E-939BC9D08AA7}"/>
          </ac:spMkLst>
        </pc:spChg>
      </pc:sldChg>
      <pc:sldChg chg="addSp delSp modSp mod">
        <pc:chgData name="Baum Leaman, Rebekah" userId="fddf8941-f9ee-446a-8c91-983c3f83c3cd" providerId="ADAL" clId="{0ECC5C12-F84B-4F1E-B616-7ACD6BEB83E9}" dt="2025-10-12T20:05:42.935" v="42" actId="14100"/>
        <pc:sldMkLst>
          <pc:docMk/>
          <pc:sldMk cId="1206764984" sldId="758"/>
        </pc:sldMkLst>
        <pc:spChg chg="mod">
          <ac:chgData name="Baum Leaman, Rebekah" userId="fddf8941-f9ee-446a-8c91-983c3f83c3cd" providerId="ADAL" clId="{0ECC5C12-F84B-4F1E-B616-7ACD6BEB83E9}" dt="2025-10-12T20:05:20.221" v="40" actId="20577"/>
          <ac:spMkLst>
            <pc:docMk/>
            <pc:sldMk cId="1206764984" sldId="758"/>
            <ac:spMk id="7" creationId="{6AD39C4C-4BF7-EF5F-5247-9D970BF3FB8F}"/>
          </ac:spMkLst>
        </pc:spChg>
        <pc:spChg chg="mod">
          <ac:chgData name="Baum Leaman, Rebekah" userId="fddf8941-f9ee-446a-8c91-983c3f83c3cd" providerId="ADAL" clId="{0ECC5C12-F84B-4F1E-B616-7ACD6BEB83E9}" dt="2025-10-12T20:05:42.935" v="42" actId="14100"/>
          <ac:spMkLst>
            <pc:docMk/>
            <pc:sldMk cId="1206764984" sldId="758"/>
            <ac:spMk id="8" creationId="{26AB97D2-6562-B5AB-6790-E2B5B67916E2}"/>
          </ac:spMkLst>
        </pc:spChg>
        <pc:picChg chg="add mod">
          <ac:chgData name="Baum Leaman, Rebekah" userId="fddf8941-f9ee-446a-8c91-983c3f83c3cd" providerId="ADAL" clId="{0ECC5C12-F84B-4F1E-B616-7ACD6BEB83E9}" dt="2025-10-12T20:05:38.064" v="41" actId="1076"/>
          <ac:picMkLst>
            <pc:docMk/>
            <pc:sldMk cId="1206764984" sldId="758"/>
            <ac:picMk id="2" creationId="{5BC82B04-3F6E-A1CD-037E-7675689949BE}"/>
          </ac:picMkLst>
        </pc:picChg>
        <pc:picChg chg="del">
          <ac:chgData name="Baum Leaman, Rebekah" userId="fddf8941-f9ee-446a-8c91-983c3f83c3cd" providerId="ADAL" clId="{0ECC5C12-F84B-4F1E-B616-7ACD6BEB83E9}" dt="2025-10-12T20:04:18.189" v="24" actId="478"/>
          <ac:picMkLst>
            <pc:docMk/>
            <pc:sldMk cId="1206764984" sldId="758"/>
            <ac:picMk id="5" creationId="{A2823AD1-2AE5-B09F-7BEA-4D95D15DE952}"/>
          </ac:picMkLst>
        </pc:picChg>
        <pc:picChg chg="mod">
          <ac:chgData name="Baum Leaman, Rebekah" userId="fddf8941-f9ee-446a-8c91-983c3f83c3cd" providerId="ADAL" clId="{0ECC5C12-F84B-4F1E-B616-7ACD6BEB83E9}" dt="2025-10-12T20:05:38.064" v="41" actId="1076"/>
          <ac:picMkLst>
            <pc:docMk/>
            <pc:sldMk cId="1206764984" sldId="758"/>
            <ac:picMk id="6" creationId="{60A0109B-B990-37D5-CC7D-B657C4A552AD}"/>
          </ac:picMkLst>
        </pc:picChg>
      </pc:sldChg>
      <pc:sldChg chg="modSp mod modNotesTx">
        <pc:chgData name="Baum Leaman, Rebekah" userId="fddf8941-f9ee-446a-8c91-983c3f83c3cd" providerId="ADAL" clId="{0ECC5C12-F84B-4F1E-B616-7ACD6BEB83E9}" dt="2025-10-12T20:13:44.983" v="105"/>
        <pc:sldMkLst>
          <pc:docMk/>
          <pc:sldMk cId="2786883530" sldId="759"/>
        </pc:sldMkLst>
        <pc:spChg chg="mod">
          <ac:chgData name="Baum Leaman, Rebekah" userId="fddf8941-f9ee-446a-8c91-983c3f83c3cd" providerId="ADAL" clId="{0ECC5C12-F84B-4F1E-B616-7ACD6BEB83E9}" dt="2025-10-12T20:12:08.111" v="74" actId="255"/>
          <ac:spMkLst>
            <pc:docMk/>
            <pc:sldMk cId="2786883530" sldId="759"/>
            <ac:spMk id="2" creationId="{7A481644-5ECC-FB26-7ADF-6A78BB890FCC}"/>
          </ac:spMkLst>
        </pc:spChg>
        <pc:spChg chg="mod">
          <ac:chgData name="Baum Leaman, Rebekah" userId="fddf8941-f9ee-446a-8c91-983c3f83c3cd" providerId="ADAL" clId="{0ECC5C12-F84B-4F1E-B616-7ACD6BEB83E9}" dt="2025-10-12T20:13:44.983" v="105"/>
          <ac:spMkLst>
            <pc:docMk/>
            <pc:sldMk cId="2786883530" sldId="759"/>
            <ac:spMk id="5" creationId="{94697256-E026-3C74-B0D3-B4CB4A45C307}"/>
          </ac:spMkLst>
        </pc:spChg>
      </pc:sldChg>
    </pc:docChg>
  </pc:docChgLst>
  <pc:docChgLst>
    <pc:chgData name="Deitz, Owen" userId="04a138ca-fcee-47bf-8ef7-a557c58288dc" providerId="ADAL" clId="{895CBED7-E028-4297-AB33-E5FFAB6654CA}"/>
    <pc:docChg chg="modSld">
      <pc:chgData name="Deitz, Owen" userId="04a138ca-fcee-47bf-8ef7-a557c58288dc" providerId="ADAL" clId="{895CBED7-E028-4297-AB33-E5FFAB6654CA}" dt="2025-02-08T23:41:11.504" v="0" actId="962"/>
      <pc:docMkLst>
        <pc:docMk/>
      </pc:docMkLst>
      <pc:sldChg chg="modSp mod">
        <pc:chgData name="Deitz, Owen" userId="04a138ca-fcee-47bf-8ef7-a557c58288dc" providerId="ADAL" clId="{895CBED7-E028-4297-AB33-E5FFAB6654CA}" dt="2025-02-08T23:41:11.504" v="0" actId="962"/>
        <pc:sldMkLst>
          <pc:docMk/>
          <pc:sldMk cId="1378770707" sldId="27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C:\Users\DrJP\Google%20Drive\IBP-Joint%20Area%20Workspace-JAW\Pennsylvania%20Assessment%20Literacy-Spring%202015\Module%205-Data%20analysis-22MAR2015\M5-Data%20Sample-2015.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23891942752439"/>
          <c:y val="7.7649522288697412E-2"/>
          <c:w val="0.82937998334728258"/>
          <c:h val="0.52300242603026315"/>
        </c:manualLayout>
      </c:layout>
      <c:barChart>
        <c:barDir val="col"/>
        <c:grouping val="clustered"/>
        <c:varyColors val="0"/>
        <c:ser>
          <c:idx val="0"/>
          <c:order val="0"/>
          <c:spPr>
            <a:solidFill>
              <a:srgbClr val="06347A"/>
            </a:solidFill>
            <a:ln>
              <a:noFill/>
            </a:ln>
            <a:effectLst>
              <a:innerShdw blurRad="114300">
                <a:schemeClr val="accent1"/>
              </a:innerShdw>
            </a:effectLst>
          </c:spPr>
          <c:invertIfNegative val="0"/>
          <c:cat>
            <c:strRef>
              <c:f>'Math Sample'!$AE$1:$BE$1</c:f>
              <c:strCache>
                <c:ptCount val="27"/>
                <c:pt idx="0">
                  <c:v>M1-GLE 12</c:v>
                </c:pt>
                <c:pt idx="1">
                  <c:v>M2-GLE 11</c:v>
                </c:pt>
                <c:pt idx="2">
                  <c:v>M3-GLE 2</c:v>
                </c:pt>
                <c:pt idx="3">
                  <c:v>M4-GLE 5</c:v>
                </c:pt>
                <c:pt idx="4">
                  <c:v>M5-GLE 8</c:v>
                </c:pt>
                <c:pt idx="5">
                  <c:v>M6-GLE 7</c:v>
                </c:pt>
                <c:pt idx="6">
                  <c:v>M7-GLE 4</c:v>
                </c:pt>
                <c:pt idx="7">
                  <c:v>M8-GLE 10</c:v>
                </c:pt>
                <c:pt idx="8">
                  <c:v>M9-GLE 22</c:v>
                </c:pt>
                <c:pt idx="9">
                  <c:v>M10-GLE 29</c:v>
                </c:pt>
                <c:pt idx="10">
                  <c:v>M11-GLE 42</c:v>
                </c:pt>
                <c:pt idx="11">
                  <c:v>M12-GLE 40</c:v>
                </c:pt>
                <c:pt idx="12">
                  <c:v>M13-GLE 36</c:v>
                </c:pt>
                <c:pt idx="13">
                  <c:v>M14-GLE 37</c:v>
                </c:pt>
                <c:pt idx="14">
                  <c:v>M15-GLE 45</c:v>
                </c:pt>
                <c:pt idx="15">
                  <c:v>M16-GLE 47</c:v>
                </c:pt>
                <c:pt idx="16">
                  <c:v>M17-GLE 48</c:v>
                </c:pt>
                <c:pt idx="17">
                  <c:v>M18-GLE 6</c:v>
                </c:pt>
                <c:pt idx="18">
                  <c:v>M19-GLE 25</c:v>
                </c:pt>
                <c:pt idx="19">
                  <c:v>M20-GLE 21</c:v>
                </c:pt>
                <c:pt idx="20">
                  <c:v>M22-GLE 3</c:v>
                </c:pt>
                <c:pt idx="21">
                  <c:v>M23-GLE 1</c:v>
                </c:pt>
                <c:pt idx="22">
                  <c:v>M24-GLE 19</c:v>
                </c:pt>
                <c:pt idx="23">
                  <c:v>M25-GLE 46</c:v>
                </c:pt>
                <c:pt idx="24">
                  <c:v>M26-GLE 12</c:v>
                </c:pt>
                <c:pt idx="25">
                  <c:v>M27-GLE 15</c:v>
                </c:pt>
                <c:pt idx="26">
                  <c:v>M28-GLE 17</c:v>
                </c:pt>
              </c:strCache>
            </c:strRef>
          </c:cat>
          <c:val>
            <c:numRef>
              <c:f>'Math Sample'!$AE$102:$BE$102</c:f>
              <c:numCache>
                <c:formatCode>General</c:formatCode>
                <c:ptCount val="27"/>
                <c:pt idx="0">
                  <c:v>0.25</c:v>
                </c:pt>
                <c:pt idx="1">
                  <c:v>0.37</c:v>
                </c:pt>
                <c:pt idx="2">
                  <c:v>0.44</c:v>
                </c:pt>
                <c:pt idx="3">
                  <c:v>0.41</c:v>
                </c:pt>
                <c:pt idx="4">
                  <c:v>0.38</c:v>
                </c:pt>
                <c:pt idx="5">
                  <c:v>0.47</c:v>
                </c:pt>
                <c:pt idx="6">
                  <c:v>0.51</c:v>
                </c:pt>
                <c:pt idx="7">
                  <c:v>0.45</c:v>
                </c:pt>
                <c:pt idx="8">
                  <c:v>0.56000000000000005</c:v>
                </c:pt>
                <c:pt idx="9">
                  <c:v>0.53</c:v>
                </c:pt>
                <c:pt idx="10">
                  <c:v>0.06</c:v>
                </c:pt>
                <c:pt idx="11">
                  <c:v>0.59</c:v>
                </c:pt>
                <c:pt idx="12">
                  <c:v>0.66</c:v>
                </c:pt>
                <c:pt idx="13">
                  <c:v>0.64</c:v>
                </c:pt>
                <c:pt idx="14">
                  <c:v>0.93</c:v>
                </c:pt>
                <c:pt idx="15">
                  <c:v>0.57999999999999996</c:v>
                </c:pt>
                <c:pt idx="16">
                  <c:v>0.2</c:v>
                </c:pt>
                <c:pt idx="17">
                  <c:v>0.42</c:v>
                </c:pt>
                <c:pt idx="18">
                  <c:v>0.88</c:v>
                </c:pt>
                <c:pt idx="19">
                  <c:v>0.63</c:v>
                </c:pt>
                <c:pt idx="20">
                  <c:v>0.6</c:v>
                </c:pt>
                <c:pt idx="21">
                  <c:v>0.42</c:v>
                </c:pt>
                <c:pt idx="22">
                  <c:v>0.63</c:v>
                </c:pt>
                <c:pt idx="23">
                  <c:v>0.31</c:v>
                </c:pt>
                <c:pt idx="24">
                  <c:v>2.08</c:v>
                </c:pt>
                <c:pt idx="25">
                  <c:v>1.66</c:v>
                </c:pt>
                <c:pt idx="26">
                  <c:v>1.0900000000000001</c:v>
                </c:pt>
              </c:numCache>
            </c:numRef>
          </c:val>
          <c:extLst>
            <c:ext xmlns:c16="http://schemas.microsoft.com/office/drawing/2014/chart" uri="{C3380CC4-5D6E-409C-BE32-E72D297353CC}">
              <c16:uniqueId val="{00000000-B19B-BF43-B707-B237D027733B}"/>
            </c:ext>
          </c:extLst>
        </c:ser>
        <c:dLbls>
          <c:showLegendKey val="0"/>
          <c:showVal val="0"/>
          <c:showCatName val="0"/>
          <c:showSerName val="0"/>
          <c:showPercent val="0"/>
          <c:showBubbleSize val="0"/>
        </c:dLbls>
        <c:gapWidth val="164"/>
        <c:overlap val="-22"/>
        <c:axId val="120252672"/>
        <c:axId val="120274944"/>
      </c:barChart>
      <c:catAx>
        <c:axId val="12025267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274944"/>
        <c:crosses val="autoZero"/>
        <c:auto val="1"/>
        <c:lblAlgn val="ctr"/>
        <c:lblOffset val="100"/>
        <c:noMultiLvlLbl val="0"/>
      </c:catAx>
      <c:valAx>
        <c:axId val="120274944"/>
        <c:scaling>
          <c:orientation val="minMax"/>
        </c:scaling>
        <c:delete val="0"/>
        <c:axPos val="l"/>
        <c:title>
          <c:tx>
            <c:rich>
              <a:bodyPr rot="-5400000" spcFirstLastPara="1" vertOverflow="ellipsis" vert="horz" wrap="square" anchor="ctr" anchorCtr="1"/>
              <a:lstStyle/>
              <a:p>
                <a:pPr>
                  <a:defRPr sz="2400" b="1" i="0" u="none" strike="noStrike" kern="1200" baseline="0">
                    <a:solidFill>
                      <a:schemeClr val="tx1"/>
                    </a:solidFill>
                    <a:latin typeface="+mn-lt"/>
                    <a:ea typeface="+mn-ea"/>
                    <a:cs typeface="Times New Roman" panose="02020603050405020304" pitchFamily="18" charset="0"/>
                  </a:defRPr>
                </a:pPr>
                <a:r>
                  <a:rPr lang="en-US" i="1" dirty="0">
                    <a:latin typeface="+mn-lt"/>
                  </a:rPr>
                  <a:t>p</a:t>
                </a:r>
                <a:r>
                  <a:rPr lang="en-US" dirty="0">
                    <a:latin typeface="+mn-lt"/>
                  </a:rPr>
                  <a:t>-value</a:t>
                </a:r>
              </a:p>
            </c:rich>
          </c:tx>
          <c:layout>
            <c:manualLayout>
              <c:xMode val="edge"/>
              <c:yMode val="edge"/>
              <c:x val="1.0319942646058133E-2"/>
              <c:y val="0.16289651318536241"/>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252672"/>
        <c:crosses val="autoZero"/>
        <c:crossBetween val="between"/>
      </c:valAx>
      <c:spPr>
        <a:noFill/>
        <a:ln>
          <a:noFill/>
        </a:ln>
        <a:effectLst/>
      </c:spPr>
    </c:plotArea>
    <c:plotVisOnly val="1"/>
    <c:dispBlanksAs val="gap"/>
    <c:showDLblsOverMax val="0"/>
  </c:chart>
  <c:spPr>
    <a:noFill/>
    <a:ln>
      <a:noFill/>
    </a:ln>
    <a:effectLst/>
  </c:spPr>
  <c:txPr>
    <a:bodyPr/>
    <a:lstStyle/>
    <a:p>
      <a:pPr>
        <a:defRPr sz="2400">
          <a:solidFill>
            <a:schemeClr val="tx1"/>
          </a:solidFill>
          <a:latin typeface="Times New Roman" panose="02020603050405020304" pitchFamily="18" charset="0"/>
          <a:cs typeface="Times New Roman" panose="02020603050405020304" pitchFamily="18" charset="0"/>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06347A"/>
            </a:solidFill>
            <a:ln>
              <a:noFill/>
            </a:ln>
            <a:effectLst/>
          </c:spPr>
          <c:invertIfNegative val="0"/>
          <c:cat>
            <c:strRef>
              <c:f>'Math Sample'!$AE$1:$BE$1</c:f>
              <c:strCache>
                <c:ptCount val="27"/>
                <c:pt idx="0">
                  <c:v>M1-GLE 12</c:v>
                </c:pt>
                <c:pt idx="1">
                  <c:v>M2-GLE 11</c:v>
                </c:pt>
                <c:pt idx="2">
                  <c:v>M3-GLE 2</c:v>
                </c:pt>
                <c:pt idx="3">
                  <c:v>M4-GLE 5</c:v>
                </c:pt>
                <c:pt idx="4">
                  <c:v>M5-GLE 8</c:v>
                </c:pt>
                <c:pt idx="5">
                  <c:v>M6-GLE 7</c:v>
                </c:pt>
                <c:pt idx="6">
                  <c:v>M7-GLE 4</c:v>
                </c:pt>
                <c:pt idx="7">
                  <c:v>M8-GLE 10</c:v>
                </c:pt>
                <c:pt idx="8">
                  <c:v>M9-GLE 22</c:v>
                </c:pt>
                <c:pt idx="9">
                  <c:v>M10-GLE 29</c:v>
                </c:pt>
                <c:pt idx="10">
                  <c:v>M11-GLE 42</c:v>
                </c:pt>
                <c:pt idx="11">
                  <c:v>M12-GLE 40</c:v>
                </c:pt>
                <c:pt idx="12">
                  <c:v>M13-GLE 36</c:v>
                </c:pt>
                <c:pt idx="13">
                  <c:v>M14-GLE 37</c:v>
                </c:pt>
                <c:pt idx="14">
                  <c:v>M15-GLE 45</c:v>
                </c:pt>
                <c:pt idx="15">
                  <c:v>M16-GLE 47</c:v>
                </c:pt>
                <c:pt idx="16">
                  <c:v>M17-GLE 48</c:v>
                </c:pt>
                <c:pt idx="17">
                  <c:v>M18-GLE 6</c:v>
                </c:pt>
                <c:pt idx="18">
                  <c:v>M19-GLE 25</c:v>
                </c:pt>
                <c:pt idx="19">
                  <c:v>M20-GLE 21</c:v>
                </c:pt>
                <c:pt idx="20">
                  <c:v>M22-GLE 3</c:v>
                </c:pt>
                <c:pt idx="21">
                  <c:v>M23-GLE 1</c:v>
                </c:pt>
                <c:pt idx="22">
                  <c:v>M24-GLE 19</c:v>
                </c:pt>
                <c:pt idx="23">
                  <c:v>M25-GLE 46</c:v>
                </c:pt>
                <c:pt idx="24">
                  <c:v>M26-GLE 12</c:v>
                </c:pt>
                <c:pt idx="25">
                  <c:v>M27-GLE 15</c:v>
                </c:pt>
                <c:pt idx="26">
                  <c:v>M28-GLE 17</c:v>
                </c:pt>
              </c:strCache>
            </c:strRef>
          </c:cat>
          <c:val>
            <c:numRef>
              <c:f>'Math Sample'!$AE$103:$BE$103</c:f>
              <c:numCache>
                <c:formatCode>0.000</c:formatCode>
                <c:ptCount val="27"/>
                <c:pt idx="0">
                  <c:v>9.3797437544509699E-2</c:v>
                </c:pt>
                <c:pt idx="1">
                  <c:v>9.4477844595492397E-2</c:v>
                </c:pt>
                <c:pt idx="2">
                  <c:v>0.28197195797400998</c:v>
                </c:pt>
                <c:pt idx="3">
                  <c:v>0.60092664359764203</c:v>
                </c:pt>
                <c:pt idx="4">
                  <c:v>0.37332631907464697</c:v>
                </c:pt>
                <c:pt idx="5">
                  <c:v>4.3818694461610803E-2</c:v>
                </c:pt>
                <c:pt idx="6">
                  <c:v>0.26374095878522602</c:v>
                </c:pt>
                <c:pt idx="7">
                  <c:v>0.317768740752846</c:v>
                </c:pt>
                <c:pt idx="8">
                  <c:v>0.27693674443875899</c:v>
                </c:pt>
                <c:pt idx="9">
                  <c:v>0.32175441361811302</c:v>
                </c:pt>
                <c:pt idx="10">
                  <c:v>-1.5786648957639499E-2</c:v>
                </c:pt>
                <c:pt idx="11">
                  <c:v>0.33413045933653301</c:v>
                </c:pt>
                <c:pt idx="12">
                  <c:v>0.15037362820057501</c:v>
                </c:pt>
                <c:pt idx="13">
                  <c:v>0.35408368802520601</c:v>
                </c:pt>
                <c:pt idx="14">
                  <c:v>2.2040947930017901E-2</c:v>
                </c:pt>
                <c:pt idx="15">
                  <c:v>0.296248028507337</c:v>
                </c:pt>
                <c:pt idx="16">
                  <c:v>0.35616653324888398</c:v>
                </c:pt>
                <c:pt idx="17">
                  <c:v>0.34182464827769699</c:v>
                </c:pt>
                <c:pt idx="18">
                  <c:v>0.11537123582775</c:v>
                </c:pt>
                <c:pt idx="19">
                  <c:v>0.40250150231778198</c:v>
                </c:pt>
                <c:pt idx="20">
                  <c:v>0.27040112459378102</c:v>
                </c:pt>
                <c:pt idx="21">
                  <c:v>0.12913375601601901</c:v>
                </c:pt>
                <c:pt idx="22">
                  <c:v>0.35073282034765002</c:v>
                </c:pt>
                <c:pt idx="23">
                  <c:v>0.166179700751836</c:v>
                </c:pt>
                <c:pt idx="24">
                  <c:v>0.55592360286772802</c:v>
                </c:pt>
                <c:pt idx="25">
                  <c:v>0.39115047229192601</c:v>
                </c:pt>
                <c:pt idx="26">
                  <c:v>0.18963279323806001</c:v>
                </c:pt>
              </c:numCache>
            </c:numRef>
          </c:val>
          <c:extLst>
            <c:ext xmlns:c16="http://schemas.microsoft.com/office/drawing/2014/chart" uri="{C3380CC4-5D6E-409C-BE32-E72D297353CC}">
              <c16:uniqueId val="{00000000-899E-3845-8212-8199BB5EEA02}"/>
            </c:ext>
          </c:extLst>
        </c:ser>
        <c:dLbls>
          <c:showLegendKey val="0"/>
          <c:showVal val="0"/>
          <c:showCatName val="0"/>
          <c:showSerName val="0"/>
          <c:showPercent val="0"/>
          <c:showBubbleSize val="0"/>
        </c:dLbls>
        <c:gapWidth val="267"/>
        <c:overlap val="-43"/>
        <c:axId val="120330880"/>
        <c:axId val="120344960"/>
      </c:barChart>
      <c:catAx>
        <c:axId val="120330880"/>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344960"/>
        <c:crosses val="autoZero"/>
        <c:auto val="1"/>
        <c:lblAlgn val="ctr"/>
        <c:lblOffset val="100"/>
        <c:noMultiLvlLbl val="0"/>
      </c:catAx>
      <c:valAx>
        <c:axId val="120344960"/>
        <c:scaling>
          <c:orientation val="minMax"/>
        </c:scaling>
        <c:delete val="0"/>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a:t>Correlation Coefficient</a:t>
                </a:r>
              </a:p>
            </c:rich>
          </c:tx>
          <c:overlay val="0"/>
          <c:spPr>
            <a:noFill/>
            <a:ln>
              <a:noFill/>
            </a:ln>
            <a:effectLst/>
          </c:spPr>
        </c:title>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330880"/>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40" b="0" i="0" u="none" strike="noStrike" kern="1200" cap="none" spc="50" baseline="0">
                <a:solidFill>
                  <a:schemeClr val="tx1"/>
                </a:solidFill>
                <a:latin typeface="+mn-lt"/>
                <a:ea typeface="+mn-ea"/>
                <a:cs typeface="Times New Roman" panose="02020603050405020304" pitchFamily="18" charset="0"/>
              </a:defRPr>
            </a:pPr>
            <a:r>
              <a:rPr lang="en-US" sz="1800" b="0" dirty="0">
                <a:latin typeface="+mn-lt"/>
              </a:rPr>
              <a:t>OMISSION</a:t>
            </a:r>
          </a:p>
        </c:rich>
      </c:tx>
      <c:overlay val="0"/>
      <c:spPr>
        <a:noFill/>
        <a:ln>
          <a:noFill/>
        </a:ln>
        <a:effectLst/>
      </c:spPr>
    </c:title>
    <c:autoTitleDeleted val="0"/>
    <c:plotArea>
      <c:layout/>
      <c:barChart>
        <c:barDir val="col"/>
        <c:grouping val="clustered"/>
        <c:varyColors val="0"/>
        <c:ser>
          <c:idx val="0"/>
          <c:order val="0"/>
          <c:spPr>
            <a:solidFill>
              <a:srgbClr val="06347A"/>
            </a:solidFill>
            <a:ln w="25400" cap="flat" cmpd="sng" algn="ctr">
              <a:solidFill>
                <a:schemeClr val="accent1"/>
              </a:solidFill>
              <a:miter lim="800000"/>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'Math Sample'!$D$1:$AD$1</c:f>
              <c:strCache>
                <c:ptCount val="27"/>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M22</c:v>
                </c:pt>
                <c:pt idx="21">
                  <c:v>M23</c:v>
                </c:pt>
                <c:pt idx="22">
                  <c:v>M24</c:v>
                </c:pt>
                <c:pt idx="23">
                  <c:v>M25</c:v>
                </c:pt>
                <c:pt idx="24">
                  <c:v>M26-SCR</c:v>
                </c:pt>
                <c:pt idx="25">
                  <c:v>M27-SCR</c:v>
                </c:pt>
                <c:pt idx="26">
                  <c:v>M28-SCR</c:v>
                </c:pt>
              </c:strCache>
            </c:strRef>
          </c:cat>
          <c:val>
            <c:numRef>
              <c:f>'Math Sample'!$D$103:$AD$103</c:f>
              <c:numCache>
                <c:formatCode>General</c:formatCode>
                <c:ptCount val="27"/>
                <c:pt idx="0">
                  <c:v>4</c:v>
                </c:pt>
                <c:pt idx="1">
                  <c:v>0</c:v>
                </c:pt>
                <c:pt idx="2">
                  <c:v>0</c:v>
                </c:pt>
                <c:pt idx="3">
                  <c:v>1</c:v>
                </c:pt>
                <c:pt idx="4">
                  <c:v>0</c:v>
                </c:pt>
                <c:pt idx="5">
                  <c:v>2</c:v>
                </c:pt>
                <c:pt idx="6">
                  <c:v>0</c:v>
                </c:pt>
                <c:pt idx="7">
                  <c:v>0</c:v>
                </c:pt>
                <c:pt idx="8">
                  <c:v>1</c:v>
                </c:pt>
                <c:pt idx="9">
                  <c:v>0</c:v>
                </c:pt>
                <c:pt idx="10">
                  <c:v>0</c:v>
                </c:pt>
                <c:pt idx="11">
                  <c:v>0</c:v>
                </c:pt>
                <c:pt idx="12">
                  <c:v>1</c:v>
                </c:pt>
                <c:pt idx="13">
                  <c:v>0</c:v>
                </c:pt>
                <c:pt idx="14">
                  <c:v>0</c:v>
                </c:pt>
                <c:pt idx="15">
                  <c:v>1</c:v>
                </c:pt>
                <c:pt idx="16">
                  <c:v>0</c:v>
                </c:pt>
                <c:pt idx="17">
                  <c:v>0</c:v>
                </c:pt>
                <c:pt idx="18">
                  <c:v>0</c:v>
                </c:pt>
                <c:pt idx="19">
                  <c:v>1</c:v>
                </c:pt>
                <c:pt idx="20">
                  <c:v>0</c:v>
                </c:pt>
                <c:pt idx="21">
                  <c:v>0</c:v>
                </c:pt>
                <c:pt idx="22">
                  <c:v>0</c:v>
                </c:pt>
                <c:pt idx="23">
                  <c:v>0</c:v>
                </c:pt>
                <c:pt idx="24">
                  <c:v>0</c:v>
                </c:pt>
                <c:pt idx="25">
                  <c:v>0</c:v>
                </c:pt>
                <c:pt idx="26">
                  <c:v>0</c:v>
                </c:pt>
              </c:numCache>
            </c:numRef>
          </c:val>
          <c:extLst>
            <c:ext xmlns:c16="http://schemas.microsoft.com/office/drawing/2014/chart" uri="{C3380CC4-5D6E-409C-BE32-E72D297353CC}">
              <c16:uniqueId val="{00000000-F8CF-A346-A1E5-56AC3EBC8474}"/>
            </c:ext>
          </c:extLst>
        </c:ser>
        <c:dLbls>
          <c:showLegendKey val="0"/>
          <c:showVal val="0"/>
          <c:showCatName val="0"/>
          <c:showSerName val="0"/>
          <c:showPercent val="0"/>
          <c:showBubbleSize val="0"/>
        </c:dLbls>
        <c:gapWidth val="164"/>
        <c:overlap val="-35"/>
        <c:axId val="120440320"/>
        <c:axId val="120441856"/>
      </c:barChart>
      <c:catAx>
        <c:axId val="12044032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441856"/>
        <c:crosses val="autoZero"/>
        <c:auto val="1"/>
        <c:lblAlgn val="ctr"/>
        <c:lblOffset val="100"/>
        <c:noMultiLvlLbl val="0"/>
      </c:catAx>
      <c:valAx>
        <c:axId val="120441856"/>
        <c:scaling>
          <c:orientation val="minMax"/>
        </c:scaling>
        <c:delete val="0"/>
        <c:axPos val="l"/>
        <c:title>
          <c:tx>
            <c:rich>
              <a:bodyPr rot="-5400000" spcFirstLastPara="1" vertOverflow="ellipsis" vert="horz" wrap="square" anchor="ctr" anchorCtr="1"/>
              <a:lstStyle/>
              <a:p>
                <a:pPr>
                  <a:defRPr sz="1600" b="1" i="0" u="none" strike="noStrike" kern="1200" baseline="0">
                    <a:solidFill>
                      <a:schemeClr val="tx1"/>
                    </a:solidFill>
                    <a:latin typeface="+mn-lt"/>
                    <a:ea typeface="+mn-ea"/>
                    <a:cs typeface="Times New Roman" panose="02020603050405020304" pitchFamily="18" charset="0"/>
                  </a:defRPr>
                </a:pPr>
                <a:r>
                  <a:rPr lang="en-US" sz="1600" b="1">
                    <a:latin typeface="+mn-lt"/>
                  </a:rPr>
                  <a:t>Count</a:t>
                </a:r>
              </a:p>
            </c:rich>
          </c:tx>
          <c:layout>
            <c:manualLayout>
              <c:xMode val="edge"/>
              <c:yMode val="edge"/>
              <c:x val="2.8869833171261509E-2"/>
              <c:y val="0.3651864782379504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44032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cap="all" spc="150" baseline="0">
                <a:solidFill>
                  <a:schemeClr val="tx1"/>
                </a:solidFill>
                <a:latin typeface="Calibri" panose="020F0502020204030204" pitchFamily="34" charset="0"/>
                <a:ea typeface="+mn-ea"/>
                <a:cs typeface="Calibri" panose="020F0502020204030204" pitchFamily="34" charset="0"/>
              </a:defRPr>
            </a:pPr>
            <a:r>
              <a:rPr lang="en-US" sz="1800">
                <a:latin typeface="Calibri" panose="020F0502020204030204" pitchFamily="34" charset="0"/>
                <a:cs typeface="Calibri" panose="020F0502020204030204" pitchFamily="34" charset="0"/>
              </a:rPr>
              <a:t>attempted</a:t>
            </a:r>
          </a:p>
        </c:rich>
      </c:tx>
      <c:layout>
        <c:manualLayout>
          <c:xMode val="edge"/>
          <c:yMode val="edge"/>
          <c:x val="0.38771537558053099"/>
          <c:y val="1.7087071410504098E-2"/>
        </c:manualLayout>
      </c:layout>
      <c:overlay val="0"/>
      <c:spPr>
        <a:noFill/>
        <a:ln>
          <a:noFill/>
        </a:ln>
        <a:effectLst/>
      </c:spPr>
    </c:title>
    <c:autoTitleDeleted val="0"/>
    <c:plotArea>
      <c:layout/>
      <c:barChart>
        <c:barDir val="col"/>
        <c:grouping val="clustered"/>
        <c:varyColors val="0"/>
        <c:ser>
          <c:idx val="0"/>
          <c:order val="0"/>
          <c:spPr>
            <a:solidFill>
              <a:srgbClr val="06347A"/>
            </a:solidFill>
            <a:ln>
              <a:noFill/>
            </a:ln>
            <a:effectLst>
              <a:innerShdw blurRad="114300">
                <a:schemeClr val="accent1"/>
              </a:innerShdw>
            </a:effectLst>
          </c:spPr>
          <c:invertIfNegative val="0"/>
          <c:cat>
            <c:strRef>
              <c:f>'Math Sample'!$D$1:$AD$1</c:f>
              <c:strCache>
                <c:ptCount val="27"/>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M22</c:v>
                </c:pt>
                <c:pt idx="21">
                  <c:v>M23</c:v>
                </c:pt>
                <c:pt idx="22">
                  <c:v>M24</c:v>
                </c:pt>
                <c:pt idx="23">
                  <c:v>M25</c:v>
                </c:pt>
                <c:pt idx="24">
                  <c:v>M26-SCR</c:v>
                </c:pt>
                <c:pt idx="25">
                  <c:v>M27-SCR</c:v>
                </c:pt>
                <c:pt idx="26">
                  <c:v>M28-SCR</c:v>
                </c:pt>
              </c:strCache>
            </c:strRef>
          </c:cat>
          <c:val>
            <c:numRef>
              <c:f>'Math Sample'!$D$104:$AD$104</c:f>
              <c:numCache>
                <c:formatCode>0%</c:formatCode>
                <c:ptCount val="27"/>
                <c:pt idx="0">
                  <c:v>0.96</c:v>
                </c:pt>
                <c:pt idx="1">
                  <c:v>1</c:v>
                </c:pt>
                <c:pt idx="2">
                  <c:v>1</c:v>
                </c:pt>
                <c:pt idx="3">
                  <c:v>0.99</c:v>
                </c:pt>
                <c:pt idx="4">
                  <c:v>1</c:v>
                </c:pt>
                <c:pt idx="5">
                  <c:v>0.98</c:v>
                </c:pt>
                <c:pt idx="6">
                  <c:v>1</c:v>
                </c:pt>
                <c:pt idx="7">
                  <c:v>1</c:v>
                </c:pt>
                <c:pt idx="8">
                  <c:v>0.99</c:v>
                </c:pt>
                <c:pt idx="9">
                  <c:v>1</c:v>
                </c:pt>
                <c:pt idx="10">
                  <c:v>1</c:v>
                </c:pt>
                <c:pt idx="11">
                  <c:v>1</c:v>
                </c:pt>
                <c:pt idx="12">
                  <c:v>0.99</c:v>
                </c:pt>
                <c:pt idx="13">
                  <c:v>1</c:v>
                </c:pt>
                <c:pt idx="14">
                  <c:v>1</c:v>
                </c:pt>
                <c:pt idx="15">
                  <c:v>0.99</c:v>
                </c:pt>
                <c:pt idx="16">
                  <c:v>1</c:v>
                </c:pt>
                <c:pt idx="17">
                  <c:v>1</c:v>
                </c:pt>
                <c:pt idx="18">
                  <c:v>1</c:v>
                </c:pt>
                <c:pt idx="19">
                  <c:v>0.99</c:v>
                </c:pt>
                <c:pt idx="20">
                  <c:v>1</c:v>
                </c:pt>
                <c:pt idx="21">
                  <c:v>1</c:v>
                </c:pt>
                <c:pt idx="22">
                  <c:v>1</c:v>
                </c:pt>
                <c:pt idx="23">
                  <c:v>1</c:v>
                </c:pt>
                <c:pt idx="24">
                  <c:v>1</c:v>
                </c:pt>
                <c:pt idx="25">
                  <c:v>1</c:v>
                </c:pt>
                <c:pt idx="26">
                  <c:v>1</c:v>
                </c:pt>
              </c:numCache>
            </c:numRef>
          </c:val>
          <c:extLst>
            <c:ext xmlns:c16="http://schemas.microsoft.com/office/drawing/2014/chart" uri="{C3380CC4-5D6E-409C-BE32-E72D297353CC}">
              <c16:uniqueId val="{00000000-5553-7749-931A-F1038F8B4403}"/>
            </c:ext>
          </c:extLst>
        </c:ser>
        <c:dLbls>
          <c:showLegendKey val="0"/>
          <c:showVal val="0"/>
          <c:showCatName val="0"/>
          <c:showSerName val="0"/>
          <c:showPercent val="0"/>
          <c:showBubbleSize val="0"/>
        </c:dLbls>
        <c:gapWidth val="300"/>
        <c:axId val="120466432"/>
        <c:axId val="120488704"/>
      </c:barChart>
      <c:catAx>
        <c:axId val="12046643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488704"/>
        <c:crosses val="autoZero"/>
        <c:auto val="1"/>
        <c:lblAlgn val="ctr"/>
        <c:lblOffset val="100"/>
        <c:noMultiLvlLbl val="0"/>
      </c:catAx>
      <c:valAx>
        <c:axId val="120488704"/>
        <c:scaling>
          <c:orientation val="minMax"/>
          <c:max val="1"/>
        </c:scaling>
        <c:delete val="0"/>
        <c:axPos val="l"/>
        <c:majorGridlines>
          <c:spPr>
            <a:ln>
              <a:solidFill>
                <a:schemeClr val="tx1">
                  <a:lumMod val="15000"/>
                  <a:lumOff val="85000"/>
                </a:schemeClr>
              </a:solidFill>
            </a:ln>
            <a:effectLst/>
          </c:spPr>
        </c:majorGridlines>
        <c:minorGridlines>
          <c:spPr>
            <a:ln>
              <a:solidFill>
                <a:schemeClr val="tx1">
                  <a:lumMod val="5000"/>
                  <a:lumOff val="95000"/>
                </a:schemeClr>
              </a:solidFill>
            </a:ln>
            <a:effectLst/>
          </c:spPr>
        </c:minorGridlines>
        <c:title>
          <c:tx>
            <c:rich>
              <a:bodyPr rot="-5400000" spcFirstLastPara="1" vertOverflow="ellipsis" vert="horz" wrap="square" anchor="ctr" anchorCtr="1"/>
              <a:lstStyle/>
              <a:p>
                <a:pPr>
                  <a:defRPr sz="1600" b="1" i="0" u="none" strike="noStrike" kern="1200" baseline="0">
                    <a:solidFill>
                      <a:schemeClr val="tx1"/>
                    </a:solidFill>
                    <a:latin typeface="+mn-lt"/>
                    <a:ea typeface="+mn-ea"/>
                    <a:cs typeface="Times New Roman" panose="02020603050405020304" pitchFamily="18" charset="0"/>
                  </a:defRPr>
                </a:pPr>
                <a:r>
                  <a:rPr lang="en-US" sz="1600">
                    <a:latin typeface="+mn-lt"/>
                  </a:rPr>
                  <a:t>Percent</a:t>
                </a:r>
              </a:p>
            </c:rich>
          </c:tx>
          <c:overlay val="0"/>
          <c:spPr>
            <a:noFill/>
            <a:ln>
              <a:noFill/>
            </a:ln>
            <a:effectLst/>
          </c:sp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046643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Times New Roman" panose="02020603050405020304" pitchFamily="18" charset="0"/>
          <a:cs typeface="Times New Roman" panose="02020603050405020304" pitchFamily="18"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cap="none" spc="50" baseline="0">
                <a:solidFill>
                  <a:schemeClr val="tx1"/>
                </a:solidFill>
                <a:latin typeface="+mn-lt"/>
                <a:ea typeface="+mn-ea"/>
                <a:cs typeface="+mn-cs"/>
              </a:defRPr>
            </a:pPr>
            <a:r>
              <a:rPr lang="en-US"/>
              <a:t>ITEM TYPE COMPARISON</a:t>
            </a:r>
          </a:p>
        </c:rich>
      </c:tx>
      <c:layout>
        <c:manualLayout>
          <c:xMode val="edge"/>
          <c:yMode val="edge"/>
          <c:x val="0.27563320825515902"/>
          <c:y val="4.7539149888143201E-2"/>
        </c:manualLayout>
      </c:layout>
      <c:overlay val="0"/>
      <c:spPr>
        <a:noFill/>
        <a:ln>
          <a:noFill/>
        </a:ln>
        <a:effectLst/>
      </c:spPr>
    </c:title>
    <c:autoTitleDeleted val="0"/>
    <c:plotArea>
      <c:layout/>
      <c:barChart>
        <c:barDir val="col"/>
        <c:grouping val="clustered"/>
        <c:varyColors val="0"/>
        <c:ser>
          <c:idx val="0"/>
          <c:order val="0"/>
          <c:tx>
            <c:strRef>
              <c:f>'Math Sample'!$BG$1</c:f>
              <c:strCache>
                <c:ptCount val="1"/>
                <c:pt idx="0">
                  <c:v>%Points [25]-SR Items</c:v>
                </c:pt>
              </c:strCache>
            </c:strRef>
          </c:tx>
          <c:spPr>
            <a:solidFill>
              <a:srgbClr val="F79646">
                <a:lumMod val="50000"/>
              </a:srgbClr>
            </a:solidFill>
            <a:ln w="25400" cap="flat" cmpd="sng" algn="ctr">
              <a:solidFill>
                <a:schemeClr val="accent1"/>
              </a:solidFill>
              <a:miter lim="800000"/>
            </a:ln>
            <a:effectLst/>
          </c:spPr>
          <c:invertIfNegative val="0"/>
          <c:val>
            <c:numRef>
              <c:f>'Math Sample'!$BG$2:$BG$101</c:f>
              <c:numCache>
                <c:formatCode>0.0%</c:formatCode>
                <c:ptCount val="100"/>
                <c:pt idx="0">
                  <c:v>0.32</c:v>
                </c:pt>
                <c:pt idx="1">
                  <c:v>0.48</c:v>
                </c:pt>
                <c:pt idx="2">
                  <c:v>0.32</c:v>
                </c:pt>
                <c:pt idx="3">
                  <c:v>0.52</c:v>
                </c:pt>
                <c:pt idx="4">
                  <c:v>0.4</c:v>
                </c:pt>
                <c:pt idx="5">
                  <c:v>0.32</c:v>
                </c:pt>
                <c:pt idx="6">
                  <c:v>0.28000000000000003</c:v>
                </c:pt>
                <c:pt idx="7">
                  <c:v>0.48</c:v>
                </c:pt>
                <c:pt idx="8">
                  <c:v>0.56000000000000005</c:v>
                </c:pt>
                <c:pt idx="9">
                  <c:v>0.56000000000000005</c:v>
                </c:pt>
                <c:pt idx="10">
                  <c:v>0.44</c:v>
                </c:pt>
                <c:pt idx="11">
                  <c:v>0.36</c:v>
                </c:pt>
                <c:pt idx="12">
                  <c:v>0.64</c:v>
                </c:pt>
                <c:pt idx="13">
                  <c:v>0.64</c:v>
                </c:pt>
                <c:pt idx="14">
                  <c:v>0.48</c:v>
                </c:pt>
                <c:pt idx="15">
                  <c:v>0.52</c:v>
                </c:pt>
                <c:pt idx="16">
                  <c:v>0.6</c:v>
                </c:pt>
                <c:pt idx="17">
                  <c:v>0.44</c:v>
                </c:pt>
                <c:pt idx="18">
                  <c:v>0.52</c:v>
                </c:pt>
                <c:pt idx="19">
                  <c:v>0.32</c:v>
                </c:pt>
                <c:pt idx="20">
                  <c:v>0.32</c:v>
                </c:pt>
                <c:pt idx="21">
                  <c:v>0.32</c:v>
                </c:pt>
                <c:pt idx="22">
                  <c:v>0.36</c:v>
                </c:pt>
                <c:pt idx="23">
                  <c:v>0.28000000000000003</c:v>
                </c:pt>
                <c:pt idx="24">
                  <c:v>0.44</c:v>
                </c:pt>
                <c:pt idx="25">
                  <c:v>0.48</c:v>
                </c:pt>
                <c:pt idx="26">
                  <c:v>0.6</c:v>
                </c:pt>
                <c:pt idx="27">
                  <c:v>0.36</c:v>
                </c:pt>
                <c:pt idx="28">
                  <c:v>0.68</c:v>
                </c:pt>
                <c:pt idx="29">
                  <c:v>0.36</c:v>
                </c:pt>
                <c:pt idx="30">
                  <c:v>0.28000000000000003</c:v>
                </c:pt>
                <c:pt idx="31">
                  <c:v>0.76</c:v>
                </c:pt>
                <c:pt idx="32">
                  <c:v>0.4</c:v>
                </c:pt>
                <c:pt idx="33">
                  <c:v>0.4</c:v>
                </c:pt>
                <c:pt idx="34">
                  <c:v>0.64</c:v>
                </c:pt>
                <c:pt idx="35">
                  <c:v>0.32</c:v>
                </c:pt>
                <c:pt idx="36">
                  <c:v>0.6</c:v>
                </c:pt>
                <c:pt idx="37">
                  <c:v>0.72</c:v>
                </c:pt>
                <c:pt idx="38">
                  <c:v>0.52</c:v>
                </c:pt>
                <c:pt idx="39">
                  <c:v>0.48</c:v>
                </c:pt>
                <c:pt idx="40">
                  <c:v>0.32</c:v>
                </c:pt>
                <c:pt idx="41">
                  <c:v>0.64</c:v>
                </c:pt>
                <c:pt idx="42">
                  <c:v>0.56000000000000005</c:v>
                </c:pt>
                <c:pt idx="43">
                  <c:v>0.44</c:v>
                </c:pt>
                <c:pt idx="44">
                  <c:v>0.32</c:v>
                </c:pt>
                <c:pt idx="45">
                  <c:v>0.6</c:v>
                </c:pt>
                <c:pt idx="46">
                  <c:v>0.84</c:v>
                </c:pt>
                <c:pt idx="47">
                  <c:v>0.48</c:v>
                </c:pt>
                <c:pt idx="48">
                  <c:v>0.44</c:v>
                </c:pt>
                <c:pt idx="49">
                  <c:v>0.72</c:v>
                </c:pt>
                <c:pt idx="50">
                  <c:v>0.48</c:v>
                </c:pt>
                <c:pt idx="51">
                  <c:v>0.56000000000000005</c:v>
                </c:pt>
                <c:pt idx="52">
                  <c:v>0.36</c:v>
                </c:pt>
                <c:pt idx="53">
                  <c:v>0.44</c:v>
                </c:pt>
                <c:pt idx="54">
                  <c:v>0.52</c:v>
                </c:pt>
                <c:pt idx="55">
                  <c:v>0.52</c:v>
                </c:pt>
                <c:pt idx="56">
                  <c:v>0.48</c:v>
                </c:pt>
                <c:pt idx="57">
                  <c:v>0.68</c:v>
                </c:pt>
                <c:pt idx="58">
                  <c:v>0.64</c:v>
                </c:pt>
                <c:pt idx="59">
                  <c:v>0.56000000000000005</c:v>
                </c:pt>
                <c:pt idx="60">
                  <c:v>0.32</c:v>
                </c:pt>
                <c:pt idx="61">
                  <c:v>0.48</c:v>
                </c:pt>
                <c:pt idx="62">
                  <c:v>0.52</c:v>
                </c:pt>
                <c:pt idx="63">
                  <c:v>0.6</c:v>
                </c:pt>
                <c:pt idx="64">
                  <c:v>0.44</c:v>
                </c:pt>
                <c:pt idx="65">
                  <c:v>0.48</c:v>
                </c:pt>
                <c:pt idx="66">
                  <c:v>0.64</c:v>
                </c:pt>
                <c:pt idx="67">
                  <c:v>0.4</c:v>
                </c:pt>
                <c:pt idx="68">
                  <c:v>0.44</c:v>
                </c:pt>
                <c:pt idx="69">
                  <c:v>0.32</c:v>
                </c:pt>
                <c:pt idx="70">
                  <c:v>0.4</c:v>
                </c:pt>
                <c:pt idx="71">
                  <c:v>0.16</c:v>
                </c:pt>
                <c:pt idx="72">
                  <c:v>0.36</c:v>
                </c:pt>
                <c:pt idx="73">
                  <c:v>0.52</c:v>
                </c:pt>
                <c:pt idx="74">
                  <c:v>0.44</c:v>
                </c:pt>
                <c:pt idx="75">
                  <c:v>0.44</c:v>
                </c:pt>
                <c:pt idx="76">
                  <c:v>0.52</c:v>
                </c:pt>
                <c:pt idx="77">
                  <c:v>0.52</c:v>
                </c:pt>
                <c:pt idx="78">
                  <c:v>0.44</c:v>
                </c:pt>
                <c:pt idx="79">
                  <c:v>0.36</c:v>
                </c:pt>
                <c:pt idx="80">
                  <c:v>0.68</c:v>
                </c:pt>
                <c:pt idx="81">
                  <c:v>0.6</c:v>
                </c:pt>
                <c:pt idx="82">
                  <c:v>0.68</c:v>
                </c:pt>
                <c:pt idx="83">
                  <c:v>0.48</c:v>
                </c:pt>
                <c:pt idx="84">
                  <c:v>0.48</c:v>
                </c:pt>
                <c:pt idx="85">
                  <c:v>0.36</c:v>
                </c:pt>
                <c:pt idx="86">
                  <c:v>0.52</c:v>
                </c:pt>
                <c:pt idx="87">
                  <c:v>0.52</c:v>
                </c:pt>
                <c:pt idx="88">
                  <c:v>0.48</c:v>
                </c:pt>
                <c:pt idx="89">
                  <c:v>0.56000000000000005</c:v>
                </c:pt>
                <c:pt idx="90">
                  <c:v>0.52</c:v>
                </c:pt>
                <c:pt idx="91">
                  <c:v>0.28000000000000003</c:v>
                </c:pt>
                <c:pt idx="92">
                  <c:v>0.36</c:v>
                </c:pt>
                <c:pt idx="93">
                  <c:v>0.52</c:v>
                </c:pt>
                <c:pt idx="94">
                  <c:v>0.44</c:v>
                </c:pt>
                <c:pt idx="95">
                  <c:v>0.48</c:v>
                </c:pt>
                <c:pt idx="96">
                  <c:v>0.32</c:v>
                </c:pt>
                <c:pt idx="97">
                  <c:v>0.48</c:v>
                </c:pt>
                <c:pt idx="98">
                  <c:v>0.6</c:v>
                </c:pt>
                <c:pt idx="99">
                  <c:v>0.4</c:v>
                </c:pt>
              </c:numCache>
            </c:numRef>
          </c:val>
          <c:extLst>
            <c:ext xmlns:c16="http://schemas.microsoft.com/office/drawing/2014/chart" uri="{C3380CC4-5D6E-409C-BE32-E72D297353CC}">
              <c16:uniqueId val="{00000000-97FB-6A4D-9DE1-33E8EB60C825}"/>
            </c:ext>
          </c:extLst>
        </c:ser>
        <c:ser>
          <c:idx val="1"/>
          <c:order val="1"/>
          <c:tx>
            <c:strRef>
              <c:f>'Math Sample'!$BH$1</c:f>
              <c:strCache>
                <c:ptCount val="1"/>
                <c:pt idx="0">
                  <c:v>%Points [9]-SR Items</c:v>
                </c:pt>
              </c:strCache>
            </c:strRef>
          </c:tx>
          <c:spPr>
            <a:solidFill>
              <a:srgbClr val="06347A"/>
            </a:solidFill>
            <a:ln w="25400" cap="flat" cmpd="sng" algn="ctr">
              <a:solidFill>
                <a:schemeClr val="accent2"/>
              </a:solidFill>
              <a:miter lim="800000"/>
            </a:ln>
            <a:effectLst/>
          </c:spPr>
          <c:invertIfNegative val="0"/>
          <c:val>
            <c:numRef>
              <c:f>'Math Sample'!$BH$2:$BH$101</c:f>
              <c:numCache>
                <c:formatCode>0.0%</c:formatCode>
                <c:ptCount val="100"/>
                <c:pt idx="0">
                  <c:v>0.33333333333333298</c:v>
                </c:pt>
                <c:pt idx="1">
                  <c:v>0.44444444444444398</c:v>
                </c:pt>
                <c:pt idx="2">
                  <c:v>0.44444444444444398</c:v>
                </c:pt>
                <c:pt idx="3">
                  <c:v>0.33333333333333298</c:v>
                </c:pt>
                <c:pt idx="4">
                  <c:v>0.22222222222222199</c:v>
                </c:pt>
                <c:pt idx="5">
                  <c:v>0.33333333333333298</c:v>
                </c:pt>
                <c:pt idx="6">
                  <c:v>0.55555555555555602</c:v>
                </c:pt>
                <c:pt idx="7">
                  <c:v>0.55555555555555602</c:v>
                </c:pt>
                <c:pt idx="8">
                  <c:v>0.33333333333333298</c:v>
                </c:pt>
                <c:pt idx="9">
                  <c:v>0.55555555555555602</c:v>
                </c:pt>
                <c:pt idx="10">
                  <c:v>0.66666666666666696</c:v>
                </c:pt>
                <c:pt idx="11">
                  <c:v>0</c:v>
                </c:pt>
                <c:pt idx="12">
                  <c:v>0.66666666666666696</c:v>
                </c:pt>
                <c:pt idx="13">
                  <c:v>0.66666666666666696</c:v>
                </c:pt>
                <c:pt idx="14">
                  <c:v>0.11111111111111099</c:v>
                </c:pt>
                <c:pt idx="15">
                  <c:v>0.44444444444444398</c:v>
                </c:pt>
                <c:pt idx="16">
                  <c:v>0.44444444444444398</c:v>
                </c:pt>
                <c:pt idx="17">
                  <c:v>0.77777777777777801</c:v>
                </c:pt>
                <c:pt idx="18">
                  <c:v>0.55555555555555602</c:v>
                </c:pt>
                <c:pt idx="19">
                  <c:v>0.55555555555555602</c:v>
                </c:pt>
                <c:pt idx="20">
                  <c:v>0.33333333333333298</c:v>
                </c:pt>
                <c:pt idx="21">
                  <c:v>0.33333333333333298</c:v>
                </c:pt>
                <c:pt idx="22">
                  <c:v>0.44444444444444398</c:v>
                </c:pt>
                <c:pt idx="23">
                  <c:v>0.66666666666666696</c:v>
                </c:pt>
                <c:pt idx="24">
                  <c:v>0.66666666666666696</c:v>
                </c:pt>
                <c:pt idx="25">
                  <c:v>0.66666666666666696</c:v>
                </c:pt>
                <c:pt idx="26">
                  <c:v>0.55555555555555602</c:v>
                </c:pt>
                <c:pt idx="27">
                  <c:v>0.66666666666666696</c:v>
                </c:pt>
                <c:pt idx="28">
                  <c:v>0.66666666666666696</c:v>
                </c:pt>
                <c:pt idx="29">
                  <c:v>0.55555555555555602</c:v>
                </c:pt>
                <c:pt idx="30">
                  <c:v>0.44444444444444398</c:v>
                </c:pt>
                <c:pt idx="31">
                  <c:v>0.66666666666666696</c:v>
                </c:pt>
                <c:pt idx="32">
                  <c:v>0.44444444444444398</c:v>
                </c:pt>
                <c:pt idx="33">
                  <c:v>0.77777777777777801</c:v>
                </c:pt>
                <c:pt idx="34">
                  <c:v>0.88888888888888895</c:v>
                </c:pt>
                <c:pt idx="35">
                  <c:v>0.66666666666666696</c:v>
                </c:pt>
                <c:pt idx="36">
                  <c:v>0.77777777777777801</c:v>
                </c:pt>
                <c:pt idx="37">
                  <c:v>0.55555555555555602</c:v>
                </c:pt>
                <c:pt idx="38">
                  <c:v>0.77777777777777801</c:v>
                </c:pt>
                <c:pt idx="39">
                  <c:v>0.66666666666666696</c:v>
                </c:pt>
                <c:pt idx="40">
                  <c:v>0.66666666666666696</c:v>
                </c:pt>
                <c:pt idx="41">
                  <c:v>0.77777777777777801</c:v>
                </c:pt>
                <c:pt idx="42">
                  <c:v>0.44444444444444398</c:v>
                </c:pt>
                <c:pt idx="43">
                  <c:v>0.66666666666666696</c:v>
                </c:pt>
                <c:pt idx="44">
                  <c:v>0.55555555555555602</c:v>
                </c:pt>
                <c:pt idx="45">
                  <c:v>0.66666666666666696</c:v>
                </c:pt>
                <c:pt idx="46">
                  <c:v>0.66666666666666696</c:v>
                </c:pt>
                <c:pt idx="47">
                  <c:v>0.22222222222222199</c:v>
                </c:pt>
                <c:pt idx="48">
                  <c:v>0.33333333333333298</c:v>
                </c:pt>
                <c:pt idx="49">
                  <c:v>0.44444444444444398</c:v>
                </c:pt>
                <c:pt idx="50">
                  <c:v>0.55555555555555602</c:v>
                </c:pt>
                <c:pt idx="51">
                  <c:v>0.66666666666666696</c:v>
                </c:pt>
                <c:pt idx="52">
                  <c:v>0.55555555555555602</c:v>
                </c:pt>
                <c:pt idx="53">
                  <c:v>0.33333333333333298</c:v>
                </c:pt>
                <c:pt idx="54">
                  <c:v>0.55555555555555602</c:v>
                </c:pt>
                <c:pt idx="55">
                  <c:v>0.66666666666666696</c:v>
                </c:pt>
                <c:pt idx="56">
                  <c:v>0.22222222222222199</c:v>
                </c:pt>
                <c:pt idx="57">
                  <c:v>0.77777777777777801</c:v>
                </c:pt>
                <c:pt idx="58">
                  <c:v>0.66666666666666696</c:v>
                </c:pt>
                <c:pt idx="59">
                  <c:v>0.55555555555555602</c:v>
                </c:pt>
                <c:pt idx="60">
                  <c:v>0.77777777777777801</c:v>
                </c:pt>
                <c:pt idx="61">
                  <c:v>0.66666666666666696</c:v>
                </c:pt>
                <c:pt idx="62">
                  <c:v>0.66666666666666696</c:v>
                </c:pt>
                <c:pt idx="63">
                  <c:v>0.66666666666666696</c:v>
                </c:pt>
                <c:pt idx="64">
                  <c:v>0.66666666666666696</c:v>
                </c:pt>
                <c:pt idx="65">
                  <c:v>0.88888888888888895</c:v>
                </c:pt>
                <c:pt idx="66">
                  <c:v>0.66666666666666696</c:v>
                </c:pt>
                <c:pt idx="67">
                  <c:v>0.22222222222222199</c:v>
                </c:pt>
                <c:pt idx="68">
                  <c:v>0.88888888888888895</c:v>
                </c:pt>
                <c:pt idx="69">
                  <c:v>0.33333333333333298</c:v>
                </c:pt>
                <c:pt idx="70">
                  <c:v>0.44444444444444398</c:v>
                </c:pt>
                <c:pt idx="71">
                  <c:v>0.44444444444444398</c:v>
                </c:pt>
                <c:pt idx="72">
                  <c:v>0.66666666666666696</c:v>
                </c:pt>
                <c:pt idx="73">
                  <c:v>0.77777777777777801</c:v>
                </c:pt>
                <c:pt idx="74">
                  <c:v>0.55555555555555602</c:v>
                </c:pt>
                <c:pt idx="75">
                  <c:v>0.44444444444444398</c:v>
                </c:pt>
                <c:pt idx="76">
                  <c:v>0.66666666666666696</c:v>
                </c:pt>
                <c:pt idx="77">
                  <c:v>0.66666666666666696</c:v>
                </c:pt>
                <c:pt idx="78">
                  <c:v>0.66666666666666696</c:v>
                </c:pt>
                <c:pt idx="79">
                  <c:v>0.55555555555555602</c:v>
                </c:pt>
                <c:pt idx="80">
                  <c:v>0.55555555555555602</c:v>
                </c:pt>
                <c:pt idx="81">
                  <c:v>0.44444444444444398</c:v>
                </c:pt>
                <c:pt idx="82">
                  <c:v>0.88888888888888895</c:v>
                </c:pt>
                <c:pt idx="83">
                  <c:v>0.77777777777777801</c:v>
                </c:pt>
                <c:pt idx="84">
                  <c:v>0.66666666666666696</c:v>
                </c:pt>
                <c:pt idx="85">
                  <c:v>0.33333333333333298</c:v>
                </c:pt>
                <c:pt idx="86">
                  <c:v>0.33333333333333298</c:v>
                </c:pt>
                <c:pt idx="87">
                  <c:v>0.66666666666666696</c:v>
                </c:pt>
                <c:pt idx="88">
                  <c:v>0.33333333333333298</c:v>
                </c:pt>
                <c:pt idx="89">
                  <c:v>0.55555555555555602</c:v>
                </c:pt>
                <c:pt idx="90">
                  <c:v>0.55555555555555602</c:v>
                </c:pt>
                <c:pt idx="91">
                  <c:v>0.22222222222222199</c:v>
                </c:pt>
                <c:pt idx="92">
                  <c:v>0.33333333333333298</c:v>
                </c:pt>
                <c:pt idx="93">
                  <c:v>0.22222222222222199</c:v>
                </c:pt>
                <c:pt idx="94">
                  <c:v>0.22222222222222199</c:v>
                </c:pt>
                <c:pt idx="95">
                  <c:v>0.11111111111111099</c:v>
                </c:pt>
                <c:pt idx="96">
                  <c:v>0.33333333333333298</c:v>
                </c:pt>
                <c:pt idx="97">
                  <c:v>0.66666666666666696</c:v>
                </c:pt>
                <c:pt idx="98">
                  <c:v>0.44444444444444398</c:v>
                </c:pt>
                <c:pt idx="99">
                  <c:v>0.44444444444444398</c:v>
                </c:pt>
              </c:numCache>
            </c:numRef>
          </c:val>
          <c:extLst>
            <c:ext xmlns:c16="http://schemas.microsoft.com/office/drawing/2014/chart" uri="{C3380CC4-5D6E-409C-BE32-E72D297353CC}">
              <c16:uniqueId val="{00000001-97FB-6A4D-9DE1-33E8EB60C825}"/>
            </c:ext>
          </c:extLst>
        </c:ser>
        <c:dLbls>
          <c:showLegendKey val="0"/>
          <c:showVal val="0"/>
          <c:showCatName val="0"/>
          <c:showSerName val="0"/>
          <c:showPercent val="0"/>
          <c:showBubbleSize val="0"/>
        </c:dLbls>
        <c:gapWidth val="164"/>
        <c:overlap val="-35"/>
        <c:axId val="123122432"/>
        <c:axId val="123124352"/>
      </c:barChart>
      <c:catAx>
        <c:axId val="123122432"/>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Test-taker</a:t>
                </a:r>
              </a:p>
            </c:rich>
          </c:tx>
          <c:overlay val="0"/>
          <c:spPr>
            <a:noFill/>
            <a:ln>
              <a:noFill/>
            </a:ln>
            <a:effectLst/>
          </c:spPr>
        </c:title>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23124352"/>
        <c:crosses val="autoZero"/>
        <c:auto val="1"/>
        <c:lblAlgn val="ctr"/>
        <c:lblOffset val="100"/>
        <c:noMultiLvlLbl val="0"/>
      </c:catAx>
      <c:valAx>
        <c:axId val="123124352"/>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latin typeface="+mn-lt"/>
                  </a:rPr>
                  <a:t>Percent</a:t>
                </a:r>
              </a:p>
            </c:rich>
          </c:tx>
          <c:overlay val="0"/>
          <c:spPr>
            <a:noFill/>
            <a:ln>
              <a:noFill/>
            </a:ln>
            <a:effectLst/>
          </c:sp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231224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solidFill>
            <a:schemeClr val="tx1"/>
          </a:solidFil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[M5-Data Sample-2015.xlsx]Analytics!PivotTable12</c:name>
    <c:fmtId val="-1"/>
  </c:pivotSource>
  <c:chart>
    <c:title>
      <c:tx>
        <c:rich>
          <a:bodyPr rot="0" spcFirstLastPara="1" vertOverflow="ellipsis" vert="horz" wrap="square" anchor="ctr" anchorCtr="1"/>
          <a:lstStyle/>
          <a:p>
            <a:pPr>
              <a:defRPr sz="2880" b="0" i="0" u="none" strike="noStrike" kern="1200" spc="0" baseline="0">
                <a:solidFill>
                  <a:schemeClr val="tx1"/>
                </a:solidFill>
                <a:latin typeface="Source Sans Pro" panose="020B0503030403020204" pitchFamily="34" charset="0"/>
                <a:ea typeface="Source Sans Pro" panose="020B0503030403020204" pitchFamily="34" charset="0"/>
                <a:cs typeface="Times New Roman" panose="02020603050405020304" pitchFamily="18" charset="0"/>
              </a:defRPr>
            </a:pPr>
            <a:r>
              <a:rPr lang="en-US" dirty="0">
                <a:latin typeface="Source Sans Pro" panose="020B0503030403020204" pitchFamily="34" charset="0"/>
                <a:ea typeface="Source Sans Pro" panose="020B0503030403020204" pitchFamily="34" charset="0"/>
              </a:rPr>
              <a:t>CONSTRUCTED RESPONSE ITEM #26</a:t>
            </a:r>
          </a:p>
        </c:rich>
      </c:tx>
      <c:layout>
        <c:manualLayout>
          <c:xMode val="edge"/>
          <c:yMode val="edge"/>
          <c:x val="0.1598025420433557"/>
          <c:y val="2.572455547193548E-2"/>
        </c:manualLayout>
      </c:layout>
      <c:overlay val="0"/>
      <c:spPr>
        <a:noFill/>
        <a:ln>
          <a:noFill/>
        </a:ln>
        <a:effectLst/>
      </c:sp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s>
    <c:plotArea>
      <c:layout/>
      <c:barChart>
        <c:barDir val="col"/>
        <c:grouping val="clustered"/>
        <c:varyColors val="0"/>
        <c:ser>
          <c:idx val="0"/>
          <c:order val="0"/>
          <c:tx>
            <c:strRef>
              <c:f>Analytics!$B$98</c:f>
              <c:strCache>
                <c:ptCount val="1"/>
                <c:pt idx="0">
                  <c:v>Total</c:v>
                </c:pt>
              </c:strCache>
            </c:strRef>
          </c:tx>
          <c:spPr>
            <a:solidFill>
              <a:srgbClr val="06347A"/>
            </a:solidFill>
            <a:ln>
              <a:noFill/>
            </a:ln>
            <a:effectLst/>
          </c:spPr>
          <c:invertIfNegative val="0"/>
          <c:dLbls>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Analytics!$A$99:$A$103</c:f>
              <c:strCache>
                <c:ptCount val="4"/>
                <c:pt idx="0">
                  <c:v>0</c:v>
                </c:pt>
                <c:pt idx="1">
                  <c:v>1</c:v>
                </c:pt>
                <c:pt idx="2">
                  <c:v>2</c:v>
                </c:pt>
                <c:pt idx="3">
                  <c:v>3</c:v>
                </c:pt>
              </c:strCache>
            </c:strRef>
          </c:cat>
          <c:val>
            <c:numRef>
              <c:f>Analytics!$B$99:$B$103</c:f>
              <c:numCache>
                <c:formatCode>General</c:formatCode>
                <c:ptCount val="4"/>
                <c:pt idx="0">
                  <c:v>11</c:v>
                </c:pt>
                <c:pt idx="1">
                  <c:v>23</c:v>
                </c:pt>
                <c:pt idx="2">
                  <c:v>13</c:v>
                </c:pt>
                <c:pt idx="3">
                  <c:v>53</c:v>
                </c:pt>
              </c:numCache>
            </c:numRef>
          </c:val>
          <c:extLst>
            <c:ext xmlns:c16="http://schemas.microsoft.com/office/drawing/2014/chart" uri="{C3380CC4-5D6E-409C-BE32-E72D297353CC}">
              <c16:uniqueId val="{00000000-3077-0942-8AF3-23793370C495}"/>
            </c:ext>
          </c:extLst>
        </c:ser>
        <c:dLbls>
          <c:showLegendKey val="0"/>
          <c:showVal val="0"/>
          <c:showCatName val="0"/>
          <c:showSerName val="0"/>
          <c:showPercent val="0"/>
          <c:showBubbleSize val="0"/>
        </c:dLbls>
        <c:gapWidth val="219"/>
        <c:overlap val="-27"/>
        <c:axId val="123286656"/>
        <c:axId val="123288576"/>
      </c:barChart>
      <c:catAx>
        <c:axId val="123286656"/>
        <c:scaling>
          <c:orientation val="minMax"/>
        </c:scaling>
        <c:delete val="0"/>
        <c:axPos val="b"/>
        <c:title>
          <c:tx>
            <c:rich>
              <a:bodyPr rot="0" spcFirstLastPara="1" vertOverflow="ellipsis" vert="horz" wrap="square" anchor="ctr" anchorCtr="1"/>
              <a:lstStyle/>
              <a:p>
                <a:pPr>
                  <a:defRPr sz="2000" b="1" i="0" u="none" strike="noStrike" kern="1200" baseline="0">
                    <a:solidFill>
                      <a:schemeClr val="tx1"/>
                    </a:solidFill>
                    <a:latin typeface="Source Sans Pro" panose="020B0503030403020204" pitchFamily="34" charset="0"/>
                    <a:ea typeface="Source Sans Pro" panose="020B0503030403020204" pitchFamily="34" charset="0"/>
                    <a:cs typeface="Times New Roman" panose="02020603050405020304" pitchFamily="18" charset="0"/>
                  </a:defRPr>
                </a:pPr>
                <a:r>
                  <a:rPr lang="en-US" sz="2000" b="1">
                    <a:latin typeface="Source Sans Pro" panose="020B0503030403020204" pitchFamily="34" charset="0"/>
                    <a:ea typeface="Source Sans Pro" panose="020B0503030403020204" pitchFamily="34" charset="0"/>
                  </a:rPr>
                  <a:t>Rubric Values</a:t>
                </a:r>
              </a:p>
            </c:rich>
          </c:tx>
          <c:layout>
            <c:manualLayout>
              <c:xMode val="edge"/>
              <c:yMode val="edge"/>
              <c:x val="0.40740479930101209"/>
              <c:y val="0.89965782891445722"/>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3288576"/>
        <c:crosses val="autoZero"/>
        <c:auto val="1"/>
        <c:lblAlgn val="ctr"/>
        <c:lblOffset val="100"/>
        <c:noMultiLvlLbl val="0"/>
      </c:catAx>
      <c:valAx>
        <c:axId val="1232885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solidFill>
                    <a:latin typeface="+mn-lt"/>
                    <a:ea typeface="+mn-ea"/>
                    <a:cs typeface="Times New Roman" panose="02020603050405020304" pitchFamily="18" charset="0"/>
                  </a:defRPr>
                </a:pPr>
                <a:r>
                  <a:rPr lang="en-US" sz="2000" b="1" dirty="0">
                    <a:latin typeface="+mn-lt"/>
                  </a:rPr>
                  <a:t>Count</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23286656"/>
        <c:crosses val="autoZero"/>
        <c:crossBetween val="between"/>
      </c:valAx>
      <c:spPr>
        <a:noFill/>
        <a:ln>
          <a:noFill/>
        </a:ln>
        <a:effectLst/>
      </c:spPr>
    </c:plotArea>
    <c:plotVisOnly val="1"/>
    <c:dispBlanksAs val="gap"/>
    <c:showDLblsOverMax val="0"/>
  </c:chart>
  <c:spPr>
    <a:noFill/>
    <a:ln>
      <a:noFill/>
    </a:ln>
    <a:effectLst/>
  </c:spPr>
  <c:txPr>
    <a:bodyPr/>
    <a:lstStyle/>
    <a:p>
      <a:pPr>
        <a:defRPr sz="2400">
          <a:solidFill>
            <a:schemeClr val="tx1"/>
          </a:solidFill>
          <a:latin typeface="Times New Roman" panose="02020603050405020304" pitchFamily="18" charset="0"/>
          <a:cs typeface="Times New Roman" panose="02020603050405020304" pitchFamily="18" charset="0"/>
        </a:defRPr>
      </a:pPr>
      <a:endParaRPr lang="en-US"/>
    </a:p>
  </c:txPr>
  <c:externalData r:id="rId2">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drawings/drawing1.xml><?xml version="1.0" encoding="utf-8"?>
<c:userShapes xmlns:c="http://schemas.openxmlformats.org/drawingml/2006/chart">
  <cdr:relSizeAnchor xmlns:cdr="http://schemas.openxmlformats.org/drawingml/2006/chartDrawing">
    <cdr:from>
      <cdr:x>0.52778</cdr:x>
      <cdr:y>0.19855</cdr:y>
    </cdr:from>
    <cdr:to>
      <cdr:x>0.63753</cdr:x>
      <cdr:y>0.38637</cdr:y>
    </cdr:to>
    <cdr:sp macro="" textlink="">
      <cdr:nvSpPr>
        <cdr:cNvPr id="3" name="Down Arrow Callout 2"/>
        <cdr:cNvSpPr/>
      </cdr:nvSpPr>
      <cdr:spPr>
        <a:xfrm xmlns:a="http://schemas.openxmlformats.org/drawingml/2006/main">
          <a:off x="4343400" y="868362"/>
          <a:ext cx="903199" cy="821443"/>
        </a:xfrm>
        <a:prstGeom xmlns:a="http://schemas.openxmlformats.org/drawingml/2006/main" prst="downArrowCallout">
          <a:avLst/>
        </a:prstGeom>
        <a:solidFill xmlns:a="http://schemas.openxmlformats.org/drawingml/2006/main">
          <a:srgbClr val="06347A"/>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n-US" sz="2800" dirty="0">
              <a:solidFill>
                <a:srgbClr val="FFFF00"/>
              </a:solidFill>
            </a:rPr>
            <a:t>15</a:t>
          </a:r>
        </a:p>
      </cdr:txBody>
    </cdr:sp>
  </cdr:relSizeAnchor>
  <cdr:relSizeAnchor xmlns:cdr="http://schemas.openxmlformats.org/drawingml/2006/chartDrawing">
    <cdr:from>
      <cdr:x>0.39815</cdr:x>
      <cdr:y>0.34855</cdr:y>
    </cdr:from>
    <cdr:to>
      <cdr:x>0.5079</cdr:x>
      <cdr:y>0.53638</cdr:y>
    </cdr:to>
    <cdr:sp macro="" textlink="">
      <cdr:nvSpPr>
        <cdr:cNvPr id="4" name="Down Arrow Callout 3"/>
        <cdr:cNvSpPr/>
      </cdr:nvSpPr>
      <cdr:spPr>
        <a:xfrm xmlns:a="http://schemas.openxmlformats.org/drawingml/2006/main">
          <a:off x="3276600" y="1524419"/>
          <a:ext cx="903199" cy="821486"/>
        </a:xfrm>
        <a:prstGeom xmlns:a="http://schemas.openxmlformats.org/drawingml/2006/main" prst="downArrowCallout">
          <a:avLst/>
        </a:prstGeom>
        <a:solidFill xmlns:a="http://schemas.openxmlformats.org/drawingml/2006/main">
          <a:srgbClr val="06347A"/>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sz="2800" dirty="0">
              <a:solidFill>
                <a:srgbClr val="FFFF00"/>
              </a:solidFill>
            </a:rPr>
            <a:t>11</a:t>
          </a:r>
        </a:p>
      </cdr:txBody>
    </cdr:sp>
  </cdr:relSizeAnchor>
  <cdr:relSizeAnchor xmlns:cdr="http://schemas.openxmlformats.org/drawingml/2006/chartDrawing">
    <cdr:from>
      <cdr:x>0.12275</cdr:x>
      <cdr:y>0.54957</cdr:y>
    </cdr:from>
    <cdr:to>
      <cdr:x>0.97506</cdr:x>
      <cdr:y>0.5574</cdr:y>
    </cdr:to>
    <cdr:cxnSp macro="">
      <cdr:nvCxnSpPr>
        <cdr:cNvPr id="6" name="Straight Connector 5">
          <a:extLst xmlns:a="http://schemas.openxmlformats.org/drawingml/2006/main">
            <a:ext uri="{FF2B5EF4-FFF2-40B4-BE49-F238E27FC236}">
              <a16:creationId xmlns:a16="http://schemas.microsoft.com/office/drawing/2014/main" id="{5EDBA560-BC50-4863-9D64-ACB62E1B0C96}"/>
            </a:ext>
          </a:extLst>
        </cdr:cNvPr>
        <cdr:cNvCxnSpPr/>
      </cdr:nvCxnSpPr>
      <cdr:spPr>
        <a:xfrm xmlns:a="http://schemas.openxmlformats.org/drawingml/2006/main" flipV="1">
          <a:off x="1022713" y="2675459"/>
          <a:ext cx="7100888" cy="3810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0.12275</cdr:x>
      <cdr:y>0.44946</cdr:y>
    </cdr:from>
    <cdr:to>
      <cdr:x>0.97506</cdr:x>
      <cdr:y>0.45729</cdr:y>
    </cdr:to>
    <cdr:cxnSp macro="">
      <cdr:nvCxnSpPr>
        <cdr:cNvPr id="8" name="Straight Connector 7">
          <a:extLst xmlns:a="http://schemas.openxmlformats.org/drawingml/2006/main">
            <a:ext uri="{FF2B5EF4-FFF2-40B4-BE49-F238E27FC236}">
              <a16:creationId xmlns:a16="http://schemas.microsoft.com/office/drawing/2014/main" id="{1B265816-73A9-4A8A-9E6E-1DD6E0E308C7}"/>
            </a:ext>
          </a:extLst>
        </cdr:cNvPr>
        <cdr:cNvCxnSpPr/>
      </cdr:nvCxnSpPr>
      <cdr:spPr>
        <a:xfrm xmlns:a="http://schemas.openxmlformats.org/drawingml/2006/main" flipV="1">
          <a:off x="1022713" y="2188095"/>
          <a:ext cx="7100888" cy="3810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0.13208</cdr:x>
      <cdr:y>0.04174</cdr:y>
    </cdr:from>
    <cdr:to>
      <cdr:x>0.88663</cdr:x>
      <cdr:y>0.19</cdr:y>
    </cdr:to>
    <cdr:sp macro="" textlink="">
      <cdr:nvSpPr>
        <cdr:cNvPr id="2" name="Left-Right Arrow 1"/>
        <cdr:cNvSpPr/>
      </cdr:nvSpPr>
      <cdr:spPr>
        <a:xfrm xmlns:a="http://schemas.openxmlformats.org/drawingml/2006/main">
          <a:off x="1066800" y="182562"/>
          <a:ext cx="6094652" cy="648424"/>
        </a:xfrm>
        <a:prstGeom xmlns:a="http://schemas.openxmlformats.org/drawingml/2006/main" prst="leftRightArrow">
          <a:avLst/>
        </a:prstGeom>
        <a:solidFill xmlns:a="http://schemas.openxmlformats.org/drawingml/2006/main">
          <a:srgbClr val="06347A"/>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1600" dirty="0">
              <a:latin typeface="Calibri" panose="020F0502020204030204" pitchFamily="34" charset="0"/>
              <a:cs typeface="Calibri" panose="020F0502020204030204" pitchFamily="34" charset="0"/>
            </a:rPr>
            <a:t>---“Weighted” test items may have “p-values” that exceed 1.00---</a:t>
          </a:r>
        </a:p>
      </cdr:txBody>
    </cdr:sp>
  </cdr:relSizeAnchor>
</c:userShapes>
</file>

<file path=ppt/drawings/drawing2.xml><?xml version="1.0" encoding="utf-8"?>
<c:userShapes xmlns:c="http://schemas.openxmlformats.org/drawingml/2006/chart">
  <cdr:relSizeAnchor xmlns:cdr="http://schemas.openxmlformats.org/drawingml/2006/chartDrawing">
    <cdr:from>
      <cdr:x>0.3956</cdr:x>
      <cdr:y>0.21606</cdr:y>
    </cdr:from>
    <cdr:to>
      <cdr:x>0.50349</cdr:x>
      <cdr:y>0.76977</cdr:y>
    </cdr:to>
    <cdr:sp macro="" textlink="">
      <cdr:nvSpPr>
        <cdr:cNvPr id="3" name="Down Arrow Callout 2"/>
        <cdr:cNvSpPr/>
      </cdr:nvSpPr>
      <cdr:spPr>
        <a:xfrm xmlns:a="http://schemas.openxmlformats.org/drawingml/2006/main">
          <a:off x="3352800" y="1048106"/>
          <a:ext cx="914400" cy="2686050"/>
        </a:xfrm>
        <a:prstGeom xmlns:a="http://schemas.openxmlformats.org/drawingml/2006/main" prst="downArrowCallout">
          <a:avLst>
            <a:gd name="adj1" fmla="val 25000"/>
            <a:gd name="adj2" fmla="val 25000"/>
            <a:gd name="adj3" fmla="val 25000"/>
            <a:gd name="adj4" fmla="val 22112"/>
          </a:avLst>
        </a:prstGeom>
        <a:solidFill xmlns:a="http://schemas.openxmlformats.org/drawingml/2006/main">
          <a:srgbClr val="06347A"/>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n-US" sz="2800" dirty="0">
              <a:solidFill>
                <a:srgbClr val="FFFF00"/>
              </a:solidFill>
            </a:rPr>
            <a:t>11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C0DDAA2-1C43-4F84-BCB8-BB799C3B521C}" type="slidenum">
              <a:rPr lang="en-US" smtClean="0"/>
              <a:t>1</a:t>
            </a:fld>
            <a:endParaRPr lang="en-US"/>
          </a:p>
        </p:txBody>
      </p:sp>
    </p:spTree>
    <p:extLst>
      <p:ext uri="{BB962C8B-B14F-4D97-AF65-F5344CB8AC3E}">
        <p14:creationId xmlns:p14="http://schemas.microsoft.com/office/powerpoint/2010/main" val="4058685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Item analysis helps to answer the questions posed in previous slides from two different perspectives: Item difficulty and Item discrimination. Both perspectives provide insight into the quality of an assessment item and inform decision-making about continued use of an assessment item.</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b="0" dirty="0">
                <a:latin typeface="Times New Roman" panose="02020603050405020304" pitchFamily="18" charset="0"/>
                <a:ea typeface="ＭＳ Ｐゴシック" panose="020B0600070205080204" pitchFamily="34" charset="-128"/>
                <a:cs typeface="Times New Roman" panose="02020603050405020304" pitchFamily="18" charset="0"/>
              </a:rPr>
              <a:t>Review once more information about Item Difficulty and Item Discrimination:</a:t>
            </a:r>
          </a:p>
          <a:p>
            <a:endParaRPr lang="en-US" altLang="en-US" sz="1200" b="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b="1" dirty="0">
                <a:latin typeface="Times New Roman" panose="02020603050405020304" pitchFamily="18" charset="0"/>
                <a:ea typeface="ＭＳ Ｐゴシック" panose="020B0600070205080204" pitchFamily="34" charset="-128"/>
                <a:cs typeface="Times New Roman" panose="02020603050405020304" pitchFamily="18" charset="0"/>
              </a:rPr>
              <a:t>Item difficulty </a:t>
            </a:r>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is defined as the percentage of students who answered a test item correctly. This is important information to know, because it lays a foundation for a much larger set of questions about the quality of the item and its use in the larger operational test form. As you examine the difficulty of the items on a test, there are several things to consider:</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228600" indent="-228600">
              <a:buFont typeface="Arial" panose="020B0604020202020204" pitchFamily="34" charset="0"/>
              <a:buChar char="•"/>
            </a:pPr>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Which items did students find to be easy; which did they find to be difficult? </a:t>
            </a:r>
          </a:p>
          <a:p>
            <a:pPr marL="228600" indent="-228600">
              <a:buFont typeface="Arial" panose="020B0604020202020204" pitchFamily="34" charset="0"/>
              <a:buChar char="•"/>
            </a:pPr>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Do those items match the items you thought would be easy and/or difficult for students? Sometimes a teacher will put an item on a test believing it to be one of the easier items on the test when, in fact, students find it to be challenging.</a:t>
            </a:r>
          </a:p>
          <a:p>
            <a:pPr>
              <a:buFontTx/>
              <a:buAutoNum type="arabicPeriod"/>
            </a:pPr>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Very easy items and very difficult items don</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t do a good job of identifying students who know the content and those who don</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t. However, there may be a good reason to put either type on an exam. Some instructors deliberately start exams with easy questions to help settle down anxious test takers or to help students feel some early success with the exam.</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The statistical term for percent correct is the </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 value. Consider the chart on the slide as a generic description item difficulty based on p values. Popular consensus suggests that the best approach is to aim for a mix of difficulties; that is, a few very difficult, some difficult, some moderately difficult, and a few easy. Of course, you would have to have administered a test item to know its </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 value, or have that value provided from a professional resource where the test item had already undergone an analysis process.</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Percent correct distribution can also be looked at through </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Range Clusters,</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 a term simply noting what percent of students answered 0-4 items correctly, what percent answered 5-9 items correctly, and so on.</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b="1" dirty="0">
                <a:latin typeface="Times New Roman" panose="02020603050405020304" pitchFamily="18" charset="0"/>
                <a:ea typeface="ＭＳ Ｐゴシック" panose="020B0600070205080204" pitchFamily="34" charset="-128"/>
                <a:cs typeface="Times New Roman" panose="02020603050405020304" pitchFamily="18" charset="0"/>
              </a:rPr>
              <a:t>Item discrimination </a:t>
            </a:r>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is defined as the degree to which students with high overall exam scores also get a particular item correct. Item discrimination is also referred to as item effect, since it is an index of an item</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s effectiveness discriminating students who know the content from those who do not. The statistical analysis process for developing an item discrimination index is called a </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point biserial correlation coefficient.</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 As shown in the chart, a positive relationship exists between students who respond to the item correctly and do well on the test, just as with students who answer incorrectly and get a low score on a test. The inverse scenarios show negative relationships. Theoretically, this makes sense. Students who know the content and who perform well on the test overall should be the ones who know the content. There</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s a problem if students are getting correct answers on a test and they don</a:t>
            </a:r>
            <a:r>
              <a:rPr lang="ja-JP" altLang="en-US" sz="120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1200" dirty="0">
                <a:latin typeface="Times New Roman" panose="02020603050405020304" pitchFamily="18" charset="0"/>
                <a:ea typeface="ＭＳ Ｐゴシック" panose="020B0600070205080204" pitchFamily="34" charset="-128"/>
                <a:cs typeface="Times New Roman" panose="02020603050405020304" pitchFamily="18" charset="0"/>
              </a:rPr>
              <a:t>t know the content.</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rPr>
              <a:t>The point biserial correlation coefficient expresses this in a numerical range from -1.00 to positive 1.00.  It is typically recommended that item discrimination be at least .20 or a little higher. Items with a negative discrimination are theoretically indicating that either the students who perform poorly on a test overall got the question correct or that students with high overall test performance  did not get the item correct. Point biserial correlations can be run on Excel programs or are often provided as part of professionally designed and developed test questions and tasks.</a:t>
            </a: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a:p>
        </p:txBody>
      </p:sp>
    </p:spTree>
    <p:extLst>
      <p:ext uri="{BB962C8B-B14F-4D97-AF65-F5344CB8AC3E}">
        <p14:creationId xmlns:p14="http://schemas.microsoft.com/office/powerpoint/2010/main" val="15542607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How should teachers use information about item difficulty and item discrimination?</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Very easy or very difficult items are not good discriminators. If an item is so easy (for example, has a p value of 98) that nearly everyone gets it correct, or it is so difficult, at a p value of 12, that nearly everyone gets it wrong, then it becomes very difficult to discriminate those who a few the content from those who do not. </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This does not mean that very easy and very difficult items should be eliminated. In fact, they are fine several they are used with the teacher’s recognition that they will not discriminate well. However, putting them on the test may match the intention of the teacher to either really challenge students or to make certain that everyone knows a certain bit of content.</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A poorly written item will have little ability to discriminate.</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Items with a negative discrimination signal several problems:</a:t>
            </a:r>
          </a:p>
          <a:p>
            <a:pPr marL="628650" lvl="1"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There is a mistake on the scoring key or rubric</a:t>
            </a:r>
          </a:p>
          <a:p>
            <a:pPr marL="628650" lvl="1"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Poorly prepared students are guessing correctly</a:t>
            </a:r>
          </a:p>
          <a:p>
            <a:pPr marL="628650" lvl="1"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Well prepared students are somehow justifying the wrong answer.</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Information about item difficulty and item discrimination should help test developers determine what action should be taken regarding an item that performs poorly. Decisions to revise or eliminate items for future administrations of a test must be made. Item analysis can also help teachers determine whether a portion of the course content should be revisited.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11</a:t>
            </a:fld>
            <a:endParaRPr lang="en-US"/>
          </a:p>
        </p:txBody>
      </p:sp>
    </p:spTree>
    <p:extLst>
      <p:ext uri="{BB962C8B-B14F-4D97-AF65-F5344CB8AC3E}">
        <p14:creationId xmlns:p14="http://schemas.microsoft.com/office/powerpoint/2010/main" val="3258531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Omission/attempt rates is the percentage of students who tried – meaning attempted-- to answer the item or the percentage who left it blank, meaning omitted. The omission/attempt rates can be reported as raw data or percentages.</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Omission rates are used to detect item-selection bias from the test-takers.  Item-selection bias means the test-takers “skipped” a particular item or item-type at significantly higher rates than other items or item types.  Long passages, complex constructed responses and/or multi-stepped tasks should be examined with additional scrutiny. </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Omission rates should also be used to evaluate test-taker fatigue, expressed when items at the end of the testing experience are omitted at higher rates for the typical test-taker.</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u="none" dirty="0">
                <a:ea typeface="ＭＳ Ｐゴシック" panose="020B0600070205080204" pitchFamily="34" charset="-128"/>
              </a:rPr>
              <a:t>Calculating Omission/Attempted Rates</a:t>
            </a:r>
            <a:endParaRPr lang="en-US" altLang="en-US" u="none" dirty="0">
              <a:ea typeface="ＭＳ Ｐゴシック" panose="020B0600070205080204" pitchFamily="34" charset="-128"/>
            </a:endParaRP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Using the </a:t>
            </a:r>
            <a:r>
              <a:rPr lang="en-US" altLang="en-US" sz="1200" u="none" dirty="0">
                <a:latin typeface="+mn-lt"/>
              </a:rPr>
              <a:t>unscored</a:t>
            </a:r>
            <a:r>
              <a:rPr lang="en-US" altLang="en-US" sz="1200" dirty="0">
                <a:latin typeface="+mn-lt"/>
              </a:rPr>
              <a:t> responses, calculate the number of test-takers that did not select and/or provide a response to the item/task.</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For unanswered items, create an “omission” chart displaying for each item the number (count) of NULL responses, which will be calculated by subtracting the number of invalid responses from the denominator. [e.g., see Module 5-Data Sample 2015 formula=COUNTIF(D2:D101,"")]</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For each unscored column, calculate the “attempted” rate by totaling the number of valid response (numerator) and dividing the aggregated value by the total number of possible responses in the column (denominator). </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Verify the full range of scores are being included in the Excel formula (e.g., see Module 5- Data Sample 2015 formula [=SUM(AE2:AE101)].</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a:p>
        </p:txBody>
      </p:sp>
    </p:spTree>
    <p:extLst>
      <p:ext uri="{BB962C8B-B14F-4D97-AF65-F5344CB8AC3E}">
        <p14:creationId xmlns:p14="http://schemas.microsoft.com/office/powerpoint/2010/main" val="2441410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Notice that the charts, one for omission and one for attempted, are demonstrating the same performance statistics.  The choice of presentation format is only a matter of preference.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a:p>
        </p:txBody>
      </p:sp>
    </p:spTree>
    <p:extLst>
      <p:ext uri="{BB962C8B-B14F-4D97-AF65-F5344CB8AC3E}">
        <p14:creationId xmlns:p14="http://schemas.microsoft.com/office/powerpoint/2010/main" val="2226941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Differential Item Functioning analysis is a statistic that provides an indication of differences in item performance among comparable members of different groups, based on their test scores. DIF analysis does not determine item bias, but it does provide a warning of possible bias. Subject matter or other experts must review the flagged items to judge whether it is indeed biased.  </a:t>
            </a: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DIF is usually done as part of an Item Analysis process. It is rarely used in classroom or school-wide assessment but becomes of increasing importance for district-wide assessment administration.</a:t>
            </a: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For the purposes of this training, the focal group used is gender (M/F).  For large scale assessments, the focal groups often include minority and English-language learners.  More advanced statistical approaches (e.g., Mantel-Haenszel procedure) are also used to flag items for DIF, but this procedure is beyond the scope of this training.</a:t>
            </a:r>
          </a:p>
          <a:p>
            <a:pPr eaLnBrk="1" hangingPunct="1">
              <a:spcBef>
                <a:spcPct val="0"/>
              </a:spcBef>
            </a:pPr>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b="1" u="sng" dirty="0">
                <a:ea typeface="ＭＳ Ｐゴシック" panose="020B0600070205080204" pitchFamily="34" charset="-128"/>
              </a:rPr>
              <a:t>Calculating Differential Item Functioning (DIF) Rates</a:t>
            </a:r>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228600" indent="-228600" eaLnBrk="1" hangingPunct="1">
              <a:spcBef>
                <a:spcPct val="0"/>
              </a:spcBef>
              <a:buFont typeface="+mj-lt"/>
              <a:buAutoNum type="arabicPeriod"/>
            </a:pPr>
            <a:endParaRPr lang="en-US" altLang="en-US" sz="1200" dirty="0">
              <a:latin typeface="+mn-lt"/>
            </a:endParaRPr>
          </a:p>
          <a:p>
            <a:pPr marL="228600" indent="-228600" eaLnBrk="1" hangingPunct="1">
              <a:lnSpc>
                <a:spcPct val="115000"/>
              </a:lnSpc>
              <a:spcBef>
                <a:spcPct val="0"/>
              </a:spcBef>
              <a:spcAft>
                <a:spcPts val="600"/>
              </a:spcAft>
              <a:buClrTx/>
              <a:buSzTx/>
              <a:buFont typeface="+mj-lt"/>
              <a:buAutoNum type="arabicPeriod"/>
            </a:pPr>
            <a:r>
              <a:rPr lang="en-US" altLang="en-US" sz="1200" dirty="0">
                <a:latin typeface="+mn-lt"/>
              </a:rPr>
              <a:t>Determine the mean (average) </a:t>
            </a:r>
            <a:r>
              <a:rPr lang="en-US" altLang="en-US" sz="1200" i="1" dirty="0">
                <a:latin typeface="+mn-lt"/>
              </a:rPr>
              <a:t>p</a:t>
            </a:r>
            <a:r>
              <a:rPr lang="en-US" altLang="en-US" sz="1200" dirty="0">
                <a:latin typeface="+mn-lt"/>
              </a:rPr>
              <a:t>-value variable for members of the focal group (i.e., males vs. females)</a:t>
            </a:r>
          </a:p>
          <a:p>
            <a:pPr marL="228600" indent="-228600" eaLnBrk="1" hangingPunct="1">
              <a:lnSpc>
                <a:spcPct val="115000"/>
              </a:lnSpc>
              <a:spcBef>
                <a:spcPct val="0"/>
              </a:spcBef>
              <a:spcAft>
                <a:spcPts val="600"/>
              </a:spcAft>
              <a:buClrTx/>
              <a:buSzTx/>
              <a:buFont typeface="+mj-lt"/>
              <a:buAutoNum type="arabicPeriod"/>
            </a:pPr>
            <a:r>
              <a:rPr lang="en-US" altLang="en-US" sz="1200" dirty="0">
                <a:latin typeface="+mn-lt"/>
              </a:rPr>
              <a:t>Determine the members’ </a:t>
            </a:r>
            <a:r>
              <a:rPr lang="en-US" altLang="en-US" sz="1200" i="1" dirty="0">
                <a:latin typeface="+mn-lt"/>
              </a:rPr>
              <a:t>p</a:t>
            </a:r>
            <a:r>
              <a:rPr lang="en-US" altLang="en-US" sz="1200" dirty="0">
                <a:latin typeface="+mn-lt"/>
              </a:rPr>
              <a:t>-value deviation by subtracting the overall </a:t>
            </a:r>
            <a:r>
              <a:rPr lang="en-US" altLang="en-US" sz="1200" i="1" dirty="0">
                <a:latin typeface="+mn-lt"/>
              </a:rPr>
              <a:t>p</a:t>
            </a:r>
            <a:r>
              <a:rPr lang="en-US" altLang="en-US" sz="1200" dirty="0">
                <a:latin typeface="+mn-lt"/>
              </a:rPr>
              <a:t>-value from the focal group mean.</a:t>
            </a:r>
          </a:p>
          <a:p>
            <a:pPr marL="228600" indent="-228600" eaLnBrk="1" hangingPunct="1">
              <a:lnSpc>
                <a:spcPct val="115000"/>
              </a:lnSpc>
              <a:spcBef>
                <a:spcPct val="0"/>
              </a:spcBef>
              <a:spcAft>
                <a:spcPts val="600"/>
              </a:spcAft>
              <a:buClrTx/>
              <a:buSzTx/>
              <a:buFont typeface="+mj-lt"/>
              <a:buAutoNum type="arabicPeriod"/>
            </a:pPr>
            <a:r>
              <a:rPr lang="en-US" altLang="en-US" sz="1200" dirty="0">
                <a:latin typeface="+mn-lt"/>
              </a:rPr>
              <a:t>For each item, create a contingency table with the focal group and compare the </a:t>
            </a:r>
            <a:r>
              <a:rPr lang="en-US" altLang="en-US" sz="1200" i="1" dirty="0">
                <a:latin typeface="+mn-lt"/>
              </a:rPr>
              <a:t>p</a:t>
            </a:r>
            <a:r>
              <a:rPr lang="en-US" altLang="en-US" sz="1200" dirty="0">
                <a:latin typeface="+mn-lt"/>
              </a:rPr>
              <a:t>-value. Then, determine the deviation from the item </a:t>
            </a:r>
            <a:r>
              <a:rPr lang="en-US" altLang="en-US" sz="1200" i="1" dirty="0">
                <a:latin typeface="+mn-lt"/>
              </a:rPr>
              <a:t>p</a:t>
            </a:r>
            <a:r>
              <a:rPr lang="en-US" altLang="en-US" sz="1200" dirty="0">
                <a:latin typeface="+mn-lt"/>
              </a:rPr>
              <a:t>-value by subtracting the overall item </a:t>
            </a:r>
            <a:r>
              <a:rPr lang="en-US" altLang="en-US" sz="1200" i="1" dirty="0">
                <a:latin typeface="+mn-lt"/>
              </a:rPr>
              <a:t>p</a:t>
            </a:r>
            <a:r>
              <a:rPr lang="en-US" altLang="en-US" sz="1200" dirty="0">
                <a:latin typeface="+mn-lt"/>
              </a:rPr>
              <a:t>-value from the subgroup mean.</a:t>
            </a:r>
          </a:p>
          <a:p>
            <a:pPr marL="228600" indent="-228600" eaLnBrk="1" hangingPunct="1">
              <a:lnSpc>
                <a:spcPct val="115000"/>
              </a:lnSpc>
              <a:spcBef>
                <a:spcPct val="0"/>
              </a:spcBef>
              <a:spcAft>
                <a:spcPts val="600"/>
              </a:spcAft>
              <a:buClrTx/>
              <a:buSzTx/>
              <a:buFont typeface="+mj-lt"/>
              <a:buAutoNum type="arabicPeriod"/>
            </a:pPr>
            <a:r>
              <a:rPr lang="en-US" altLang="en-US" sz="1200" dirty="0">
                <a:latin typeface="+mn-lt"/>
              </a:rPr>
              <a:t>Determine if the item’s deviation falls with the upper and lower deviation values for the overall test.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Coding the spreadsheet to identify focal groups is a best practice when considering a DIF analysis. Additional statistical information needed for this process can be found through the p-values.</a:t>
            </a:r>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14</a:t>
            </a:fld>
            <a:endParaRPr lang="en-US"/>
          </a:p>
        </p:txBody>
      </p:sp>
    </p:spTree>
    <p:extLst>
      <p:ext uri="{BB962C8B-B14F-4D97-AF65-F5344CB8AC3E}">
        <p14:creationId xmlns:p14="http://schemas.microsoft.com/office/powerpoint/2010/main" val="1881067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In this example, the average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 is .25 and the difference between female and male test-takers is nominal (i.e., within the overall test parameters for the focal group).  The deviation parameters for the focal group is established using the overall test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 and then examined item by item.</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15</a:t>
            </a:fld>
            <a:endParaRPr lang="en-US"/>
          </a:p>
        </p:txBody>
      </p:sp>
    </p:spTree>
    <p:extLst>
      <p:ext uri="{BB962C8B-B14F-4D97-AF65-F5344CB8AC3E}">
        <p14:creationId xmlns:p14="http://schemas.microsoft.com/office/powerpoint/2010/main" val="2480708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buFont typeface="Wingdings" panose="05000000000000000000" pitchFamily="2" charset="2"/>
              <a:buNone/>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Analysis of distractors in selected response multiple choice items is extremely purposeful. Theoretically, distractors should not be selected by students who have a good understanding of the material, so it’s important to determine whether your best students are, for some reason, being drawn to an incorrect answer.</a:t>
            </a:r>
          </a:p>
          <a:p>
            <a:pPr>
              <a:spcBef>
                <a:spcPct val="0"/>
              </a:spcBef>
              <a:buFont typeface="Wingdings" panose="05000000000000000000" pitchFamily="2" charset="2"/>
              <a:buNone/>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a:spcBef>
                <a:spcPct val="0"/>
              </a:spcBef>
              <a:buFont typeface="Wingdings" panose="05000000000000000000" pitchFamily="2" charset="2"/>
              <a:buNone/>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Distractors should be plausible options. Test writers often use students’ misconceptions, mistakes on homework, or missed quiz questions as fodder for crafting distractors. When this is the approach to distractor writing, information about student understanding can be gleaned even from their selection of wrong answers.</a:t>
            </a:r>
          </a:p>
          <a:p>
            <a:pPr>
              <a:spcBef>
                <a:spcPct val="0"/>
              </a:spcBef>
              <a:buFont typeface="Wingdings" panose="05000000000000000000" pitchFamily="2" charset="2"/>
              <a:buNone/>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a:spcBef>
                <a:spcPct val="0"/>
              </a:spcBef>
              <a:buFont typeface="Wingdings" panose="05000000000000000000" pitchFamily="2" charset="2"/>
              <a:buNone/>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In examining item distractors, there are two things to consider:</a:t>
            </a:r>
          </a:p>
          <a:p>
            <a:pPr>
              <a:spcBef>
                <a:spcPct val="0"/>
              </a:spcBef>
              <a:buFont typeface="Wingdings" panose="05000000000000000000" pitchFamily="2" charset="2"/>
              <a:buNone/>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indent="-171450">
              <a:spcBef>
                <a:spcPct val="0"/>
              </a:spcBef>
              <a:buFont typeface="Arial" panose="020B0604020202020204" pitchFamily="34" charset="0"/>
              <a:buChar char="•"/>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Are there at least some respondents for each distractor?  If you have four possible choices for each item, but students are only selecting between two of them, this is an indicator that the other distractors are ineffective. Even low-knowledge students can reduce the “real” options to two, so the odds are better that they will guess correctly. </a:t>
            </a:r>
          </a:p>
          <a:p>
            <a:pPr marL="171450" indent="-171450">
              <a:spcBef>
                <a:spcPct val="0"/>
              </a:spcBef>
              <a:buFont typeface="Arial" panose="020B0604020202020204" pitchFamily="34" charset="0"/>
              <a:buChar char="•"/>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indent="-171450">
              <a:spcBef>
                <a:spcPct val="0"/>
              </a:spcBef>
              <a:buFont typeface="Arial" panose="020B0604020202020204" pitchFamily="34" charset="0"/>
              <a:buChar char="•"/>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Are high performing students selecting distractors on certain items? If so, these items should be checked for wording, to make sure that there are not multiple possible interpretations.</a:t>
            </a:r>
          </a:p>
          <a:p>
            <a:pPr marL="628650" lvl="1" indent="-171450">
              <a:spcBef>
                <a:spcPct val="0"/>
              </a:spcBef>
              <a:buFont typeface="Wingdings" panose="05000000000000000000" pitchFamily="2" charset="2"/>
              <a:buChar char="q"/>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u="sng" dirty="0">
                <a:ea typeface="ＭＳ Ｐゴシック" panose="020B0600070205080204" pitchFamily="34" charset="-128"/>
              </a:rPr>
              <a:t>Calculating Distractor Comparisons</a:t>
            </a:r>
            <a:endParaRPr lang="en-US" altLang="en-US" dirty="0">
              <a:ea typeface="ＭＳ Ｐゴシック" panose="020B0600070205080204" pitchFamily="34" charset="-128"/>
            </a:endParaRPr>
          </a:p>
          <a:p>
            <a:endParaRPr lang="en-US" dirty="0"/>
          </a:p>
          <a:p>
            <a:pPr>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The steps for calculating distractor comparisons again begins with the unscored item list. A “Pivot Table” function is used to create a frequency distribution that counts the number of test takers who selected each option. </a:t>
            </a:r>
          </a:p>
          <a:p>
            <a:pPr>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Each item’s distractors (including the identified correct answer) is used to create the frequency distribution.  Distractors with low response values, below .10, should be flagged and subsequently removed or re-designed. Additional analysis that compares high performing and low performing students’ selection of a distractor can also be implemented.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16</a:t>
            </a:fld>
            <a:endParaRPr lang="en-US"/>
          </a:p>
        </p:txBody>
      </p:sp>
    </p:spTree>
    <p:extLst>
      <p:ext uri="{BB962C8B-B14F-4D97-AF65-F5344CB8AC3E}">
        <p14:creationId xmlns:p14="http://schemas.microsoft.com/office/powerpoint/2010/main" val="1760981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It is expected that the frequency distribution will be influenced by the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 Meaning that high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-values will suggests the frequency test-takers selected incorrect answers will, obviously, be very low.</a:t>
            </a:r>
          </a:p>
          <a:p>
            <a:pPr>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In this chart, it is significant that Question #1’s distractor option “C” has  higher selection rates than the correct answer, “D”.  Further, distractor “A” was weak.  This test item should be re-examined to determine if distractor “C” is a common misconception or if the answer option “looked like the correct answer”.</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17</a:t>
            </a:fld>
            <a:endParaRPr lang="en-US"/>
          </a:p>
        </p:txBody>
      </p:sp>
    </p:spTree>
    <p:extLst>
      <p:ext uri="{BB962C8B-B14F-4D97-AF65-F5344CB8AC3E}">
        <p14:creationId xmlns:p14="http://schemas.microsoft.com/office/powerpoint/2010/main" val="162363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An item type comparison analyzes the difference in student performance between the various item types. Note that this statistic relates to student performance and not item performance, however, the results can affect change in items and in the overall operational form for the test. This statistic can be influenced by test-takers not completing Constructed Response items at a higher rate than Selected Response items.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u="sng" dirty="0">
                <a:ea typeface="ＭＳ Ｐゴシック" panose="020B0600070205080204" pitchFamily="34" charset="-128"/>
              </a:rPr>
              <a:t>Calculating Item-Type Comparisons</a:t>
            </a:r>
            <a:endParaRPr lang="en-US" altLang="en-US" dirty="0">
              <a:ea typeface="ＭＳ Ｐゴシック" panose="020B0600070205080204" pitchFamily="34" charset="-128"/>
            </a:endParaRPr>
          </a:p>
          <a:p>
            <a:pPr marL="228600" indent="-228600">
              <a:buFont typeface="+mj-lt"/>
              <a:buAutoNum type="arabicPeriod"/>
            </a:pPr>
            <a:endParaRPr lang="en-US" dirty="0"/>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Select all scored values for SR item types.</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Calculate the percent (PCT) of points earned by aggregating the points earned (numerator) and dividing by the total possible (denominator) and then convert the resultant into a percentage.</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Select all scored values (points awarded given the CR scoring rubric) for all CR item types for each test-taker.</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Calculate the percent (PCT) of points earned by aggregating the points earned (numerator) and dividing that value by the total possible points (denominator) across all rubric </a:t>
            </a:r>
            <a:r>
              <a:rPr lang="en-US" altLang="en-US" sz="1200">
                <a:latin typeface="+mn-lt"/>
              </a:rPr>
              <a:t>score ranges, </a:t>
            </a:r>
            <a:r>
              <a:rPr lang="en-US" altLang="en-US" sz="1200" dirty="0">
                <a:latin typeface="+mn-lt"/>
              </a:rPr>
              <a:t>and then convert the resultant into a percentage.</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Determine the overall test percent correct for the two item types and determine if the observed differences between item types is greater than 10 PCT PTS (points).</a:t>
            </a:r>
          </a:p>
          <a:p>
            <a:pPr marL="228600"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18</a:t>
            </a:fld>
            <a:endParaRPr lang="en-US"/>
          </a:p>
        </p:txBody>
      </p:sp>
    </p:spTree>
    <p:extLst>
      <p:ext uri="{BB962C8B-B14F-4D97-AF65-F5344CB8AC3E}">
        <p14:creationId xmlns:p14="http://schemas.microsoft.com/office/powerpoint/2010/main" val="193331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This item-type comparison chart is showing, on the X-axis, the item-type comparison for EACH</a:t>
            </a:r>
            <a:r>
              <a:rPr lang="en-US" altLang="en-US" u="none" dirty="0">
                <a:latin typeface="Times New Roman" panose="02020603050405020304" pitchFamily="18" charset="0"/>
                <a:ea typeface="ＭＳ Ｐゴシック" panose="020B0600070205080204" pitchFamily="34" charset="-128"/>
                <a:cs typeface="Times New Roman" panose="02020603050405020304" pitchFamily="18" charset="0"/>
              </a:rPr>
              <a:t> test-taker</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 This is a student-by-student examination on individual performance on the two item types. Before this very granular analysis would be implemented, test developers would examine the overall test, in the aggregate, to determine adjustments that might need to be made between item types.</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19</a:t>
            </a:fld>
            <a:endParaRPr lang="en-US"/>
          </a:p>
        </p:txBody>
      </p:sp>
    </p:spTree>
    <p:extLst>
      <p:ext uri="{BB962C8B-B14F-4D97-AF65-F5344CB8AC3E}">
        <p14:creationId xmlns:p14="http://schemas.microsoft.com/office/powerpoint/2010/main" val="1857542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Post-administration review </a:t>
            </a:r>
            <a:r>
              <a:rPr lang="en-US" sz="1200" dirty="0">
                <a:latin typeface="Arial" panose="020B0604020202020204" pitchFamily="34" charset="0"/>
                <a:cs typeface="Arial" panose="020B0604020202020204" pitchFamily="34" charset="0"/>
              </a:rPr>
              <a:t>is an </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analysis of data after the assessment has been completed by the test taker(s).  This is a key step in understanding the psychometric properties of a given assessment.  Quantitative data helps inform understanding about the performance of both individual items and the overall operational form.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Arial" panose="020B0604020202020204" pitchFamily="34" charset="0"/>
                <a:ea typeface="ＭＳ Ｐゴシック" panose="020B0600070205080204" pitchFamily="34" charset="-128"/>
                <a:cs typeface="Arial" panose="020B0604020202020204" pitchFamily="34" charset="0"/>
              </a:rPr>
              <a:t>Post-administration review is used to:</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90513" lvl="1" indent="-290513">
              <a:lnSpc>
                <a:spcPct val="80000"/>
              </a:lnSpc>
              <a:buFont typeface="Arial" panose="020B0604020202020204" pitchFamily="34" charset="0"/>
              <a:buChar char="•"/>
            </a:pPr>
            <a:r>
              <a:rPr lang="en-US" altLang="en-US" sz="1800" b="1"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answer questions about an assessment</a:t>
            </a:r>
            <a:r>
              <a:rPr lang="ja-JP" altLang="en-US" sz="1800" b="1">
                <a:solidFill>
                  <a:srgbClr val="000000"/>
                </a:solidFill>
                <a:latin typeface="Arial" panose="020B0604020202020204" pitchFamily="34" charset="0"/>
                <a:ea typeface="ＭＳ Ｐゴシック" panose="020B0600070205080204" pitchFamily="34" charset="-128"/>
                <a:cs typeface="Arial" panose="020B0604020202020204" pitchFamily="34" charset="0"/>
              </a:rPr>
              <a:t>’</a:t>
            </a:r>
            <a:r>
              <a:rPr lang="en-US" altLang="ja-JP" sz="1800" b="1"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s technical quality.</a:t>
            </a:r>
          </a:p>
          <a:p>
            <a:pPr marL="290513" lvl="1" indent="-290513">
              <a:lnSpc>
                <a:spcPct val="80000"/>
              </a:lnSpc>
              <a:buFont typeface="Arial" panose="020B0604020202020204" pitchFamily="34" charset="0"/>
              <a:buChar char="•"/>
            </a:pPr>
            <a:r>
              <a:rPr lang="en-US" altLang="en-US" sz="1800" b="1"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correctly interpret results from a test’s administration.</a:t>
            </a:r>
          </a:p>
          <a:p>
            <a:pPr marL="290513" lvl="1" indent="-290513">
              <a:lnSpc>
                <a:spcPct val="80000"/>
              </a:lnSpc>
              <a:buFont typeface="Arial" panose="020B0604020202020204" pitchFamily="34" charset="0"/>
              <a:buChar char="•"/>
            </a:pPr>
            <a:r>
              <a:rPr lang="en-US" altLang="en-US" b="1"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adjust and improve items and operational forms for future administrations of an assessment.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12965860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A Constructed Response Frequency Distribution examines rubric scoring. Examining rubric scores assigned to test-takers serves two functions: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first, it can evaluate scorer bias and/or drift, and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second, it can evaluate rubric quality.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In evaluating scorer bias, the frequency distribution will change (that is increase or decrease) in a sequential way that reflects </a:t>
            </a:r>
            <a:r>
              <a:rPr lang="en-US" altLang="en-US" u="sng" dirty="0">
                <a:latin typeface="Times New Roman" panose="02020603050405020304" pitchFamily="18" charset="0"/>
                <a:ea typeface="ＭＳ Ｐゴシック" panose="020B0600070205080204" pitchFamily="34" charset="-128"/>
                <a:cs typeface="Times New Roman" panose="02020603050405020304" pitchFamily="18" charset="0"/>
              </a:rPr>
              <a:t>when</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 the item was scored (e.g., first to last).  Second, scoring rubrics that have numerous categorical positions on the scoring continuum, but have poorly defined descriptors will result in raters “drifting” to the center score values.</a:t>
            </a:r>
          </a:p>
          <a:p>
            <a:endParaRPr 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u="sng" dirty="0">
                <a:ea typeface="ＭＳ Ｐゴシック" panose="020B0600070205080204" pitchFamily="34" charset="-128"/>
              </a:rPr>
              <a:t>Calculating CR Frequency Distributions</a:t>
            </a:r>
            <a:endParaRPr lang="en-US" altLang="en-US" u="sng" dirty="0">
              <a:ea typeface="ＭＳ Ｐゴシック" panose="020B0600070205080204" pitchFamily="34" charset="-128"/>
            </a:endParaRPr>
          </a:p>
          <a:p>
            <a:pPr marL="228600" indent="-228600">
              <a:buFont typeface="+mj-lt"/>
              <a:buAutoNum type="arabicPeriod"/>
            </a:pPr>
            <a:endParaRPr lang="en-US" dirty="0"/>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Select all scored values for the first construct response (CR) item using all test-taker data.</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Using Excel’s Pivot Table function, count the number of test-takers assigned to each point value within the given scoring rubric’s range.</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Evaluate the frequency distribution created by Excel’s graphing function.</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Examine the shape of the graph to determine scoring anomalies (e.g., significant numbers of test-takers were assigned the maximum number of points).</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mn-lt"/>
              </a:rPr>
              <a:t>If two raters were used during scoring, juxtapose the frequency distributions created by the assignment of points for each rater.  Identify any significant differences in the graphs’ shape.</a:t>
            </a:r>
          </a:p>
          <a:p>
            <a:pPr marL="228600" indent="-228600" eaLnBrk="1" hangingPunct="1">
              <a:lnSpc>
                <a:spcPct val="100000"/>
              </a:lnSpc>
              <a:spcBef>
                <a:spcPct val="0"/>
              </a:spcBef>
              <a:spcAft>
                <a:spcPts val="600"/>
              </a:spcAft>
              <a:buClrTx/>
              <a:buSzTx/>
              <a:buFont typeface="+mj-lt"/>
              <a:buAutoNum type="arabicPeriod"/>
            </a:pPr>
            <a:endParaRPr lang="en-US" altLang="en-US" sz="1200" dirty="0">
              <a:latin typeface="+mn-lt"/>
            </a:endParaRPr>
          </a:p>
          <a:p>
            <a:pPr marL="0" marR="0" lvl="0" indent="0" algn="l" defTabSz="914400" rtl="0" eaLnBrk="1" fontAlgn="auto" latinLnBrk="0" hangingPunct="1">
              <a:lnSpc>
                <a:spcPct val="100000"/>
              </a:lnSpc>
              <a:spcBef>
                <a:spcPct val="0"/>
              </a:spcBef>
              <a:spcAft>
                <a:spcPts val="60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Using the pivot table function, a graph is created to show the frequency of scores assigned to student response. The shape of the graph can be examined to discover scoring anomalies, as in identifying that a significant number of test takers were assigned the maximum number of points. If two raters are involved, additional analysis of scoring can be done by juxtaposing the two graphs and identifying significant differences in the graph shapes.</a:t>
            </a:r>
          </a:p>
          <a:p>
            <a:pPr eaLnBrk="1" hangingPunct="1">
              <a:lnSpc>
                <a:spcPct val="100000"/>
              </a:lnSpc>
              <a:spcBef>
                <a:spcPct val="0"/>
              </a:spcBef>
              <a:spcAft>
                <a:spcPts val="600"/>
              </a:spcAft>
              <a:buClrTx/>
              <a:buSzTx/>
              <a:buFont typeface="Times New Roman" panose="02020603050405020304" pitchFamily="18" charset="0"/>
              <a:buAutoNum type="arabicPeriod"/>
            </a:pPr>
            <a:endParaRPr lang="en-US" altLang="en-US" sz="1200" dirty="0">
              <a:latin typeface="+mn-lt"/>
            </a:endParaRPr>
          </a:p>
          <a:p>
            <a:pPr eaLnBrk="1" hangingPunct="1">
              <a:lnSpc>
                <a:spcPct val="100000"/>
              </a:lnSpc>
              <a:spcBef>
                <a:spcPct val="0"/>
              </a:spcBef>
              <a:spcAft>
                <a:spcPts val="600"/>
              </a:spcAft>
              <a:buClrTx/>
              <a:buSzTx/>
              <a:buFontTx/>
              <a:buNone/>
            </a:pPr>
            <a:endParaRPr lang="en-US" altLang="en-US" sz="1200" dirty="0">
              <a:latin typeface="+mn-lt"/>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20</a:t>
            </a:fld>
            <a:endParaRPr lang="en-US"/>
          </a:p>
        </p:txBody>
      </p:sp>
    </p:spTree>
    <p:extLst>
      <p:ext uri="{BB962C8B-B14F-4D97-AF65-F5344CB8AC3E}">
        <p14:creationId xmlns:p14="http://schemas.microsoft.com/office/powerpoint/2010/main" val="40043375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The frequency distribution shown his frequency is for Question #26 in the Data Sample, which is presumed to be a Constructed Response item.  The data suggest that most test-takers received the maximum number of points and very few received the adjacent score of “2”.  The take-away from this analysis is that the rubric is probably not scoring four levels of performance but probably only two—completely correct, with a score of 3, or partially correct, with a score of 1. As the score value of “2” is rarely used, the language for that descriptor and the others in that criteria category should probably be re-examined and revised.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21</a:t>
            </a:fld>
            <a:endParaRPr lang="en-US"/>
          </a:p>
        </p:txBody>
      </p:sp>
    </p:spTree>
    <p:extLst>
      <p:ext uri="{BB962C8B-B14F-4D97-AF65-F5344CB8AC3E}">
        <p14:creationId xmlns:p14="http://schemas.microsoft.com/office/powerpoint/2010/main" val="33128751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Once data analysis at the item, operational form and human scorer level has been completed, it is a best practice to review the work and determine to make changes based on the analysis. This Quality Assurance Checklist provides a one-page glance of the ranges for item performance.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22</a:t>
            </a:fld>
            <a:endParaRPr lang="en-US"/>
          </a:p>
        </p:txBody>
      </p:sp>
    </p:spTree>
    <p:extLst>
      <p:ext uri="{BB962C8B-B14F-4D97-AF65-F5344CB8AC3E}">
        <p14:creationId xmlns:p14="http://schemas.microsoft.com/office/powerpoint/2010/main" val="23635087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23</a:t>
            </a:fld>
            <a:endParaRPr lang="en-US"/>
          </a:p>
        </p:txBody>
      </p:sp>
    </p:spTree>
    <p:extLst>
      <p:ext uri="{BB962C8B-B14F-4D97-AF65-F5344CB8AC3E}">
        <p14:creationId xmlns:p14="http://schemas.microsoft.com/office/powerpoint/2010/main" val="16619813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To score student responses to constructed response and performance task items in an accurate and consistent manner, human scorers must assess items according to scoring rubrics and guidelines as consistently as possible.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For a single scorer: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ea typeface="ＭＳ Ｐゴシック" panose="020B0600070205080204" pitchFamily="34" charset="-128"/>
              </a:rPr>
              <a:t>Consistent use of the rubric criteria and descriptors when scoring multiple responses to a(n) short constructed response, extended constructed response, or performance task.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1D35"/>
                </a:solidFill>
                <a:effectLst/>
                <a:latin typeface="Google Sans"/>
              </a:rPr>
              <a:t>Awareness of "rater drift error,” </a:t>
            </a:r>
            <a:r>
              <a:rPr lang="en-US" dirty="0"/>
              <a:t>a situation where a rater's scoring standards gradually change over time, leading to inconsistency in their evaluations, particularly when compared to their own earlier ratings, causing a decline in </a:t>
            </a:r>
            <a:r>
              <a:rPr lang="en-US" u="sng" dirty="0"/>
              <a:t>reliability</a:t>
            </a:r>
            <a:r>
              <a:rPr lang="en-US" dirty="0"/>
              <a:t> within the assessment process.</a:t>
            </a:r>
            <a:endParaRPr lang="en-US" altLang="en-US" dirty="0">
              <a:ea typeface="ＭＳ Ｐゴシック" panose="020B0600070205080204" pitchFamily="34" charset="-128"/>
            </a:endParaRPr>
          </a:p>
          <a:p>
            <a:endParaRPr lang="en-US" dirty="0"/>
          </a:p>
          <a:p>
            <a:r>
              <a:rPr lang="en-US" dirty="0"/>
              <a:t>For multiple scorers: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dirty="0">
                <a:ea typeface="ＭＳ Ｐゴシック" panose="020B0600070205080204" pitchFamily="34" charset="-128"/>
              </a:rPr>
              <a:t>Consistent use of the rubric criteria and descriptors when multiple persons are scoring responses to a(n) short constructed response, extended constructed response, or performance task.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1D35"/>
                </a:solidFill>
                <a:effectLst/>
                <a:latin typeface="Google Sans"/>
              </a:rPr>
              <a:t>Awareness of "rater drift error," </a:t>
            </a:r>
            <a:r>
              <a:rPr lang="en-US" dirty="0"/>
              <a:t>a situation where a rater's scoring standards gradually change over time, leading to inconsistency in their evaluations, particularly when compared to their own earlier ratings or the ratings of other raters, causing a decline in </a:t>
            </a:r>
            <a:r>
              <a:rPr lang="en-US" u="sng" dirty="0"/>
              <a:t>inter-rater reliability </a:t>
            </a:r>
            <a:r>
              <a:rPr lang="en-US" dirty="0"/>
              <a:t>within the assessment process.</a:t>
            </a: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24</a:t>
            </a:fld>
            <a:endParaRPr lang="en-US"/>
          </a:p>
        </p:txBody>
      </p:sp>
    </p:spTree>
    <p:extLst>
      <p:ext uri="{BB962C8B-B14F-4D97-AF65-F5344CB8AC3E}">
        <p14:creationId xmlns:p14="http://schemas.microsoft.com/office/powerpoint/2010/main" val="6046673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sz="1200" dirty="0">
                <a:ea typeface="ＭＳ Ｐゴシック" panose="020B0600070205080204" pitchFamily="34" charset="-128"/>
              </a:rPr>
              <a:t>Scoring with rubrics provides opportunity to look at student achievement through a lens that can focus on important depth of knowledge levels, examining ways in which students understand how to use content that has been learned. Rubrics can, however, be fraught with subjectivity, even when the criteria and descriptors seem to be crystal clear. </a:t>
            </a:r>
          </a:p>
          <a:p>
            <a:pPr eaLnBrk="1" hangingPunct="1">
              <a:spcBef>
                <a:spcPct val="0"/>
              </a:spcBef>
            </a:pPr>
            <a:endParaRPr lang="en-US" altLang="en-US" sz="1200" dirty="0">
              <a:ea typeface="ＭＳ Ｐゴシック" panose="020B0600070205080204" pitchFamily="34" charset="-128"/>
            </a:endParaRPr>
          </a:p>
          <a:p>
            <a:pPr eaLnBrk="1" hangingPunct="1">
              <a:spcBef>
                <a:spcPct val="0"/>
              </a:spcBef>
            </a:pPr>
            <a:r>
              <a:rPr lang="en-US" altLang="en-US" sz="1200" dirty="0">
                <a:ea typeface="ＭＳ Ｐゴシック" panose="020B0600070205080204" pitchFamily="34" charset="-128"/>
              </a:rPr>
              <a:t>To provide strength to the rubric scoring process, a “scoring framework” process should be implemented. This framework allows scorers to get a general sense of where student responses lie (as in high-, middle-, and low-performing responses) before awarding point values to each separate response. Scorers can identify model responses for each level, called “anchor answers” and classify them by point value. Anchor answers can then be used as a reference for scoring all responses.</a:t>
            </a:r>
          </a:p>
          <a:p>
            <a:pPr eaLnBrk="1" hangingPunct="1">
              <a:spcBef>
                <a:spcPct val="0"/>
              </a:spcBef>
            </a:pPr>
            <a:endParaRPr lang="en-US" altLang="en-US" sz="1200" dirty="0">
              <a:ea typeface="ＭＳ Ｐゴシック" panose="020B0600070205080204" pitchFamily="34" charset="-128"/>
            </a:endParaRPr>
          </a:p>
          <a:p>
            <a:pPr eaLnBrk="1" hangingPunct="1">
              <a:spcBef>
                <a:spcPct val="0"/>
              </a:spcBef>
            </a:pPr>
            <a:r>
              <a:rPr lang="en-US" altLang="en-US" sz="1200" dirty="0">
                <a:ea typeface="ＭＳ Ｐゴシック" panose="020B0600070205080204" pitchFamily="34" charset="-128"/>
              </a:rPr>
              <a:t>Why is this process important? Because rubric scoring requires a certain amount of calibration, even if it is just one person doing the scoring. If more that one person is scoring student responses, this process provides a way to identify anchor responses upon which scorers can use the rubric to base their scoring judgments.</a:t>
            </a:r>
          </a:p>
          <a:p>
            <a:pPr eaLnBrk="1" hangingPunct="1">
              <a:spcBef>
                <a:spcPct val="0"/>
              </a:spcBef>
            </a:pPr>
            <a:endParaRPr lang="en-US" altLang="en-US" sz="1200" dirty="0">
              <a:ea typeface="ＭＳ Ｐゴシック" panose="020B0600070205080204" pitchFamily="34" charset="-128"/>
            </a:endParaRPr>
          </a:p>
          <a:p>
            <a:pPr eaLnBrk="1" hangingPunct="1">
              <a:spcBef>
                <a:spcPct val="0"/>
              </a:spcBef>
            </a:pPr>
            <a:r>
              <a:rPr lang="en-US" altLang="en-US" sz="1200" dirty="0">
                <a:ea typeface="ＭＳ Ｐゴシック" panose="020B0600070205080204" pitchFamily="34" charset="-128"/>
              </a:rPr>
              <a:t>This process has six steps:</a:t>
            </a:r>
          </a:p>
          <a:p>
            <a:pPr marL="228600" indent="-228600" eaLnBrk="1" hangingPunct="1">
              <a:spcBef>
                <a:spcPct val="0"/>
              </a:spcBef>
              <a:buFont typeface="+mj-lt"/>
              <a:buAutoNum type="arabicPeriod"/>
            </a:pPr>
            <a:r>
              <a:rPr lang="en-US" altLang="en-US" sz="1200" dirty="0">
                <a:ea typeface="ＭＳ Ｐゴシック" panose="020B0600070205080204" pitchFamily="34" charset="-128"/>
              </a:rPr>
              <a:t>The first step is range finding. In this step the scorer is Looking at student samples and determining what score the sample would receive based on a rubric.</a:t>
            </a:r>
          </a:p>
          <a:p>
            <a:pPr marL="228600" indent="-228600" eaLnBrk="1" hangingPunct="1">
              <a:spcBef>
                <a:spcPct val="0"/>
              </a:spcBef>
              <a:buFont typeface="+mj-lt"/>
              <a:buAutoNum type="arabicPeriod"/>
            </a:pPr>
            <a:r>
              <a:rPr lang="en-US" altLang="en-US" sz="1200" dirty="0">
                <a:ea typeface="ＭＳ Ｐゴシック" panose="020B0600070205080204" pitchFamily="34" charset="-128"/>
              </a:rPr>
              <a:t>The second step is response sequencing. In this step the scorer groups the samples into three performance groups: High , mid and low level.</a:t>
            </a:r>
            <a:endParaRPr lang="en-US" altLang="en-US" sz="1200" u="sng" dirty="0">
              <a:ea typeface="ＭＳ Ｐゴシック" panose="020B0600070205080204" pitchFamily="34" charset="-128"/>
            </a:endParaRPr>
          </a:p>
          <a:p>
            <a:pPr marL="228600" indent="-228600" eaLnBrk="1" hangingPunct="1">
              <a:spcBef>
                <a:spcPct val="0"/>
              </a:spcBef>
              <a:buFont typeface="+mj-lt"/>
              <a:buAutoNum type="arabicPeriod"/>
            </a:pPr>
            <a:r>
              <a:rPr lang="en-US" altLang="en-US" sz="1200" dirty="0">
                <a:ea typeface="ＭＳ Ｐゴシック" panose="020B0600070205080204" pitchFamily="34" charset="-128"/>
              </a:rPr>
              <a:t>The third step is preliminary read. In this step the scorer re-examines the responses in each group and provides a score, rank-ordering or moving responses to a different group.</a:t>
            </a:r>
          </a:p>
          <a:p>
            <a:pPr marL="228600" indent="-228600">
              <a:buFont typeface="+mj-lt"/>
              <a:buAutoNum type="arabicPeriod"/>
            </a:pPr>
            <a:r>
              <a:rPr lang="en-US" altLang="en-US" sz="1200" dirty="0">
                <a:ea typeface="ＭＳ Ｐゴシック" panose="020B0600070205080204" pitchFamily="34" charset="-128"/>
              </a:rPr>
              <a:t>The fourth step is to identify an anchor response. In this step the scorer identifies an exemplar response for each group. This response is called an anchor response.</a:t>
            </a:r>
          </a:p>
          <a:p>
            <a:pPr marL="228600" indent="-228600">
              <a:buFont typeface="+mj-lt"/>
              <a:buAutoNum type="arabicPeriod"/>
            </a:pPr>
            <a:r>
              <a:rPr lang="en-US" altLang="en-US" sz="1200" dirty="0">
                <a:ea typeface="ＭＳ Ｐゴシック" panose="020B0600070205080204" pitchFamily="34" charset="-128"/>
              </a:rPr>
              <a:t>The fifth step is to assign score. In this step the scorer assigns a score to the exemplar response. Remember that an exemplar response is not an exemplary response, but one that is typical of a response for the group to which the response has been assigned.</a:t>
            </a:r>
          </a:p>
          <a:p>
            <a:pPr marL="228600" indent="-228600">
              <a:buFont typeface="+mj-lt"/>
              <a:buAutoNum type="arabicPeriod"/>
            </a:pPr>
            <a:r>
              <a:rPr lang="en-US" altLang="en-US" sz="1200" dirty="0">
                <a:ea typeface="ＭＳ Ｐゴシック" panose="020B0600070205080204" pitchFamily="34" charset="-128"/>
              </a:rPr>
              <a:t>The sixth step is to review scored items. In this step the scorer reviews the scores of the responses in relation to the anchor answer.</a:t>
            </a:r>
          </a:p>
          <a:p>
            <a:pPr marL="228600" indent="-228600">
              <a:buFont typeface="+mj-lt"/>
              <a:buAutoNum type="arabicPeriod"/>
            </a:pPr>
            <a:endParaRPr lang="en-US" altLang="en-US" sz="1200" dirty="0">
              <a:ea typeface="ＭＳ Ｐゴシック" panose="020B0600070205080204" pitchFamily="34" charset="-128"/>
            </a:endParaRPr>
          </a:p>
          <a:p>
            <a:endParaRPr lang="en-US" altLang="en-US" sz="1200" dirty="0">
              <a:ea typeface="ＭＳ Ｐゴシック" panose="020B0600070205080204" pitchFamily="34" charset="-128"/>
            </a:endParaRPr>
          </a:p>
          <a:p>
            <a:pPr eaLnBrk="1" hangingPunct="1">
              <a:spcBef>
                <a:spcPct val="0"/>
              </a:spcBef>
            </a:pPr>
            <a:endParaRPr lang="en-US" altLang="en-US" sz="1200" u="sng" dirty="0">
              <a:ea typeface="ＭＳ Ｐゴシック" panose="020B0600070205080204" pitchFamily="34" charset="-128"/>
            </a:endParaRPr>
          </a:p>
          <a:p>
            <a:pPr eaLnBrk="1" hangingPunct="1">
              <a:spcBef>
                <a:spcPct val="0"/>
              </a:spcBef>
            </a:pPr>
            <a:endParaRPr lang="en-US" altLang="en-US" sz="1200" dirty="0">
              <a:ea typeface="ＭＳ Ｐゴシック" panose="020B0600070205080204" pitchFamily="34" charset="-128"/>
            </a:endParaRPr>
          </a:p>
          <a:p>
            <a:pPr eaLnBrk="1" hangingPunct="1">
              <a:spcBef>
                <a:spcPct val="0"/>
              </a:spcBef>
            </a:pPr>
            <a:endParaRPr lang="en-US" altLang="en-US" sz="1200"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25</a:t>
            </a:fld>
            <a:endParaRPr lang="en-US"/>
          </a:p>
        </p:txBody>
      </p:sp>
    </p:spTree>
    <p:extLst>
      <p:ext uri="{BB962C8B-B14F-4D97-AF65-F5344CB8AC3E}">
        <p14:creationId xmlns:p14="http://schemas.microsoft.com/office/powerpoint/2010/main" val="32910556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The first task, looking at student response samples and scoring them based on a rubric, is well known to teachers, and often the only one of the six tasks that are implemented for rubric scoring. Further steps must be taken to meet the consistency requirement. The scoring framework process helps human scorers, whether one or many, to examine the criteria and descriptions in a rubric.</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26</a:t>
            </a:fld>
            <a:endParaRPr lang="en-US"/>
          </a:p>
        </p:txBody>
      </p:sp>
    </p:spTree>
    <p:extLst>
      <p:ext uri="{BB962C8B-B14F-4D97-AF65-F5344CB8AC3E}">
        <p14:creationId xmlns:p14="http://schemas.microsoft.com/office/powerpoint/2010/main" val="38978088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anose="020B0600070205080204" pitchFamily="34" charset="-128"/>
              </a:rPr>
              <a:t>Once the task have been assigned a score, the responses should be separated into three groups, or buckets, each bucket identifying a performance level that the scorer believes the response has demonstrated. </a:t>
            </a:r>
          </a:p>
          <a:p>
            <a:endParaRPr lang="en-US" altLang="en-US" dirty="0">
              <a:ea typeface="ＭＳ Ｐゴシック" panose="020B0600070205080204" pitchFamily="34" charset="-128"/>
            </a:endParaRPr>
          </a:p>
          <a:p>
            <a:r>
              <a:rPr lang="en-US" altLang="en-US" dirty="0">
                <a:ea typeface="ＭＳ Ｐゴシック" panose="020B0600070205080204" pitchFamily="34" charset="-128"/>
              </a:rPr>
              <a:t>If the set of responses reflects the normal curve, a larger percent of responses will be in the “middle” bucket.</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27</a:t>
            </a:fld>
            <a:endParaRPr lang="en-US"/>
          </a:p>
        </p:txBody>
      </p:sp>
    </p:spTree>
    <p:extLst>
      <p:ext uri="{BB962C8B-B14F-4D97-AF65-F5344CB8AC3E}">
        <p14:creationId xmlns:p14="http://schemas.microsoft.com/office/powerpoint/2010/main" val="16649260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anose="020B0600070205080204" pitchFamily="34" charset="-128"/>
              </a:rPr>
              <a:t>Identifying samples in this manner ensures the reliability of the scoring tool.  For example, if all the samples score high, there may be a problem with the scoring tool (rubric).  </a:t>
            </a:r>
          </a:p>
          <a:p>
            <a:endParaRPr lang="en-US" altLang="en-US" dirty="0">
              <a:ea typeface="ＭＳ Ｐゴシック" panose="020B0600070205080204" pitchFamily="34" charset="-128"/>
            </a:endParaRPr>
          </a:p>
          <a:p>
            <a:pPr marL="228600" indent="-228600">
              <a:buFont typeface="+mj-lt"/>
              <a:buAutoNum type="arabicPeriod"/>
            </a:pPr>
            <a:r>
              <a:rPr lang="en-US" altLang="en-US" dirty="0">
                <a:ea typeface="ＭＳ Ｐゴシック" panose="020B0600070205080204" pitchFamily="34" charset="-128"/>
              </a:rPr>
              <a:t>Re-examine the responses in each bucket.</a:t>
            </a:r>
          </a:p>
          <a:p>
            <a:pPr marL="228600" indent="-228600">
              <a:buFont typeface="+mj-lt"/>
              <a:buAutoNum type="arabicPeriod"/>
            </a:pPr>
            <a:endParaRPr lang="en-US" altLang="en-US" dirty="0">
              <a:ea typeface="ＭＳ Ｐゴシック" panose="020B0600070205080204" pitchFamily="34" charset="-128"/>
            </a:endParaRPr>
          </a:p>
          <a:p>
            <a:pPr marL="228600" indent="-228600">
              <a:buFont typeface="+mj-lt"/>
              <a:buAutoNum type="arabicPeriod"/>
            </a:pPr>
            <a:r>
              <a:rPr lang="en-US" altLang="en-US" dirty="0">
                <a:ea typeface="ＭＳ Ｐゴシック" panose="020B0600070205080204" pitchFamily="34" charset="-128"/>
              </a:rPr>
              <a:t>Score, rank-order or move responses to a different bucket.</a:t>
            </a:r>
          </a:p>
          <a:p>
            <a:pPr marL="228600" indent="-228600">
              <a:buFont typeface="+mj-lt"/>
              <a:buAutoNum type="arabicPeriod"/>
            </a:pPr>
            <a:endParaRPr lang="en-US" altLang="en-US" dirty="0">
              <a:ea typeface="ＭＳ Ｐゴシック" panose="020B0600070205080204" pitchFamily="34" charset="-128"/>
            </a:endParaRPr>
          </a:p>
          <a:p>
            <a:pPr marL="228600" indent="-228600">
              <a:buFont typeface="+mj-lt"/>
              <a:buAutoNum type="arabicPeriod"/>
            </a:pPr>
            <a:r>
              <a:rPr lang="en-US" altLang="en-US" dirty="0">
                <a:ea typeface="ＭＳ Ｐゴシック" panose="020B0600070205080204" pitchFamily="34" charset="-128"/>
              </a:rPr>
              <a:t>Identify an exemplar response for each group. </a:t>
            </a:r>
          </a:p>
          <a:p>
            <a:pPr marL="228600" indent="-228600">
              <a:buFont typeface="+mj-lt"/>
              <a:buAutoNum type="arabicPeriod"/>
            </a:pPr>
            <a:endParaRPr lang="en-US" altLang="en-US" dirty="0">
              <a:ea typeface="ＭＳ Ｐゴシック" panose="020B0600070205080204" pitchFamily="34" charset="-128"/>
            </a:endParaRPr>
          </a:p>
          <a:p>
            <a:pPr marL="228600" indent="-228600">
              <a:buFont typeface="+mj-lt"/>
              <a:buAutoNum type="arabicPeriod"/>
            </a:pPr>
            <a:r>
              <a:rPr lang="en-US" altLang="en-US" dirty="0">
                <a:ea typeface="ＭＳ Ｐゴシック" panose="020B0600070205080204" pitchFamily="34" charset="-128"/>
              </a:rPr>
              <a:t>This exemplar is the “anchor response” for its group.</a:t>
            </a:r>
            <a:endParaRPr lang="en-US" altLang="en-US" u="sng"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28</a:t>
            </a:fld>
            <a:endParaRPr lang="en-US"/>
          </a:p>
        </p:txBody>
      </p:sp>
    </p:spTree>
    <p:extLst>
      <p:ext uri="{BB962C8B-B14F-4D97-AF65-F5344CB8AC3E}">
        <p14:creationId xmlns:p14="http://schemas.microsoft.com/office/powerpoint/2010/main" val="1978599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ltLang="en-US" dirty="0">
                <a:ea typeface="ＭＳ Ｐゴシック" panose="020B0600070205080204" pitchFamily="34" charset="-128"/>
              </a:rPr>
              <a:t>Assign a score to the exemplar responses.</a:t>
            </a:r>
          </a:p>
          <a:p>
            <a:pPr marL="228600" indent="-228600">
              <a:buFont typeface="+mj-lt"/>
              <a:buAutoNum type="arabicPeriod"/>
            </a:pPr>
            <a:endParaRPr lang="en-US" altLang="en-US" u="sng" dirty="0">
              <a:ea typeface="ＭＳ Ｐゴシック" panose="020B0600070205080204" pitchFamily="34" charset="-128"/>
            </a:endParaRPr>
          </a:p>
          <a:p>
            <a:pPr marL="228600" indent="-228600">
              <a:buFont typeface="+mj-lt"/>
              <a:buAutoNum type="arabicPeriod"/>
            </a:pPr>
            <a:r>
              <a:rPr lang="en-US" altLang="en-US" dirty="0">
                <a:ea typeface="ＭＳ Ｐゴシック" panose="020B0600070205080204" pitchFamily="34" charset="-128"/>
              </a:rPr>
              <a:t>Review original scores of responses in relation to the anchor answer for each group.</a:t>
            </a:r>
          </a:p>
          <a:p>
            <a:pPr marL="228600" indent="-228600">
              <a:buFont typeface="+mj-lt"/>
              <a:buAutoNum type="arabicPeriod"/>
            </a:pPr>
            <a:endParaRPr lang="en-US" altLang="en-US" dirty="0">
              <a:ea typeface="ＭＳ Ｐゴシック" panose="020B0600070205080204" pitchFamily="34" charset="-128"/>
            </a:endParaRPr>
          </a:p>
          <a:p>
            <a:pPr marL="0" indent="0">
              <a:buFont typeface="+mj-lt"/>
              <a:buNone/>
            </a:pPr>
            <a:r>
              <a:rPr lang="en-US" altLang="en-US" dirty="0">
                <a:ea typeface="ＭＳ Ｐゴシック" panose="020B0600070205080204" pitchFamily="34" charset="-128"/>
              </a:rPr>
              <a:t>Using a scoring framework process is valuable toward providing anchor responses for human scorers.</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29</a:t>
            </a:fld>
            <a:endParaRPr lang="en-US"/>
          </a:p>
        </p:txBody>
      </p:sp>
    </p:spTree>
    <p:extLst>
      <p:ext uri="{BB962C8B-B14F-4D97-AF65-F5344CB8AC3E}">
        <p14:creationId xmlns:p14="http://schemas.microsoft.com/office/powerpoint/2010/main" val="676761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Post-administration analysis provides useful information about how well test items, operational test forms, and rubrics “perform.”</a:t>
            </a:r>
          </a:p>
          <a:p>
            <a:pPr>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Was a particular question as difficult as you intended it to be? </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Did the item or task do a good job of separating the students who knew the content from those who did not?</a:t>
            </a:r>
          </a:p>
          <a:p>
            <a:pPr marL="171450" indent="-171450">
              <a:spcBef>
                <a:spcPct val="0"/>
              </a:spcBef>
              <a:buFont typeface="Arial" panose="020B0604020202020204" pitchFamily="34" charset="0"/>
              <a:buChar cha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How effective were the item stems or task descriptions?</a:t>
            </a:r>
          </a:p>
          <a:p>
            <a:pPr marL="171450" indent="-171450">
              <a:spcBef>
                <a:spcPct val="0"/>
              </a:spcBef>
              <a:buFont typeface="Arial" panose="020B0604020202020204" pitchFamily="34" charset="0"/>
              <a:buChar cha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How effective were the item keys, distractors or scoring rubrics?</a:t>
            </a:r>
          </a:p>
          <a:p>
            <a:pPr marL="171450" indent="-171450">
              <a:spcBef>
                <a:spcPct val="0"/>
              </a:spcBef>
              <a:buFont typeface="Arial" panose="020B0604020202020204" pitchFamily="34" charset="0"/>
              <a:buChar cha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indent="-171450">
              <a:spcBef>
                <a:spcPct val="0"/>
              </a:spcBef>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What changes should you make before using the item or task in subsequent administrations of the test?</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1466527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8BB18-1825-D2F9-8131-6999148EF7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D5562D-4507-20FB-C587-8319DF20F5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83EAE9-E5B4-D6B3-805A-6BAE6F4D5C92}"/>
              </a:ext>
            </a:extLst>
          </p:cNvPr>
          <p:cNvSpPr>
            <a:spLocks noGrp="1"/>
          </p:cNvSpPr>
          <p:nvPr>
            <p:ph type="body" idx="1"/>
          </p:nvPr>
        </p:nvSpPr>
        <p:spPr/>
        <p:txBody>
          <a:bodyPr/>
          <a:lstStyle/>
          <a:p>
            <a:r>
              <a:rPr lang="en-US" dirty="0"/>
              <a:t>The Quality Assurance Checklist for the Scoring Framework Process addresses whether the rubric provides ease and clarity when enacting the scoring framework process. </a:t>
            </a:r>
          </a:p>
          <a:p>
            <a:endParaRPr lang="en-US" dirty="0"/>
          </a:p>
          <a:p>
            <a:r>
              <a:rPr lang="en-US" dirty="0"/>
              <a:t>For the The Scoring Framework process to have fidelity, it is recommended that an appropriate evaluator other than the person who developed the SCR, ECR or PT item and rubric enact the process. If possible, have several appropriate evaluators enact the process. </a:t>
            </a:r>
          </a:p>
        </p:txBody>
      </p:sp>
      <p:sp>
        <p:nvSpPr>
          <p:cNvPr id="4" name="Slide Number Placeholder 3">
            <a:extLst>
              <a:ext uri="{FF2B5EF4-FFF2-40B4-BE49-F238E27FC236}">
                <a16:creationId xmlns:a16="http://schemas.microsoft.com/office/drawing/2014/main" id="{79E1CAA3-2907-CA82-86E3-606684E9A28E}"/>
              </a:ext>
            </a:extLst>
          </p:cNvPr>
          <p:cNvSpPr>
            <a:spLocks noGrp="1"/>
          </p:cNvSpPr>
          <p:nvPr>
            <p:ph type="sldNum" sz="quarter" idx="5"/>
          </p:nvPr>
        </p:nvSpPr>
        <p:spPr/>
        <p:txBody>
          <a:bodyPr/>
          <a:lstStyle/>
          <a:p>
            <a:fld id="{3C0DDAA2-1C43-4F84-BCB8-BB799C3B521C}" type="slidenum">
              <a:rPr lang="en-US" smtClean="0"/>
              <a:t>30</a:t>
            </a:fld>
            <a:endParaRPr lang="en-US"/>
          </a:p>
        </p:txBody>
      </p:sp>
    </p:spTree>
    <p:extLst>
      <p:ext uri="{BB962C8B-B14F-4D97-AF65-F5344CB8AC3E}">
        <p14:creationId xmlns:p14="http://schemas.microsoft.com/office/powerpoint/2010/main" val="26821584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a typeface="+mn-lt"/>
                <a:cs typeface="+mn-lt"/>
              </a:rPr>
              <a:t>Apply your knowledge and the </a:t>
            </a:r>
            <a:r>
              <a:rPr lang="en-US" sz="1200" i="1">
                <a:ea typeface="+mn-lt"/>
                <a:cs typeface="+mn-lt"/>
              </a:rPr>
              <a:t>Quality Assurance Checklist</a:t>
            </a:r>
            <a:r>
              <a:rPr lang="en-US" sz="1200">
                <a:ea typeface="+mn-lt"/>
                <a:cs typeface="+mn-lt"/>
              </a:rPr>
              <a:t> to examine your response.</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31</a:t>
            </a:fld>
            <a:endParaRPr lang="en-US"/>
          </a:p>
        </p:txBody>
      </p:sp>
    </p:spTree>
    <p:extLst>
      <p:ext uri="{BB962C8B-B14F-4D97-AF65-F5344CB8AC3E}">
        <p14:creationId xmlns:p14="http://schemas.microsoft.com/office/powerpoint/2010/main" val="762331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two overarching post-administration review processes that can be used to generate data about assessment items, operational test forms, and scoring tools.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b="1" dirty="0"/>
              <a:t>Item analysis </a:t>
            </a:r>
            <a:r>
              <a:rPr lang="en-US" dirty="0"/>
              <a:t>focuses on the </a:t>
            </a: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limitations, strengths, and assumptions associated with test items and operational form design and then applying a statistical process that can be used to examine the limitations and strengths. </a:t>
            </a:r>
            <a:r>
              <a:rPr lang="en-US" altLang="en-US" sz="1200" i="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Additionally, analyzing</a:t>
            </a:r>
            <a:r>
              <a:rPr lang="en-US" altLang="en-US" sz="1200" i="0" dirty="0">
                <a:ea typeface="ＭＳ Ｐゴシック" panose="020B0600070205080204" pitchFamily="34" charset="-128"/>
              </a:rPr>
              <a:t> items for </a:t>
            </a:r>
            <a:r>
              <a:rPr lang="en-US" altLang="en-US" sz="1200" b="1" i="0" dirty="0">
                <a:ea typeface="ＭＳ Ｐゴシック" panose="020B0600070205080204" pitchFamily="34" charset="-128"/>
              </a:rPr>
              <a:t>Item difficulty </a:t>
            </a:r>
            <a:r>
              <a:rPr lang="en-US" altLang="en-US" sz="1200" i="0" dirty="0">
                <a:ea typeface="ＭＳ Ｐゴシック" panose="020B0600070205080204" pitchFamily="34" charset="-128"/>
              </a:rPr>
              <a:t>is important when developing the overall balance of complexity for an assessment. </a:t>
            </a: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lang="en-US" altLang="en-US" sz="1200" i="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The </a:t>
            </a:r>
            <a:r>
              <a:rPr lang="en-US" altLang="en-US" b="1"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Scoring Framework Process </a:t>
            </a:r>
            <a:r>
              <a:rPr lang="en-US" altLang="en-US" dirty="0">
                <a:ea typeface="ＭＳ Ｐゴシック" panose="020B0600070205080204" pitchFamily="34" charset="-128"/>
              </a:rPr>
              <a:t>helps human scorers, whether one or many, to examine the criteria and descriptions in a rubric. Like analysis for item difficulty, getting </a:t>
            </a:r>
            <a:r>
              <a:rPr lang="en-US" altLang="en-US" sz="1200" dirty="0">
                <a:ea typeface="ＭＳ Ｐゴシック" panose="020B0600070205080204" pitchFamily="34" charset="-128"/>
              </a:rPr>
              <a:t>a general sense of where student responses lie (as in high-, middle-, and low-performing responses) </a:t>
            </a:r>
            <a:r>
              <a:rPr lang="en-US" altLang="en-US" sz="1200" i="0" dirty="0">
                <a:ea typeface="ＭＳ Ｐゴシック" panose="020B0600070205080204" pitchFamily="34" charset="-128"/>
              </a:rPr>
              <a:t>is important when developing the overall balance of complexity for an assessment. The analysis process is qualitative.</a:t>
            </a:r>
            <a:endParaRPr lang="en-US" altLang="en-US" dirty="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dirty="0"/>
              <a:t> </a:t>
            </a:r>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a:p>
        </p:txBody>
      </p:sp>
    </p:spTree>
    <p:extLst>
      <p:ext uri="{BB962C8B-B14F-4D97-AF65-F5344CB8AC3E}">
        <p14:creationId xmlns:p14="http://schemas.microsoft.com/office/powerpoint/2010/main" val="1384872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buFont typeface="Wingdings" panose="05000000000000000000" pitchFamily="2" charset="2"/>
              <a:buNone/>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One function of a quantitative analysis is to provide information about the technical strengths and limitations of individual items and operational forms. There are seven different analytic processes that can be considered:</a:t>
            </a:r>
          </a:p>
          <a:p>
            <a:pPr marL="330200" indent="-514350">
              <a:lnSpc>
                <a:spcPct val="100000"/>
              </a:lnSpc>
              <a:spcBef>
                <a:spcPts val="0"/>
              </a:spcBef>
              <a:buFont typeface="Rockwell Condensed" panose="02060603050405020104" pitchFamily="18" charset="0"/>
              <a:buAutoNum type="arabicPeriod"/>
            </a:pPr>
            <a:endParaRPr lang="en-US" altLang="en-US" sz="1200" i="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330200" indent="-514350">
              <a:lnSpc>
                <a:spcPct val="100000"/>
              </a:lnSpc>
              <a:spcBef>
                <a:spcPts val="0"/>
              </a:spcBef>
              <a:buFont typeface="Rockwell Condensed" panose="02060603050405020104" pitchFamily="18" charset="0"/>
              <a:buAutoNum type="arabicPeriod"/>
            </a:pPr>
            <a:r>
              <a:rPr lang="en-US" altLang="en-US" sz="2400" i="1" dirty="0">
                <a:ea typeface="ＭＳ Ｐゴシック" panose="020B0600070205080204" pitchFamily="34" charset="-128"/>
              </a:rPr>
              <a:t>Are there items that very few students answered correct?</a:t>
            </a:r>
            <a:endParaRPr lang="en-US" altLang="en-US" sz="2400" dirty="0">
              <a:ea typeface="ＭＳ Ｐゴシック" panose="020B0600070205080204" pitchFamily="34" charset="-128"/>
            </a:endParaRPr>
          </a:p>
          <a:p>
            <a:pPr marL="638175" lvl="3" indent="0">
              <a:lnSpc>
                <a:spcPct val="100000"/>
              </a:lnSpc>
              <a:spcBef>
                <a:spcPts val="0"/>
              </a:spcBef>
              <a:buNone/>
            </a:pPr>
            <a:r>
              <a:rPr lang="en-US" altLang="en-US" sz="2200" dirty="0">
                <a:solidFill>
                  <a:srgbClr val="0070C0"/>
                </a:solidFill>
                <a:ea typeface="ＭＳ Ｐゴシック" panose="020B0600070205080204" pitchFamily="34" charset="-128"/>
              </a:rPr>
              <a:t>	Difficulty (p-value)</a:t>
            </a:r>
          </a:p>
          <a:p>
            <a:pPr marL="330200" indent="-514350">
              <a:lnSpc>
                <a:spcPct val="100000"/>
              </a:lnSpc>
              <a:spcBef>
                <a:spcPts val="0"/>
              </a:spcBef>
              <a:buFont typeface="Rockwell Condensed" panose="02060603050405020104" pitchFamily="18" charset="0"/>
              <a:buAutoNum type="arabicPeriod"/>
            </a:pPr>
            <a:r>
              <a:rPr lang="en-US" altLang="en-US" sz="2400" i="1" dirty="0">
                <a:ea typeface="ＭＳ Ｐゴシック" panose="020B0600070205080204" pitchFamily="34" charset="-128"/>
              </a:rPr>
              <a:t>Are there items that students who score high get wrong?</a:t>
            </a:r>
            <a:endParaRPr lang="en-US" altLang="en-US" sz="2400" dirty="0">
              <a:ea typeface="ＭＳ Ｐゴシック" panose="020B0600070205080204" pitchFamily="34" charset="-128"/>
            </a:endParaRPr>
          </a:p>
          <a:p>
            <a:pPr marL="638175" lvl="3" indent="0">
              <a:lnSpc>
                <a:spcPct val="100000"/>
              </a:lnSpc>
              <a:spcBef>
                <a:spcPts val="0"/>
              </a:spcBef>
              <a:buNone/>
            </a:pPr>
            <a:r>
              <a:rPr lang="en-US" altLang="en-US" sz="2200" dirty="0">
                <a:solidFill>
                  <a:srgbClr val="0070C0"/>
                </a:solidFill>
                <a:ea typeface="ＭＳ Ｐゴシック" panose="020B0600070205080204" pitchFamily="34" charset="-128"/>
              </a:rPr>
              <a:t>	Discrimination (pt. biserial)</a:t>
            </a:r>
          </a:p>
          <a:p>
            <a:pPr marL="330200" indent="-514350">
              <a:lnSpc>
                <a:spcPct val="100000"/>
              </a:lnSpc>
              <a:spcBef>
                <a:spcPts val="0"/>
              </a:spcBef>
              <a:buFont typeface="Rockwell Condensed" panose="02060603050405020104" pitchFamily="18" charset="0"/>
              <a:buAutoNum type="arabicPeriod"/>
            </a:pPr>
            <a:r>
              <a:rPr lang="en-US" altLang="en-US" sz="2400" i="1" dirty="0">
                <a:ea typeface="ＭＳ Ｐゴシック" panose="020B0600070205080204" pitchFamily="34" charset="-128"/>
              </a:rPr>
              <a:t>Are there items that large numbers of students do not attempt?</a:t>
            </a:r>
          </a:p>
          <a:p>
            <a:pPr marL="638175" lvl="3" indent="0">
              <a:lnSpc>
                <a:spcPct val="100000"/>
              </a:lnSpc>
              <a:spcBef>
                <a:spcPts val="0"/>
              </a:spcBef>
              <a:buNone/>
            </a:pPr>
            <a:r>
              <a:rPr lang="en-US" altLang="en-US" sz="2200" dirty="0">
                <a:solidFill>
                  <a:srgbClr val="0070C0"/>
                </a:solidFill>
                <a:ea typeface="ＭＳ Ｐゴシック" panose="020B0600070205080204" pitchFamily="34" charset="-128"/>
              </a:rPr>
              <a:t>	Omission/attempt rates</a:t>
            </a:r>
          </a:p>
          <a:p>
            <a:pPr marL="330200" indent="-514350">
              <a:lnSpc>
                <a:spcPct val="100000"/>
              </a:lnSpc>
              <a:spcBef>
                <a:spcPts val="0"/>
              </a:spcBef>
              <a:buFont typeface="Rockwell Condensed" panose="02060603050405020104" pitchFamily="18" charset="0"/>
              <a:buAutoNum type="arabicPeriod"/>
            </a:pPr>
            <a:r>
              <a:rPr lang="en-US" altLang="en-US" sz="2400" i="1" dirty="0">
                <a:ea typeface="ＭＳ Ｐゴシック" panose="020B0600070205080204" pitchFamily="34" charset="-128"/>
              </a:rPr>
              <a:t>Are there items that “favor” a particular gender, ethnic or other group?</a:t>
            </a:r>
          </a:p>
          <a:p>
            <a:pPr marL="0" indent="0">
              <a:lnSpc>
                <a:spcPct val="100000"/>
              </a:lnSpc>
              <a:spcBef>
                <a:spcPts val="0"/>
              </a:spcBef>
              <a:buNone/>
            </a:pPr>
            <a:r>
              <a:rPr lang="en-US" altLang="en-US" sz="2200" i="1" dirty="0">
                <a:solidFill>
                  <a:srgbClr val="0070C0"/>
                </a:solidFill>
                <a:ea typeface="ＭＳ Ｐゴシック" panose="020B0600070205080204" pitchFamily="34" charset="-128"/>
              </a:rPr>
              <a:t>	</a:t>
            </a:r>
            <a:r>
              <a:rPr lang="en-US" altLang="en-US" sz="2200" dirty="0">
                <a:solidFill>
                  <a:srgbClr val="0070C0"/>
                </a:solidFill>
                <a:ea typeface="ＭＳ Ｐゴシック" panose="020B0600070205080204" pitchFamily="34" charset="-128"/>
              </a:rPr>
              <a:t>Differential item functioning (DIF)</a:t>
            </a:r>
          </a:p>
          <a:p>
            <a:pPr marL="0" indent="0">
              <a:lnSpc>
                <a:spcPct val="100000"/>
              </a:lnSpc>
              <a:spcBef>
                <a:spcPts val="0"/>
              </a:spcBef>
              <a:buNone/>
            </a:pPr>
            <a:r>
              <a:rPr lang="en-US" altLang="en-US" sz="2400" i="1" dirty="0"/>
              <a:t>5.        Are there SR item distractors which many students incorrectly choose?</a:t>
            </a:r>
          </a:p>
          <a:p>
            <a:pPr marL="520700" lvl="1" indent="0" defTabSz="803275">
              <a:lnSpc>
                <a:spcPct val="100000"/>
              </a:lnSpc>
              <a:spcBef>
                <a:spcPts val="0"/>
              </a:spcBef>
              <a:buNone/>
              <a:defRPr/>
            </a:pPr>
            <a:r>
              <a:rPr lang="en-US" altLang="en-US" sz="2200" dirty="0">
                <a:solidFill>
                  <a:srgbClr val="0070C0"/>
                </a:solidFill>
              </a:rPr>
              <a:t>	Distractor comparison</a:t>
            </a:r>
          </a:p>
          <a:p>
            <a:pPr marL="63500" indent="0" defTabSz="803275">
              <a:lnSpc>
                <a:spcPct val="100000"/>
              </a:lnSpc>
              <a:spcBef>
                <a:spcPts val="0"/>
              </a:spcBef>
              <a:buNone/>
              <a:defRPr/>
            </a:pPr>
            <a:r>
              <a:rPr lang="en-US" altLang="en-US" sz="2400" i="1" dirty="0"/>
              <a:t>6.      To what degree do students do better on a particular item type?</a:t>
            </a:r>
          </a:p>
          <a:p>
            <a:pPr marL="520700" lvl="1" indent="0" defTabSz="803275">
              <a:lnSpc>
                <a:spcPct val="100000"/>
              </a:lnSpc>
              <a:spcBef>
                <a:spcPts val="0"/>
              </a:spcBef>
              <a:buNone/>
              <a:defRPr/>
            </a:pPr>
            <a:r>
              <a:rPr lang="en-US" altLang="en-US" sz="2200" i="1" dirty="0">
                <a:solidFill>
                  <a:schemeClr val="accent1">
                    <a:lumMod val="75000"/>
                  </a:schemeClr>
                </a:solidFill>
              </a:rPr>
              <a:t>	</a:t>
            </a:r>
            <a:r>
              <a:rPr lang="en-US" altLang="en-US" sz="2200" i="0" dirty="0">
                <a:solidFill>
                  <a:srgbClr val="0070C0"/>
                </a:solidFill>
              </a:rPr>
              <a:t>Item type comparison</a:t>
            </a:r>
          </a:p>
          <a:p>
            <a:pPr marL="520700" indent="-457200" defTabSz="803275">
              <a:lnSpc>
                <a:spcPct val="100000"/>
              </a:lnSpc>
              <a:spcBef>
                <a:spcPts val="0"/>
              </a:spcBef>
              <a:buNone/>
              <a:defRPr/>
            </a:pPr>
            <a:r>
              <a:rPr lang="en-US" altLang="en-US" sz="2400" i="1" dirty="0"/>
              <a:t>7.</a:t>
            </a:r>
            <a:r>
              <a:rPr lang="en-US" altLang="en-US" sz="2400" dirty="0"/>
              <a:t>      </a:t>
            </a:r>
            <a:r>
              <a:rPr lang="en-US" altLang="en-US" sz="2400" i="1" dirty="0"/>
              <a:t>For CR, particularly PT, what does the score distribution of performance look like?</a:t>
            </a:r>
          </a:p>
          <a:p>
            <a:pPr marL="520700" lvl="1" indent="0" defTabSz="803275">
              <a:lnSpc>
                <a:spcPct val="100000"/>
              </a:lnSpc>
              <a:spcBef>
                <a:spcPts val="0"/>
              </a:spcBef>
              <a:buNone/>
              <a:defRPr/>
            </a:pPr>
            <a:r>
              <a:rPr lang="en-US" altLang="en-US" sz="2200" dirty="0">
                <a:solidFill>
                  <a:schemeClr val="accent1">
                    <a:lumMod val="75000"/>
                  </a:schemeClr>
                </a:solidFill>
              </a:rPr>
              <a:t>	</a:t>
            </a:r>
            <a:r>
              <a:rPr lang="en-US" altLang="en-US" sz="2200" dirty="0">
                <a:solidFill>
                  <a:srgbClr val="0070C0"/>
                </a:solidFill>
              </a:rPr>
              <a:t>Frequency distribution</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1102099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The first question, “are there items that very few students get correct,” is an item difficulty question, so “p-values” must be found. “p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-values” indicate the percentage of students who answer a selected response question correctly.  “p-values” range from 0 to 1.0, meaning 0% correct to 100% correct.</a:t>
            </a:r>
          </a:p>
          <a:p>
            <a:pPr>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50000"/>
              </a:lnSpc>
              <a:spcBef>
                <a:spcPct val="0"/>
              </a:spcBef>
              <a:spcAft>
                <a:spcPts val="600"/>
              </a:spcAft>
              <a:buClrTx/>
              <a:buSzTx/>
              <a:buFontTx/>
              <a:buNone/>
              <a:tabLst/>
              <a:defRPr/>
            </a:pPr>
            <a:r>
              <a:rPr lang="en-US" b="1" u="sng" dirty="0">
                <a:ea typeface="+mn-ea"/>
                <a:cs typeface="+mn-cs"/>
              </a:rPr>
              <a:t>Calculating the Percent Correct (p-values)</a:t>
            </a:r>
            <a:endParaRPr lang="en-US" b="1" u="sng" dirty="0">
              <a:solidFill>
                <a:prstClr val="black"/>
              </a:solidFill>
              <a:ea typeface="+mn-ea"/>
              <a:cs typeface="+mn-cs"/>
            </a:endParaRPr>
          </a:p>
          <a:p>
            <a:pPr>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Calibri" panose="020F0502020204030204" pitchFamily="34" charset="0"/>
                <a:cs typeface="Calibri" panose="020F0502020204030204" pitchFamily="34" charset="0"/>
              </a:rPr>
              <a:t>Enter all unscored items/tasks (USI) into an Excel spreadsheet.</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Calibri" panose="020F0502020204030204" pitchFamily="34" charset="0"/>
                <a:cs typeface="Calibri" panose="020F0502020204030204" pitchFamily="34" charset="0"/>
              </a:rPr>
              <a:t>Convert the unscored items/tasks into scored (0 = wrong; 1 = right) for each SR item.  For CR items, add weighting (if applicable) to scored answers.</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Calibri" panose="020F0502020204030204" pitchFamily="34" charset="0"/>
                <a:cs typeface="Calibri" panose="020F0502020204030204" pitchFamily="34" charset="0"/>
              </a:rPr>
              <a:t>For each scored column, calculate the </a:t>
            </a:r>
            <a:r>
              <a:rPr lang="en-US" altLang="en-US" sz="1200" i="1" dirty="0">
                <a:latin typeface="Calibri" panose="020F0502020204030204" pitchFamily="34" charset="0"/>
                <a:cs typeface="Calibri" panose="020F0502020204030204" pitchFamily="34" charset="0"/>
              </a:rPr>
              <a:t>p</a:t>
            </a:r>
            <a:r>
              <a:rPr lang="en-US" altLang="en-US" sz="1200" dirty="0">
                <a:latin typeface="Calibri" panose="020F0502020204030204" pitchFamily="34" charset="0"/>
                <a:cs typeface="Calibri" panose="020F0502020204030204" pitchFamily="34" charset="0"/>
              </a:rPr>
              <a:t>-value by totaling the column values (numerator) and dividing by the total number of scores in the column (denominator).</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Calibri" panose="020F0502020204030204" pitchFamily="34" charset="0"/>
                <a:cs typeface="Calibri" panose="020F0502020204030204" pitchFamily="34" charset="0"/>
              </a:rPr>
              <a:t>For unanswered items, the scored value should be assigned to 0, rather than being omitted from the numerator and denominator.</a:t>
            </a:r>
          </a:p>
          <a:p>
            <a:pPr marL="228600" indent="-228600" eaLnBrk="1" hangingPunct="1">
              <a:lnSpc>
                <a:spcPct val="100000"/>
              </a:lnSpc>
              <a:spcBef>
                <a:spcPct val="0"/>
              </a:spcBef>
              <a:spcAft>
                <a:spcPts val="600"/>
              </a:spcAft>
              <a:buClrTx/>
              <a:buSzTx/>
              <a:buFont typeface="+mj-lt"/>
              <a:buAutoNum type="arabicPeriod"/>
            </a:pPr>
            <a:r>
              <a:rPr lang="en-US" altLang="en-US" sz="1200" dirty="0">
                <a:latin typeface="Calibri" panose="020F0502020204030204" pitchFamily="34" charset="0"/>
                <a:cs typeface="Calibri" panose="020F0502020204030204" pitchFamily="34" charset="0"/>
              </a:rPr>
              <a:t>Verify the full range of scores are being included in the Excel formula </a:t>
            </a:r>
            <a:endParaRPr lang="en-US" altLang="en-US" sz="1200"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1104529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In the example for item difficulty, you will see that the</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 median range of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-values in the above chart is .5, excluding the three Constructed Response values at the far right of the chart.  These Constructed Response values appear too high for p-values, which should not exceed 1.0. The values for the constructed response items are average points earned by the test-takers using a 3-point scoring rubric.</a:t>
            </a:r>
          </a:p>
          <a:p>
            <a:pPr>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Focus for a moment on Question #15 (M15-GLE 45) with a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 beyond .85, considered very easy, and Question #11 with a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 below .20, considered very difficult. Items with P-values that fall below .25 would be considered too difficult, and items with p-values that fall above .85 might be considered as too easy.</a:t>
            </a:r>
          </a:p>
          <a:p>
            <a:pPr>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Complete assessments can be evaluated using an item difficulty graph. This statistic is called the “mean item difficulty index” and it represents the average difficulty of a form across all items. A mean difficulty of .50 means that on average the items had p-values around .50, however some items could be very difficult and others very easy.</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A middle difficulty test would have a mean somewhere between .40 and .60.  A test that has a mean item difficulty that is above .75 or less than .25 needs to be carefully examined.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1321181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The second question, are there items that students who score high get wrong, uses a point biserial correlation, abbreviated as R-b-</a:t>
            </a:r>
            <a:r>
              <a:rPr lang="en-US" altLang="en-US" dirty="0" err="1">
                <a:latin typeface="Times New Roman" panose="02020603050405020304" pitchFamily="18" charset="0"/>
                <a:ea typeface="ＭＳ Ｐゴシック" panose="020B0600070205080204" pitchFamily="34" charset="-128"/>
                <a:cs typeface="Times New Roman" panose="02020603050405020304" pitchFamily="18" charset="0"/>
              </a:rPr>
              <a:t>i</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-s. This process shows the relationship between the performance of an item compared to the overall test.  This statistical calculation is often used to understand how well an item differentiates between low and high performers. </a:t>
            </a: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spcBef>
                <a:spcPct val="0"/>
              </a:spcBef>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Rbis values range from 1.0 to -1.0, similar to that of a Pearson correlation coefficient. Values above .30 indicate an item that discriminates well. Values close to zero indicate items that do not discriminate well. Negative values suggest that there is something very wrong with the item or that the item is keyed incorrectly.</a:t>
            </a: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b="1" u="sng" dirty="0">
                <a:ea typeface="ＭＳ Ｐゴシック" panose="020B0600070205080204" pitchFamily="34" charset="-128"/>
              </a:rPr>
              <a:t>Calculating the Item Number and Raw Score Correlation</a:t>
            </a:r>
            <a:endParaRPr lang="en-US" altLang="en-US" dirty="0">
              <a:ea typeface="ＭＳ Ｐゴシック" panose="020B0600070205080204" pitchFamily="34" charset="-128"/>
            </a:endParaRP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115000"/>
              </a:lnSpc>
              <a:spcBef>
                <a:spcPct val="0"/>
              </a:spcBef>
              <a:spcAft>
                <a:spcPts val="600"/>
              </a:spcAft>
              <a:buClrTx/>
              <a:buSzTx/>
              <a:buFont typeface="Times New Roman" panose="02020603050405020304" pitchFamily="18" charset="0"/>
              <a:buAutoNum type="arabicPeriod"/>
            </a:pPr>
            <a:r>
              <a:rPr lang="en-US" altLang="en-US" sz="1200" dirty="0">
                <a:latin typeface="+mn-lt"/>
              </a:rPr>
              <a:t>  Create a Raw Score variable for each test-taker by aggregating all scored items on the assessment, including the CR items.</a:t>
            </a:r>
          </a:p>
          <a:p>
            <a:pPr eaLnBrk="1" hangingPunct="1">
              <a:lnSpc>
                <a:spcPct val="115000"/>
              </a:lnSpc>
              <a:spcBef>
                <a:spcPct val="0"/>
              </a:spcBef>
              <a:spcAft>
                <a:spcPts val="600"/>
              </a:spcAft>
              <a:buClrTx/>
              <a:buSzTx/>
              <a:buFont typeface="Times New Roman" panose="02020603050405020304" pitchFamily="18" charset="0"/>
              <a:buAutoNum type="arabicPeriod"/>
            </a:pPr>
            <a:r>
              <a:rPr lang="en-US" altLang="en-US" sz="1200" dirty="0">
                <a:latin typeface="+mn-lt"/>
              </a:rPr>
              <a:t>  For each scored column, calculate the Pearson correlation by creating two unique data arrays. [Excel syntax: CORREL (array1, array2)]</a:t>
            </a:r>
          </a:p>
          <a:p>
            <a:pPr eaLnBrk="1" hangingPunct="1">
              <a:lnSpc>
                <a:spcPct val="115000"/>
              </a:lnSpc>
              <a:spcBef>
                <a:spcPct val="0"/>
              </a:spcBef>
              <a:spcAft>
                <a:spcPts val="600"/>
              </a:spcAft>
              <a:buClrTx/>
              <a:buSzTx/>
              <a:buFont typeface="Times New Roman" panose="02020603050405020304" pitchFamily="18" charset="0"/>
              <a:buAutoNum type="arabicPeriod"/>
            </a:pPr>
            <a:r>
              <a:rPr lang="en-US" altLang="en-US" sz="1200" dirty="0">
                <a:latin typeface="+mn-lt"/>
              </a:rPr>
              <a:t>  Create the first data array by selecting all column values (Array 1) and the second array by selecting all column values (Array 2) for the overall raw score. .</a:t>
            </a:r>
          </a:p>
          <a:p>
            <a:pPr eaLnBrk="1" hangingPunct="1">
              <a:lnSpc>
                <a:spcPct val="115000"/>
              </a:lnSpc>
              <a:spcBef>
                <a:spcPct val="0"/>
              </a:spcBef>
              <a:spcAft>
                <a:spcPts val="600"/>
              </a:spcAft>
              <a:buClrTx/>
              <a:buSzTx/>
              <a:buFont typeface="Times New Roman" panose="02020603050405020304" pitchFamily="18" charset="0"/>
              <a:buAutoNum type="arabicPeriod"/>
            </a:pPr>
            <a:r>
              <a:rPr lang="en-US" altLang="en-US" sz="1200" dirty="0">
                <a:latin typeface="+mn-lt"/>
              </a:rPr>
              <a:t>  Place the correlation coefficient below the </a:t>
            </a:r>
            <a:r>
              <a:rPr lang="en-US" altLang="en-US" sz="1200" i="1" dirty="0">
                <a:latin typeface="+mn-lt"/>
              </a:rPr>
              <a:t>p</a:t>
            </a:r>
            <a:r>
              <a:rPr lang="en-US" altLang="en-US" sz="1200" dirty="0">
                <a:latin typeface="+mn-lt"/>
              </a:rPr>
              <a:t>-value calculation for each item on the assessment. </a:t>
            </a:r>
          </a:p>
          <a:p>
            <a:pPr eaLnBrk="1" hangingPunct="1">
              <a:lnSpc>
                <a:spcPct val="115000"/>
              </a:lnSpc>
              <a:spcBef>
                <a:spcPct val="0"/>
              </a:spcBef>
              <a:spcAft>
                <a:spcPts val="600"/>
              </a:spcAft>
              <a:buClrTx/>
              <a:buSzTx/>
              <a:buFont typeface="Times New Roman" panose="02020603050405020304" pitchFamily="18" charset="0"/>
              <a:buAutoNum type="arabicPeriod"/>
            </a:pPr>
            <a:r>
              <a:rPr lang="en-US" altLang="en-US" sz="1200" dirty="0">
                <a:latin typeface="+mn-lt"/>
              </a:rPr>
              <a:t>  Identify any coefficient value below </a:t>
            </a:r>
            <a:r>
              <a:rPr lang="en-US" altLang="en-US" sz="1200" i="1" dirty="0">
                <a:latin typeface="+mn-lt"/>
              </a:rPr>
              <a:t>r</a:t>
            </a:r>
            <a:r>
              <a:rPr lang="en-US" altLang="en-US" sz="1200" dirty="0">
                <a:latin typeface="+mn-lt"/>
              </a:rPr>
              <a:t>&lt;.10, including any negative values (e.g., </a:t>
            </a:r>
            <a:r>
              <a:rPr lang="en-US" altLang="en-US" sz="1200" i="1" dirty="0">
                <a:latin typeface="+mn-lt"/>
              </a:rPr>
              <a:t>r</a:t>
            </a:r>
            <a:r>
              <a:rPr lang="en-US" altLang="en-US" sz="1200" dirty="0">
                <a:latin typeface="+mn-lt"/>
              </a:rPr>
              <a:t> = -.05).</a:t>
            </a: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spcBef>
                <a:spcPct val="0"/>
              </a:spcBef>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438311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Bef>
                <a:spcPct val="0"/>
              </a:spcBef>
              <a:spcAft>
                <a:spcPts val="600"/>
              </a:spcAft>
            </a:pPr>
            <a:r>
              <a:rPr lang="en-US" altLang="en-US"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Looking at the data in chart form, </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notice that most items are within the expected zone of .30.  Focus on Question #11, which has a negative coefficient.  This data point suggests stronger test-takers missed this Selected Response item; however, weaker test-takers answered it </a:t>
            </a:r>
            <a:r>
              <a:rPr lang="en-US" altLang="en-US" u="none" dirty="0">
                <a:latin typeface="Times New Roman" panose="02020603050405020304" pitchFamily="18" charset="0"/>
                <a:ea typeface="ＭＳ Ｐゴシック" panose="020B0600070205080204" pitchFamily="34" charset="-128"/>
                <a:cs typeface="Times New Roman" panose="02020603050405020304" pitchFamily="18" charset="0"/>
              </a:rPr>
              <a:t>correctly</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 , and at relatively high rates.</a:t>
            </a:r>
          </a:p>
          <a:p>
            <a:pPr marL="0" lvl="1">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lvl="1">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The ability of the overall test to differentiate between test-takers is important. Items which reflect a point biserial correlation with very low or negative coefficients should be flagged because the items are not differentiating between weak and strong test-takers. </a:t>
            </a:r>
          </a:p>
          <a:p>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Complete assessments can be evaluated using correlation graphs like the example. The statistic for a complete assessment would be the </a:t>
            </a:r>
            <a:r>
              <a:rPr lang="ja-JP" altLang="en-US"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dirty="0">
                <a:latin typeface="Times New Roman" panose="02020603050405020304" pitchFamily="18" charset="0"/>
                <a:ea typeface="ＭＳ Ｐゴシック" panose="020B0600070205080204" pitchFamily="34" charset="-128"/>
                <a:cs typeface="Times New Roman" panose="02020603050405020304" pitchFamily="18" charset="0"/>
              </a:rPr>
              <a:t>mean discrimination index.</a:t>
            </a:r>
            <a:r>
              <a:rPr lang="ja-JP" altLang="en-US"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dirty="0">
                <a:latin typeface="Times New Roman" panose="02020603050405020304" pitchFamily="18" charset="0"/>
                <a:ea typeface="ＭＳ Ｐゴシック" panose="020B0600070205080204" pitchFamily="34" charset="-128"/>
                <a:cs typeface="Times New Roman" panose="02020603050405020304" pitchFamily="18" charset="0"/>
              </a:rPr>
              <a:t> This statistic refers to the average Rbis value across all items. Typically, tests will have a value between .20 and .30.  Lower mean values may signify a poorly performing test.</a:t>
            </a:r>
          </a:p>
          <a:p>
            <a:pPr>
              <a:lnSpc>
                <a:spcPct val="150000"/>
              </a:lnSpc>
              <a:spcBef>
                <a:spcPct val="0"/>
              </a:spcBef>
              <a:spcAft>
                <a:spcPts val="600"/>
              </a:spcAft>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a:lnSpc>
                <a:spcPct val="150000"/>
              </a:lnSpc>
              <a:spcBef>
                <a:spcPct val="0"/>
              </a:spcBef>
              <a:spcAft>
                <a:spcPts val="600"/>
              </a:spcAft>
            </a:pP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Overall assessments whose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-values &gt;.85 or </a:t>
            </a:r>
            <a:r>
              <a:rPr lang="en-US" altLang="en-US" i="1" dirty="0">
                <a:latin typeface="Times New Roman" panose="02020603050405020304" pitchFamily="18" charset="0"/>
                <a:ea typeface="ＭＳ Ｐゴシック" panose="020B0600070205080204" pitchFamily="34" charset="-128"/>
                <a:cs typeface="Times New Roman" panose="02020603050405020304" pitchFamily="18" charset="0"/>
              </a:rPr>
              <a:t>p</a:t>
            </a:r>
            <a:r>
              <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rPr>
              <a:t>-values &lt;.10 must be discarded, and the point biserial will not be needed.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a:p>
        </p:txBody>
      </p:sp>
    </p:spTree>
    <p:extLst>
      <p:ext uri="{BB962C8B-B14F-4D97-AF65-F5344CB8AC3E}">
        <p14:creationId xmlns:p14="http://schemas.microsoft.com/office/powerpoint/2010/main" val="1389686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chart" Target="../charts/char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9.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6.xml"/><Relationship Id="rId4" Type="http://schemas.openxmlformats.org/officeDocument/2006/relationships/image" Target="../media/image9.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204" y="146984"/>
            <a:ext cx="7992596" cy="1470025"/>
          </a:xfrm>
        </p:spPr>
        <p:txBody>
          <a:bodyPr>
            <a:normAutofit/>
          </a:bodyPr>
          <a:lstStyle/>
          <a:p>
            <a:pPr marL="172720"/>
            <a:r>
              <a:rPr lang="en-US" sz="2800" b="1" dirty="0">
                <a:solidFill>
                  <a:srgbClr val="FFFFFF"/>
                </a:solidFill>
                <a:latin typeface="Arial"/>
                <a:cs typeface="Arial"/>
              </a:rPr>
              <a:t>Assessment Literacy Series</a:t>
            </a:r>
            <a:endParaRPr lang="en-US" sz="2800" b="1" dirty="0">
              <a:latin typeface="Arial"/>
              <a:cs typeface="Arial"/>
            </a:endParaRPr>
          </a:p>
        </p:txBody>
      </p:sp>
      <p:sp>
        <p:nvSpPr>
          <p:cNvPr id="3" name="Subtitle 2"/>
          <p:cNvSpPr>
            <a:spLocks noGrp="1"/>
          </p:cNvSpPr>
          <p:nvPr>
            <p:ph type="subTitle" idx="1"/>
          </p:nvPr>
        </p:nvSpPr>
        <p:spPr>
          <a:xfrm>
            <a:off x="1373319" y="2591563"/>
            <a:ext cx="6400800" cy="1680511"/>
          </a:xfrm>
        </p:spPr>
        <p:txBody>
          <a:bodyPr vert="horz" lIns="91440" tIns="45720" rIns="91440" bIns="45720" rtlCol="0" anchor="t">
            <a:noAutofit/>
          </a:bodyPr>
          <a:lstStyle/>
          <a:p>
            <a:r>
              <a:rPr lang="en-US" sz="3200" b="1" dirty="0">
                <a:latin typeface="Arial"/>
                <a:cs typeface="Arial"/>
              </a:rPr>
              <a:t>Review Process</a:t>
            </a:r>
            <a:endParaRPr lang="en-US" sz="3200" dirty="0">
              <a:latin typeface="Arial"/>
              <a:cs typeface="Arial"/>
            </a:endParaRPr>
          </a:p>
          <a:p>
            <a:endParaRPr lang="en-US" sz="3200" dirty="0">
              <a:latin typeface="Arial"/>
              <a:cs typeface="Arial"/>
            </a:endParaRPr>
          </a:p>
          <a:p>
            <a:r>
              <a:rPr lang="en-US" sz="3200" b="1" dirty="0">
                <a:latin typeface="Arial"/>
                <a:cs typeface="Arial"/>
              </a:rPr>
              <a:t>Post-Administration Review</a:t>
            </a:r>
          </a:p>
        </p:txBody>
      </p:sp>
      <p:sp>
        <p:nvSpPr>
          <p:cNvPr id="4" name="Slide Number Placeholder 3"/>
          <p:cNvSpPr>
            <a:spLocks noGrp="1"/>
          </p:cNvSpPr>
          <p:nvPr>
            <p:ph type="sldNum" sz="quarter" idx="12"/>
          </p:nvPr>
        </p:nvSpPr>
        <p:spPr/>
        <p:txBody>
          <a:bodyPr/>
          <a:lstStyle/>
          <a:p>
            <a:fld id="{680C5762-CF65-4775-9966-A58D40CC61B9}" type="slidenum">
              <a:rPr lang="en-US" smtClean="0"/>
              <a:t>1</a:t>
            </a:fld>
            <a:endParaRPr lang="en-US" dirty="0"/>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Tree>
    <p:extLst>
      <p:ext uri="{BB962C8B-B14F-4D97-AF65-F5344CB8AC3E}">
        <p14:creationId xmlns:p14="http://schemas.microsoft.com/office/powerpoint/2010/main" val="79109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8DEC7-5D97-7324-915B-3C7E4F2C8EB4}"/>
              </a:ext>
            </a:extLst>
          </p:cNvPr>
          <p:cNvSpPr>
            <a:spLocks noGrp="1"/>
          </p:cNvSpPr>
          <p:nvPr>
            <p:ph type="title"/>
          </p:nvPr>
        </p:nvSpPr>
        <p:spPr/>
        <p:txBody>
          <a:bodyPr>
            <a:normAutofit/>
          </a:bodyPr>
          <a:lstStyle/>
          <a:p>
            <a:pPr algn="ctr"/>
            <a:r>
              <a:rPr lang="en-US" sz="2800" b="1" dirty="0"/>
              <a:t>Comparing Difficulty and Discrimination</a:t>
            </a:r>
          </a:p>
        </p:txBody>
      </p:sp>
      <p:sp>
        <p:nvSpPr>
          <p:cNvPr id="3" name="Date Placeholder 2">
            <a:extLst>
              <a:ext uri="{FF2B5EF4-FFF2-40B4-BE49-F238E27FC236}">
                <a16:creationId xmlns:a16="http://schemas.microsoft.com/office/drawing/2014/main" id="{5CEC6E25-3F8A-7C84-7A86-D53DE9BC168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Text Placeholder 12">
            <a:extLst>
              <a:ext uri="{FF2B5EF4-FFF2-40B4-BE49-F238E27FC236}">
                <a16:creationId xmlns:a16="http://schemas.microsoft.com/office/drawing/2014/main" id="{3DC434CF-88F2-A70B-D2E2-50E0883B390A}"/>
              </a:ext>
            </a:extLst>
          </p:cNvPr>
          <p:cNvSpPr txBox="1">
            <a:spLocks/>
          </p:cNvSpPr>
          <p:nvPr/>
        </p:nvSpPr>
        <p:spPr>
          <a:xfrm>
            <a:off x="1164202" y="1494111"/>
            <a:ext cx="2134396" cy="6397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a:pPr>
            <a:r>
              <a:rPr lang="en-US" sz="2800" b="1" dirty="0">
                <a:cs typeface="+mn-cs"/>
              </a:rPr>
              <a:t>Difficulty</a:t>
            </a:r>
          </a:p>
        </p:txBody>
      </p:sp>
      <p:sp>
        <p:nvSpPr>
          <p:cNvPr id="6" name="Content Placeholder 13">
            <a:extLst>
              <a:ext uri="{FF2B5EF4-FFF2-40B4-BE49-F238E27FC236}">
                <a16:creationId xmlns:a16="http://schemas.microsoft.com/office/drawing/2014/main" id="{21F2028E-CB4C-B8FB-8D8E-B9597BB8B0E0}"/>
              </a:ext>
            </a:extLst>
          </p:cNvPr>
          <p:cNvSpPr txBox="1">
            <a:spLocks/>
          </p:cNvSpPr>
          <p:nvPr/>
        </p:nvSpPr>
        <p:spPr>
          <a:xfrm>
            <a:off x="456404" y="2079792"/>
            <a:ext cx="3924300" cy="134920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en-US" altLang="en-US" sz="2400" dirty="0">
                <a:ea typeface="ＭＳ Ｐゴシック" panose="020B0600070205080204" pitchFamily="34" charset="-128"/>
              </a:rPr>
              <a:t>Defined as the percentage of students who answered the test item correctly.</a:t>
            </a:r>
          </a:p>
          <a:p>
            <a:pPr marL="0" indent="0">
              <a:buFont typeface="Arial" panose="020B0604020202020204" pitchFamily="34" charset="0"/>
              <a:buNone/>
            </a:pPr>
            <a:endParaRPr lang="en-US" altLang="en-US" sz="2400" dirty="0">
              <a:ea typeface="ＭＳ Ｐゴシック" panose="020B0600070205080204" pitchFamily="34" charset="-128"/>
            </a:endParaRPr>
          </a:p>
        </p:txBody>
      </p:sp>
      <p:graphicFrame>
        <p:nvGraphicFramePr>
          <p:cNvPr id="8" name="Content Placeholder 16">
            <a:extLst>
              <a:ext uri="{FF2B5EF4-FFF2-40B4-BE49-F238E27FC236}">
                <a16:creationId xmlns:a16="http://schemas.microsoft.com/office/drawing/2014/main" id="{65D20741-4EAB-1269-A64D-2DF1B02082FA}"/>
              </a:ext>
            </a:extLst>
          </p:cNvPr>
          <p:cNvGraphicFramePr>
            <a:graphicFrameLocks/>
          </p:cNvGraphicFramePr>
          <p:nvPr>
            <p:extLst>
              <p:ext uri="{D42A27DB-BD31-4B8C-83A1-F6EECF244321}">
                <p14:modId xmlns:p14="http://schemas.microsoft.com/office/powerpoint/2010/main" val="1386839337"/>
              </p:ext>
            </p:extLst>
          </p:nvPr>
        </p:nvGraphicFramePr>
        <p:xfrm>
          <a:off x="456404" y="3682324"/>
          <a:ext cx="3924300" cy="1999132"/>
        </p:xfrm>
        <a:graphic>
          <a:graphicData uri="http://schemas.openxmlformats.org/drawingml/2006/table">
            <a:tbl>
              <a:tblPr firstRow="1"/>
              <a:tblGrid>
                <a:gridCol w="1195386">
                  <a:extLst>
                    <a:ext uri="{9D8B030D-6E8A-4147-A177-3AD203B41FA5}">
                      <a16:colId xmlns:a16="http://schemas.microsoft.com/office/drawing/2014/main" val="20000"/>
                    </a:ext>
                  </a:extLst>
                </a:gridCol>
                <a:gridCol w="2728914">
                  <a:extLst>
                    <a:ext uri="{9D8B030D-6E8A-4147-A177-3AD203B41FA5}">
                      <a16:colId xmlns:a16="http://schemas.microsoft.com/office/drawing/2014/main" val="20001"/>
                    </a:ext>
                  </a:extLst>
                </a:gridCol>
              </a:tblGrid>
              <a:tr h="68026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ja-JP"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a:t>
                      </a:r>
                      <a:r>
                        <a:rPr kumimoji="0" lang="en-US" altLang="ja-JP" sz="1600" b="1" i="0" u="none" strike="noStrike" cap="none" normalizeH="0" baseline="0" dirty="0">
                          <a:ln>
                            <a:noFill/>
                          </a:ln>
                          <a:solidFill>
                            <a:srgbClr val="FFFFFF"/>
                          </a:solidFill>
                          <a:effectLst/>
                          <a:latin typeface="+mn-lt"/>
                          <a:ea typeface="ＭＳ Ｐゴシック" pitchFamily="34" charset="-128"/>
                          <a:cs typeface="Arial" pitchFamily="34" charset="0"/>
                        </a:rPr>
                        <a:t>p</a:t>
                      </a:r>
                      <a:r>
                        <a:rPr kumimoji="0" lang="ja-JP"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a:t>
                      </a:r>
                      <a:r>
                        <a:rPr kumimoji="0" lang="en-US" altLang="ja-JP" sz="1600" b="1" i="0" u="none" strike="noStrike" cap="none" normalizeH="0" baseline="0" dirty="0">
                          <a:ln>
                            <a:noFill/>
                          </a:ln>
                          <a:solidFill>
                            <a:srgbClr val="FFFFFF"/>
                          </a:solidFill>
                          <a:effectLst/>
                          <a:latin typeface="+mn-lt"/>
                          <a:ea typeface="ＭＳ Ｐゴシック" pitchFamily="34" charset="-128"/>
                          <a:cs typeface="Arial" pitchFamily="34" charset="0"/>
                        </a:rPr>
                        <a:t> value</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Calibri" pitchFamily="34" charset="0"/>
                          <a:cs typeface="Times New Roman" pitchFamily="18" charset="0"/>
                        </a:rPr>
                        <a:t>(% correct)</a:t>
                      </a: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Item Difficulty</a:t>
                      </a:r>
                      <a:endParaRPr kumimoji="0" lang="en-US" altLang="en-US" sz="1600" b="1" i="0" u="none" strike="noStrike" cap="none" normalizeH="0" baseline="0" dirty="0">
                        <a:ln>
                          <a:noFill/>
                        </a:ln>
                        <a:solidFill>
                          <a:srgbClr val="FFFFFF"/>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3297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0-20</a:t>
                      </a:r>
                      <a:endParaRPr kumimoji="0" lang="en-US" altLang="en-US" sz="1600" b="1" i="0" u="none" strike="noStrike" cap="none" normalizeH="0" baseline="0" dirty="0">
                        <a:ln>
                          <a:noFill/>
                        </a:ln>
                        <a:solidFill>
                          <a:srgbClr val="FFFFFF"/>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mn-lt"/>
                          <a:ea typeface="ＭＳ Ｐゴシック" pitchFamily="34" charset="-128"/>
                          <a:cs typeface="Arial" pitchFamily="34" charset="0"/>
                        </a:rPr>
                        <a:t>Very Difficult</a:t>
                      </a:r>
                      <a:endParaRPr kumimoji="0" lang="en-US" altLang="en-US" sz="1600" b="0" i="0" u="none" strike="noStrike" cap="none" normalizeH="0" baseline="0" dirty="0">
                        <a:ln>
                          <a:noFill/>
                        </a:ln>
                        <a:solidFill>
                          <a:srgbClr val="000000"/>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3297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21-60</a:t>
                      </a:r>
                      <a:endParaRPr kumimoji="0" lang="en-US" altLang="en-US" sz="1600" b="1" i="0" u="none" strike="noStrike" cap="none" normalizeH="0" baseline="0" dirty="0">
                        <a:ln>
                          <a:noFill/>
                        </a:ln>
                        <a:solidFill>
                          <a:srgbClr val="FFFFFF"/>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mn-lt"/>
                          <a:ea typeface="ＭＳ Ｐゴシック" pitchFamily="34" charset="-128"/>
                          <a:cs typeface="Arial" pitchFamily="34" charset="0"/>
                        </a:rPr>
                        <a:t>Difficult</a:t>
                      </a:r>
                      <a:endParaRPr kumimoji="0" lang="en-US" altLang="en-US" sz="1600" b="0" i="0" u="none" strike="noStrike" cap="none" normalizeH="0" baseline="0" dirty="0">
                        <a:ln>
                          <a:noFill/>
                        </a:ln>
                        <a:solidFill>
                          <a:srgbClr val="000000"/>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297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61-90</a:t>
                      </a:r>
                      <a:endParaRPr kumimoji="0" lang="en-US" altLang="en-US" sz="1600" b="1" i="0" u="none" strike="noStrike" cap="none" normalizeH="0" baseline="0" dirty="0">
                        <a:ln>
                          <a:noFill/>
                        </a:ln>
                        <a:solidFill>
                          <a:srgbClr val="FFFFFF"/>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mn-lt"/>
                          <a:ea typeface="ＭＳ Ｐゴシック" pitchFamily="34" charset="-128"/>
                          <a:cs typeface="Arial" pitchFamily="34" charset="0"/>
                        </a:rPr>
                        <a:t>Moderately Easy</a:t>
                      </a:r>
                      <a:endParaRPr kumimoji="0" lang="en-US" altLang="en-US" sz="1600" b="0" i="0" u="none" strike="noStrike" cap="none" normalizeH="0" baseline="0" dirty="0">
                        <a:ln>
                          <a:noFill/>
                        </a:ln>
                        <a:solidFill>
                          <a:srgbClr val="000000"/>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3"/>
                  </a:ext>
                </a:extLst>
              </a:tr>
              <a:tr h="3297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mn-lt"/>
                          <a:ea typeface="ＭＳ Ｐゴシック" pitchFamily="34" charset="-128"/>
                          <a:cs typeface="Arial" pitchFamily="34" charset="0"/>
                        </a:rPr>
                        <a:t>91-100</a:t>
                      </a:r>
                      <a:endParaRPr kumimoji="0" lang="en-US" altLang="en-US" sz="1600" b="1" i="0" u="none" strike="noStrike" cap="none" normalizeH="0" baseline="0" dirty="0">
                        <a:ln>
                          <a:noFill/>
                        </a:ln>
                        <a:solidFill>
                          <a:srgbClr val="FFFFFF"/>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mn-lt"/>
                          <a:ea typeface="ＭＳ Ｐゴシック" pitchFamily="34" charset="-128"/>
                          <a:cs typeface="Arial" pitchFamily="34" charset="0"/>
                        </a:rPr>
                        <a:t>Easy</a:t>
                      </a:r>
                      <a:endParaRPr kumimoji="0" lang="en-US" altLang="en-US" sz="1600" b="0" i="0" u="none" strike="noStrike" cap="none" normalizeH="0" baseline="0" dirty="0">
                        <a:ln>
                          <a:noFill/>
                        </a:ln>
                        <a:solidFill>
                          <a:srgbClr val="000000"/>
                        </a:solidFill>
                        <a:effectLst/>
                        <a:latin typeface="+mn-lt"/>
                        <a:ea typeface="Calibri" pitchFamily="34" charset="0"/>
                      </a:endParaRPr>
                    </a:p>
                  </a:txBody>
                  <a:tcPr marL="68572" marR="68572"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
        <p:nvSpPr>
          <p:cNvPr id="7" name="Text Placeholder 14">
            <a:extLst>
              <a:ext uri="{FF2B5EF4-FFF2-40B4-BE49-F238E27FC236}">
                <a16:creationId xmlns:a16="http://schemas.microsoft.com/office/drawing/2014/main" id="{F8C3DCC1-2504-5EBD-6361-A8D70EA5D08F}"/>
              </a:ext>
            </a:extLst>
          </p:cNvPr>
          <p:cNvSpPr txBox="1">
            <a:spLocks/>
          </p:cNvSpPr>
          <p:nvPr/>
        </p:nvSpPr>
        <p:spPr>
          <a:xfrm>
            <a:off x="5562600" y="1502464"/>
            <a:ext cx="2896288" cy="6397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a:pPr>
            <a:r>
              <a:rPr lang="en-US" sz="2800" b="1" dirty="0">
                <a:cs typeface="+mn-cs"/>
              </a:rPr>
              <a:t>Discrimination</a:t>
            </a:r>
          </a:p>
        </p:txBody>
      </p:sp>
      <p:sp>
        <p:nvSpPr>
          <p:cNvPr id="9" name="Content Placeholder 13">
            <a:extLst>
              <a:ext uri="{FF2B5EF4-FFF2-40B4-BE49-F238E27FC236}">
                <a16:creationId xmlns:a16="http://schemas.microsoft.com/office/drawing/2014/main" id="{22FAF607-4B79-B393-F2C9-D3A17F2A3813}"/>
              </a:ext>
            </a:extLst>
          </p:cNvPr>
          <p:cNvSpPr txBox="1">
            <a:spLocks/>
          </p:cNvSpPr>
          <p:nvPr/>
        </p:nvSpPr>
        <p:spPr bwMode="auto">
          <a:xfrm>
            <a:off x="4964537" y="1999158"/>
            <a:ext cx="3722264" cy="142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just">
              <a:buFont typeface="Wingdings" panose="05000000000000000000" pitchFamily="2" charset="2"/>
              <a:buNone/>
            </a:pPr>
            <a:r>
              <a:rPr lang="en-US" altLang="en-US" sz="2400" dirty="0">
                <a:latin typeface="+mn-lt"/>
              </a:rPr>
              <a:t>Defined as the degree to which students with high overall exam scores also get a particular item correct. </a:t>
            </a:r>
          </a:p>
          <a:p>
            <a:pPr algn="just">
              <a:buFont typeface="Wingdings" panose="05000000000000000000" pitchFamily="2" charset="2"/>
              <a:buNone/>
            </a:pPr>
            <a:endParaRPr lang="en-US" altLang="en-US" sz="2400" dirty="0">
              <a:latin typeface="+mn-lt"/>
            </a:endParaRPr>
          </a:p>
          <a:p>
            <a:pPr algn="just">
              <a:buFont typeface="Wingdings" panose="05000000000000000000" pitchFamily="2" charset="2"/>
              <a:buNone/>
            </a:pPr>
            <a:endParaRPr lang="en-US" altLang="en-US" sz="2400" dirty="0">
              <a:latin typeface="+mn-lt"/>
            </a:endParaRPr>
          </a:p>
          <a:p>
            <a:pPr algn="just">
              <a:buFont typeface="Wingdings" panose="05000000000000000000" pitchFamily="2" charset="2"/>
              <a:buNone/>
            </a:pPr>
            <a:endParaRPr lang="en-US" altLang="en-US" sz="2400" dirty="0">
              <a:latin typeface="+mn-lt"/>
            </a:endParaRPr>
          </a:p>
          <a:p>
            <a:pPr algn="just">
              <a:buFont typeface="Wingdings" panose="05000000000000000000" pitchFamily="2" charset="2"/>
              <a:buNone/>
            </a:pPr>
            <a:endParaRPr lang="en-US" altLang="en-US" sz="2400" dirty="0">
              <a:latin typeface="+mn-lt"/>
            </a:endParaRPr>
          </a:p>
          <a:p>
            <a:pPr algn="just">
              <a:buFont typeface="Wingdings" panose="05000000000000000000" pitchFamily="2" charset="2"/>
              <a:buNone/>
            </a:pPr>
            <a:endParaRPr lang="en-US" altLang="en-US" sz="2400" dirty="0">
              <a:latin typeface="+mn-lt"/>
            </a:endParaRPr>
          </a:p>
        </p:txBody>
      </p:sp>
      <p:graphicFrame>
        <p:nvGraphicFramePr>
          <p:cNvPr id="10" name="Table 9">
            <a:extLst>
              <a:ext uri="{FF2B5EF4-FFF2-40B4-BE49-F238E27FC236}">
                <a16:creationId xmlns:a16="http://schemas.microsoft.com/office/drawing/2014/main" id="{DC122C5A-7EA7-1368-22F6-37E2DF69F6B4}"/>
              </a:ext>
            </a:extLst>
          </p:cNvPr>
          <p:cNvGraphicFramePr>
            <a:graphicFrameLocks noGrp="1"/>
          </p:cNvGraphicFramePr>
          <p:nvPr>
            <p:extLst>
              <p:ext uri="{D42A27DB-BD31-4B8C-83A1-F6EECF244321}">
                <p14:modId xmlns:p14="http://schemas.microsoft.com/office/powerpoint/2010/main" val="104149083"/>
              </p:ext>
            </p:extLst>
          </p:nvPr>
        </p:nvGraphicFramePr>
        <p:xfrm>
          <a:off x="4946649" y="3635819"/>
          <a:ext cx="3740151" cy="1999132"/>
        </p:xfrm>
        <a:graphic>
          <a:graphicData uri="http://schemas.openxmlformats.org/drawingml/2006/table">
            <a:tbl>
              <a:tblPr firstRow="1" firstCol="1" bandRow="1">
                <a:tableStyleId>{5C22544A-7EE6-4342-B048-85BDC9FD1C3A}</a:tableStyleId>
              </a:tblPr>
              <a:tblGrid>
                <a:gridCol w="1266799">
                  <a:extLst>
                    <a:ext uri="{9D8B030D-6E8A-4147-A177-3AD203B41FA5}">
                      <a16:colId xmlns:a16="http://schemas.microsoft.com/office/drawing/2014/main" val="20000"/>
                    </a:ext>
                  </a:extLst>
                </a:gridCol>
                <a:gridCol w="1286501">
                  <a:extLst>
                    <a:ext uri="{9D8B030D-6E8A-4147-A177-3AD203B41FA5}">
                      <a16:colId xmlns:a16="http://schemas.microsoft.com/office/drawing/2014/main" val="20001"/>
                    </a:ext>
                  </a:extLst>
                </a:gridCol>
                <a:gridCol w="1186851">
                  <a:extLst>
                    <a:ext uri="{9D8B030D-6E8A-4147-A177-3AD203B41FA5}">
                      <a16:colId xmlns:a16="http://schemas.microsoft.com/office/drawing/2014/main" val="20002"/>
                    </a:ext>
                  </a:extLst>
                </a:gridCol>
              </a:tblGrid>
              <a:tr h="798986">
                <a:tc>
                  <a:txBody>
                    <a:bodyPr/>
                    <a:lstStyle/>
                    <a:p>
                      <a:pPr marL="0" marR="0" algn="ctr">
                        <a:lnSpc>
                          <a:spcPct val="115000"/>
                        </a:lnSpc>
                        <a:spcBef>
                          <a:spcPts val="0"/>
                        </a:spcBef>
                        <a:spcAft>
                          <a:spcPts val="0"/>
                        </a:spcAft>
                      </a:pPr>
                      <a:r>
                        <a:rPr lang="en-US" sz="1400" dirty="0">
                          <a:effectLst/>
                        </a:rPr>
                        <a:t>Item Response</a:t>
                      </a:r>
                      <a:endParaRPr lang="en-US" sz="14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400" dirty="0">
                          <a:effectLst/>
                        </a:rPr>
                        <a:t>Overall Test Result</a:t>
                      </a:r>
                      <a:endParaRPr lang="en-US" sz="14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400" dirty="0">
                          <a:effectLst/>
                        </a:rPr>
                        <a:t>Correlation</a:t>
                      </a:r>
                      <a:endParaRPr lang="en-US" sz="1400" dirty="0">
                        <a:effectLst/>
                        <a:latin typeface="Calibri"/>
                        <a:ea typeface="Calibri"/>
                        <a:cs typeface="Times New Roman"/>
                      </a:endParaRPr>
                    </a:p>
                  </a:txBody>
                  <a:tcPr marL="68580" marR="68580" marT="0" marB="0" anchor="ctr">
                    <a:solidFill>
                      <a:srgbClr val="003C7C"/>
                    </a:solidFill>
                  </a:tcPr>
                </a:tc>
                <a:extLst>
                  <a:ext uri="{0D108BD9-81ED-4DB2-BD59-A6C34878D82A}">
                    <a16:rowId xmlns:a16="http://schemas.microsoft.com/office/drawing/2014/main" val="10000"/>
                  </a:ext>
                </a:extLst>
              </a:tr>
              <a:tr h="304498">
                <a:tc>
                  <a:txBody>
                    <a:bodyPr/>
                    <a:lstStyle/>
                    <a:p>
                      <a:pPr marL="0" marR="0" algn="ctr">
                        <a:lnSpc>
                          <a:spcPct val="115000"/>
                        </a:lnSpc>
                        <a:spcBef>
                          <a:spcPts val="0"/>
                        </a:spcBef>
                        <a:spcAft>
                          <a:spcPts val="0"/>
                        </a:spcAft>
                      </a:pPr>
                      <a:r>
                        <a:rPr lang="en-US" sz="1600" dirty="0">
                          <a:effectLst/>
                        </a:rPr>
                        <a:t>Correct</a:t>
                      </a:r>
                      <a:endParaRPr lang="en-US" sz="16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600" dirty="0">
                          <a:effectLst/>
                        </a:rPr>
                        <a:t>High Score</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Positive</a:t>
                      </a:r>
                      <a:endParaRPr lang="en-US" sz="16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304498">
                <a:tc>
                  <a:txBody>
                    <a:bodyPr/>
                    <a:lstStyle/>
                    <a:p>
                      <a:pPr marL="0" marR="0" algn="ctr">
                        <a:lnSpc>
                          <a:spcPct val="115000"/>
                        </a:lnSpc>
                        <a:spcBef>
                          <a:spcPts val="0"/>
                        </a:spcBef>
                        <a:spcAft>
                          <a:spcPts val="0"/>
                        </a:spcAft>
                      </a:pPr>
                      <a:r>
                        <a:rPr lang="en-US" sz="1600" dirty="0">
                          <a:effectLst/>
                        </a:rPr>
                        <a:t>Incorrect</a:t>
                      </a:r>
                      <a:endParaRPr lang="en-US" sz="16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600" dirty="0">
                          <a:effectLst/>
                        </a:rPr>
                        <a:t>Low Score</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Positive</a:t>
                      </a:r>
                      <a:endParaRPr lang="en-US" sz="16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2"/>
                  </a:ext>
                </a:extLst>
              </a:tr>
              <a:tr h="286652">
                <a:tc>
                  <a:txBody>
                    <a:bodyPr/>
                    <a:lstStyle/>
                    <a:p>
                      <a:pPr marL="0" marR="0" algn="ctr">
                        <a:lnSpc>
                          <a:spcPct val="115000"/>
                        </a:lnSpc>
                        <a:spcBef>
                          <a:spcPts val="0"/>
                        </a:spcBef>
                        <a:spcAft>
                          <a:spcPts val="0"/>
                        </a:spcAft>
                      </a:pPr>
                      <a:r>
                        <a:rPr lang="en-US" sz="1600" dirty="0">
                          <a:effectLst/>
                        </a:rPr>
                        <a:t>Correct</a:t>
                      </a:r>
                      <a:endParaRPr lang="en-US" sz="16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600" dirty="0">
                          <a:effectLst/>
                        </a:rPr>
                        <a:t>Low Score</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Negative</a:t>
                      </a:r>
                      <a:endParaRPr lang="en-US" sz="16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3"/>
                  </a:ext>
                </a:extLst>
              </a:tr>
              <a:tr h="304498">
                <a:tc>
                  <a:txBody>
                    <a:bodyPr/>
                    <a:lstStyle/>
                    <a:p>
                      <a:pPr marL="0" marR="0" algn="ctr">
                        <a:lnSpc>
                          <a:spcPct val="115000"/>
                        </a:lnSpc>
                        <a:spcBef>
                          <a:spcPts val="0"/>
                        </a:spcBef>
                        <a:spcAft>
                          <a:spcPts val="0"/>
                        </a:spcAft>
                      </a:pPr>
                      <a:r>
                        <a:rPr lang="en-US" sz="1600" dirty="0">
                          <a:effectLst/>
                        </a:rPr>
                        <a:t>Incorrect</a:t>
                      </a:r>
                      <a:endParaRPr lang="en-US" sz="1600" dirty="0">
                        <a:effectLst/>
                        <a:latin typeface="Calibri"/>
                        <a:ea typeface="Calibri"/>
                        <a:cs typeface="Times New Roman"/>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1600" dirty="0">
                          <a:effectLst/>
                        </a:rPr>
                        <a:t>High Score</a:t>
                      </a:r>
                      <a:endParaRPr lang="en-US" sz="16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Negative</a:t>
                      </a:r>
                      <a:endParaRPr lang="en-US" sz="16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4" name="Slide Number Placeholder 3">
            <a:extLst>
              <a:ext uri="{FF2B5EF4-FFF2-40B4-BE49-F238E27FC236}">
                <a16:creationId xmlns:a16="http://schemas.microsoft.com/office/drawing/2014/main" id="{EF269D91-CE70-39E3-5CCE-D76A4A87C606}"/>
              </a:ext>
            </a:extLst>
          </p:cNvPr>
          <p:cNvSpPr>
            <a:spLocks noGrp="1"/>
          </p:cNvSpPr>
          <p:nvPr>
            <p:ph type="sldNum" sz="quarter" idx="12"/>
          </p:nvPr>
        </p:nvSpPr>
        <p:spPr/>
        <p:txBody>
          <a:bodyPr/>
          <a:lstStyle/>
          <a:p>
            <a:fld id="{680C5762-CF65-4775-9966-A58D40CC61B9}" type="slidenum">
              <a:rPr lang="en-US" smtClean="0"/>
              <a:t>10</a:t>
            </a:fld>
            <a:endParaRPr lang="en-US"/>
          </a:p>
        </p:txBody>
      </p:sp>
    </p:spTree>
    <p:extLst>
      <p:ext uri="{BB962C8B-B14F-4D97-AF65-F5344CB8AC3E}">
        <p14:creationId xmlns:p14="http://schemas.microsoft.com/office/powerpoint/2010/main" val="92323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D0FD1-5FD4-DC94-36A1-FAB61E56CB41}"/>
              </a:ext>
            </a:extLst>
          </p:cNvPr>
          <p:cNvSpPr>
            <a:spLocks noGrp="1"/>
          </p:cNvSpPr>
          <p:nvPr>
            <p:ph type="title"/>
          </p:nvPr>
        </p:nvSpPr>
        <p:spPr>
          <a:xfrm>
            <a:off x="381000" y="304800"/>
            <a:ext cx="8382000" cy="1143000"/>
          </a:xfrm>
        </p:spPr>
        <p:txBody>
          <a:bodyPr>
            <a:normAutofit/>
          </a:bodyPr>
          <a:lstStyle/>
          <a:p>
            <a:pPr algn="ctr"/>
            <a:r>
              <a:rPr lang="en-US" sz="2800" b="1" dirty="0"/>
              <a:t>Using Item Difficulty and Discrimination Data</a:t>
            </a:r>
          </a:p>
        </p:txBody>
      </p:sp>
      <p:sp>
        <p:nvSpPr>
          <p:cNvPr id="3" name="Date Placeholder 2">
            <a:extLst>
              <a:ext uri="{FF2B5EF4-FFF2-40B4-BE49-F238E27FC236}">
                <a16:creationId xmlns:a16="http://schemas.microsoft.com/office/drawing/2014/main" id="{544DFE64-B4BF-79D8-D543-7DF06F32FB6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70141F39-CC3F-A4E3-DA22-2012D69C0ACE}"/>
              </a:ext>
            </a:extLst>
          </p:cNvPr>
          <p:cNvSpPr txBox="1">
            <a:spLocks/>
          </p:cNvSpPr>
          <p:nvPr/>
        </p:nvSpPr>
        <p:spPr bwMode="auto">
          <a:xfrm>
            <a:off x="457200" y="1731964"/>
            <a:ext cx="8382000" cy="451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82563" indent="-182563"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indent="-182563"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spcBef>
                <a:spcPct val="0"/>
              </a:spcBef>
              <a:buClr>
                <a:schemeClr val="tx1"/>
              </a:buClr>
              <a:buFont typeface="Arial" panose="020B0604020202020204" pitchFamily="34" charset="0"/>
              <a:buChar char="•"/>
            </a:pPr>
            <a:r>
              <a:rPr lang="en-US" altLang="en-US" sz="2800" i="1" dirty="0">
                <a:latin typeface="Arial" panose="020B0604020202020204" pitchFamily="34" charset="0"/>
                <a:cs typeface="Arial" panose="020B0604020202020204" pitchFamily="34" charset="0"/>
              </a:rPr>
              <a:t>Low</a:t>
            </a:r>
            <a:r>
              <a:rPr lang="en-US" altLang="en-US" sz="2800" dirty="0">
                <a:latin typeface="Arial" panose="020B0604020202020204" pitchFamily="34" charset="0"/>
                <a:cs typeface="Arial" panose="020B0604020202020204" pitchFamily="34" charset="0"/>
              </a:rPr>
              <a:t> p-value item difficulty problems</a:t>
            </a:r>
          </a:p>
          <a:p>
            <a:pPr lvl="1">
              <a:spcBef>
                <a:spcPct val="0"/>
              </a:spcBef>
              <a:buClr>
                <a:schemeClr val="tx1"/>
              </a:buClr>
              <a:buSzPct val="75000"/>
              <a:buFont typeface="Courier New" panose="02070309020205020404" pitchFamily="49" charset="0"/>
              <a:buChar char="o"/>
            </a:pPr>
            <a:r>
              <a:rPr lang="en-US" altLang="en-US" sz="2600" dirty="0">
                <a:latin typeface="Arial" panose="020B0604020202020204" pitchFamily="34" charset="0"/>
                <a:cs typeface="Arial" panose="020B0604020202020204" pitchFamily="34" charset="0"/>
              </a:rPr>
              <a:t>Very easy or very difficult items are not good discriminators.</a:t>
            </a:r>
          </a:p>
          <a:p>
            <a:pPr lvl="1">
              <a:spcBef>
                <a:spcPct val="0"/>
              </a:spcBef>
              <a:buClr>
                <a:schemeClr val="tx1"/>
              </a:buClr>
              <a:buSzPct val="75000"/>
              <a:buFont typeface="Courier New" panose="02070309020205020404" pitchFamily="49" charset="0"/>
              <a:buChar char="o"/>
            </a:pPr>
            <a:r>
              <a:rPr lang="en-US" altLang="en-US" sz="2600" dirty="0">
                <a:latin typeface="Arial" panose="020B0604020202020204" pitchFamily="34" charset="0"/>
                <a:cs typeface="Arial" panose="020B0604020202020204" pitchFamily="34" charset="0"/>
              </a:rPr>
              <a:t>A poorly written item will have little ability to discriminate.</a:t>
            </a:r>
          </a:p>
          <a:p>
            <a:pPr marL="0" indent="0">
              <a:spcBef>
                <a:spcPct val="0"/>
              </a:spcBef>
              <a:buNone/>
            </a:pPr>
            <a:endParaRPr lang="en-US" altLang="en-US" sz="2800" dirty="0">
              <a:latin typeface="Arial" panose="020B0604020202020204" pitchFamily="34" charset="0"/>
              <a:cs typeface="Arial" panose="020B0604020202020204" pitchFamily="34" charset="0"/>
            </a:endParaRPr>
          </a:p>
          <a:p>
            <a:pPr>
              <a:spcBef>
                <a:spcPct val="0"/>
              </a:spcBef>
              <a:buClr>
                <a:schemeClr val="tx1"/>
              </a:buClr>
              <a:buFont typeface="Arial" panose="020B0604020202020204" pitchFamily="34" charset="0"/>
              <a:buChar char="•"/>
            </a:pPr>
            <a:r>
              <a:rPr lang="en-US" altLang="en-US" sz="2800" i="1" dirty="0">
                <a:latin typeface="Arial" panose="020B0604020202020204" pitchFamily="34" charset="0"/>
                <a:cs typeface="Arial" panose="020B0604020202020204" pitchFamily="34" charset="0"/>
              </a:rPr>
              <a:t>Negative</a:t>
            </a:r>
            <a:r>
              <a:rPr lang="en-US" altLang="en-US" sz="2800" dirty="0">
                <a:latin typeface="Arial" panose="020B0604020202020204" pitchFamily="34" charset="0"/>
                <a:cs typeface="Arial" panose="020B0604020202020204" pitchFamily="34" charset="0"/>
              </a:rPr>
              <a:t> correlation item discrimination problems:</a:t>
            </a:r>
          </a:p>
          <a:p>
            <a:pPr lvl="1">
              <a:spcBef>
                <a:spcPct val="0"/>
              </a:spcBef>
              <a:buClr>
                <a:schemeClr val="tx1"/>
              </a:buClr>
              <a:buSzPct val="75000"/>
              <a:buFont typeface="Courier New" panose="02070309020205020404" pitchFamily="49" charset="0"/>
              <a:buChar char="o"/>
            </a:pPr>
            <a:r>
              <a:rPr lang="en-US" altLang="en-US" sz="2600" dirty="0">
                <a:latin typeface="Arial" panose="020B0604020202020204" pitchFamily="34" charset="0"/>
                <a:cs typeface="Arial" panose="020B0604020202020204" pitchFamily="34" charset="0"/>
              </a:rPr>
              <a:t>There is a mistake on the scoring key or rubric</a:t>
            </a:r>
          </a:p>
          <a:p>
            <a:pPr lvl="1">
              <a:spcBef>
                <a:spcPct val="0"/>
              </a:spcBef>
              <a:buClr>
                <a:schemeClr val="tx1"/>
              </a:buClr>
              <a:buSzPct val="75000"/>
              <a:buFont typeface="Courier New" panose="02070309020205020404" pitchFamily="49" charset="0"/>
              <a:buChar char="o"/>
            </a:pPr>
            <a:r>
              <a:rPr lang="en-US" altLang="en-US" sz="2600" dirty="0">
                <a:latin typeface="Arial" panose="020B0604020202020204" pitchFamily="34" charset="0"/>
                <a:cs typeface="Arial" panose="020B0604020202020204" pitchFamily="34" charset="0"/>
              </a:rPr>
              <a:t>Poorly prepared students are guessing correctly</a:t>
            </a:r>
          </a:p>
          <a:p>
            <a:pPr lvl="1">
              <a:spcBef>
                <a:spcPct val="0"/>
              </a:spcBef>
              <a:buClr>
                <a:schemeClr val="tx1"/>
              </a:buClr>
              <a:buSzPct val="75000"/>
              <a:buFont typeface="Courier New" panose="02070309020205020404" pitchFamily="49" charset="0"/>
              <a:buChar char="o"/>
            </a:pPr>
            <a:r>
              <a:rPr lang="en-US" altLang="en-US" sz="2600" dirty="0">
                <a:latin typeface="Arial" panose="020B0604020202020204" pitchFamily="34" charset="0"/>
                <a:cs typeface="Arial" panose="020B0604020202020204" pitchFamily="34" charset="0"/>
              </a:rPr>
              <a:t>Well prepared students are somehow justifying the wrong answer.</a:t>
            </a:r>
          </a:p>
        </p:txBody>
      </p:sp>
      <p:sp>
        <p:nvSpPr>
          <p:cNvPr id="4" name="Slide Number Placeholder 3">
            <a:extLst>
              <a:ext uri="{FF2B5EF4-FFF2-40B4-BE49-F238E27FC236}">
                <a16:creationId xmlns:a16="http://schemas.microsoft.com/office/drawing/2014/main" id="{7A9C0E87-D1B5-9ED2-F0E1-EA0EB45F51B0}"/>
              </a:ext>
            </a:extLst>
          </p:cNvPr>
          <p:cNvSpPr>
            <a:spLocks noGrp="1"/>
          </p:cNvSpPr>
          <p:nvPr>
            <p:ph type="sldNum" sz="quarter" idx="12"/>
          </p:nvPr>
        </p:nvSpPr>
        <p:spPr/>
        <p:txBody>
          <a:bodyPr/>
          <a:lstStyle/>
          <a:p>
            <a:fld id="{680C5762-CF65-4775-9966-A58D40CC61B9}" type="slidenum">
              <a:rPr lang="en-US" smtClean="0"/>
              <a:t>11</a:t>
            </a:fld>
            <a:endParaRPr lang="en-US"/>
          </a:p>
        </p:txBody>
      </p:sp>
    </p:spTree>
    <p:extLst>
      <p:ext uri="{BB962C8B-B14F-4D97-AF65-F5344CB8AC3E}">
        <p14:creationId xmlns:p14="http://schemas.microsoft.com/office/powerpoint/2010/main" val="2537889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17CF0-2298-203C-D374-7D7843DA4A2C}"/>
              </a:ext>
            </a:extLst>
          </p:cNvPr>
          <p:cNvSpPr>
            <a:spLocks noGrp="1"/>
          </p:cNvSpPr>
          <p:nvPr>
            <p:ph type="title"/>
          </p:nvPr>
        </p:nvSpPr>
        <p:spPr/>
        <p:txBody>
          <a:bodyPr/>
          <a:lstStyle/>
          <a:p>
            <a:pPr algn="ctr"/>
            <a:r>
              <a:rPr lang="en-US" b="1" dirty="0"/>
              <a:t>3. Omission/Attempt Rates</a:t>
            </a:r>
          </a:p>
        </p:txBody>
      </p:sp>
      <p:sp>
        <p:nvSpPr>
          <p:cNvPr id="3" name="Date Placeholder 2">
            <a:extLst>
              <a:ext uri="{FF2B5EF4-FFF2-40B4-BE49-F238E27FC236}">
                <a16:creationId xmlns:a16="http://schemas.microsoft.com/office/drawing/2014/main" id="{67975E28-93D3-A96B-1718-14B93EE6DF2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6CAC6B92-36B3-B467-CFDE-20C2AEFC4CE4}"/>
              </a:ext>
            </a:extLst>
          </p:cNvPr>
          <p:cNvSpPr txBox="1">
            <a:spLocks/>
          </p:cNvSpPr>
          <p:nvPr/>
        </p:nvSpPr>
        <p:spPr>
          <a:xfrm>
            <a:off x="615950" y="1752600"/>
            <a:ext cx="8070850" cy="37338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4637" lvl="1" indent="0" algn="ctr">
              <a:buFont typeface="Arial" panose="020B0604020202020204" pitchFamily="34" charset="0"/>
              <a:buNone/>
              <a:defRPr/>
            </a:pPr>
            <a:r>
              <a:rPr lang="en-US" altLang="en-US" sz="2400" i="1" dirty="0"/>
              <a:t>Are there items that large numbers of students do not attempt?</a:t>
            </a:r>
          </a:p>
          <a:p>
            <a:pPr marL="274637" lvl="1" indent="0" algn="ctr">
              <a:buFont typeface="Arial" panose="020B0604020202020204" pitchFamily="34" charset="0"/>
              <a:buNone/>
              <a:defRPr/>
            </a:pPr>
            <a:endParaRPr lang="en-US" altLang="en-US" sz="4400" i="1" dirty="0"/>
          </a:p>
          <a:p>
            <a:pPr marL="274637" lvl="1" indent="0" algn="ctr">
              <a:buFont typeface="Arial" panose="020B0604020202020204" pitchFamily="34" charset="0"/>
              <a:buNone/>
              <a:defRPr/>
            </a:pPr>
            <a:r>
              <a:rPr lang="en-US" altLang="en-US" b="1" i="1" dirty="0">
                <a:solidFill>
                  <a:srgbClr val="0070C0"/>
                </a:solidFill>
              </a:rPr>
              <a:t>Omission/Attempt Rates</a:t>
            </a:r>
            <a:endParaRPr lang="en-US" altLang="en-US" b="1" i="1" dirty="0"/>
          </a:p>
        </p:txBody>
      </p:sp>
      <p:sp>
        <p:nvSpPr>
          <p:cNvPr id="4" name="Slide Number Placeholder 3">
            <a:extLst>
              <a:ext uri="{FF2B5EF4-FFF2-40B4-BE49-F238E27FC236}">
                <a16:creationId xmlns:a16="http://schemas.microsoft.com/office/drawing/2014/main" id="{129740DF-4323-21E9-66F2-A1CFE8319CB4}"/>
              </a:ext>
            </a:extLst>
          </p:cNvPr>
          <p:cNvSpPr>
            <a:spLocks noGrp="1"/>
          </p:cNvSpPr>
          <p:nvPr>
            <p:ph type="sldNum" sz="quarter" idx="12"/>
          </p:nvPr>
        </p:nvSpPr>
        <p:spPr/>
        <p:txBody>
          <a:bodyPr/>
          <a:lstStyle/>
          <a:p>
            <a:fld id="{680C5762-CF65-4775-9966-A58D40CC61B9}" type="slidenum">
              <a:rPr lang="en-US" smtClean="0"/>
              <a:t>12</a:t>
            </a:fld>
            <a:endParaRPr lang="en-US"/>
          </a:p>
        </p:txBody>
      </p:sp>
    </p:spTree>
    <p:extLst>
      <p:ext uri="{BB962C8B-B14F-4D97-AF65-F5344CB8AC3E}">
        <p14:creationId xmlns:p14="http://schemas.microsoft.com/office/powerpoint/2010/main" val="3519636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44C7B-0B13-7406-CC7F-D1AB0BB3F869}"/>
              </a:ext>
            </a:extLst>
          </p:cNvPr>
          <p:cNvSpPr>
            <a:spLocks noGrp="1"/>
          </p:cNvSpPr>
          <p:nvPr>
            <p:ph type="title"/>
          </p:nvPr>
        </p:nvSpPr>
        <p:spPr/>
        <p:txBody>
          <a:bodyPr>
            <a:normAutofit/>
          </a:bodyPr>
          <a:lstStyle/>
          <a:p>
            <a:pPr algn="ctr"/>
            <a:r>
              <a:rPr lang="en-US" sz="2800" b="1" dirty="0"/>
              <a:t>Omission/Attempt Count &amp; Percent Example</a:t>
            </a:r>
          </a:p>
        </p:txBody>
      </p:sp>
      <p:sp>
        <p:nvSpPr>
          <p:cNvPr id="3" name="Date Placeholder 2">
            <a:extLst>
              <a:ext uri="{FF2B5EF4-FFF2-40B4-BE49-F238E27FC236}">
                <a16:creationId xmlns:a16="http://schemas.microsoft.com/office/drawing/2014/main" id="{76042B3E-6493-A916-AE9B-A93AEC50375A}"/>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7" name="Chart 6" descr="This is a data graph example for omission rate  calculations.">
            <a:extLst>
              <a:ext uri="{FF2B5EF4-FFF2-40B4-BE49-F238E27FC236}">
                <a16:creationId xmlns:a16="http://schemas.microsoft.com/office/drawing/2014/main" id="{8B50AC4A-8988-E10C-9075-4DC41495135B}"/>
              </a:ext>
            </a:extLst>
          </p:cNvPr>
          <p:cNvGraphicFramePr/>
          <p:nvPr/>
        </p:nvGraphicFramePr>
        <p:xfrm>
          <a:off x="457200" y="1525014"/>
          <a:ext cx="4154865" cy="42766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descr="This is a data graph example for attempted rate calculations.">
            <a:extLst>
              <a:ext uri="{FF2B5EF4-FFF2-40B4-BE49-F238E27FC236}">
                <a16:creationId xmlns:a16="http://schemas.microsoft.com/office/drawing/2014/main" id="{9EFDAD17-B3C6-3F99-C664-E6FCB5B14F13}"/>
              </a:ext>
            </a:extLst>
          </p:cNvPr>
          <p:cNvGraphicFramePr/>
          <p:nvPr/>
        </p:nvGraphicFramePr>
        <p:xfrm>
          <a:off x="4542183" y="1531640"/>
          <a:ext cx="4315881" cy="4104264"/>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a:extLst>
              <a:ext uri="{FF2B5EF4-FFF2-40B4-BE49-F238E27FC236}">
                <a16:creationId xmlns:a16="http://schemas.microsoft.com/office/drawing/2014/main" id="{57356EA4-5686-6CFC-A953-8B33A7771673}"/>
              </a:ext>
            </a:extLst>
          </p:cNvPr>
          <p:cNvSpPr>
            <a:spLocks noGrp="1"/>
          </p:cNvSpPr>
          <p:nvPr>
            <p:ph type="sldNum" sz="quarter" idx="12"/>
          </p:nvPr>
        </p:nvSpPr>
        <p:spPr/>
        <p:txBody>
          <a:bodyPr/>
          <a:lstStyle/>
          <a:p>
            <a:fld id="{680C5762-CF65-4775-9966-A58D40CC61B9}" type="slidenum">
              <a:rPr lang="en-US" smtClean="0"/>
              <a:t>13</a:t>
            </a:fld>
            <a:endParaRPr lang="en-US"/>
          </a:p>
        </p:txBody>
      </p:sp>
    </p:spTree>
    <p:extLst>
      <p:ext uri="{BB962C8B-B14F-4D97-AF65-F5344CB8AC3E}">
        <p14:creationId xmlns:p14="http://schemas.microsoft.com/office/powerpoint/2010/main" val="1912942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24A23-40CD-963D-BA21-8B9C7F575B94}"/>
              </a:ext>
            </a:extLst>
          </p:cNvPr>
          <p:cNvSpPr>
            <a:spLocks noGrp="1"/>
          </p:cNvSpPr>
          <p:nvPr>
            <p:ph type="title"/>
          </p:nvPr>
        </p:nvSpPr>
        <p:spPr/>
        <p:txBody>
          <a:bodyPr>
            <a:normAutofit/>
          </a:bodyPr>
          <a:lstStyle/>
          <a:p>
            <a:pPr algn="ctr"/>
            <a:r>
              <a:rPr lang="en-US" sz="2800" b="1" dirty="0"/>
              <a:t>4. DIF-Differential Item Functioning</a:t>
            </a:r>
          </a:p>
        </p:txBody>
      </p:sp>
      <p:sp>
        <p:nvSpPr>
          <p:cNvPr id="3" name="Date Placeholder 2">
            <a:extLst>
              <a:ext uri="{FF2B5EF4-FFF2-40B4-BE49-F238E27FC236}">
                <a16:creationId xmlns:a16="http://schemas.microsoft.com/office/drawing/2014/main" id="{BDE90FE6-2E6F-D696-25CD-5913CF27CE2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9A63B9F9-DC51-1DED-25DC-57A5F2021348}"/>
              </a:ext>
            </a:extLst>
          </p:cNvPr>
          <p:cNvSpPr txBox="1">
            <a:spLocks/>
          </p:cNvSpPr>
          <p:nvPr/>
        </p:nvSpPr>
        <p:spPr>
          <a:xfrm>
            <a:off x="421037" y="1721415"/>
            <a:ext cx="8153400" cy="361258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3050" lvl="1" indent="0" algn="ctr">
              <a:buFont typeface="Arial" panose="020B0604020202020204" pitchFamily="34" charset="0"/>
              <a:buNone/>
            </a:pPr>
            <a:r>
              <a:rPr lang="en-US" altLang="en-US" sz="2400" i="1" dirty="0">
                <a:ea typeface="ＭＳ Ｐゴシック" panose="020B0600070205080204" pitchFamily="34" charset="-128"/>
              </a:rPr>
              <a:t>Are there items that “favor” a particular gender, ethnic or other group?</a:t>
            </a:r>
          </a:p>
          <a:p>
            <a:pPr marL="1416050" lvl="1" indent="-1143000" algn="ctr">
              <a:buFont typeface="Arial" panose="020B0604020202020204" pitchFamily="34" charset="0"/>
              <a:buNone/>
            </a:pPr>
            <a:endParaRPr lang="en-US" altLang="en-US" sz="3600" i="1" dirty="0">
              <a:ea typeface="ＭＳ Ｐゴシック" panose="020B0600070205080204" pitchFamily="34" charset="-128"/>
            </a:endParaRPr>
          </a:p>
          <a:p>
            <a:pPr marL="1416050" lvl="1" indent="-1143000" algn="ctr">
              <a:buFont typeface="Arial" panose="020B0604020202020204" pitchFamily="34" charset="0"/>
              <a:buNone/>
            </a:pPr>
            <a:r>
              <a:rPr lang="en-US" altLang="en-US" b="1" i="1" dirty="0">
                <a:solidFill>
                  <a:srgbClr val="0070C0"/>
                </a:solidFill>
                <a:ea typeface="ＭＳ Ｐゴシック" panose="020B0600070205080204" pitchFamily="34" charset="-128"/>
              </a:rPr>
              <a:t>DIF-Differential Item Functioning</a:t>
            </a:r>
            <a:endParaRPr lang="en-US" altLang="en-US" b="1" i="1" dirty="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E3E51D1D-21A4-6E39-7728-0EEFF71AEFBC}"/>
              </a:ext>
            </a:extLst>
          </p:cNvPr>
          <p:cNvSpPr>
            <a:spLocks noGrp="1"/>
          </p:cNvSpPr>
          <p:nvPr>
            <p:ph type="sldNum" sz="quarter" idx="12"/>
          </p:nvPr>
        </p:nvSpPr>
        <p:spPr/>
        <p:txBody>
          <a:bodyPr/>
          <a:lstStyle/>
          <a:p>
            <a:fld id="{680C5762-CF65-4775-9966-A58D40CC61B9}" type="slidenum">
              <a:rPr lang="en-US" smtClean="0"/>
              <a:t>14</a:t>
            </a:fld>
            <a:endParaRPr lang="en-US"/>
          </a:p>
        </p:txBody>
      </p:sp>
    </p:spTree>
    <p:extLst>
      <p:ext uri="{BB962C8B-B14F-4D97-AF65-F5344CB8AC3E}">
        <p14:creationId xmlns:p14="http://schemas.microsoft.com/office/powerpoint/2010/main" val="4079832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23C9A-BDED-096E-5B51-F7D31CB6E8BE}"/>
              </a:ext>
            </a:extLst>
          </p:cNvPr>
          <p:cNvSpPr>
            <a:spLocks noGrp="1"/>
          </p:cNvSpPr>
          <p:nvPr>
            <p:ph type="title"/>
          </p:nvPr>
        </p:nvSpPr>
        <p:spPr/>
        <p:txBody>
          <a:bodyPr>
            <a:normAutofit/>
          </a:bodyPr>
          <a:lstStyle/>
          <a:p>
            <a:pPr algn="ctr"/>
            <a:r>
              <a:rPr lang="en-US" sz="2800" b="1" dirty="0"/>
              <a:t>DIF Rates Example</a:t>
            </a:r>
          </a:p>
        </p:txBody>
      </p:sp>
      <p:sp>
        <p:nvSpPr>
          <p:cNvPr id="3" name="Date Placeholder 2">
            <a:extLst>
              <a:ext uri="{FF2B5EF4-FFF2-40B4-BE49-F238E27FC236}">
                <a16:creationId xmlns:a16="http://schemas.microsoft.com/office/drawing/2014/main" id="{EF2FD446-9C27-7F6F-9BF6-D76C2A283EB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descr="This columnar chart is an example of a Differential Item Functioning calculation for an assessment item, showing the difference in response to an assessment it between females and males.">
            <a:extLst>
              <a:ext uri="{FF2B5EF4-FFF2-40B4-BE49-F238E27FC236}">
                <a16:creationId xmlns:a16="http://schemas.microsoft.com/office/drawing/2014/main" id="{7EE7125B-79BB-4B0A-2BD1-79330EF423DB}"/>
              </a:ext>
            </a:extLst>
          </p:cNvPr>
          <p:cNvGraphicFramePr>
            <a:graphicFrameLocks noGrp="1"/>
          </p:cNvGraphicFramePr>
          <p:nvPr>
            <p:extLst>
              <p:ext uri="{D42A27DB-BD31-4B8C-83A1-F6EECF244321}">
                <p14:modId xmlns:p14="http://schemas.microsoft.com/office/powerpoint/2010/main" val="1127188974"/>
              </p:ext>
            </p:extLst>
          </p:nvPr>
        </p:nvGraphicFramePr>
        <p:xfrm>
          <a:off x="813593" y="1676400"/>
          <a:ext cx="7516813" cy="3941764"/>
        </p:xfrm>
        <a:graphic>
          <a:graphicData uri="http://schemas.openxmlformats.org/drawingml/2006/table">
            <a:tbl>
              <a:tblPr firstRow="1"/>
              <a:tblGrid>
                <a:gridCol w="2457450">
                  <a:extLst>
                    <a:ext uri="{9D8B030D-6E8A-4147-A177-3AD203B41FA5}">
                      <a16:colId xmlns:a16="http://schemas.microsoft.com/office/drawing/2014/main" val="20000"/>
                    </a:ext>
                  </a:extLst>
                </a:gridCol>
                <a:gridCol w="2466975">
                  <a:extLst>
                    <a:ext uri="{9D8B030D-6E8A-4147-A177-3AD203B41FA5}">
                      <a16:colId xmlns:a16="http://schemas.microsoft.com/office/drawing/2014/main" val="20001"/>
                    </a:ext>
                  </a:extLst>
                </a:gridCol>
                <a:gridCol w="2592388">
                  <a:extLst>
                    <a:ext uri="{9D8B030D-6E8A-4147-A177-3AD203B41FA5}">
                      <a16:colId xmlns:a16="http://schemas.microsoft.com/office/drawing/2014/main" val="20002"/>
                    </a:ext>
                  </a:extLst>
                </a:gridCol>
              </a:tblGrid>
              <a:tr h="132866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Focal Group</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1"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p</a:t>
                      </a: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-Value</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Deviation</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642213">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F</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0.24</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-0.01</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642213">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M</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0.27</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0.02</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2"/>
                  </a:ext>
                </a:extLst>
              </a:tr>
              <a:tr h="132866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Item </a:t>
                      </a:r>
                      <a:r>
                        <a:rPr kumimoji="0" lang="en-US" altLang="en-US" sz="2400" b="1" i="1"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p</a:t>
                      </a:r>
                      <a:r>
                        <a:rPr kumimoji="0" lang="en-US" altLang="en-US" sz="24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-value</a:t>
                      </a:r>
                      <a:endParaRPr kumimoji="0" lang="en-US" altLang="en-US" sz="20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0.25</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 </a:t>
                      </a:r>
                      <a:endParaRPr kumimoji="0" lang="en-US" altLang="en-US" sz="20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3" marR="68583"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4" name="Slide Number Placeholder 3">
            <a:extLst>
              <a:ext uri="{FF2B5EF4-FFF2-40B4-BE49-F238E27FC236}">
                <a16:creationId xmlns:a16="http://schemas.microsoft.com/office/drawing/2014/main" id="{11928898-932E-BD5A-3205-196B89B069ED}"/>
              </a:ext>
            </a:extLst>
          </p:cNvPr>
          <p:cNvSpPr>
            <a:spLocks noGrp="1"/>
          </p:cNvSpPr>
          <p:nvPr>
            <p:ph type="sldNum" sz="quarter" idx="12"/>
          </p:nvPr>
        </p:nvSpPr>
        <p:spPr/>
        <p:txBody>
          <a:bodyPr/>
          <a:lstStyle/>
          <a:p>
            <a:fld id="{680C5762-CF65-4775-9966-A58D40CC61B9}" type="slidenum">
              <a:rPr lang="en-US" smtClean="0"/>
              <a:t>15</a:t>
            </a:fld>
            <a:endParaRPr lang="en-US"/>
          </a:p>
        </p:txBody>
      </p:sp>
    </p:spTree>
    <p:extLst>
      <p:ext uri="{BB962C8B-B14F-4D97-AF65-F5344CB8AC3E}">
        <p14:creationId xmlns:p14="http://schemas.microsoft.com/office/powerpoint/2010/main" val="1080013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DB6-7A64-D806-74AC-3182F399A9D1}"/>
              </a:ext>
            </a:extLst>
          </p:cNvPr>
          <p:cNvSpPr>
            <a:spLocks noGrp="1"/>
          </p:cNvSpPr>
          <p:nvPr>
            <p:ph type="title"/>
          </p:nvPr>
        </p:nvSpPr>
        <p:spPr/>
        <p:txBody>
          <a:bodyPr/>
          <a:lstStyle/>
          <a:p>
            <a:pPr algn="ctr"/>
            <a:r>
              <a:rPr lang="en-US" b="1" dirty="0"/>
              <a:t>5. Distractor Comparison</a:t>
            </a:r>
          </a:p>
        </p:txBody>
      </p:sp>
      <p:sp>
        <p:nvSpPr>
          <p:cNvPr id="3" name="Date Placeholder 2">
            <a:extLst>
              <a:ext uri="{FF2B5EF4-FFF2-40B4-BE49-F238E27FC236}">
                <a16:creationId xmlns:a16="http://schemas.microsoft.com/office/drawing/2014/main" id="{70B2734B-A628-7652-9DB7-C1EAE2585BE5}"/>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3A0278E7-5294-22DA-9BD2-7FB8D70E7815}"/>
              </a:ext>
            </a:extLst>
          </p:cNvPr>
          <p:cNvSpPr txBox="1">
            <a:spLocks/>
          </p:cNvSpPr>
          <p:nvPr/>
        </p:nvSpPr>
        <p:spPr>
          <a:xfrm>
            <a:off x="457200" y="1676400"/>
            <a:ext cx="8229600" cy="38100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4637" lvl="1" indent="0" algn="ctr">
              <a:buFont typeface="Arial" panose="020B0604020202020204" pitchFamily="34" charset="0"/>
              <a:buNone/>
              <a:defRPr/>
            </a:pPr>
            <a:r>
              <a:rPr lang="en-US" altLang="en-US" sz="2400" i="1" dirty="0"/>
              <a:t>Are there SR item distractors which many students incorrectly choose?</a:t>
            </a:r>
          </a:p>
          <a:p>
            <a:pPr marL="274637" lvl="1" indent="0" algn="ctr">
              <a:buFont typeface="Arial" panose="020B0604020202020204" pitchFamily="34" charset="0"/>
              <a:buNone/>
              <a:defRPr/>
            </a:pPr>
            <a:endParaRPr lang="en-US" altLang="en-US" sz="4400" i="1" dirty="0"/>
          </a:p>
          <a:p>
            <a:pPr marL="274637" lvl="1" indent="0" algn="ctr">
              <a:buFont typeface="Arial" panose="020B0604020202020204" pitchFamily="34" charset="0"/>
              <a:buNone/>
              <a:defRPr/>
            </a:pPr>
            <a:r>
              <a:rPr lang="en-US" altLang="en-US" b="1" i="1" dirty="0">
                <a:solidFill>
                  <a:srgbClr val="0070C0"/>
                </a:solidFill>
              </a:rPr>
              <a:t>Distractor Comparison</a:t>
            </a:r>
          </a:p>
        </p:txBody>
      </p:sp>
      <p:sp>
        <p:nvSpPr>
          <p:cNvPr id="4" name="Slide Number Placeholder 3">
            <a:extLst>
              <a:ext uri="{FF2B5EF4-FFF2-40B4-BE49-F238E27FC236}">
                <a16:creationId xmlns:a16="http://schemas.microsoft.com/office/drawing/2014/main" id="{DAA5968A-4580-A0C0-7705-1542E65AD421}"/>
              </a:ext>
            </a:extLst>
          </p:cNvPr>
          <p:cNvSpPr>
            <a:spLocks noGrp="1"/>
          </p:cNvSpPr>
          <p:nvPr>
            <p:ph type="sldNum" sz="quarter" idx="12"/>
          </p:nvPr>
        </p:nvSpPr>
        <p:spPr/>
        <p:txBody>
          <a:bodyPr/>
          <a:lstStyle/>
          <a:p>
            <a:fld id="{680C5762-CF65-4775-9966-A58D40CC61B9}" type="slidenum">
              <a:rPr lang="en-US" smtClean="0"/>
              <a:t>16</a:t>
            </a:fld>
            <a:endParaRPr lang="en-US"/>
          </a:p>
        </p:txBody>
      </p:sp>
    </p:spTree>
    <p:extLst>
      <p:ext uri="{BB962C8B-B14F-4D97-AF65-F5344CB8AC3E}">
        <p14:creationId xmlns:p14="http://schemas.microsoft.com/office/powerpoint/2010/main" val="1729730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D8130-4A8E-328A-12D7-EB22FF51F138}"/>
              </a:ext>
            </a:extLst>
          </p:cNvPr>
          <p:cNvSpPr>
            <a:spLocks noGrp="1"/>
          </p:cNvSpPr>
          <p:nvPr>
            <p:ph type="title"/>
          </p:nvPr>
        </p:nvSpPr>
        <p:spPr/>
        <p:txBody>
          <a:bodyPr>
            <a:normAutofit/>
          </a:bodyPr>
          <a:lstStyle/>
          <a:p>
            <a:pPr algn="ctr"/>
            <a:r>
              <a:rPr lang="en-US" sz="2800" b="1" dirty="0"/>
              <a:t>Distractor Comparisons Example</a:t>
            </a:r>
          </a:p>
        </p:txBody>
      </p:sp>
      <p:sp>
        <p:nvSpPr>
          <p:cNvPr id="3" name="Date Placeholder 2">
            <a:extLst>
              <a:ext uri="{FF2B5EF4-FFF2-40B4-BE49-F238E27FC236}">
                <a16:creationId xmlns:a16="http://schemas.microsoft.com/office/drawing/2014/main" id="{314D9138-E4D7-3F3D-E159-8938D389D48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descr="This is a columnar chart example of the results of an assessment item's Distractor Comparisons calculation.">
            <a:extLst>
              <a:ext uri="{FF2B5EF4-FFF2-40B4-BE49-F238E27FC236}">
                <a16:creationId xmlns:a16="http://schemas.microsoft.com/office/drawing/2014/main" id="{ED2B9408-2348-6FBC-DB70-93A896E9F7E0}"/>
              </a:ext>
            </a:extLst>
          </p:cNvPr>
          <p:cNvGraphicFramePr>
            <a:graphicFrameLocks noGrp="1"/>
          </p:cNvGraphicFramePr>
          <p:nvPr>
            <p:extLst>
              <p:ext uri="{D42A27DB-BD31-4B8C-83A1-F6EECF244321}">
                <p14:modId xmlns:p14="http://schemas.microsoft.com/office/powerpoint/2010/main" val="1821661483"/>
              </p:ext>
            </p:extLst>
          </p:nvPr>
        </p:nvGraphicFramePr>
        <p:xfrm>
          <a:off x="910609" y="1600200"/>
          <a:ext cx="7322782" cy="4085148"/>
        </p:xfrm>
        <a:graphic>
          <a:graphicData uri="http://schemas.openxmlformats.org/drawingml/2006/table">
            <a:tbl>
              <a:tblPr firstRow="1" firstCol="1" bandRow="1">
                <a:tableStyleId>{5C22544A-7EE6-4342-B048-85BDC9FD1C3A}</a:tableStyleId>
              </a:tblPr>
              <a:tblGrid>
                <a:gridCol w="2049938">
                  <a:extLst>
                    <a:ext uri="{9D8B030D-6E8A-4147-A177-3AD203B41FA5}">
                      <a16:colId xmlns:a16="http://schemas.microsoft.com/office/drawing/2014/main" val="20000"/>
                    </a:ext>
                  </a:extLst>
                </a:gridCol>
                <a:gridCol w="2187402">
                  <a:extLst>
                    <a:ext uri="{9D8B030D-6E8A-4147-A177-3AD203B41FA5}">
                      <a16:colId xmlns:a16="http://schemas.microsoft.com/office/drawing/2014/main" val="20001"/>
                    </a:ext>
                  </a:extLst>
                </a:gridCol>
                <a:gridCol w="3085442">
                  <a:extLst>
                    <a:ext uri="{9D8B030D-6E8A-4147-A177-3AD203B41FA5}">
                      <a16:colId xmlns:a16="http://schemas.microsoft.com/office/drawing/2014/main" val="20002"/>
                    </a:ext>
                  </a:extLst>
                </a:gridCol>
              </a:tblGrid>
              <a:tr h="835754">
                <a:tc>
                  <a:txBody>
                    <a:bodyPr/>
                    <a:lstStyle/>
                    <a:p>
                      <a:pPr marL="0" marR="0" algn="ctr">
                        <a:lnSpc>
                          <a:spcPct val="115000"/>
                        </a:lnSpc>
                        <a:spcBef>
                          <a:spcPts val="0"/>
                        </a:spcBef>
                        <a:spcAft>
                          <a:spcPts val="0"/>
                        </a:spcAft>
                      </a:pPr>
                      <a:r>
                        <a:rPr lang="en-US" sz="2400" dirty="0">
                          <a:effectLst/>
                          <a:latin typeface="+mn-lt"/>
                        </a:rPr>
                        <a:t>Response Options</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dirty="0">
                          <a:effectLst/>
                          <a:latin typeface="+mn-lt"/>
                        </a:rPr>
                        <a:t>Frequency</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dirty="0">
                          <a:effectLst/>
                          <a:latin typeface="+mn-lt"/>
                        </a:rPr>
                        <a:t>Proportional Response Rate</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extLst>
                  <a:ext uri="{0D108BD9-81ED-4DB2-BD59-A6C34878D82A}">
                    <a16:rowId xmlns:a16="http://schemas.microsoft.com/office/drawing/2014/main" val="10000"/>
                  </a:ext>
                </a:extLst>
              </a:tr>
              <a:tr h="603410">
                <a:tc>
                  <a:txBody>
                    <a:bodyPr/>
                    <a:lstStyle/>
                    <a:p>
                      <a:pPr marL="0" marR="0" algn="ctr">
                        <a:lnSpc>
                          <a:spcPct val="115000"/>
                        </a:lnSpc>
                        <a:spcBef>
                          <a:spcPts val="0"/>
                        </a:spcBef>
                        <a:spcAft>
                          <a:spcPts val="0"/>
                        </a:spcAft>
                      </a:pPr>
                      <a:r>
                        <a:rPr lang="en-US" sz="2400" dirty="0">
                          <a:effectLst/>
                          <a:latin typeface="+mn-lt"/>
                        </a:rPr>
                        <a:t>A</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a:effectLst/>
                          <a:latin typeface="+mn-lt"/>
                        </a:rPr>
                        <a:t>12</a:t>
                      </a:r>
                      <a:endParaRPr lang="en-US"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400">
                          <a:effectLst/>
                          <a:latin typeface="+mn-lt"/>
                        </a:rPr>
                        <a:t>0.13</a:t>
                      </a:r>
                      <a:endParaRPr lang="en-US" sz="32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03410">
                <a:tc>
                  <a:txBody>
                    <a:bodyPr/>
                    <a:lstStyle/>
                    <a:p>
                      <a:pPr marL="0" marR="0" algn="ctr">
                        <a:lnSpc>
                          <a:spcPct val="115000"/>
                        </a:lnSpc>
                        <a:spcBef>
                          <a:spcPts val="0"/>
                        </a:spcBef>
                        <a:spcAft>
                          <a:spcPts val="0"/>
                        </a:spcAft>
                      </a:pPr>
                      <a:r>
                        <a:rPr lang="en-US" sz="2400" dirty="0">
                          <a:effectLst/>
                          <a:latin typeface="+mn-lt"/>
                        </a:rPr>
                        <a:t>B</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a:effectLst/>
                          <a:latin typeface="+mn-lt"/>
                        </a:rPr>
                        <a:t>23</a:t>
                      </a:r>
                      <a:endParaRPr lang="en-US"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400" dirty="0">
                          <a:effectLst/>
                          <a:latin typeface="+mn-lt"/>
                        </a:rPr>
                        <a:t>0.24</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03410">
                <a:tc>
                  <a:txBody>
                    <a:bodyPr/>
                    <a:lstStyle/>
                    <a:p>
                      <a:pPr marL="0" marR="0" algn="ctr">
                        <a:lnSpc>
                          <a:spcPct val="115000"/>
                        </a:lnSpc>
                        <a:spcBef>
                          <a:spcPts val="0"/>
                        </a:spcBef>
                        <a:spcAft>
                          <a:spcPts val="0"/>
                        </a:spcAft>
                      </a:pPr>
                      <a:r>
                        <a:rPr lang="en-US" sz="2400" dirty="0">
                          <a:effectLst/>
                          <a:latin typeface="+mn-lt"/>
                        </a:rPr>
                        <a:t>C</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dirty="0">
                          <a:effectLst/>
                          <a:latin typeface="+mn-lt"/>
                        </a:rPr>
                        <a:t>36</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400">
                          <a:effectLst/>
                          <a:latin typeface="+mn-lt"/>
                        </a:rPr>
                        <a:t>0.38</a:t>
                      </a:r>
                      <a:endParaRPr lang="en-US" sz="32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03410">
                <a:tc>
                  <a:txBody>
                    <a:bodyPr/>
                    <a:lstStyle/>
                    <a:p>
                      <a:pPr marL="0" marR="0" algn="ctr">
                        <a:lnSpc>
                          <a:spcPct val="115000"/>
                        </a:lnSpc>
                        <a:spcBef>
                          <a:spcPts val="0"/>
                        </a:spcBef>
                        <a:spcAft>
                          <a:spcPts val="0"/>
                        </a:spcAft>
                      </a:pPr>
                      <a:r>
                        <a:rPr lang="en-US" sz="2400" dirty="0">
                          <a:solidFill>
                            <a:schemeClr val="tx1"/>
                          </a:solidFill>
                          <a:effectLst/>
                          <a:highlight>
                            <a:srgbClr val="FFFF00"/>
                          </a:highlight>
                          <a:latin typeface="+mn-lt"/>
                        </a:rPr>
                        <a:t>D</a:t>
                      </a:r>
                      <a:endParaRPr lang="en-US" sz="3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solidFill>
                      <a:srgbClr val="FFFF00"/>
                    </a:solidFill>
                  </a:tcPr>
                </a:tc>
                <a:tc>
                  <a:txBody>
                    <a:bodyPr/>
                    <a:lstStyle/>
                    <a:p>
                      <a:pPr marL="0" marR="0" algn="ctr">
                        <a:lnSpc>
                          <a:spcPct val="115000"/>
                        </a:lnSpc>
                        <a:spcBef>
                          <a:spcPts val="0"/>
                        </a:spcBef>
                        <a:spcAft>
                          <a:spcPts val="0"/>
                        </a:spcAft>
                      </a:pPr>
                      <a:r>
                        <a:rPr lang="en-US" sz="2400" dirty="0">
                          <a:effectLst/>
                          <a:highlight>
                            <a:srgbClr val="FFFF00"/>
                          </a:highlight>
                          <a:latin typeface="+mn-lt"/>
                        </a:rPr>
                        <a:t>25</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FFFF00"/>
                    </a:solidFill>
                  </a:tcPr>
                </a:tc>
                <a:tc>
                  <a:txBody>
                    <a:bodyPr/>
                    <a:lstStyle/>
                    <a:p>
                      <a:pPr marL="0" marR="0" algn="ctr">
                        <a:lnSpc>
                          <a:spcPct val="115000"/>
                        </a:lnSpc>
                        <a:spcBef>
                          <a:spcPts val="0"/>
                        </a:spcBef>
                        <a:spcAft>
                          <a:spcPts val="0"/>
                        </a:spcAft>
                      </a:pPr>
                      <a:r>
                        <a:rPr lang="en-US" sz="2400" dirty="0">
                          <a:effectLst/>
                          <a:highlight>
                            <a:srgbClr val="FFFF00"/>
                          </a:highlight>
                          <a:latin typeface="+mn-lt"/>
                        </a:rPr>
                        <a:t>0.26</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FFFF00"/>
                    </a:solidFill>
                  </a:tcPr>
                </a:tc>
                <a:extLst>
                  <a:ext uri="{0D108BD9-81ED-4DB2-BD59-A6C34878D82A}">
                    <a16:rowId xmlns:a16="http://schemas.microsoft.com/office/drawing/2014/main" val="10004"/>
                  </a:ext>
                </a:extLst>
              </a:tr>
              <a:tr h="835754">
                <a:tc>
                  <a:txBody>
                    <a:bodyPr/>
                    <a:lstStyle/>
                    <a:p>
                      <a:pPr marL="0" marR="0" algn="ctr">
                        <a:lnSpc>
                          <a:spcPct val="115000"/>
                        </a:lnSpc>
                        <a:spcBef>
                          <a:spcPts val="0"/>
                        </a:spcBef>
                        <a:spcAft>
                          <a:spcPts val="0"/>
                        </a:spcAft>
                      </a:pPr>
                      <a:r>
                        <a:rPr lang="en-US" sz="2400" dirty="0">
                          <a:effectLst/>
                          <a:latin typeface="+mn-lt"/>
                        </a:rPr>
                        <a:t>Grand Total</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003C7C"/>
                    </a:solidFill>
                  </a:tcPr>
                </a:tc>
                <a:tc>
                  <a:txBody>
                    <a:bodyPr/>
                    <a:lstStyle/>
                    <a:p>
                      <a:pPr marL="0" marR="0" algn="ctr">
                        <a:lnSpc>
                          <a:spcPct val="115000"/>
                        </a:lnSpc>
                        <a:spcBef>
                          <a:spcPts val="0"/>
                        </a:spcBef>
                        <a:spcAft>
                          <a:spcPts val="0"/>
                        </a:spcAft>
                      </a:pPr>
                      <a:r>
                        <a:rPr lang="en-US" sz="2400">
                          <a:effectLst/>
                          <a:latin typeface="+mn-lt"/>
                        </a:rPr>
                        <a:t>96</a:t>
                      </a:r>
                      <a:endParaRPr lang="en-US" sz="32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pPr>
                      <a:endParaRPr lang="en-US" sz="3200" dirty="0">
                        <a:effectLst/>
                        <a:latin typeface="+mn-lt"/>
                      </a:endParaRPr>
                    </a:p>
                  </a:txBody>
                  <a:tcPr marL="68580" marR="68580" marT="0" marB="0" anchor="ctr"/>
                </a:tc>
                <a:extLst>
                  <a:ext uri="{0D108BD9-81ED-4DB2-BD59-A6C34878D82A}">
                    <a16:rowId xmlns:a16="http://schemas.microsoft.com/office/drawing/2014/main" val="10005"/>
                  </a:ext>
                </a:extLst>
              </a:tr>
            </a:tbl>
          </a:graphicData>
        </a:graphic>
      </p:graphicFrame>
      <p:sp>
        <p:nvSpPr>
          <p:cNvPr id="4" name="Slide Number Placeholder 3">
            <a:extLst>
              <a:ext uri="{FF2B5EF4-FFF2-40B4-BE49-F238E27FC236}">
                <a16:creationId xmlns:a16="http://schemas.microsoft.com/office/drawing/2014/main" id="{865EED92-6684-6EDC-BD76-479E632F7D32}"/>
              </a:ext>
            </a:extLst>
          </p:cNvPr>
          <p:cNvSpPr>
            <a:spLocks noGrp="1"/>
          </p:cNvSpPr>
          <p:nvPr>
            <p:ph type="sldNum" sz="quarter" idx="12"/>
          </p:nvPr>
        </p:nvSpPr>
        <p:spPr/>
        <p:txBody>
          <a:bodyPr/>
          <a:lstStyle/>
          <a:p>
            <a:fld id="{680C5762-CF65-4775-9966-A58D40CC61B9}" type="slidenum">
              <a:rPr lang="en-US" smtClean="0"/>
              <a:t>17</a:t>
            </a:fld>
            <a:endParaRPr lang="en-US"/>
          </a:p>
        </p:txBody>
      </p:sp>
    </p:spTree>
    <p:extLst>
      <p:ext uri="{BB962C8B-B14F-4D97-AF65-F5344CB8AC3E}">
        <p14:creationId xmlns:p14="http://schemas.microsoft.com/office/powerpoint/2010/main" val="752480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5EA54-A2E9-882F-DFB5-DA8E376A7CD3}"/>
              </a:ext>
            </a:extLst>
          </p:cNvPr>
          <p:cNvSpPr>
            <a:spLocks noGrp="1"/>
          </p:cNvSpPr>
          <p:nvPr>
            <p:ph type="title"/>
          </p:nvPr>
        </p:nvSpPr>
        <p:spPr/>
        <p:txBody>
          <a:bodyPr>
            <a:normAutofit/>
          </a:bodyPr>
          <a:lstStyle/>
          <a:p>
            <a:pPr algn="ctr"/>
            <a:r>
              <a:rPr lang="en-US" sz="2800" b="1" dirty="0"/>
              <a:t>6. Item Type Comparison</a:t>
            </a:r>
          </a:p>
        </p:txBody>
      </p:sp>
      <p:sp>
        <p:nvSpPr>
          <p:cNvPr id="3" name="Date Placeholder 2">
            <a:extLst>
              <a:ext uri="{FF2B5EF4-FFF2-40B4-BE49-F238E27FC236}">
                <a16:creationId xmlns:a16="http://schemas.microsoft.com/office/drawing/2014/main" id="{A65B2F13-251F-D93A-9B8E-D5EC421FF44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B5CFBA86-6950-FCC5-92B1-BA17580956EA}"/>
              </a:ext>
            </a:extLst>
          </p:cNvPr>
          <p:cNvSpPr txBox="1">
            <a:spLocks/>
          </p:cNvSpPr>
          <p:nvPr/>
        </p:nvSpPr>
        <p:spPr>
          <a:xfrm>
            <a:off x="1200150" y="1447800"/>
            <a:ext cx="6743700" cy="3634581"/>
          </a:xfrm>
          <a:prstGeom prst="rect">
            <a:avLst/>
          </a:prstGeom>
        </p:spPr>
        <p:txBody>
          <a:bodyP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3050" lvl="1" indent="0" algn="ctr">
              <a:buFont typeface="Arial" panose="020B0604020202020204" pitchFamily="34" charset="0"/>
              <a:buNone/>
            </a:pPr>
            <a:endParaRPr lang="en-US" altLang="en-US" sz="6000" i="1" dirty="0">
              <a:ea typeface="ＭＳ Ｐゴシック" panose="020B0600070205080204" pitchFamily="34" charset="-128"/>
            </a:endParaRPr>
          </a:p>
          <a:p>
            <a:pPr marL="273050" lvl="1" indent="0" algn="ctr">
              <a:buFont typeface="Arial" panose="020B0604020202020204" pitchFamily="34" charset="0"/>
              <a:buNone/>
            </a:pPr>
            <a:r>
              <a:rPr lang="en-US" altLang="en-US" sz="3400" i="1" dirty="0">
                <a:ea typeface="ＭＳ Ｐゴシック" panose="020B0600070205080204" pitchFamily="34" charset="-128"/>
              </a:rPr>
              <a:t>To what degree do students do better on a particular item type?</a:t>
            </a:r>
          </a:p>
          <a:p>
            <a:pPr marL="1416050" lvl="1" indent="-1143000" algn="ctr"/>
            <a:endParaRPr lang="en-US" altLang="en-US" sz="6000" i="1" dirty="0">
              <a:ea typeface="ＭＳ Ｐゴシック" panose="020B0600070205080204" pitchFamily="34" charset="-128"/>
            </a:endParaRPr>
          </a:p>
          <a:p>
            <a:pPr marL="1416050" lvl="1" indent="-1143000" algn="ctr">
              <a:buFont typeface="Arial" panose="020B0604020202020204" pitchFamily="34" charset="0"/>
              <a:buNone/>
            </a:pPr>
            <a:r>
              <a:rPr lang="en-US" altLang="en-US" sz="3600" b="1" i="1" dirty="0">
                <a:solidFill>
                  <a:srgbClr val="0070C0"/>
                </a:solidFill>
                <a:ea typeface="ＭＳ Ｐゴシック" panose="020B0600070205080204" pitchFamily="34" charset="-128"/>
              </a:rPr>
              <a:t>Item-Type Comparison</a:t>
            </a:r>
          </a:p>
        </p:txBody>
      </p:sp>
      <p:sp>
        <p:nvSpPr>
          <p:cNvPr id="4" name="Slide Number Placeholder 3">
            <a:extLst>
              <a:ext uri="{FF2B5EF4-FFF2-40B4-BE49-F238E27FC236}">
                <a16:creationId xmlns:a16="http://schemas.microsoft.com/office/drawing/2014/main" id="{28300A6B-868E-6894-5B78-575AADB5F580}"/>
              </a:ext>
            </a:extLst>
          </p:cNvPr>
          <p:cNvSpPr>
            <a:spLocks noGrp="1"/>
          </p:cNvSpPr>
          <p:nvPr>
            <p:ph type="sldNum" sz="quarter" idx="12"/>
          </p:nvPr>
        </p:nvSpPr>
        <p:spPr/>
        <p:txBody>
          <a:bodyPr/>
          <a:lstStyle/>
          <a:p>
            <a:fld id="{680C5762-CF65-4775-9966-A58D40CC61B9}" type="slidenum">
              <a:rPr lang="en-US" smtClean="0"/>
              <a:t>18</a:t>
            </a:fld>
            <a:endParaRPr lang="en-US"/>
          </a:p>
        </p:txBody>
      </p:sp>
    </p:spTree>
    <p:extLst>
      <p:ext uri="{BB962C8B-B14F-4D97-AF65-F5344CB8AC3E}">
        <p14:creationId xmlns:p14="http://schemas.microsoft.com/office/powerpoint/2010/main" val="2887568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C8242-A4EB-C8B6-B3AB-718474390E99}"/>
              </a:ext>
            </a:extLst>
          </p:cNvPr>
          <p:cNvSpPr>
            <a:spLocks noGrp="1"/>
          </p:cNvSpPr>
          <p:nvPr>
            <p:ph type="title"/>
          </p:nvPr>
        </p:nvSpPr>
        <p:spPr/>
        <p:txBody>
          <a:bodyPr>
            <a:normAutofit/>
          </a:bodyPr>
          <a:lstStyle/>
          <a:p>
            <a:pPr algn="ctr"/>
            <a:r>
              <a:rPr lang="en-US" sz="2800" b="1" dirty="0"/>
              <a:t>Item Type Comparison Example</a:t>
            </a:r>
          </a:p>
        </p:txBody>
      </p:sp>
      <p:sp>
        <p:nvSpPr>
          <p:cNvPr id="3" name="Date Placeholder 2">
            <a:extLst>
              <a:ext uri="{FF2B5EF4-FFF2-40B4-BE49-F238E27FC236}">
                <a16:creationId xmlns:a16="http://schemas.microsoft.com/office/drawing/2014/main" id="{5C8E83DC-4182-D590-FEDD-3DDB18063A5E}"/>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Chart 4" descr="This is a data graph example for item-type comparison calculations.">
            <a:extLst>
              <a:ext uri="{FF2B5EF4-FFF2-40B4-BE49-F238E27FC236}">
                <a16:creationId xmlns:a16="http://schemas.microsoft.com/office/drawing/2014/main" id="{BB790E4D-1EF8-009A-F67D-3A7297699D2C}"/>
              </a:ext>
            </a:extLst>
          </p:cNvPr>
          <p:cNvGraphicFramePr/>
          <p:nvPr/>
        </p:nvGraphicFramePr>
        <p:xfrm>
          <a:off x="228600" y="1600200"/>
          <a:ext cx="8686800" cy="429084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279BC474-AD04-3900-4C06-C7B18529E620}"/>
              </a:ext>
            </a:extLst>
          </p:cNvPr>
          <p:cNvSpPr>
            <a:spLocks noGrp="1"/>
          </p:cNvSpPr>
          <p:nvPr>
            <p:ph type="sldNum" sz="quarter" idx="12"/>
          </p:nvPr>
        </p:nvSpPr>
        <p:spPr/>
        <p:txBody>
          <a:bodyPr/>
          <a:lstStyle/>
          <a:p>
            <a:fld id="{680C5762-CF65-4775-9966-A58D40CC61B9}" type="slidenum">
              <a:rPr lang="en-US" smtClean="0"/>
              <a:t>19</a:t>
            </a:fld>
            <a:endParaRPr lang="en-US"/>
          </a:p>
        </p:txBody>
      </p:sp>
    </p:spTree>
    <p:extLst>
      <p:ext uri="{BB962C8B-B14F-4D97-AF65-F5344CB8AC3E}">
        <p14:creationId xmlns:p14="http://schemas.microsoft.com/office/powerpoint/2010/main" val="361972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C9858-660A-05B9-9DF2-19873DB57874}"/>
              </a:ext>
            </a:extLst>
          </p:cNvPr>
          <p:cNvSpPr>
            <a:spLocks noGrp="1"/>
          </p:cNvSpPr>
          <p:nvPr>
            <p:ph type="title"/>
          </p:nvPr>
        </p:nvSpPr>
        <p:spPr/>
        <p:txBody>
          <a:bodyPr>
            <a:normAutofit/>
          </a:bodyPr>
          <a:lstStyle/>
          <a:p>
            <a:pPr algn="ctr"/>
            <a:r>
              <a:rPr lang="en-US" sz="2800" b="1" dirty="0"/>
              <a:t>Post-Administration Review</a:t>
            </a:r>
          </a:p>
        </p:txBody>
      </p:sp>
      <p:sp>
        <p:nvSpPr>
          <p:cNvPr id="10" name="TextBox 9">
            <a:extLst>
              <a:ext uri="{FF2B5EF4-FFF2-40B4-BE49-F238E27FC236}">
                <a16:creationId xmlns:a16="http://schemas.microsoft.com/office/drawing/2014/main" id="{E0958332-343B-C179-D51E-939BC9D08AA7}"/>
              </a:ext>
            </a:extLst>
          </p:cNvPr>
          <p:cNvSpPr txBox="1"/>
          <p:nvPr/>
        </p:nvSpPr>
        <p:spPr>
          <a:xfrm>
            <a:off x="397317" y="3272832"/>
            <a:ext cx="8289483" cy="2985433"/>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Definition</a:t>
            </a:r>
          </a:p>
          <a:p>
            <a:r>
              <a:rPr lang="en-US" sz="2000" b="1" dirty="0">
                <a:latin typeface="Arial" panose="020B0604020202020204" pitchFamily="34" charset="0"/>
                <a:cs typeface="Arial" panose="020B0604020202020204" pitchFamily="34" charset="0"/>
              </a:rPr>
              <a:t>Post-administration review </a:t>
            </a:r>
            <a:r>
              <a:rPr lang="en-US" sz="2000" dirty="0">
                <a:latin typeface="Arial" panose="020B0604020202020204" pitchFamily="34" charset="0"/>
                <a:cs typeface="Arial" panose="020B0604020202020204" pitchFamily="34" charset="0"/>
              </a:rPr>
              <a:t>is an </a:t>
            </a:r>
            <a:r>
              <a:rPr lang="en-US" altLang="en-US" sz="2000" dirty="0">
                <a:latin typeface="Arial" panose="020B0604020202020204" pitchFamily="34" charset="0"/>
                <a:ea typeface="ＭＳ Ｐゴシック" panose="020B0600070205080204" pitchFamily="34" charset="-128"/>
                <a:cs typeface="Arial" panose="020B0604020202020204" pitchFamily="34" charset="0"/>
              </a:rPr>
              <a:t>analysis of data done after the assessment has been completed by the test taker(s). This analysis informs understanding about the performance of both individual items and the overall operational form. Post-administration review is used to:</a:t>
            </a:r>
          </a:p>
          <a:p>
            <a:endParaRPr lang="en-US" sz="800" dirty="0">
              <a:latin typeface="Arial" panose="020B0604020202020204" pitchFamily="34" charset="0"/>
              <a:ea typeface="ＭＳ Ｐゴシック" panose="020B0600070205080204" pitchFamily="34" charset="-128"/>
              <a:cs typeface="Arial" panose="020B0604020202020204" pitchFamily="34" charset="0"/>
            </a:endParaRPr>
          </a:p>
          <a:p>
            <a:pPr marL="290513" lvl="1" indent="-290513">
              <a:buFont typeface="Arial" panose="020B0604020202020204" pitchFamily="34" charset="0"/>
              <a:buChar char="•"/>
            </a:pPr>
            <a:r>
              <a:rPr lang="en-US" altLang="en-US" sz="2000"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answer questions about an assessment</a:t>
            </a:r>
            <a:r>
              <a:rPr lang="ja-JP" altLang="en-US" sz="2000"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a:t>
            </a:r>
            <a:r>
              <a:rPr lang="en-US" altLang="ja-JP" sz="2000"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s technical quality.</a:t>
            </a:r>
          </a:p>
          <a:p>
            <a:pPr marL="290513" lvl="1" indent="-290513">
              <a:buFont typeface="Arial" panose="020B0604020202020204" pitchFamily="34" charset="0"/>
              <a:buChar char="•"/>
            </a:pPr>
            <a:r>
              <a:rPr lang="en-US" altLang="en-US" sz="2000"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correctly interpret results from a test’s administration.</a:t>
            </a:r>
          </a:p>
          <a:p>
            <a:pPr marL="290513" lvl="1" indent="-290513">
              <a:buFont typeface="Arial" panose="020B0604020202020204" pitchFamily="34" charset="0"/>
              <a:buChar char="•"/>
            </a:pPr>
            <a:r>
              <a:rPr lang="en-US" altLang="en-US" sz="2000" dirty="0">
                <a:solidFill>
                  <a:srgbClr val="000000"/>
                </a:solidFill>
                <a:latin typeface="Arial" panose="020B0604020202020204" pitchFamily="34" charset="0"/>
                <a:ea typeface="ＭＳ Ｐゴシック" panose="020B0600070205080204" pitchFamily="34" charset="-128"/>
                <a:cs typeface="Arial" panose="020B0604020202020204" pitchFamily="34" charset="0"/>
              </a:rPr>
              <a:t>adjust and improve items and operational forms for future administrations of an assessment.</a:t>
            </a:r>
          </a:p>
        </p:txBody>
      </p:sp>
      <p:sp>
        <p:nvSpPr>
          <p:cNvPr id="4" name="Date Placeholder 3">
            <a:extLst>
              <a:ext uri="{FF2B5EF4-FFF2-40B4-BE49-F238E27FC236}">
                <a16:creationId xmlns:a16="http://schemas.microsoft.com/office/drawing/2014/main" id="{D88D7B69-5A12-EFDF-4838-036BA592951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B56A0FB3-5870-78B8-9D32-284D3DFBA3BA}"/>
              </a:ext>
            </a:extLst>
          </p:cNvPr>
          <p:cNvSpPr>
            <a:spLocks noGrp="1"/>
          </p:cNvSpPr>
          <p:nvPr>
            <p:ph type="sldNum" sz="quarter" idx="12"/>
          </p:nvPr>
        </p:nvSpPr>
        <p:spPr/>
        <p:txBody>
          <a:bodyPr/>
          <a:lstStyle/>
          <a:p>
            <a:fld id="{680C5762-CF65-4775-9966-A58D40CC61B9}" type="slidenum">
              <a:rPr lang="en-US" smtClean="0"/>
              <a:t>2</a:t>
            </a:fld>
            <a:endParaRPr lang="en-US"/>
          </a:p>
        </p:txBody>
      </p:sp>
      <p:pic>
        <p:nvPicPr>
          <p:cNvPr id="6" name="Picture 9">
            <a:extLst>
              <a:ext uri="{FF2B5EF4-FFF2-40B4-BE49-F238E27FC236}">
                <a16:creationId xmlns:a16="http://schemas.microsoft.com/office/drawing/2014/main" id="{7D7D7425-0CCD-7B49-00D5-67B0BE00CA67}"/>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370195" y="1383555"/>
            <a:ext cx="2733797" cy="1816845"/>
          </a:xfrm>
        </p:spPr>
      </p:pic>
      <p:pic>
        <p:nvPicPr>
          <p:cNvPr id="7" name="Picture 4">
            <a:extLst>
              <a:ext uri="{FF2B5EF4-FFF2-40B4-BE49-F238E27FC236}">
                <a16:creationId xmlns:a16="http://schemas.microsoft.com/office/drawing/2014/main" id="{18D3455C-3424-6578-3677-49A1FBC9BB8C}"/>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9188" y="1500872"/>
            <a:ext cx="2306207" cy="181684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C37A7DC1-5564-580D-24D8-FC3821F0122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685654" y="1500886"/>
            <a:ext cx="1868691" cy="1771946"/>
          </a:xfrm>
          <a:prstGeom prst="rect">
            <a:avLst/>
          </a:prstGeom>
        </p:spPr>
      </p:pic>
    </p:spTree>
    <p:extLst>
      <p:ext uri="{BB962C8B-B14F-4D97-AF65-F5344CB8AC3E}">
        <p14:creationId xmlns:p14="http://schemas.microsoft.com/office/powerpoint/2010/main" val="4242346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ADBD0-8646-9907-E38A-145E98698F35}"/>
              </a:ext>
            </a:extLst>
          </p:cNvPr>
          <p:cNvSpPr>
            <a:spLocks noGrp="1"/>
          </p:cNvSpPr>
          <p:nvPr>
            <p:ph type="title"/>
          </p:nvPr>
        </p:nvSpPr>
        <p:spPr/>
        <p:txBody>
          <a:bodyPr>
            <a:normAutofit/>
          </a:bodyPr>
          <a:lstStyle/>
          <a:p>
            <a:pPr algn="ctr"/>
            <a:r>
              <a:rPr lang="en-US" sz="2800" b="1" dirty="0"/>
              <a:t>7. Frequency Distribution</a:t>
            </a:r>
          </a:p>
        </p:txBody>
      </p:sp>
      <p:sp>
        <p:nvSpPr>
          <p:cNvPr id="3" name="Date Placeholder 2">
            <a:extLst>
              <a:ext uri="{FF2B5EF4-FFF2-40B4-BE49-F238E27FC236}">
                <a16:creationId xmlns:a16="http://schemas.microsoft.com/office/drawing/2014/main" id="{83E511A2-7AC5-D157-321A-11AA76EEF50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97BC19C9-09C6-745F-157D-4FC1C5290577}"/>
              </a:ext>
            </a:extLst>
          </p:cNvPr>
          <p:cNvSpPr txBox="1">
            <a:spLocks/>
          </p:cNvSpPr>
          <p:nvPr/>
        </p:nvSpPr>
        <p:spPr>
          <a:xfrm>
            <a:off x="838200" y="1828800"/>
            <a:ext cx="7467600" cy="32004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3050" lvl="1" indent="0" algn="ctr">
              <a:buFont typeface="Arial" panose="020B0604020202020204" pitchFamily="34" charset="0"/>
              <a:buNone/>
            </a:pPr>
            <a:r>
              <a:rPr lang="en-US" altLang="en-US" sz="2600" i="1" dirty="0">
                <a:ea typeface="ＭＳ Ｐゴシック" panose="020B0600070205080204" pitchFamily="34" charset="-128"/>
              </a:rPr>
              <a:t>For CR, particularly PT, what does the score distribution of performance look like?</a:t>
            </a:r>
          </a:p>
          <a:p>
            <a:pPr marL="1016000" lvl="1" indent="-742950" algn="ctr"/>
            <a:endParaRPr lang="en-US" altLang="en-US" sz="4400" i="1" dirty="0">
              <a:ea typeface="ＭＳ Ｐゴシック" panose="020B0600070205080204" pitchFamily="34" charset="-128"/>
            </a:endParaRPr>
          </a:p>
          <a:p>
            <a:pPr marL="1016000" lvl="1" indent="-742950" algn="ctr">
              <a:buFont typeface="Arial" panose="020B0604020202020204" pitchFamily="34" charset="0"/>
              <a:buNone/>
            </a:pPr>
            <a:r>
              <a:rPr lang="en-US" altLang="en-US" b="1" i="1" dirty="0">
                <a:solidFill>
                  <a:srgbClr val="0070C0"/>
                </a:solidFill>
                <a:ea typeface="ＭＳ Ｐゴシック" panose="020B0600070205080204" pitchFamily="34" charset="-128"/>
              </a:rPr>
              <a:t>Frequency Distribution</a:t>
            </a:r>
          </a:p>
        </p:txBody>
      </p:sp>
      <p:sp>
        <p:nvSpPr>
          <p:cNvPr id="4" name="Slide Number Placeholder 3">
            <a:extLst>
              <a:ext uri="{FF2B5EF4-FFF2-40B4-BE49-F238E27FC236}">
                <a16:creationId xmlns:a16="http://schemas.microsoft.com/office/drawing/2014/main" id="{86D0FF87-7297-3561-09BC-E319EF369501}"/>
              </a:ext>
            </a:extLst>
          </p:cNvPr>
          <p:cNvSpPr>
            <a:spLocks noGrp="1"/>
          </p:cNvSpPr>
          <p:nvPr>
            <p:ph type="sldNum" sz="quarter" idx="12"/>
          </p:nvPr>
        </p:nvSpPr>
        <p:spPr/>
        <p:txBody>
          <a:bodyPr/>
          <a:lstStyle/>
          <a:p>
            <a:fld id="{680C5762-CF65-4775-9966-A58D40CC61B9}" type="slidenum">
              <a:rPr lang="en-US" smtClean="0"/>
              <a:t>20</a:t>
            </a:fld>
            <a:endParaRPr lang="en-US"/>
          </a:p>
        </p:txBody>
      </p:sp>
    </p:spTree>
    <p:extLst>
      <p:ext uri="{BB962C8B-B14F-4D97-AF65-F5344CB8AC3E}">
        <p14:creationId xmlns:p14="http://schemas.microsoft.com/office/powerpoint/2010/main" val="1378770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615E4-3251-9E81-D922-5ED1D946749A}"/>
              </a:ext>
            </a:extLst>
          </p:cNvPr>
          <p:cNvSpPr>
            <a:spLocks noGrp="1"/>
          </p:cNvSpPr>
          <p:nvPr>
            <p:ph type="title"/>
          </p:nvPr>
        </p:nvSpPr>
        <p:spPr/>
        <p:txBody>
          <a:bodyPr>
            <a:normAutofit/>
          </a:bodyPr>
          <a:lstStyle/>
          <a:p>
            <a:pPr algn="ctr"/>
            <a:r>
              <a:rPr lang="en-US" sz="2800" b="1" dirty="0"/>
              <a:t>CR Frequency Distributions Example</a:t>
            </a:r>
          </a:p>
        </p:txBody>
      </p:sp>
      <p:sp>
        <p:nvSpPr>
          <p:cNvPr id="3" name="Date Placeholder 2">
            <a:extLst>
              <a:ext uri="{FF2B5EF4-FFF2-40B4-BE49-F238E27FC236}">
                <a16:creationId xmlns:a16="http://schemas.microsoft.com/office/drawing/2014/main" id="{A3EBCE5C-03D7-39EB-6EE7-89427DEF551F}"/>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Chart 4" descr="This is a data graph example for Frequency Distributions calculations.">
            <a:extLst>
              <a:ext uri="{FF2B5EF4-FFF2-40B4-BE49-F238E27FC236}">
                <a16:creationId xmlns:a16="http://schemas.microsoft.com/office/drawing/2014/main" id="{EC376C7E-CCBA-29F0-62D4-F84BC67829A6}"/>
              </a:ext>
            </a:extLst>
          </p:cNvPr>
          <p:cNvGraphicFramePr/>
          <p:nvPr/>
        </p:nvGraphicFramePr>
        <p:xfrm>
          <a:off x="457200" y="1711569"/>
          <a:ext cx="8229600" cy="445135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72A5BE97-D8ED-3B16-B017-A41CB93DA03D}"/>
              </a:ext>
            </a:extLst>
          </p:cNvPr>
          <p:cNvSpPr>
            <a:spLocks noGrp="1"/>
          </p:cNvSpPr>
          <p:nvPr>
            <p:ph type="sldNum" sz="quarter" idx="12"/>
          </p:nvPr>
        </p:nvSpPr>
        <p:spPr/>
        <p:txBody>
          <a:bodyPr/>
          <a:lstStyle/>
          <a:p>
            <a:fld id="{680C5762-CF65-4775-9966-A58D40CC61B9}" type="slidenum">
              <a:rPr lang="en-US" smtClean="0"/>
              <a:t>21</a:t>
            </a:fld>
            <a:endParaRPr lang="en-US"/>
          </a:p>
        </p:txBody>
      </p:sp>
    </p:spTree>
    <p:extLst>
      <p:ext uri="{BB962C8B-B14F-4D97-AF65-F5344CB8AC3E}">
        <p14:creationId xmlns:p14="http://schemas.microsoft.com/office/powerpoint/2010/main" val="2002566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27010-7725-B7FA-7754-DB5F283595D6}"/>
              </a:ext>
            </a:extLst>
          </p:cNvPr>
          <p:cNvSpPr>
            <a:spLocks noGrp="1"/>
          </p:cNvSpPr>
          <p:nvPr>
            <p:ph type="title"/>
          </p:nvPr>
        </p:nvSpPr>
        <p:spPr/>
        <p:txBody>
          <a:bodyPr>
            <a:normAutofit/>
          </a:bodyPr>
          <a:lstStyle/>
          <a:p>
            <a:pPr algn="ctr"/>
            <a:r>
              <a:rPr lang="en-US" sz="3000" b="1" dirty="0"/>
              <a:t>Quality Assurance Checklist: Item Analysis</a:t>
            </a:r>
          </a:p>
        </p:txBody>
      </p:sp>
      <p:sp>
        <p:nvSpPr>
          <p:cNvPr id="3" name="Date Placeholder 2">
            <a:extLst>
              <a:ext uri="{FF2B5EF4-FFF2-40B4-BE49-F238E27FC236}">
                <a16:creationId xmlns:a16="http://schemas.microsoft.com/office/drawing/2014/main" id="{E39A37C7-0683-9596-58DE-D7CF729F85CE}"/>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descr="&#10;">
            <a:extLst>
              <a:ext uri="{FF2B5EF4-FFF2-40B4-BE49-F238E27FC236}">
                <a16:creationId xmlns:a16="http://schemas.microsoft.com/office/drawing/2014/main" id="{36C6FAE1-D698-162A-8077-AC6C32E78AA6}"/>
              </a:ext>
            </a:extLst>
          </p:cNvPr>
          <p:cNvGraphicFramePr>
            <a:graphicFrameLocks noGrp="1"/>
          </p:cNvGraphicFramePr>
          <p:nvPr>
            <p:extLst>
              <p:ext uri="{D42A27DB-BD31-4B8C-83A1-F6EECF244321}">
                <p14:modId xmlns:p14="http://schemas.microsoft.com/office/powerpoint/2010/main" val="1102446279"/>
              </p:ext>
            </p:extLst>
          </p:nvPr>
        </p:nvGraphicFramePr>
        <p:xfrm>
          <a:off x="457200" y="1447801"/>
          <a:ext cx="8229600" cy="4505203"/>
        </p:xfrm>
        <a:graphic>
          <a:graphicData uri="http://schemas.openxmlformats.org/drawingml/2006/table">
            <a:tbl>
              <a:tblPr firstRow="1" firstCol="1" bandRow="1">
                <a:tableStyleId>{5C22544A-7EE6-4342-B048-85BDC9FD1C3A}</a:tableStyleId>
              </a:tblPr>
              <a:tblGrid>
                <a:gridCol w="7620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2362200">
                  <a:extLst>
                    <a:ext uri="{9D8B030D-6E8A-4147-A177-3AD203B41FA5}">
                      <a16:colId xmlns:a16="http://schemas.microsoft.com/office/drawing/2014/main" val="20003"/>
                    </a:ext>
                  </a:extLst>
                </a:gridCol>
              </a:tblGrid>
              <a:tr h="361068">
                <a:tc>
                  <a:txBody>
                    <a:bodyPr/>
                    <a:lstStyle/>
                    <a:p>
                      <a:pPr marL="0" marR="0" algn="ctr">
                        <a:lnSpc>
                          <a:spcPct val="115000"/>
                        </a:lnSpc>
                        <a:spcBef>
                          <a:spcPts val="0"/>
                        </a:spcBef>
                        <a:spcAft>
                          <a:spcPts val="1000"/>
                        </a:spcAft>
                      </a:pPr>
                      <a:r>
                        <a:rPr lang="en-US" sz="2000" dirty="0">
                          <a:effectLst/>
                        </a:rPr>
                        <a:t>Task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gn="ctr">
                        <a:lnSpc>
                          <a:spcPct val="115000"/>
                        </a:lnSpc>
                        <a:spcBef>
                          <a:spcPts val="0"/>
                        </a:spcBef>
                        <a:spcAft>
                          <a:spcPts val="1000"/>
                        </a:spcAft>
                      </a:pPr>
                      <a:r>
                        <a:rPr lang="en-US" sz="2000" dirty="0">
                          <a:effectLst/>
                        </a:rPr>
                        <a:t>Task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gn="ctr">
                        <a:lnSpc>
                          <a:spcPct val="115000"/>
                        </a:lnSpc>
                        <a:spcBef>
                          <a:spcPts val="0"/>
                        </a:spcBef>
                        <a:spcAft>
                          <a:spcPts val="1000"/>
                        </a:spcAft>
                      </a:pPr>
                      <a:r>
                        <a:rPr lang="en-US" sz="2000" dirty="0">
                          <a:effectLst/>
                        </a:rPr>
                        <a:t>Completed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gn="ctr">
                        <a:lnSpc>
                          <a:spcPct val="115000"/>
                        </a:lnSpc>
                        <a:spcBef>
                          <a:spcPts val="0"/>
                        </a:spcBef>
                        <a:spcAft>
                          <a:spcPts val="1000"/>
                        </a:spcAft>
                      </a:pPr>
                      <a:r>
                        <a:rPr lang="en-US" sz="2000" dirty="0">
                          <a:effectLst/>
                        </a:rPr>
                        <a:t>Comment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extLst>
                  <a:ext uri="{0D108BD9-81ED-4DB2-BD59-A6C34878D82A}">
                    <a16:rowId xmlns:a16="http://schemas.microsoft.com/office/drawing/2014/main" val="10000"/>
                  </a:ext>
                </a:extLst>
              </a:tr>
              <a:tr h="689521">
                <a:tc>
                  <a:txBody>
                    <a:bodyPr/>
                    <a:lstStyle/>
                    <a:p>
                      <a:pPr marL="0" marR="0" algn="ctr">
                        <a:lnSpc>
                          <a:spcPct val="115000"/>
                        </a:lnSpc>
                        <a:spcBef>
                          <a:spcPts val="0"/>
                        </a:spcBef>
                        <a:spcAft>
                          <a:spcPts val="1000"/>
                        </a:spcAft>
                      </a:pPr>
                      <a:r>
                        <a:rPr lang="en-US" sz="2000" dirty="0">
                          <a:effectLst/>
                        </a:rPr>
                        <a:t>1</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nSpc>
                          <a:spcPct val="115000"/>
                        </a:lnSpc>
                        <a:spcBef>
                          <a:spcPts val="0"/>
                        </a:spcBef>
                        <a:spcAft>
                          <a:spcPts val="0"/>
                        </a:spcAft>
                      </a:pPr>
                      <a:r>
                        <a:rPr lang="en-US" sz="2000" dirty="0">
                          <a:effectLst/>
                        </a:rPr>
                        <a:t>Identify and flag all applicable items for difficulty</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lgn="ctr">
                        <a:lnSpc>
                          <a:spcPct val="115000"/>
                        </a:lnSpc>
                        <a:spcBef>
                          <a:spcPts val="0"/>
                        </a:spcBef>
                        <a:spcAft>
                          <a:spcPts val="1000"/>
                        </a:spcAft>
                        <a:buSzPts val="1200"/>
                        <a:buFont typeface="Wingdings" panose="05000000000000000000" pitchFamily="2" charset="2"/>
                        <a:buChar char=""/>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US" sz="2000" dirty="0">
                          <a:effectLst/>
                        </a:rPr>
                        <a:t>Value range: </a:t>
                      </a:r>
                    </a:p>
                    <a:p>
                      <a:pPr algn="ctr">
                        <a:spcAft>
                          <a:spcPts val="0"/>
                        </a:spcAft>
                      </a:pPr>
                      <a:r>
                        <a:rPr lang="en-US" sz="2000" dirty="0">
                          <a:effectLst/>
                        </a:rPr>
                        <a:t>.25&gt;p&gt;.85</a:t>
                      </a:r>
                      <a:endParaRPr lang="en-US" sz="2000" dirty="0">
                        <a:effectLst/>
                        <a:latin typeface="Calibri" panose="020F0502020204030204" pitchFamily="34" charset="0"/>
                      </a:endParaRPr>
                    </a:p>
                  </a:txBody>
                  <a:tcPr marL="68580" marR="68580" marT="0" marB="0" anchor="ctr"/>
                </a:tc>
                <a:extLst>
                  <a:ext uri="{0D108BD9-81ED-4DB2-BD59-A6C34878D82A}">
                    <a16:rowId xmlns:a16="http://schemas.microsoft.com/office/drawing/2014/main" val="10001"/>
                  </a:ext>
                </a:extLst>
              </a:tr>
              <a:tr h="689521">
                <a:tc>
                  <a:txBody>
                    <a:bodyPr/>
                    <a:lstStyle/>
                    <a:p>
                      <a:pPr marL="0" marR="0" algn="ctr">
                        <a:lnSpc>
                          <a:spcPct val="115000"/>
                        </a:lnSpc>
                        <a:spcBef>
                          <a:spcPts val="0"/>
                        </a:spcBef>
                        <a:spcAft>
                          <a:spcPts val="1000"/>
                        </a:spcAft>
                      </a:pPr>
                      <a:r>
                        <a:rPr lang="en-US" sz="2000" dirty="0">
                          <a:effectLst/>
                        </a:rPr>
                        <a:t>2</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nSpc>
                          <a:spcPct val="115000"/>
                        </a:lnSpc>
                        <a:spcBef>
                          <a:spcPts val="0"/>
                        </a:spcBef>
                        <a:spcAft>
                          <a:spcPts val="0"/>
                        </a:spcAft>
                      </a:pPr>
                      <a:r>
                        <a:rPr lang="en-US" sz="2000">
                          <a:effectLst/>
                        </a:rPr>
                        <a:t>Identify and flag all applicable items for discrimination</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lgn="ctr">
                        <a:lnSpc>
                          <a:spcPct val="115000"/>
                        </a:lnSpc>
                        <a:spcBef>
                          <a:spcPts val="0"/>
                        </a:spcBef>
                        <a:spcAft>
                          <a:spcPts val="1000"/>
                        </a:spcAft>
                        <a:buSzPts val="1200"/>
                        <a:buFont typeface="Wingdings" panose="05000000000000000000" pitchFamily="2" charset="2"/>
                        <a:buChar char=""/>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n-US" sz="2000" dirty="0"/>
                        <a:t>Value range:</a:t>
                      </a:r>
                    </a:p>
                    <a:p>
                      <a:pPr algn="ctr"/>
                      <a:r>
                        <a:rPr lang="en-US" sz="2000" dirty="0"/>
                        <a:t>&lt;.10</a:t>
                      </a:r>
                    </a:p>
                  </a:txBody>
                  <a:tcPr marL="68580" marR="68580" marT="0" marB="0" anchor="ctr">
                    <a:solidFill>
                      <a:schemeClr val="accent1">
                        <a:lumMod val="20000"/>
                        <a:lumOff val="80000"/>
                      </a:schemeClr>
                    </a:solidFill>
                  </a:tcPr>
                </a:tc>
                <a:extLst>
                  <a:ext uri="{0D108BD9-81ED-4DB2-BD59-A6C34878D82A}">
                    <a16:rowId xmlns:a16="http://schemas.microsoft.com/office/drawing/2014/main" val="10002"/>
                  </a:ext>
                </a:extLst>
              </a:tr>
              <a:tr h="671062">
                <a:tc>
                  <a:txBody>
                    <a:bodyPr/>
                    <a:lstStyle/>
                    <a:p>
                      <a:pPr marL="0" marR="0" algn="ctr">
                        <a:lnSpc>
                          <a:spcPct val="115000"/>
                        </a:lnSpc>
                        <a:spcBef>
                          <a:spcPts val="0"/>
                        </a:spcBef>
                        <a:spcAft>
                          <a:spcPts val="1000"/>
                        </a:spcAft>
                      </a:pPr>
                      <a:r>
                        <a:rPr lang="en-US" sz="2000" dirty="0">
                          <a:effectLst/>
                        </a:rPr>
                        <a:t>3</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nSpc>
                          <a:spcPct val="115000"/>
                        </a:lnSpc>
                        <a:spcBef>
                          <a:spcPts val="0"/>
                        </a:spcBef>
                        <a:spcAft>
                          <a:spcPts val="0"/>
                        </a:spcAft>
                      </a:pPr>
                      <a:r>
                        <a:rPr lang="en-US" sz="2000" dirty="0">
                          <a:effectLst/>
                        </a:rPr>
                        <a:t>Identify and flag all items with no responses (NULL)</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lgn="ctr">
                        <a:lnSpc>
                          <a:spcPct val="115000"/>
                        </a:lnSpc>
                        <a:spcBef>
                          <a:spcPts val="0"/>
                        </a:spcBef>
                        <a:spcAft>
                          <a:spcPts val="1000"/>
                        </a:spcAft>
                        <a:buSzPts val="1200"/>
                        <a:buFont typeface="Wingdings" panose="05000000000000000000" pitchFamily="2" charset="2"/>
                        <a:buChar char=""/>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US" sz="2000" dirty="0">
                          <a:effectLst/>
                        </a:rPr>
                        <a:t>Value range </a:t>
                      </a:r>
                    </a:p>
                    <a:p>
                      <a:pPr algn="ctr">
                        <a:spcAft>
                          <a:spcPts val="0"/>
                        </a:spcAft>
                      </a:pPr>
                      <a:r>
                        <a:rPr lang="en-US" sz="2000" dirty="0">
                          <a:effectLst/>
                        </a:rPr>
                        <a:t>“NULL”&gt;10%</a:t>
                      </a:r>
                      <a:endParaRPr lang="en-US" sz="2000" dirty="0">
                        <a:effectLst/>
                        <a:latin typeface="Calibri" panose="020F0502020204030204" pitchFamily="34" charset="0"/>
                      </a:endParaRPr>
                    </a:p>
                  </a:txBody>
                  <a:tcPr marL="68580" marR="68580" marT="0" marB="0" anchor="ctr"/>
                </a:tc>
                <a:extLst>
                  <a:ext uri="{0D108BD9-81ED-4DB2-BD59-A6C34878D82A}">
                    <a16:rowId xmlns:a16="http://schemas.microsoft.com/office/drawing/2014/main" val="10003"/>
                  </a:ext>
                </a:extLst>
              </a:tr>
              <a:tr h="1195882">
                <a:tc>
                  <a:txBody>
                    <a:bodyPr/>
                    <a:lstStyle/>
                    <a:p>
                      <a:pPr marL="0" marR="0" algn="ctr">
                        <a:lnSpc>
                          <a:spcPct val="115000"/>
                        </a:lnSpc>
                        <a:spcBef>
                          <a:spcPts val="0"/>
                        </a:spcBef>
                        <a:spcAft>
                          <a:spcPts val="1000"/>
                        </a:spcAft>
                      </a:pPr>
                      <a:r>
                        <a:rPr lang="en-US" sz="2000" dirty="0">
                          <a:effectLst/>
                        </a:rPr>
                        <a:t>4</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nSpc>
                          <a:spcPct val="115000"/>
                        </a:lnSpc>
                        <a:spcBef>
                          <a:spcPts val="0"/>
                        </a:spcBef>
                        <a:spcAft>
                          <a:spcPts val="0"/>
                        </a:spcAft>
                      </a:pPr>
                      <a:r>
                        <a:rPr lang="en-US" sz="2000" dirty="0">
                          <a:effectLst/>
                        </a:rPr>
                        <a:t>Identify and flag all items with focal group (i.e., M/F) p-values beyond established parameters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lgn="ctr">
                        <a:lnSpc>
                          <a:spcPct val="115000"/>
                        </a:lnSpc>
                        <a:spcBef>
                          <a:spcPts val="0"/>
                        </a:spcBef>
                        <a:spcAft>
                          <a:spcPts val="1000"/>
                        </a:spcAft>
                        <a:buSzPts val="1200"/>
                        <a:buFont typeface="Wingdings" panose="05000000000000000000" pitchFamily="2" charset="2"/>
                        <a:buChar char=""/>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US" sz="2000" dirty="0">
                          <a:effectLst/>
                        </a:rPr>
                        <a:t>Value range </a:t>
                      </a:r>
                    </a:p>
                    <a:p>
                      <a:pPr algn="ctr">
                        <a:spcAft>
                          <a:spcPts val="0"/>
                        </a:spcAft>
                      </a:pPr>
                      <a:r>
                        <a:rPr lang="en-US" sz="2000" dirty="0">
                          <a:effectLst/>
                        </a:rPr>
                        <a:t>LB&gt;p&gt;UB for focal group</a:t>
                      </a:r>
                      <a:endParaRPr lang="en-US" sz="2000" dirty="0">
                        <a:effectLst/>
                        <a:latin typeface="Calibri" panose="020F0502020204030204" pitchFamily="34" charset="0"/>
                      </a:endParaRPr>
                    </a:p>
                  </a:txBody>
                  <a:tcPr marL="68580" marR="68580" marT="0" marB="0" anchor="ctr"/>
                </a:tc>
                <a:extLst>
                  <a:ext uri="{0D108BD9-81ED-4DB2-BD59-A6C34878D82A}">
                    <a16:rowId xmlns:a16="http://schemas.microsoft.com/office/drawing/2014/main" val="10004"/>
                  </a:ext>
                </a:extLst>
              </a:tr>
              <a:tr h="888745">
                <a:tc>
                  <a:txBody>
                    <a:bodyPr/>
                    <a:lstStyle/>
                    <a:p>
                      <a:pPr marL="0" marR="0" algn="ctr">
                        <a:lnSpc>
                          <a:spcPct val="115000"/>
                        </a:lnSpc>
                        <a:spcBef>
                          <a:spcPts val="0"/>
                        </a:spcBef>
                        <a:spcAft>
                          <a:spcPts val="1000"/>
                        </a:spcAft>
                      </a:pPr>
                      <a:r>
                        <a:rPr lang="en-US" sz="2000" dirty="0">
                          <a:effectLst/>
                        </a:rPr>
                        <a:t>5</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6347A"/>
                    </a:solidFill>
                  </a:tcPr>
                </a:tc>
                <a:tc>
                  <a:txBody>
                    <a:bodyPr/>
                    <a:lstStyle/>
                    <a:p>
                      <a:pPr marL="0" marR="0">
                        <a:lnSpc>
                          <a:spcPct val="115000"/>
                        </a:lnSpc>
                        <a:spcBef>
                          <a:spcPts val="0"/>
                        </a:spcBef>
                        <a:spcAft>
                          <a:spcPts val="600"/>
                        </a:spcAft>
                      </a:pPr>
                      <a:r>
                        <a:rPr lang="en-US" sz="2000" dirty="0">
                          <a:effectLst/>
                        </a:rPr>
                        <a:t>Identify and flag item-types with differential performance</a:t>
                      </a:r>
                    </a:p>
                  </a:txBody>
                  <a:tcPr marL="68580" marR="68580" marT="0" marB="0" anchor="ctr"/>
                </a:tc>
                <a:tc>
                  <a:txBody>
                    <a:bodyPr/>
                    <a:lstStyle/>
                    <a:p>
                      <a:pPr marL="342900" marR="0" lvl="0" indent="-342900" algn="ctr">
                        <a:lnSpc>
                          <a:spcPct val="115000"/>
                        </a:lnSpc>
                        <a:spcBef>
                          <a:spcPts val="0"/>
                        </a:spcBef>
                        <a:spcAft>
                          <a:spcPts val="1000"/>
                        </a:spcAft>
                        <a:buSzPts val="1200"/>
                        <a:buFont typeface="Wingdings" panose="05000000000000000000" pitchFamily="2" charset="2"/>
                        <a:buChar char=""/>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US" sz="2000" dirty="0">
                          <a:effectLst/>
                        </a:rPr>
                        <a:t>Value range </a:t>
                      </a:r>
                    </a:p>
                    <a:p>
                      <a:pPr algn="ctr">
                        <a:spcAft>
                          <a:spcPts val="0"/>
                        </a:spcAft>
                      </a:pPr>
                      <a:r>
                        <a:rPr lang="en-US" sz="2000" dirty="0">
                          <a:effectLst/>
                        </a:rPr>
                        <a:t>SR – CR &gt; 10 PCT PTS</a:t>
                      </a:r>
                      <a:endParaRPr lang="en-US" sz="2000" dirty="0">
                        <a:effectLst/>
                        <a:latin typeface="Calibri" panose="020F0502020204030204" pitchFamily="34" charset="0"/>
                      </a:endParaRPr>
                    </a:p>
                  </a:txBody>
                  <a:tcPr marL="68580" marR="68580" marT="0" marB="0" anchor="ctr"/>
                </a:tc>
                <a:extLst>
                  <a:ext uri="{0D108BD9-81ED-4DB2-BD59-A6C34878D82A}">
                    <a16:rowId xmlns:a16="http://schemas.microsoft.com/office/drawing/2014/main" val="10005"/>
                  </a:ext>
                </a:extLst>
              </a:tr>
            </a:tbl>
          </a:graphicData>
        </a:graphic>
      </p:graphicFrame>
      <p:pic>
        <p:nvPicPr>
          <p:cNvPr id="6" name="Graphic 3">
            <a:extLst>
              <a:ext uri="{FF2B5EF4-FFF2-40B4-BE49-F238E27FC236}">
                <a16:creationId xmlns:a16="http://schemas.microsoft.com/office/drawing/2014/main" id="{61E9C869-CFE9-3296-B585-9EDE87D7389D}"/>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962400" y="5257800"/>
            <a:ext cx="1600200" cy="1600200"/>
          </a:xfrm>
          <a:prstGeom prst="rect">
            <a:avLst/>
          </a:prstGeom>
        </p:spPr>
      </p:pic>
      <p:sp>
        <p:nvSpPr>
          <p:cNvPr id="4" name="Slide Number Placeholder 3">
            <a:extLst>
              <a:ext uri="{FF2B5EF4-FFF2-40B4-BE49-F238E27FC236}">
                <a16:creationId xmlns:a16="http://schemas.microsoft.com/office/drawing/2014/main" id="{201FF960-2B18-FB87-7548-53BBFE979262}"/>
              </a:ext>
            </a:extLst>
          </p:cNvPr>
          <p:cNvSpPr>
            <a:spLocks noGrp="1"/>
          </p:cNvSpPr>
          <p:nvPr>
            <p:ph type="sldNum" sz="quarter" idx="12"/>
          </p:nvPr>
        </p:nvSpPr>
        <p:spPr/>
        <p:txBody>
          <a:bodyPr/>
          <a:lstStyle/>
          <a:p>
            <a:fld id="{680C5762-CF65-4775-9966-A58D40CC61B9}" type="slidenum">
              <a:rPr lang="en-US" smtClean="0"/>
              <a:t>22</a:t>
            </a:fld>
            <a:endParaRPr lang="en-US"/>
          </a:p>
        </p:txBody>
      </p:sp>
    </p:spTree>
    <p:extLst>
      <p:ext uri="{BB962C8B-B14F-4D97-AF65-F5344CB8AC3E}">
        <p14:creationId xmlns:p14="http://schemas.microsoft.com/office/powerpoint/2010/main" val="1492191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5E33A-3A7B-569F-1144-445514B191CC}"/>
              </a:ext>
            </a:extLst>
          </p:cNvPr>
          <p:cNvSpPr>
            <a:spLocks noGrp="1"/>
          </p:cNvSpPr>
          <p:nvPr>
            <p:ph type="title"/>
          </p:nvPr>
        </p:nvSpPr>
        <p:spPr/>
        <p:txBody>
          <a:bodyPr>
            <a:normAutofit/>
          </a:bodyPr>
          <a:lstStyle/>
          <a:p>
            <a:pPr algn="ctr"/>
            <a:r>
              <a:rPr lang="en-US" sz="2800" b="1" dirty="0"/>
              <a:t>Practice Makes Progress: Item Analysis</a:t>
            </a:r>
          </a:p>
        </p:txBody>
      </p:sp>
      <p:sp>
        <p:nvSpPr>
          <p:cNvPr id="3" name="Date Placeholder 2">
            <a:extLst>
              <a:ext uri="{FF2B5EF4-FFF2-40B4-BE49-F238E27FC236}">
                <a16:creationId xmlns:a16="http://schemas.microsoft.com/office/drawing/2014/main" id="{D8F1CDCE-88C8-B90E-2344-0AB8CE1C714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TextBox 6">
            <a:extLst>
              <a:ext uri="{FF2B5EF4-FFF2-40B4-BE49-F238E27FC236}">
                <a16:creationId xmlns:a16="http://schemas.microsoft.com/office/drawing/2014/main" id="{43182337-AD3F-575D-BF38-E0D1178C008D}"/>
              </a:ext>
            </a:extLst>
          </p:cNvPr>
          <p:cNvSpPr txBox="1"/>
          <p:nvPr/>
        </p:nvSpPr>
        <p:spPr>
          <a:xfrm>
            <a:off x="1828800" y="1493480"/>
            <a:ext cx="6858000" cy="4616648"/>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FLEX YOUR DATA MUSCLES!</a:t>
            </a:r>
          </a:p>
          <a:p>
            <a:endParaRPr lang="en-US"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Consider that calculating item DIFFICULTY (the percent of students whose response to an item was incorrect) is the basis for the additional analysis processes presented.</a:t>
            </a:r>
          </a:p>
          <a:p>
            <a:endParaRPr lang="en-US" sz="800" dirty="0">
              <a:latin typeface="Arial" panose="020B0604020202020204" pitchFamily="34" charset="0"/>
              <a:cs typeface="Arial" panose="020B0604020202020204" pitchFamily="34" charset="0"/>
            </a:endParaRPr>
          </a:p>
          <a:p>
            <a:pPr marL="342900" indent="-342900">
              <a:buAutoNum type="arabicPeriod"/>
            </a:pPr>
            <a:r>
              <a:rPr lang="en-US" sz="2000" dirty="0">
                <a:latin typeface="Arial" panose="020B0604020202020204" pitchFamily="34" charset="0"/>
                <a:cs typeface="Arial" panose="020B0604020202020204" pitchFamily="34" charset="0"/>
              </a:rPr>
              <a:t>Do a p-value calculation for a short (10-20 items) assessment that you created and/or administered. </a:t>
            </a:r>
          </a:p>
          <a:p>
            <a:pPr marL="342900" indent="-342900">
              <a:buAutoNum type="arabicPeriod"/>
            </a:pPr>
            <a:r>
              <a:rPr lang="en-US" sz="2000" dirty="0">
                <a:latin typeface="Arial" panose="020B0604020202020204" pitchFamily="34" charset="0"/>
                <a:cs typeface="Arial" panose="020B0604020202020204" pitchFamily="34" charset="0"/>
              </a:rPr>
              <a:t>Select one or two additional data analysis questions and use the appropriate data analysis calculation process.</a:t>
            </a:r>
          </a:p>
          <a:p>
            <a:pPr marL="342900" indent="-342900">
              <a:buAutoNum type="arabicPeriod"/>
            </a:pPr>
            <a:r>
              <a:rPr lang="en-US" sz="2000" dirty="0">
                <a:latin typeface="Arial" panose="020B0604020202020204" pitchFamily="34" charset="0"/>
                <a:cs typeface="Arial" panose="020B0604020202020204" pitchFamily="34" charset="0"/>
              </a:rPr>
              <a:t>Make note of your observations.</a:t>
            </a:r>
          </a:p>
          <a:p>
            <a:pPr marL="342900" indent="-342900">
              <a:buAutoNum type="arabicPeriod"/>
            </a:pPr>
            <a:r>
              <a:rPr lang="en-US" sz="2000" dirty="0">
                <a:latin typeface="Arial" panose="020B0604020202020204" pitchFamily="34" charset="0"/>
                <a:cs typeface="Arial" panose="020B0604020202020204" pitchFamily="34" charset="0"/>
              </a:rPr>
              <a:t>Determine which of the following needs review and adjustment:</a:t>
            </a:r>
          </a:p>
          <a:p>
            <a:pPr marL="809625" indent="-336550">
              <a:buFont typeface="Arial" panose="020B0604020202020204" pitchFamily="34" charset="0"/>
              <a:buChar char="•"/>
            </a:pPr>
            <a:r>
              <a:rPr lang="en-US" sz="2000" dirty="0">
                <a:latin typeface="Arial" panose="020B0604020202020204" pitchFamily="34" charset="0"/>
                <a:cs typeface="Arial" panose="020B0604020202020204" pitchFamily="34" charset="0"/>
              </a:rPr>
              <a:t>the assessment item</a:t>
            </a:r>
          </a:p>
          <a:p>
            <a:pPr marL="809625" indent="-336550">
              <a:buFont typeface="Arial" panose="020B0604020202020204" pitchFamily="34" charset="0"/>
              <a:buChar char="•"/>
            </a:pPr>
            <a:r>
              <a:rPr lang="en-US" sz="2000" dirty="0">
                <a:latin typeface="Arial" panose="020B0604020202020204" pitchFamily="34" charset="0"/>
                <a:cs typeface="Arial" panose="020B0604020202020204" pitchFamily="34" charset="0"/>
              </a:rPr>
              <a:t>the instruction</a:t>
            </a:r>
          </a:p>
        </p:txBody>
      </p:sp>
      <p:sp>
        <p:nvSpPr>
          <p:cNvPr id="4" name="Slide Number Placeholder 3">
            <a:extLst>
              <a:ext uri="{FF2B5EF4-FFF2-40B4-BE49-F238E27FC236}">
                <a16:creationId xmlns:a16="http://schemas.microsoft.com/office/drawing/2014/main" id="{EE9BD0B4-CAD1-9F2B-AC33-7EBD88C9E7E8}"/>
              </a:ext>
            </a:extLst>
          </p:cNvPr>
          <p:cNvSpPr>
            <a:spLocks noGrp="1"/>
          </p:cNvSpPr>
          <p:nvPr>
            <p:ph type="sldNum" sz="quarter" idx="12"/>
          </p:nvPr>
        </p:nvSpPr>
        <p:spPr/>
        <p:txBody>
          <a:bodyPr/>
          <a:lstStyle/>
          <a:p>
            <a:fld id="{680C5762-CF65-4775-9966-A58D40CC61B9}" type="slidenum">
              <a:rPr lang="en-US" smtClean="0"/>
              <a:t>23</a:t>
            </a:fld>
            <a:endParaRPr lang="en-US"/>
          </a:p>
        </p:txBody>
      </p:sp>
      <p:sp>
        <p:nvSpPr>
          <p:cNvPr id="6" name="Right Arrow Callout 7">
            <a:extLst>
              <a:ext uri="{FF2B5EF4-FFF2-40B4-BE49-F238E27FC236}">
                <a16:creationId xmlns:a16="http://schemas.microsoft.com/office/drawing/2014/main" id="{523E00DA-32BC-EC9A-0E1E-D00137BC5849}"/>
              </a:ext>
              <a:ext uri="{C183D7F6-B498-43B3-948B-1728B52AA6E4}">
                <adec:decorative xmlns:adec="http://schemas.microsoft.com/office/drawing/2017/decorative" val="1"/>
              </a:ext>
            </a:extLst>
          </p:cNvPr>
          <p:cNvSpPr/>
          <p:nvPr/>
        </p:nvSpPr>
        <p:spPr>
          <a:xfrm>
            <a:off x="491987" y="1493480"/>
            <a:ext cx="1336813" cy="4817190"/>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321076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8FDFE48-911C-C795-4F28-E45E8E8A2B0D}"/>
              </a:ext>
            </a:extLst>
          </p:cNvPr>
          <p:cNvSpPr>
            <a:spLocks noGrp="1"/>
          </p:cNvSpPr>
          <p:nvPr>
            <p:ph type="title"/>
          </p:nvPr>
        </p:nvSpPr>
        <p:spPr/>
        <p:txBody>
          <a:bodyPr>
            <a:normAutofit/>
          </a:bodyPr>
          <a:lstStyle/>
          <a:p>
            <a:pPr algn="ctr"/>
            <a:r>
              <a:rPr lang="en-US" sz="2800" b="1" dirty="0"/>
              <a:t>Using Scoring Rubrics</a:t>
            </a:r>
          </a:p>
        </p:txBody>
      </p:sp>
      <p:sp>
        <p:nvSpPr>
          <p:cNvPr id="4" name="Date Placeholder 3">
            <a:extLst>
              <a:ext uri="{FF2B5EF4-FFF2-40B4-BE49-F238E27FC236}">
                <a16:creationId xmlns:a16="http://schemas.microsoft.com/office/drawing/2014/main" id="{1B711F5C-A0EF-D1FC-A48C-659BD9F1AAB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Title 1">
            <a:extLst>
              <a:ext uri="{FF2B5EF4-FFF2-40B4-BE49-F238E27FC236}">
                <a16:creationId xmlns:a16="http://schemas.microsoft.com/office/drawing/2014/main" id="{67CF28F7-CF9F-0437-0167-20BFAA69FC69}"/>
              </a:ext>
            </a:extLst>
          </p:cNvPr>
          <p:cNvSpPr txBox="1">
            <a:spLocks/>
          </p:cNvSpPr>
          <p:nvPr/>
        </p:nvSpPr>
        <p:spPr>
          <a:xfrm>
            <a:off x="683172" y="1546596"/>
            <a:ext cx="7772400" cy="946150"/>
          </a:xfrm>
          <a:prstGeom prst="rect">
            <a:avLst/>
          </a:prstGeom>
        </p:spPr>
        <p:txBody>
          <a:bodyPr vert="horz" lIns="91440" tIns="45720" rIns="91440" bIns="45720" rtlCol="0" anchor="ctr">
            <a:normAutofit/>
          </a:bodyPr>
          <a:lst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a:lstStyle>
          <a:p>
            <a:pPr algn="ctr">
              <a:defRPr/>
            </a:pPr>
            <a:r>
              <a:rPr lang="en-US" b="1" dirty="0">
                <a:solidFill>
                  <a:srgbClr val="0070C0"/>
                </a:solidFill>
              </a:rPr>
              <a:t>Scoring Requires Consistency</a:t>
            </a:r>
            <a:endParaRPr lang="en-US" sz="4400" b="1" dirty="0">
              <a:solidFill>
                <a:srgbClr val="0070C0"/>
              </a:solidFill>
            </a:endParaRPr>
          </a:p>
        </p:txBody>
      </p:sp>
      <p:sp>
        <p:nvSpPr>
          <p:cNvPr id="8" name="Content Placeholder 2">
            <a:extLst>
              <a:ext uri="{FF2B5EF4-FFF2-40B4-BE49-F238E27FC236}">
                <a16:creationId xmlns:a16="http://schemas.microsoft.com/office/drawing/2014/main" id="{C2B5E545-9433-290D-3650-32E50E63724B}"/>
              </a:ext>
            </a:extLst>
          </p:cNvPr>
          <p:cNvSpPr txBox="1">
            <a:spLocks/>
          </p:cNvSpPr>
          <p:nvPr/>
        </p:nvSpPr>
        <p:spPr>
          <a:xfrm>
            <a:off x="457200" y="2591542"/>
            <a:ext cx="8229600" cy="2873803"/>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altLang="en-US" sz="3000" b="1" dirty="0">
                <a:ea typeface="ＭＳ Ｐゴシック"/>
              </a:rPr>
              <a:t>Accurate and consistent human scorer(s)…</a:t>
            </a:r>
          </a:p>
          <a:p>
            <a:pPr marL="0" indent="0">
              <a:buFont typeface="Arial" panose="020B0604020202020204" pitchFamily="34" charset="0"/>
              <a:buNone/>
            </a:pPr>
            <a:endParaRPr lang="en-US" altLang="en-US" sz="1800" b="1" dirty="0">
              <a:ea typeface="ＭＳ Ｐゴシック"/>
            </a:endParaRPr>
          </a:p>
          <a:p>
            <a:pPr marL="0" indent="0" algn="ctr">
              <a:buFont typeface="Arial" panose="020B0604020202020204" pitchFamily="34" charset="0"/>
              <a:buNone/>
            </a:pPr>
            <a:r>
              <a:rPr lang="en-US" altLang="en-US" sz="2800" dirty="0">
                <a:ea typeface="ＭＳ Ｐゴシック"/>
              </a:rPr>
              <a:t>must assess items according to</a:t>
            </a:r>
          </a:p>
          <a:p>
            <a:pPr marL="0" indent="0" algn="ctr">
              <a:buFont typeface="Arial" panose="020B0604020202020204" pitchFamily="34" charset="0"/>
              <a:buNone/>
            </a:pPr>
            <a:r>
              <a:rPr lang="en-US" altLang="en-US" sz="2800" dirty="0">
                <a:ea typeface="ＭＳ Ｐゴシック"/>
              </a:rPr>
              <a:t>scoring rubrics and guidelines</a:t>
            </a:r>
          </a:p>
          <a:p>
            <a:pPr marL="0" indent="0" algn="ctr">
              <a:buFont typeface="Arial" panose="020B0604020202020204" pitchFamily="34" charset="0"/>
              <a:buNone/>
            </a:pPr>
            <a:r>
              <a:rPr lang="en-US" altLang="en-US" sz="2800" b="1" dirty="0">
                <a:solidFill>
                  <a:srgbClr val="0070C0"/>
                </a:solidFill>
                <a:ea typeface="ＭＳ Ｐゴシック"/>
              </a:rPr>
              <a:t>as consistently as possible.</a:t>
            </a:r>
            <a:endParaRPr lang="en-US" altLang="en-US" sz="2800" b="1" dirty="0">
              <a:solidFill>
                <a:srgbClr val="0070C0"/>
              </a:solidFill>
              <a:ea typeface="ＭＳ Ｐゴシック" panose="020B0600070205080204" pitchFamily="34" charset="-128"/>
              <a:cs typeface="Calibri" panose="020F0502020204030204"/>
            </a:endParaRPr>
          </a:p>
          <a:p>
            <a:pPr marL="0" indent="0">
              <a:buFont typeface="Arial" panose="020B0604020202020204" pitchFamily="34" charset="0"/>
              <a:buNone/>
            </a:pPr>
            <a:endParaRPr lang="en-US" altLang="en-US" dirty="0">
              <a:ea typeface="ＭＳ Ｐゴシック" panose="020B0600070205080204" pitchFamily="34" charset="-128"/>
            </a:endParaRPr>
          </a:p>
        </p:txBody>
      </p:sp>
      <p:sp>
        <p:nvSpPr>
          <p:cNvPr id="5" name="Slide Number Placeholder 4">
            <a:extLst>
              <a:ext uri="{FF2B5EF4-FFF2-40B4-BE49-F238E27FC236}">
                <a16:creationId xmlns:a16="http://schemas.microsoft.com/office/drawing/2014/main" id="{65856DA9-18E1-C9DF-9FA6-951CAC8468B6}"/>
              </a:ext>
            </a:extLst>
          </p:cNvPr>
          <p:cNvSpPr>
            <a:spLocks noGrp="1"/>
          </p:cNvSpPr>
          <p:nvPr>
            <p:ph type="sldNum" sz="quarter" idx="12"/>
          </p:nvPr>
        </p:nvSpPr>
        <p:spPr/>
        <p:txBody>
          <a:bodyPr/>
          <a:lstStyle/>
          <a:p>
            <a:fld id="{680C5762-CF65-4775-9966-A58D40CC61B9}" type="slidenum">
              <a:rPr lang="en-US" smtClean="0"/>
              <a:t>24</a:t>
            </a:fld>
            <a:endParaRPr lang="en-US"/>
          </a:p>
        </p:txBody>
      </p:sp>
    </p:spTree>
    <p:extLst>
      <p:ext uri="{BB962C8B-B14F-4D97-AF65-F5344CB8AC3E}">
        <p14:creationId xmlns:p14="http://schemas.microsoft.com/office/powerpoint/2010/main" val="575229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985ED48-BA05-E239-10AD-FD3FD47F7339}"/>
              </a:ext>
            </a:extLst>
          </p:cNvPr>
          <p:cNvSpPr>
            <a:spLocks noGrp="1"/>
          </p:cNvSpPr>
          <p:nvPr>
            <p:ph type="title"/>
          </p:nvPr>
        </p:nvSpPr>
        <p:spPr/>
        <p:txBody>
          <a:bodyPr>
            <a:normAutofit/>
          </a:bodyPr>
          <a:lstStyle/>
          <a:p>
            <a:pPr algn="ctr">
              <a:defRPr/>
            </a:pPr>
            <a:r>
              <a:rPr lang="en-US" sz="2800" b="1" dirty="0"/>
              <a:t>Scoring Framework Process (1)</a:t>
            </a:r>
          </a:p>
        </p:txBody>
      </p:sp>
      <p:sp>
        <p:nvSpPr>
          <p:cNvPr id="3" name="Date Placeholder 2">
            <a:extLst>
              <a:ext uri="{FF2B5EF4-FFF2-40B4-BE49-F238E27FC236}">
                <a16:creationId xmlns:a16="http://schemas.microsoft.com/office/drawing/2014/main" id="{327C8718-9C83-E0CB-07FF-1A3A6F0830FB}"/>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6" name="Content Placeholder 4">
            <a:extLst>
              <a:ext uri="{FF2B5EF4-FFF2-40B4-BE49-F238E27FC236}">
                <a16:creationId xmlns:a16="http://schemas.microsoft.com/office/drawing/2014/main" id="{78152EAA-AAF0-3AC5-7136-433C9FCA08BE}"/>
              </a:ext>
            </a:extLst>
          </p:cNvPr>
          <p:cNvGraphicFramePr>
            <a:graphicFrameLocks/>
          </p:cNvGraphicFramePr>
          <p:nvPr>
            <p:extLst>
              <p:ext uri="{D42A27DB-BD31-4B8C-83A1-F6EECF244321}">
                <p14:modId xmlns:p14="http://schemas.microsoft.com/office/powerpoint/2010/main" val="2088831095"/>
              </p:ext>
            </p:extLst>
          </p:nvPr>
        </p:nvGraphicFramePr>
        <p:xfrm>
          <a:off x="457200" y="1479176"/>
          <a:ext cx="8229600" cy="4217123"/>
        </p:xfrm>
        <a:graphic>
          <a:graphicData uri="http://schemas.openxmlformats.org/drawingml/2006/table">
            <a:tbl>
              <a:tblPr firstRow="1"/>
              <a:tblGrid>
                <a:gridCol w="220980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1"/>
                    </a:ext>
                  </a:extLst>
                </a:gridCol>
              </a:tblGrid>
              <a:tr h="419037">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chemeClr val="bg1"/>
                          </a:solidFill>
                          <a:effectLst/>
                          <a:latin typeface="+mn-lt"/>
                          <a:ea typeface="ＭＳ Ｐゴシック"/>
                          <a:cs typeface="Arial"/>
                        </a:rPr>
                        <a:t>Procedural Step</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chemeClr val="bg1"/>
                          </a:solidFill>
                          <a:effectLst/>
                          <a:latin typeface="+mn-lt"/>
                          <a:ea typeface="ＭＳ Ｐゴシック"/>
                          <a:cs typeface="Arial"/>
                        </a:rPr>
                        <a:t>Task</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3C7C"/>
                    </a:solidFill>
                  </a:tcPr>
                </a:tc>
                <a:extLst>
                  <a:ext uri="{0D108BD9-81ED-4DB2-BD59-A6C34878D82A}">
                    <a16:rowId xmlns:a16="http://schemas.microsoft.com/office/drawing/2014/main" val="10000"/>
                  </a:ext>
                </a:extLst>
              </a:tr>
              <a:tr h="648018">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1. Range Finding</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algn="l">
                        <a:defRPr/>
                      </a:pPr>
                      <a:r>
                        <a:rPr lang="en-US" sz="2000" kern="1200" dirty="0">
                          <a:solidFill>
                            <a:schemeClr val="tx1"/>
                          </a:solidFill>
                          <a:latin typeface="+mn-lt"/>
                          <a:ea typeface="ＭＳ Ｐゴシック" pitchFamily="34" charset="-128"/>
                          <a:cs typeface="Arial" charset="0"/>
                        </a:rPr>
                        <a:t>Looking at student samples and determining what score the sample would receive based on a rubric.</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770965">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234950" marR="0" lvl="0" indent="-23495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2. Response Sequencing</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defRPr/>
                      </a:pPr>
                      <a:r>
                        <a:rPr lang="en-US" sz="2000" kern="1200" dirty="0">
                          <a:solidFill>
                            <a:schemeClr val="tx1"/>
                          </a:solidFill>
                          <a:latin typeface="+mn-lt"/>
                          <a:ea typeface="ＭＳ Ｐゴシック" pitchFamily="34" charset="-128"/>
                          <a:cs typeface="Arial" charset="0"/>
                        </a:rPr>
                        <a:t>Grouping the samples into three performance groups: High , mid and low level.</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2"/>
                  </a:ext>
                </a:extLst>
              </a:tr>
              <a:tr h="735106">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3. Preliminary Read</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defRPr/>
                      </a:pPr>
                      <a:r>
                        <a:rPr lang="en-US" sz="2000" kern="1200" dirty="0">
                          <a:solidFill>
                            <a:schemeClr val="tx1"/>
                          </a:solidFill>
                          <a:latin typeface="+mn-lt"/>
                          <a:ea typeface="ＭＳ Ｐゴシック" pitchFamily="34" charset="-128"/>
                          <a:cs typeface="Arial" charset="0"/>
                        </a:rPr>
                        <a:t>Re-examining the responses in each group and scoring, rank-ordering or moving responses to a different group.</a:t>
                      </a:r>
                      <a:endParaRPr kumimoji="0" lang="en-US" altLang="en-US" sz="2000" b="0" i="0" u="none" strike="noStrike" cap="none" normalizeH="0" baseline="0" dirty="0">
                        <a:ln>
                          <a:noFill/>
                        </a:ln>
                        <a:solidFill>
                          <a:srgbClr val="000000"/>
                        </a:solidFill>
                        <a:effectLst/>
                        <a:latin typeface="+mn-lt"/>
                        <a:ea typeface="ＭＳ Ｐゴシック"/>
                        <a:cs typeface="Arial"/>
                      </a:endParaRP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591670">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234950" marR="0" lvl="0" indent="-23495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4. Anchor Response</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algn="l">
                        <a:defRPr/>
                      </a:pPr>
                      <a:r>
                        <a:rPr lang="en-US" sz="2000" kern="1200" dirty="0">
                          <a:solidFill>
                            <a:schemeClr val="tx1"/>
                          </a:solidFill>
                          <a:latin typeface="+mn-lt"/>
                          <a:ea typeface="ＭＳ Ｐゴシック" pitchFamily="34" charset="-128"/>
                          <a:cs typeface="Arial" charset="0"/>
                        </a:rPr>
                        <a:t>Identifying an exemplar response for each group (considered an anchor response).</a:t>
                      </a:r>
                      <a:endParaRPr kumimoji="0" lang="en-US" altLang="en-US" sz="2000" b="0" i="0" u="none" strike="noStrike" cap="none" normalizeH="0" baseline="0" dirty="0">
                        <a:ln>
                          <a:noFill/>
                        </a:ln>
                        <a:solidFill>
                          <a:srgbClr val="000000"/>
                        </a:solidFill>
                        <a:effectLst/>
                        <a:latin typeface="+mn-lt"/>
                        <a:ea typeface="ＭＳ Ｐゴシック"/>
                        <a:cs typeface="Arial"/>
                      </a:endParaRP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4"/>
                  </a:ext>
                </a:extLst>
              </a:tr>
              <a:tr h="371861">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5. Assign Score</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defRPr/>
                      </a:pPr>
                      <a:r>
                        <a:rPr lang="en-US" sz="2000" kern="1200" dirty="0">
                          <a:solidFill>
                            <a:schemeClr val="tx1"/>
                          </a:solidFill>
                          <a:latin typeface="+mn-lt"/>
                          <a:ea typeface="ＭＳ Ｐゴシック" pitchFamily="34" charset="-128"/>
                          <a:cs typeface="Arial" charset="0"/>
                        </a:rPr>
                        <a:t>Assigning a score to the anchor response.</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5"/>
                  </a:ext>
                </a:extLst>
              </a:tr>
              <a:tr h="636493">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234950" marR="0" lvl="0" indent="-234950" algn="l" defTabSz="914400" rtl="0" eaLnBrk="1" fontAlgn="base" latinLnBrk="0" hangingPunct="1">
                        <a:lnSpc>
                          <a:spcPct val="115000"/>
                        </a:lnSpc>
                        <a:spcBef>
                          <a:spcPct val="0"/>
                        </a:spcBef>
                        <a:spcAft>
                          <a:spcPct val="0"/>
                        </a:spcAft>
                        <a:buClrTx/>
                        <a:buSzTx/>
                        <a:buFontTx/>
                        <a:buNone/>
                        <a:tabLst>
                          <a:tab pos="2936875" algn="l"/>
                        </a:tabLst>
                      </a:pPr>
                      <a:r>
                        <a:rPr kumimoji="0" lang="en-US" altLang="en-US" sz="2000" b="1" i="0" u="none" strike="noStrike" cap="none" normalizeH="0" baseline="0" dirty="0">
                          <a:ln>
                            <a:noFill/>
                          </a:ln>
                          <a:solidFill>
                            <a:srgbClr val="FFFFFF"/>
                          </a:solidFill>
                          <a:effectLst/>
                          <a:latin typeface="+mn-lt"/>
                          <a:ea typeface="ＭＳ Ｐゴシック"/>
                          <a:cs typeface="Arial"/>
                        </a:rPr>
                        <a:t>6. Review Scored Items</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3C7C"/>
                    </a:solidFill>
                  </a:tcPr>
                </a:tc>
                <a:tc>
                  <a:txBody>
                    <a:bodyPr/>
                    <a:lstStyle>
                      <a:lvl1pPr eaLnBrk="0" hangingPunct="0">
                        <a:lnSpc>
                          <a:spcPct val="90000"/>
                        </a:lnSpc>
                        <a:spcBef>
                          <a:spcPts val="1200"/>
                        </a:spcBef>
                        <a:buClr>
                          <a:srgbClr val="9E3611"/>
                        </a:buClr>
                        <a:buSzPct val="85000"/>
                        <a:buFont typeface="Wingdings" pitchFamily="2" charset="2"/>
                        <a:tabLst>
                          <a:tab pos="2936875"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936875"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936875"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936875" algn="l"/>
                        </a:tabLst>
                        <a:defRPr/>
                      </a:pPr>
                      <a:r>
                        <a:rPr lang="en-US" sz="2000" kern="1200" dirty="0">
                          <a:solidFill>
                            <a:schemeClr val="tx1"/>
                          </a:solidFill>
                          <a:latin typeface="+mn-lt"/>
                          <a:ea typeface="ＭＳ Ｐゴシック" pitchFamily="34" charset="-128"/>
                          <a:cs typeface="Arial" charset="0"/>
                        </a:rPr>
                        <a:t>Review scores of responses in relation to the anchor answer.</a:t>
                      </a:r>
                    </a:p>
                  </a:txBody>
                  <a:tcPr marL="37970" marR="3797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6"/>
                  </a:ext>
                </a:extLst>
              </a:tr>
            </a:tbl>
          </a:graphicData>
        </a:graphic>
      </p:graphicFrame>
      <p:sp>
        <p:nvSpPr>
          <p:cNvPr id="4" name="Slide Number Placeholder 3">
            <a:extLst>
              <a:ext uri="{FF2B5EF4-FFF2-40B4-BE49-F238E27FC236}">
                <a16:creationId xmlns:a16="http://schemas.microsoft.com/office/drawing/2014/main" id="{03050C44-E6C1-F06E-8E93-1A760F8DEB82}"/>
              </a:ext>
              <a:ext uri="{C183D7F6-B498-43B3-948B-1728B52AA6E4}">
                <adec:decorative xmlns:adec="http://schemas.microsoft.com/office/drawing/2017/decorative" val="0"/>
              </a:ext>
            </a:extLst>
          </p:cNvPr>
          <p:cNvSpPr>
            <a:spLocks noGrp="1"/>
          </p:cNvSpPr>
          <p:nvPr>
            <p:ph type="sldNum" sz="quarter" idx="12"/>
          </p:nvPr>
        </p:nvSpPr>
        <p:spPr/>
        <p:txBody>
          <a:bodyPr/>
          <a:lstStyle/>
          <a:p>
            <a:fld id="{680C5762-CF65-4775-9966-A58D40CC61B9}" type="slidenum">
              <a:rPr lang="en-US" smtClean="0"/>
              <a:t>25</a:t>
            </a:fld>
            <a:endParaRPr lang="en-US"/>
          </a:p>
        </p:txBody>
      </p:sp>
    </p:spTree>
    <p:extLst>
      <p:ext uri="{BB962C8B-B14F-4D97-AF65-F5344CB8AC3E}">
        <p14:creationId xmlns:p14="http://schemas.microsoft.com/office/powerpoint/2010/main" val="2162028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AB33-F4A0-EE6D-AE8A-C6CB460B4FAF}"/>
              </a:ext>
            </a:extLst>
          </p:cNvPr>
          <p:cNvSpPr>
            <a:spLocks noGrp="1"/>
          </p:cNvSpPr>
          <p:nvPr>
            <p:ph type="title"/>
          </p:nvPr>
        </p:nvSpPr>
        <p:spPr/>
        <p:txBody>
          <a:bodyPr/>
          <a:lstStyle/>
          <a:p>
            <a:pPr algn="ctr"/>
            <a:r>
              <a:rPr lang="en-US" sz="2800" b="1" dirty="0"/>
              <a:t>Scoring</a:t>
            </a:r>
            <a:r>
              <a:rPr lang="en-US" b="1" dirty="0">
                <a:latin typeface="+mn-lt"/>
                <a:ea typeface="+mj-ea"/>
                <a:cs typeface="+mj-cs"/>
              </a:rPr>
              <a:t> </a:t>
            </a:r>
            <a:r>
              <a:rPr lang="en-US" b="1" dirty="0">
                <a:latin typeface="+mn-lt"/>
              </a:rPr>
              <a:t>F</a:t>
            </a:r>
            <a:r>
              <a:rPr lang="en-US" b="1" dirty="0">
                <a:latin typeface="+mn-lt"/>
                <a:ea typeface="+mj-ea"/>
                <a:cs typeface="+mj-cs"/>
              </a:rPr>
              <a:t>ramework Process (2)</a:t>
            </a:r>
            <a:endParaRPr lang="en-US" dirty="0"/>
          </a:p>
        </p:txBody>
      </p:sp>
      <p:sp>
        <p:nvSpPr>
          <p:cNvPr id="5" name="TextBox 4">
            <a:extLst>
              <a:ext uri="{FF2B5EF4-FFF2-40B4-BE49-F238E27FC236}">
                <a16:creationId xmlns:a16="http://schemas.microsoft.com/office/drawing/2014/main" id="{6FEB3C58-EDD8-E95A-4745-BB0C68043C57}"/>
              </a:ext>
            </a:extLst>
          </p:cNvPr>
          <p:cNvSpPr txBox="1"/>
          <p:nvPr/>
        </p:nvSpPr>
        <p:spPr>
          <a:xfrm>
            <a:off x="457200" y="1585635"/>
            <a:ext cx="8229600" cy="830263"/>
          </a:xfrm>
          <a:prstGeom prst="rect">
            <a:avLst/>
          </a:prstGeom>
          <a:noFill/>
        </p:spPr>
        <p:txBody>
          <a:bodyPr wrap="square">
            <a:spAutoFit/>
          </a:bodyPr>
          <a:lstStyle/>
          <a:p>
            <a:pPr algn="ctr">
              <a:defRPr/>
            </a:pPr>
            <a:r>
              <a:rPr lang="en-US" sz="2400" dirty="0">
                <a:latin typeface="Arial" panose="020B0604020202020204" pitchFamily="34" charset="0"/>
                <a:cs typeface="Arial" panose="020B0604020202020204" pitchFamily="34" charset="0"/>
              </a:rPr>
              <a:t>Look at student samples and determine what score the sample would receive based on a rubric.</a:t>
            </a:r>
          </a:p>
        </p:txBody>
      </p:sp>
      <p:sp>
        <p:nvSpPr>
          <p:cNvPr id="3" name="Date Placeholder 2">
            <a:extLst>
              <a:ext uri="{FF2B5EF4-FFF2-40B4-BE49-F238E27FC236}">
                <a16:creationId xmlns:a16="http://schemas.microsoft.com/office/drawing/2014/main" id="{40C9B1FA-480F-2DD5-E513-71F6A2DC6A2D}"/>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C2791966-4005-264F-A99D-3D456F301614}"/>
              </a:ext>
            </a:extLst>
          </p:cNvPr>
          <p:cNvSpPr>
            <a:spLocks noGrp="1"/>
          </p:cNvSpPr>
          <p:nvPr>
            <p:ph type="sldNum" sz="quarter" idx="12"/>
          </p:nvPr>
        </p:nvSpPr>
        <p:spPr/>
        <p:txBody>
          <a:bodyPr/>
          <a:lstStyle/>
          <a:p>
            <a:fld id="{680C5762-CF65-4775-9966-A58D40CC61B9}" type="slidenum">
              <a:rPr lang="en-US" smtClean="0"/>
              <a:t>26</a:t>
            </a:fld>
            <a:endParaRPr lang="en-US"/>
          </a:p>
        </p:txBody>
      </p:sp>
      <p:pic>
        <p:nvPicPr>
          <p:cNvPr id="6" name="Picture 3">
            <a:extLst>
              <a:ext uri="{FF2B5EF4-FFF2-40B4-BE49-F238E27FC236}">
                <a16:creationId xmlns:a16="http://schemas.microsoft.com/office/drawing/2014/main" id="{00B2AEC0-4D2A-A612-BF88-88FB60C2BF2F}"/>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 y="2594074"/>
            <a:ext cx="2900363" cy="2605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ight Arrow 6">
            <a:extLst>
              <a:ext uri="{FF2B5EF4-FFF2-40B4-BE49-F238E27FC236}">
                <a16:creationId xmlns:a16="http://schemas.microsoft.com/office/drawing/2014/main" id="{6AABE55C-E911-C459-4A79-23323C3F91E6}"/>
              </a:ext>
              <a:ext uri="{C183D7F6-B498-43B3-948B-1728B52AA6E4}">
                <adec:decorative xmlns:adec="http://schemas.microsoft.com/office/drawing/2017/decorative" val="1"/>
              </a:ext>
            </a:extLst>
          </p:cNvPr>
          <p:cNvSpPr/>
          <p:nvPr/>
        </p:nvSpPr>
        <p:spPr>
          <a:xfrm>
            <a:off x="4365625" y="3992099"/>
            <a:ext cx="977900" cy="484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8" name="Picture 2">
            <a:extLst>
              <a:ext uri="{FF2B5EF4-FFF2-40B4-BE49-F238E27FC236}">
                <a16:creationId xmlns:a16="http://schemas.microsoft.com/office/drawing/2014/main" id="{A5C551C0-86F9-2FD5-23A1-AA80C668396E}"/>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2683192"/>
            <a:ext cx="2590800" cy="2574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70906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0AA5E-F3DB-AD45-186B-0EC160B84CA1}"/>
              </a:ext>
            </a:extLst>
          </p:cNvPr>
          <p:cNvSpPr>
            <a:spLocks noGrp="1"/>
          </p:cNvSpPr>
          <p:nvPr>
            <p:ph type="title"/>
          </p:nvPr>
        </p:nvSpPr>
        <p:spPr/>
        <p:txBody>
          <a:bodyPr/>
          <a:lstStyle/>
          <a:p>
            <a:pPr algn="ctr"/>
            <a:r>
              <a:rPr lang="en-US" b="1" dirty="0">
                <a:latin typeface="+mn-lt"/>
                <a:ea typeface="+mj-ea"/>
                <a:cs typeface="+mj-cs"/>
              </a:rPr>
              <a:t>Scoring </a:t>
            </a:r>
            <a:r>
              <a:rPr lang="en-US" b="1" dirty="0">
                <a:latin typeface="+mn-lt"/>
              </a:rPr>
              <a:t>F</a:t>
            </a:r>
            <a:r>
              <a:rPr lang="en-US" b="1" dirty="0">
                <a:latin typeface="+mn-lt"/>
                <a:ea typeface="+mj-ea"/>
                <a:cs typeface="+mj-cs"/>
              </a:rPr>
              <a:t>ramework Process (3)</a:t>
            </a:r>
            <a:endParaRPr lang="en-US" dirty="0"/>
          </a:p>
        </p:txBody>
      </p:sp>
      <p:sp>
        <p:nvSpPr>
          <p:cNvPr id="5" name="TextBox 4">
            <a:extLst>
              <a:ext uri="{FF2B5EF4-FFF2-40B4-BE49-F238E27FC236}">
                <a16:creationId xmlns:a16="http://schemas.microsoft.com/office/drawing/2014/main" id="{5477F5F5-4DB8-B7A6-20E4-8072AD3B8B41}"/>
              </a:ext>
            </a:extLst>
          </p:cNvPr>
          <p:cNvSpPr txBox="1"/>
          <p:nvPr/>
        </p:nvSpPr>
        <p:spPr>
          <a:xfrm>
            <a:off x="457200" y="1576949"/>
            <a:ext cx="8229600" cy="830262"/>
          </a:xfrm>
          <a:prstGeom prst="rect">
            <a:avLst/>
          </a:prstGeom>
          <a:noFill/>
        </p:spPr>
        <p:txBody>
          <a:bodyPr wrap="square">
            <a:spAutoFit/>
          </a:bodyPr>
          <a:lstStyle/>
          <a:p>
            <a:pPr algn="ctr">
              <a:defRPr/>
            </a:pPr>
            <a:r>
              <a:rPr lang="en-US" sz="2400" dirty="0">
                <a:latin typeface="+mn-lt"/>
                <a:ea typeface="+mn-ea"/>
                <a:cs typeface="Arial" charset="0"/>
              </a:rPr>
              <a:t>Group the samples into three performance groups: </a:t>
            </a:r>
          </a:p>
          <a:p>
            <a:pPr algn="ctr">
              <a:defRPr/>
            </a:pPr>
            <a:r>
              <a:rPr lang="en-US" sz="2400" dirty="0">
                <a:latin typeface="+mn-lt"/>
                <a:ea typeface="+mn-ea"/>
                <a:cs typeface="Arial" charset="0"/>
              </a:rPr>
              <a:t>High , Mid, and Low level.</a:t>
            </a:r>
          </a:p>
        </p:txBody>
      </p:sp>
      <p:grpSp>
        <p:nvGrpSpPr>
          <p:cNvPr id="15" name="Group 14" descr="Green, yellow, and red buckets">
            <a:extLst>
              <a:ext uri="{FF2B5EF4-FFF2-40B4-BE49-F238E27FC236}">
                <a16:creationId xmlns:a16="http://schemas.microsoft.com/office/drawing/2014/main" id="{96C6DED4-61A1-91DD-C827-DFAD66F1CD06}"/>
              </a:ext>
            </a:extLst>
          </p:cNvPr>
          <p:cNvGrpSpPr/>
          <p:nvPr/>
        </p:nvGrpSpPr>
        <p:grpSpPr>
          <a:xfrm>
            <a:off x="372445" y="2500773"/>
            <a:ext cx="8453478" cy="3367646"/>
            <a:chOff x="372445" y="2500773"/>
            <a:chExt cx="8453478" cy="3367646"/>
          </a:xfrm>
        </p:grpSpPr>
        <p:pic>
          <p:nvPicPr>
            <p:cNvPr id="14" name="Picture 13" descr="Chart, funnel chart&#10;&#10;AI-generated content may be incorrect.">
              <a:extLst>
                <a:ext uri="{FF2B5EF4-FFF2-40B4-BE49-F238E27FC236}">
                  <a16:creationId xmlns:a16="http://schemas.microsoft.com/office/drawing/2014/main" id="{93352EC4-F2E3-28A7-66B6-9E13433CB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445" y="2500773"/>
              <a:ext cx="8453478" cy="3367646"/>
            </a:xfrm>
            <a:prstGeom prst="rect">
              <a:avLst/>
            </a:prstGeom>
          </p:spPr>
        </p:pic>
        <p:sp>
          <p:nvSpPr>
            <p:cNvPr id="9" name="TextBox 8">
              <a:extLst>
                <a:ext uri="{FF2B5EF4-FFF2-40B4-BE49-F238E27FC236}">
                  <a16:creationId xmlns:a16="http://schemas.microsoft.com/office/drawing/2014/main" id="{E703D8CF-C34C-13F6-AD75-DBF86AA9123B}"/>
                </a:ext>
                <a:ext uri="{C183D7F6-B498-43B3-948B-1728B52AA6E4}">
                  <adec:decorative xmlns:adec="http://schemas.microsoft.com/office/drawing/2017/decorative" val="1"/>
                </a:ext>
              </a:extLst>
            </p:cNvPr>
            <p:cNvSpPr txBox="1"/>
            <p:nvPr/>
          </p:nvSpPr>
          <p:spPr>
            <a:xfrm>
              <a:off x="1184652" y="3814676"/>
              <a:ext cx="1265237" cy="707886"/>
            </a:xfrm>
            <a:prstGeom prst="rect">
              <a:avLst/>
            </a:prstGeom>
            <a:noFill/>
          </p:spPr>
          <p:txBody>
            <a:bodyPr wrap="square">
              <a:spAutoFit/>
            </a:bodyPr>
            <a:lstStyle/>
            <a:p>
              <a:pPr>
                <a:defRPr/>
              </a:pPr>
              <a:r>
                <a:rPr lang="en-US" sz="4000" dirty="0">
                  <a:latin typeface="Arial" panose="020B0604020202020204" pitchFamily="34" charset="0"/>
                  <a:cs typeface="Arial" panose="020B0604020202020204" pitchFamily="34" charset="0"/>
                </a:rPr>
                <a:t>High</a:t>
              </a:r>
            </a:p>
          </p:txBody>
        </p:sp>
        <p:sp>
          <p:nvSpPr>
            <p:cNvPr id="10" name="TextBox 9">
              <a:extLst>
                <a:ext uri="{FF2B5EF4-FFF2-40B4-BE49-F238E27FC236}">
                  <a16:creationId xmlns:a16="http://schemas.microsoft.com/office/drawing/2014/main" id="{080A7A8C-06C3-4FA2-5F04-D3613B85E8B5}"/>
                </a:ext>
                <a:ext uri="{C183D7F6-B498-43B3-948B-1728B52AA6E4}">
                  <adec:decorative xmlns:adec="http://schemas.microsoft.com/office/drawing/2017/decorative" val="1"/>
                </a:ext>
              </a:extLst>
            </p:cNvPr>
            <p:cNvSpPr txBox="1"/>
            <p:nvPr/>
          </p:nvSpPr>
          <p:spPr>
            <a:xfrm>
              <a:off x="4191000" y="3810000"/>
              <a:ext cx="1011815" cy="707886"/>
            </a:xfrm>
            <a:prstGeom prst="rect">
              <a:avLst/>
            </a:prstGeom>
            <a:noFill/>
          </p:spPr>
          <p:txBody>
            <a:bodyPr wrap="none">
              <a:spAutoFit/>
            </a:bodyPr>
            <a:lstStyle/>
            <a:p>
              <a:pPr>
                <a:defRPr/>
              </a:pPr>
              <a:r>
                <a:rPr lang="en-US" sz="4000" dirty="0">
                  <a:latin typeface="Arial" panose="020B0604020202020204" pitchFamily="34" charset="0"/>
                  <a:cs typeface="Arial" panose="020B0604020202020204" pitchFamily="34" charset="0"/>
                </a:rPr>
                <a:t>Mid</a:t>
              </a:r>
            </a:p>
          </p:txBody>
        </p:sp>
        <p:sp>
          <p:nvSpPr>
            <p:cNvPr id="11" name="TextBox 10">
              <a:extLst>
                <a:ext uri="{FF2B5EF4-FFF2-40B4-BE49-F238E27FC236}">
                  <a16:creationId xmlns:a16="http://schemas.microsoft.com/office/drawing/2014/main" id="{6092C5D3-0571-B078-372F-FDCE4BF895D7}"/>
                </a:ext>
                <a:ext uri="{C183D7F6-B498-43B3-948B-1728B52AA6E4}">
                  <adec:decorative xmlns:adec="http://schemas.microsoft.com/office/drawing/2017/decorative" val="1"/>
                </a:ext>
              </a:extLst>
            </p:cNvPr>
            <p:cNvSpPr txBox="1"/>
            <p:nvPr/>
          </p:nvSpPr>
          <p:spPr>
            <a:xfrm>
              <a:off x="6943926" y="3774831"/>
              <a:ext cx="1125629" cy="707886"/>
            </a:xfrm>
            <a:prstGeom prst="rect">
              <a:avLst/>
            </a:prstGeom>
            <a:noFill/>
          </p:spPr>
          <p:txBody>
            <a:bodyPr wrap="none">
              <a:spAutoFit/>
            </a:bodyPr>
            <a:lstStyle/>
            <a:p>
              <a:pPr>
                <a:defRPr/>
              </a:pPr>
              <a:r>
                <a:rPr lang="en-US" sz="4000" dirty="0">
                  <a:latin typeface="Arial" panose="020B0604020202020204" pitchFamily="34" charset="0"/>
                  <a:cs typeface="Arial" panose="020B0604020202020204" pitchFamily="34" charset="0"/>
                </a:rPr>
                <a:t>Low</a:t>
              </a:r>
            </a:p>
          </p:txBody>
        </p:sp>
      </p:grpSp>
      <p:sp>
        <p:nvSpPr>
          <p:cNvPr id="3" name="Date Placeholder 2">
            <a:extLst>
              <a:ext uri="{FF2B5EF4-FFF2-40B4-BE49-F238E27FC236}">
                <a16:creationId xmlns:a16="http://schemas.microsoft.com/office/drawing/2014/main" id="{2B6048FD-D2EA-CF3F-5136-2B4A63A0F48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A2294D5A-35D6-86CD-8A30-90D2A1B6BA49}"/>
              </a:ext>
            </a:extLst>
          </p:cNvPr>
          <p:cNvSpPr>
            <a:spLocks noGrp="1"/>
          </p:cNvSpPr>
          <p:nvPr>
            <p:ph type="sldNum" sz="quarter" idx="12"/>
          </p:nvPr>
        </p:nvSpPr>
        <p:spPr/>
        <p:txBody>
          <a:bodyPr/>
          <a:lstStyle/>
          <a:p>
            <a:fld id="{680C5762-CF65-4775-9966-A58D40CC61B9}" type="slidenum">
              <a:rPr lang="en-US" smtClean="0"/>
              <a:t>27</a:t>
            </a:fld>
            <a:endParaRPr lang="en-US"/>
          </a:p>
        </p:txBody>
      </p:sp>
    </p:spTree>
    <p:extLst>
      <p:ext uri="{BB962C8B-B14F-4D97-AF65-F5344CB8AC3E}">
        <p14:creationId xmlns:p14="http://schemas.microsoft.com/office/powerpoint/2010/main" val="4254482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51F20-BAF0-09BF-F433-A52C9ABEA744}"/>
              </a:ext>
            </a:extLst>
          </p:cNvPr>
          <p:cNvSpPr>
            <a:spLocks noGrp="1"/>
          </p:cNvSpPr>
          <p:nvPr>
            <p:ph type="title"/>
          </p:nvPr>
        </p:nvSpPr>
        <p:spPr/>
        <p:txBody>
          <a:bodyPr/>
          <a:lstStyle/>
          <a:p>
            <a:pPr algn="ctr">
              <a:defRPr/>
            </a:pPr>
            <a:r>
              <a:rPr lang="en-US" b="1" dirty="0">
                <a:latin typeface="+mn-lt"/>
              </a:rPr>
              <a:t>Scoring Framework Process (4)</a:t>
            </a:r>
          </a:p>
        </p:txBody>
      </p:sp>
      <p:sp>
        <p:nvSpPr>
          <p:cNvPr id="5" name="TextBox 4">
            <a:extLst>
              <a:ext uri="{FF2B5EF4-FFF2-40B4-BE49-F238E27FC236}">
                <a16:creationId xmlns:a16="http://schemas.microsoft.com/office/drawing/2014/main" id="{D1C6C147-345B-9E81-8529-D76872BDAE28}"/>
              </a:ext>
            </a:extLst>
          </p:cNvPr>
          <p:cNvSpPr txBox="1"/>
          <p:nvPr/>
        </p:nvSpPr>
        <p:spPr>
          <a:xfrm>
            <a:off x="457200" y="1399056"/>
            <a:ext cx="8394700" cy="830262"/>
          </a:xfrm>
          <a:prstGeom prst="rect">
            <a:avLst/>
          </a:prstGeom>
          <a:noFill/>
        </p:spPr>
        <p:txBody>
          <a:bodyPr wrap="square">
            <a:spAutoFit/>
          </a:bodyPr>
          <a:lstStyle/>
          <a:p>
            <a:pPr algn="ctr">
              <a:defRPr/>
            </a:pPr>
            <a:r>
              <a:rPr lang="en-US" sz="2400" dirty="0">
                <a:latin typeface="+mn-lt"/>
                <a:ea typeface="+mn-ea"/>
                <a:cs typeface="Arial" charset="0"/>
              </a:rPr>
              <a:t>Re-examining the responses in each group and scoring, rank-ordering or moving responses to a different group.</a:t>
            </a:r>
          </a:p>
        </p:txBody>
      </p:sp>
      <p:grpSp>
        <p:nvGrpSpPr>
          <p:cNvPr id="16" name="Group 15" descr="Green, yellow, and red buckets">
            <a:extLst>
              <a:ext uri="{FF2B5EF4-FFF2-40B4-BE49-F238E27FC236}">
                <a16:creationId xmlns:a16="http://schemas.microsoft.com/office/drawing/2014/main" id="{04B35A3A-E56A-AE02-8FC5-96ECFF6F1A8A}"/>
              </a:ext>
            </a:extLst>
          </p:cNvPr>
          <p:cNvGrpSpPr/>
          <p:nvPr/>
        </p:nvGrpSpPr>
        <p:grpSpPr>
          <a:xfrm>
            <a:off x="408485" y="1981200"/>
            <a:ext cx="8205208" cy="3268742"/>
            <a:chOff x="408485" y="2214169"/>
            <a:chExt cx="8205208" cy="3268742"/>
          </a:xfrm>
        </p:grpSpPr>
        <p:pic>
          <p:nvPicPr>
            <p:cNvPr id="14" name="Picture 13" descr="Chart, funnel chart&#10;&#10;AI-generated content may be incorrect.">
              <a:extLst>
                <a:ext uri="{FF2B5EF4-FFF2-40B4-BE49-F238E27FC236}">
                  <a16:creationId xmlns:a16="http://schemas.microsoft.com/office/drawing/2014/main" id="{DAB78601-12A1-36AC-AA10-47F8682474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85" y="2214169"/>
              <a:ext cx="8205208" cy="3268742"/>
            </a:xfrm>
            <a:prstGeom prst="rect">
              <a:avLst/>
            </a:prstGeom>
          </p:spPr>
        </p:pic>
        <p:grpSp>
          <p:nvGrpSpPr>
            <p:cNvPr id="15" name="Group 14">
              <a:extLst>
                <a:ext uri="{FF2B5EF4-FFF2-40B4-BE49-F238E27FC236}">
                  <a16:creationId xmlns:a16="http://schemas.microsoft.com/office/drawing/2014/main" id="{1E78A130-5810-38DE-915D-610199EF1E47}"/>
                </a:ext>
              </a:extLst>
            </p:cNvPr>
            <p:cNvGrpSpPr/>
            <p:nvPr/>
          </p:nvGrpSpPr>
          <p:grpSpPr>
            <a:xfrm>
              <a:off x="1143000" y="3217687"/>
              <a:ext cx="6909185" cy="1815882"/>
              <a:chOff x="1137564" y="5397356"/>
              <a:chExt cx="6783306" cy="1818860"/>
            </a:xfrm>
          </p:grpSpPr>
          <p:sp>
            <p:nvSpPr>
              <p:cNvPr id="11" name="TextBox 10">
                <a:extLst>
                  <a:ext uri="{FF2B5EF4-FFF2-40B4-BE49-F238E27FC236}">
                    <a16:creationId xmlns:a16="http://schemas.microsoft.com/office/drawing/2014/main" id="{FA470E6D-1725-0541-4714-F6E73F4E558C}"/>
                  </a:ext>
                  <a:ext uri="{C183D7F6-B498-43B3-948B-1728B52AA6E4}">
                    <adec:decorative xmlns:adec="http://schemas.microsoft.com/office/drawing/2017/decorative" val="1"/>
                  </a:ext>
                </a:extLst>
              </p:cNvPr>
              <p:cNvSpPr txBox="1"/>
              <p:nvPr/>
            </p:nvSpPr>
            <p:spPr>
              <a:xfrm>
                <a:off x="1137564" y="5707125"/>
                <a:ext cx="1476849" cy="1356437"/>
              </a:xfrm>
              <a:prstGeom prst="rect">
                <a:avLst/>
              </a:prstGeom>
              <a:noFill/>
            </p:spPr>
            <p:txBody>
              <a:bodyPr wrap="square">
                <a:spAutoFit/>
              </a:bodyPr>
              <a:lstStyle/>
              <a:p>
                <a:pPr>
                  <a:defRPr/>
                </a:pPr>
                <a:r>
                  <a:rPr lang="en-US" sz="1600" b="1" dirty="0">
                    <a:latin typeface="Arial" panose="020B0604020202020204" pitchFamily="34" charset="0"/>
                    <a:cs typeface="Arial" panose="020B0604020202020204" pitchFamily="34" charset="0"/>
                  </a:rPr>
                  <a:t>Response 1</a:t>
                </a:r>
              </a:p>
              <a:p>
                <a:pPr>
                  <a:defRPr/>
                </a:pPr>
                <a:r>
                  <a:rPr lang="en-US" sz="1600" b="1" dirty="0">
                    <a:latin typeface="Arial" panose="020B0604020202020204" pitchFamily="34" charset="0"/>
                    <a:cs typeface="Arial" panose="020B0604020202020204" pitchFamily="34" charset="0"/>
                  </a:rPr>
                  <a:t>Response 2</a:t>
                </a:r>
              </a:p>
              <a:p>
                <a:pPr>
                  <a:defRPr/>
                </a:pPr>
                <a:r>
                  <a:rPr lang="en-US" sz="1600" b="1" dirty="0">
                    <a:latin typeface="Arial" panose="020B0604020202020204" pitchFamily="34" charset="0"/>
                    <a:cs typeface="Arial" panose="020B0604020202020204" pitchFamily="34" charset="0"/>
                  </a:rPr>
                  <a:t>Response 3</a:t>
                </a:r>
              </a:p>
              <a:p>
                <a:pPr>
                  <a:defRPr/>
                </a:pPr>
                <a:r>
                  <a:rPr lang="en-US" sz="1600" b="1" dirty="0">
                    <a:latin typeface="Arial" panose="020B0604020202020204" pitchFamily="34" charset="0"/>
                    <a:cs typeface="Arial" panose="020B0604020202020204" pitchFamily="34" charset="0"/>
                  </a:rPr>
                  <a:t>Response 4</a:t>
                </a:r>
              </a:p>
              <a:p>
                <a:pPr>
                  <a:defRPr/>
                </a:pPr>
                <a:r>
                  <a:rPr lang="en-US" sz="1600" b="1" dirty="0">
                    <a:latin typeface="Arial" panose="020B0604020202020204" pitchFamily="34" charset="0"/>
                    <a:cs typeface="Arial" panose="020B0604020202020204" pitchFamily="34" charset="0"/>
                  </a:rPr>
                  <a:t>Response 5</a:t>
                </a:r>
              </a:p>
            </p:txBody>
          </p:sp>
          <p:sp>
            <p:nvSpPr>
              <p:cNvPr id="12" name="TextBox 11">
                <a:extLst>
                  <a:ext uri="{FF2B5EF4-FFF2-40B4-BE49-F238E27FC236}">
                    <a16:creationId xmlns:a16="http://schemas.microsoft.com/office/drawing/2014/main" id="{9BB8D23F-E3C3-A0A2-477F-F9C97E58375F}"/>
                  </a:ext>
                  <a:ext uri="{C183D7F6-B498-43B3-948B-1728B52AA6E4}">
                    <adec:decorative xmlns:adec="http://schemas.microsoft.com/office/drawing/2017/decorative" val="1"/>
                  </a:ext>
                </a:extLst>
              </p:cNvPr>
              <p:cNvSpPr txBox="1"/>
              <p:nvPr/>
            </p:nvSpPr>
            <p:spPr>
              <a:xfrm>
                <a:off x="3881007" y="5397356"/>
                <a:ext cx="1421454" cy="1818860"/>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Response 6</a:t>
                </a:r>
              </a:p>
              <a:p>
                <a:pPr>
                  <a:defRPr/>
                </a:pPr>
                <a:r>
                  <a:rPr lang="en-US" sz="1600" b="1" dirty="0">
                    <a:latin typeface="Arial" panose="020B0604020202020204" pitchFamily="34" charset="0"/>
                    <a:cs typeface="Arial" panose="020B0604020202020204" pitchFamily="34" charset="0"/>
                  </a:rPr>
                  <a:t>Response 7</a:t>
                </a:r>
              </a:p>
              <a:p>
                <a:pPr>
                  <a:defRPr/>
                </a:pPr>
                <a:r>
                  <a:rPr lang="en-US" sz="1600" b="1" dirty="0">
                    <a:latin typeface="Arial" panose="020B0604020202020204" pitchFamily="34" charset="0"/>
                    <a:cs typeface="Arial" panose="020B0604020202020204" pitchFamily="34" charset="0"/>
                  </a:rPr>
                  <a:t>Response 8</a:t>
                </a:r>
              </a:p>
              <a:p>
                <a:pPr>
                  <a:defRPr/>
                </a:pPr>
                <a:r>
                  <a:rPr lang="en-US" sz="1600" b="1" dirty="0">
                    <a:latin typeface="Arial" panose="020B0604020202020204" pitchFamily="34" charset="0"/>
                    <a:cs typeface="Arial" panose="020B0604020202020204" pitchFamily="34" charset="0"/>
                  </a:rPr>
                  <a:t>Response 9</a:t>
                </a:r>
              </a:p>
              <a:p>
                <a:pPr>
                  <a:defRPr/>
                </a:pPr>
                <a:r>
                  <a:rPr lang="en-US" sz="1600" b="1" dirty="0">
                    <a:latin typeface="Arial" panose="020B0604020202020204" pitchFamily="34" charset="0"/>
                    <a:cs typeface="Arial" panose="020B0604020202020204" pitchFamily="34" charset="0"/>
                  </a:rPr>
                  <a:t>Response 10</a:t>
                </a:r>
              </a:p>
              <a:p>
                <a:pPr>
                  <a:defRPr/>
                </a:pPr>
                <a:r>
                  <a:rPr lang="en-US" sz="1600" b="1" dirty="0">
                    <a:latin typeface="Arial" panose="020B0604020202020204" pitchFamily="34" charset="0"/>
                    <a:cs typeface="Arial" panose="020B0604020202020204" pitchFamily="34" charset="0"/>
                  </a:rPr>
                  <a:t>Response 11</a:t>
                </a:r>
              </a:p>
              <a:p>
                <a:pPr>
                  <a:defRPr/>
                </a:pPr>
                <a:r>
                  <a:rPr lang="en-US" sz="1600" b="1" dirty="0">
                    <a:latin typeface="Arial" panose="020B0604020202020204" pitchFamily="34" charset="0"/>
                    <a:cs typeface="Arial" panose="020B0604020202020204" pitchFamily="34" charset="0"/>
                  </a:rPr>
                  <a:t>Response 12</a:t>
                </a:r>
              </a:p>
            </p:txBody>
          </p:sp>
          <p:sp>
            <p:nvSpPr>
              <p:cNvPr id="13" name="TextBox 12">
                <a:extLst>
                  <a:ext uri="{FF2B5EF4-FFF2-40B4-BE49-F238E27FC236}">
                    <a16:creationId xmlns:a16="http://schemas.microsoft.com/office/drawing/2014/main" id="{3AAB4679-EDD1-004A-3CFA-CD1E54D8E635}"/>
                  </a:ext>
                  <a:ext uri="{C183D7F6-B498-43B3-948B-1728B52AA6E4}">
                    <adec:decorative xmlns:adec="http://schemas.microsoft.com/office/drawing/2017/decorative" val="1"/>
                  </a:ext>
                </a:extLst>
              </p:cNvPr>
              <p:cNvSpPr txBox="1"/>
              <p:nvPr/>
            </p:nvSpPr>
            <p:spPr>
              <a:xfrm>
                <a:off x="6499416" y="5737957"/>
                <a:ext cx="1421454" cy="1325609"/>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Response 13</a:t>
                </a:r>
              </a:p>
              <a:p>
                <a:pPr>
                  <a:defRPr/>
                </a:pPr>
                <a:r>
                  <a:rPr lang="en-US" sz="1600" b="1" dirty="0">
                    <a:latin typeface="Arial" panose="020B0604020202020204" pitchFamily="34" charset="0"/>
                    <a:cs typeface="Arial" panose="020B0604020202020204" pitchFamily="34" charset="0"/>
                  </a:rPr>
                  <a:t>Response 14</a:t>
                </a:r>
              </a:p>
              <a:p>
                <a:pPr>
                  <a:defRPr/>
                </a:pPr>
                <a:r>
                  <a:rPr lang="en-US" sz="1600" b="1" dirty="0">
                    <a:latin typeface="Arial" panose="020B0604020202020204" pitchFamily="34" charset="0"/>
                    <a:cs typeface="Arial" panose="020B0604020202020204" pitchFamily="34" charset="0"/>
                  </a:rPr>
                  <a:t>Response 15</a:t>
                </a:r>
              </a:p>
              <a:p>
                <a:pPr>
                  <a:defRPr/>
                </a:pPr>
                <a:r>
                  <a:rPr lang="en-US" sz="1600" b="1" dirty="0">
                    <a:latin typeface="Arial" panose="020B0604020202020204" pitchFamily="34" charset="0"/>
                    <a:cs typeface="Arial" panose="020B0604020202020204" pitchFamily="34" charset="0"/>
                  </a:rPr>
                  <a:t>Response 16</a:t>
                </a:r>
              </a:p>
              <a:p>
                <a:pPr>
                  <a:defRPr/>
                </a:pPr>
                <a:r>
                  <a:rPr lang="en-US" sz="1600" b="1" dirty="0">
                    <a:latin typeface="Arial" panose="020B0604020202020204" pitchFamily="34" charset="0"/>
                    <a:cs typeface="Arial" panose="020B0604020202020204" pitchFamily="34" charset="0"/>
                  </a:rPr>
                  <a:t>Response 17</a:t>
                </a:r>
              </a:p>
            </p:txBody>
          </p:sp>
        </p:grpSp>
      </p:grpSp>
      <p:sp>
        <p:nvSpPr>
          <p:cNvPr id="9" name="Rectangle 8">
            <a:extLst>
              <a:ext uri="{FF2B5EF4-FFF2-40B4-BE49-F238E27FC236}">
                <a16:creationId xmlns:a16="http://schemas.microsoft.com/office/drawing/2014/main" id="{D587E575-781E-4FBF-D29F-DE8AAF3BA26F}"/>
              </a:ext>
            </a:extLst>
          </p:cNvPr>
          <p:cNvSpPr/>
          <p:nvPr/>
        </p:nvSpPr>
        <p:spPr>
          <a:xfrm>
            <a:off x="530307" y="5063557"/>
            <a:ext cx="8095851" cy="830997"/>
          </a:xfrm>
          <a:prstGeom prst="rect">
            <a:avLst/>
          </a:prstGeom>
        </p:spPr>
        <p:txBody>
          <a:bodyPr wrap="square">
            <a:spAutoFit/>
          </a:bodyPr>
          <a:lstStyle/>
          <a:p>
            <a:pPr algn="ctr">
              <a:defRPr/>
            </a:pPr>
            <a:r>
              <a:rPr lang="en-US" sz="2400" dirty="0">
                <a:latin typeface="+mn-lt"/>
                <a:ea typeface="+mn-ea"/>
                <a:cs typeface="Arial" charset="0"/>
              </a:rPr>
              <a:t>Identifying an exemplar response for each group </a:t>
            </a:r>
          </a:p>
          <a:p>
            <a:pPr algn="ctr">
              <a:defRPr/>
            </a:pPr>
            <a:r>
              <a:rPr lang="en-US" sz="2400" dirty="0">
                <a:latin typeface="+mn-lt"/>
                <a:ea typeface="+mn-ea"/>
                <a:cs typeface="Arial" charset="0"/>
              </a:rPr>
              <a:t>(considered an anchor response)</a:t>
            </a:r>
          </a:p>
        </p:txBody>
      </p:sp>
      <p:sp>
        <p:nvSpPr>
          <p:cNvPr id="3" name="Date Placeholder 2">
            <a:extLst>
              <a:ext uri="{FF2B5EF4-FFF2-40B4-BE49-F238E27FC236}">
                <a16:creationId xmlns:a16="http://schemas.microsoft.com/office/drawing/2014/main" id="{5C0D26A9-CB23-D302-CBFA-EDF6701A131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BBE2C16F-DB3E-7A8A-14CB-EB065AF3464B}"/>
              </a:ext>
            </a:extLst>
          </p:cNvPr>
          <p:cNvSpPr>
            <a:spLocks noGrp="1"/>
          </p:cNvSpPr>
          <p:nvPr>
            <p:ph type="sldNum" sz="quarter" idx="12"/>
          </p:nvPr>
        </p:nvSpPr>
        <p:spPr/>
        <p:txBody>
          <a:bodyPr/>
          <a:lstStyle/>
          <a:p>
            <a:fld id="{680C5762-CF65-4775-9966-A58D40CC61B9}" type="slidenum">
              <a:rPr lang="en-US" smtClean="0"/>
              <a:t>28</a:t>
            </a:fld>
            <a:endParaRPr lang="en-US"/>
          </a:p>
        </p:txBody>
      </p:sp>
    </p:spTree>
    <p:extLst>
      <p:ext uri="{BB962C8B-B14F-4D97-AF65-F5344CB8AC3E}">
        <p14:creationId xmlns:p14="http://schemas.microsoft.com/office/powerpoint/2010/main" val="22124298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B74C9-186F-C4E0-2CE2-19CC98DAF3CE}"/>
              </a:ext>
            </a:extLst>
          </p:cNvPr>
          <p:cNvSpPr>
            <a:spLocks noGrp="1"/>
          </p:cNvSpPr>
          <p:nvPr>
            <p:ph type="title"/>
          </p:nvPr>
        </p:nvSpPr>
        <p:spPr/>
        <p:txBody>
          <a:bodyPr>
            <a:normAutofit/>
          </a:bodyPr>
          <a:lstStyle/>
          <a:p>
            <a:pPr algn="ctr"/>
            <a:r>
              <a:rPr lang="en-US" sz="2800" b="1" dirty="0">
                <a:latin typeface="+mn-lt"/>
              </a:rPr>
              <a:t>Scoring Framework Process (5)</a:t>
            </a:r>
            <a:endParaRPr lang="en-US" sz="2800" dirty="0"/>
          </a:p>
        </p:txBody>
      </p:sp>
      <p:sp>
        <p:nvSpPr>
          <p:cNvPr id="5" name="TextBox 4">
            <a:extLst>
              <a:ext uri="{FF2B5EF4-FFF2-40B4-BE49-F238E27FC236}">
                <a16:creationId xmlns:a16="http://schemas.microsoft.com/office/drawing/2014/main" id="{583BDC3D-5710-5FEF-58BE-11A9E4EF01B1}"/>
              </a:ext>
            </a:extLst>
          </p:cNvPr>
          <p:cNvSpPr txBox="1"/>
          <p:nvPr/>
        </p:nvSpPr>
        <p:spPr>
          <a:xfrm>
            <a:off x="457200" y="1403848"/>
            <a:ext cx="8559800" cy="461962"/>
          </a:xfrm>
          <a:prstGeom prst="rect">
            <a:avLst/>
          </a:prstGeom>
          <a:noFill/>
        </p:spPr>
        <p:txBody>
          <a:bodyPr>
            <a:spAutoFit/>
          </a:bodyPr>
          <a:lstStyle/>
          <a:p>
            <a:pPr algn="ctr">
              <a:defRPr/>
            </a:pPr>
            <a:r>
              <a:rPr lang="en-US" sz="2400" dirty="0">
                <a:latin typeface="+mn-lt"/>
                <a:ea typeface="+mn-ea"/>
                <a:cs typeface="Arial" charset="0"/>
              </a:rPr>
              <a:t>Assign a  score to exemplar response.</a:t>
            </a:r>
          </a:p>
        </p:txBody>
      </p:sp>
      <p:grpSp>
        <p:nvGrpSpPr>
          <p:cNvPr id="7" name="Group 6" descr="Green, yellow, and red buckets">
            <a:extLst>
              <a:ext uri="{FF2B5EF4-FFF2-40B4-BE49-F238E27FC236}">
                <a16:creationId xmlns:a16="http://schemas.microsoft.com/office/drawing/2014/main" id="{28E845D4-8E15-F640-90EC-486E32BECFC7}"/>
              </a:ext>
            </a:extLst>
          </p:cNvPr>
          <p:cNvGrpSpPr/>
          <p:nvPr/>
        </p:nvGrpSpPr>
        <p:grpSpPr>
          <a:xfrm>
            <a:off x="123728" y="1865513"/>
            <a:ext cx="8896543" cy="3544152"/>
            <a:chOff x="123728" y="1865513"/>
            <a:chExt cx="8896543" cy="3544152"/>
          </a:xfrm>
        </p:grpSpPr>
        <p:pic>
          <p:nvPicPr>
            <p:cNvPr id="21" name="Picture 20" descr="Green, yellow, and red buckets">
              <a:extLst>
                <a:ext uri="{FF2B5EF4-FFF2-40B4-BE49-F238E27FC236}">
                  <a16:creationId xmlns:a16="http://schemas.microsoft.com/office/drawing/2014/main" id="{2CF8ACB6-E349-7243-E21F-1DF4165E6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728" y="1865513"/>
              <a:ext cx="8896543" cy="3544152"/>
            </a:xfrm>
            <a:prstGeom prst="rect">
              <a:avLst/>
            </a:prstGeom>
          </p:spPr>
        </p:pic>
        <p:grpSp>
          <p:nvGrpSpPr>
            <p:cNvPr id="18" name="Group 17">
              <a:extLst>
                <a:ext uri="{FF2B5EF4-FFF2-40B4-BE49-F238E27FC236}">
                  <a16:creationId xmlns:a16="http://schemas.microsoft.com/office/drawing/2014/main" id="{E421384C-4B12-561A-B3F2-4A92A55F752F}"/>
                </a:ext>
              </a:extLst>
            </p:cNvPr>
            <p:cNvGrpSpPr/>
            <p:nvPr/>
          </p:nvGrpSpPr>
          <p:grpSpPr>
            <a:xfrm>
              <a:off x="751534" y="3322429"/>
              <a:ext cx="1991666" cy="1325771"/>
              <a:chOff x="1206220" y="3792636"/>
              <a:chExt cx="1991666" cy="1325771"/>
            </a:xfrm>
          </p:grpSpPr>
          <p:sp>
            <p:nvSpPr>
              <p:cNvPr id="10" name="TextBox 9">
                <a:extLst>
                  <a:ext uri="{FF2B5EF4-FFF2-40B4-BE49-F238E27FC236}">
                    <a16:creationId xmlns:a16="http://schemas.microsoft.com/office/drawing/2014/main" id="{DDDB8A3E-F2CB-2C12-4A34-9220971CD410}"/>
                  </a:ext>
                  <a:ext uri="{C183D7F6-B498-43B3-948B-1728B52AA6E4}">
                    <adec:decorative xmlns:adec="http://schemas.microsoft.com/office/drawing/2017/decorative" val="1"/>
                  </a:ext>
                </a:extLst>
              </p:cNvPr>
              <p:cNvSpPr txBox="1"/>
              <p:nvPr/>
            </p:nvSpPr>
            <p:spPr>
              <a:xfrm>
                <a:off x="1206220" y="3794968"/>
                <a:ext cx="1334020" cy="1323439"/>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Response 1</a:t>
                </a:r>
              </a:p>
              <a:p>
                <a:pPr>
                  <a:defRPr/>
                </a:pPr>
                <a:r>
                  <a:rPr lang="en-US" sz="1600" b="1" dirty="0">
                    <a:latin typeface="Arial" panose="020B0604020202020204" pitchFamily="34" charset="0"/>
                    <a:cs typeface="Arial" panose="020B0604020202020204" pitchFamily="34" charset="0"/>
                  </a:rPr>
                  <a:t>Response 2</a:t>
                </a:r>
              </a:p>
              <a:p>
                <a:pPr>
                  <a:defRPr/>
                </a:pPr>
                <a:r>
                  <a:rPr lang="en-US" sz="1600" b="1" dirty="0">
                    <a:latin typeface="Arial" panose="020B0604020202020204" pitchFamily="34" charset="0"/>
                    <a:cs typeface="Arial" panose="020B0604020202020204" pitchFamily="34" charset="0"/>
                  </a:rPr>
                  <a:t>Response 3</a:t>
                </a:r>
              </a:p>
              <a:p>
                <a:pPr>
                  <a:defRPr/>
                </a:pPr>
                <a:r>
                  <a:rPr lang="en-US" sz="1600" b="1" dirty="0">
                    <a:latin typeface="Arial" panose="020B0604020202020204" pitchFamily="34" charset="0"/>
                    <a:cs typeface="Arial" panose="020B0604020202020204" pitchFamily="34" charset="0"/>
                  </a:rPr>
                  <a:t>Response 4</a:t>
                </a:r>
              </a:p>
              <a:p>
                <a:pPr>
                  <a:defRPr/>
                </a:pPr>
                <a:r>
                  <a:rPr lang="en-US" sz="1600" b="1" dirty="0">
                    <a:latin typeface="Arial" panose="020B0604020202020204" pitchFamily="34" charset="0"/>
                    <a:cs typeface="Arial" panose="020B0604020202020204" pitchFamily="34" charset="0"/>
                  </a:rPr>
                  <a:t>Response 5</a:t>
                </a:r>
              </a:p>
            </p:txBody>
          </p:sp>
          <p:sp>
            <p:nvSpPr>
              <p:cNvPr id="11" name="TextBox 10">
                <a:extLst>
                  <a:ext uri="{FF2B5EF4-FFF2-40B4-BE49-F238E27FC236}">
                    <a16:creationId xmlns:a16="http://schemas.microsoft.com/office/drawing/2014/main" id="{8989FDB8-6B82-7724-99E1-F02530B7B380}"/>
                  </a:ext>
                  <a:ext uri="{C183D7F6-B498-43B3-948B-1728B52AA6E4}">
                    <adec:decorative xmlns:adec="http://schemas.microsoft.com/office/drawing/2017/decorative" val="1"/>
                  </a:ext>
                </a:extLst>
              </p:cNvPr>
              <p:cNvSpPr txBox="1"/>
              <p:nvPr/>
            </p:nvSpPr>
            <p:spPr>
              <a:xfrm>
                <a:off x="2380033" y="3792636"/>
                <a:ext cx="817853" cy="1323439"/>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=15</a:t>
                </a:r>
              </a:p>
              <a:p>
                <a:pPr>
                  <a:defRPr/>
                </a:pPr>
                <a:r>
                  <a:rPr lang="en-US" sz="1600" b="1" dirty="0">
                    <a:latin typeface="Arial" panose="020B0604020202020204" pitchFamily="34" charset="0"/>
                    <a:cs typeface="Arial" panose="020B0604020202020204" pitchFamily="34" charset="0"/>
                  </a:rPr>
                  <a:t>=13</a:t>
                </a:r>
              </a:p>
              <a:p>
                <a:pPr>
                  <a:defRPr/>
                </a:pPr>
                <a:r>
                  <a:rPr lang="en-US" sz="1600" b="1" dirty="0">
                    <a:latin typeface="Arial" panose="020B0604020202020204" pitchFamily="34" charset="0"/>
                    <a:cs typeface="Arial" panose="020B0604020202020204" pitchFamily="34" charset="0"/>
                  </a:rPr>
                  <a:t>=13/15</a:t>
                </a:r>
              </a:p>
              <a:p>
                <a:pPr>
                  <a:defRPr/>
                </a:pPr>
                <a:r>
                  <a:rPr lang="en-US" sz="1600" b="1" dirty="0">
                    <a:latin typeface="Arial" panose="020B0604020202020204" pitchFamily="34" charset="0"/>
                    <a:cs typeface="Arial" panose="020B0604020202020204" pitchFamily="34" charset="0"/>
                  </a:rPr>
                  <a:t>=14</a:t>
                </a:r>
              </a:p>
              <a:p>
                <a:pPr>
                  <a:defRPr/>
                </a:pPr>
                <a:r>
                  <a:rPr lang="en-US" sz="1600" b="1" dirty="0">
                    <a:latin typeface="Arial" panose="020B0604020202020204" pitchFamily="34" charset="0"/>
                    <a:cs typeface="Arial" panose="020B0604020202020204" pitchFamily="34" charset="0"/>
                  </a:rPr>
                  <a:t>=11</a:t>
                </a:r>
              </a:p>
            </p:txBody>
          </p:sp>
        </p:grpSp>
        <p:grpSp>
          <p:nvGrpSpPr>
            <p:cNvPr id="17" name="Group 16">
              <a:extLst>
                <a:ext uri="{FF2B5EF4-FFF2-40B4-BE49-F238E27FC236}">
                  <a16:creationId xmlns:a16="http://schemas.microsoft.com/office/drawing/2014/main" id="{00849B69-BEC3-5124-7FC2-3FDC8ED7D8CE}"/>
                </a:ext>
              </a:extLst>
            </p:cNvPr>
            <p:cNvGrpSpPr/>
            <p:nvPr/>
          </p:nvGrpSpPr>
          <p:grpSpPr>
            <a:xfrm>
              <a:off x="3748543" y="3060918"/>
              <a:ext cx="1984696" cy="1815882"/>
              <a:chOff x="4029168" y="3254636"/>
              <a:chExt cx="1984696" cy="1815882"/>
            </a:xfrm>
          </p:grpSpPr>
          <p:sp>
            <p:nvSpPr>
              <p:cNvPr id="12" name="TextBox 11">
                <a:extLst>
                  <a:ext uri="{FF2B5EF4-FFF2-40B4-BE49-F238E27FC236}">
                    <a16:creationId xmlns:a16="http://schemas.microsoft.com/office/drawing/2014/main" id="{540DAF62-B6B6-FFD4-626B-1287FDD24672}"/>
                  </a:ext>
                  <a:ext uri="{C183D7F6-B498-43B3-948B-1728B52AA6E4}">
                    <adec:decorative xmlns:adec="http://schemas.microsoft.com/office/drawing/2017/decorative" val="1"/>
                  </a:ext>
                </a:extLst>
              </p:cNvPr>
              <p:cNvSpPr txBox="1"/>
              <p:nvPr/>
            </p:nvSpPr>
            <p:spPr>
              <a:xfrm>
                <a:off x="4029168" y="3254636"/>
                <a:ext cx="1507144" cy="1815882"/>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Response 6</a:t>
                </a:r>
              </a:p>
              <a:p>
                <a:pPr>
                  <a:defRPr/>
                </a:pPr>
                <a:r>
                  <a:rPr lang="en-US" sz="1600" b="1" dirty="0">
                    <a:latin typeface="Arial" panose="020B0604020202020204" pitchFamily="34" charset="0"/>
                    <a:cs typeface="Arial" panose="020B0604020202020204" pitchFamily="34" charset="0"/>
                  </a:rPr>
                  <a:t>Response 7</a:t>
                </a:r>
              </a:p>
              <a:p>
                <a:pPr>
                  <a:defRPr/>
                </a:pPr>
                <a:r>
                  <a:rPr lang="en-US" sz="1600" b="1" dirty="0">
                    <a:latin typeface="Arial" panose="020B0604020202020204" pitchFamily="34" charset="0"/>
                    <a:cs typeface="Arial" panose="020B0604020202020204" pitchFamily="34" charset="0"/>
                  </a:rPr>
                  <a:t>Response 8</a:t>
                </a:r>
              </a:p>
              <a:p>
                <a:pPr>
                  <a:defRPr/>
                </a:pPr>
                <a:r>
                  <a:rPr lang="en-US" sz="1600" b="1" dirty="0">
                    <a:latin typeface="Arial" panose="020B0604020202020204" pitchFamily="34" charset="0"/>
                    <a:cs typeface="Arial" panose="020B0604020202020204" pitchFamily="34" charset="0"/>
                  </a:rPr>
                  <a:t>Response 9   </a:t>
                </a:r>
              </a:p>
              <a:p>
                <a:pPr>
                  <a:defRPr/>
                </a:pPr>
                <a:r>
                  <a:rPr lang="en-US" sz="1600" b="1" dirty="0">
                    <a:latin typeface="Arial" panose="020B0604020202020204" pitchFamily="34" charset="0"/>
                    <a:cs typeface="Arial" panose="020B0604020202020204" pitchFamily="34" charset="0"/>
                  </a:rPr>
                  <a:t>Response 10</a:t>
                </a:r>
              </a:p>
              <a:p>
                <a:pPr>
                  <a:defRPr/>
                </a:pPr>
                <a:r>
                  <a:rPr lang="en-US" sz="1600" b="1" dirty="0">
                    <a:latin typeface="Arial" panose="020B0604020202020204" pitchFamily="34" charset="0"/>
                    <a:cs typeface="Arial" panose="020B0604020202020204" pitchFamily="34" charset="0"/>
                  </a:rPr>
                  <a:t>Response 11</a:t>
                </a:r>
              </a:p>
              <a:p>
                <a:pPr>
                  <a:defRPr/>
                </a:pPr>
                <a:r>
                  <a:rPr lang="en-US" sz="1600" b="1" dirty="0">
                    <a:latin typeface="Arial" panose="020B0604020202020204" pitchFamily="34" charset="0"/>
                    <a:cs typeface="Arial" panose="020B0604020202020204" pitchFamily="34" charset="0"/>
                  </a:rPr>
                  <a:t>Response 12</a:t>
                </a:r>
              </a:p>
            </p:txBody>
          </p:sp>
          <p:sp>
            <p:nvSpPr>
              <p:cNvPr id="13" name="TextBox 12">
                <a:extLst>
                  <a:ext uri="{FF2B5EF4-FFF2-40B4-BE49-F238E27FC236}">
                    <a16:creationId xmlns:a16="http://schemas.microsoft.com/office/drawing/2014/main" id="{3AEFB713-B8DE-D0E3-0950-45BA2FA0E34D}"/>
                  </a:ext>
                  <a:ext uri="{C183D7F6-B498-43B3-948B-1728B52AA6E4}">
                    <adec:decorative xmlns:adec="http://schemas.microsoft.com/office/drawing/2017/decorative" val="1"/>
                  </a:ext>
                </a:extLst>
              </p:cNvPr>
              <p:cNvSpPr txBox="1"/>
              <p:nvPr/>
            </p:nvSpPr>
            <p:spPr>
              <a:xfrm>
                <a:off x="5309825" y="3254636"/>
                <a:ext cx="704039" cy="1815882"/>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=10</a:t>
                </a:r>
              </a:p>
              <a:p>
                <a:pPr>
                  <a:defRPr/>
                </a:pPr>
                <a:r>
                  <a:rPr lang="en-US" sz="1600" b="1" dirty="0">
                    <a:latin typeface="Arial" panose="020B0604020202020204" pitchFamily="34" charset="0"/>
                    <a:cs typeface="Arial" panose="020B0604020202020204" pitchFamily="34" charset="0"/>
                  </a:rPr>
                  <a:t>=10</a:t>
                </a:r>
              </a:p>
              <a:p>
                <a:pPr>
                  <a:defRPr/>
                </a:pPr>
                <a:r>
                  <a:rPr lang="en-US" sz="1600" b="1" dirty="0">
                    <a:latin typeface="Arial" panose="020B0604020202020204" pitchFamily="34" charset="0"/>
                    <a:cs typeface="Arial" panose="020B0604020202020204" pitchFamily="34" charset="0"/>
                  </a:rPr>
                  <a:t>=7</a:t>
                </a:r>
              </a:p>
              <a:p>
                <a:pPr>
                  <a:defRPr/>
                </a:pPr>
                <a:r>
                  <a:rPr lang="en-US" sz="1600" b="1" dirty="0">
                    <a:latin typeface="Arial" panose="020B0604020202020204" pitchFamily="34" charset="0"/>
                    <a:cs typeface="Arial" panose="020B0604020202020204" pitchFamily="34" charset="0"/>
                  </a:rPr>
                  <a:t>=8/15</a:t>
                </a:r>
              </a:p>
              <a:p>
                <a:pPr>
                  <a:defRPr/>
                </a:pPr>
                <a:r>
                  <a:rPr lang="en-US" sz="1600" b="1" dirty="0">
                    <a:latin typeface="Arial" panose="020B0604020202020204" pitchFamily="34" charset="0"/>
                    <a:cs typeface="Arial" panose="020B0604020202020204" pitchFamily="34" charset="0"/>
                  </a:rPr>
                  <a:t>=8</a:t>
                </a:r>
              </a:p>
              <a:p>
                <a:pPr>
                  <a:defRPr/>
                </a:pPr>
                <a:r>
                  <a:rPr lang="en-US" sz="1600" b="1" dirty="0">
                    <a:latin typeface="Arial" panose="020B0604020202020204" pitchFamily="34" charset="0"/>
                    <a:cs typeface="Arial" panose="020B0604020202020204" pitchFamily="34" charset="0"/>
                  </a:rPr>
                  <a:t>=6</a:t>
                </a:r>
              </a:p>
              <a:p>
                <a:pPr>
                  <a:defRPr/>
                </a:pPr>
                <a:r>
                  <a:rPr lang="en-US" sz="1600" b="1" dirty="0">
                    <a:latin typeface="Arial" panose="020B0604020202020204" pitchFamily="34" charset="0"/>
                    <a:cs typeface="Arial" panose="020B0604020202020204" pitchFamily="34" charset="0"/>
                  </a:rPr>
                  <a:t>=7</a:t>
                </a:r>
              </a:p>
            </p:txBody>
          </p:sp>
        </p:grpSp>
        <p:grpSp>
          <p:nvGrpSpPr>
            <p:cNvPr id="19" name="Group 18">
              <a:extLst>
                <a:ext uri="{FF2B5EF4-FFF2-40B4-BE49-F238E27FC236}">
                  <a16:creationId xmlns:a16="http://schemas.microsoft.com/office/drawing/2014/main" id="{AC3B5FC2-7B86-9F6B-6161-BFBE8AC45AD7}"/>
                </a:ext>
              </a:extLst>
            </p:cNvPr>
            <p:cNvGrpSpPr/>
            <p:nvPr/>
          </p:nvGrpSpPr>
          <p:grpSpPr>
            <a:xfrm>
              <a:off x="6629400" y="3352800"/>
              <a:ext cx="1999439" cy="1335987"/>
              <a:chOff x="6485476" y="3305963"/>
              <a:chExt cx="1999439" cy="1335987"/>
            </a:xfrm>
          </p:grpSpPr>
          <p:sp>
            <p:nvSpPr>
              <p:cNvPr id="14" name="TextBox 13">
                <a:extLst>
                  <a:ext uri="{FF2B5EF4-FFF2-40B4-BE49-F238E27FC236}">
                    <a16:creationId xmlns:a16="http://schemas.microsoft.com/office/drawing/2014/main" id="{DF24EA2A-7440-0604-C1DB-1912272C3F2A}"/>
                  </a:ext>
                  <a:ext uri="{C183D7F6-B498-43B3-948B-1728B52AA6E4}">
                    <adec:decorative xmlns:adec="http://schemas.microsoft.com/office/drawing/2017/decorative" val="1"/>
                  </a:ext>
                </a:extLst>
              </p:cNvPr>
              <p:cNvSpPr txBox="1"/>
              <p:nvPr/>
            </p:nvSpPr>
            <p:spPr>
              <a:xfrm>
                <a:off x="6485476" y="3318511"/>
                <a:ext cx="1447832" cy="1323439"/>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Response 13</a:t>
                </a:r>
              </a:p>
              <a:p>
                <a:pPr>
                  <a:defRPr/>
                </a:pPr>
                <a:r>
                  <a:rPr lang="en-US" sz="1600" b="1" dirty="0">
                    <a:latin typeface="Arial" panose="020B0604020202020204" pitchFamily="34" charset="0"/>
                    <a:cs typeface="Arial" panose="020B0604020202020204" pitchFamily="34" charset="0"/>
                  </a:rPr>
                  <a:t>Response 14</a:t>
                </a:r>
              </a:p>
              <a:p>
                <a:pPr>
                  <a:defRPr/>
                </a:pPr>
                <a:r>
                  <a:rPr lang="en-US" sz="1600" b="1" dirty="0">
                    <a:latin typeface="Arial" panose="020B0604020202020204" pitchFamily="34" charset="0"/>
                    <a:cs typeface="Arial" panose="020B0604020202020204" pitchFamily="34" charset="0"/>
                  </a:rPr>
                  <a:t>Response 15</a:t>
                </a:r>
              </a:p>
              <a:p>
                <a:pPr>
                  <a:defRPr/>
                </a:pPr>
                <a:r>
                  <a:rPr lang="en-US" sz="1600" b="1" dirty="0">
                    <a:latin typeface="Arial" panose="020B0604020202020204" pitchFamily="34" charset="0"/>
                    <a:cs typeface="Arial" panose="020B0604020202020204" pitchFamily="34" charset="0"/>
                  </a:rPr>
                  <a:t>Response 16</a:t>
                </a:r>
              </a:p>
              <a:p>
                <a:pPr>
                  <a:defRPr/>
                </a:pPr>
                <a:r>
                  <a:rPr lang="en-US" sz="1600" b="1" dirty="0">
                    <a:latin typeface="Arial" panose="020B0604020202020204" pitchFamily="34" charset="0"/>
                    <a:cs typeface="Arial" panose="020B0604020202020204" pitchFamily="34" charset="0"/>
                  </a:rPr>
                  <a:t>Response 17</a:t>
                </a:r>
              </a:p>
            </p:txBody>
          </p:sp>
          <p:sp>
            <p:nvSpPr>
              <p:cNvPr id="15" name="TextBox 14">
                <a:extLst>
                  <a:ext uri="{FF2B5EF4-FFF2-40B4-BE49-F238E27FC236}">
                    <a16:creationId xmlns:a16="http://schemas.microsoft.com/office/drawing/2014/main" id="{42956DEC-1DD2-ACAE-CE8F-F621F0940AEB}"/>
                  </a:ext>
                  <a:ext uri="{C183D7F6-B498-43B3-948B-1728B52AA6E4}">
                    <adec:decorative xmlns:adec="http://schemas.microsoft.com/office/drawing/2017/decorative" val="1"/>
                  </a:ext>
                </a:extLst>
              </p:cNvPr>
              <p:cNvSpPr txBox="1"/>
              <p:nvPr/>
            </p:nvSpPr>
            <p:spPr>
              <a:xfrm>
                <a:off x="7780876" y="3305963"/>
                <a:ext cx="704039" cy="1323439"/>
              </a:xfrm>
              <a:prstGeom prst="rect">
                <a:avLst/>
              </a:prstGeom>
              <a:noFill/>
            </p:spPr>
            <p:txBody>
              <a:bodyPr wrap="none">
                <a:spAutoFit/>
              </a:bodyPr>
              <a:lstStyle/>
              <a:p>
                <a:pPr>
                  <a:defRPr/>
                </a:pPr>
                <a:r>
                  <a:rPr lang="en-US" sz="1600" b="1" dirty="0">
                    <a:latin typeface="Arial" panose="020B0604020202020204" pitchFamily="34" charset="0"/>
                    <a:cs typeface="Arial" panose="020B0604020202020204" pitchFamily="34" charset="0"/>
                  </a:rPr>
                  <a:t>=5</a:t>
                </a:r>
              </a:p>
              <a:p>
                <a:pPr>
                  <a:defRPr/>
                </a:pPr>
                <a:r>
                  <a:rPr lang="en-US" sz="1600" b="1" dirty="0">
                    <a:latin typeface="Arial" panose="020B0604020202020204" pitchFamily="34" charset="0"/>
                    <a:cs typeface="Arial" panose="020B0604020202020204" pitchFamily="34" charset="0"/>
                  </a:rPr>
                  <a:t>=4</a:t>
                </a:r>
              </a:p>
              <a:p>
                <a:pPr>
                  <a:defRPr/>
                </a:pPr>
                <a:r>
                  <a:rPr lang="en-US" sz="1600" b="1" dirty="0">
                    <a:latin typeface="Arial" panose="020B0604020202020204" pitchFamily="34" charset="0"/>
                    <a:cs typeface="Arial" panose="020B0604020202020204" pitchFamily="34" charset="0"/>
                  </a:rPr>
                  <a:t>=3/15</a:t>
                </a:r>
              </a:p>
              <a:p>
                <a:pPr>
                  <a:defRPr/>
                </a:pPr>
                <a:r>
                  <a:rPr lang="en-US" sz="1600" b="1" dirty="0">
                    <a:latin typeface="Arial" panose="020B0604020202020204" pitchFamily="34" charset="0"/>
                    <a:cs typeface="Arial" panose="020B0604020202020204" pitchFamily="34" charset="0"/>
                  </a:rPr>
                  <a:t>=4</a:t>
                </a:r>
              </a:p>
              <a:p>
                <a:pPr>
                  <a:defRPr/>
                </a:pPr>
                <a:r>
                  <a:rPr lang="en-US" sz="1600" b="1" dirty="0">
                    <a:latin typeface="Arial" panose="020B0604020202020204" pitchFamily="34" charset="0"/>
                    <a:cs typeface="Arial" panose="020B0604020202020204" pitchFamily="34" charset="0"/>
                  </a:rPr>
                  <a:t>=2</a:t>
                </a:r>
              </a:p>
            </p:txBody>
          </p:sp>
        </p:grpSp>
      </p:grpSp>
      <p:sp>
        <p:nvSpPr>
          <p:cNvPr id="6" name="Rectangle 5">
            <a:extLst>
              <a:ext uri="{FF2B5EF4-FFF2-40B4-BE49-F238E27FC236}">
                <a16:creationId xmlns:a16="http://schemas.microsoft.com/office/drawing/2014/main" id="{1209B2DD-A831-7BA2-E11B-FD975928D987}"/>
              </a:ext>
            </a:extLst>
          </p:cNvPr>
          <p:cNvSpPr/>
          <p:nvPr/>
        </p:nvSpPr>
        <p:spPr>
          <a:xfrm>
            <a:off x="327193" y="5409665"/>
            <a:ext cx="8305800" cy="461665"/>
          </a:xfrm>
          <a:prstGeom prst="rect">
            <a:avLst/>
          </a:prstGeom>
        </p:spPr>
        <p:txBody>
          <a:bodyPr wrap="square">
            <a:spAutoFit/>
          </a:bodyPr>
          <a:lstStyle/>
          <a:p>
            <a:pPr algn="ctr">
              <a:defRPr/>
            </a:pPr>
            <a:r>
              <a:rPr lang="en-US" sz="2400" dirty="0">
                <a:latin typeface="+mn-lt"/>
                <a:ea typeface="+mn-ea"/>
                <a:cs typeface="Arial" charset="0"/>
              </a:rPr>
              <a:t>Review scores of responses in relation to the anchor answer.</a:t>
            </a:r>
          </a:p>
        </p:txBody>
      </p:sp>
      <p:sp>
        <p:nvSpPr>
          <p:cNvPr id="3" name="Date Placeholder 2">
            <a:extLst>
              <a:ext uri="{FF2B5EF4-FFF2-40B4-BE49-F238E27FC236}">
                <a16:creationId xmlns:a16="http://schemas.microsoft.com/office/drawing/2014/main" id="{88BE2B2E-CA03-F6C4-0717-EF536B206CEB}"/>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58634F8A-B464-481A-CE3B-63CA6E273406}"/>
              </a:ext>
            </a:extLst>
          </p:cNvPr>
          <p:cNvSpPr>
            <a:spLocks noGrp="1"/>
          </p:cNvSpPr>
          <p:nvPr>
            <p:ph type="sldNum" sz="quarter" idx="12"/>
          </p:nvPr>
        </p:nvSpPr>
        <p:spPr/>
        <p:txBody>
          <a:bodyPr/>
          <a:lstStyle/>
          <a:p>
            <a:fld id="{680C5762-CF65-4775-9966-A58D40CC61B9}" type="slidenum">
              <a:rPr lang="en-US" smtClean="0"/>
              <a:t>29</a:t>
            </a:fld>
            <a:endParaRPr lang="en-US"/>
          </a:p>
        </p:txBody>
      </p:sp>
    </p:spTree>
    <p:extLst>
      <p:ext uri="{BB962C8B-B14F-4D97-AF65-F5344CB8AC3E}">
        <p14:creationId xmlns:p14="http://schemas.microsoft.com/office/powerpoint/2010/main" val="955368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6AB97D2-6562-B5AB-6790-E2B5B67916E2}"/>
              </a:ext>
            </a:extLst>
          </p:cNvPr>
          <p:cNvSpPr txBox="1">
            <a:spLocks noGrp="1"/>
          </p:cNvSpPr>
          <p:nvPr>
            <p:ph type="title" idx="4294967295"/>
          </p:nvPr>
        </p:nvSpPr>
        <p:spPr>
          <a:xfrm>
            <a:off x="472698" y="609600"/>
            <a:ext cx="8214102" cy="53457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a:lstStyle>
          <a:p>
            <a:pPr marL="173038"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Technical Quality Questions</a:t>
            </a:r>
          </a:p>
        </p:txBody>
      </p:sp>
      <p:pic>
        <p:nvPicPr>
          <p:cNvPr id="6" name="Picture 11">
            <a:extLst>
              <a:ext uri="{FF2B5EF4-FFF2-40B4-BE49-F238E27FC236}">
                <a16:creationId xmlns:a16="http://schemas.microsoft.com/office/drawing/2014/main" id="{60A0109B-B990-37D5-CC7D-B657C4A552AD}"/>
              </a:ex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21197" y="1393696"/>
            <a:ext cx="1383953" cy="118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a:extLst>
              <a:ext uri="{FF2B5EF4-FFF2-40B4-BE49-F238E27FC236}">
                <a16:creationId xmlns:a16="http://schemas.microsoft.com/office/drawing/2014/main" id="{6AD39C4C-4BF7-EF5F-5247-9D970BF3FB8F}"/>
              </a:ext>
            </a:extLst>
          </p:cNvPr>
          <p:cNvSpPr txBox="1">
            <a:spLocks/>
          </p:cNvSpPr>
          <p:nvPr/>
        </p:nvSpPr>
        <p:spPr>
          <a:xfrm>
            <a:off x="457200" y="2802053"/>
            <a:ext cx="8229600" cy="3278072"/>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spcAft>
                <a:spcPts val="600"/>
              </a:spcAft>
              <a:defRPr/>
            </a:pPr>
            <a:r>
              <a:rPr lang="en-US" altLang="en-US" sz="2400" dirty="0">
                <a:cs typeface="+mn-cs"/>
              </a:rPr>
              <a:t>Was a particular question as difficult as you intended?</a:t>
            </a:r>
          </a:p>
          <a:p>
            <a:pPr marL="0" indent="0">
              <a:spcBef>
                <a:spcPct val="0"/>
              </a:spcBef>
              <a:spcAft>
                <a:spcPts val="600"/>
              </a:spcAft>
              <a:buFont typeface="Arial" panose="020B0604020202020204" pitchFamily="34" charset="0"/>
              <a:buNone/>
              <a:defRPr/>
            </a:pPr>
            <a:endParaRPr lang="en-US" altLang="en-US" sz="800" dirty="0">
              <a:cs typeface="+mn-cs"/>
            </a:endParaRPr>
          </a:p>
          <a:p>
            <a:pPr>
              <a:spcBef>
                <a:spcPct val="0"/>
              </a:spcBef>
              <a:spcAft>
                <a:spcPts val="600"/>
              </a:spcAft>
              <a:defRPr/>
            </a:pPr>
            <a:r>
              <a:rPr lang="en-US" altLang="en-US" sz="2400" dirty="0">
                <a:cs typeface="+mn-cs"/>
              </a:rPr>
              <a:t>Did the item or task separate the students who knew the content from those who did not?</a:t>
            </a:r>
          </a:p>
          <a:p>
            <a:pPr marL="0" indent="0">
              <a:spcBef>
                <a:spcPct val="0"/>
              </a:spcBef>
              <a:spcAft>
                <a:spcPts val="600"/>
              </a:spcAft>
              <a:buFont typeface="Arial" panose="020B0604020202020204" pitchFamily="34" charset="0"/>
              <a:buNone/>
              <a:defRPr/>
            </a:pPr>
            <a:endParaRPr lang="en-US" altLang="en-US" sz="800" dirty="0">
              <a:cs typeface="+mn-cs"/>
            </a:endParaRPr>
          </a:p>
          <a:p>
            <a:pPr>
              <a:spcBef>
                <a:spcPct val="0"/>
              </a:spcBef>
              <a:spcAft>
                <a:spcPts val="600"/>
              </a:spcAft>
              <a:defRPr/>
            </a:pPr>
            <a:r>
              <a:rPr lang="en-US" altLang="en-US" sz="2400" dirty="0">
                <a:cs typeface="+mn-cs"/>
              </a:rPr>
              <a:t>How effective were the item stems or task descriptions?</a:t>
            </a:r>
          </a:p>
          <a:p>
            <a:pPr>
              <a:spcBef>
                <a:spcPct val="0"/>
              </a:spcBef>
              <a:spcAft>
                <a:spcPts val="600"/>
              </a:spcAft>
              <a:defRPr/>
            </a:pPr>
            <a:endParaRPr lang="en-US" altLang="en-US" sz="800" dirty="0">
              <a:cs typeface="+mn-cs"/>
            </a:endParaRPr>
          </a:p>
          <a:p>
            <a:pPr>
              <a:spcBef>
                <a:spcPct val="0"/>
              </a:spcBef>
              <a:spcAft>
                <a:spcPts val="600"/>
              </a:spcAft>
              <a:defRPr/>
            </a:pPr>
            <a:r>
              <a:rPr lang="en-US" altLang="en-US" sz="2400" dirty="0">
                <a:cs typeface="+mn-cs"/>
              </a:rPr>
              <a:t>How effective were the item keys, distractors, or scoring rubrics?</a:t>
            </a:r>
          </a:p>
          <a:p>
            <a:pPr marL="0" indent="0">
              <a:spcBef>
                <a:spcPct val="0"/>
              </a:spcBef>
              <a:spcAft>
                <a:spcPts val="600"/>
              </a:spcAft>
              <a:buFont typeface="Arial" panose="020B0604020202020204" pitchFamily="34" charset="0"/>
              <a:buNone/>
              <a:defRPr/>
            </a:pPr>
            <a:endParaRPr lang="en-US" altLang="en-US" sz="800" dirty="0">
              <a:cs typeface="+mn-cs"/>
            </a:endParaRPr>
          </a:p>
          <a:p>
            <a:pPr>
              <a:spcBef>
                <a:spcPct val="0"/>
              </a:spcBef>
              <a:spcAft>
                <a:spcPts val="600"/>
              </a:spcAft>
              <a:defRPr/>
            </a:pPr>
            <a:r>
              <a:rPr lang="en-US" altLang="en-US" sz="2400" dirty="0">
                <a:cs typeface="+mn-cs"/>
              </a:rPr>
              <a:t>What changes should happen before using the item or task in subsequent administrations of the test?</a:t>
            </a:r>
          </a:p>
        </p:txBody>
      </p:sp>
      <p:sp>
        <p:nvSpPr>
          <p:cNvPr id="3" name="Date Placeholder 2">
            <a:extLst>
              <a:ext uri="{FF2B5EF4-FFF2-40B4-BE49-F238E27FC236}">
                <a16:creationId xmlns:a16="http://schemas.microsoft.com/office/drawing/2014/main" id="{1B7978D8-FF0E-468A-6DF2-CA588704AB9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C52435D2-3FE6-C0DB-42FD-8E3D10065DB9}"/>
              </a:ext>
            </a:extLst>
          </p:cNvPr>
          <p:cNvSpPr>
            <a:spLocks noGrp="1"/>
          </p:cNvSpPr>
          <p:nvPr>
            <p:ph type="sldNum" sz="quarter" idx="12"/>
          </p:nvPr>
        </p:nvSpPr>
        <p:spPr/>
        <p:txBody>
          <a:bodyPr/>
          <a:lstStyle/>
          <a:p>
            <a:fld id="{680C5762-CF65-4775-9966-A58D40CC61B9}" type="slidenum">
              <a:rPr lang="en-US" smtClean="0"/>
              <a:t>3</a:t>
            </a:fld>
            <a:endParaRPr lang="en-US"/>
          </a:p>
        </p:txBody>
      </p:sp>
      <p:pic>
        <p:nvPicPr>
          <p:cNvPr id="2" name="Picture 11">
            <a:extLst>
              <a:ext uri="{FF2B5EF4-FFF2-40B4-BE49-F238E27FC236}">
                <a16:creationId xmlns:a16="http://schemas.microsoft.com/office/drawing/2014/main" id="{5BC82B04-3F6E-A1CD-037E-7675689949BE}"/>
              </a:ex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flipV="1">
            <a:off x="2971800" y="1369412"/>
            <a:ext cx="1383953" cy="118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67649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91FF1-22E8-65D1-F81A-2727198839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2347F-0126-D560-4B15-54A34BD9F88B}"/>
              </a:ext>
            </a:extLst>
          </p:cNvPr>
          <p:cNvSpPr>
            <a:spLocks noGrp="1"/>
          </p:cNvSpPr>
          <p:nvPr>
            <p:ph type="title"/>
          </p:nvPr>
        </p:nvSpPr>
        <p:spPr/>
        <p:txBody>
          <a:bodyPr>
            <a:normAutofit/>
          </a:bodyPr>
          <a:lstStyle/>
          <a:p>
            <a:pPr algn="ctr"/>
            <a:r>
              <a:rPr lang="en-US" sz="2600" b="1" dirty="0"/>
              <a:t>Quality Assurance Checklist: Scoring Framework</a:t>
            </a:r>
          </a:p>
        </p:txBody>
      </p:sp>
      <p:sp>
        <p:nvSpPr>
          <p:cNvPr id="3" name="Date Placeholder 2">
            <a:extLst>
              <a:ext uri="{FF2B5EF4-FFF2-40B4-BE49-F238E27FC236}">
                <a16:creationId xmlns:a16="http://schemas.microsoft.com/office/drawing/2014/main" id="{57B088E3-6555-35BC-FC31-D1436EDA3CA6}"/>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Table 4">
            <a:extLst>
              <a:ext uri="{FF2B5EF4-FFF2-40B4-BE49-F238E27FC236}">
                <a16:creationId xmlns:a16="http://schemas.microsoft.com/office/drawing/2014/main" id="{7453C7BC-BD4B-A875-230A-C6055E2EA6E8}"/>
              </a:ext>
            </a:extLst>
          </p:cNvPr>
          <p:cNvGraphicFramePr>
            <a:graphicFrameLocks noGrp="1"/>
          </p:cNvGraphicFramePr>
          <p:nvPr>
            <p:extLst>
              <p:ext uri="{D42A27DB-BD31-4B8C-83A1-F6EECF244321}">
                <p14:modId xmlns:p14="http://schemas.microsoft.com/office/powerpoint/2010/main" val="1967233357"/>
              </p:ext>
            </p:extLst>
          </p:nvPr>
        </p:nvGraphicFramePr>
        <p:xfrm>
          <a:off x="457199" y="1371600"/>
          <a:ext cx="8229600" cy="4339502"/>
        </p:xfrm>
        <a:graphic>
          <a:graphicData uri="http://schemas.openxmlformats.org/drawingml/2006/table">
            <a:tbl>
              <a:tblPr firstRow="1" firstCol="1" bandRow="1">
                <a:tableStyleId>{5C22544A-7EE6-4342-B048-85BDC9FD1C3A}</a:tableStyleId>
              </a:tblPr>
              <a:tblGrid>
                <a:gridCol w="981604">
                  <a:extLst>
                    <a:ext uri="{9D8B030D-6E8A-4147-A177-3AD203B41FA5}">
                      <a16:colId xmlns:a16="http://schemas.microsoft.com/office/drawing/2014/main" val="20000"/>
                    </a:ext>
                  </a:extLst>
                </a:gridCol>
                <a:gridCol w="5339416">
                  <a:extLst>
                    <a:ext uri="{9D8B030D-6E8A-4147-A177-3AD203B41FA5}">
                      <a16:colId xmlns:a16="http://schemas.microsoft.com/office/drawing/2014/main" val="20001"/>
                    </a:ext>
                  </a:extLst>
                </a:gridCol>
                <a:gridCol w="867538">
                  <a:extLst>
                    <a:ext uri="{9D8B030D-6E8A-4147-A177-3AD203B41FA5}">
                      <a16:colId xmlns:a16="http://schemas.microsoft.com/office/drawing/2014/main" val="20002"/>
                    </a:ext>
                  </a:extLst>
                </a:gridCol>
                <a:gridCol w="1041042">
                  <a:extLst>
                    <a:ext uri="{9D8B030D-6E8A-4147-A177-3AD203B41FA5}">
                      <a16:colId xmlns:a16="http://schemas.microsoft.com/office/drawing/2014/main" val="2359924879"/>
                    </a:ext>
                  </a:extLst>
                </a:gridCol>
              </a:tblGrid>
              <a:tr h="382431">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Task # </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Task</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endParaRPr lang="en-US" dirty="0"/>
                    </a:p>
                  </a:txBody>
                  <a:tcPr marL="68580" marR="68580" marT="0" marB="0" anchor="ctr">
                    <a:solidFill>
                      <a:srgbClr val="003C7C"/>
                    </a:solidFill>
                  </a:tcPr>
                </a:tc>
                <a:tc>
                  <a:txBody>
                    <a:bodyPr/>
                    <a:lstStyle/>
                    <a:p>
                      <a:endParaRPr lang="en-US" dirty="0"/>
                    </a:p>
                  </a:txBody>
                  <a:tcPr marL="68580" marR="68580" marT="0" marB="0" anchor="ctr">
                    <a:solidFill>
                      <a:srgbClr val="003C7C"/>
                    </a:solidFill>
                  </a:tcPr>
                </a:tc>
                <a:extLst>
                  <a:ext uri="{0D108BD9-81ED-4DB2-BD59-A6C34878D82A}">
                    <a16:rowId xmlns:a16="http://schemas.microsoft.com/office/drawing/2014/main" val="10000"/>
                  </a:ext>
                </a:extLst>
              </a:tr>
              <a:tr h="730315">
                <a:tc>
                  <a:txBody>
                    <a:bodyPr/>
                    <a:lstStyle/>
                    <a:p>
                      <a:pPr marL="0" marR="0" algn="ctr">
                        <a:lnSpc>
                          <a:spcPct val="115000"/>
                        </a:lnSpc>
                        <a:spcBef>
                          <a:spcPts val="0"/>
                        </a:spcBef>
                        <a:spcAft>
                          <a:spcPts val="1000"/>
                        </a:spcAft>
                      </a:pP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0" marR="0">
                        <a:lnSpc>
                          <a:spcPct val="115000"/>
                        </a:lnSpc>
                        <a:spcBef>
                          <a:spcPts val="0"/>
                        </a:spcBef>
                        <a:spcAft>
                          <a:spcPts val="0"/>
                        </a:spcAft>
                      </a:pPr>
                      <a:r>
                        <a:rPr lang="en-US" sz="1800" i="1" dirty="0">
                          <a:effectLst/>
                          <a:latin typeface="Arial" panose="020B0604020202020204" pitchFamily="34" charset="0"/>
                          <a:ea typeface="Times New Roman" panose="02020603050405020304" pitchFamily="18" charset="0"/>
                          <a:cs typeface="Arial" panose="020B0604020202020204" pitchFamily="34" charset="0"/>
                        </a:rPr>
                        <a:t>The rubric criteria and descriptor language allowed for clear decision-making:</a:t>
                      </a:r>
                    </a:p>
                  </a:txBody>
                  <a:tcPr marL="68580" marR="68580" marT="0" marB="0" anchor="ctr">
                    <a:noFill/>
                  </a:tcPr>
                </a:tc>
                <a:tc>
                  <a:txBody>
                    <a:bodyPr/>
                    <a:lstStyle/>
                    <a:p>
                      <a:pPr marL="0" marR="0" algn="ctr">
                        <a:lnSpc>
                          <a:spcPct val="115000"/>
                        </a:lnSpc>
                        <a:spcBef>
                          <a:spcPts val="0"/>
                        </a:spcBef>
                        <a:spcAft>
                          <a:spcPts val="1000"/>
                        </a:spcAft>
                      </a:pPr>
                      <a:r>
                        <a:rPr lang="en-US" sz="1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Single Scorer</a:t>
                      </a:r>
                    </a:p>
                  </a:txBody>
                  <a:tcPr marL="68580" marR="68580" marT="0" marB="0" anchor="ctr">
                    <a:solidFill>
                      <a:srgbClr val="003C7C"/>
                    </a:solidFill>
                  </a:tcPr>
                </a:tc>
                <a:tc>
                  <a:txBody>
                    <a:bodyPr/>
                    <a:lstStyle/>
                    <a:p>
                      <a:pPr marL="0" marR="0" algn="ctr">
                        <a:lnSpc>
                          <a:spcPct val="115000"/>
                        </a:lnSpc>
                        <a:spcBef>
                          <a:spcPts val="0"/>
                        </a:spcBef>
                        <a:spcAft>
                          <a:spcPts val="1000"/>
                        </a:spcAft>
                      </a:pPr>
                      <a:r>
                        <a:rPr lang="en-US" sz="1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Multiple Scorers</a:t>
                      </a:r>
                    </a:p>
                  </a:txBody>
                  <a:tcPr marL="68580" marR="68580" marT="0" marB="0" anchor="ctr">
                    <a:solidFill>
                      <a:srgbClr val="003C7C"/>
                    </a:solidFill>
                  </a:tcPr>
                </a:tc>
                <a:extLst>
                  <a:ext uri="{0D108BD9-81ED-4DB2-BD59-A6C34878D82A}">
                    <a16:rowId xmlns:a16="http://schemas.microsoft.com/office/drawing/2014/main" val="155375236"/>
                  </a:ext>
                </a:extLst>
              </a:tr>
              <a:tr h="580038">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1</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285750" marR="0" indent="-285750">
                        <a:lnSpc>
                          <a:spcPct val="115000"/>
                        </a:lnSpc>
                        <a:spcBef>
                          <a:spcPts val="0"/>
                        </a:spcBef>
                        <a:spcAft>
                          <a:spcPts val="0"/>
                        </a:spcAft>
                        <a:buFont typeface="Arial" panose="020B0604020202020204" pitchFamily="34" charset="0"/>
                        <a:buChar char="•"/>
                      </a:pPr>
                      <a:r>
                        <a:rPr lang="en-US" sz="1600" i="0" dirty="0">
                          <a:effectLst/>
                          <a:latin typeface="Arial" panose="020B0604020202020204" pitchFamily="34" charset="0"/>
                          <a:ea typeface="Times New Roman" panose="02020603050405020304" pitchFamily="18" charset="0"/>
                          <a:cs typeface="Arial" panose="020B0604020202020204" pitchFamily="34" charset="0"/>
                        </a:rPr>
                        <a:t>during the </a:t>
                      </a:r>
                      <a:r>
                        <a:rPr lang="en-US" sz="1600" dirty="0">
                          <a:effectLst/>
                          <a:latin typeface="Arial" panose="020B0604020202020204" pitchFamily="34" charset="0"/>
                          <a:ea typeface="Times New Roman" panose="02020603050405020304" pitchFamily="18" charset="0"/>
                          <a:cs typeface="Arial" panose="020B0604020202020204" pitchFamily="34" charset="0"/>
                        </a:rPr>
                        <a:t>range finding, response sequencing, and preliminary read processes.</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extLst>
                  <a:ext uri="{0D108BD9-81ED-4DB2-BD59-A6C34878D82A}">
                    <a16:rowId xmlns:a16="http://schemas.microsoft.com/office/drawing/2014/main" val="10001"/>
                  </a:ext>
                </a:extLst>
              </a:tr>
              <a:tr h="533400">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2</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285750" marR="0" indent="-285750">
                        <a:lnSpc>
                          <a:spcPct val="115000"/>
                        </a:lnSpc>
                        <a:spcBef>
                          <a:spcPts val="0"/>
                        </a:spcBef>
                        <a:spcAft>
                          <a:spcPts val="0"/>
                        </a:spcAft>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toward identifying an anchor response.</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extLst>
                  <a:ext uri="{0D108BD9-81ED-4DB2-BD59-A6C34878D82A}">
                    <a16:rowId xmlns:a16="http://schemas.microsoft.com/office/drawing/2014/main" val="10002"/>
                  </a:ext>
                </a:extLst>
              </a:tr>
              <a:tr h="102209">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3</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285750" marR="0" indent="-285750">
                        <a:lnSpc>
                          <a:spcPct val="115000"/>
                        </a:lnSpc>
                        <a:spcBef>
                          <a:spcPts val="0"/>
                        </a:spcBef>
                        <a:spcAft>
                          <a:spcPts val="0"/>
                        </a:spcAft>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toward assigning a score to the anchor response.</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extLst>
                  <a:ext uri="{0D108BD9-81ED-4DB2-BD59-A6C34878D82A}">
                    <a16:rowId xmlns:a16="http://schemas.microsoft.com/office/drawing/2014/main" val="10003"/>
                  </a:ext>
                </a:extLst>
              </a:tr>
              <a:tr h="666750">
                <a:tc>
                  <a:txBody>
                    <a:bodyPr/>
                    <a:lstStyle/>
                    <a:p>
                      <a:pPr marL="0" marR="0" algn="ctr">
                        <a:lnSpc>
                          <a:spcPct val="115000"/>
                        </a:lnSpc>
                        <a:spcBef>
                          <a:spcPts val="0"/>
                        </a:spcBef>
                        <a:spcAft>
                          <a:spcPts val="1000"/>
                        </a:spcAft>
                      </a:pPr>
                      <a:r>
                        <a:rPr lang="en-US" sz="2000" dirty="0">
                          <a:effectLst/>
                          <a:latin typeface="Arial" panose="020B0604020202020204" pitchFamily="34" charset="0"/>
                          <a:cs typeface="Arial" panose="020B0604020202020204" pitchFamily="34" charset="0"/>
                        </a:rPr>
                        <a:t>4</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003C7C"/>
                    </a:solidFill>
                  </a:tcPr>
                </a:tc>
                <a:tc>
                  <a:txBody>
                    <a:bodyPr/>
                    <a:lstStyle/>
                    <a:p>
                      <a:pPr marL="285750" marR="0" indent="-285750">
                        <a:lnSpc>
                          <a:spcPct val="115000"/>
                        </a:lnSpc>
                        <a:spcBef>
                          <a:spcPts val="0"/>
                        </a:spcBef>
                        <a:spcAft>
                          <a:spcPts val="0"/>
                        </a:spcAft>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toward assigning a score for all other responses based on their sequential/rank-ordered relationship to the anchor response.</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extLst>
                  <a:ext uri="{0D108BD9-81ED-4DB2-BD59-A6C34878D82A}">
                    <a16:rowId xmlns:a16="http://schemas.microsoft.com/office/drawing/2014/main" val="10004"/>
                  </a:ext>
                </a:extLst>
              </a:tr>
              <a:tr h="826109">
                <a:tc>
                  <a:txBody>
                    <a:bodyPr/>
                    <a:lstStyle/>
                    <a:p>
                      <a:pPr marL="0" marR="0" algn="ctr">
                        <a:lnSpc>
                          <a:spcPct val="115000"/>
                        </a:lnSpc>
                        <a:spcBef>
                          <a:spcPts val="0"/>
                        </a:spcBef>
                        <a:spcAft>
                          <a:spcPts val="1000"/>
                        </a:spcAft>
                      </a:pPr>
                      <a:r>
                        <a:rPr lang="en-US" sz="2000" dirty="0">
                          <a:effectLst/>
                          <a:latin typeface="Arial" panose="020B0604020202020204" pitchFamily="34" charset="0"/>
                          <a:ea typeface="Times New Roman" panose="02020603050405020304" pitchFamily="18" charset="0"/>
                          <a:cs typeface="Arial" panose="020B0604020202020204" pitchFamily="34" charset="0"/>
                        </a:rPr>
                        <a:t>5</a:t>
                      </a:r>
                    </a:p>
                  </a:txBody>
                  <a:tcPr marL="68580" marR="68580" marT="0" marB="0" anchor="ctr">
                    <a:solidFill>
                      <a:srgbClr val="003C7C"/>
                    </a:solidFill>
                  </a:tcPr>
                </a:tc>
                <a:tc>
                  <a:txBody>
                    <a:bodyPr/>
                    <a:lstStyle/>
                    <a:p>
                      <a:pPr marL="0" marR="0">
                        <a:lnSpc>
                          <a:spcPct val="115000"/>
                        </a:lnSpc>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Adjustments to SCR, ECR, PT items or rubric descriptors/criteria were made based on the finding of the Scoring Framework Process.</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tc>
                  <a:txBody>
                    <a:bodyPr/>
                    <a:lstStyle/>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YES</a:t>
                      </a:r>
                    </a:p>
                    <a:p>
                      <a:pPr marL="342900" marR="0" lvl="0" indent="-342900" algn="l">
                        <a:lnSpc>
                          <a:spcPct val="115000"/>
                        </a:lnSpc>
                        <a:spcBef>
                          <a:spcPts val="0"/>
                        </a:spcBef>
                        <a:spcAft>
                          <a:spcPts val="0"/>
                        </a:spcAft>
                        <a:buSzPts val="1200"/>
                        <a:buFont typeface="Wingdings" panose="05000000000000000000"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NO</a:t>
                      </a:r>
                    </a:p>
                  </a:txBody>
                  <a:tcPr marL="68580" marR="68580" marT="0" marB="0" anchor="ctr"/>
                </a:tc>
                <a:extLst>
                  <a:ext uri="{0D108BD9-81ED-4DB2-BD59-A6C34878D82A}">
                    <a16:rowId xmlns:a16="http://schemas.microsoft.com/office/drawing/2014/main" val="721253493"/>
                  </a:ext>
                </a:extLst>
              </a:tr>
            </a:tbl>
          </a:graphicData>
        </a:graphic>
      </p:graphicFrame>
      <p:pic>
        <p:nvPicPr>
          <p:cNvPr id="6" name="Graphic 3">
            <a:extLst>
              <a:ext uri="{FF2B5EF4-FFF2-40B4-BE49-F238E27FC236}">
                <a16:creationId xmlns:a16="http://schemas.microsoft.com/office/drawing/2014/main" id="{7B2573E2-E66F-D893-DA82-C64DE759934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43400" y="5365750"/>
            <a:ext cx="990600" cy="990600"/>
          </a:xfrm>
          <a:prstGeom prst="rect">
            <a:avLst/>
          </a:prstGeom>
        </p:spPr>
      </p:pic>
      <p:sp>
        <p:nvSpPr>
          <p:cNvPr id="4" name="Slide Number Placeholder 3">
            <a:extLst>
              <a:ext uri="{FF2B5EF4-FFF2-40B4-BE49-F238E27FC236}">
                <a16:creationId xmlns:a16="http://schemas.microsoft.com/office/drawing/2014/main" id="{FC89D822-165C-201C-8575-EBC2CC5FC733}"/>
              </a:ext>
            </a:extLst>
          </p:cNvPr>
          <p:cNvSpPr>
            <a:spLocks noGrp="1"/>
          </p:cNvSpPr>
          <p:nvPr>
            <p:ph type="sldNum" sz="quarter" idx="12"/>
          </p:nvPr>
        </p:nvSpPr>
        <p:spPr/>
        <p:txBody>
          <a:bodyPr/>
          <a:lstStyle/>
          <a:p>
            <a:fld id="{680C5762-CF65-4775-9966-A58D40CC61B9}" type="slidenum">
              <a:rPr lang="en-US" smtClean="0"/>
              <a:t>30</a:t>
            </a:fld>
            <a:endParaRPr lang="en-US"/>
          </a:p>
        </p:txBody>
      </p:sp>
    </p:spTree>
    <p:extLst>
      <p:ext uri="{BB962C8B-B14F-4D97-AF65-F5344CB8AC3E}">
        <p14:creationId xmlns:p14="http://schemas.microsoft.com/office/powerpoint/2010/main" val="1365953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4275F-B9BD-86E0-E234-EDD431962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F7056-90D9-DEB0-3EC0-FB6BAF2C91CF}"/>
              </a:ext>
            </a:extLst>
          </p:cNvPr>
          <p:cNvSpPr>
            <a:spLocks noGrp="1"/>
          </p:cNvSpPr>
          <p:nvPr>
            <p:ph type="title"/>
          </p:nvPr>
        </p:nvSpPr>
        <p:spPr/>
        <p:txBody>
          <a:bodyPr>
            <a:normAutofit/>
          </a:bodyPr>
          <a:lstStyle/>
          <a:p>
            <a:pPr algn="ctr"/>
            <a:r>
              <a:rPr lang="en-US" sz="2200" b="1" dirty="0"/>
              <a:t>Practice Makes Progress: Scoring Framework Process</a:t>
            </a:r>
          </a:p>
        </p:txBody>
      </p:sp>
      <p:sp>
        <p:nvSpPr>
          <p:cNvPr id="3" name="Date Placeholder 2">
            <a:extLst>
              <a:ext uri="{FF2B5EF4-FFF2-40B4-BE49-F238E27FC236}">
                <a16:creationId xmlns:a16="http://schemas.microsoft.com/office/drawing/2014/main" id="{177E2082-9E7D-450A-F08E-EEA7BC93F99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6" name="TextBox 5">
            <a:extLst>
              <a:ext uri="{FF2B5EF4-FFF2-40B4-BE49-F238E27FC236}">
                <a16:creationId xmlns:a16="http://schemas.microsoft.com/office/drawing/2014/main" id="{E620FB56-0316-28A3-8A48-A6A5CE3A049D}"/>
              </a:ext>
            </a:extLst>
          </p:cNvPr>
          <p:cNvSpPr txBox="1"/>
          <p:nvPr/>
        </p:nvSpPr>
        <p:spPr>
          <a:xfrm>
            <a:off x="1600200" y="1589504"/>
            <a:ext cx="7086600" cy="44627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The Scoring Framework Process can reveal the strengths and weakness of both a rubric and it’s aligned item or task.</a:t>
            </a:r>
          </a:p>
          <a:p>
            <a:endParaRPr lang="en-US" sz="2000" dirty="0">
              <a:latin typeface="Arial" panose="020B0604020202020204" pitchFamily="34" charset="0"/>
              <a:cs typeface="Arial" panose="020B0604020202020204" pitchFamily="34" charset="0"/>
            </a:endParaRPr>
          </a:p>
          <a:p>
            <a:pPr marL="342900" indent="-342900">
              <a:buAutoNum type="arabicPeriod"/>
            </a:pPr>
            <a:r>
              <a:rPr lang="en-US" sz="2000" dirty="0">
                <a:latin typeface="Arial" panose="020B0604020202020204" pitchFamily="34" charset="0"/>
                <a:cs typeface="Arial" panose="020B0604020202020204" pitchFamily="34" charset="0"/>
              </a:rPr>
              <a:t>Choose an assessment (or part of an assessment) for which you use short/extended response or performance task items.</a:t>
            </a:r>
          </a:p>
          <a:p>
            <a:pPr marL="342900" indent="-342900">
              <a:buAutoNum type="arabicPeriod"/>
            </a:pPr>
            <a:endParaRPr lang="en-US" sz="1200" dirty="0">
              <a:latin typeface="Arial" panose="020B0604020202020204" pitchFamily="34" charset="0"/>
              <a:cs typeface="Arial" panose="020B0604020202020204" pitchFamily="34" charset="0"/>
            </a:endParaRPr>
          </a:p>
          <a:p>
            <a:pPr marL="342900" indent="-342900">
              <a:buAutoNum type="arabicPeriod"/>
            </a:pPr>
            <a:r>
              <a:rPr lang="en-US" sz="2000" dirty="0">
                <a:latin typeface="Arial" panose="020B0604020202020204" pitchFamily="34" charset="0"/>
                <a:cs typeface="Arial" panose="020B0604020202020204" pitchFamily="34" charset="0"/>
              </a:rPr>
              <a:t>Enact the Scoring Framework Process as a single scorer and as one of multiple scorers.</a:t>
            </a:r>
          </a:p>
          <a:p>
            <a:pPr marL="342900" indent="-342900">
              <a:buAutoNum type="arabicPeriod"/>
            </a:pPr>
            <a:endParaRPr lang="en-US" sz="1200" dirty="0">
              <a:latin typeface="Arial" panose="020B0604020202020204" pitchFamily="34" charset="0"/>
              <a:cs typeface="Arial" panose="020B0604020202020204" pitchFamily="34" charset="0"/>
            </a:endParaRPr>
          </a:p>
          <a:p>
            <a:pPr marL="342900" indent="-342900">
              <a:buAutoNum type="arabicPeriod"/>
            </a:pPr>
            <a:r>
              <a:rPr lang="en-US" sz="2000" dirty="0">
                <a:latin typeface="Arial" panose="020B0604020202020204" pitchFamily="34" charset="0"/>
                <a:cs typeface="Arial" panose="020B0604020202020204" pitchFamily="34" charset="0"/>
              </a:rPr>
              <a:t>Consider improvements that can be made to either the rubric or the assessment item(s) based on findings from the Scoring Framework Process. </a:t>
            </a:r>
          </a:p>
        </p:txBody>
      </p:sp>
      <p:sp>
        <p:nvSpPr>
          <p:cNvPr id="4" name="Slide Number Placeholder 3">
            <a:extLst>
              <a:ext uri="{FF2B5EF4-FFF2-40B4-BE49-F238E27FC236}">
                <a16:creationId xmlns:a16="http://schemas.microsoft.com/office/drawing/2014/main" id="{6EA078C9-675B-2E5B-710B-93C2D660A30C}"/>
              </a:ext>
            </a:extLst>
          </p:cNvPr>
          <p:cNvSpPr>
            <a:spLocks noGrp="1"/>
          </p:cNvSpPr>
          <p:nvPr>
            <p:ph type="sldNum" sz="quarter" idx="12"/>
          </p:nvPr>
        </p:nvSpPr>
        <p:spPr/>
        <p:txBody>
          <a:bodyPr/>
          <a:lstStyle/>
          <a:p>
            <a:fld id="{680C5762-CF65-4775-9966-A58D40CC61B9}" type="slidenum">
              <a:rPr lang="en-US" smtClean="0"/>
              <a:t>31</a:t>
            </a:fld>
            <a:endParaRPr lang="en-US"/>
          </a:p>
        </p:txBody>
      </p:sp>
      <p:sp>
        <p:nvSpPr>
          <p:cNvPr id="7" name="Right Arrow Callout 7">
            <a:extLst>
              <a:ext uri="{FF2B5EF4-FFF2-40B4-BE49-F238E27FC236}">
                <a16:creationId xmlns:a16="http://schemas.microsoft.com/office/drawing/2014/main" id="{E7B6C51D-F744-9AEF-0C35-5E4F96F727EC}"/>
              </a:ext>
              <a:ext uri="{C183D7F6-B498-43B3-948B-1728B52AA6E4}">
                <adec:decorative xmlns:adec="http://schemas.microsoft.com/office/drawing/2017/decorative" val="1"/>
              </a:ext>
            </a:extLst>
          </p:cNvPr>
          <p:cNvSpPr/>
          <p:nvPr/>
        </p:nvSpPr>
        <p:spPr>
          <a:xfrm>
            <a:off x="494881" y="1455066"/>
            <a:ext cx="1105319" cy="4901283"/>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35491650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2025</a:t>
            </a: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9647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1A5E6-F413-33A5-7ACC-246B02CDE8D9}"/>
              </a:ext>
            </a:extLst>
          </p:cNvPr>
          <p:cNvSpPr>
            <a:spLocks noGrp="1"/>
          </p:cNvSpPr>
          <p:nvPr>
            <p:ph type="title"/>
          </p:nvPr>
        </p:nvSpPr>
        <p:spPr/>
        <p:txBody>
          <a:bodyPr>
            <a:normAutofit/>
          </a:bodyPr>
          <a:lstStyle/>
          <a:p>
            <a:pPr algn="ctr"/>
            <a:r>
              <a:rPr lang="en-US" sz="2800" b="1" dirty="0"/>
              <a:t>Review Processes</a:t>
            </a:r>
          </a:p>
        </p:txBody>
      </p:sp>
      <p:sp>
        <p:nvSpPr>
          <p:cNvPr id="5" name="Content Placeholder 4">
            <a:extLst>
              <a:ext uri="{FF2B5EF4-FFF2-40B4-BE49-F238E27FC236}">
                <a16:creationId xmlns:a16="http://schemas.microsoft.com/office/drawing/2014/main" id="{446DFC59-90A1-0229-DEB7-1924A256871B}"/>
              </a:ext>
            </a:extLst>
          </p:cNvPr>
          <p:cNvSpPr>
            <a:spLocks noGrp="1"/>
          </p:cNvSpPr>
          <p:nvPr>
            <p:ph idx="1"/>
          </p:nvPr>
        </p:nvSpPr>
        <p:spPr>
          <a:xfrm>
            <a:off x="457200" y="1436176"/>
            <a:ext cx="8229600" cy="4525963"/>
          </a:xfrm>
        </p:spPr>
        <p:txBody>
          <a:bodyPr>
            <a:normAutofit/>
          </a:bodyPr>
          <a:lstStyle/>
          <a:p>
            <a:pPr marL="0" indent="0" algn="ctr">
              <a:buNone/>
            </a:pPr>
            <a:r>
              <a:rPr lang="en-US" altLang="en-US" sz="2600" b="1" dirty="0">
                <a:ea typeface="ＭＳ Ｐゴシック" panose="020B0600070205080204" pitchFamily="34" charset="-128"/>
              </a:rPr>
              <a:t>Item Analysis </a:t>
            </a:r>
          </a:p>
          <a:p>
            <a:pPr marL="0" indent="0" algn="ctr">
              <a:spcBef>
                <a:spcPts val="0"/>
              </a:spcBef>
              <a:buNone/>
            </a:pPr>
            <a:r>
              <a:rPr lang="en-US" altLang="en-US" sz="2400" dirty="0">
                <a:ea typeface="ＭＳ Ｐゴシック" panose="020B0600070205080204" pitchFamily="34" charset="-128"/>
              </a:rPr>
              <a:t>provides useful information about how well a test item </a:t>
            </a:r>
            <a:r>
              <a:rPr lang="en-US" altLang="en-US" sz="2400" i="1" dirty="0">
                <a:ea typeface="ＭＳ Ｐゴシック" panose="020B0600070205080204" pitchFamily="34" charset="-128"/>
              </a:rPr>
              <a:t>performs</a:t>
            </a:r>
            <a:r>
              <a:rPr lang="en-US" altLang="en-US" sz="2400" dirty="0">
                <a:ea typeface="ＭＳ Ｐゴシック" panose="020B0600070205080204" pitchFamily="34" charset="-128"/>
              </a:rPr>
              <a:t>.</a:t>
            </a:r>
          </a:p>
          <a:p>
            <a:pPr marL="0" indent="0" algn="ctr">
              <a:buNone/>
            </a:pPr>
            <a:endParaRPr lang="en-US" altLang="en-US" sz="1200" dirty="0">
              <a:ea typeface="ＭＳ Ｐゴシック" panose="020B0600070205080204" pitchFamily="34" charset="-128"/>
            </a:endParaRPr>
          </a:p>
          <a:p>
            <a:pPr marL="0" indent="0" algn="ctr">
              <a:buNone/>
            </a:pPr>
            <a:r>
              <a:rPr lang="en-US" altLang="en-US" sz="2600" b="1" dirty="0">
                <a:ea typeface="ＭＳ Ｐゴシック" panose="020B0600070205080204" pitchFamily="34" charset="-128"/>
              </a:rPr>
              <a:t>Item Difficulty </a:t>
            </a:r>
          </a:p>
          <a:p>
            <a:pPr marL="0" indent="0" algn="ctr">
              <a:spcBef>
                <a:spcPts val="0"/>
              </a:spcBef>
              <a:buNone/>
            </a:pPr>
            <a:r>
              <a:rPr lang="en-US" altLang="en-US" sz="2400" dirty="0">
                <a:ea typeface="ＭＳ Ｐゴシック" panose="020B0600070205080204" pitchFamily="34" charset="-128"/>
              </a:rPr>
              <a:t>is important when developing the overall balance of complexity for an assessment. </a:t>
            </a:r>
          </a:p>
          <a:p>
            <a:pPr marL="0" indent="0" algn="ctr">
              <a:spcBef>
                <a:spcPts val="0"/>
              </a:spcBef>
              <a:buNone/>
            </a:pPr>
            <a:endParaRPr lang="en-US" altLang="en-US" sz="1200" dirty="0">
              <a:ea typeface="ＭＳ Ｐゴシック" panose="020B0600070205080204" pitchFamily="34" charset="-128"/>
            </a:endParaRPr>
          </a:p>
          <a:p>
            <a:pPr marL="0" indent="0" algn="ctr">
              <a:buNone/>
            </a:pPr>
            <a:r>
              <a:rPr lang="en-US" altLang="en-US" sz="2600" b="1" dirty="0">
                <a:ea typeface="ＭＳ Ｐゴシック" panose="020B0600070205080204" pitchFamily="34" charset="-128"/>
              </a:rPr>
              <a:t>Scoring Framework Process </a:t>
            </a:r>
          </a:p>
          <a:p>
            <a:pPr marL="0" indent="0" algn="ctr">
              <a:spcBef>
                <a:spcPts val="0"/>
              </a:spcBef>
              <a:buNone/>
            </a:pPr>
            <a:r>
              <a:rPr lang="en-US" altLang="en-US" sz="2400" dirty="0">
                <a:ea typeface="ＭＳ Ｐゴシック" panose="020B0600070205080204" pitchFamily="34" charset="-128"/>
              </a:rPr>
              <a:t>provides a way to identify model responses upon which scorers can use the rubric to base their scoring judgments.</a:t>
            </a:r>
          </a:p>
          <a:p>
            <a:endParaRPr 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US" dirty="0"/>
          </a:p>
        </p:txBody>
      </p:sp>
      <p:sp>
        <p:nvSpPr>
          <p:cNvPr id="3" name="Date Placeholder 2">
            <a:extLst>
              <a:ext uri="{FF2B5EF4-FFF2-40B4-BE49-F238E27FC236}">
                <a16:creationId xmlns:a16="http://schemas.microsoft.com/office/drawing/2014/main" id="{711E20E1-CC90-1CBC-BA7D-5E46507733A2}"/>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FF89B126-D822-29D9-E81A-39C380940FE4}"/>
              </a:ext>
            </a:extLst>
          </p:cNvPr>
          <p:cNvSpPr>
            <a:spLocks noGrp="1"/>
          </p:cNvSpPr>
          <p:nvPr>
            <p:ph type="sldNum" sz="quarter" idx="12"/>
          </p:nvPr>
        </p:nvSpPr>
        <p:spPr/>
        <p:txBody>
          <a:bodyPr/>
          <a:lstStyle/>
          <a:p>
            <a:fld id="{680C5762-CF65-4775-9966-A58D40CC61B9}" type="slidenum">
              <a:rPr lang="en-US" smtClean="0"/>
              <a:t>4</a:t>
            </a:fld>
            <a:endParaRPr lang="en-US"/>
          </a:p>
        </p:txBody>
      </p:sp>
    </p:spTree>
    <p:extLst>
      <p:ext uri="{BB962C8B-B14F-4D97-AF65-F5344CB8AC3E}">
        <p14:creationId xmlns:p14="http://schemas.microsoft.com/office/powerpoint/2010/main" val="264389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81644-5ECC-FB26-7ADF-6A78BB890FCC}"/>
              </a:ext>
            </a:extLst>
          </p:cNvPr>
          <p:cNvSpPr>
            <a:spLocks noGrp="1"/>
          </p:cNvSpPr>
          <p:nvPr>
            <p:ph type="title"/>
          </p:nvPr>
        </p:nvSpPr>
        <p:spPr/>
        <p:txBody>
          <a:bodyPr>
            <a:normAutofit/>
          </a:bodyPr>
          <a:lstStyle/>
          <a:p>
            <a:pPr algn="ctr"/>
            <a:r>
              <a:rPr lang="en-US" sz="2800" b="1" dirty="0"/>
              <a:t>Item Analysis Data Questions</a:t>
            </a:r>
          </a:p>
        </p:txBody>
      </p:sp>
      <p:sp>
        <p:nvSpPr>
          <p:cNvPr id="3" name="Date Placeholder 2">
            <a:extLst>
              <a:ext uri="{FF2B5EF4-FFF2-40B4-BE49-F238E27FC236}">
                <a16:creationId xmlns:a16="http://schemas.microsoft.com/office/drawing/2014/main" id="{9D14F62B-82C5-3E12-71A5-E1496E6FD917}"/>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94697256-E026-3C74-B0D3-B4CB4A45C307}"/>
              </a:ext>
            </a:extLst>
          </p:cNvPr>
          <p:cNvSpPr txBox="1">
            <a:spLocks/>
          </p:cNvSpPr>
          <p:nvPr/>
        </p:nvSpPr>
        <p:spPr>
          <a:xfrm>
            <a:off x="457200" y="1537493"/>
            <a:ext cx="8229600" cy="472916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spcBef>
                <a:spcPts val="0"/>
              </a:spcBef>
              <a:spcAft>
                <a:spcPts val="600"/>
              </a:spcAft>
              <a:buFont typeface="+mj-lt"/>
              <a:buAutoNum type="arabicPeriod"/>
            </a:pPr>
            <a:r>
              <a:rPr lang="en-US" sz="2200" dirty="0"/>
              <a:t>Are there items that very few students answered correctly?</a:t>
            </a:r>
          </a:p>
          <a:p>
            <a:pPr marL="457200" indent="-457200">
              <a:spcBef>
                <a:spcPts val="0"/>
              </a:spcBef>
              <a:spcAft>
                <a:spcPts val="600"/>
              </a:spcAft>
              <a:buFont typeface="+mj-lt"/>
              <a:buAutoNum type="arabicPeriod"/>
            </a:pPr>
            <a:r>
              <a:rPr lang="en-US" sz="2200" dirty="0"/>
              <a:t>Are there items that students who score high get wrong?</a:t>
            </a:r>
          </a:p>
          <a:p>
            <a:pPr marL="457200" indent="-457200">
              <a:spcBef>
                <a:spcPts val="0"/>
              </a:spcBef>
              <a:spcAft>
                <a:spcPts val="600"/>
              </a:spcAft>
              <a:buFont typeface="+mj-lt"/>
              <a:buAutoNum type="arabicPeriod"/>
            </a:pPr>
            <a:r>
              <a:rPr lang="en-US" sz="2200" dirty="0"/>
              <a:t>Are there items that large numbers of students do not attempt?</a:t>
            </a:r>
          </a:p>
          <a:p>
            <a:pPr marL="457200" indent="-457200">
              <a:spcBef>
                <a:spcPts val="0"/>
              </a:spcBef>
              <a:spcAft>
                <a:spcPts val="600"/>
              </a:spcAft>
              <a:buFont typeface="+mj-lt"/>
              <a:buAutoNum type="arabicPeriod"/>
            </a:pPr>
            <a:r>
              <a:rPr lang="en-US" sz="2200" dirty="0"/>
              <a:t>Are there items that favor a particular gender, ethnicity or other group?</a:t>
            </a:r>
          </a:p>
          <a:p>
            <a:pPr marL="457200" indent="-457200">
              <a:spcBef>
                <a:spcPts val="0"/>
              </a:spcBef>
              <a:spcAft>
                <a:spcPts val="600"/>
              </a:spcAft>
              <a:buFont typeface="+mj-lt"/>
              <a:buAutoNum type="arabicPeriod"/>
            </a:pPr>
            <a:r>
              <a:rPr lang="en-US" sz="2200" dirty="0"/>
              <a:t>Are there SR item distractors which many students choose incorrectly?</a:t>
            </a:r>
          </a:p>
          <a:p>
            <a:pPr marL="457200" indent="-457200">
              <a:spcBef>
                <a:spcPts val="0"/>
              </a:spcBef>
              <a:spcAft>
                <a:spcPts val="600"/>
              </a:spcAft>
              <a:buFont typeface="+mj-lt"/>
              <a:buAutoNum type="arabicPeriod"/>
            </a:pPr>
            <a:r>
              <a:rPr lang="en-US" sz="2200" dirty="0"/>
              <a:t>To what degree do students do better on a particular item type?</a:t>
            </a:r>
          </a:p>
          <a:p>
            <a:pPr marL="457200" indent="-457200">
              <a:spcBef>
                <a:spcPts val="0"/>
              </a:spcBef>
              <a:spcAft>
                <a:spcPts val="600"/>
              </a:spcAft>
              <a:buFont typeface="+mj-lt"/>
              <a:buAutoNum type="arabicPeriod"/>
            </a:pPr>
            <a:r>
              <a:rPr lang="en-US" sz="2200" dirty="0"/>
              <a:t>For CR, particularly PT, what does the score distribution of performance look like?</a:t>
            </a:r>
          </a:p>
        </p:txBody>
      </p:sp>
      <p:sp>
        <p:nvSpPr>
          <p:cNvPr id="4" name="Slide Number Placeholder 3">
            <a:extLst>
              <a:ext uri="{FF2B5EF4-FFF2-40B4-BE49-F238E27FC236}">
                <a16:creationId xmlns:a16="http://schemas.microsoft.com/office/drawing/2014/main" id="{874EA4BD-B9DE-BB2F-0148-51733D218D24}"/>
              </a:ext>
            </a:extLst>
          </p:cNvPr>
          <p:cNvSpPr>
            <a:spLocks noGrp="1"/>
          </p:cNvSpPr>
          <p:nvPr>
            <p:ph type="sldNum" sz="quarter" idx="12"/>
          </p:nvPr>
        </p:nvSpPr>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278688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77706-E067-0E6A-511D-B17B2EBAF748}"/>
              </a:ext>
            </a:extLst>
          </p:cNvPr>
          <p:cNvSpPr>
            <a:spLocks noGrp="1"/>
          </p:cNvSpPr>
          <p:nvPr>
            <p:ph type="title"/>
          </p:nvPr>
        </p:nvSpPr>
        <p:spPr/>
        <p:txBody>
          <a:bodyPr>
            <a:normAutofit/>
          </a:bodyPr>
          <a:lstStyle/>
          <a:p>
            <a:pPr algn="ctr"/>
            <a:r>
              <a:rPr lang="en-US" sz="2800" b="1" dirty="0"/>
              <a:t>1. Difficulty</a:t>
            </a:r>
          </a:p>
        </p:txBody>
      </p:sp>
      <p:sp>
        <p:nvSpPr>
          <p:cNvPr id="3" name="Date Placeholder 2">
            <a:extLst>
              <a:ext uri="{FF2B5EF4-FFF2-40B4-BE49-F238E27FC236}">
                <a16:creationId xmlns:a16="http://schemas.microsoft.com/office/drawing/2014/main" id="{F0C441D2-0489-5108-B41A-C61CA245D55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8" name="Content Placeholder 2">
            <a:extLst>
              <a:ext uri="{FF2B5EF4-FFF2-40B4-BE49-F238E27FC236}">
                <a16:creationId xmlns:a16="http://schemas.microsoft.com/office/drawing/2014/main" id="{74A4867B-B640-58EF-FFE3-51E68A506094}"/>
              </a:ext>
            </a:extLst>
          </p:cNvPr>
          <p:cNvSpPr txBox="1">
            <a:spLocks/>
          </p:cNvSpPr>
          <p:nvPr/>
        </p:nvSpPr>
        <p:spPr>
          <a:xfrm>
            <a:off x="536575" y="1962150"/>
            <a:ext cx="8070850" cy="387985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4637" lvl="1" indent="0" algn="ctr">
              <a:buFont typeface="Arial" panose="020B0604020202020204" pitchFamily="34" charset="0"/>
              <a:buNone/>
              <a:defRPr/>
            </a:pPr>
            <a:r>
              <a:rPr lang="en-US" altLang="en-US" i="1" dirty="0"/>
              <a:t>Are there items that very few students answered correctly?</a:t>
            </a:r>
          </a:p>
          <a:p>
            <a:pPr marL="274637" lvl="1" indent="0" algn="ctr">
              <a:buFont typeface="Arial" panose="020B0604020202020204" pitchFamily="34" charset="0"/>
              <a:buNone/>
              <a:defRPr/>
            </a:pPr>
            <a:endParaRPr lang="en-US" altLang="en-US" sz="5400" i="1" dirty="0"/>
          </a:p>
          <a:p>
            <a:pPr marL="274637" lvl="1" indent="0" algn="ctr">
              <a:buFont typeface="Arial" panose="020B0604020202020204" pitchFamily="34" charset="0"/>
              <a:buNone/>
              <a:defRPr/>
            </a:pPr>
            <a:r>
              <a:rPr lang="en-US" altLang="en-US" i="1" dirty="0">
                <a:solidFill>
                  <a:srgbClr val="0070C0"/>
                </a:solidFill>
              </a:rPr>
              <a:t>Difficulty </a:t>
            </a:r>
          </a:p>
          <a:p>
            <a:pPr marL="274637" lvl="1" indent="0" algn="ctr">
              <a:buFont typeface="Arial" panose="020B0604020202020204" pitchFamily="34" charset="0"/>
              <a:buNone/>
              <a:defRPr/>
            </a:pPr>
            <a:r>
              <a:rPr lang="en-US" altLang="en-US" i="1" dirty="0"/>
              <a:t>(p-value)</a:t>
            </a:r>
            <a:endParaRPr lang="en-US" altLang="en-US" dirty="0"/>
          </a:p>
        </p:txBody>
      </p:sp>
      <p:sp>
        <p:nvSpPr>
          <p:cNvPr id="4" name="Slide Number Placeholder 3">
            <a:extLst>
              <a:ext uri="{FF2B5EF4-FFF2-40B4-BE49-F238E27FC236}">
                <a16:creationId xmlns:a16="http://schemas.microsoft.com/office/drawing/2014/main" id="{4B32C22A-B8C3-E139-C305-779098351091}"/>
              </a:ext>
            </a:extLst>
          </p:cNvPr>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869581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5782-A4E0-BA2E-F5A7-34528217715B}"/>
              </a:ext>
            </a:extLst>
          </p:cNvPr>
          <p:cNvSpPr>
            <a:spLocks noGrp="1"/>
          </p:cNvSpPr>
          <p:nvPr>
            <p:ph type="title"/>
          </p:nvPr>
        </p:nvSpPr>
        <p:spPr/>
        <p:txBody>
          <a:bodyPr>
            <a:normAutofit/>
          </a:bodyPr>
          <a:lstStyle/>
          <a:p>
            <a:pPr algn="ctr"/>
            <a:r>
              <a:rPr lang="en-US" sz="2800" b="1" dirty="0"/>
              <a:t>p-value Example</a:t>
            </a:r>
          </a:p>
        </p:txBody>
      </p:sp>
      <p:sp>
        <p:nvSpPr>
          <p:cNvPr id="3" name="Date Placeholder 2">
            <a:extLst>
              <a:ext uri="{FF2B5EF4-FFF2-40B4-BE49-F238E27FC236}">
                <a16:creationId xmlns:a16="http://schemas.microsoft.com/office/drawing/2014/main" id="{D0A605A0-0925-E214-54E0-0B26CDA569E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Chart 4" descr="This is a data graph example for p-value calculations.">
            <a:extLst>
              <a:ext uri="{FF2B5EF4-FFF2-40B4-BE49-F238E27FC236}">
                <a16:creationId xmlns:a16="http://schemas.microsoft.com/office/drawing/2014/main" id="{737124A7-8B95-4434-3C0D-9DE1C3C6462F}"/>
              </a:ext>
            </a:extLst>
          </p:cNvPr>
          <p:cNvGraphicFramePr/>
          <p:nvPr>
            <p:extLst>
              <p:ext uri="{D42A27DB-BD31-4B8C-83A1-F6EECF244321}">
                <p14:modId xmlns:p14="http://schemas.microsoft.com/office/powerpoint/2010/main" val="1912884085"/>
              </p:ext>
            </p:extLst>
          </p:nvPr>
        </p:nvGraphicFramePr>
        <p:xfrm>
          <a:off x="457200" y="1493838"/>
          <a:ext cx="8229600" cy="4373562"/>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991BC662-6D65-DBC4-DF83-A1CD4D1D96A2}"/>
              </a:ext>
            </a:extLst>
          </p:cNvPr>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3764830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C8AA2-10A8-0CE6-5EE5-8AACFF68371B}"/>
              </a:ext>
            </a:extLst>
          </p:cNvPr>
          <p:cNvSpPr>
            <a:spLocks noGrp="1"/>
          </p:cNvSpPr>
          <p:nvPr>
            <p:ph type="title"/>
          </p:nvPr>
        </p:nvSpPr>
        <p:spPr/>
        <p:txBody>
          <a:bodyPr>
            <a:normAutofit/>
          </a:bodyPr>
          <a:lstStyle/>
          <a:p>
            <a:pPr algn="ctr"/>
            <a:r>
              <a:rPr lang="en-US" sz="2800" b="1" dirty="0"/>
              <a:t>2. Discrimination</a:t>
            </a:r>
          </a:p>
        </p:txBody>
      </p:sp>
      <p:sp>
        <p:nvSpPr>
          <p:cNvPr id="3" name="Date Placeholder 2">
            <a:extLst>
              <a:ext uri="{FF2B5EF4-FFF2-40B4-BE49-F238E27FC236}">
                <a16:creationId xmlns:a16="http://schemas.microsoft.com/office/drawing/2014/main" id="{46FD7881-C844-9FDD-D1FB-AF7F97BB31E5}"/>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Content Placeholder 2">
            <a:extLst>
              <a:ext uri="{FF2B5EF4-FFF2-40B4-BE49-F238E27FC236}">
                <a16:creationId xmlns:a16="http://schemas.microsoft.com/office/drawing/2014/main" id="{61642E03-F7F7-655F-4051-8C472906D340}"/>
              </a:ext>
            </a:extLst>
          </p:cNvPr>
          <p:cNvSpPr txBox="1">
            <a:spLocks/>
          </p:cNvSpPr>
          <p:nvPr/>
        </p:nvSpPr>
        <p:spPr>
          <a:xfrm>
            <a:off x="457200" y="1676400"/>
            <a:ext cx="8070850" cy="4246561"/>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4637" lvl="1" indent="0" algn="ctr">
              <a:buFont typeface="Arial" panose="020B0604020202020204" pitchFamily="34" charset="0"/>
              <a:buNone/>
              <a:defRPr/>
            </a:pPr>
            <a:r>
              <a:rPr lang="en-US" altLang="en-US" sz="2600" i="1" dirty="0"/>
              <a:t>Are there items that students who score high get wrong?</a:t>
            </a:r>
          </a:p>
          <a:p>
            <a:pPr lvl="1" algn="ctr">
              <a:defRPr/>
            </a:pPr>
            <a:endParaRPr lang="en-US" altLang="en-US" sz="4800" i="1" dirty="0"/>
          </a:p>
          <a:p>
            <a:pPr marL="274637" lvl="1" indent="0" algn="ctr">
              <a:buFont typeface="Arial" panose="020B0604020202020204" pitchFamily="34" charset="0"/>
              <a:buNone/>
              <a:defRPr/>
            </a:pPr>
            <a:r>
              <a:rPr lang="en-US" altLang="en-US" i="1" dirty="0">
                <a:solidFill>
                  <a:srgbClr val="0070C0"/>
                </a:solidFill>
              </a:rPr>
              <a:t>Discrimination </a:t>
            </a:r>
          </a:p>
          <a:p>
            <a:pPr marL="274637" lvl="1" indent="0" algn="ctr">
              <a:buFont typeface="Arial" panose="020B0604020202020204" pitchFamily="34" charset="0"/>
              <a:buNone/>
              <a:defRPr/>
            </a:pPr>
            <a:r>
              <a:rPr lang="en-US" altLang="en-US" i="1" dirty="0"/>
              <a:t>(point biserial correlation)</a:t>
            </a:r>
          </a:p>
          <a:p>
            <a:pPr marL="274637" lvl="1" indent="0" algn="ctr">
              <a:buFont typeface="Arial" panose="020B0604020202020204" pitchFamily="34" charset="0"/>
              <a:buNone/>
              <a:defRPr/>
            </a:pPr>
            <a:r>
              <a:rPr lang="en-US" altLang="en-US" dirty="0"/>
              <a:t>-Rbis-</a:t>
            </a:r>
          </a:p>
        </p:txBody>
      </p:sp>
      <p:sp>
        <p:nvSpPr>
          <p:cNvPr id="4" name="Slide Number Placeholder 3">
            <a:extLst>
              <a:ext uri="{FF2B5EF4-FFF2-40B4-BE49-F238E27FC236}">
                <a16:creationId xmlns:a16="http://schemas.microsoft.com/office/drawing/2014/main" id="{95196228-F3CD-04BB-CA0C-140ADD02A464}"/>
              </a:ext>
            </a:extLst>
          </p:cNvPr>
          <p:cNvSpPr>
            <a:spLocks noGrp="1"/>
          </p:cNvSpPr>
          <p:nvPr>
            <p:ph type="sldNum" sz="quarter" idx="12"/>
          </p:nvPr>
        </p:nvSpPr>
        <p:spPr/>
        <p:txBody>
          <a:bodyPr/>
          <a:lstStyle/>
          <a:p>
            <a:fld id="{680C5762-CF65-4775-9966-A58D40CC61B9}" type="slidenum">
              <a:rPr lang="en-US" smtClean="0"/>
              <a:t>8</a:t>
            </a:fld>
            <a:endParaRPr lang="en-US"/>
          </a:p>
        </p:txBody>
      </p:sp>
    </p:spTree>
    <p:extLst>
      <p:ext uri="{BB962C8B-B14F-4D97-AF65-F5344CB8AC3E}">
        <p14:creationId xmlns:p14="http://schemas.microsoft.com/office/powerpoint/2010/main" val="1959461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D78CC-E22C-F0C6-82AA-B8DEF176C4A7}"/>
              </a:ext>
            </a:extLst>
          </p:cNvPr>
          <p:cNvSpPr>
            <a:spLocks noGrp="1"/>
          </p:cNvSpPr>
          <p:nvPr>
            <p:ph type="title"/>
          </p:nvPr>
        </p:nvSpPr>
        <p:spPr/>
        <p:txBody>
          <a:bodyPr>
            <a:normAutofit/>
          </a:bodyPr>
          <a:lstStyle/>
          <a:p>
            <a:pPr algn="ctr"/>
            <a:r>
              <a:rPr lang="en-US" sz="2800" b="1" dirty="0"/>
              <a:t>Point-Biserial Correlation Example</a:t>
            </a:r>
          </a:p>
        </p:txBody>
      </p:sp>
      <p:sp>
        <p:nvSpPr>
          <p:cNvPr id="3" name="Date Placeholder 2">
            <a:extLst>
              <a:ext uri="{FF2B5EF4-FFF2-40B4-BE49-F238E27FC236}">
                <a16:creationId xmlns:a16="http://schemas.microsoft.com/office/drawing/2014/main" id="{D12A096D-2541-BCCA-6ACE-B0B082D198D6}"/>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5" name="Chart 4" descr="This is a data graph example for Point-Biserial Correlation calculations.">
            <a:extLst>
              <a:ext uri="{FF2B5EF4-FFF2-40B4-BE49-F238E27FC236}">
                <a16:creationId xmlns:a16="http://schemas.microsoft.com/office/drawing/2014/main" id="{A99E437E-1151-9F08-B97E-F7FF7A83194A}"/>
              </a:ext>
            </a:extLst>
          </p:cNvPr>
          <p:cNvGraphicFramePr/>
          <p:nvPr>
            <p:extLst>
              <p:ext uri="{D42A27DB-BD31-4B8C-83A1-F6EECF244321}">
                <p14:modId xmlns:p14="http://schemas.microsoft.com/office/powerpoint/2010/main" val="1087458777"/>
              </p:ext>
            </p:extLst>
          </p:nvPr>
        </p:nvGraphicFramePr>
        <p:xfrm>
          <a:off x="457200" y="1676400"/>
          <a:ext cx="8229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5173C5E6-7286-C048-3F90-3DC83D57400C}"/>
              </a:ext>
            </a:extLst>
          </p:cNvPr>
          <p:cNvSpPr>
            <a:spLocks noGrp="1"/>
          </p:cNvSpPr>
          <p:nvPr>
            <p:ph type="sldNum" sz="quarter" idx="12"/>
          </p:nvPr>
        </p:nvSpPr>
        <p:spPr/>
        <p:txBody>
          <a:bodyPr/>
          <a:lstStyle/>
          <a:p>
            <a:fld id="{680C5762-CF65-4775-9966-A58D40CC61B9}" type="slidenum">
              <a:rPr lang="en-US" smtClean="0"/>
              <a:t>9</a:t>
            </a:fld>
            <a:endParaRPr lang="en-US"/>
          </a:p>
        </p:txBody>
      </p:sp>
    </p:spTree>
    <p:extLst>
      <p:ext uri="{BB962C8B-B14F-4D97-AF65-F5344CB8AC3E}">
        <p14:creationId xmlns:p14="http://schemas.microsoft.com/office/powerpoint/2010/main" val="2937188808"/>
      </p:ext>
    </p:extLst>
  </p:cSld>
  <p:clrMapOvr>
    <a:masterClrMapping/>
  </p:clrMapOvr>
</p:sld>
</file>

<file path=ppt/theme/_rels/themeOverride1.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ppt/theme/themeOverride2.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ppt/theme/themeOverride3.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ppt/theme/themeOverride4.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ppt/theme/themeOverride5.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ppt/theme/themeOverride6.xml><?xml version="1.0" encoding="utf-8"?>
<a:themeOverride xmlns:a="http://schemas.openxmlformats.org/drawingml/2006/main">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E27D0DE-5ED7-4AA2-A9E2-260BACA9ADF6}"/>
</file>

<file path=customXml/itemProps2.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3.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250</TotalTime>
  <Words>6754</Words>
  <Application>Microsoft Office PowerPoint</Application>
  <PresentationFormat>On-screen Show (4:3)</PresentationFormat>
  <Paragraphs>675</Paragraphs>
  <Slides>32</Slides>
  <Notes>32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ＭＳ Ｐゴシック</vt:lpstr>
      <vt:lpstr>Arial</vt:lpstr>
      <vt:lpstr>Calibri</vt:lpstr>
      <vt:lpstr>Courier New</vt:lpstr>
      <vt:lpstr>Google Sans</vt:lpstr>
      <vt:lpstr>Rockwell Condensed</vt:lpstr>
      <vt:lpstr>Source Sans Pro</vt:lpstr>
      <vt:lpstr>Times New Roman</vt:lpstr>
      <vt:lpstr>Wingdings</vt:lpstr>
      <vt:lpstr>Office Theme</vt:lpstr>
      <vt:lpstr>Assessment Literacy Series</vt:lpstr>
      <vt:lpstr>Post-Administration Review</vt:lpstr>
      <vt:lpstr>Technical Quality Questions</vt:lpstr>
      <vt:lpstr>Review Processes</vt:lpstr>
      <vt:lpstr>Item Analysis Data Questions</vt:lpstr>
      <vt:lpstr>1. Difficulty</vt:lpstr>
      <vt:lpstr>p-value Example</vt:lpstr>
      <vt:lpstr>2. Discrimination</vt:lpstr>
      <vt:lpstr>Point-Biserial Correlation Example</vt:lpstr>
      <vt:lpstr>Comparing Difficulty and Discrimination</vt:lpstr>
      <vt:lpstr>Using Item Difficulty and Discrimination Data</vt:lpstr>
      <vt:lpstr>3. Omission/Attempt Rates</vt:lpstr>
      <vt:lpstr>Omission/Attempt Count &amp; Percent Example</vt:lpstr>
      <vt:lpstr>4. DIF-Differential Item Functioning</vt:lpstr>
      <vt:lpstr>DIF Rates Example</vt:lpstr>
      <vt:lpstr>5. Distractor Comparison</vt:lpstr>
      <vt:lpstr>Distractor Comparisons Example</vt:lpstr>
      <vt:lpstr>6. Item Type Comparison</vt:lpstr>
      <vt:lpstr>Item Type Comparison Example</vt:lpstr>
      <vt:lpstr>7. Frequency Distribution</vt:lpstr>
      <vt:lpstr>CR Frequency Distributions Example</vt:lpstr>
      <vt:lpstr>Quality Assurance Checklist: Item Analysis</vt:lpstr>
      <vt:lpstr>Practice Makes Progress: Item Analysis</vt:lpstr>
      <vt:lpstr>Using Scoring Rubrics</vt:lpstr>
      <vt:lpstr>Scoring Framework Process (1)</vt:lpstr>
      <vt:lpstr>Scoring Framework Process (2)</vt:lpstr>
      <vt:lpstr>Scoring Framework Process (3)</vt:lpstr>
      <vt:lpstr>Scoring Framework Process (4)</vt:lpstr>
      <vt:lpstr>Scoring Framework Process (5)</vt:lpstr>
      <vt:lpstr>Quality Assurance Checklist: Scoring Framework</vt:lpstr>
      <vt:lpstr>Practice Makes Progress: Scoring Framework Process</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13</cp:revision>
  <dcterms:created xsi:type="dcterms:W3CDTF">2017-02-01T18:23:33Z</dcterms:created>
  <dcterms:modified xsi:type="dcterms:W3CDTF">2025-10-13T16:55:39Z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