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2" r:id="rId5"/>
    <p:sldMasterId id="2147483665" r:id="rId6"/>
  </p:sldMasterIdLst>
  <p:notesMasterIdLst>
    <p:notesMasterId r:id="rId6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5" r:id="rId24"/>
    <p:sldId id="276" r:id="rId25"/>
    <p:sldId id="313"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x="12192000" cy="6858000"/>
  <p:notesSz cx="6858000" cy="9144000"/>
  <p:embeddedFontLst>
    <p:embeddedFont>
      <p:font typeface="Quattrocento Sans" panose="020B0502050000020003"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hk6Fhs4c/aFMOsdlr0iFzsLyeW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77A"/>
    <a:srgbClr val="4AA6B7"/>
    <a:srgbClr val="155A80"/>
    <a:srgbClr val="145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0364E-6984-4CAB-AAA6-C9333AEB6248}" v="6" dt="2023-11-30T15:57:57.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8" autoAdjust="0"/>
    <p:restoredTop sz="64007" autoAdjust="0"/>
  </p:normalViewPr>
  <p:slideViewPr>
    <p:cSldViewPr snapToGrid="0">
      <p:cViewPr varScale="1">
        <p:scale>
          <a:sx n="53" d="100"/>
          <a:sy n="53" d="100"/>
        </p:scale>
        <p:origin x="437" y="77"/>
      </p:cViewPr>
      <p:guideLst/>
    </p:cSldViewPr>
  </p:slideViewPr>
  <p:outlineViewPr>
    <p:cViewPr>
      <p:scale>
        <a:sx n="33" d="100"/>
        <a:sy n="33" d="100"/>
      </p:scale>
      <p:origin x="0" y="-2968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1.fntdata"/><Relationship Id="rId76" Type="http://schemas.microsoft.com/office/2015/10/relationships/revisionInfo" Target="revisionInfo.xml"/><Relationship Id="rId7" Type="http://schemas.openxmlformats.org/officeDocument/2006/relationships/slide" Target="slides/slide1.xml"/><Relationship Id="rId71"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4.fntdata"/><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3.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7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22222"/>
              </a:buClr>
              <a:buSzPts val="1200"/>
              <a:buFont typeface="Arial"/>
              <a:buNone/>
            </a:pPr>
            <a:endParaRPr/>
          </a:p>
          <a:p>
            <a:pPr marL="0" lvl="0" indent="0" algn="l" rtl="0">
              <a:spcBef>
                <a:spcPts val="0"/>
              </a:spcBef>
              <a:spcAft>
                <a:spcPts val="0"/>
              </a:spcAft>
              <a:buNone/>
            </a:pPr>
            <a:endParaRPr/>
          </a:p>
        </p:txBody>
      </p:sp>
      <p:sp>
        <p:nvSpPr>
          <p:cNvPr id="164" name="Google Shape;1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4c2871ede8_5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Classroom teachers (Data and Non-Data Available) are required to complete an LEA Selected Measure. A Student Performance Measure (SPM) template has been created to assist with selecting a flexible goal setting process for classroom teachers to help fulfill the LEA Selected Measures requirement. </a:t>
            </a:r>
            <a:br>
              <a:rPr lang="en-US" dirty="0"/>
            </a:br>
            <a:r>
              <a:rPr lang="en-US" dirty="0"/>
              <a:t>Principals must work through setting and implementing Performance Goals. A template has also been created to help document this goal setting and monitoring process. </a:t>
            </a:r>
            <a:endParaRPr dirty="0"/>
          </a:p>
        </p:txBody>
      </p:sp>
      <p:sp>
        <p:nvSpPr>
          <p:cNvPr id="254" name="Google Shape;254;g24c2871ede8_5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4c2871ede8_5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Student Performance Measure is new to Act 13. There is a streamlined template we are going to review that assists an employee with establishing and moving through a data reflection, goal setting, and monitoring process. The SPM and Performance Goal elements are completely customizable to the employee. Qualitative and Quantitative data may be utilized within the process. </a:t>
            </a:r>
            <a:endParaRPr dirty="0"/>
          </a:p>
        </p:txBody>
      </p:sp>
      <p:sp>
        <p:nvSpPr>
          <p:cNvPr id="267" name="Google Shape;267;g24c2871ede8_5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a:spLocks noGrp="1" noRot="1" noChangeAspect="1"/>
          </p:cNvSpPr>
          <p:nvPr>
            <p:ph type="sldImg" idx="2"/>
          </p:nvPr>
        </p:nvSpPr>
        <p:spPr>
          <a:xfrm>
            <a:off x="-5622925" y="2052638"/>
            <a:ext cx="18256250" cy="10269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1:notes"/>
          <p:cNvSpPr txBox="1">
            <a:spLocks noGrp="1"/>
          </p:cNvSpPr>
          <p:nvPr>
            <p:ph type="body" idx="1"/>
          </p:nvPr>
        </p:nvSpPr>
        <p:spPr>
          <a:xfrm>
            <a:off x="701040" y="13003553"/>
            <a:ext cx="5608320" cy="12319156"/>
          </a:xfrm>
          <a:prstGeom prst="rect">
            <a:avLst/>
          </a:prstGeom>
          <a:noFill/>
          <a:ln>
            <a:noFill/>
          </a:ln>
        </p:spPr>
        <p:txBody>
          <a:bodyPr spcFirstLastPara="1" wrap="square" lIns="149625" tIns="74775" rIns="149625" bIns="74775" anchor="t" anchorCtr="0">
            <a:noAutofit/>
          </a:bodyPr>
          <a:lstStyle/>
          <a:p>
            <a:pPr marL="0" lvl="0" indent="0" algn="l" rtl="0">
              <a:spcBef>
                <a:spcPts val="0"/>
              </a:spcBef>
              <a:spcAft>
                <a:spcPts val="0"/>
              </a:spcAft>
              <a:buNone/>
            </a:pPr>
            <a:r>
              <a:rPr lang="en-US" sz="2900" dirty="0">
                <a:latin typeface="Quattrocento Sans"/>
                <a:ea typeface="Quattrocento Sans"/>
                <a:cs typeface="Quattrocento Sans"/>
                <a:sym typeface="Quattrocento Sans"/>
              </a:rPr>
              <a:t>Self-reflection is an important process whether it be self-reflection on a professional or personal level!</a:t>
            </a:r>
            <a:endParaRPr dirty="0"/>
          </a:p>
          <a:p>
            <a:pPr marL="0" lvl="0" indent="0" algn="l" rtl="0">
              <a:spcBef>
                <a:spcPts val="0"/>
              </a:spcBef>
              <a:spcAft>
                <a:spcPts val="0"/>
              </a:spcAft>
              <a:buNone/>
            </a:pPr>
            <a:endParaRPr sz="2900"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2900"/>
              <a:buFont typeface="Quattrocento Sans"/>
              <a:buNone/>
            </a:pPr>
            <a:r>
              <a:rPr lang="en-US" sz="2900" dirty="0">
                <a:latin typeface="Quattrocento Sans"/>
                <a:ea typeface="Quattrocento Sans"/>
                <a:cs typeface="Quattrocento Sans"/>
                <a:sym typeface="Quattrocento Sans"/>
              </a:rPr>
              <a:t>I think we could all agree that for the most part we have a plethora of data in our classrooms and school – whether that is student learning data or other types of data like perceptual data or demographic data. We want to be sure teachers see how to incorporate all of the data into their decisions about their students, their instruction, their work.</a:t>
            </a:r>
            <a:endParaRPr dirty="0"/>
          </a:p>
          <a:p>
            <a:pPr marL="0" lvl="0" indent="0" algn="l" rtl="0">
              <a:spcBef>
                <a:spcPts val="0"/>
              </a:spcBef>
              <a:spcAft>
                <a:spcPts val="0"/>
              </a:spcAft>
              <a:buNone/>
            </a:pPr>
            <a:endParaRPr sz="2900" dirty="0">
              <a:latin typeface="Quattrocento Sans"/>
              <a:ea typeface="Quattrocento Sans"/>
              <a:cs typeface="Quattrocento Sans"/>
              <a:sym typeface="Quattrocento Sans"/>
            </a:endParaRPr>
          </a:p>
          <a:p>
            <a:pPr marL="0" lvl="0" indent="0" algn="l" rtl="0">
              <a:spcBef>
                <a:spcPts val="0"/>
              </a:spcBef>
              <a:spcAft>
                <a:spcPts val="0"/>
              </a:spcAft>
              <a:buNone/>
            </a:pPr>
            <a:r>
              <a:rPr lang="en-US" sz="2900" dirty="0">
                <a:latin typeface="Quattrocento Sans"/>
                <a:ea typeface="Quattrocento Sans"/>
                <a:cs typeface="Quattrocento Sans"/>
                <a:sym typeface="Quattrocento Sans"/>
              </a:rPr>
              <a:t>Take a minute to read the quote on this slide.</a:t>
            </a:r>
            <a:endParaRPr dirty="0"/>
          </a:p>
          <a:p>
            <a:pPr marL="0" lvl="0" indent="0" algn="l" rtl="0">
              <a:spcBef>
                <a:spcPts val="0"/>
              </a:spcBef>
              <a:spcAft>
                <a:spcPts val="0"/>
              </a:spcAft>
              <a:buNone/>
            </a:pPr>
            <a:r>
              <a:rPr lang="en-US" sz="2900" dirty="0">
                <a:latin typeface="Quattrocento Sans"/>
                <a:ea typeface="Quattrocento Sans"/>
                <a:cs typeface="Quattrocento Sans"/>
                <a:sym typeface="Quattrocento Sans"/>
              </a:rPr>
              <a:t>The key is to use that abundant student data for a purpose – using it to better our supports and instruction for students and a big part of your role as a leader is supporting teachers in being able to engage in a structured self-reflection process.</a:t>
            </a:r>
            <a:endParaRPr dirty="0"/>
          </a:p>
          <a:p>
            <a:pPr marL="0" lvl="0" indent="0" algn="l" rtl="0">
              <a:spcBef>
                <a:spcPts val="0"/>
              </a:spcBef>
              <a:spcAft>
                <a:spcPts val="0"/>
              </a:spcAft>
              <a:buNone/>
            </a:pPr>
            <a:endParaRPr sz="2900" dirty="0">
              <a:latin typeface="Quattrocento Sans"/>
              <a:ea typeface="Quattrocento Sans"/>
              <a:cs typeface="Quattrocento Sans"/>
              <a:sym typeface="Quattrocento Sans"/>
            </a:endParaRPr>
          </a:p>
          <a:p>
            <a:pPr marL="0" lvl="0" indent="0" algn="l" rtl="0">
              <a:spcBef>
                <a:spcPts val="0"/>
              </a:spcBef>
              <a:spcAft>
                <a:spcPts val="0"/>
              </a:spcAft>
              <a:buNone/>
            </a:pPr>
            <a:r>
              <a:rPr lang="en-US" sz="2900" dirty="0">
                <a:latin typeface="Quattrocento Sans"/>
                <a:ea typeface="Quattrocento Sans"/>
                <a:cs typeface="Quattrocento Sans"/>
                <a:sym typeface="Quattrocento Sans"/>
              </a:rPr>
              <a:t>The end of this quote challenges teachers to embrace this as a way to add the science of teaching into their art of teaching.</a:t>
            </a:r>
            <a:endParaRPr sz="2900" dirty="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You will hear a theme throughout our discussion today that emphasizes the critical importance of investing the time to hold individual data conversations with teachers </a:t>
            </a:r>
            <a:r>
              <a:rPr lang="en-US" b="1" u="none" dirty="0"/>
              <a:t>and</a:t>
            </a:r>
            <a:r>
              <a:rPr lang="en-US" dirty="0"/>
              <a:t> having these data conversations be planned, structured and focused on the teacher’s historical and current available data for the purpose of enhancing the teacher’s own professional practice which, in turn, leads to enhanced student outcomes.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importance of working with teachers individually cannot be overestimated!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With that said, let’s begin with some background information!</a:t>
            </a:r>
            <a:endParaRPr dirty="0"/>
          </a:p>
        </p:txBody>
      </p:sp>
      <p:sp>
        <p:nvSpPr>
          <p:cNvPr id="299" name="Google Shape;2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pause and think about this question.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What would you say if you were asked to what degree do each of your teachers currently engage in self-reflection of their student data for the purpose of adjusting their instructional practices? </a:t>
            </a:r>
          </a:p>
          <a:p>
            <a:pPr marL="0" lvl="0" indent="0" algn="l" rtl="0">
              <a:spcBef>
                <a:spcPts val="0"/>
              </a:spcBef>
              <a:spcAft>
                <a:spcPts val="0"/>
              </a:spcAft>
              <a:buNone/>
            </a:pPr>
            <a:r>
              <a:rPr lang="en-US" dirty="0"/>
              <a:t>A 1 would be not at all, 3 would be sometimes and 5 would be all the time – with of course the 2 and 4 in there as well.  And, if you don’t mind sharing, how do your teachers engage in self-reflection?</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Ok, hit submit!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can’t just say “please everyone self –reflect” More is needed to truly support teachers in engaging in this process. For example (click) these statements will not work.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But, the statements you see here on the right hold the power!</a:t>
            </a:r>
            <a:endParaRPr dirty="0"/>
          </a:p>
          <a:p>
            <a:pPr marL="0" lvl="0" indent="0" algn="l" rtl="0">
              <a:spcBef>
                <a:spcPts val="0"/>
              </a:spcBef>
              <a:spcAft>
                <a:spcPts val="0"/>
              </a:spcAft>
              <a:buNone/>
            </a:pPr>
            <a:endParaRPr dirty="0"/>
          </a:p>
        </p:txBody>
      </p:sp>
      <p:sp>
        <p:nvSpPr>
          <p:cNvPr id="349" name="Google Shape;34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And, one other important component relative to the importance of conferencing with teachers, and guiding them through a process of data analysis, goal setting, action planning through self-reflection.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we know, there is power in goal setting, whether that be in one’s professional career or personal life, and/or for students! When teachers set individual professional goals, we can anticipate teachers will be able to: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focus on what matters informed by analysis and reflection on student data</a:t>
            </a:r>
            <a:endParaRPr dirty="0"/>
          </a:p>
          <a:p>
            <a:pPr marL="171450" lvl="0" indent="-171450" algn="l" rtl="0">
              <a:spcBef>
                <a:spcPts val="0"/>
              </a:spcBef>
              <a:spcAft>
                <a:spcPts val="0"/>
              </a:spcAft>
              <a:buClr>
                <a:schemeClr val="dk1"/>
              </a:buClr>
              <a:buSzPts val="1200"/>
              <a:buFont typeface="Calibri"/>
              <a:buChar char="-"/>
            </a:pPr>
            <a:r>
              <a:rPr lang="en-US" dirty="0"/>
              <a:t>measure what matters most, with a focus on the area(s) of highest priority needs</a:t>
            </a:r>
            <a:endParaRPr dirty="0"/>
          </a:p>
          <a:p>
            <a:pPr marL="171450" lvl="0" indent="-171450" algn="l" rtl="0">
              <a:spcBef>
                <a:spcPts val="0"/>
              </a:spcBef>
              <a:spcAft>
                <a:spcPts val="0"/>
              </a:spcAft>
              <a:buClr>
                <a:schemeClr val="dk1"/>
              </a:buClr>
              <a:buSzPts val="1200"/>
              <a:buFont typeface="Calibri"/>
              <a:buChar char="-"/>
            </a:pPr>
            <a:r>
              <a:rPr lang="en-US" dirty="0"/>
              <a:t>Engage in progress monitoring along the way to the established goal</a:t>
            </a:r>
            <a:endParaRPr dirty="0"/>
          </a:p>
          <a:p>
            <a:pPr marL="171450" lvl="0" indent="-171450" algn="l" rtl="0">
              <a:spcBef>
                <a:spcPts val="0"/>
              </a:spcBef>
              <a:spcAft>
                <a:spcPts val="0"/>
              </a:spcAft>
              <a:buClr>
                <a:schemeClr val="dk1"/>
              </a:buClr>
              <a:buSzPts val="1200"/>
              <a:buFont typeface="Calibri"/>
              <a:buChar char="-"/>
            </a:pPr>
            <a:r>
              <a:rPr lang="en-US" dirty="0"/>
              <a:t>Develop or increase a sense of ownership of student outcome data</a:t>
            </a:r>
            <a:endParaRPr dirty="0"/>
          </a:p>
          <a:p>
            <a:pPr marL="171450" lvl="0" indent="-171450" algn="l" rtl="0">
              <a:spcBef>
                <a:spcPts val="0"/>
              </a:spcBef>
              <a:spcAft>
                <a:spcPts val="0"/>
              </a:spcAft>
              <a:buClr>
                <a:schemeClr val="dk1"/>
              </a:buClr>
              <a:buSzPts val="1200"/>
              <a:buFont typeface="Calibri"/>
              <a:buChar char="-"/>
            </a:pPr>
            <a:r>
              <a:rPr lang="en-US" dirty="0"/>
              <a:t>and hold themselves accountable for increasing and/or enhancing student outcomes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62" name="Google Shape;36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2" name="Google Shape;17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73" name="Google Shape;17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
        <p:nvSpPr>
          <p:cNvPr id="174" name="Google Shape;174;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PVAAS Statewide Team for PDE - pdepvaas@iu13.org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9" name="Google Shape;62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368190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ALL teachers have available data to help them self-reflect and set goals. The Teacher Self-Reflection guides support the process of gathering student data to help inform reflection.</a:t>
            </a:r>
            <a:endParaRPr dirty="0"/>
          </a:p>
          <a:p>
            <a:pPr marL="0" lvl="0" indent="0" algn="l" rtl="0">
              <a:spcBef>
                <a:spcPts val="0"/>
              </a:spcBef>
              <a:spcAft>
                <a:spcPts val="0"/>
              </a:spcAft>
              <a:buNone/>
            </a:pPr>
            <a:r>
              <a:rPr lang="en-US" dirty="0"/>
              <a:t>In the context of Act 13, we use the term “data available” to mean those teachers who receive PVAAS reporting for growth or achievement and those who have data to report on IEP goals progress.  These are your teachers of Keystone and PSSA-tested grades and subjects.  Also, any teacher who meets the LEA-set n-count for IEP goals progress.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Alternatively, in the context of Act 13, non-data available teachers are those who do not receive PVAAS teacher-specific reporting and do not meet the LEA-set n-count for IEP goals progress.  Think the Grade 7 Social Studies Teacher or K-2 classroom teachers, or the Calculus teacher at the HS.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[click]Again, all teachers have access to data to inform self-reflection, but for labeling the self-reflection guides, we used this Act 13 terminology.</a:t>
            </a:r>
            <a:endParaRPr dirty="0"/>
          </a:p>
        </p:txBody>
      </p:sp>
      <p:sp>
        <p:nvSpPr>
          <p:cNvPr id="392" name="Google Shape;39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Is anyone already familiar with the PVAAS Teacher Self-Reflection Guides, which were originally developed in 2014? (pause for show of hands)  Does anyone have an experience to share?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2023 newly revised guides now reflect Act 13 requirements, and specifically the LEA Selected Measure requirement of Act 13.</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There are still two guides, with titles changed to reflect those who are considered by PDE to be “data available teachers”, in other words, those teachers who receive PVAAS teacher specific reports and those who are considered to be “non data available teachers”, i.e., those who do NOT receive PVAAS teacher specific reports.</a:t>
            </a:r>
            <a:endParaRPr dirty="0"/>
          </a:p>
        </p:txBody>
      </p:sp>
      <p:sp>
        <p:nvSpPr>
          <p:cNvPr id="405" name="Google Shape;40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talk about what to expect in these new Self Reflection Guides, meaning what is different from the previously existing guides which many of you might be familiar with.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Self Reflection Guides remain the same in terms of focus. [click] There is continued emphasis on the importance of teacher’s engaging in structured steps, using a provided protocol, to analyze and act upon their own student performance data.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[click] The biggest change is that the guides now embed and integrate the required Act 13 identification of the Student Performance Measure.  The PDE SPM template (which is optional) is now embedded into the relevant steps that walk the user (the teacher) through a sequence of data analysis and planning steps leading to the identification and completion of the SPM template. The emphasis continues to be on the importance of teachers engaging in a process of self reflection on their own data, and working through a series of actions that support a deep drive into their own teacher effectiveness and student outcome data.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[click] Note: For those who use an LEA developed SPM template, these guides can still be useful in supporting the process of self-reflection on a teacher’s own relevant data leading to the completion of the locally developed SPM measure tool/template.</a:t>
            </a:r>
            <a:endParaRPr dirty="0"/>
          </a:p>
          <a:p>
            <a:pPr marL="0" lvl="0" indent="0" algn="l" rtl="0">
              <a:spcBef>
                <a:spcPts val="0"/>
              </a:spcBef>
              <a:spcAft>
                <a:spcPts val="0"/>
              </a:spcAft>
              <a:buNone/>
            </a:pPr>
            <a:endParaRPr dirty="0"/>
          </a:p>
        </p:txBody>
      </p:sp>
      <p:sp>
        <p:nvSpPr>
          <p:cNvPr id="417" name="Google Shape;41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4c2871ede8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24c2871ede8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might be a good time to remind you (the participants) of Act 13’s LEA Selected Measures.  You might be wondering how this fits and why we want to pause a minute or so to review the info you see on this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800" b="0" i="0" u="none" strike="noStrike" dirty="0">
                <a:solidFill>
                  <a:srgbClr val="000000"/>
                </a:solidFill>
                <a:latin typeface="Arial"/>
                <a:ea typeface="Arial"/>
                <a:cs typeface="Arial"/>
                <a:sym typeface="Arial"/>
              </a:rPr>
              <a:t>This slide shows the components of a Student Performance Measure, which is a required component of the 13-1 classroom teacher evaluation.  </a:t>
            </a:r>
            <a:endParaRPr dirty="0"/>
          </a:p>
          <a:p>
            <a:pPr marL="0" lvl="0" indent="0" algn="l" rtl="0">
              <a:spcBef>
                <a:spcPts val="0"/>
              </a:spcBef>
              <a:spcAft>
                <a:spcPts val="0"/>
              </a:spcAft>
              <a:buNone/>
            </a:pPr>
            <a:r>
              <a:rPr lang="en-US" sz="1800" b="0" i="0" u="none" strike="noStrike" dirty="0">
                <a:solidFill>
                  <a:srgbClr val="000000"/>
                </a:solidFill>
                <a:latin typeface="Arial"/>
                <a:ea typeface="Arial"/>
                <a:cs typeface="Arial"/>
                <a:sym typeface="Arial"/>
              </a:rPr>
              <a:t>[click] It begins with identifying a collective need among students and what your response will be to help meet that need. </a:t>
            </a:r>
            <a:endParaRPr dirty="0"/>
          </a:p>
          <a:p>
            <a:pPr marL="0" lvl="0" indent="0" algn="l" rtl="0">
              <a:spcBef>
                <a:spcPts val="0"/>
              </a:spcBef>
              <a:spcAft>
                <a:spcPts val="0"/>
              </a:spcAft>
              <a:buNone/>
            </a:pPr>
            <a:r>
              <a:rPr lang="en-US" sz="1800" b="0" i="0" u="none" strike="noStrike" dirty="0">
                <a:solidFill>
                  <a:srgbClr val="000000"/>
                </a:solidFill>
                <a:latin typeface="Arial"/>
                <a:ea typeface="Arial"/>
                <a:cs typeface="Arial"/>
                <a:sym typeface="Arial"/>
              </a:rPr>
              <a:t>[click] Next, there’s a description of the context and baseline to provide background information about students.  </a:t>
            </a:r>
            <a:endParaRPr dirty="0"/>
          </a:p>
          <a:p>
            <a:pPr marL="0" lvl="0" indent="0" algn="l" rtl="0">
              <a:spcBef>
                <a:spcPts val="0"/>
              </a:spcBef>
              <a:spcAft>
                <a:spcPts val="0"/>
              </a:spcAft>
              <a:buNone/>
            </a:pPr>
            <a:r>
              <a:rPr lang="en-US" sz="1800" b="0" i="0" u="none" strike="noStrike" dirty="0">
                <a:solidFill>
                  <a:srgbClr val="000000"/>
                </a:solidFill>
                <a:latin typeface="Arial"/>
                <a:ea typeface="Arial"/>
                <a:cs typeface="Arial"/>
                <a:sym typeface="Arial"/>
              </a:rPr>
              <a:t>[click] Then, create a plan of action around the identified need describing what actions will help students to meet the identified goal.  </a:t>
            </a:r>
            <a:endParaRPr dirty="0"/>
          </a:p>
          <a:p>
            <a:pPr marL="0" lvl="0" indent="0" algn="l" rtl="0">
              <a:spcBef>
                <a:spcPts val="0"/>
              </a:spcBef>
              <a:spcAft>
                <a:spcPts val="0"/>
              </a:spcAft>
              <a:buNone/>
            </a:pPr>
            <a:r>
              <a:rPr lang="en-US" sz="1800" b="0" i="0" u="none" strike="noStrike" dirty="0">
                <a:solidFill>
                  <a:srgbClr val="000000"/>
                </a:solidFill>
                <a:latin typeface="Arial"/>
                <a:ea typeface="Arial"/>
                <a:cs typeface="Arial"/>
                <a:sym typeface="Arial"/>
              </a:rPr>
              <a:t>[click] Based on that description, define the performance levels towards meeting success – that is, what success means for you.  </a:t>
            </a:r>
            <a:endParaRPr dirty="0"/>
          </a:p>
          <a:p>
            <a:pPr marL="0" lvl="0" indent="0" algn="l" rtl="0">
              <a:spcBef>
                <a:spcPts val="0"/>
              </a:spcBef>
              <a:spcAft>
                <a:spcPts val="0"/>
              </a:spcAft>
              <a:buNone/>
            </a:pPr>
            <a:endParaRPr sz="1800" b="0" i="0" u="none" strike="noStrike" dirty="0">
              <a:solidFill>
                <a:srgbClr val="000000"/>
              </a:solidFill>
              <a:latin typeface="Arial"/>
              <a:ea typeface="Arial"/>
              <a:cs typeface="Arial"/>
              <a:sym typeface="Arial"/>
            </a:endParaRPr>
          </a:p>
          <a:p>
            <a:pPr marL="0" lvl="0" indent="0" algn="l" rtl="0">
              <a:spcBef>
                <a:spcPts val="0"/>
              </a:spcBef>
              <a:spcAft>
                <a:spcPts val="0"/>
              </a:spcAft>
              <a:buNone/>
            </a:pPr>
            <a:r>
              <a:rPr lang="en-US" sz="1800" b="0" i="0" u="none" strike="noStrike" dirty="0">
                <a:solidFill>
                  <a:srgbClr val="000000"/>
                </a:solidFill>
                <a:latin typeface="Arial"/>
                <a:ea typeface="Arial"/>
                <a:cs typeface="Arial"/>
                <a:sym typeface="Arial"/>
              </a:rPr>
              <a:t>[click] As we discussed, conferencing with teachers before, during, and after this process to support self-reflection and set expectations is a crucial instructional leadership component. </a:t>
            </a:r>
            <a:br>
              <a:rPr lang="en-US" dirty="0"/>
            </a:br>
            <a:endParaRPr dirty="0"/>
          </a:p>
          <a:p>
            <a:pPr marL="0" lvl="0" indent="0" algn="l" rtl="0">
              <a:spcBef>
                <a:spcPts val="0"/>
              </a:spcBef>
              <a:spcAft>
                <a:spcPts val="0"/>
              </a:spcAft>
              <a:buNone/>
            </a:pPr>
            <a:r>
              <a:rPr lang="en-US" dirty="0"/>
              <a:t>The newly revised Self Reflection Guides --for data available teachers and also the guide for non data available teachers--  NOW include and integrate the steps in identification and completion of the Student Performance Measure Template. </a:t>
            </a:r>
            <a:endParaRPr dirty="0"/>
          </a:p>
        </p:txBody>
      </p:sp>
      <p:sp>
        <p:nvSpPr>
          <p:cNvPr id="441" name="Google Shape;44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preferred way to use these guides is the first bullet[click] – the principal  supporting the teacher in working together as the teacher self reflects on his/her data and collaborating on action steps and resources and supports needed to accomplish the teacher’s goals.</a:t>
            </a:r>
            <a:endParaRPr dirty="0"/>
          </a:p>
          <a:p>
            <a:pPr marL="0" lvl="0" indent="0" algn="l" rtl="0">
              <a:spcBef>
                <a:spcPts val="0"/>
              </a:spcBef>
              <a:spcAft>
                <a:spcPts val="0"/>
              </a:spcAft>
              <a:buNone/>
            </a:pPr>
            <a:r>
              <a:rPr lang="en-US" dirty="0"/>
              <a:t>Sometimes getting started is the tough part.  As you consider your process, how will you begin?</a:t>
            </a:r>
            <a:endParaRPr dirty="0"/>
          </a:p>
          <a:p>
            <a:pPr marL="0" lvl="0" indent="0" algn="l" rtl="0">
              <a:spcBef>
                <a:spcPts val="0"/>
              </a:spcBef>
              <a:spcAft>
                <a:spcPts val="0"/>
              </a:spcAft>
              <a:buNone/>
            </a:pPr>
            <a:r>
              <a:rPr lang="en-US" dirty="0"/>
              <a:t>[pause for reflection/ sharing]</a:t>
            </a:r>
            <a:endParaRPr dirty="0"/>
          </a:p>
          <a:p>
            <a:pPr marL="0" lvl="0" indent="0" algn="l" rtl="0">
              <a:spcBef>
                <a:spcPts val="0"/>
              </a:spcBef>
              <a:spcAft>
                <a:spcPts val="0"/>
              </a:spcAft>
              <a:buNone/>
            </a:pPr>
            <a:r>
              <a:rPr lang="en-US" dirty="0"/>
              <a:t>Once a teacher becomes more skilled in the self-reflection process, there are of course other ways to approach this work.</a:t>
            </a:r>
            <a:endParaRPr dirty="0"/>
          </a:p>
          <a:p>
            <a:pPr marL="0" lvl="0" indent="0" algn="l" rtl="0">
              <a:spcBef>
                <a:spcPts val="0"/>
              </a:spcBef>
              <a:spcAft>
                <a:spcPts val="0"/>
              </a:spcAft>
              <a:buNone/>
            </a:pPr>
            <a:r>
              <a:rPr lang="en-US" dirty="0"/>
              <a:t>For example….</a:t>
            </a:r>
            <a:endParaRPr dirty="0"/>
          </a:p>
          <a:p>
            <a:pPr marL="0" lvl="0" indent="0" algn="l" rtl="0">
              <a:spcBef>
                <a:spcPts val="0"/>
              </a:spcBef>
              <a:spcAft>
                <a:spcPts val="0"/>
              </a:spcAft>
              <a:buNone/>
            </a:pPr>
            <a:r>
              <a:rPr lang="en-US" dirty="0"/>
              <a:t>(go over bullets)</a:t>
            </a:r>
            <a:endParaRPr dirty="0"/>
          </a:p>
        </p:txBody>
      </p:sp>
      <p:sp>
        <p:nvSpPr>
          <p:cNvPr id="450" name="Google Shape;45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[click] read benefits for teachers</a:t>
            </a:r>
            <a:endParaRPr dirty="0"/>
          </a:p>
          <a:p>
            <a:pPr marL="0" lvl="0" indent="0" algn="l" rtl="0">
              <a:spcBef>
                <a:spcPts val="0"/>
              </a:spcBef>
              <a:spcAft>
                <a:spcPts val="0"/>
              </a:spcAft>
              <a:buNone/>
            </a:pPr>
            <a:r>
              <a:rPr lang="en-US" dirty="0"/>
              <a:t>[click] read benefits for principals/ school leaders</a:t>
            </a:r>
            <a:endParaRPr dirty="0"/>
          </a:p>
        </p:txBody>
      </p:sp>
      <p:sp>
        <p:nvSpPr>
          <p:cNvPr id="458" name="Google Shape;45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Tell us a little bit about your role so we can best understand the perspective you are bringing to the table today. </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At your tables, discuss how you currently use PVAAS data and share the other data you are using. </a:t>
            </a:r>
            <a:endParaRPr dirty="0"/>
          </a:p>
        </p:txBody>
      </p:sp>
      <p:sp>
        <p:nvSpPr>
          <p:cNvPr id="188" name="Google Shape;18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6" name="Google Shape;47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Introduce the step, then allow for independent data exploration</a:t>
            </a:r>
            <a:endParaRPr/>
          </a:p>
        </p:txBody>
      </p:sp>
      <p:sp>
        <p:nvSpPr>
          <p:cNvPr id="486" name="Google Shape;48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Introduce the step, then allow for independent work</a:t>
            </a:r>
            <a:endParaRPr dirty="0"/>
          </a:p>
        </p:txBody>
      </p:sp>
      <p:sp>
        <p:nvSpPr>
          <p:cNvPr id="496" name="Google Shape;49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Introduce the step, then allow for independent work</a:t>
            </a:r>
            <a:endParaRPr/>
          </a:p>
          <a:p>
            <a:pPr marL="0" lvl="0" indent="0" algn="l" rtl="0">
              <a:spcBef>
                <a:spcPts val="0"/>
              </a:spcBef>
              <a:spcAft>
                <a:spcPts val="0"/>
              </a:spcAft>
              <a:buNone/>
            </a:pPr>
            <a:endParaRPr/>
          </a:p>
        </p:txBody>
      </p:sp>
      <p:sp>
        <p:nvSpPr>
          <p:cNvPr id="506" name="Google Shape;50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Begin goal template</a:t>
            </a:r>
            <a:endParaRPr/>
          </a:p>
        </p:txBody>
      </p:sp>
      <p:sp>
        <p:nvSpPr>
          <p:cNvPr id="516" name="Google Shape;516;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Introduce the step and resources, then allow for independent work</a:t>
            </a:r>
            <a:endParaRPr/>
          </a:p>
          <a:p>
            <a:pPr marL="0" lvl="0" indent="0" algn="l" rtl="0">
              <a:spcBef>
                <a:spcPts val="0"/>
              </a:spcBef>
              <a:spcAft>
                <a:spcPts val="0"/>
              </a:spcAft>
              <a:buNone/>
            </a:pPr>
            <a:endParaRPr/>
          </a:p>
        </p:txBody>
      </p:sp>
      <p:sp>
        <p:nvSpPr>
          <p:cNvPr id="526" name="Google Shape;52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One last important point: You will see in each of the two guides that there is discussion of the use of the PVAAS Digging Deeper Guides, and particularly the TEACHER section of the Digging Deeper Guides.</a:t>
            </a:r>
            <a:endParaRPr dirty="0"/>
          </a:p>
          <a:p>
            <a:pPr marL="0" lvl="0" indent="0" algn="l" rtl="0">
              <a:spcBef>
                <a:spcPts val="0"/>
              </a:spcBef>
              <a:spcAft>
                <a:spcPts val="0"/>
              </a:spcAft>
              <a:buNone/>
            </a:pPr>
            <a:r>
              <a:rPr lang="en-US" dirty="0"/>
              <a:t>In both Self Reflection guides, there is a step that focuses on root cause identification. The Digging Deeper guides are quite helpful in considering the array of variables know to positively impact student outcomes and are therefore an important part of a teacher’s self reflection on her own practice and relative to her data analysis findings. </a:t>
            </a:r>
            <a:endParaRPr dirty="0"/>
          </a:p>
          <a:p>
            <a:pPr marL="0" lvl="0" indent="0" algn="l" rtl="0">
              <a:spcBef>
                <a:spcPts val="0"/>
              </a:spcBef>
              <a:spcAft>
                <a:spcPts val="0"/>
              </a:spcAft>
              <a:buNone/>
            </a:pPr>
            <a:r>
              <a:rPr lang="en-US" dirty="0"/>
              <a:t>For more information on the Digging Deeper Guides, follow the link provided here.</a:t>
            </a:r>
            <a:endParaRPr dirty="0"/>
          </a:p>
          <a:p>
            <a:pPr marL="0" lvl="0" indent="0" algn="l" rtl="0">
              <a:spcBef>
                <a:spcPts val="0"/>
              </a:spcBef>
              <a:spcAft>
                <a:spcPts val="0"/>
              </a:spcAft>
              <a:buNone/>
            </a:pPr>
            <a:r>
              <a:rPr lang="en-US" dirty="0"/>
              <a:t>.</a:t>
            </a:r>
            <a:endParaRPr dirty="0"/>
          </a:p>
        </p:txBody>
      </p:sp>
      <p:sp>
        <p:nvSpPr>
          <p:cNvPr id="536" name="Google Shape;53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Introduce the step, then allow for independent work</a:t>
            </a:r>
            <a:endParaRPr/>
          </a:p>
          <a:p>
            <a:pPr marL="0" lvl="0" indent="0" algn="l" rtl="0">
              <a:spcBef>
                <a:spcPts val="0"/>
              </a:spcBef>
              <a:spcAft>
                <a:spcPts val="0"/>
              </a:spcAft>
              <a:buNone/>
            </a:pPr>
            <a:endParaRPr/>
          </a:p>
        </p:txBody>
      </p:sp>
      <p:sp>
        <p:nvSpPr>
          <p:cNvPr id="546" name="Google Shape;54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Introduce the step and resources, then allow for independent work</a:t>
            </a:r>
            <a:endParaRPr/>
          </a:p>
          <a:p>
            <a:pPr marL="0" lvl="0" indent="0" algn="l" rtl="0">
              <a:spcBef>
                <a:spcPts val="0"/>
              </a:spcBef>
              <a:spcAft>
                <a:spcPts val="0"/>
              </a:spcAft>
              <a:buNone/>
            </a:pPr>
            <a:endParaRPr/>
          </a:p>
        </p:txBody>
      </p:sp>
      <p:sp>
        <p:nvSpPr>
          <p:cNvPr id="556" name="Google Shape;55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The ERC is a resource website of evidence-based strategies aligned to areas of Future Ready PA Index and aligned to PAs Essential Practices for Schools. It was developed with the purpose of saving schools time by gathering information about possible evidence-based strategies to explore and consider.</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The ERC is like Pennsylvania’s version of the What Works Clearinghouse; however, it is not meant to replace the What Works Clearinghouse or other evidence-based strategy sites. In fact, other evidence-based strategy sites are linked out of the ERC.</a:t>
            </a:r>
            <a:endParaRPr dirty="0"/>
          </a:p>
        </p:txBody>
      </p:sp>
      <p:sp>
        <p:nvSpPr>
          <p:cNvPr id="566" name="Google Shape;56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session today addresses the importance of supporting each teacher in enhancing their skills to consider and use their student performance data in a self-reflective process.  The power of teacher self-reflection is discussed, a sequence of steps to engage in self-reflection of a teacher’s own student performance data as well as how accomplish this with the help of  two newly revised resources titled Self Reflection Guide for Data Available Teachers and a Self Reflection Guide for Non-Data Available is overviewed.  Highlighted within these newly revised tools is the integration of the Act 13 LEA Selected Measure, SPM template, bringing together the process of self-reflection leading to individual teacher goal setting and SPM identification. </a:t>
            </a:r>
            <a:endParaRPr dirty="0"/>
          </a:p>
          <a:p>
            <a:pPr marL="0" lvl="0" indent="0" algn="l" rtl="0">
              <a:spcBef>
                <a:spcPts val="0"/>
              </a:spcBef>
              <a:spcAft>
                <a:spcPts val="0"/>
              </a:spcAft>
              <a:buNone/>
            </a:pPr>
            <a:r>
              <a:rPr lang="en-US" dirty="0"/>
              <a:t>The intent is that you will leave this session with some concrete strategies and a developed plan for individual teacher conferencing around student performance data to enhance the teacher’s own professional practice, leading to improved student outcomes for current and future students.</a:t>
            </a:r>
            <a:endParaRPr dirty="0"/>
          </a:p>
        </p:txBody>
      </p:sp>
      <p:sp>
        <p:nvSpPr>
          <p:cNvPr id="197" name="Google Shape;1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organized into featured areas and by strategies focused on Future Ready Indicators…</a:t>
            </a:r>
            <a:endParaRPr/>
          </a:p>
          <a:p>
            <a:pPr marL="0" lvl="0" indent="0" algn="l" rtl="0">
              <a:spcBef>
                <a:spcPts val="0"/>
              </a:spcBef>
              <a:spcAft>
                <a:spcPts val="0"/>
              </a:spcAft>
              <a:buNone/>
            </a:pPr>
            <a:endParaRPr/>
          </a:p>
          <a:p>
            <a:pPr marL="0" lvl="0" indent="0" algn="l" rtl="0">
              <a:spcBef>
                <a:spcPts val="0"/>
              </a:spcBef>
              <a:spcAft>
                <a:spcPts val="0"/>
              </a:spcAft>
              <a:buNone/>
            </a:pPr>
            <a:r>
              <a:rPr lang="en-US"/>
              <a:t>…then Academics, Learning Environment, and even Educators and Staff.</a:t>
            </a:r>
            <a:endParaRPr/>
          </a:p>
          <a:p>
            <a:pPr marL="0" lvl="0" indent="0" algn="l" rtl="0">
              <a:spcBef>
                <a:spcPts val="0"/>
              </a:spcBef>
              <a:spcAft>
                <a:spcPts val="0"/>
              </a:spcAft>
              <a:buNone/>
            </a:pPr>
            <a:endParaRPr/>
          </a:p>
          <a:p>
            <a:pPr marL="0" lvl="0" indent="0" algn="l" rtl="0">
              <a:spcBef>
                <a:spcPts val="0"/>
              </a:spcBef>
              <a:spcAft>
                <a:spcPts val="0"/>
              </a:spcAft>
              <a:buNone/>
            </a:pPr>
            <a:r>
              <a:rPr lang="en-US"/>
              <a:t>Note the many focus areas that this highlights.</a:t>
            </a:r>
            <a:endParaRPr/>
          </a:p>
          <a:p>
            <a:pPr marL="0" lvl="0" indent="0" algn="l" rtl="0">
              <a:spcBef>
                <a:spcPts val="0"/>
              </a:spcBef>
              <a:spcAft>
                <a:spcPts val="0"/>
              </a:spcAft>
              <a:buNone/>
            </a:pPr>
            <a:endParaRPr/>
          </a:p>
          <a:p>
            <a:pPr marL="0" lvl="0" indent="0" algn="l" rtl="0">
              <a:spcBef>
                <a:spcPts val="0"/>
              </a:spcBef>
              <a:spcAft>
                <a:spcPts val="0"/>
              </a:spcAft>
              <a:buNone/>
            </a:pPr>
            <a:r>
              <a:rPr lang="en-US"/>
              <a:t>The ERC can be easily accessed from either a computer or mobile device. </a:t>
            </a:r>
            <a:endParaRPr/>
          </a:p>
          <a:p>
            <a:pPr marL="0" lvl="0" indent="0" algn="l" rtl="0">
              <a:spcBef>
                <a:spcPts val="0"/>
              </a:spcBef>
              <a:spcAft>
                <a:spcPts val="0"/>
              </a:spcAft>
              <a:buNone/>
            </a:pPr>
            <a:endParaRPr/>
          </a:p>
        </p:txBody>
      </p:sp>
      <p:sp>
        <p:nvSpPr>
          <p:cNvPr id="584" name="Google Shape;58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29" name="Google Shape;62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have several different resources here to support your conversations.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Of course, first, is that Teacher Self-Reflection Guide.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have a great webpage devoted to the top 15-20 questions teachers ask about PVAAS. This gives you good user-friendly language to use.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mentioned a few times the Digging Deeper Guides.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also have a quick 9-minute video that uses the game of baseball as an analogy for understanding the difference between achievement and growth. We find many administrators like using this video.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Finally, there are two self-paced eLearning for your own professional learning or that of your teachers – all available 24/7 within the PVAAS system (no login required).</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The PVAAS login page has numerous links to resources.</a:t>
            </a:r>
            <a:endParaRPr/>
          </a:p>
        </p:txBody>
      </p:sp>
      <p:sp>
        <p:nvSpPr>
          <p:cNvPr id="691" name="Google Shape;69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solidFill>
                  <a:srgbClr val="000000"/>
                </a:solidFill>
              </a:rPr>
              <a:t>51</a:t>
            </a:fld>
            <a:endParaRPr>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Here is another way to access the PDE PVAAS webpages to find resources.</a:t>
            </a:r>
            <a:endParaRPr/>
          </a:p>
        </p:txBody>
      </p:sp>
      <p:sp>
        <p:nvSpPr>
          <p:cNvPr id="700" name="Google Shape;70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solidFill>
                  <a:srgbClr val="000000"/>
                </a:solidFill>
              </a:rPr>
              <a:t>52</a:t>
            </a:fld>
            <a:endParaRPr>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finally, please visit this link to learn more about the PIL Blended Data Courses offered to support your understanding and use of data – from foundations to using data at the school, grade, and classroom levels.</a:t>
            </a:r>
            <a:endParaRPr/>
          </a:p>
        </p:txBody>
      </p:sp>
      <p:sp>
        <p:nvSpPr>
          <p:cNvPr id="709" name="Google Shape;70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you have questions or need support you have the options of contacting your local IU Point of Contact, or clicking the “Contact Us” tab which will lead you to the SAS EVAAS Support team, or the PVAAS Statewide team for PDE.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53:notes"/>
          <p:cNvSpPr>
            <a:spLocks noGrp="1" noRot="1" noChangeAspect="1"/>
          </p:cNvSpPr>
          <p:nvPr>
            <p:ph type="sldImg" idx="2"/>
          </p:nvPr>
        </p:nvSpPr>
        <p:spPr>
          <a:xfrm>
            <a:off x="1019175" y="1385888"/>
            <a:ext cx="4852988" cy="2730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4" name="Google Shape;724;p53:notes"/>
          <p:cNvSpPr txBox="1">
            <a:spLocks noGrp="1"/>
          </p:cNvSpPr>
          <p:nvPr>
            <p:ph type="body" idx="1"/>
          </p:nvPr>
        </p:nvSpPr>
        <p:spPr>
          <a:xfrm>
            <a:off x="1019537" y="4437763"/>
            <a:ext cx="4852988" cy="2900586"/>
          </a:xfrm>
          <a:prstGeom prst="rect">
            <a:avLst/>
          </a:prstGeom>
          <a:noFill/>
          <a:ln>
            <a:noFill/>
          </a:ln>
        </p:spPr>
        <p:txBody>
          <a:bodyPr spcFirstLastPara="1" wrap="square" lIns="91375" tIns="45675" rIns="91375" bIns="45675" anchor="t" anchorCtr="0">
            <a:noAutofit/>
          </a:bodyPr>
          <a:lstStyle/>
          <a:p>
            <a:pPr marL="0" lvl="0" indent="0" algn="l" rtl="0">
              <a:spcBef>
                <a:spcPts val="0"/>
              </a:spcBef>
              <a:spcAft>
                <a:spcPts val="0"/>
              </a:spcAft>
              <a:buClr>
                <a:schemeClr val="dk1"/>
              </a:buClr>
              <a:buSzPts val="1100"/>
              <a:buFont typeface="Calibri"/>
              <a:buNone/>
            </a:pP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You may be already familiar with the PVAAS Teacher Self-Reflection Guides, which were originally developed in 2014.</a:t>
            </a:r>
            <a:endParaRPr dirty="0"/>
          </a:p>
          <a:p>
            <a:pPr marL="0" lvl="0" indent="0" algn="l" rtl="0">
              <a:spcBef>
                <a:spcPts val="0"/>
              </a:spcBef>
              <a:spcAft>
                <a:spcPts val="0"/>
              </a:spcAft>
              <a:buNone/>
            </a:pPr>
            <a:r>
              <a:rPr lang="en-US" dirty="0"/>
              <a:t>These are the newly revised guides that we will be talking about during this session. These are the two guides we will be talking about today in this session.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You’ll notice that the guides are available in two versions.  One [click] is for teachers who receive PVAAS reporting, the data- available teacher.  The other [click] is for teachers who do not receive PVAAS reporting, or non-data available.  Both guides provide a protocol for reviewing available data for the purpose of self-reflection and goal-setting.  Later in the session we’ll review these guides in more detail.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now, you can access these at the link provided and we’ll come back to them in a bit.</a:t>
            </a:r>
            <a:endParaRPr dirty="0"/>
          </a:p>
        </p:txBody>
      </p:sp>
      <p:sp>
        <p:nvSpPr>
          <p:cNvPr id="214" name="Google Shape;21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Act 13 has three “buckets” that each certificated individual being evaluated will fit within: Classroom teacher (data and non-data available), Non-Teaching Professional (provides support other than direct instruction), Principal (school principal, assistance/vice principal, director of career and technical education, supervisor of special education). Within these “buckets” are Professional Employees (employees that are tenured) and Temporary Employees (employees that are non-tenured. Each employee is evaluated based upon specific characteristics within their role. The five areas an employee may be evaluated are: Observation and Practice, Building Level Data, Teacher Specific Data, LEA selected measures (this is the specific component we will be focusing on within today’s presentation), and Performance Goals (this too is a focus area for us today and is only for those employees who fall within the “principal bucket”.) </a:t>
            </a:r>
            <a:endParaRPr dirty="0"/>
          </a:p>
        </p:txBody>
      </p:sp>
      <p:sp>
        <p:nvSpPr>
          <p:cNvPr id="243" name="Google Shape;24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pdepvaas@iu13.org" TargetMode="External"/><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5"/>
          <p:cNvSpPr txBox="1">
            <a:spLocks noGrp="1"/>
          </p:cNvSpPr>
          <p:nvPr>
            <p:ph type="ctrTitle"/>
          </p:nvPr>
        </p:nvSpPr>
        <p:spPr>
          <a:xfrm>
            <a:off x="1463615" y="1913178"/>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5"/>
          <p:cNvSpPr txBox="1">
            <a:spLocks noGrp="1"/>
          </p:cNvSpPr>
          <p:nvPr>
            <p:ph type="subTitle" idx="1"/>
          </p:nvPr>
        </p:nvSpPr>
        <p:spPr>
          <a:xfrm>
            <a:off x="1524000" y="430077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55" descr="Ornamental shape. Blue gradient and gray rectangles"/>
          <p:cNvPicPr preferRelativeResize="0"/>
          <p:nvPr/>
        </p:nvPicPr>
        <p:blipFill rotWithShape="1">
          <a:blip r:embed="rId2">
            <a:alphaModFix/>
          </a:blip>
          <a:srcRect/>
          <a:stretch/>
        </p:blipFill>
        <p:spPr>
          <a:xfrm>
            <a:off x="0" y="152400"/>
            <a:ext cx="12192000" cy="2381250"/>
          </a:xfrm>
          <a:prstGeom prst="rect">
            <a:avLst/>
          </a:prstGeom>
          <a:noFill/>
          <a:ln>
            <a:noFill/>
          </a:ln>
        </p:spPr>
      </p:pic>
      <p:pic>
        <p:nvPicPr>
          <p:cNvPr id="22" name="Google Shape;22;p55" descr="Pennsylvania Department of Education Logo"/>
          <p:cNvPicPr preferRelativeResize="0"/>
          <p:nvPr/>
        </p:nvPicPr>
        <p:blipFill rotWithShape="1">
          <a:blip r:embed="rId3">
            <a:alphaModFix/>
          </a:blip>
          <a:srcRect/>
          <a:stretch/>
        </p:blipFill>
        <p:spPr>
          <a:xfrm>
            <a:off x="210696" y="530226"/>
            <a:ext cx="3556000" cy="1270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85"/>
        <p:cNvGrpSpPr/>
        <p:nvPr/>
      </p:nvGrpSpPr>
      <p:grpSpPr>
        <a:xfrm>
          <a:off x="0" y="0"/>
          <a:ext cx="0" cy="0"/>
          <a:chOff x="0" y="0"/>
          <a:chExt cx="0" cy="0"/>
        </a:xfrm>
      </p:grpSpPr>
      <p:sp>
        <p:nvSpPr>
          <p:cNvPr id="86" name="Google Shape;86;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9" name="Google Shape;89;p69" descr="Pennsylvania Department of Education Logo"/>
          <p:cNvPicPr preferRelativeResize="0"/>
          <p:nvPr/>
        </p:nvPicPr>
        <p:blipFill rotWithShape="1">
          <a:blip r:embed="rId2">
            <a:alphaModFix/>
          </a:blip>
          <a:srcRect/>
          <a:stretch/>
        </p:blipFill>
        <p:spPr>
          <a:xfrm>
            <a:off x="10355327" y="136525"/>
            <a:ext cx="1836673" cy="655955"/>
          </a:xfrm>
          <a:prstGeom prst="rect">
            <a:avLst/>
          </a:prstGeom>
          <a:noFill/>
          <a:ln>
            <a:noFill/>
          </a:ln>
        </p:spPr>
      </p:pic>
      <p:pic>
        <p:nvPicPr>
          <p:cNvPr id="90" name="Google Shape;90;p69" descr="PDE Logo inside a blue square"/>
          <p:cNvPicPr preferRelativeResize="0"/>
          <p:nvPr/>
        </p:nvPicPr>
        <p:blipFill rotWithShape="1">
          <a:blip r:embed="rId3">
            <a:alphaModFix/>
          </a:blip>
          <a:srcRect/>
          <a:stretch/>
        </p:blipFill>
        <p:spPr>
          <a:xfrm>
            <a:off x="9725475" y="257902"/>
            <a:ext cx="2121348" cy="2121348"/>
          </a:xfrm>
          <a:prstGeom prst="rect">
            <a:avLst/>
          </a:prstGeom>
          <a:noFill/>
          <a:ln>
            <a:noFill/>
          </a:ln>
        </p:spPr>
      </p:pic>
      <p:pic>
        <p:nvPicPr>
          <p:cNvPr id="91" name="Google Shape;91;p69" descr="Pennsylvania Department of Education logo"/>
          <p:cNvPicPr preferRelativeResize="0"/>
          <p:nvPr/>
        </p:nvPicPr>
        <p:blipFill rotWithShape="1">
          <a:blip r:embed="rId4">
            <a:alphaModFix/>
          </a:blip>
          <a:srcRect/>
          <a:stretch/>
        </p:blipFill>
        <p:spPr>
          <a:xfrm>
            <a:off x="10077363" y="792480"/>
            <a:ext cx="1417572" cy="85573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
        <p:cNvGrpSpPr/>
        <p:nvPr/>
      </p:nvGrpSpPr>
      <p:grpSpPr>
        <a:xfrm>
          <a:off x="0" y="0"/>
          <a:ext cx="0" cy="0"/>
          <a:chOff x="0" y="0"/>
          <a:chExt cx="0" cy="0"/>
        </a:xfrm>
      </p:grpSpPr>
      <p:sp>
        <p:nvSpPr>
          <p:cNvPr id="93" name="Google Shape;93;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7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5" name="Google Shape;95;p7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70"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100" name="Google Shape;100;p70"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7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71"/>
          <p:cNvSpPr>
            <a:spLocks noGrp="1"/>
          </p:cNvSpPr>
          <p:nvPr>
            <p:ph type="pic" idx="2"/>
          </p:nvPr>
        </p:nvSpPr>
        <p:spPr>
          <a:xfrm>
            <a:off x="5183188" y="987425"/>
            <a:ext cx="6172200" cy="4873625"/>
          </a:xfrm>
          <a:prstGeom prst="rect">
            <a:avLst/>
          </a:prstGeom>
          <a:noFill/>
          <a:ln>
            <a:noFill/>
          </a:ln>
        </p:spPr>
      </p:sp>
      <p:sp>
        <p:nvSpPr>
          <p:cNvPr id="104" name="Google Shape;104;p7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08" name="Google Shape;108;p71" descr="PDE Logo inside a blue square"/>
          <p:cNvPicPr preferRelativeResize="0"/>
          <p:nvPr/>
        </p:nvPicPr>
        <p:blipFill rotWithShape="1">
          <a:blip r:embed="rId2">
            <a:alphaModFix/>
          </a:blip>
          <a:srcRect/>
          <a:stretch/>
        </p:blipFill>
        <p:spPr>
          <a:xfrm>
            <a:off x="9501188" y="611585"/>
            <a:ext cx="2121348" cy="2121348"/>
          </a:xfrm>
          <a:prstGeom prst="rect">
            <a:avLst/>
          </a:prstGeom>
          <a:noFill/>
          <a:ln>
            <a:noFill/>
          </a:ln>
        </p:spPr>
      </p:pic>
      <p:pic>
        <p:nvPicPr>
          <p:cNvPr id="109" name="Google Shape;109;p71" descr="Pennsylvania Department of Education logo"/>
          <p:cNvPicPr preferRelativeResize="0"/>
          <p:nvPr/>
        </p:nvPicPr>
        <p:blipFill rotWithShape="1">
          <a:blip r:embed="rId3">
            <a:alphaModFix/>
          </a:blip>
          <a:srcRect/>
          <a:stretch/>
        </p:blipFill>
        <p:spPr>
          <a:xfrm>
            <a:off x="9848415" y="1191811"/>
            <a:ext cx="1417572" cy="85573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0"/>
        <p:cNvGrpSpPr/>
        <p:nvPr/>
      </p:nvGrpSpPr>
      <p:grpSpPr>
        <a:xfrm>
          <a:off x="0" y="0"/>
          <a:ext cx="0" cy="0"/>
          <a:chOff x="0" y="0"/>
          <a:chExt cx="0" cy="0"/>
        </a:xfrm>
      </p:grpSpPr>
      <p:sp>
        <p:nvSpPr>
          <p:cNvPr id="111" name="Google Shape;111;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72"/>
          <p:cNvSpPr txBox="1">
            <a:spLocks noGrp="1"/>
          </p:cNvSpPr>
          <p:nvPr>
            <p:ph type="body" idx="1"/>
          </p:nvPr>
        </p:nvSpPr>
        <p:spPr>
          <a:xfrm>
            <a:off x="838200" y="1825625"/>
            <a:ext cx="10515600" cy="18751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15" name="Google Shape;115;p72"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116" name="Google Shape;116;p72"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
        <p:nvSpPr>
          <p:cNvPr id="117" name="Google Shape;117;p72"/>
          <p:cNvSpPr txBox="1"/>
          <p:nvPr/>
        </p:nvSpPr>
        <p:spPr>
          <a:xfrm>
            <a:off x="1086928" y="4606505"/>
            <a:ext cx="10266872" cy="1600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i="1">
                <a:solidFill>
                  <a:schemeClr val="dk1"/>
                </a:solidFill>
                <a:latin typeface="Arial"/>
                <a:ea typeface="Arial"/>
                <a:cs typeface="Arial"/>
                <a:sym typeface="Arial"/>
              </a:rPr>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endParaRPr sz="16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
        <p:cNvGrpSpPr/>
        <p:nvPr/>
      </p:nvGrpSpPr>
      <p:grpSpPr>
        <a:xfrm>
          <a:off x="0" y="0"/>
          <a:ext cx="0" cy="0"/>
          <a:chOff x="0" y="0"/>
          <a:chExt cx="0" cy="0"/>
        </a:xfrm>
      </p:grpSpPr>
      <p:sp>
        <p:nvSpPr>
          <p:cNvPr id="125" name="Google Shape;125;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30" name="Google Shape;130;p57"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131" name="Google Shape;131;p57"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2"/>
        <p:cNvGrpSpPr/>
        <p:nvPr/>
      </p:nvGrpSpPr>
      <p:grpSpPr>
        <a:xfrm>
          <a:off x="0" y="0"/>
          <a:ext cx="0" cy="0"/>
          <a:chOff x="0" y="0"/>
          <a:chExt cx="0" cy="0"/>
        </a:xfrm>
      </p:grpSpPr>
      <p:sp>
        <p:nvSpPr>
          <p:cNvPr id="133" name="Google Shape;133;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39" name="Google Shape;139;p62"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140" name="Google Shape;140;p62"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147"/>
        <p:cNvGrpSpPr/>
        <p:nvPr/>
      </p:nvGrpSpPr>
      <p:grpSpPr>
        <a:xfrm>
          <a:off x="0" y="0"/>
          <a:ext cx="0" cy="0"/>
          <a:chOff x="0" y="0"/>
          <a:chExt cx="0" cy="0"/>
        </a:xfrm>
      </p:grpSpPr>
      <p:sp>
        <p:nvSpPr>
          <p:cNvPr id="148" name="Google Shape;148;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0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64"/>
          <p:cNvSpPr/>
          <p:nvPr/>
        </p:nvSpPr>
        <p:spPr>
          <a:xfrm>
            <a:off x="308805" y="6327819"/>
            <a:ext cx="227641" cy="227641"/>
          </a:xfrm>
          <a:prstGeom prst="ellipse">
            <a:avLst/>
          </a:prstGeom>
          <a:solidFill>
            <a:srgbClr val="98CC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Arial"/>
              <a:ea typeface="Arial"/>
              <a:cs typeface="Arial"/>
              <a:sym typeface="Arial"/>
            </a:endParaRPr>
          </a:p>
        </p:txBody>
      </p:sp>
      <p:sp>
        <p:nvSpPr>
          <p:cNvPr id="150" name="Google Shape;150;p64"/>
          <p:cNvSpPr/>
          <p:nvPr/>
        </p:nvSpPr>
        <p:spPr>
          <a:xfrm>
            <a:off x="537824" y="6305450"/>
            <a:ext cx="353343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a:solidFill>
                  <a:srgbClr val="0D4C8E"/>
                </a:solidFill>
                <a:latin typeface="Arial"/>
                <a:ea typeface="Arial"/>
                <a:cs typeface="Arial"/>
                <a:sym typeface="Arial"/>
              </a:rPr>
              <a:t>Questions? Email </a:t>
            </a:r>
            <a:r>
              <a:rPr lang="en-US" sz="1200" b="0" i="0" u="sng">
                <a:solidFill>
                  <a:srgbClr val="0D4C8E"/>
                </a:solidFill>
                <a:latin typeface="Arial"/>
                <a:ea typeface="Arial"/>
                <a:cs typeface="Arial"/>
                <a:sym typeface="Arial"/>
                <a:hlinkClick r:id="rId2">
                  <a:extLst>
                    <a:ext uri="{A12FA001-AC4F-418D-AE19-62706E023703}">
                      <ahyp:hlinkClr xmlns:ahyp="http://schemas.microsoft.com/office/drawing/2018/hyperlinkcolor" val="tx"/>
                    </a:ext>
                  </a:extLst>
                </a:hlinkClick>
              </a:rPr>
              <a:t>pdepvaas@iu13.org</a:t>
            </a:r>
            <a:endParaRPr sz="1200" b="0" i="0">
              <a:solidFill>
                <a:srgbClr val="0D4C8E"/>
              </a:solidFill>
              <a:latin typeface="Arial"/>
              <a:ea typeface="Arial"/>
              <a:cs typeface="Arial"/>
              <a:sym typeface="Arial"/>
            </a:endParaRPr>
          </a:p>
        </p:txBody>
      </p:sp>
      <p:pic>
        <p:nvPicPr>
          <p:cNvPr id="151" name="Google Shape;151;p64" descr="Pennsylvania Department of Education Logo"/>
          <p:cNvPicPr preferRelativeResize="0"/>
          <p:nvPr/>
        </p:nvPicPr>
        <p:blipFill rotWithShape="1">
          <a:blip r:embed="rId3">
            <a:alphaModFix/>
          </a:blip>
          <a:srcRect/>
          <a:stretch/>
        </p:blipFill>
        <p:spPr>
          <a:xfrm>
            <a:off x="9822787" y="6283678"/>
            <a:ext cx="1625228" cy="387278"/>
          </a:xfrm>
          <a:prstGeom prst="rect">
            <a:avLst/>
          </a:prstGeom>
          <a:noFill/>
          <a:ln>
            <a:noFill/>
          </a:ln>
        </p:spPr>
      </p:pic>
      <p:sp>
        <p:nvSpPr>
          <p:cNvPr id="152" name="Google Shape;152;p64"/>
          <p:cNvSpPr/>
          <p:nvPr/>
        </p:nvSpPr>
        <p:spPr>
          <a:xfrm>
            <a:off x="11538857" y="6357853"/>
            <a:ext cx="495312" cy="276999"/>
          </a:xfrm>
          <a:prstGeom prst="rect">
            <a:avLst/>
          </a:prstGeom>
          <a:noFill/>
          <a:ln>
            <a:noFill/>
          </a:ln>
        </p:spPr>
        <p:txBody>
          <a:bodyPr spcFirstLastPara="1" wrap="square" lIns="91425" tIns="45700" rIns="91425" bIns="45700" anchor="ctr" anchorCtr="0">
            <a:spAutoFit/>
          </a:bodyPr>
          <a:lstStyle/>
          <a:p>
            <a:pPr marL="0" marR="0" lvl="0" indent="0" algn="r" rtl="0">
              <a:spcBef>
                <a:spcPts val="0"/>
              </a:spcBef>
              <a:spcAft>
                <a:spcPts val="0"/>
              </a:spcAft>
              <a:buNone/>
            </a:pPr>
            <a:fld id="{00000000-1234-1234-1234-123412341234}" type="slidenum">
              <a:rPr lang="en-US" sz="1200" b="0" i="0">
                <a:solidFill>
                  <a:srgbClr val="0D4C8E"/>
                </a:solidFill>
                <a:latin typeface="Arial"/>
                <a:ea typeface="Arial"/>
                <a:cs typeface="Arial"/>
                <a:sym typeface="Arial"/>
              </a:rPr>
              <a:t>‹#›</a:t>
            </a:fld>
            <a:endParaRPr sz="1200" b="0" i="0">
              <a:solidFill>
                <a:srgbClr val="0D4C8E"/>
              </a:solidFill>
              <a:latin typeface="Arial"/>
              <a:ea typeface="Arial"/>
              <a:cs typeface="Arial"/>
              <a:sym typeface="Arial"/>
            </a:endParaRPr>
          </a:p>
        </p:txBody>
      </p:sp>
      <p:sp>
        <p:nvSpPr>
          <p:cNvPr id="153" name="Google Shape;153;p64"/>
          <p:cNvSpPr txBox="1">
            <a:spLocks noGrp="1"/>
          </p:cNvSpPr>
          <p:nvPr>
            <p:ph type="body" idx="1"/>
          </p:nvPr>
        </p:nvSpPr>
        <p:spPr>
          <a:xfrm>
            <a:off x="838200" y="1868169"/>
            <a:ext cx="5132524" cy="692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rgbClr val="0C437B"/>
              </a:buClr>
              <a:buSzPts val="2400"/>
              <a:buNone/>
              <a:defRPr/>
            </a:lvl2pPr>
            <a:lvl3pPr marL="1371600" lvl="2" indent="-228600" algn="l">
              <a:lnSpc>
                <a:spcPct val="90000"/>
              </a:lnSpc>
              <a:spcBef>
                <a:spcPts val="500"/>
              </a:spcBef>
              <a:spcAft>
                <a:spcPts val="0"/>
              </a:spcAft>
              <a:buClr>
                <a:srgbClr val="0C437B"/>
              </a:buClr>
              <a:buSzPts val="2000"/>
              <a:buNone/>
              <a:defRPr/>
            </a:lvl3pPr>
            <a:lvl4pPr marL="1828800" lvl="3" indent="-228600" algn="l">
              <a:lnSpc>
                <a:spcPct val="90000"/>
              </a:lnSpc>
              <a:spcBef>
                <a:spcPts val="500"/>
              </a:spcBef>
              <a:spcAft>
                <a:spcPts val="0"/>
              </a:spcAft>
              <a:buClr>
                <a:srgbClr val="1062B4"/>
              </a:buClr>
              <a:buSzPts val="1800"/>
              <a:buNone/>
              <a:defRPr/>
            </a:lvl4pPr>
            <a:lvl5pPr marL="2286000" lvl="4" indent="-228600" algn="l">
              <a:lnSpc>
                <a:spcPct val="90000"/>
              </a:lnSpc>
              <a:spcBef>
                <a:spcPts val="500"/>
              </a:spcBef>
              <a:spcAft>
                <a:spcPts val="0"/>
              </a:spcAft>
              <a:buClr>
                <a:srgbClr val="1062B4"/>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64"/>
          <p:cNvSpPr txBox="1">
            <a:spLocks noGrp="1"/>
          </p:cNvSpPr>
          <p:nvPr>
            <p:ph type="body" idx="2"/>
          </p:nvPr>
        </p:nvSpPr>
        <p:spPr>
          <a:xfrm>
            <a:off x="838200" y="2782479"/>
            <a:ext cx="5132524" cy="692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rgbClr val="0C437B"/>
              </a:buClr>
              <a:buSzPts val="2400"/>
              <a:buNone/>
              <a:defRPr/>
            </a:lvl2pPr>
            <a:lvl3pPr marL="1371600" lvl="2" indent="-228600" algn="l">
              <a:lnSpc>
                <a:spcPct val="90000"/>
              </a:lnSpc>
              <a:spcBef>
                <a:spcPts val="500"/>
              </a:spcBef>
              <a:spcAft>
                <a:spcPts val="0"/>
              </a:spcAft>
              <a:buClr>
                <a:srgbClr val="0C437B"/>
              </a:buClr>
              <a:buSzPts val="2000"/>
              <a:buNone/>
              <a:defRPr/>
            </a:lvl3pPr>
            <a:lvl4pPr marL="1828800" lvl="3" indent="-228600" algn="l">
              <a:lnSpc>
                <a:spcPct val="90000"/>
              </a:lnSpc>
              <a:spcBef>
                <a:spcPts val="500"/>
              </a:spcBef>
              <a:spcAft>
                <a:spcPts val="0"/>
              </a:spcAft>
              <a:buClr>
                <a:srgbClr val="1062B4"/>
              </a:buClr>
              <a:buSzPts val="1800"/>
              <a:buNone/>
              <a:defRPr/>
            </a:lvl4pPr>
            <a:lvl5pPr marL="2286000" lvl="4" indent="-228600" algn="l">
              <a:lnSpc>
                <a:spcPct val="90000"/>
              </a:lnSpc>
              <a:spcBef>
                <a:spcPts val="500"/>
              </a:spcBef>
              <a:spcAft>
                <a:spcPts val="0"/>
              </a:spcAft>
              <a:buClr>
                <a:srgbClr val="1062B4"/>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64"/>
          <p:cNvSpPr txBox="1">
            <a:spLocks noGrp="1"/>
          </p:cNvSpPr>
          <p:nvPr>
            <p:ph type="body" idx="3"/>
          </p:nvPr>
        </p:nvSpPr>
        <p:spPr>
          <a:xfrm>
            <a:off x="838200" y="3657691"/>
            <a:ext cx="5132524" cy="692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rgbClr val="0C437B"/>
              </a:buClr>
              <a:buSzPts val="2400"/>
              <a:buNone/>
              <a:defRPr/>
            </a:lvl2pPr>
            <a:lvl3pPr marL="1371600" lvl="2" indent="-228600" algn="l">
              <a:lnSpc>
                <a:spcPct val="90000"/>
              </a:lnSpc>
              <a:spcBef>
                <a:spcPts val="500"/>
              </a:spcBef>
              <a:spcAft>
                <a:spcPts val="0"/>
              </a:spcAft>
              <a:buClr>
                <a:srgbClr val="0C437B"/>
              </a:buClr>
              <a:buSzPts val="2000"/>
              <a:buNone/>
              <a:defRPr/>
            </a:lvl3pPr>
            <a:lvl4pPr marL="1828800" lvl="3" indent="-228600" algn="l">
              <a:lnSpc>
                <a:spcPct val="90000"/>
              </a:lnSpc>
              <a:spcBef>
                <a:spcPts val="500"/>
              </a:spcBef>
              <a:spcAft>
                <a:spcPts val="0"/>
              </a:spcAft>
              <a:buClr>
                <a:srgbClr val="1062B4"/>
              </a:buClr>
              <a:buSzPts val="1800"/>
              <a:buNone/>
              <a:defRPr/>
            </a:lvl4pPr>
            <a:lvl5pPr marL="2286000" lvl="4" indent="-228600" algn="l">
              <a:lnSpc>
                <a:spcPct val="90000"/>
              </a:lnSpc>
              <a:spcBef>
                <a:spcPts val="500"/>
              </a:spcBef>
              <a:spcAft>
                <a:spcPts val="0"/>
              </a:spcAft>
              <a:buClr>
                <a:srgbClr val="1062B4"/>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4"/>
          <p:cNvSpPr txBox="1">
            <a:spLocks noGrp="1"/>
          </p:cNvSpPr>
          <p:nvPr>
            <p:ph type="body" idx="4"/>
          </p:nvPr>
        </p:nvSpPr>
        <p:spPr>
          <a:xfrm>
            <a:off x="838200" y="4532902"/>
            <a:ext cx="5132524" cy="692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rgbClr val="0C437B"/>
              </a:buClr>
              <a:buSzPts val="2400"/>
              <a:buNone/>
              <a:defRPr/>
            </a:lvl2pPr>
            <a:lvl3pPr marL="1371600" lvl="2" indent="-228600" algn="l">
              <a:lnSpc>
                <a:spcPct val="90000"/>
              </a:lnSpc>
              <a:spcBef>
                <a:spcPts val="500"/>
              </a:spcBef>
              <a:spcAft>
                <a:spcPts val="0"/>
              </a:spcAft>
              <a:buClr>
                <a:srgbClr val="0C437B"/>
              </a:buClr>
              <a:buSzPts val="2000"/>
              <a:buNone/>
              <a:defRPr/>
            </a:lvl3pPr>
            <a:lvl4pPr marL="1828800" lvl="3" indent="-228600" algn="l">
              <a:lnSpc>
                <a:spcPct val="90000"/>
              </a:lnSpc>
              <a:spcBef>
                <a:spcPts val="500"/>
              </a:spcBef>
              <a:spcAft>
                <a:spcPts val="0"/>
              </a:spcAft>
              <a:buClr>
                <a:srgbClr val="1062B4"/>
              </a:buClr>
              <a:buSzPts val="1800"/>
              <a:buNone/>
              <a:defRPr/>
            </a:lvl4pPr>
            <a:lvl5pPr marL="2286000" lvl="4" indent="-228600" algn="l">
              <a:lnSpc>
                <a:spcPct val="90000"/>
              </a:lnSpc>
              <a:spcBef>
                <a:spcPts val="500"/>
              </a:spcBef>
              <a:spcAft>
                <a:spcPts val="0"/>
              </a:spcAft>
              <a:buClr>
                <a:srgbClr val="1062B4"/>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64"/>
          <p:cNvSpPr txBox="1">
            <a:spLocks noGrp="1"/>
          </p:cNvSpPr>
          <p:nvPr>
            <p:ph type="body" idx="5"/>
          </p:nvPr>
        </p:nvSpPr>
        <p:spPr>
          <a:xfrm>
            <a:off x="6221276" y="1868169"/>
            <a:ext cx="5132524" cy="692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rgbClr val="0C437B"/>
              </a:buClr>
              <a:buSzPts val="2400"/>
              <a:buNone/>
              <a:defRPr/>
            </a:lvl2pPr>
            <a:lvl3pPr marL="1371600" lvl="2" indent="-228600" algn="l">
              <a:lnSpc>
                <a:spcPct val="90000"/>
              </a:lnSpc>
              <a:spcBef>
                <a:spcPts val="500"/>
              </a:spcBef>
              <a:spcAft>
                <a:spcPts val="0"/>
              </a:spcAft>
              <a:buClr>
                <a:srgbClr val="0C437B"/>
              </a:buClr>
              <a:buSzPts val="2000"/>
              <a:buNone/>
              <a:defRPr/>
            </a:lvl3pPr>
            <a:lvl4pPr marL="1828800" lvl="3" indent="-228600" algn="l">
              <a:lnSpc>
                <a:spcPct val="90000"/>
              </a:lnSpc>
              <a:spcBef>
                <a:spcPts val="500"/>
              </a:spcBef>
              <a:spcAft>
                <a:spcPts val="0"/>
              </a:spcAft>
              <a:buClr>
                <a:srgbClr val="1062B4"/>
              </a:buClr>
              <a:buSzPts val="1800"/>
              <a:buNone/>
              <a:defRPr/>
            </a:lvl4pPr>
            <a:lvl5pPr marL="2286000" lvl="4" indent="-228600" algn="l">
              <a:lnSpc>
                <a:spcPct val="90000"/>
              </a:lnSpc>
              <a:spcBef>
                <a:spcPts val="500"/>
              </a:spcBef>
              <a:spcAft>
                <a:spcPts val="0"/>
              </a:spcAft>
              <a:buClr>
                <a:srgbClr val="1062B4"/>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64"/>
          <p:cNvSpPr txBox="1">
            <a:spLocks noGrp="1"/>
          </p:cNvSpPr>
          <p:nvPr>
            <p:ph type="body" idx="6"/>
          </p:nvPr>
        </p:nvSpPr>
        <p:spPr>
          <a:xfrm>
            <a:off x="6221276" y="2782479"/>
            <a:ext cx="5132524" cy="692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rgbClr val="0C437B"/>
              </a:buClr>
              <a:buSzPts val="2400"/>
              <a:buNone/>
              <a:defRPr/>
            </a:lvl2pPr>
            <a:lvl3pPr marL="1371600" lvl="2" indent="-228600" algn="l">
              <a:lnSpc>
                <a:spcPct val="90000"/>
              </a:lnSpc>
              <a:spcBef>
                <a:spcPts val="500"/>
              </a:spcBef>
              <a:spcAft>
                <a:spcPts val="0"/>
              </a:spcAft>
              <a:buClr>
                <a:srgbClr val="0C437B"/>
              </a:buClr>
              <a:buSzPts val="2000"/>
              <a:buNone/>
              <a:defRPr/>
            </a:lvl3pPr>
            <a:lvl4pPr marL="1828800" lvl="3" indent="-228600" algn="l">
              <a:lnSpc>
                <a:spcPct val="90000"/>
              </a:lnSpc>
              <a:spcBef>
                <a:spcPts val="500"/>
              </a:spcBef>
              <a:spcAft>
                <a:spcPts val="0"/>
              </a:spcAft>
              <a:buClr>
                <a:srgbClr val="1062B4"/>
              </a:buClr>
              <a:buSzPts val="1800"/>
              <a:buNone/>
              <a:defRPr/>
            </a:lvl4pPr>
            <a:lvl5pPr marL="2286000" lvl="4" indent="-228600" algn="l">
              <a:lnSpc>
                <a:spcPct val="90000"/>
              </a:lnSpc>
              <a:spcBef>
                <a:spcPts val="500"/>
              </a:spcBef>
              <a:spcAft>
                <a:spcPts val="0"/>
              </a:spcAft>
              <a:buClr>
                <a:srgbClr val="1062B4"/>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64"/>
          <p:cNvSpPr txBox="1">
            <a:spLocks noGrp="1"/>
          </p:cNvSpPr>
          <p:nvPr>
            <p:ph type="body" idx="7"/>
          </p:nvPr>
        </p:nvSpPr>
        <p:spPr>
          <a:xfrm>
            <a:off x="6221276" y="3657691"/>
            <a:ext cx="5132524" cy="692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rgbClr val="0C437B"/>
              </a:buClr>
              <a:buSzPts val="2400"/>
              <a:buNone/>
              <a:defRPr/>
            </a:lvl2pPr>
            <a:lvl3pPr marL="1371600" lvl="2" indent="-228600" algn="l">
              <a:lnSpc>
                <a:spcPct val="90000"/>
              </a:lnSpc>
              <a:spcBef>
                <a:spcPts val="500"/>
              </a:spcBef>
              <a:spcAft>
                <a:spcPts val="0"/>
              </a:spcAft>
              <a:buClr>
                <a:srgbClr val="0C437B"/>
              </a:buClr>
              <a:buSzPts val="2000"/>
              <a:buNone/>
              <a:defRPr/>
            </a:lvl3pPr>
            <a:lvl4pPr marL="1828800" lvl="3" indent="-228600" algn="l">
              <a:lnSpc>
                <a:spcPct val="90000"/>
              </a:lnSpc>
              <a:spcBef>
                <a:spcPts val="500"/>
              </a:spcBef>
              <a:spcAft>
                <a:spcPts val="0"/>
              </a:spcAft>
              <a:buClr>
                <a:srgbClr val="1062B4"/>
              </a:buClr>
              <a:buSzPts val="1800"/>
              <a:buNone/>
              <a:defRPr/>
            </a:lvl4pPr>
            <a:lvl5pPr marL="2286000" lvl="4" indent="-228600" algn="l">
              <a:lnSpc>
                <a:spcPct val="90000"/>
              </a:lnSpc>
              <a:spcBef>
                <a:spcPts val="500"/>
              </a:spcBef>
              <a:spcAft>
                <a:spcPts val="0"/>
              </a:spcAft>
              <a:buClr>
                <a:srgbClr val="1062B4"/>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64"/>
          <p:cNvSpPr txBox="1">
            <a:spLocks noGrp="1"/>
          </p:cNvSpPr>
          <p:nvPr>
            <p:ph type="body" idx="8"/>
          </p:nvPr>
        </p:nvSpPr>
        <p:spPr>
          <a:xfrm>
            <a:off x="6221276" y="4532902"/>
            <a:ext cx="5132524" cy="692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228600" algn="l">
              <a:lnSpc>
                <a:spcPct val="90000"/>
              </a:lnSpc>
              <a:spcBef>
                <a:spcPts val="500"/>
              </a:spcBef>
              <a:spcAft>
                <a:spcPts val="0"/>
              </a:spcAft>
              <a:buClr>
                <a:srgbClr val="0C437B"/>
              </a:buClr>
              <a:buSzPts val="2400"/>
              <a:buNone/>
              <a:defRPr/>
            </a:lvl2pPr>
            <a:lvl3pPr marL="1371600" lvl="2" indent="-228600" algn="l">
              <a:lnSpc>
                <a:spcPct val="90000"/>
              </a:lnSpc>
              <a:spcBef>
                <a:spcPts val="500"/>
              </a:spcBef>
              <a:spcAft>
                <a:spcPts val="0"/>
              </a:spcAft>
              <a:buClr>
                <a:srgbClr val="0C437B"/>
              </a:buClr>
              <a:buSzPts val="2000"/>
              <a:buNone/>
              <a:defRPr/>
            </a:lvl3pPr>
            <a:lvl4pPr marL="1828800" lvl="3" indent="-228600" algn="l">
              <a:lnSpc>
                <a:spcPct val="90000"/>
              </a:lnSpc>
              <a:spcBef>
                <a:spcPts val="500"/>
              </a:spcBef>
              <a:spcAft>
                <a:spcPts val="0"/>
              </a:spcAft>
              <a:buClr>
                <a:srgbClr val="1062B4"/>
              </a:buClr>
              <a:buSzPts val="1800"/>
              <a:buNone/>
              <a:defRPr/>
            </a:lvl4pPr>
            <a:lvl5pPr marL="2286000" lvl="4" indent="-228600" algn="l">
              <a:lnSpc>
                <a:spcPct val="90000"/>
              </a:lnSpc>
              <a:spcBef>
                <a:spcPts val="500"/>
              </a:spcBef>
              <a:spcAft>
                <a:spcPts val="0"/>
              </a:spcAft>
              <a:buClr>
                <a:srgbClr val="1062B4"/>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9" name="Google Shape;29;p58"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30" name="Google Shape;30;p58"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59"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39" name="Google Shape;39;p59"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6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60" descr="Ornamental shape. Blue gradient and gray rectangles"/>
          <p:cNvPicPr preferRelativeResize="0"/>
          <p:nvPr/>
        </p:nvPicPr>
        <p:blipFill rotWithShape="1">
          <a:blip r:embed="rId2">
            <a:alphaModFix/>
          </a:blip>
          <a:srcRect/>
          <a:stretch/>
        </p:blipFill>
        <p:spPr>
          <a:xfrm>
            <a:off x="0" y="152400"/>
            <a:ext cx="12192000" cy="2381250"/>
          </a:xfrm>
          <a:prstGeom prst="rect">
            <a:avLst/>
          </a:prstGeom>
          <a:noFill/>
          <a:ln>
            <a:noFill/>
          </a:ln>
        </p:spPr>
      </p:pic>
      <p:pic>
        <p:nvPicPr>
          <p:cNvPr id="47" name="Google Shape;47;p60" descr="Pennsylvania Department of Education Logo"/>
          <p:cNvPicPr preferRelativeResize="0"/>
          <p:nvPr/>
        </p:nvPicPr>
        <p:blipFill rotWithShape="1">
          <a:blip r:embed="rId3">
            <a:alphaModFix/>
          </a:blip>
          <a:srcRect/>
          <a:stretch/>
        </p:blipFill>
        <p:spPr>
          <a:xfrm>
            <a:off x="210696" y="530226"/>
            <a:ext cx="3556000" cy="1270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6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6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6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61"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58" name="Google Shape;58;p61"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65"/>
          <p:cNvSpPr txBox="1">
            <a:spLocks noGrp="1"/>
          </p:cNvSpPr>
          <p:nvPr>
            <p:ph type="title"/>
          </p:nvPr>
        </p:nvSpPr>
        <p:spPr>
          <a:xfrm>
            <a:off x="838200" y="269425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4" name="Google Shape;64;p65" descr="Ornamental shape. Blue gradient and gray rectangles"/>
          <p:cNvPicPr preferRelativeResize="0"/>
          <p:nvPr/>
        </p:nvPicPr>
        <p:blipFill rotWithShape="1">
          <a:blip r:embed="rId2">
            <a:alphaModFix/>
          </a:blip>
          <a:srcRect/>
          <a:stretch/>
        </p:blipFill>
        <p:spPr>
          <a:xfrm>
            <a:off x="0" y="152400"/>
            <a:ext cx="12192000" cy="2381250"/>
          </a:xfrm>
          <a:prstGeom prst="rect">
            <a:avLst/>
          </a:prstGeom>
          <a:noFill/>
          <a:ln>
            <a:noFill/>
          </a:ln>
        </p:spPr>
      </p:pic>
      <p:pic>
        <p:nvPicPr>
          <p:cNvPr id="65" name="Google Shape;65;p65" descr="Pennsylvania Department of Education Logo"/>
          <p:cNvPicPr preferRelativeResize="0"/>
          <p:nvPr/>
        </p:nvPicPr>
        <p:blipFill rotWithShape="1">
          <a:blip r:embed="rId3">
            <a:alphaModFix/>
          </a:blip>
          <a:srcRect/>
          <a:stretch/>
        </p:blipFill>
        <p:spPr>
          <a:xfrm>
            <a:off x="210696" y="530226"/>
            <a:ext cx="3556000" cy="1270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6"/>
        <p:cNvGrpSpPr/>
        <p:nvPr/>
      </p:nvGrpSpPr>
      <p:grpSpPr>
        <a:xfrm>
          <a:off x="0" y="0"/>
          <a:ext cx="0" cy="0"/>
          <a:chOff x="0" y="0"/>
          <a:chExt cx="0" cy="0"/>
        </a:xfrm>
      </p:grpSpPr>
      <p:sp>
        <p:nvSpPr>
          <p:cNvPr id="67" name="Google Shape;67;p66"/>
          <p:cNvSpPr txBox="1">
            <a:spLocks noGrp="1"/>
          </p:cNvSpPr>
          <p:nvPr>
            <p:ph type="title"/>
          </p:nvPr>
        </p:nvSpPr>
        <p:spPr>
          <a:xfrm>
            <a:off x="838200" y="62391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66"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72" name="Google Shape;72;p66"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77" name="Google Shape;77;p67" descr="Ornamental shape. Blue gradient and gray rectangles"/>
          <p:cNvPicPr preferRelativeResize="0"/>
          <p:nvPr/>
        </p:nvPicPr>
        <p:blipFill rotWithShape="1">
          <a:blip r:embed="rId2">
            <a:alphaModFix/>
          </a:blip>
          <a:srcRect/>
          <a:stretch/>
        </p:blipFill>
        <p:spPr>
          <a:xfrm>
            <a:off x="0" y="152400"/>
            <a:ext cx="12192000" cy="2381250"/>
          </a:xfrm>
          <a:prstGeom prst="rect">
            <a:avLst/>
          </a:prstGeom>
          <a:noFill/>
          <a:ln>
            <a:noFill/>
          </a:ln>
        </p:spPr>
      </p:pic>
      <p:pic>
        <p:nvPicPr>
          <p:cNvPr id="78" name="Google Shape;78;p67" descr="Pennsylvania Department of Education Logo"/>
          <p:cNvPicPr preferRelativeResize="0"/>
          <p:nvPr/>
        </p:nvPicPr>
        <p:blipFill rotWithShape="1">
          <a:blip r:embed="rId3">
            <a:alphaModFix/>
          </a:blip>
          <a:srcRect/>
          <a:stretch/>
        </p:blipFill>
        <p:spPr>
          <a:xfrm>
            <a:off x="210696" y="530226"/>
            <a:ext cx="3556000" cy="1270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9"/>
        <p:cNvGrpSpPr/>
        <p:nvPr/>
      </p:nvGrpSpPr>
      <p:grpSpPr>
        <a:xfrm>
          <a:off x="0" y="0"/>
          <a:ext cx="0" cy="0"/>
          <a:chOff x="0" y="0"/>
          <a:chExt cx="0" cy="0"/>
        </a:xfrm>
      </p:grpSpPr>
      <p:sp>
        <p:nvSpPr>
          <p:cNvPr id="80" name="Google Shape;8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3" name="Google Shape;83;p68" descr="Ornamental shapes. Dark blue and light blue rectangles"/>
          <p:cNvPicPr preferRelativeResize="0"/>
          <p:nvPr/>
        </p:nvPicPr>
        <p:blipFill rotWithShape="1">
          <a:blip r:embed="rId2">
            <a:alphaModFix/>
          </a:blip>
          <a:srcRect/>
          <a:stretch/>
        </p:blipFill>
        <p:spPr>
          <a:xfrm>
            <a:off x="1676400" y="-138509"/>
            <a:ext cx="10515600" cy="1478756"/>
          </a:xfrm>
          <a:prstGeom prst="rect">
            <a:avLst/>
          </a:prstGeom>
          <a:noFill/>
          <a:ln>
            <a:noFill/>
          </a:ln>
        </p:spPr>
      </p:pic>
      <p:pic>
        <p:nvPicPr>
          <p:cNvPr id="84" name="Google Shape;84;p68" descr="Pennsylvania Department of Education Logo"/>
          <p:cNvPicPr preferRelativeResize="0"/>
          <p:nvPr/>
        </p:nvPicPr>
        <p:blipFill rotWithShape="1">
          <a:blip r:embed="rId3">
            <a:alphaModFix/>
          </a:blip>
          <a:srcRect/>
          <a:stretch/>
        </p:blipFill>
        <p:spPr>
          <a:xfrm>
            <a:off x="10355327" y="136525"/>
            <a:ext cx="1836673" cy="65595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 name="Google Shape;120;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3" name="Google Shape;143;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C437B"/>
              </a:buClr>
              <a:buSzPts val="2400"/>
              <a:buFont typeface="Arial"/>
              <a:buChar char="•"/>
              <a:defRPr sz="2400" b="0" i="0" u="none" strike="noStrike" cap="none">
                <a:solidFill>
                  <a:srgbClr val="0C437B"/>
                </a:solidFill>
                <a:latin typeface="Arial"/>
                <a:ea typeface="Arial"/>
                <a:cs typeface="Arial"/>
                <a:sym typeface="Arial"/>
              </a:defRPr>
            </a:lvl2pPr>
            <a:lvl3pPr marL="1371600" marR="0" lvl="2" indent="-355600" algn="l" rtl="0">
              <a:lnSpc>
                <a:spcPct val="90000"/>
              </a:lnSpc>
              <a:spcBef>
                <a:spcPts val="500"/>
              </a:spcBef>
              <a:spcAft>
                <a:spcPts val="0"/>
              </a:spcAft>
              <a:buClr>
                <a:srgbClr val="0C437B"/>
              </a:buClr>
              <a:buSzPts val="2000"/>
              <a:buFont typeface="Arial"/>
              <a:buChar char="•"/>
              <a:defRPr sz="2000" b="0" i="0" u="none" strike="noStrike" cap="none">
                <a:solidFill>
                  <a:srgbClr val="0C437B"/>
                </a:solidFill>
                <a:latin typeface="Arial"/>
                <a:ea typeface="Arial"/>
                <a:cs typeface="Arial"/>
                <a:sym typeface="Arial"/>
              </a:defRPr>
            </a:lvl3pPr>
            <a:lvl4pPr marL="1828800" marR="0" lvl="3" indent="-342900" algn="l" rtl="0">
              <a:lnSpc>
                <a:spcPct val="90000"/>
              </a:lnSpc>
              <a:spcBef>
                <a:spcPts val="500"/>
              </a:spcBef>
              <a:spcAft>
                <a:spcPts val="0"/>
              </a:spcAft>
              <a:buClr>
                <a:srgbClr val="1062B4"/>
              </a:buClr>
              <a:buSzPts val="1800"/>
              <a:buFont typeface="Arial"/>
              <a:buChar char="•"/>
              <a:defRPr sz="1800" b="0" i="0" u="none" strike="noStrike" cap="none">
                <a:solidFill>
                  <a:srgbClr val="1062B4"/>
                </a:solidFill>
                <a:latin typeface="Arial"/>
                <a:ea typeface="Arial"/>
                <a:cs typeface="Arial"/>
                <a:sym typeface="Arial"/>
              </a:defRPr>
            </a:lvl4pPr>
            <a:lvl5pPr marL="2286000" marR="0" lvl="4" indent="-342900" algn="l" rtl="0">
              <a:lnSpc>
                <a:spcPct val="90000"/>
              </a:lnSpc>
              <a:spcBef>
                <a:spcPts val="500"/>
              </a:spcBef>
              <a:spcAft>
                <a:spcPts val="0"/>
              </a:spcAft>
              <a:buClr>
                <a:srgbClr val="1062B4"/>
              </a:buClr>
              <a:buSzPts val="1800"/>
              <a:buFont typeface="Arial"/>
              <a:buChar char="•"/>
              <a:defRPr sz="1800" b="0" i="0" u="none" strike="noStrike" cap="none">
                <a:solidFill>
                  <a:srgbClr val="1062B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a:solidFill>
                  <a:srgbClr val="888C9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00" b="0" i="0">
                <a:solidFill>
                  <a:srgbClr val="888C9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 name="Google Shape;14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a:solidFill>
                  <a:srgbClr val="888C98"/>
                </a:solidFill>
                <a:latin typeface="Arial"/>
                <a:ea typeface="Arial"/>
                <a:cs typeface="Arial"/>
                <a:sym typeface="Arial"/>
              </a:defRPr>
            </a:lvl1pPr>
            <a:lvl2pPr marL="0" marR="0" lvl="1" indent="0" algn="r" rtl="0">
              <a:spcBef>
                <a:spcPts val="0"/>
              </a:spcBef>
              <a:buNone/>
              <a:defRPr sz="1000" b="0" i="0">
                <a:solidFill>
                  <a:srgbClr val="888C98"/>
                </a:solidFill>
                <a:latin typeface="Arial"/>
                <a:ea typeface="Arial"/>
                <a:cs typeface="Arial"/>
                <a:sym typeface="Arial"/>
              </a:defRPr>
            </a:lvl2pPr>
            <a:lvl3pPr marL="0" marR="0" lvl="2" indent="0" algn="r" rtl="0">
              <a:spcBef>
                <a:spcPts val="0"/>
              </a:spcBef>
              <a:buNone/>
              <a:defRPr sz="1000" b="0" i="0">
                <a:solidFill>
                  <a:srgbClr val="888C98"/>
                </a:solidFill>
                <a:latin typeface="Arial"/>
                <a:ea typeface="Arial"/>
                <a:cs typeface="Arial"/>
                <a:sym typeface="Arial"/>
              </a:defRPr>
            </a:lvl3pPr>
            <a:lvl4pPr marL="0" marR="0" lvl="3" indent="0" algn="r" rtl="0">
              <a:spcBef>
                <a:spcPts val="0"/>
              </a:spcBef>
              <a:buNone/>
              <a:defRPr sz="1000" b="0" i="0">
                <a:solidFill>
                  <a:srgbClr val="888C98"/>
                </a:solidFill>
                <a:latin typeface="Arial"/>
                <a:ea typeface="Arial"/>
                <a:cs typeface="Arial"/>
                <a:sym typeface="Arial"/>
              </a:defRPr>
            </a:lvl4pPr>
            <a:lvl5pPr marL="0" marR="0" lvl="4" indent="0" algn="r" rtl="0">
              <a:spcBef>
                <a:spcPts val="0"/>
              </a:spcBef>
              <a:buNone/>
              <a:defRPr sz="1000" b="0" i="0">
                <a:solidFill>
                  <a:srgbClr val="888C98"/>
                </a:solidFill>
                <a:latin typeface="Arial"/>
                <a:ea typeface="Arial"/>
                <a:cs typeface="Arial"/>
                <a:sym typeface="Arial"/>
              </a:defRPr>
            </a:lvl5pPr>
            <a:lvl6pPr marL="0" marR="0" lvl="5" indent="0" algn="r" rtl="0">
              <a:spcBef>
                <a:spcPts val="0"/>
              </a:spcBef>
              <a:buNone/>
              <a:defRPr sz="1000" b="0" i="0">
                <a:solidFill>
                  <a:srgbClr val="888C98"/>
                </a:solidFill>
                <a:latin typeface="Arial"/>
                <a:ea typeface="Arial"/>
                <a:cs typeface="Arial"/>
                <a:sym typeface="Arial"/>
              </a:defRPr>
            </a:lvl6pPr>
            <a:lvl7pPr marL="0" marR="0" lvl="6" indent="0" algn="r" rtl="0">
              <a:spcBef>
                <a:spcPts val="0"/>
              </a:spcBef>
              <a:buNone/>
              <a:defRPr sz="1000" b="0" i="0">
                <a:solidFill>
                  <a:srgbClr val="888C98"/>
                </a:solidFill>
                <a:latin typeface="Arial"/>
                <a:ea typeface="Arial"/>
                <a:cs typeface="Arial"/>
                <a:sym typeface="Arial"/>
              </a:defRPr>
            </a:lvl7pPr>
            <a:lvl8pPr marL="0" marR="0" lvl="7" indent="0" algn="r" rtl="0">
              <a:spcBef>
                <a:spcPts val="0"/>
              </a:spcBef>
              <a:buNone/>
              <a:defRPr sz="1000" b="0" i="0">
                <a:solidFill>
                  <a:srgbClr val="888C98"/>
                </a:solidFill>
                <a:latin typeface="Arial"/>
                <a:ea typeface="Arial"/>
                <a:cs typeface="Arial"/>
                <a:sym typeface="Arial"/>
              </a:defRPr>
            </a:lvl8pPr>
            <a:lvl9pPr marL="0" marR="0" lvl="8" indent="0" algn="r" rtl="0">
              <a:spcBef>
                <a:spcPts val="0"/>
              </a:spcBef>
              <a:buNone/>
              <a:defRPr sz="1000" b="0" i="0">
                <a:solidFill>
                  <a:srgbClr val="888C9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digitalpd4you.com/2020/08/30/educator-reflection-tip-73-are-you-using-data-to-effectively-inform-your-instructional-practic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and.org/topics/teacher-effectiveness.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mailto:RA-PDE-Evaluation@pa.gov"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mailto:pdepvaas@iu13.org" TargetMode="Externa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www.education.pa.gov/Documents/K-12/Assessment%20and%20Accountability/PVAAS/UsingPVAAS/SelfReflectionGuideForPVAASTeacherReporting-NonDataAvailable.pdf" TargetMode="External"/><Relationship Id="rId4" Type="http://schemas.openxmlformats.org/officeDocument/2006/relationships/hyperlink" Target="https://www.education.pa.gov/Documents/K-12/Assessment%20and%20Accountability/PVAAS/UsingPVAAS/SelfReflectionGuideForPVAASTeacherReporting.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www.pdesas.org/EducatorFrameworks/EducatorEffectiveness?SectionPageItemId=12209" TargetMode="Externa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ww.education.pa.gov/K-12/Assessment%20and%20Accountability/PVAAS/UsingPVAAS/Pages/DiggingDeeper.aspx"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hyperlink" Target="https://www.evidenceforpa.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pdesas.org/EducatorFrameworks/EducatorEffectiveness?SectionPageItemId=12608"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pvaas.sas.com/videos/PA/Teacher-Specific-Reporting/index.html#/" TargetMode="External"/><Relationship Id="rId3" Type="http://schemas.openxmlformats.org/officeDocument/2006/relationships/hyperlink" Target="https://www.education.pa.gov/Documents/K-12/Assessment%20and%20Accountability/PVAAS/UsingPVAAS/SelfReflectionGuideForPVAASTeacherReporting.pdf" TargetMode="External"/><Relationship Id="rId7" Type="http://schemas.openxmlformats.org/officeDocument/2006/relationships/hyperlink" Target="https://www.youtube.com/watch?v=bflwxy6TTG8&amp;list=PLNbwFhDzHFEVpm9dKOLYxcokmGaEaFYVu&amp;index=53&amp;t=5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www.education.pa.gov/K-12/Assessment%20and%20Accountability/PVAAS/UsingPVAAS/Pages/DiggingDeeper.aspx" TargetMode="External"/><Relationship Id="rId5" Type="http://schemas.openxmlformats.org/officeDocument/2006/relationships/hyperlink" Target="https://www.education.pa.gov/K-12/Assessment%20and%20Accountability/PVAAS/UsingPVAAS/Pages/Common-Questions-From-Teachers.aspx" TargetMode="External"/><Relationship Id="rId4" Type="http://schemas.openxmlformats.org/officeDocument/2006/relationships/hyperlink" Target="https://www.education.pa.gov/Documents/K-12/Assessment%20and%20Accountability/PVAAS/UsingPVAAS/SelfReflectionGuideForPVAASTeacherReporting-NonDataAvailable.pdf" TargetMode="External"/><Relationship Id="rId9" Type="http://schemas.openxmlformats.org/officeDocument/2006/relationships/hyperlink" Target="https://pvaas.sas.com/videos/PA/E-Learning/StudentSearch-CustomStudent/index.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pvaas.sas.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www.education.pa.gov/K-12/Assessment%20and%20Accountability/PVAAS/Pages/default.asp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www.education.pa.gov/Teachers%20-%20Administrators/PA%20Inspired%20Leaders/Pages/BlendedCourses.aspx"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mailto:RA-PDE-Evaluation@pa.gov"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mailto:pdepvaas@iu13.org" TargetMode="External"/><Relationship Id="rId4" Type="http://schemas.openxmlformats.org/officeDocument/2006/relationships/hyperlink" Target="https://pvaas.sas.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www.education.pa.gov/Documents/K-12/Assessment%20and%20Accountability/PVAAS/UsingPVAAS/SelfReflectionGuideForPVAASTeacherReporting-NonDataAvailable.pdf" TargetMode="External"/><Relationship Id="rId4" Type="http://schemas.openxmlformats.org/officeDocument/2006/relationships/hyperlink" Target="https://www.education.pa.gov/Documents/K-12/Assessment%20and%20Accountability/PVAAS/UsingPVAAS/SelfReflectionGuideForPVAASTeacherReporting.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www.pdesas.org/EducatorFrameworks/EducatorEffectiveness?SectionPageItemId=12209"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
          <p:cNvSpPr txBox="1">
            <a:spLocks noGrp="1"/>
          </p:cNvSpPr>
          <p:nvPr>
            <p:ph type="ctrTitle"/>
          </p:nvPr>
        </p:nvSpPr>
        <p:spPr>
          <a:xfrm>
            <a:off x="373223" y="2588855"/>
            <a:ext cx="11625943"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22222"/>
              </a:buClr>
              <a:buSzPts val="4400"/>
              <a:buFont typeface="Arial"/>
              <a:buNone/>
            </a:pPr>
            <a:r>
              <a:rPr lang="en-US" sz="4400" dirty="0">
                <a:solidFill>
                  <a:srgbClr val="222222"/>
                </a:solidFill>
              </a:rPr>
              <a:t>Writing Meaningful LEA Selected Measures and Principal Performance Goals</a:t>
            </a:r>
            <a:endParaRPr sz="4400" dirty="0"/>
          </a:p>
        </p:txBody>
      </p:sp>
      <p:sp>
        <p:nvSpPr>
          <p:cNvPr id="167" name="Google Shape;167;p1"/>
          <p:cNvSpPr txBox="1">
            <a:spLocks noGrp="1"/>
          </p:cNvSpPr>
          <p:nvPr>
            <p:ph type="subTitle" idx="1"/>
          </p:nvPr>
        </p:nvSpPr>
        <p:spPr>
          <a:xfrm>
            <a:off x="3810000" y="5022299"/>
            <a:ext cx="4572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dirty="0"/>
              <a:t>Seminar</a:t>
            </a:r>
            <a:endParaRPr dirty="0"/>
          </a:p>
          <a:p>
            <a:pPr marL="0" lvl="0" indent="0" algn="ctr" rtl="0">
              <a:lnSpc>
                <a:spcPct val="90000"/>
              </a:lnSpc>
              <a:spcBef>
                <a:spcPts val="1000"/>
              </a:spcBef>
              <a:spcAft>
                <a:spcPts val="0"/>
              </a:spcAft>
              <a:buClr>
                <a:schemeClr val="dk1"/>
              </a:buClr>
              <a:buSzPts val="2400"/>
              <a:buNone/>
            </a:pPr>
            <a:r>
              <a:rPr lang="en-US" dirty="0"/>
              <a:t>PDE SAS Institute</a:t>
            </a:r>
            <a:endParaRPr dirty="0"/>
          </a:p>
          <a:p>
            <a:pPr marL="0" lvl="0" indent="0" algn="ctr" rtl="0">
              <a:lnSpc>
                <a:spcPct val="90000"/>
              </a:lnSpc>
              <a:spcBef>
                <a:spcPts val="1000"/>
              </a:spcBef>
              <a:spcAft>
                <a:spcPts val="0"/>
              </a:spcAft>
              <a:buClr>
                <a:schemeClr val="dk1"/>
              </a:buClr>
              <a:buSzPts val="2400"/>
              <a:buNone/>
            </a:pPr>
            <a:endParaRPr dirty="0"/>
          </a:p>
        </p:txBody>
      </p:sp>
      <p:sp>
        <p:nvSpPr>
          <p:cNvPr id="168" name="Google Shape;16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169" name="Google Shape;169;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24c2871ede8_5_2"/>
          <p:cNvSpPr txBox="1">
            <a:spLocks noGrp="1"/>
          </p:cNvSpPr>
          <p:nvPr>
            <p:ph type="title"/>
          </p:nvPr>
        </p:nvSpPr>
        <p:spPr>
          <a:xfrm>
            <a:off x="822960" y="9144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Act 13 Requirements</a:t>
            </a:r>
            <a:endParaRPr sz="3200" dirty="0"/>
          </a:p>
        </p:txBody>
      </p:sp>
      <p:pic>
        <p:nvPicPr>
          <p:cNvPr id="259" name="Google Shape;259;g24c2871ede8_5_2" descr="Weighted Rated Areas - picture of the measures for evaluation. These can be found on SAS."/>
          <p:cNvPicPr preferRelativeResize="0"/>
          <p:nvPr/>
        </p:nvPicPr>
        <p:blipFill>
          <a:blip r:embed="rId3">
            <a:alphaModFix/>
          </a:blip>
          <a:stretch>
            <a:fillRect/>
          </a:stretch>
        </p:blipFill>
        <p:spPr>
          <a:xfrm>
            <a:off x="822960" y="1371600"/>
            <a:ext cx="6914519" cy="4360724"/>
          </a:xfrm>
          <a:prstGeom prst="rect">
            <a:avLst/>
          </a:prstGeom>
          <a:noFill/>
          <a:ln>
            <a:noFill/>
          </a:ln>
        </p:spPr>
      </p:pic>
      <p:sp>
        <p:nvSpPr>
          <p:cNvPr id="260" name="Google Shape;260;g24c2871ede8_5_2"/>
          <p:cNvSpPr/>
          <p:nvPr/>
        </p:nvSpPr>
        <p:spPr>
          <a:xfrm>
            <a:off x="7863840" y="1663083"/>
            <a:ext cx="3383280" cy="1554480"/>
          </a:xfrm>
          <a:prstGeom prst="leftArrow">
            <a:avLst>
              <a:gd name="adj1" fmla="val 50000"/>
              <a:gd name="adj2" fmla="val 50000"/>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bg1"/>
                </a:solidFill>
              </a:rPr>
              <a:t>Classroom Teacher</a:t>
            </a:r>
            <a:endParaRPr sz="1600" dirty="0">
              <a:solidFill>
                <a:schemeClr val="bg1"/>
              </a:solidFill>
            </a:endParaRPr>
          </a:p>
        </p:txBody>
      </p:sp>
      <p:sp>
        <p:nvSpPr>
          <p:cNvPr id="263" name="Google Shape;263;g24c2871ede8_5_2"/>
          <p:cNvSpPr/>
          <p:nvPr/>
        </p:nvSpPr>
        <p:spPr>
          <a:xfrm>
            <a:off x="7909169" y="4417677"/>
            <a:ext cx="3383280" cy="1551300"/>
          </a:xfrm>
          <a:prstGeom prst="leftArrow">
            <a:avLst>
              <a:gd name="adj1" fmla="val 50000"/>
              <a:gd name="adj2" fmla="val 50000"/>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bg1"/>
                </a:solidFill>
              </a:rPr>
              <a:t>Principal, Asst/Vice Principal, CTE Director, Spec. Ed. Supervisor</a:t>
            </a:r>
            <a:endParaRPr sz="1600" dirty="0">
              <a:solidFill>
                <a:schemeClr val="bg1"/>
              </a:solidFill>
            </a:endParaRPr>
          </a:p>
        </p:txBody>
      </p:sp>
      <p:cxnSp>
        <p:nvCxnSpPr>
          <p:cNvPr id="2" name="Straight Connector 1">
            <a:extLst>
              <a:ext uri="{FF2B5EF4-FFF2-40B4-BE49-F238E27FC236}">
                <a16:creationId xmlns:a16="http://schemas.microsoft.com/office/drawing/2014/main" id="{7020DCEE-8DEA-5A3A-3019-42E08A4E5775}"/>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257" name="Google Shape;257;g24c2871ede8_5_2">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258" name="Google Shape;258;g24c2871ede8_5_2">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g24c2871ede8_5_20"/>
          <p:cNvSpPr txBox="1">
            <a:spLocks noGrp="1"/>
          </p:cNvSpPr>
          <p:nvPr>
            <p:ph type="title"/>
          </p:nvPr>
        </p:nvSpPr>
        <p:spPr>
          <a:xfrm>
            <a:off x="822960" y="9144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SLO vs. LEA Selected Measure (SPM)</a:t>
            </a:r>
          </a:p>
        </p:txBody>
      </p:sp>
      <p:cxnSp>
        <p:nvCxnSpPr>
          <p:cNvPr id="2" name="Straight Connector 1">
            <a:extLst>
              <a:ext uri="{FF2B5EF4-FFF2-40B4-BE49-F238E27FC236}">
                <a16:creationId xmlns:a16="http://schemas.microsoft.com/office/drawing/2014/main" id="{1169E243-ACA5-3F33-4018-F35FEE3B5E28}"/>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036B3E14-7690-A7B6-9D6B-9541E35FFB03}"/>
              </a:ext>
            </a:extLst>
          </p:cNvPr>
          <p:cNvSpPr>
            <a:spLocks noGrp="1"/>
          </p:cNvSpPr>
          <p:nvPr>
            <p:ph type="body" idx="1"/>
          </p:nvPr>
        </p:nvSpPr>
        <p:spPr>
          <a:xfrm>
            <a:off x="822960" y="1371600"/>
            <a:ext cx="5157787" cy="823912"/>
          </a:xfrm>
        </p:spPr>
        <p:txBody>
          <a:bodyPr>
            <a:normAutofit/>
          </a:bodyPr>
          <a:lstStyle/>
          <a:p>
            <a:pPr marL="114300" indent="0" algn="ctr">
              <a:buNone/>
            </a:pPr>
            <a:r>
              <a:rPr lang="en-US" b="1" dirty="0"/>
              <a:t>Act 82</a:t>
            </a:r>
          </a:p>
        </p:txBody>
      </p:sp>
      <p:sp>
        <p:nvSpPr>
          <p:cNvPr id="17" name="Content Placeholder 3">
            <a:extLst>
              <a:ext uri="{FF2B5EF4-FFF2-40B4-BE49-F238E27FC236}">
                <a16:creationId xmlns:a16="http://schemas.microsoft.com/office/drawing/2014/main" id="{CCF60025-B808-6374-6C1B-47F7E4E45A66}"/>
              </a:ext>
            </a:extLst>
          </p:cNvPr>
          <p:cNvSpPr txBox="1">
            <a:spLocks/>
          </p:cNvSpPr>
          <p:nvPr/>
        </p:nvSpPr>
        <p:spPr>
          <a:xfrm>
            <a:off x="772551" y="2286000"/>
            <a:ext cx="5157787" cy="368458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30237" indent="-342900">
              <a:buFont typeface="Arial" panose="020B0604020202020204" pitchFamily="34" charset="0"/>
              <a:buChar char="•"/>
            </a:pPr>
            <a:r>
              <a:rPr lang="en-US" sz="2400" dirty="0"/>
              <a:t>Required and complex template</a:t>
            </a:r>
          </a:p>
          <a:p>
            <a:pPr marL="630237" indent="-342900">
              <a:buFont typeface="Arial" panose="020B0604020202020204" pitchFamily="34" charset="0"/>
              <a:buChar char="•"/>
            </a:pPr>
            <a:r>
              <a:rPr lang="en-US" sz="2400" dirty="0"/>
              <a:t>Rigid structure</a:t>
            </a:r>
          </a:p>
          <a:p>
            <a:pPr marL="630237" indent="-342900">
              <a:buFont typeface="Arial" panose="020B0604020202020204" pitchFamily="34" charset="0"/>
              <a:buChar char="•"/>
            </a:pPr>
            <a:r>
              <a:rPr lang="en-US" sz="2400" dirty="0"/>
              <a:t>Quantitative (assessment focus)</a:t>
            </a:r>
          </a:p>
          <a:p>
            <a:pPr marL="630237" indent="-342900">
              <a:buFont typeface="Arial" panose="020B0604020202020204" pitchFamily="34" charset="0"/>
              <a:buChar char="•"/>
            </a:pPr>
            <a:r>
              <a:rPr lang="en-US" sz="2400" dirty="0"/>
              <a:t>Lack of alignment between educator and principal templates</a:t>
            </a:r>
          </a:p>
        </p:txBody>
      </p:sp>
      <p:sp>
        <p:nvSpPr>
          <p:cNvPr id="18" name="Text Placeholder 4">
            <a:extLst>
              <a:ext uri="{FF2B5EF4-FFF2-40B4-BE49-F238E27FC236}">
                <a16:creationId xmlns:a16="http://schemas.microsoft.com/office/drawing/2014/main" id="{1191299A-7CA1-2402-85D0-A58F6787D3E7}"/>
              </a:ext>
            </a:extLst>
          </p:cNvPr>
          <p:cNvSpPr txBox="1">
            <a:spLocks/>
          </p:cNvSpPr>
          <p:nvPr/>
        </p:nvSpPr>
        <p:spPr>
          <a:xfrm>
            <a:off x="7051723" y="1371600"/>
            <a:ext cx="4286837" cy="63976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t>Act 13</a:t>
            </a:r>
          </a:p>
        </p:txBody>
      </p:sp>
      <p:sp>
        <p:nvSpPr>
          <p:cNvPr id="19" name="Content Placeholder 5">
            <a:extLst>
              <a:ext uri="{FF2B5EF4-FFF2-40B4-BE49-F238E27FC236}">
                <a16:creationId xmlns:a16="http://schemas.microsoft.com/office/drawing/2014/main" id="{64F3FEB5-8D9C-945D-D905-0A3A5DDFCE20}"/>
              </a:ext>
            </a:extLst>
          </p:cNvPr>
          <p:cNvSpPr txBox="1">
            <a:spLocks/>
          </p:cNvSpPr>
          <p:nvPr/>
        </p:nvSpPr>
        <p:spPr>
          <a:xfrm>
            <a:off x="6787632" y="2286000"/>
            <a:ext cx="4403937" cy="395128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30275" indent="-342900">
              <a:buFont typeface="Arial" panose="020B0604020202020204" pitchFamily="34" charset="0"/>
              <a:buChar char="•"/>
            </a:pPr>
            <a:r>
              <a:rPr lang="en-US" sz="2400" dirty="0"/>
              <a:t>Optional and streamlined template</a:t>
            </a:r>
          </a:p>
          <a:p>
            <a:pPr marL="930275" indent="-342900">
              <a:buFont typeface="Arial" panose="020B0604020202020204" pitchFamily="34" charset="0"/>
              <a:buChar char="•"/>
            </a:pPr>
            <a:r>
              <a:rPr lang="en-US" sz="2400" dirty="0"/>
              <a:t>Flexible structure</a:t>
            </a:r>
          </a:p>
          <a:p>
            <a:pPr marL="930275" indent="-342900">
              <a:buFont typeface="Arial" panose="020B0604020202020204" pitchFamily="34" charset="0"/>
              <a:buChar char="•"/>
            </a:pPr>
            <a:r>
              <a:rPr lang="en-US" sz="2400" dirty="0"/>
              <a:t>Qualitative addition</a:t>
            </a:r>
          </a:p>
          <a:p>
            <a:pPr marL="930275" indent="-342900">
              <a:buFont typeface="Arial" panose="020B0604020202020204" pitchFamily="34" charset="0"/>
              <a:buChar char="•"/>
            </a:pPr>
            <a:r>
              <a:rPr lang="en-US" sz="2400" dirty="0"/>
              <a:t>Close alignment to other templates</a:t>
            </a:r>
          </a:p>
        </p:txBody>
      </p:sp>
      <p:sp>
        <p:nvSpPr>
          <p:cNvPr id="20" name="Rectangle 19">
            <a:extLst>
              <a:ext uri="{FF2B5EF4-FFF2-40B4-BE49-F238E27FC236}">
                <a16:creationId xmlns:a16="http://schemas.microsoft.com/office/drawing/2014/main" id="{AAE155F0-D8AE-4A57-4DBA-81FE76583D7D}"/>
              </a:ext>
              <a:ext uri="{C183D7F6-B498-43B3-948B-1728B52AA6E4}">
                <adec:decorative xmlns:adec="http://schemas.microsoft.com/office/drawing/2017/decorative" val="1"/>
              </a:ext>
            </a:extLst>
          </p:cNvPr>
          <p:cNvSpPr/>
          <p:nvPr/>
        </p:nvSpPr>
        <p:spPr>
          <a:xfrm>
            <a:off x="7344072" y="2057373"/>
            <a:ext cx="3702137" cy="3739801"/>
          </a:xfrm>
          <a:prstGeom prst="rect">
            <a:avLst/>
          </a:prstGeom>
          <a:solidFill>
            <a:schemeClr val="bg1">
              <a:lumMod val="75000"/>
              <a:alpha val="13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7AFE853-A2B8-2D66-220C-316DFF28D26D}"/>
              </a:ext>
              <a:ext uri="{C183D7F6-B498-43B3-948B-1728B52AA6E4}">
                <adec:decorative xmlns:adec="http://schemas.microsoft.com/office/drawing/2017/decorative" val="1"/>
              </a:ext>
            </a:extLst>
          </p:cNvPr>
          <p:cNvSpPr/>
          <p:nvPr/>
        </p:nvSpPr>
        <p:spPr>
          <a:xfrm rot="5400000">
            <a:off x="4602733" y="3511370"/>
            <a:ext cx="3776594" cy="593206"/>
          </a:xfrm>
          <a:prstGeom prst="triangle">
            <a:avLst>
              <a:gd name="adj" fmla="val 46779"/>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Google Shape;271;g24c2871ede8_5_20">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272" name="Google Shape;272;g24c2871ede8_5_20">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2194560" y="2834640"/>
            <a:ext cx="6547145" cy="9686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Arial"/>
              <a:buNone/>
            </a:pPr>
            <a:r>
              <a:rPr lang="en-US" sz="4000" dirty="0"/>
              <a:t>Why Reflect &amp; Set Goals?</a:t>
            </a:r>
            <a:endParaRPr sz="4000" dirty="0"/>
          </a:p>
        </p:txBody>
      </p:sp>
      <p:sp>
        <p:nvSpPr>
          <p:cNvPr id="280" name="Google Shape;280;p10"/>
          <p:cNvSpPr txBox="1">
            <a:spLocks noGrp="1"/>
          </p:cNvSpPr>
          <p:nvPr>
            <p:ph type="body" idx="1"/>
          </p:nvPr>
        </p:nvSpPr>
        <p:spPr>
          <a:xfrm>
            <a:off x="2194560" y="4023360"/>
            <a:ext cx="5418352" cy="96867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sz="2200" dirty="0"/>
              <a:t>The practice of improvement</a:t>
            </a:r>
            <a:endParaRPr sz="2200" dirty="0"/>
          </a:p>
        </p:txBody>
      </p:sp>
      <p:sp>
        <p:nvSpPr>
          <p:cNvPr id="281" name="Google Shape;28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282" name="Google Shape;28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1"/>
          <p:cNvSpPr txBox="1">
            <a:spLocks noGrp="1"/>
          </p:cNvSpPr>
          <p:nvPr>
            <p:ph type="title"/>
          </p:nvPr>
        </p:nvSpPr>
        <p:spPr>
          <a:xfrm>
            <a:off x="822960" y="91440"/>
            <a:ext cx="10581865" cy="1143000"/>
          </a:xfrm>
          <a:prstGeom prst="rect">
            <a:avLst/>
          </a:prstGeom>
          <a:noFill/>
          <a:ln>
            <a:noFill/>
          </a:ln>
        </p:spPr>
        <p:txBody>
          <a:bodyPr spcFirstLastPara="1" wrap="square" lIns="85700" tIns="42825" rIns="85700" bIns="42825" anchor="ctr" anchorCtr="0">
            <a:noAutofit/>
          </a:bodyPr>
          <a:lstStyle/>
          <a:p>
            <a:pPr marL="0" lvl="0" indent="0" algn="l" rtl="0">
              <a:lnSpc>
                <a:spcPct val="90000"/>
              </a:lnSpc>
              <a:spcBef>
                <a:spcPts val="0"/>
              </a:spcBef>
              <a:spcAft>
                <a:spcPts val="0"/>
              </a:spcAft>
              <a:buClr>
                <a:schemeClr val="lt1"/>
              </a:buClr>
              <a:buSzPts val="1800"/>
              <a:buFont typeface="Arial"/>
              <a:buNone/>
            </a:pPr>
            <a:r>
              <a:rPr lang="en-US" sz="3200" dirty="0"/>
              <a:t>Data &amp; Self-Reflection</a:t>
            </a:r>
            <a:endParaRPr sz="3200" dirty="0"/>
          </a:p>
        </p:txBody>
      </p:sp>
      <p:sp>
        <p:nvSpPr>
          <p:cNvPr id="288" name="Google Shape;288;p11"/>
          <p:cNvSpPr txBox="1"/>
          <p:nvPr/>
        </p:nvSpPr>
        <p:spPr>
          <a:xfrm>
            <a:off x="822960" y="1371600"/>
            <a:ext cx="10196945" cy="34163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1" dirty="0">
                <a:solidFill>
                  <a:schemeClr val="dk1"/>
                </a:solidFill>
                <a:latin typeface="Arial"/>
                <a:ea typeface="Arial"/>
                <a:cs typeface="Arial"/>
                <a:sym typeface="Arial"/>
              </a:rPr>
              <a:t>“Try not to shy away from the potential contained within all of the student data that exist in abundance in our classrooms and schools. Incorporate them into the wide variety of decisions you make every day. Embrace this as an opportunity to bring a little ‘science</a:t>
            </a:r>
            <a:r>
              <a:rPr lang="en-US" sz="2800" i="1" dirty="0">
                <a:solidFill>
                  <a:schemeClr val="dk1"/>
                </a:solidFill>
                <a:latin typeface="Arial"/>
                <a:ea typeface="Arial"/>
                <a:cs typeface="Arial"/>
                <a:sym typeface="Arial"/>
              </a:rPr>
              <a:t>’</a:t>
            </a:r>
            <a:r>
              <a:rPr lang="en-US" sz="2800" b="0" i="1" dirty="0">
                <a:solidFill>
                  <a:schemeClr val="dk1"/>
                </a:solidFill>
                <a:latin typeface="Arial"/>
                <a:ea typeface="Arial"/>
                <a:cs typeface="Arial"/>
                <a:sym typeface="Arial"/>
              </a:rPr>
              <a:t> of teaching into your ‘art’ of teaching.”</a:t>
            </a:r>
            <a:endParaRPr dirty="0"/>
          </a:p>
          <a:p>
            <a:pPr marL="0" marR="0" lvl="0" indent="0" algn="l" rtl="0">
              <a:spcBef>
                <a:spcPts val="0"/>
              </a:spcBef>
              <a:spcAft>
                <a:spcPts val="0"/>
              </a:spcAft>
              <a:buNone/>
            </a:pPr>
            <a:endParaRPr sz="2800" b="1" i="1" dirty="0">
              <a:solidFill>
                <a:srgbClr val="2B2B2B"/>
              </a:solidFill>
              <a:latin typeface="Arial"/>
              <a:ea typeface="Arial"/>
              <a:cs typeface="Arial"/>
              <a:sym typeface="Arial"/>
            </a:endParaRPr>
          </a:p>
          <a:p>
            <a:pPr marL="0" marR="0" lvl="0" indent="0" algn="r" rtl="0">
              <a:spcBef>
                <a:spcPts val="0"/>
              </a:spcBef>
              <a:spcAft>
                <a:spcPts val="0"/>
              </a:spcAft>
              <a:buNone/>
            </a:pPr>
            <a:r>
              <a:rPr lang="en-US" sz="2000" b="1" dirty="0">
                <a:solidFill>
                  <a:srgbClr val="2B2B2B"/>
                </a:solidFill>
                <a:latin typeface="Arial"/>
                <a:ea typeface="Arial"/>
                <a:cs typeface="Arial"/>
                <a:sym typeface="Arial"/>
              </a:rPr>
              <a:t>Craig A. </a:t>
            </a:r>
            <a:r>
              <a:rPr lang="en-US" sz="2000" b="1" dirty="0" err="1">
                <a:solidFill>
                  <a:srgbClr val="2B2B2B"/>
                </a:solidFill>
                <a:latin typeface="Arial"/>
                <a:ea typeface="Arial"/>
                <a:cs typeface="Arial"/>
                <a:sym typeface="Arial"/>
              </a:rPr>
              <a:t>Mertler</a:t>
            </a:r>
            <a:r>
              <a:rPr lang="en-US" sz="2000" b="1" dirty="0">
                <a:solidFill>
                  <a:srgbClr val="2B2B2B"/>
                </a:solidFill>
                <a:latin typeface="Arial"/>
                <a:ea typeface="Arial"/>
                <a:cs typeface="Arial"/>
                <a:sym typeface="Arial"/>
              </a:rPr>
              <a:t>, ASCD Author</a:t>
            </a:r>
            <a:endParaRPr dirty="0"/>
          </a:p>
          <a:p>
            <a:pPr marL="0" marR="0" lvl="0" indent="0" algn="r" rtl="0">
              <a:spcBef>
                <a:spcPts val="1200"/>
              </a:spcBef>
              <a:spcAft>
                <a:spcPts val="0"/>
              </a:spcAft>
              <a:buNone/>
            </a:pPr>
            <a:r>
              <a:rPr lang="en-US" sz="1800" dirty="0">
                <a:solidFill>
                  <a:srgbClr val="2B2B2B"/>
                </a:solidFill>
                <a:latin typeface="Arial"/>
                <a:ea typeface="Arial"/>
                <a:cs typeface="Arial"/>
                <a:sym typeface="Arial"/>
              </a:rPr>
              <a:t>From article, </a:t>
            </a:r>
            <a:r>
              <a:rPr lang="en-US" sz="1800" u="sng" dirty="0">
                <a:solidFill>
                  <a:srgbClr val="2B2B2B"/>
                </a:solidFill>
                <a:latin typeface="Arial"/>
                <a:ea typeface="Arial"/>
                <a:cs typeface="Arial"/>
                <a:sym typeface="Arial"/>
                <a:hlinkClick r:id="rId3">
                  <a:extLst>
                    <a:ext uri="{A12FA001-AC4F-418D-AE19-62706E023703}">
                      <ahyp:hlinkClr xmlns:ahyp="http://schemas.microsoft.com/office/drawing/2018/hyperlinkcolor" val="tx"/>
                    </a:ext>
                  </a:extLst>
                </a:hlinkClick>
              </a:rPr>
              <a:t>Educator Reflection Tip #73: Are you effectively using data to inform instruction?</a:t>
            </a:r>
            <a:endParaRPr sz="1800" dirty="0">
              <a:solidFill>
                <a:schemeClr val="dk1"/>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F33DFC8F-0A48-572D-A77F-F0105BFBEBCD}"/>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2"/>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Teachers Matter!</a:t>
            </a:r>
            <a:endParaRPr sz="3200" dirty="0"/>
          </a:p>
        </p:txBody>
      </p:sp>
      <p:sp>
        <p:nvSpPr>
          <p:cNvPr id="294" name="Google Shape;294;p12"/>
          <p:cNvSpPr txBox="1">
            <a:spLocks noGrp="1"/>
          </p:cNvSpPr>
          <p:nvPr>
            <p:ph type="body" idx="1"/>
          </p:nvPr>
        </p:nvSpPr>
        <p:spPr>
          <a:xfrm>
            <a:off x="822960" y="1371600"/>
            <a:ext cx="10515600" cy="4351338"/>
          </a:xfrm>
          <a:prstGeom prst="rect">
            <a:avLst/>
          </a:prstGeom>
          <a:noFill/>
          <a:ln>
            <a:noFill/>
          </a:ln>
        </p:spPr>
        <p:txBody>
          <a:bodyPr spcFirstLastPara="1" wrap="square" lIns="91440" tIns="45720" rIns="91440" bIns="45720" anchor="t" anchorCtr="0">
            <a:normAutofit/>
          </a:bodyPr>
          <a:lstStyle/>
          <a:p>
            <a:pPr marL="0" indent="0">
              <a:spcBef>
                <a:spcPts val="500"/>
              </a:spcBef>
              <a:buSzPts val="2800"/>
              <a:buNone/>
            </a:pPr>
            <a:r>
              <a:rPr lang="en-US" i="1" dirty="0"/>
              <a:t>“Although many personal, family, and neighborhood factors contribute to a student's academic performance, a large body of research suggests that—among school-related factors—teachers matter most.”</a:t>
            </a:r>
            <a:endParaRPr dirty="0"/>
          </a:p>
          <a:p>
            <a:pPr marL="623888" lvl="1" indent="0" rtl="0">
              <a:lnSpc>
                <a:spcPct val="90000"/>
              </a:lnSpc>
              <a:spcBef>
                <a:spcPts val="500"/>
              </a:spcBef>
              <a:spcAft>
                <a:spcPts val="0"/>
              </a:spcAft>
              <a:buClr>
                <a:schemeClr val="dk1"/>
              </a:buClr>
              <a:buSzPts val="2600"/>
              <a:buNone/>
            </a:pPr>
            <a:endParaRPr sz="2800" i="1" u="sng" dirty="0">
              <a:solidFill>
                <a:schemeClr val="hlink"/>
              </a:solidFill>
              <a:hlinkClick r:id="rId3"/>
            </a:endParaRPr>
          </a:p>
          <a:p>
            <a:pPr marL="623888" lvl="1" indent="0" rtl="0">
              <a:lnSpc>
                <a:spcPct val="90000"/>
              </a:lnSpc>
              <a:spcBef>
                <a:spcPts val="500"/>
              </a:spcBef>
              <a:spcAft>
                <a:spcPts val="0"/>
              </a:spcAft>
              <a:buClr>
                <a:schemeClr val="dk1"/>
              </a:buClr>
              <a:buSzPts val="2600"/>
              <a:buNone/>
            </a:pPr>
            <a:r>
              <a:rPr lang="en-US" sz="2800" i="1" u="sng" dirty="0">
                <a:solidFill>
                  <a:schemeClr val="hlink"/>
                </a:solidFill>
                <a:hlinkClick r:id="rId3"/>
              </a:rPr>
              <a:t>https://www.rand.org/topics/teacher-effectiveness.html</a:t>
            </a:r>
            <a:r>
              <a:rPr lang="en-US" sz="2800" i="1" dirty="0"/>
              <a:t> </a:t>
            </a:r>
            <a:endParaRPr sz="2800" dirty="0"/>
          </a:p>
        </p:txBody>
      </p:sp>
      <p:sp>
        <p:nvSpPr>
          <p:cNvPr id="295" name="Google Shape;29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cxnSp>
        <p:nvCxnSpPr>
          <p:cNvPr id="2" name="Straight Connector 1">
            <a:extLst>
              <a:ext uri="{FF2B5EF4-FFF2-40B4-BE49-F238E27FC236}">
                <a16:creationId xmlns:a16="http://schemas.microsoft.com/office/drawing/2014/main" id="{8AFF07F3-705F-9372-70FD-746D219CACCA}"/>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3"/>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Emphasis and Focus</a:t>
            </a:r>
            <a:endParaRPr sz="3200" dirty="0"/>
          </a:p>
        </p:txBody>
      </p:sp>
      <p:sp>
        <p:nvSpPr>
          <p:cNvPr id="302" name="Google Shape;302;p13"/>
          <p:cNvSpPr txBox="1">
            <a:spLocks noGrp="1"/>
          </p:cNvSpPr>
          <p:nvPr>
            <p:ph type="body" idx="1"/>
          </p:nvPr>
        </p:nvSpPr>
        <p:spPr>
          <a:xfrm>
            <a:off x="822960" y="1371600"/>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dirty="0">
                <a:latin typeface="Arial"/>
                <a:ea typeface="Arial"/>
                <a:cs typeface="Arial"/>
                <a:sym typeface="Arial"/>
              </a:rPr>
              <a:t>Hold deliberate data conversations with each teacher individually</a:t>
            </a:r>
            <a:endParaRPr dirty="0"/>
          </a:p>
          <a:p>
            <a:pPr marL="228600" lvl="0" indent="-228600" algn="l" rtl="0">
              <a:lnSpc>
                <a:spcPct val="90000"/>
              </a:lnSpc>
              <a:spcBef>
                <a:spcPts val="1000"/>
              </a:spcBef>
              <a:spcAft>
                <a:spcPts val="0"/>
              </a:spcAft>
              <a:buClr>
                <a:schemeClr val="dk1"/>
              </a:buClr>
              <a:buSzPts val="3200"/>
              <a:buChar char="•"/>
            </a:pPr>
            <a:r>
              <a:rPr lang="en-US" dirty="0">
                <a:latin typeface="Arial"/>
                <a:ea typeface="Arial"/>
                <a:cs typeface="Arial"/>
                <a:sym typeface="Arial"/>
              </a:rPr>
              <a:t>Go beyond “compliance” issues to supporting teachers in their own self-reflection, goal setting, and planning for current and/or future students</a:t>
            </a:r>
            <a:endParaRPr dirty="0"/>
          </a:p>
          <a:p>
            <a:pPr marL="228600" lvl="0" indent="-228600" algn="l" rtl="0">
              <a:lnSpc>
                <a:spcPct val="90000"/>
              </a:lnSpc>
              <a:spcBef>
                <a:spcPts val="1000"/>
              </a:spcBef>
              <a:spcAft>
                <a:spcPts val="0"/>
              </a:spcAft>
              <a:buClr>
                <a:schemeClr val="dk1"/>
              </a:buClr>
              <a:buSzPts val="3200"/>
              <a:buChar char="•"/>
            </a:pPr>
            <a:r>
              <a:rPr lang="en-US" dirty="0">
                <a:latin typeface="Arial"/>
                <a:ea typeface="Arial"/>
                <a:cs typeface="Arial"/>
                <a:sym typeface="Arial"/>
              </a:rPr>
              <a:t>Self-reflect on student learning data leads to teacher growth which in turn leads to enhanced student outcomes</a:t>
            </a:r>
            <a:endParaRPr dirty="0"/>
          </a:p>
          <a:p>
            <a:pPr marL="685800" lvl="1" indent="-76200" algn="l" rtl="0">
              <a:lnSpc>
                <a:spcPct val="90000"/>
              </a:lnSpc>
              <a:spcBef>
                <a:spcPts val="500"/>
              </a:spcBef>
              <a:spcAft>
                <a:spcPts val="0"/>
              </a:spcAft>
              <a:buClr>
                <a:schemeClr val="dk1"/>
              </a:buClr>
              <a:buSzPts val="2400"/>
              <a:buNone/>
            </a:pPr>
            <a:endParaRPr dirty="0"/>
          </a:p>
        </p:txBody>
      </p:sp>
      <p:grpSp>
        <p:nvGrpSpPr>
          <p:cNvPr id="303" name="Google Shape;303;p13" descr="Teacher Growth - Student Growth Graphic"/>
          <p:cNvGrpSpPr/>
          <p:nvPr/>
        </p:nvGrpSpPr>
        <p:grpSpPr>
          <a:xfrm>
            <a:off x="3119135" y="4808226"/>
            <a:ext cx="5923250" cy="914712"/>
            <a:chOff x="3000375" y="5668968"/>
            <a:chExt cx="5923250" cy="914712"/>
          </a:xfrm>
          <a:solidFill>
            <a:srgbClr val="14577A"/>
          </a:solidFill>
        </p:grpSpPr>
        <p:sp>
          <p:nvSpPr>
            <p:cNvPr id="304" name="Google Shape;304;p13"/>
            <p:cNvSpPr/>
            <p:nvPr/>
          </p:nvSpPr>
          <p:spPr>
            <a:xfrm>
              <a:off x="3000375" y="5668968"/>
              <a:ext cx="1965613" cy="914400"/>
            </a:xfrm>
            <a:prstGeom prst="rect">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Arial" panose="020B0604020202020204" pitchFamily="34" charset="0"/>
                  <a:ea typeface="Calibri"/>
                  <a:cs typeface="Arial" panose="020B0604020202020204" pitchFamily="34" charset="0"/>
                  <a:sym typeface="Calibri"/>
                </a:rPr>
                <a:t>TEACHER GROWTH</a:t>
              </a:r>
              <a:endParaRPr b="1" dirty="0">
                <a:latin typeface="Arial" panose="020B0604020202020204" pitchFamily="34" charset="0"/>
                <a:cs typeface="Arial" panose="020B0604020202020204" pitchFamily="34" charset="0"/>
              </a:endParaRPr>
            </a:p>
          </p:txBody>
        </p:sp>
        <p:sp>
          <p:nvSpPr>
            <p:cNvPr id="305" name="Google Shape;305;p13"/>
            <p:cNvSpPr/>
            <p:nvPr/>
          </p:nvSpPr>
          <p:spPr>
            <a:xfrm>
              <a:off x="5458318" y="5889942"/>
              <a:ext cx="1005840" cy="457200"/>
            </a:xfrm>
            <a:prstGeom prst="rightArrow">
              <a:avLst>
                <a:gd name="adj1" fmla="val 50000"/>
                <a:gd name="adj2" fmla="val 50000"/>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6" name="Google Shape;306;p13"/>
            <p:cNvSpPr/>
            <p:nvPr/>
          </p:nvSpPr>
          <p:spPr>
            <a:xfrm>
              <a:off x="6958012" y="5669280"/>
              <a:ext cx="1965613" cy="914400"/>
            </a:xfrm>
            <a:prstGeom prst="rect">
              <a:avLst/>
            </a:prstGeom>
            <a:solidFill>
              <a:srgbClr val="1457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lt1"/>
                  </a:solidFill>
                  <a:latin typeface="Arial" panose="020B0604020202020204" pitchFamily="34" charset="0"/>
                  <a:ea typeface="Calibri"/>
                  <a:cs typeface="Arial" panose="020B0604020202020204" pitchFamily="34" charset="0"/>
                  <a:sym typeface="Calibri"/>
                </a:rPr>
                <a:t>STUDENT GROWTH</a:t>
              </a:r>
              <a:endParaRPr b="1" dirty="0">
                <a:latin typeface="Arial" panose="020B0604020202020204" pitchFamily="34" charset="0"/>
                <a:cs typeface="Arial" panose="020B0604020202020204" pitchFamily="34" charset="0"/>
              </a:endParaRPr>
            </a:p>
          </p:txBody>
        </p:sp>
      </p:grpSp>
      <p:sp>
        <p:nvSpPr>
          <p:cNvPr id="307" name="Google Shape;30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cxnSp>
        <p:nvCxnSpPr>
          <p:cNvPr id="2" name="Straight Connector 1">
            <a:extLst>
              <a:ext uri="{FF2B5EF4-FFF2-40B4-BE49-F238E27FC236}">
                <a16:creationId xmlns:a16="http://schemas.microsoft.com/office/drawing/2014/main" id="{E34464E8-E458-F65F-D8EB-528269870F9C}"/>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4"/>
          <p:cNvSpPr txBox="1">
            <a:spLocks noGrp="1"/>
          </p:cNvSpPr>
          <p:nvPr>
            <p:ph type="title"/>
          </p:nvPr>
        </p:nvSpPr>
        <p:spPr>
          <a:xfrm>
            <a:off x="822960" y="91440"/>
            <a:ext cx="8770571" cy="14527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Jot It Down</a:t>
            </a:r>
            <a:endParaRPr sz="3200" dirty="0"/>
          </a:p>
        </p:txBody>
      </p:sp>
      <p:sp>
        <p:nvSpPr>
          <p:cNvPr id="313" name="Google Shape;313;p14"/>
          <p:cNvSpPr txBox="1"/>
          <p:nvPr/>
        </p:nvSpPr>
        <p:spPr>
          <a:xfrm>
            <a:off x="822960" y="1371600"/>
            <a:ext cx="10546080"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3312"/>
              <a:buFont typeface="Noto Sans Symbols"/>
              <a:buNone/>
            </a:pPr>
            <a:r>
              <a:rPr lang="en-US" sz="2800" dirty="0">
                <a:solidFill>
                  <a:schemeClr val="dk2"/>
                </a:solidFill>
                <a:latin typeface="Arial"/>
                <a:ea typeface="Arial"/>
                <a:cs typeface="Arial"/>
                <a:sym typeface="Arial"/>
              </a:rPr>
              <a:t>To what degree do you engage in self-reflection using data? </a:t>
            </a:r>
            <a:endParaRPr sz="2800" dirty="0"/>
          </a:p>
        </p:txBody>
      </p:sp>
      <p:grpSp>
        <p:nvGrpSpPr>
          <p:cNvPr id="14" name="Group 13" descr="Rating use of self-reflection from 1 - 5 with 1 being not at all and 5 being all the time.">
            <a:extLst>
              <a:ext uri="{FF2B5EF4-FFF2-40B4-BE49-F238E27FC236}">
                <a16:creationId xmlns:a16="http://schemas.microsoft.com/office/drawing/2014/main" id="{83499319-015C-7B35-7029-3FC1D050A1D2}"/>
              </a:ext>
            </a:extLst>
          </p:cNvPr>
          <p:cNvGrpSpPr/>
          <p:nvPr/>
        </p:nvGrpSpPr>
        <p:grpSpPr>
          <a:xfrm>
            <a:off x="1449238" y="2876152"/>
            <a:ext cx="9627079" cy="1978042"/>
            <a:chOff x="1449238" y="3284939"/>
            <a:chExt cx="9627079" cy="1978042"/>
          </a:xfrm>
        </p:grpSpPr>
        <p:sp>
          <p:nvSpPr>
            <p:cNvPr id="8" name="Rectangle: Rounded Corners 7">
              <a:extLst>
                <a:ext uri="{FF2B5EF4-FFF2-40B4-BE49-F238E27FC236}">
                  <a16:creationId xmlns:a16="http://schemas.microsoft.com/office/drawing/2014/main" id="{165A7C0A-4EA4-9089-B418-62CA8CC41564}"/>
                </a:ext>
              </a:extLst>
            </p:cNvPr>
            <p:cNvSpPr/>
            <p:nvPr/>
          </p:nvSpPr>
          <p:spPr>
            <a:xfrm>
              <a:off x="1449238" y="3293251"/>
              <a:ext cx="9627079" cy="1015663"/>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9363FBD-D7EF-08B9-7F8F-2A3B8227A0E0}"/>
                </a:ext>
              </a:extLst>
            </p:cNvPr>
            <p:cNvSpPr/>
            <p:nvPr/>
          </p:nvSpPr>
          <p:spPr>
            <a:xfrm>
              <a:off x="5001444" y="3291840"/>
              <a:ext cx="2137979" cy="101566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ECD4546-AAD3-619B-B937-83331201C2AA}"/>
                </a:ext>
              </a:extLst>
            </p:cNvPr>
            <p:cNvSpPr/>
            <p:nvPr/>
          </p:nvSpPr>
          <p:spPr>
            <a:xfrm>
              <a:off x="3219268" y="3291840"/>
              <a:ext cx="2011680" cy="1015663"/>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82B17FD-7107-0F44-8AC6-2F1FAD854CE5}"/>
                </a:ext>
              </a:extLst>
            </p:cNvPr>
            <p:cNvSpPr/>
            <p:nvPr/>
          </p:nvSpPr>
          <p:spPr>
            <a:xfrm>
              <a:off x="6904696" y="3291840"/>
              <a:ext cx="2010663" cy="101566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35CE3F0-379B-1A35-FCD4-3B00EAAC06C5}"/>
                </a:ext>
              </a:extLst>
            </p:cNvPr>
            <p:cNvSpPr/>
            <p:nvPr/>
          </p:nvSpPr>
          <p:spPr>
            <a:xfrm>
              <a:off x="8725049" y="3291840"/>
              <a:ext cx="2351268" cy="1015663"/>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Google Shape;314;p14" descr="1-5 Rating Scale"/>
            <p:cNvGrpSpPr/>
            <p:nvPr/>
          </p:nvGrpSpPr>
          <p:grpSpPr>
            <a:xfrm>
              <a:off x="1725283" y="3284939"/>
              <a:ext cx="9180007" cy="1978042"/>
              <a:chOff x="367061" y="4490344"/>
              <a:chExt cx="9180007" cy="1978042"/>
            </a:xfrm>
          </p:grpSpPr>
          <p:sp>
            <p:nvSpPr>
              <p:cNvPr id="315" name="Google Shape;315;p14"/>
              <p:cNvSpPr txBox="1"/>
              <p:nvPr/>
            </p:nvSpPr>
            <p:spPr>
              <a:xfrm>
                <a:off x="909332" y="4490344"/>
                <a:ext cx="73152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bg1"/>
                    </a:solidFill>
                    <a:latin typeface="+mn-lt"/>
                    <a:ea typeface="Limelight"/>
                    <a:cs typeface="Limelight"/>
                    <a:sym typeface="Limelight"/>
                  </a:rPr>
                  <a:t>1</a:t>
                </a:r>
                <a:endParaRPr dirty="0">
                  <a:solidFill>
                    <a:schemeClr val="bg1"/>
                  </a:solidFill>
                  <a:latin typeface="+mn-lt"/>
                </a:endParaRPr>
              </a:p>
            </p:txBody>
          </p:sp>
          <p:sp>
            <p:nvSpPr>
              <p:cNvPr id="316" name="Google Shape;316;p14"/>
              <p:cNvSpPr txBox="1"/>
              <p:nvPr/>
            </p:nvSpPr>
            <p:spPr>
              <a:xfrm>
                <a:off x="2685268" y="4495520"/>
                <a:ext cx="73152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bg1"/>
                    </a:solidFill>
                    <a:latin typeface="+mn-lt"/>
                    <a:ea typeface="Limelight"/>
                    <a:cs typeface="Limelight"/>
                    <a:sym typeface="Limelight"/>
                  </a:rPr>
                  <a:t>2</a:t>
                </a:r>
                <a:endParaRPr dirty="0">
                  <a:solidFill>
                    <a:schemeClr val="bg1"/>
                  </a:solidFill>
                  <a:latin typeface="+mn-lt"/>
                </a:endParaRPr>
              </a:p>
            </p:txBody>
          </p:sp>
          <p:sp>
            <p:nvSpPr>
              <p:cNvPr id="317" name="Google Shape;317;p14"/>
              <p:cNvSpPr txBox="1"/>
              <p:nvPr/>
            </p:nvSpPr>
            <p:spPr>
              <a:xfrm>
                <a:off x="4461204" y="4495520"/>
                <a:ext cx="73152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bg1"/>
                    </a:solidFill>
                    <a:latin typeface="Arial" panose="020B0604020202020204" pitchFamily="34" charset="0"/>
                    <a:ea typeface="Limelight"/>
                    <a:cs typeface="Arial" panose="020B0604020202020204" pitchFamily="34" charset="0"/>
                    <a:sym typeface="Limelight"/>
                  </a:rPr>
                  <a:t>3</a:t>
                </a:r>
                <a:endParaRPr dirty="0">
                  <a:solidFill>
                    <a:schemeClr val="bg1"/>
                  </a:solidFill>
                  <a:latin typeface="Arial" panose="020B0604020202020204" pitchFamily="34" charset="0"/>
                  <a:cs typeface="Arial" panose="020B0604020202020204" pitchFamily="34" charset="0"/>
                </a:endParaRPr>
              </a:p>
            </p:txBody>
          </p:sp>
          <p:sp>
            <p:nvSpPr>
              <p:cNvPr id="318" name="Google Shape;318;p14"/>
              <p:cNvSpPr txBox="1"/>
              <p:nvPr/>
            </p:nvSpPr>
            <p:spPr>
              <a:xfrm>
                <a:off x="6237140" y="4495520"/>
                <a:ext cx="731520" cy="1015663"/>
              </a:xfrm>
              <a:prstGeom prst="rect">
                <a:avLst/>
              </a:prstGeom>
              <a:solidFill>
                <a:schemeClr val="accent1">
                  <a:lumMod val="75000"/>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bg1"/>
                    </a:solidFill>
                    <a:latin typeface="+mn-lt"/>
                    <a:ea typeface="Limelight"/>
                    <a:cs typeface="Limelight"/>
                    <a:sym typeface="Limelight"/>
                  </a:rPr>
                  <a:t>4</a:t>
                </a:r>
                <a:endParaRPr dirty="0">
                  <a:solidFill>
                    <a:schemeClr val="bg1"/>
                  </a:solidFill>
                  <a:latin typeface="+mn-lt"/>
                </a:endParaRPr>
              </a:p>
            </p:txBody>
          </p:sp>
          <p:sp>
            <p:nvSpPr>
              <p:cNvPr id="319" name="Google Shape;319;p14"/>
              <p:cNvSpPr txBox="1"/>
              <p:nvPr/>
            </p:nvSpPr>
            <p:spPr>
              <a:xfrm>
                <a:off x="8013075" y="4498656"/>
                <a:ext cx="73152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dirty="0">
                    <a:solidFill>
                      <a:schemeClr val="bg1"/>
                    </a:solidFill>
                    <a:latin typeface="Arial" panose="020B0604020202020204" pitchFamily="34" charset="0"/>
                    <a:ea typeface="Limelight"/>
                    <a:cs typeface="Arial" panose="020B0604020202020204" pitchFamily="34" charset="0"/>
                    <a:sym typeface="Limelight"/>
                  </a:rPr>
                  <a:t>5</a:t>
                </a:r>
                <a:endParaRPr dirty="0">
                  <a:solidFill>
                    <a:schemeClr val="bg1"/>
                  </a:solidFill>
                  <a:latin typeface="Arial" panose="020B0604020202020204" pitchFamily="34" charset="0"/>
                  <a:cs typeface="Arial" panose="020B0604020202020204" pitchFamily="34" charset="0"/>
                </a:endParaRPr>
              </a:p>
            </p:txBody>
          </p:sp>
          <p:sp>
            <p:nvSpPr>
              <p:cNvPr id="320" name="Google Shape;320;p14"/>
              <p:cNvSpPr txBox="1"/>
              <p:nvPr/>
            </p:nvSpPr>
            <p:spPr>
              <a:xfrm>
                <a:off x="367061" y="5514319"/>
                <a:ext cx="9180007"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Not at all		      Sometimes	               All the time	</a:t>
                </a:r>
                <a:r>
                  <a:rPr lang="en-US" sz="1800" dirty="0">
                    <a:solidFill>
                      <a:schemeClr val="dk1"/>
                    </a:solidFill>
                    <a:latin typeface="Arial"/>
                    <a:ea typeface="Arial"/>
                    <a:cs typeface="Arial"/>
                    <a:sym typeface="Arial"/>
                  </a:rPr>
                  <a:t>				</a:t>
                </a:r>
                <a:endParaRPr dirty="0"/>
              </a:p>
            </p:txBody>
          </p:sp>
        </p:grpSp>
      </p:grpSp>
      <p:cxnSp>
        <p:nvCxnSpPr>
          <p:cNvPr id="2" name="Straight Connector 1">
            <a:extLst>
              <a:ext uri="{FF2B5EF4-FFF2-40B4-BE49-F238E27FC236}">
                <a16:creationId xmlns:a16="http://schemas.microsoft.com/office/drawing/2014/main" id="{A7A57247-BBF7-5848-1694-7EBF23F1D899}"/>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Watch &amp; Reflect</a:t>
            </a:r>
            <a:endParaRPr sz="3200" dirty="0"/>
          </a:p>
        </p:txBody>
      </p:sp>
      <p:sp>
        <p:nvSpPr>
          <p:cNvPr id="327" name="Google Shape;327;p15"/>
          <p:cNvSpPr txBox="1">
            <a:spLocks noGrp="1"/>
          </p:cNvSpPr>
          <p:nvPr>
            <p:ph type="body" idx="1"/>
          </p:nvPr>
        </p:nvSpPr>
        <p:spPr>
          <a:xfrm>
            <a:off x="822960" y="1371600"/>
            <a:ext cx="10515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n-US" dirty="0"/>
              <a:t>Watch our dramatic reenactment and think:</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What resonates with you?</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What are some missed opportunities in reflection based on data?</a:t>
            </a:r>
            <a:endParaRPr dirty="0"/>
          </a:p>
          <a:p>
            <a:pPr marL="228600" lvl="0" indent="-228600" algn="l" rtl="0">
              <a:lnSpc>
                <a:spcPct val="90000"/>
              </a:lnSpc>
              <a:spcBef>
                <a:spcPts val="1000"/>
              </a:spcBef>
              <a:spcAft>
                <a:spcPts val="0"/>
              </a:spcAft>
              <a:buClr>
                <a:schemeClr val="dk1"/>
              </a:buClr>
              <a:buSzPts val="2800"/>
              <a:buChar char="•"/>
            </a:pPr>
            <a:r>
              <a:rPr lang="en-US" dirty="0"/>
              <a:t>For the teacher</a:t>
            </a:r>
            <a:endParaRPr dirty="0"/>
          </a:p>
          <a:p>
            <a:pPr marL="228600" lvl="0" indent="-228600" algn="l" rtl="0">
              <a:lnSpc>
                <a:spcPct val="90000"/>
              </a:lnSpc>
              <a:spcBef>
                <a:spcPts val="1000"/>
              </a:spcBef>
              <a:spcAft>
                <a:spcPts val="0"/>
              </a:spcAft>
              <a:buClr>
                <a:schemeClr val="dk1"/>
              </a:buClr>
              <a:buSzPts val="2800"/>
              <a:buChar char="•"/>
            </a:pPr>
            <a:r>
              <a:rPr lang="en-US" dirty="0"/>
              <a:t>For the principal</a:t>
            </a:r>
            <a:endParaRPr dirty="0"/>
          </a:p>
          <a:p>
            <a:pPr marL="228600" lvl="0" indent="-50800" algn="l" rtl="0">
              <a:lnSpc>
                <a:spcPct val="90000"/>
              </a:lnSpc>
              <a:spcBef>
                <a:spcPts val="1000"/>
              </a:spcBef>
              <a:spcAft>
                <a:spcPts val="0"/>
              </a:spcAft>
              <a:buClr>
                <a:schemeClr val="dk1"/>
              </a:buClr>
              <a:buSzPts val="2800"/>
              <a:buNone/>
            </a:pPr>
            <a:endParaRPr dirty="0"/>
          </a:p>
          <a:p>
            <a:pPr marL="0" lvl="0" indent="0" algn="ctr" rtl="0">
              <a:lnSpc>
                <a:spcPct val="90000"/>
              </a:lnSpc>
              <a:spcBef>
                <a:spcPts val="1000"/>
              </a:spcBef>
              <a:spcAft>
                <a:spcPts val="0"/>
              </a:spcAft>
              <a:buClr>
                <a:schemeClr val="dk1"/>
              </a:buClr>
              <a:buSzPts val="2800"/>
              <a:buNone/>
            </a:pPr>
            <a:r>
              <a:rPr lang="en-US" dirty="0"/>
              <a:t>Share with a partner!</a:t>
            </a:r>
            <a:endParaRPr dirty="0"/>
          </a:p>
          <a:p>
            <a:pPr marL="0" lvl="0" indent="0" algn="l" rtl="0">
              <a:lnSpc>
                <a:spcPct val="90000"/>
              </a:lnSpc>
              <a:spcBef>
                <a:spcPts val="1000"/>
              </a:spcBef>
              <a:spcAft>
                <a:spcPts val="0"/>
              </a:spcAft>
              <a:buClr>
                <a:schemeClr val="dk1"/>
              </a:buClr>
              <a:buSzPts val="2800"/>
              <a:buNone/>
            </a:pPr>
            <a:endParaRPr dirty="0"/>
          </a:p>
        </p:txBody>
      </p:sp>
      <p:sp>
        <p:nvSpPr>
          <p:cNvPr id="328" name="Google Shape;32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329" name="Google Shape;32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cxnSp>
        <p:nvCxnSpPr>
          <p:cNvPr id="2" name="Straight Connector 1">
            <a:extLst>
              <a:ext uri="{FF2B5EF4-FFF2-40B4-BE49-F238E27FC236}">
                <a16:creationId xmlns:a16="http://schemas.microsoft.com/office/drawing/2014/main" id="{22AC1903-4B6E-02BC-8E92-BC6DA9489552}"/>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0"/>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Power in the Self-Reflection Tool!</a:t>
            </a:r>
            <a:endParaRPr sz="3200" dirty="0"/>
          </a:p>
        </p:txBody>
      </p:sp>
      <p:sp>
        <p:nvSpPr>
          <p:cNvPr id="352" name="Google Shape;352;p20"/>
          <p:cNvSpPr txBox="1">
            <a:spLocks noGrp="1"/>
          </p:cNvSpPr>
          <p:nvPr>
            <p:ph type="body" idx="1"/>
          </p:nvPr>
        </p:nvSpPr>
        <p:spPr>
          <a:xfrm>
            <a:off x="822960" y="1371600"/>
            <a:ext cx="5157787" cy="82391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0000"/>
              </a:buClr>
              <a:buSzPts val="4000"/>
              <a:buNone/>
            </a:pPr>
            <a:r>
              <a:rPr lang="en-US" sz="4000" dirty="0">
                <a:solidFill>
                  <a:srgbClr val="FF0000"/>
                </a:solidFill>
              </a:rPr>
              <a:t>DON’T</a:t>
            </a:r>
            <a:r>
              <a:rPr lang="en-US" sz="4000" dirty="0"/>
              <a:t> SAY</a:t>
            </a:r>
            <a:endParaRPr dirty="0"/>
          </a:p>
        </p:txBody>
      </p:sp>
      <p:sp>
        <p:nvSpPr>
          <p:cNvPr id="353" name="Google Shape;353;p20"/>
          <p:cNvSpPr txBox="1">
            <a:spLocks noGrp="1"/>
          </p:cNvSpPr>
          <p:nvPr>
            <p:ph type="body" idx="2"/>
          </p:nvPr>
        </p:nvSpPr>
        <p:spPr>
          <a:xfrm>
            <a:off x="822960" y="2286000"/>
            <a:ext cx="5157787"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0000"/>
              </a:buClr>
              <a:buSzPct val="110000"/>
              <a:buFont typeface="Arial"/>
              <a:buChar char="×"/>
            </a:pPr>
            <a:r>
              <a:rPr lang="en-US" sz="2400" dirty="0"/>
              <a:t>Go forth and self-reflect!</a:t>
            </a:r>
            <a:endParaRPr sz="2400" dirty="0"/>
          </a:p>
          <a:p>
            <a:pPr marL="228600" lvl="0" indent="-228600" algn="l" rtl="0">
              <a:lnSpc>
                <a:spcPct val="90000"/>
              </a:lnSpc>
              <a:spcBef>
                <a:spcPts val="2200"/>
              </a:spcBef>
              <a:spcAft>
                <a:spcPts val="0"/>
              </a:spcAft>
              <a:buClr>
                <a:srgbClr val="FF0000"/>
              </a:buClr>
              <a:buSzPct val="110000"/>
              <a:buFont typeface="Arial"/>
              <a:buChar char="×"/>
            </a:pPr>
            <a:r>
              <a:rPr lang="en-US" sz="2400" dirty="0"/>
              <a:t>Here is the SPM form to fill out.</a:t>
            </a:r>
            <a:endParaRPr sz="2400" dirty="0"/>
          </a:p>
          <a:p>
            <a:pPr marL="228600" lvl="0" indent="-228600" algn="l" rtl="0">
              <a:lnSpc>
                <a:spcPct val="120000"/>
              </a:lnSpc>
              <a:spcBef>
                <a:spcPts val="2200"/>
              </a:spcBef>
              <a:spcAft>
                <a:spcPts val="0"/>
              </a:spcAft>
              <a:buClr>
                <a:srgbClr val="FF0000"/>
              </a:buClr>
              <a:buSzPct val="110000"/>
              <a:buFont typeface="Arial"/>
              <a:buChar char="×"/>
            </a:pPr>
            <a:r>
              <a:rPr lang="en-US" sz="2400" dirty="0"/>
              <a:t>Choose a professional goal you are interested in and turn that into me.</a:t>
            </a:r>
            <a:endParaRPr sz="2400" dirty="0"/>
          </a:p>
          <a:p>
            <a:pPr marL="228600" lvl="0" indent="-90804" algn="l" rtl="0">
              <a:lnSpc>
                <a:spcPct val="90000"/>
              </a:lnSpc>
              <a:spcBef>
                <a:spcPts val="2200"/>
              </a:spcBef>
              <a:spcAft>
                <a:spcPts val="0"/>
              </a:spcAft>
              <a:buClr>
                <a:schemeClr val="dk1"/>
              </a:buClr>
              <a:buSzPct val="100000"/>
              <a:buNone/>
            </a:pPr>
            <a:endParaRPr dirty="0"/>
          </a:p>
        </p:txBody>
      </p:sp>
      <p:sp>
        <p:nvSpPr>
          <p:cNvPr id="354" name="Google Shape;354;p20"/>
          <p:cNvSpPr txBox="1">
            <a:spLocks noGrp="1"/>
          </p:cNvSpPr>
          <p:nvPr>
            <p:ph type="body" idx="3"/>
          </p:nvPr>
        </p:nvSpPr>
        <p:spPr>
          <a:xfrm>
            <a:off x="6172200" y="1371600"/>
            <a:ext cx="5183188" cy="82391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92D050"/>
              </a:buClr>
              <a:buSzPts val="4000"/>
              <a:buNone/>
            </a:pPr>
            <a:r>
              <a:rPr lang="en-US" sz="4000" dirty="0">
                <a:solidFill>
                  <a:srgbClr val="92D050"/>
                </a:solidFill>
              </a:rPr>
              <a:t>DO</a:t>
            </a:r>
            <a:r>
              <a:rPr lang="en-US" sz="4000" dirty="0"/>
              <a:t> SAY</a:t>
            </a:r>
            <a:endParaRPr dirty="0"/>
          </a:p>
        </p:txBody>
      </p:sp>
      <p:sp>
        <p:nvSpPr>
          <p:cNvPr id="355" name="Google Shape;355;p20"/>
          <p:cNvSpPr txBox="1">
            <a:spLocks noGrp="1"/>
          </p:cNvSpPr>
          <p:nvPr>
            <p:ph type="body" idx="4"/>
          </p:nvPr>
        </p:nvSpPr>
        <p:spPr>
          <a:xfrm>
            <a:off x="6172200" y="2286000"/>
            <a:ext cx="5183188" cy="368458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20000"/>
              </a:lnSpc>
              <a:spcBef>
                <a:spcPts val="0"/>
              </a:spcBef>
              <a:spcAft>
                <a:spcPts val="0"/>
              </a:spcAft>
              <a:buClr>
                <a:srgbClr val="92D050"/>
              </a:buClr>
              <a:buSzPct val="110000"/>
              <a:buFont typeface="Noto Sans Symbols"/>
              <a:buChar char="✔"/>
            </a:pPr>
            <a:r>
              <a:rPr lang="en-US" sz="2600" dirty="0"/>
              <a:t>Let’s work together to identify your professional goals (including your SPM) and the needed actions for meeting the needs of your current/future students. </a:t>
            </a:r>
            <a:endParaRPr sz="2600" dirty="0"/>
          </a:p>
          <a:p>
            <a:pPr marL="228600" lvl="0" indent="-228600" algn="l" rtl="0">
              <a:lnSpc>
                <a:spcPct val="120000"/>
              </a:lnSpc>
              <a:spcBef>
                <a:spcPts val="2200"/>
              </a:spcBef>
              <a:spcAft>
                <a:spcPts val="0"/>
              </a:spcAft>
              <a:buClr>
                <a:srgbClr val="92D050"/>
              </a:buClr>
              <a:buSzPct val="110000"/>
              <a:buFont typeface="Noto Sans Symbols"/>
              <a:buChar char="✔"/>
            </a:pPr>
            <a:r>
              <a:rPr lang="en-US" sz="2600" dirty="0"/>
              <a:t>The steps outlined in the Self-Reflection Guide will help us analyze your past and current data to plan for your current students.</a:t>
            </a:r>
            <a:endParaRPr sz="2600" dirty="0"/>
          </a:p>
          <a:p>
            <a:pPr marL="228600" lvl="0" indent="-90804" algn="l" rtl="0">
              <a:lnSpc>
                <a:spcPct val="90000"/>
              </a:lnSpc>
              <a:spcBef>
                <a:spcPts val="2200"/>
              </a:spcBef>
              <a:spcAft>
                <a:spcPts val="0"/>
              </a:spcAft>
              <a:buClr>
                <a:schemeClr val="dk1"/>
              </a:buClr>
              <a:buSzPct val="100000"/>
              <a:buNone/>
            </a:pPr>
            <a:endParaRPr dirty="0"/>
          </a:p>
        </p:txBody>
      </p:sp>
      <p:sp>
        <p:nvSpPr>
          <p:cNvPr id="356" name="Google Shape;35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357" name="Google Shape;3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cxnSp>
        <p:nvCxnSpPr>
          <p:cNvPr id="358" name="Google Shape;358;p20">
            <a:extLst>
              <a:ext uri="{C183D7F6-B498-43B3-948B-1728B52AA6E4}">
                <adec:decorative xmlns:adec="http://schemas.microsoft.com/office/drawing/2017/decorative" val="1"/>
              </a:ext>
            </a:extLst>
          </p:cNvPr>
          <p:cNvCxnSpPr>
            <a:cxnSpLocks/>
          </p:cNvCxnSpPr>
          <p:nvPr/>
        </p:nvCxnSpPr>
        <p:spPr>
          <a:xfrm>
            <a:off x="6076474" y="1783556"/>
            <a:ext cx="0" cy="4580992"/>
          </a:xfrm>
          <a:prstGeom prst="straightConnector1">
            <a:avLst/>
          </a:prstGeom>
          <a:noFill/>
          <a:ln w="28575" cap="flat" cmpd="sng">
            <a:solidFill>
              <a:srgbClr val="D8D8D8"/>
            </a:solidFill>
            <a:prstDash val="solid"/>
            <a:miter lim="800000"/>
            <a:headEnd type="none" w="sm" len="sm"/>
            <a:tailEnd type="none" w="sm" len="sm"/>
          </a:ln>
        </p:spPr>
      </p:cxnSp>
      <p:cxnSp>
        <p:nvCxnSpPr>
          <p:cNvPr id="2" name="Straight Connector 1">
            <a:extLst>
              <a:ext uri="{FF2B5EF4-FFF2-40B4-BE49-F238E27FC236}">
                <a16:creationId xmlns:a16="http://schemas.microsoft.com/office/drawing/2014/main" id="{7EFA1BB0-5948-D63B-9090-C7CAA3C8202A}"/>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351;p20">
            <a:extLst>
              <a:ext uri="{FF2B5EF4-FFF2-40B4-BE49-F238E27FC236}">
                <a16:creationId xmlns:a16="http://schemas.microsoft.com/office/drawing/2014/main" id="{B341339F-5B11-2CF2-6B27-C5391A283BB7}"/>
              </a:ext>
            </a:extLst>
          </p:cNvPr>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Power in Goal Setting</a:t>
            </a:r>
            <a:endParaRPr sz="3200" dirty="0"/>
          </a:p>
        </p:txBody>
      </p:sp>
      <p:sp>
        <p:nvSpPr>
          <p:cNvPr id="365" name="Google Shape;365;p17"/>
          <p:cNvSpPr txBox="1">
            <a:spLocks noGrp="1"/>
          </p:cNvSpPr>
          <p:nvPr>
            <p:ph type="body" idx="1"/>
          </p:nvPr>
        </p:nvSpPr>
        <p:spPr>
          <a:xfrm>
            <a:off x="822960" y="1371600"/>
            <a:ext cx="10972800" cy="45259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400" dirty="0"/>
              <a:t>Benefits:</a:t>
            </a:r>
            <a:endParaRPr sz="2400" dirty="0"/>
          </a:p>
          <a:p>
            <a:pPr marL="685800" lvl="1" indent="-228600" algn="l" rtl="0">
              <a:lnSpc>
                <a:spcPct val="90000"/>
              </a:lnSpc>
              <a:spcBef>
                <a:spcPts val="500"/>
              </a:spcBef>
              <a:spcAft>
                <a:spcPts val="0"/>
              </a:spcAft>
              <a:buClr>
                <a:schemeClr val="dk1"/>
              </a:buClr>
              <a:buSzPts val="2400"/>
              <a:buChar char="•"/>
            </a:pPr>
            <a:r>
              <a:rPr lang="en-US" dirty="0">
                <a:latin typeface="Arial"/>
                <a:ea typeface="Arial"/>
                <a:cs typeface="Arial"/>
                <a:sym typeface="Arial"/>
              </a:rPr>
              <a:t>Focuses teacher on BOTH teacher AND student needs</a:t>
            </a:r>
            <a:endParaRPr dirty="0"/>
          </a:p>
          <a:p>
            <a:pPr marL="685800" lvl="1" indent="-228600" algn="l" rtl="0">
              <a:lnSpc>
                <a:spcPct val="90000"/>
              </a:lnSpc>
              <a:spcBef>
                <a:spcPts val="500"/>
              </a:spcBef>
              <a:spcAft>
                <a:spcPts val="0"/>
              </a:spcAft>
              <a:buClr>
                <a:schemeClr val="dk1"/>
              </a:buClr>
              <a:buSzPts val="2400"/>
              <a:buChar char="•"/>
            </a:pPr>
            <a:r>
              <a:rPr lang="en-US" dirty="0"/>
              <a:t>Requires close monitoring of progress towards goal</a:t>
            </a:r>
            <a:endParaRPr dirty="0"/>
          </a:p>
          <a:p>
            <a:pPr marL="685800" lvl="1" indent="-228600" algn="l" rtl="0">
              <a:lnSpc>
                <a:spcPct val="90000"/>
              </a:lnSpc>
              <a:spcBef>
                <a:spcPts val="500"/>
              </a:spcBef>
              <a:spcAft>
                <a:spcPts val="0"/>
              </a:spcAft>
              <a:buClr>
                <a:schemeClr val="dk1"/>
              </a:buClr>
              <a:buSzPts val="2400"/>
              <a:buChar char="•"/>
            </a:pPr>
            <a:r>
              <a:rPr lang="en-US" dirty="0">
                <a:latin typeface="Arial"/>
                <a:ea typeface="Arial"/>
                <a:cs typeface="Arial"/>
                <a:sym typeface="Arial"/>
              </a:rPr>
              <a:t>Measures what matters most – the areas of highest priority need</a:t>
            </a:r>
            <a:endParaRPr dirty="0"/>
          </a:p>
          <a:p>
            <a:pPr marL="685800" lvl="1" indent="-228600" algn="l" rtl="0">
              <a:lnSpc>
                <a:spcPct val="90000"/>
              </a:lnSpc>
              <a:spcBef>
                <a:spcPts val="500"/>
              </a:spcBef>
              <a:spcAft>
                <a:spcPts val="0"/>
              </a:spcAft>
              <a:buClr>
                <a:schemeClr val="dk1"/>
              </a:buClr>
              <a:buSzPts val="2400"/>
              <a:buChar char="•"/>
            </a:pPr>
            <a:r>
              <a:rPr lang="en-US" dirty="0">
                <a:latin typeface="Arial"/>
                <a:ea typeface="Arial"/>
                <a:cs typeface="Arial"/>
                <a:sym typeface="Arial"/>
              </a:rPr>
              <a:t>Establishes ownership of student learning and accountability for student progress</a:t>
            </a:r>
            <a:endParaRPr dirty="0"/>
          </a:p>
          <a:p>
            <a:pPr marL="228600" lvl="0" indent="-50800" algn="l" rtl="0">
              <a:lnSpc>
                <a:spcPct val="90000"/>
              </a:lnSpc>
              <a:spcBef>
                <a:spcPts val="1000"/>
              </a:spcBef>
              <a:spcAft>
                <a:spcPts val="0"/>
              </a:spcAft>
              <a:buClr>
                <a:schemeClr val="dk1"/>
              </a:buClr>
              <a:buSzPts val="2800"/>
              <a:buNone/>
            </a:pPr>
            <a:endParaRPr sz="2400" dirty="0"/>
          </a:p>
          <a:p>
            <a:pPr marL="228600" lvl="0" indent="-50800" algn="l" rtl="0">
              <a:lnSpc>
                <a:spcPct val="90000"/>
              </a:lnSpc>
              <a:spcBef>
                <a:spcPts val="1000"/>
              </a:spcBef>
              <a:spcAft>
                <a:spcPts val="0"/>
              </a:spcAft>
              <a:buClr>
                <a:schemeClr val="dk1"/>
              </a:buClr>
              <a:buSzPts val="2800"/>
              <a:buNone/>
            </a:pP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366" name="Google Shape;366;p17"/>
          <p:cNvSpPr/>
          <p:nvPr/>
        </p:nvSpPr>
        <p:spPr>
          <a:xfrm>
            <a:off x="1476545" y="3840480"/>
            <a:ext cx="5321134" cy="2556247"/>
          </a:xfrm>
          <a:prstGeom prst="ellipse">
            <a:avLst/>
          </a:prstGeom>
          <a:solidFill>
            <a:srgbClr val="1453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lt1"/>
                </a:solidFill>
                <a:latin typeface="Arial"/>
                <a:ea typeface="Arial"/>
                <a:cs typeface="Arial"/>
                <a:sym typeface="Arial"/>
              </a:rPr>
              <a:t>“If you don’t know where you are going, any road will get you there.”</a:t>
            </a:r>
            <a:endParaRPr dirty="0"/>
          </a:p>
          <a:p>
            <a:pPr marL="0" marR="0" lvl="0" indent="0" algn="ctr" rtl="0">
              <a:spcBef>
                <a:spcPts val="0"/>
              </a:spcBef>
              <a:spcAft>
                <a:spcPts val="0"/>
              </a:spcAft>
              <a:buNone/>
            </a:pPr>
            <a:r>
              <a:rPr lang="en-US" sz="2400" b="1" dirty="0">
                <a:solidFill>
                  <a:schemeClr val="lt1"/>
                </a:solidFill>
                <a:latin typeface="Arial"/>
                <a:ea typeface="Arial"/>
                <a:cs typeface="Arial"/>
                <a:sym typeface="Arial"/>
              </a:rPr>
              <a:t>Lewis Carroll</a:t>
            </a:r>
            <a:endParaRPr dirty="0"/>
          </a:p>
        </p:txBody>
      </p:sp>
      <p:pic>
        <p:nvPicPr>
          <p:cNvPr id="367" name="Google Shape;367;p17" descr="A red pushpin on a Pennsylvania map"/>
          <p:cNvPicPr preferRelativeResize="0"/>
          <p:nvPr/>
        </p:nvPicPr>
        <p:blipFill rotWithShape="1">
          <a:blip r:embed="rId3">
            <a:alphaModFix/>
          </a:blip>
          <a:srcRect/>
          <a:stretch/>
        </p:blipFill>
        <p:spPr>
          <a:xfrm>
            <a:off x="7404697" y="3840480"/>
            <a:ext cx="3378098" cy="2364669"/>
          </a:xfrm>
          <a:prstGeom prst="rect">
            <a:avLst/>
          </a:prstGeom>
          <a:noFill/>
          <a:ln w="9525" cap="flat" cmpd="sng">
            <a:solidFill>
              <a:schemeClr val="dk1"/>
            </a:solidFill>
            <a:prstDash val="solid"/>
            <a:round/>
            <a:headEnd type="none" w="sm" len="sm"/>
            <a:tailEnd type="none" w="sm" len="sm"/>
          </a:ln>
        </p:spPr>
      </p:pic>
      <p:sp>
        <p:nvSpPr>
          <p:cNvPr id="368" name="Google Shape;368;p17">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cxnSp>
        <p:nvCxnSpPr>
          <p:cNvPr id="2" name="Straight Connector 1">
            <a:extLst>
              <a:ext uri="{FF2B5EF4-FFF2-40B4-BE49-F238E27FC236}">
                <a16:creationId xmlns:a16="http://schemas.microsoft.com/office/drawing/2014/main" id="{A5DEE2A8-AA46-EDF2-415D-BE72845D764F}"/>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
          <p:cNvSpPr txBox="1">
            <a:spLocks noGrp="1"/>
          </p:cNvSpPr>
          <p:nvPr>
            <p:ph type="title"/>
          </p:nvPr>
        </p:nvSpPr>
        <p:spPr>
          <a:xfrm>
            <a:off x="822960" y="91440"/>
            <a:ext cx="38848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Welcome!</a:t>
            </a:r>
            <a:endParaRPr sz="3200" dirty="0"/>
          </a:p>
        </p:txBody>
      </p:sp>
      <p:pic>
        <p:nvPicPr>
          <p:cNvPr id="177" name="Google Shape;177;p2" descr="Amy Lena"/>
          <p:cNvPicPr preferRelativeResize="0"/>
          <p:nvPr/>
        </p:nvPicPr>
        <p:blipFill rotWithShape="1">
          <a:blip r:embed="rId3">
            <a:alphaModFix/>
          </a:blip>
          <a:srcRect/>
          <a:stretch/>
        </p:blipFill>
        <p:spPr>
          <a:xfrm>
            <a:off x="1471650" y="1793036"/>
            <a:ext cx="1667063" cy="2232049"/>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pic>
      <p:sp>
        <p:nvSpPr>
          <p:cNvPr id="178" name="Google Shape;178;p2"/>
          <p:cNvSpPr txBox="1"/>
          <p:nvPr/>
        </p:nvSpPr>
        <p:spPr>
          <a:xfrm>
            <a:off x="547963" y="4298341"/>
            <a:ext cx="3505769" cy="94641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500" b="1" i="0" u="none" strike="noStrike" cap="none" dirty="0">
                <a:solidFill>
                  <a:schemeClr val="dk1"/>
                </a:solidFill>
                <a:latin typeface="Arial"/>
                <a:ea typeface="Arial"/>
                <a:cs typeface="Arial"/>
                <a:sym typeface="Arial"/>
              </a:rPr>
              <a:t>Amy Lena </a:t>
            </a:r>
            <a:endParaRPr sz="1350" b="0"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1500" b="0" i="0" u="none" strike="noStrike" cap="none" dirty="0">
                <a:solidFill>
                  <a:schemeClr val="dk1"/>
                </a:solidFill>
                <a:latin typeface="Arial"/>
                <a:ea typeface="Arial"/>
                <a:cs typeface="Arial"/>
                <a:sym typeface="Arial"/>
              </a:rPr>
              <a:t>Director, Bureau of School Support</a:t>
            </a:r>
            <a:br>
              <a:rPr lang="en-US" sz="1500" b="0" i="0" u="none" strike="noStrike" cap="none" dirty="0">
                <a:solidFill>
                  <a:schemeClr val="dk1"/>
                </a:solidFill>
                <a:latin typeface="Arial"/>
                <a:ea typeface="Arial"/>
                <a:cs typeface="Arial"/>
                <a:sym typeface="Arial"/>
              </a:rPr>
            </a:br>
            <a:r>
              <a:rPr lang="en-US" sz="1500" b="0" i="0" u="none" strike="noStrike" cap="none" dirty="0">
                <a:solidFill>
                  <a:schemeClr val="dk1"/>
                </a:solidFill>
                <a:latin typeface="Arial"/>
                <a:ea typeface="Arial"/>
                <a:cs typeface="Arial"/>
                <a:sym typeface="Arial"/>
              </a:rPr>
              <a:t>Pennsylvania Department of Education</a:t>
            </a:r>
            <a:endParaRPr dirty="0"/>
          </a:p>
          <a:p>
            <a:pPr marL="0" marR="0" lvl="0" indent="0" algn="ctr"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pic>
        <p:nvPicPr>
          <p:cNvPr id="179" name="Google Shape;179;p2" descr="Laurie Kolka"/>
          <p:cNvPicPr preferRelativeResize="0"/>
          <p:nvPr/>
        </p:nvPicPr>
        <p:blipFill rotWithShape="1">
          <a:blip r:embed="rId4">
            <a:alphaModFix/>
          </a:blip>
          <a:srcRect/>
          <a:stretch/>
        </p:blipFill>
        <p:spPr>
          <a:xfrm>
            <a:off x="4944037" y="1815362"/>
            <a:ext cx="1787172" cy="2209723"/>
          </a:xfrm>
          <a:prstGeom prst="rect">
            <a:avLst/>
          </a:prstGeom>
          <a:noFill/>
          <a:ln w="9525" cap="flat" cmpd="sng">
            <a:solidFill>
              <a:schemeClr val="dk1"/>
            </a:solidFill>
            <a:prstDash val="solid"/>
            <a:round/>
            <a:headEnd type="none" w="sm" len="sm"/>
            <a:tailEnd type="none" w="sm" len="sm"/>
          </a:ln>
          <a:effectLst>
            <a:outerShdw blurRad="63500" sx="102000" sy="102000" algn="ctr" rotWithShape="0">
              <a:srgbClr val="000000">
                <a:alpha val="40000"/>
              </a:srgbClr>
            </a:outerShdw>
          </a:effectLst>
        </p:spPr>
      </p:pic>
      <p:sp>
        <p:nvSpPr>
          <p:cNvPr id="180" name="Google Shape;180;p2"/>
          <p:cNvSpPr txBox="1"/>
          <p:nvPr/>
        </p:nvSpPr>
        <p:spPr>
          <a:xfrm>
            <a:off x="4330856" y="4298341"/>
            <a:ext cx="3013534" cy="78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i="0" u="none" strike="noStrike" cap="none" dirty="0">
                <a:solidFill>
                  <a:srgbClr val="000000"/>
                </a:solidFill>
                <a:latin typeface="Arial"/>
                <a:ea typeface="Arial"/>
                <a:cs typeface="Arial"/>
                <a:sym typeface="Arial"/>
              </a:rPr>
              <a:t>Laurie Kolka</a:t>
            </a:r>
            <a:endParaRPr dirty="0"/>
          </a:p>
          <a:p>
            <a:pPr marL="0" marR="0" lvl="0" indent="0" algn="ctr" rtl="0">
              <a:spcBef>
                <a:spcPts val="0"/>
              </a:spcBef>
              <a:spcAft>
                <a:spcPts val="0"/>
              </a:spcAft>
              <a:buNone/>
            </a:pPr>
            <a:r>
              <a:rPr lang="en-US" sz="1500" b="0" i="0" u="none" strike="noStrike" cap="none" dirty="0">
                <a:solidFill>
                  <a:srgbClr val="000000"/>
                </a:solidFill>
                <a:latin typeface="Arial"/>
                <a:ea typeface="Arial"/>
                <a:cs typeface="Arial"/>
                <a:sym typeface="Arial"/>
              </a:rPr>
              <a:t>PVAAS Statewide Team for PDE</a:t>
            </a:r>
            <a:endParaRPr dirty="0"/>
          </a:p>
          <a:p>
            <a:pPr marL="0" marR="0" lvl="0" indent="0" algn="ctr" rtl="0">
              <a:spcBef>
                <a:spcPts val="0"/>
              </a:spcBef>
              <a:spcAft>
                <a:spcPts val="0"/>
              </a:spcAft>
              <a:buNone/>
            </a:pPr>
            <a:r>
              <a:rPr lang="en-US" sz="1500" b="0" i="0" u="none" strike="noStrike" cap="none" dirty="0">
                <a:solidFill>
                  <a:srgbClr val="000000"/>
                </a:solidFill>
                <a:latin typeface="Arial"/>
                <a:ea typeface="Arial"/>
                <a:cs typeface="Arial"/>
                <a:sym typeface="Arial"/>
              </a:rPr>
              <a:t>Lancaster-Lebanon IU 13</a:t>
            </a:r>
            <a:endParaRPr dirty="0"/>
          </a:p>
        </p:txBody>
      </p:sp>
      <p:pic>
        <p:nvPicPr>
          <p:cNvPr id="183" name="Google Shape;183;p2" descr="Amanda Lerew"/>
          <p:cNvPicPr preferRelativeResize="0"/>
          <p:nvPr/>
        </p:nvPicPr>
        <p:blipFill rotWithShape="1">
          <a:blip r:embed="rId5">
            <a:alphaModFix/>
          </a:blip>
          <a:srcRect/>
          <a:stretch/>
        </p:blipFill>
        <p:spPr>
          <a:xfrm>
            <a:off x="8700806" y="1793033"/>
            <a:ext cx="1667064" cy="2232052"/>
          </a:xfrm>
          <a:prstGeom prst="rect">
            <a:avLst/>
          </a:prstGeom>
          <a:noFill/>
          <a:ln>
            <a:noFill/>
          </a:ln>
        </p:spPr>
      </p:pic>
      <p:sp>
        <p:nvSpPr>
          <p:cNvPr id="184" name="Google Shape;184;p2"/>
          <p:cNvSpPr txBox="1"/>
          <p:nvPr/>
        </p:nvSpPr>
        <p:spPr>
          <a:xfrm>
            <a:off x="7435240" y="4268940"/>
            <a:ext cx="4198195" cy="94641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1500" b="1" i="0" u="none" strike="noStrike" cap="none" dirty="0">
                <a:solidFill>
                  <a:schemeClr val="dk1"/>
                </a:solidFill>
                <a:latin typeface="Arial"/>
                <a:ea typeface="Arial"/>
                <a:cs typeface="Arial"/>
                <a:sym typeface="Arial"/>
              </a:rPr>
              <a:t>Amanda Lerew</a:t>
            </a:r>
            <a:endParaRPr sz="1350" b="0"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1500" b="0" i="0" u="none" strike="noStrike" cap="none" dirty="0">
                <a:solidFill>
                  <a:schemeClr val="dk1"/>
                </a:solidFill>
                <a:latin typeface="Arial"/>
                <a:ea typeface="Arial"/>
                <a:cs typeface="Arial"/>
                <a:sym typeface="Arial"/>
              </a:rPr>
              <a:t>Act 13 and FRCPP Content Support Specialist</a:t>
            </a:r>
            <a:endParaRPr dirty="0"/>
          </a:p>
          <a:p>
            <a:pPr marL="0" marR="0" lvl="0" indent="0" algn="ctr" rtl="0">
              <a:spcBef>
                <a:spcPts val="0"/>
              </a:spcBef>
              <a:spcAft>
                <a:spcPts val="0"/>
              </a:spcAft>
              <a:buNone/>
            </a:pPr>
            <a:r>
              <a:rPr lang="en-US" sz="1500" b="0" i="0" u="none" strike="noStrike" cap="none" dirty="0">
                <a:solidFill>
                  <a:schemeClr val="dk1"/>
                </a:solidFill>
                <a:latin typeface="Arial"/>
                <a:ea typeface="Arial"/>
                <a:cs typeface="Arial"/>
                <a:sym typeface="Arial"/>
              </a:rPr>
              <a:t>Pennsylvania Department of Education</a:t>
            </a:r>
            <a:endParaRPr dirty="0"/>
          </a:p>
          <a:p>
            <a:pPr marL="0" marR="0" lvl="0" indent="0" algn="ctr"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sp>
        <p:nvSpPr>
          <p:cNvPr id="181" name="Google Shape;181;p2"/>
          <p:cNvSpPr/>
          <p:nvPr/>
        </p:nvSpPr>
        <p:spPr>
          <a:xfrm>
            <a:off x="822960" y="5518010"/>
            <a:ext cx="101346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rgbClr val="44546A"/>
                </a:solidFill>
                <a:latin typeface="Arial"/>
                <a:ea typeface="Arial"/>
                <a:cs typeface="Arial"/>
                <a:sym typeface="Arial"/>
              </a:rPr>
              <a:t>Questions? Email us!</a:t>
            </a:r>
            <a:endParaRPr dirty="0"/>
          </a:p>
          <a:p>
            <a:pPr marL="0" marR="0" lvl="0" indent="0" algn="ctr" rtl="0">
              <a:spcBef>
                <a:spcPts val="0"/>
              </a:spcBef>
              <a:spcAft>
                <a:spcPts val="0"/>
              </a:spcAft>
              <a:buNone/>
            </a:pPr>
            <a:r>
              <a:rPr lang="en-US" sz="1800" b="1" i="0" u="none" strike="noStrike" cap="none" dirty="0">
                <a:solidFill>
                  <a:srgbClr val="44546A"/>
                </a:solidFill>
                <a:latin typeface="Arial"/>
                <a:ea typeface="Arial"/>
                <a:cs typeface="Arial"/>
                <a:sym typeface="Arial"/>
              </a:rPr>
              <a:t>PVAAS at </a:t>
            </a:r>
            <a:r>
              <a:rPr lang="en-US" sz="1800" b="1" i="0" u="sng" strike="noStrike" cap="none" dirty="0">
                <a:solidFill>
                  <a:schemeClr val="accent1"/>
                </a:solidFill>
                <a:latin typeface="Arial"/>
                <a:ea typeface="Arial"/>
                <a:cs typeface="Arial"/>
                <a:sym typeface="Arial"/>
                <a:hlinkClick r:id="rId6">
                  <a:extLst>
                    <a:ext uri="{A12FA001-AC4F-418D-AE19-62706E023703}">
                      <ahyp:hlinkClr xmlns:ahyp="http://schemas.microsoft.com/office/drawing/2018/hyperlinkcolor" val="tx"/>
                    </a:ext>
                  </a:extLst>
                </a:hlinkClick>
              </a:rPr>
              <a:t>pdepvaas@iu13.org</a:t>
            </a:r>
            <a:r>
              <a:rPr lang="en-US" sz="1800" b="1" i="0" u="none" strike="noStrike" cap="none" dirty="0">
                <a:solidFill>
                  <a:schemeClr val="accent1"/>
                </a:solidFill>
                <a:latin typeface="Arial"/>
                <a:ea typeface="Arial"/>
                <a:cs typeface="Arial"/>
                <a:sym typeface="Arial"/>
              </a:rPr>
              <a:t>	 </a:t>
            </a:r>
            <a:r>
              <a:rPr lang="en-US" sz="1800" b="1" i="0" u="none" strike="noStrike" cap="none" dirty="0">
                <a:solidFill>
                  <a:srgbClr val="082A3D"/>
                </a:solidFill>
                <a:latin typeface="Arial"/>
                <a:ea typeface="Arial"/>
                <a:cs typeface="Arial"/>
                <a:sym typeface="Arial"/>
              </a:rPr>
              <a:t>Act 13 at </a:t>
            </a:r>
            <a:r>
              <a:rPr lang="en-US" sz="1800" b="1" i="0" u="sng" strike="noStrike" cap="none" dirty="0">
                <a:solidFill>
                  <a:srgbClr val="1063B0"/>
                </a:solidFill>
                <a:latin typeface="Arial"/>
                <a:ea typeface="Arial"/>
                <a:cs typeface="Arial"/>
                <a:sym typeface="Arial"/>
                <a:hlinkClick r:id="rId7">
                  <a:extLst>
                    <a:ext uri="{A12FA001-AC4F-418D-AE19-62706E023703}">
                      <ahyp:hlinkClr xmlns:ahyp="http://schemas.microsoft.com/office/drawing/2018/hyperlinkcolor" val="tx"/>
                    </a:ext>
                  </a:extLst>
                </a:hlinkClick>
              </a:rPr>
              <a:t>RA-PDE-Evaluation@pa.gov</a:t>
            </a:r>
            <a:endParaRPr sz="1800" b="1" i="0" u="none" strike="noStrike" cap="none" dirty="0">
              <a:solidFill>
                <a:schemeClr val="accent1"/>
              </a:solidFill>
              <a:latin typeface="Arial"/>
              <a:ea typeface="Arial"/>
              <a:cs typeface="Arial"/>
              <a:sym typeface="Arial"/>
            </a:endParaRPr>
          </a:p>
        </p:txBody>
      </p:sp>
      <p:sp>
        <p:nvSpPr>
          <p:cNvPr id="182" name="Google Shape;182;p2">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cxnSp>
        <p:nvCxnSpPr>
          <p:cNvPr id="2" name="Straight Connector 1">
            <a:extLst>
              <a:ext uri="{FF2B5EF4-FFF2-40B4-BE49-F238E27FC236}">
                <a16:creationId xmlns:a16="http://schemas.microsoft.com/office/drawing/2014/main" id="{3F14703D-6C44-18AF-8715-8FB8906DFCD9}"/>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0"/>
        <p:cNvGrpSpPr/>
        <p:nvPr/>
      </p:nvGrpSpPr>
      <p:grpSpPr>
        <a:xfrm>
          <a:off x="0" y="0"/>
          <a:ext cx="0" cy="0"/>
          <a:chOff x="0" y="0"/>
          <a:chExt cx="0" cy="0"/>
        </a:xfrm>
      </p:grpSpPr>
      <p:sp>
        <p:nvSpPr>
          <p:cNvPr id="631" name="Google Shape;631;p42">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42" descr="Time to stop and ask questions"/>
          <p:cNvSpPr/>
          <p:nvPr/>
        </p:nvSpPr>
        <p:spPr>
          <a:xfrm>
            <a:off x="0"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42"/>
          <p:cNvSpPr txBox="1">
            <a:spLocks noGrp="1"/>
          </p:cNvSpPr>
          <p:nvPr>
            <p:ph type="title"/>
          </p:nvPr>
        </p:nvSpPr>
        <p:spPr>
          <a:xfrm>
            <a:off x="841248" y="914400"/>
            <a:ext cx="4023360" cy="131085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Arial"/>
              <a:buNone/>
            </a:pPr>
            <a:r>
              <a:rPr lang="en-US" dirty="0">
                <a:solidFill>
                  <a:schemeClr val="lt1"/>
                </a:solidFill>
              </a:rPr>
              <a:t>Let’s Pause and Ask…</a:t>
            </a:r>
            <a:endParaRPr dirty="0"/>
          </a:p>
        </p:txBody>
      </p:sp>
      <p:sp>
        <p:nvSpPr>
          <p:cNvPr id="635" name="Google Shape;635;p42"/>
          <p:cNvSpPr txBox="1">
            <a:spLocks noGrp="1"/>
          </p:cNvSpPr>
          <p:nvPr>
            <p:ph type="body" idx="1"/>
          </p:nvPr>
        </p:nvSpPr>
        <p:spPr>
          <a:xfrm>
            <a:off x="841248" y="2560320"/>
            <a:ext cx="4023359" cy="299347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dirty="0">
                <a:solidFill>
                  <a:schemeClr val="lt1"/>
                </a:solidFill>
              </a:rPr>
              <a:t>What questions do you have at this point?</a:t>
            </a:r>
            <a:endParaRPr dirty="0"/>
          </a:p>
          <a:p>
            <a:pPr marL="0" lvl="0" indent="0" algn="l" rtl="0">
              <a:lnSpc>
                <a:spcPct val="90000"/>
              </a:lnSpc>
              <a:spcBef>
                <a:spcPts val="1000"/>
              </a:spcBef>
              <a:spcAft>
                <a:spcPts val="0"/>
              </a:spcAft>
              <a:buClr>
                <a:schemeClr val="dk1"/>
              </a:buClr>
              <a:buSzPts val="3200"/>
              <a:buNone/>
            </a:pPr>
            <a:endParaRPr sz="3200" dirty="0">
              <a:solidFill>
                <a:schemeClr val="lt1"/>
              </a:solidFill>
            </a:endParaRPr>
          </a:p>
          <a:p>
            <a:pPr marL="0" lvl="0" indent="0" algn="l" rtl="0">
              <a:lnSpc>
                <a:spcPct val="90000"/>
              </a:lnSpc>
              <a:spcBef>
                <a:spcPts val="1000"/>
              </a:spcBef>
              <a:spcAft>
                <a:spcPts val="0"/>
              </a:spcAft>
              <a:buClr>
                <a:schemeClr val="lt1"/>
              </a:buClr>
              <a:buSzPts val="3200"/>
              <a:buNone/>
            </a:pPr>
            <a:r>
              <a:rPr lang="en-US" sz="3200" dirty="0">
                <a:solidFill>
                  <a:schemeClr val="lt1"/>
                </a:solidFill>
              </a:rPr>
              <a:t>Any ideas to share?</a:t>
            </a:r>
            <a:endParaRPr dirty="0"/>
          </a:p>
        </p:txBody>
      </p:sp>
      <p:sp>
        <p:nvSpPr>
          <p:cNvPr id="636" name="Google Shape;636;p42">
            <a:extLst>
              <a:ext uri="{C183D7F6-B498-43B3-948B-1728B52AA6E4}">
                <adec:decorative xmlns:adec="http://schemas.microsoft.com/office/drawing/2017/decorative" val="1"/>
              </a:ext>
            </a:extLst>
          </p:cNvPr>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7" name="Google Shape;637;p42">
            <a:extLst>
              <a:ext uri="{C183D7F6-B498-43B3-948B-1728B52AA6E4}">
                <adec:decorative xmlns:adec="http://schemas.microsoft.com/office/drawing/2017/decorative" val="1"/>
              </a:ext>
            </a:extLst>
          </p:cNvPr>
          <p:cNvSpPr/>
          <p:nvPr/>
        </p:nvSpPr>
        <p:spPr>
          <a:xfrm>
            <a:off x="481029" y="4546920"/>
            <a:ext cx="3977640" cy="1828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8" name="Google Shape;638;p42"/>
          <p:cNvSpPr txBox="1">
            <a:spLocks noGrp="1"/>
          </p:cNvSpPr>
          <p:nvPr>
            <p:ph type="sldNum" idx="12"/>
          </p:nvPr>
        </p:nvSpPr>
        <p:spPr>
          <a:xfrm>
            <a:off x="8970819"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chemeClr val="lt1"/>
                </a:solidFill>
                <a:latin typeface="Calibri"/>
                <a:ea typeface="Calibri"/>
                <a:cs typeface="Calibri"/>
                <a:sym typeface="Calibri"/>
              </a:rPr>
              <a:t>20</a:t>
            </a:fld>
            <a:endParaRPr>
              <a:solidFill>
                <a:schemeClr val="lt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EB192124-351D-8516-F2AA-B95542405A5A}"/>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F91D1E6D-78E1-00A6-A9F7-9838F084E9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09849" y="0"/>
            <a:ext cx="7210245" cy="6858000"/>
          </a:xfrm>
          <a:prstGeom prst="rect">
            <a:avLst/>
          </a:prstGeom>
        </p:spPr>
      </p:pic>
    </p:spTree>
    <p:extLst>
      <p:ext uri="{BB962C8B-B14F-4D97-AF65-F5344CB8AC3E}">
        <p14:creationId xmlns:p14="http://schemas.microsoft.com/office/powerpoint/2010/main" val="198807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9"/>
          <p:cNvSpPr txBox="1">
            <a:spLocks noGrp="1"/>
          </p:cNvSpPr>
          <p:nvPr>
            <p:ph type="title" idx="4294967295"/>
          </p:nvPr>
        </p:nvSpPr>
        <p:spPr>
          <a:xfrm>
            <a:off x="2194560" y="2834640"/>
            <a:ext cx="11851479" cy="901644"/>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4800"/>
              <a:buFont typeface="Arial"/>
              <a:buNone/>
            </a:pPr>
            <a:br>
              <a:rPr lang="en-US" sz="4800" b="0" i="0" u="none" strike="noStrike" cap="none" dirty="0">
                <a:solidFill>
                  <a:schemeClr val="dk1"/>
                </a:solidFill>
                <a:latin typeface="Arial"/>
                <a:ea typeface="Arial"/>
                <a:cs typeface="Arial"/>
                <a:sym typeface="Arial"/>
              </a:rPr>
            </a:br>
            <a:r>
              <a:rPr lang="en-US" sz="4000" b="0" i="0" u="none" strike="noStrike" cap="none" dirty="0">
                <a:solidFill>
                  <a:schemeClr val="dk1"/>
                </a:solidFill>
                <a:latin typeface="Arial"/>
                <a:ea typeface="Arial"/>
                <a:cs typeface="Arial"/>
                <a:sym typeface="Arial"/>
              </a:rPr>
              <a:t>Guiding Self-Reflection with Data</a:t>
            </a:r>
            <a:endParaRPr sz="4000" b="0" i="0" u="none" strike="noStrike" cap="none" dirty="0">
              <a:solidFill>
                <a:schemeClr val="dk1"/>
              </a:solidFill>
              <a:latin typeface="Arial"/>
              <a:ea typeface="Arial"/>
              <a:cs typeface="Arial"/>
              <a:sym typeface="Arial"/>
            </a:endParaRPr>
          </a:p>
        </p:txBody>
      </p:sp>
      <p:sp>
        <p:nvSpPr>
          <p:cNvPr id="387" name="Google Shape;387;p19"/>
          <p:cNvSpPr txBox="1">
            <a:spLocks noGrp="1"/>
          </p:cNvSpPr>
          <p:nvPr>
            <p:ph type="body" idx="1"/>
          </p:nvPr>
        </p:nvSpPr>
        <p:spPr>
          <a:xfrm>
            <a:off x="2194560" y="4023360"/>
            <a:ext cx="10515600" cy="63568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88888"/>
              </a:buClr>
              <a:buSzPts val="3600"/>
              <a:buNone/>
            </a:pPr>
            <a:r>
              <a:rPr lang="en-US" sz="3200" dirty="0"/>
              <a:t>Introduce the protocol</a:t>
            </a:r>
            <a:endParaRPr sz="3200" dirty="0"/>
          </a:p>
        </p:txBody>
      </p:sp>
      <p:sp>
        <p:nvSpPr>
          <p:cNvPr id="388" name="Google Shape;38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2"/>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Data vs. Non-Data Available</a:t>
            </a:r>
            <a:endParaRPr sz="3200" dirty="0"/>
          </a:p>
        </p:txBody>
      </p:sp>
      <p:sp>
        <p:nvSpPr>
          <p:cNvPr id="395" name="Google Shape;39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396" name="Google Shape;39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grpSp>
        <p:nvGrpSpPr>
          <p:cNvPr id="397" name="Google Shape;397;p22" descr="Data vs. Non-data"/>
          <p:cNvGrpSpPr/>
          <p:nvPr/>
        </p:nvGrpSpPr>
        <p:grpSpPr>
          <a:xfrm>
            <a:off x="2396389" y="1371600"/>
            <a:ext cx="7680960" cy="3840480"/>
            <a:chOff x="731520" y="1599806"/>
            <a:chExt cx="7680960" cy="3689998"/>
          </a:xfrm>
        </p:grpSpPr>
        <p:sp>
          <p:nvSpPr>
            <p:cNvPr id="398" name="Google Shape;398;p22"/>
            <p:cNvSpPr/>
            <p:nvPr/>
          </p:nvSpPr>
          <p:spPr>
            <a:xfrm>
              <a:off x="731520" y="1599806"/>
              <a:ext cx="3840480" cy="3689998"/>
            </a:xfrm>
            <a:prstGeom prst="ellipse">
              <a:avLst/>
            </a:prstGeom>
            <a:solidFill>
              <a:srgbClr val="003C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lt1"/>
                  </a:solidFill>
                  <a:latin typeface="Arial"/>
                  <a:ea typeface="Arial"/>
                  <a:cs typeface="Arial"/>
                  <a:sym typeface="Arial"/>
                </a:rPr>
                <a:t>Who is classified as a </a:t>
              </a:r>
              <a:r>
                <a:rPr lang="en-US" sz="3200" b="1" dirty="0">
                  <a:solidFill>
                    <a:schemeClr val="lt1"/>
                  </a:solidFill>
                  <a:latin typeface="Arial"/>
                  <a:ea typeface="Arial"/>
                  <a:cs typeface="Arial"/>
                  <a:sym typeface="Arial"/>
                </a:rPr>
                <a:t>Data </a:t>
              </a:r>
              <a:r>
                <a:rPr lang="en-US" sz="3200" dirty="0">
                  <a:solidFill>
                    <a:schemeClr val="lt1"/>
                  </a:solidFill>
                  <a:latin typeface="Arial"/>
                  <a:ea typeface="Arial"/>
                  <a:cs typeface="Arial"/>
                  <a:sym typeface="Arial"/>
                </a:rPr>
                <a:t>Available Classroom Teacher?</a:t>
              </a:r>
              <a:endParaRPr dirty="0"/>
            </a:p>
          </p:txBody>
        </p:sp>
        <p:sp>
          <p:nvSpPr>
            <p:cNvPr id="399" name="Google Shape;399;p22"/>
            <p:cNvSpPr/>
            <p:nvPr/>
          </p:nvSpPr>
          <p:spPr>
            <a:xfrm>
              <a:off x="4572000" y="1599806"/>
              <a:ext cx="3840480" cy="3689998"/>
            </a:xfrm>
            <a:prstGeom prst="ellipse">
              <a:avLst/>
            </a:prstGeom>
            <a:solidFill>
              <a:srgbClr val="003C7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dirty="0">
                  <a:solidFill>
                    <a:schemeClr val="lt1"/>
                  </a:solidFill>
                  <a:latin typeface="Arial"/>
                  <a:ea typeface="Arial"/>
                  <a:cs typeface="Arial"/>
                  <a:sym typeface="Arial"/>
                </a:rPr>
                <a:t>Who is classified as a </a:t>
              </a:r>
              <a:r>
                <a:rPr lang="en-US" sz="3200" b="1" dirty="0">
                  <a:solidFill>
                    <a:schemeClr val="lt1"/>
                  </a:solidFill>
                  <a:latin typeface="Arial"/>
                  <a:ea typeface="Arial"/>
                  <a:cs typeface="Arial"/>
                  <a:sym typeface="Arial"/>
                </a:rPr>
                <a:t>Non-Data</a:t>
              </a:r>
              <a:r>
                <a:rPr lang="en-US" sz="3200" dirty="0">
                  <a:solidFill>
                    <a:schemeClr val="lt1"/>
                  </a:solidFill>
                  <a:latin typeface="Arial"/>
                  <a:ea typeface="Arial"/>
                  <a:cs typeface="Arial"/>
                  <a:sym typeface="Arial"/>
                </a:rPr>
                <a:t> Available Classroom Teacher?</a:t>
              </a:r>
              <a:endParaRPr dirty="0"/>
            </a:p>
          </p:txBody>
        </p:sp>
        <p:sp>
          <p:nvSpPr>
            <p:cNvPr id="400" name="Google Shape;400;p22"/>
            <p:cNvSpPr/>
            <p:nvPr/>
          </p:nvSpPr>
          <p:spPr>
            <a:xfrm>
              <a:off x="3955271" y="2805249"/>
              <a:ext cx="1233459" cy="1247503"/>
            </a:xfrm>
            <a:prstGeom prst="ellipse">
              <a:avLst/>
            </a:prstGeom>
            <a:solidFill>
              <a:schemeClr val="lt1"/>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5400">
                  <a:solidFill>
                    <a:srgbClr val="003C7C"/>
                  </a:solidFill>
                  <a:latin typeface="Arial"/>
                  <a:ea typeface="Arial"/>
                  <a:cs typeface="Arial"/>
                  <a:sym typeface="Arial"/>
                </a:rPr>
                <a:t>vs</a:t>
              </a:r>
              <a:endParaRPr/>
            </a:p>
          </p:txBody>
        </p:sp>
      </p:grpSp>
      <p:sp>
        <p:nvSpPr>
          <p:cNvPr id="401" name="Google Shape;401;p22"/>
          <p:cNvSpPr/>
          <p:nvPr/>
        </p:nvSpPr>
        <p:spPr>
          <a:xfrm>
            <a:off x="3179256" y="1043650"/>
            <a:ext cx="6161761" cy="4773881"/>
          </a:xfrm>
          <a:prstGeom prst="irregularSeal1">
            <a:avLst/>
          </a:prstGeom>
          <a:solidFill>
            <a:srgbClr val="ACB8CA"/>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100" b="1" dirty="0">
                <a:solidFill>
                  <a:schemeClr val="dk1"/>
                </a:solidFill>
                <a:sym typeface="Arial"/>
              </a:rPr>
              <a:t>ALL teachers have data to inform</a:t>
            </a:r>
            <a:endParaRPr sz="3100" dirty="0"/>
          </a:p>
          <a:p>
            <a:pPr marL="0" marR="0" lvl="0" indent="0" algn="ctr" rtl="0">
              <a:spcBef>
                <a:spcPts val="0"/>
              </a:spcBef>
              <a:spcAft>
                <a:spcPts val="0"/>
              </a:spcAft>
              <a:buNone/>
            </a:pPr>
            <a:r>
              <a:rPr lang="en-US" sz="3100" b="1" dirty="0">
                <a:solidFill>
                  <a:schemeClr val="dk1"/>
                </a:solidFill>
                <a:sym typeface="Arial"/>
              </a:rPr>
              <a:t>self-reflection!</a:t>
            </a:r>
            <a:endParaRPr sz="3100" dirty="0"/>
          </a:p>
        </p:txBody>
      </p:sp>
      <p:cxnSp>
        <p:nvCxnSpPr>
          <p:cNvPr id="2" name="Straight Connector 1">
            <a:extLst>
              <a:ext uri="{FF2B5EF4-FFF2-40B4-BE49-F238E27FC236}">
                <a16:creationId xmlns:a16="http://schemas.microsoft.com/office/drawing/2014/main" id="{BD997208-6009-F4E3-3C00-DE32795FDBC8}"/>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1"/>
          <p:cNvSpPr txBox="1">
            <a:spLocks noGrp="1"/>
          </p:cNvSpPr>
          <p:nvPr>
            <p:ph type="title"/>
          </p:nvPr>
        </p:nvSpPr>
        <p:spPr>
          <a:xfrm>
            <a:off x="838200" y="13301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Revised Teacher Self-Reflection Guides</a:t>
            </a:r>
            <a:endParaRPr sz="3200" dirty="0"/>
          </a:p>
        </p:txBody>
      </p:sp>
      <p:pic>
        <p:nvPicPr>
          <p:cNvPr id="408" name="Google Shape;408;p21" descr="Picture of Self-Reflection Guide for Data-Available Teachers"/>
          <p:cNvPicPr preferRelativeResize="0">
            <a:picLocks noGrp="1"/>
          </p:cNvPicPr>
          <p:nvPr>
            <p:ph type="body" idx="1"/>
          </p:nvPr>
        </p:nvPicPr>
        <p:blipFill rotWithShape="1">
          <a:blip r:embed="rId3">
            <a:alphaModFix/>
          </a:blip>
          <a:srcRect/>
          <a:stretch/>
        </p:blipFill>
        <p:spPr>
          <a:xfrm>
            <a:off x="822960" y="1371600"/>
            <a:ext cx="3684126" cy="4369963"/>
          </a:xfrm>
          <a:prstGeom prst="rect">
            <a:avLst/>
          </a:prstGeom>
          <a:noFill/>
          <a:ln w="38100" cap="flat" cmpd="sng">
            <a:solidFill>
              <a:srgbClr val="7F7F7F"/>
            </a:solidFill>
            <a:prstDash val="solid"/>
            <a:round/>
            <a:headEnd type="none" w="sm" len="sm"/>
            <a:tailEnd type="none" w="sm" len="sm"/>
          </a:ln>
          <a:effectLst>
            <a:outerShdw blurRad="190500" dist="228600" dir="2700000" algn="ctr">
              <a:srgbClr val="000000">
                <a:alpha val="29803"/>
              </a:srgbClr>
            </a:outerShdw>
          </a:effectLst>
        </p:spPr>
      </p:pic>
      <p:sp>
        <p:nvSpPr>
          <p:cNvPr id="409" name="Google Shape;409;p21"/>
          <p:cNvSpPr txBox="1"/>
          <p:nvPr/>
        </p:nvSpPr>
        <p:spPr>
          <a:xfrm>
            <a:off x="4497150" y="1645920"/>
            <a:ext cx="3197700" cy="44319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dk1"/>
                </a:solidFill>
              </a:rPr>
              <a:t>Download the Guide!</a:t>
            </a:r>
            <a:endParaRPr sz="2400" dirty="0"/>
          </a:p>
          <a:p>
            <a:pPr marL="0" marR="0" lvl="0" indent="0" algn="ctr" rtl="0">
              <a:spcBef>
                <a:spcPts val="0"/>
              </a:spcBef>
              <a:spcAft>
                <a:spcPts val="0"/>
              </a:spcAft>
              <a:buNone/>
            </a:pPr>
            <a:endParaRPr sz="2400" dirty="0">
              <a:solidFill>
                <a:schemeClr val="dk1"/>
              </a:solidFill>
              <a:latin typeface="Arial"/>
              <a:ea typeface="Arial"/>
              <a:cs typeface="Arial"/>
              <a:sym typeface="Arial"/>
            </a:endParaRPr>
          </a:p>
          <a:p>
            <a:pPr marL="0" marR="0" lvl="0" indent="0" algn="ctr" rtl="0">
              <a:spcBef>
                <a:spcPts val="0"/>
              </a:spcBef>
              <a:spcAft>
                <a:spcPts val="0"/>
              </a:spcAft>
              <a:buNone/>
            </a:pPr>
            <a:r>
              <a:rPr lang="en-US" sz="24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Teacher Self-Reflection Guide (Data Available)</a:t>
            </a:r>
            <a:endParaRPr sz="2400" dirty="0">
              <a:solidFill>
                <a:schemeClr val="dk1"/>
              </a:solidFill>
              <a:latin typeface="Arial"/>
              <a:ea typeface="Arial"/>
              <a:cs typeface="Arial"/>
              <a:sym typeface="Arial"/>
            </a:endParaRPr>
          </a:p>
          <a:p>
            <a:pPr marL="0" marR="0" lvl="0" indent="0" algn="ctr" rtl="0">
              <a:spcBef>
                <a:spcPts val="0"/>
              </a:spcBef>
              <a:spcAft>
                <a:spcPts val="0"/>
              </a:spcAft>
              <a:buNone/>
            </a:pPr>
            <a:endParaRPr sz="2400" dirty="0">
              <a:solidFill>
                <a:schemeClr val="dk1"/>
              </a:solidFill>
              <a:latin typeface="Arial"/>
              <a:ea typeface="Arial"/>
              <a:cs typeface="Arial"/>
              <a:sym typeface="Arial"/>
            </a:endParaRPr>
          </a:p>
          <a:p>
            <a:pPr marL="0" marR="0" lvl="0" indent="0" algn="ctr" rtl="0">
              <a:spcBef>
                <a:spcPts val="0"/>
              </a:spcBef>
              <a:spcAft>
                <a:spcPts val="0"/>
              </a:spcAft>
              <a:buNone/>
            </a:pPr>
            <a:endParaRPr sz="2400" dirty="0">
              <a:solidFill>
                <a:schemeClr val="dk1"/>
              </a:solidFill>
              <a:latin typeface="Arial"/>
              <a:ea typeface="Arial"/>
              <a:cs typeface="Arial"/>
              <a:sym typeface="Arial"/>
            </a:endParaRPr>
          </a:p>
          <a:p>
            <a:pPr marL="0" marR="0" lvl="0" indent="0" algn="ctr" rtl="0">
              <a:spcBef>
                <a:spcPts val="0"/>
              </a:spcBef>
              <a:spcAft>
                <a:spcPts val="0"/>
              </a:spcAft>
              <a:buNone/>
            </a:pPr>
            <a:r>
              <a:rPr lang="en-US" sz="2400" u="sng"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Teacher Self-Reflection Guide (Non-Data Available)</a:t>
            </a:r>
            <a:endParaRPr sz="2400" dirty="0">
              <a:solidFill>
                <a:schemeClr val="dk1"/>
              </a:solidFill>
              <a:latin typeface="Arial"/>
              <a:ea typeface="Arial"/>
              <a:cs typeface="Arial"/>
              <a:sym typeface="Arial"/>
            </a:endParaRPr>
          </a:p>
          <a:p>
            <a:pPr marL="0" marR="0" lvl="0" indent="0" algn="l" rtl="0">
              <a:spcBef>
                <a:spcPts val="0"/>
              </a:spcBef>
              <a:spcAft>
                <a:spcPts val="0"/>
              </a:spcAft>
              <a:buNone/>
            </a:pPr>
            <a:endParaRPr sz="24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410" name="Google Shape;410;p21" descr="Picture of Self-Reflection Guide for Non-Data Available Teachers"/>
          <p:cNvPicPr preferRelativeResize="0">
            <a:picLocks noGrp="1"/>
          </p:cNvPicPr>
          <p:nvPr>
            <p:ph type="body" idx="2"/>
          </p:nvPr>
        </p:nvPicPr>
        <p:blipFill rotWithShape="1">
          <a:blip r:embed="rId6">
            <a:alphaModFix/>
          </a:blip>
          <a:srcRect/>
          <a:stretch/>
        </p:blipFill>
        <p:spPr>
          <a:xfrm>
            <a:off x="7863840" y="1371600"/>
            <a:ext cx="3695800" cy="4369982"/>
          </a:xfrm>
          <a:prstGeom prst="rect">
            <a:avLst/>
          </a:prstGeom>
          <a:noFill/>
          <a:ln w="38100" cap="flat" cmpd="sng">
            <a:solidFill>
              <a:srgbClr val="7F7F7F"/>
            </a:solidFill>
            <a:prstDash val="solid"/>
            <a:round/>
            <a:headEnd type="none" w="sm" len="sm"/>
            <a:tailEnd type="none" w="sm" len="sm"/>
          </a:ln>
          <a:effectLst>
            <a:outerShdw blurRad="190500" dist="228600" dir="2700000" algn="ctr">
              <a:srgbClr val="000000">
                <a:alpha val="29803"/>
              </a:srgbClr>
            </a:outerShdw>
          </a:effectLst>
        </p:spPr>
      </p:pic>
      <p:sp>
        <p:nvSpPr>
          <p:cNvPr id="411" name="Google Shape;41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dirty="0"/>
          </a:p>
        </p:txBody>
      </p:sp>
      <p:sp>
        <p:nvSpPr>
          <p:cNvPr id="412" name="Google Shape;412;p21">
            <a:extLst>
              <a:ext uri="{C183D7F6-B498-43B3-948B-1728B52AA6E4}">
                <adec:decorative xmlns:adec="http://schemas.microsoft.com/office/drawing/2017/decorative" val="1"/>
              </a:ext>
            </a:extLst>
          </p:cNvPr>
          <p:cNvSpPr/>
          <p:nvPr/>
        </p:nvSpPr>
        <p:spPr>
          <a:xfrm>
            <a:off x="1197632" y="1523878"/>
            <a:ext cx="2934781" cy="1171404"/>
          </a:xfrm>
          <a:prstGeom prst="frame">
            <a:avLst>
              <a:gd name="adj1" fmla="val 12500"/>
            </a:avLst>
          </a:prstGeom>
          <a:solidFill>
            <a:srgbClr val="13526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21">
            <a:extLst>
              <a:ext uri="{C183D7F6-B498-43B3-948B-1728B52AA6E4}">
                <adec:decorative xmlns:adec="http://schemas.microsoft.com/office/drawing/2017/decorative" val="1"/>
              </a:ext>
            </a:extLst>
          </p:cNvPr>
          <p:cNvSpPr/>
          <p:nvPr/>
        </p:nvSpPr>
        <p:spPr>
          <a:xfrm>
            <a:off x="7957357" y="1523878"/>
            <a:ext cx="3508766" cy="1228542"/>
          </a:xfrm>
          <a:prstGeom prst="frame">
            <a:avLst>
              <a:gd name="adj1" fmla="val 12500"/>
            </a:avLst>
          </a:prstGeom>
          <a:solidFill>
            <a:srgbClr val="13526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 name="Straight Connector 1">
            <a:extLst>
              <a:ext uri="{FF2B5EF4-FFF2-40B4-BE49-F238E27FC236}">
                <a16:creationId xmlns:a16="http://schemas.microsoft.com/office/drawing/2014/main" id="{6E775227-A4D4-8068-BBAD-60099ED6CB9D}"/>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3"/>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What to Expect</a:t>
            </a:r>
            <a:endParaRPr sz="3200" dirty="0"/>
          </a:p>
        </p:txBody>
      </p:sp>
      <p:sp>
        <p:nvSpPr>
          <p:cNvPr id="420" name="Google Shape;420;p23"/>
          <p:cNvSpPr txBox="1">
            <a:spLocks noGrp="1"/>
          </p:cNvSpPr>
          <p:nvPr>
            <p:ph type="body" idx="1"/>
          </p:nvPr>
        </p:nvSpPr>
        <p:spPr>
          <a:xfrm>
            <a:off x="822960" y="1371600"/>
            <a:ext cx="5157787" cy="8239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None/>
            </a:pPr>
            <a:r>
              <a:rPr lang="en-US" sz="3200" dirty="0"/>
              <a:t>WHAT’S THE SAME?</a:t>
            </a:r>
            <a:endParaRPr dirty="0"/>
          </a:p>
        </p:txBody>
      </p:sp>
      <p:sp>
        <p:nvSpPr>
          <p:cNvPr id="421" name="Google Shape;421;p23"/>
          <p:cNvSpPr txBox="1">
            <a:spLocks noGrp="1"/>
          </p:cNvSpPr>
          <p:nvPr>
            <p:ph type="body" idx="2"/>
          </p:nvPr>
        </p:nvSpPr>
        <p:spPr>
          <a:xfrm>
            <a:off x="822960" y="2286000"/>
            <a:ext cx="5157787" cy="368458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1200"/>
              </a:spcAft>
              <a:buClr>
                <a:schemeClr val="dk1"/>
              </a:buClr>
              <a:buSzPct val="100000"/>
              <a:buChar char="•"/>
            </a:pPr>
            <a:r>
              <a:rPr lang="en-US" sz="2400" dirty="0"/>
              <a:t>Continued emphasis on the importance of teacher self-reflection of their own student performance data</a:t>
            </a:r>
            <a:endParaRPr sz="2400" dirty="0"/>
          </a:p>
          <a:p>
            <a:pPr marL="228600" lvl="0" indent="-228600" algn="l" rtl="0">
              <a:lnSpc>
                <a:spcPct val="90000"/>
              </a:lnSpc>
              <a:spcBef>
                <a:spcPts val="0"/>
              </a:spcBef>
              <a:spcAft>
                <a:spcPts val="1200"/>
              </a:spcAft>
              <a:buClr>
                <a:schemeClr val="dk1"/>
              </a:buClr>
              <a:buSzPct val="100000"/>
              <a:buChar char="•"/>
            </a:pPr>
            <a:r>
              <a:rPr lang="en-US" sz="2400" dirty="0"/>
              <a:t>Protocol and step-by-step process of using data leading to action planning</a:t>
            </a:r>
            <a:endParaRPr sz="2400" dirty="0"/>
          </a:p>
          <a:p>
            <a:pPr marL="228600" lvl="0" indent="-228600" algn="l" rtl="0">
              <a:lnSpc>
                <a:spcPct val="90000"/>
              </a:lnSpc>
              <a:spcBef>
                <a:spcPts val="0"/>
              </a:spcBef>
              <a:spcAft>
                <a:spcPts val="0"/>
              </a:spcAft>
              <a:buClr>
                <a:schemeClr val="dk1"/>
              </a:buClr>
              <a:buSzPct val="100000"/>
              <a:buChar char="•"/>
            </a:pPr>
            <a:r>
              <a:rPr lang="en-US" sz="2400" dirty="0"/>
              <a:t>Promotes ownership of student outcomes</a:t>
            </a:r>
            <a:endParaRPr sz="2400" dirty="0"/>
          </a:p>
          <a:p>
            <a:pPr marL="228600" lvl="0" indent="-64135" algn="l" rtl="0">
              <a:lnSpc>
                <a:spcPct val="90000"/>
              </a:lnSpc>
              <a:spcBef>
                <a:spcPts val="1000"/>
              </a:spcBef>
              <a:spcAft>
                <a:spcPts val="0"/>
              </a:spcAft>
              <a:buClr>
                <a:schemeClr val="dk1"/>
              </a:buClr>
              <a:buSzPct val="100000"/>
              <a:buNone/>
            </a:pPr>
            <a:endParaRPr dirty="0"/>
          </a:p>
        </p:txBody>
      </p:sp>
      <p:sp>
        <p:nvSpPr>
          <p:cNvPr id="422" name="Google Shape;422;p23"/>
          <p:cNvSpPr txBox="1">
            <a:spLocks noGrp="1"/>
          </p:cNvSpPr>
          <p:nvPr>
            <p:ph type="body" idx="3"/>
          </p:nvPr>
        </p:nvSpPr>
        <p:spPr>
          <a:xfrm>
            <a:off x="6172201" y="1371600"/>
            <a:ext cx="5489369" cy="82391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200"/>
              <a:buNone/>
            </a:pPr>
            <a:r>
              <a:rPr lang="en-US" sz="3200" dirty="0"/>
              <a:t>NEW WITH THIS VERSION!</a:t>
            </a:r>
            <a:endParaRPr dirty="0"/>
          </a:p>
        </p:txBody>
      </p:sp>
      <p:sp>
        <p:nvSpPr>
          <p:cNvPr id="423" name="Google Shape;423;p23"/>
          <p:cNvSpPr txBox="1">
            <a:spLocks noGrp="1"/>
          </p:cNvSpPr>
          <p:nvPr>
            <p:ph type="body" idx="4"/>
          </p:nvPr>
        </p:nvSpPr>
        <p:spPr>
          <a:xfrm>
            <a:off x="6130481" y="2286000"/>
            <a:ext cx="5791224" cy="3684588"/>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1200"/>
              </a:spcAft>
              <a:buClr>
                <a:schemeClr val="dk1"/>
              </a:buClr>
              <a:buSzPct val="100000"/>
              <a:buChar char="•"/>
            </a:pPr>
            <a:r>
              <a:rPr lang="en-US" sz="2600" dirty="0"/>
              <a:t>Act 13 LEA Selected Measure (SPM) Alignment</a:t>
            </a:r>
            <a:endParaRPr sz="2600" dirty="0"/>
          </a:p>
          <a:p>
            <a:pPr marL="685800" lvl="1" indent="-228600" algn="l" rtl="0">
              <a:lnSpc>
                <a:spcPct val="90000"/>
              </a:lnSpc>
              <a:spcBef>
                <a:spcPts val="0"/>
              </a:spcBef>
              <a:spcAft>
                <a:spcPts val="1200"/>
              </a:spcAft>
              <a:buClr>
                <a:schemeClr val="dk1"/>
              </a:buClr>
              <a:buSzPct val="100000"/>
              <a:buChar char="•"/>
            </a:pPr>
            <a:r>
              <a:rPr lang="en-US" sz="2600" dirty="0"/>
              <a:t>PDE SPM template is integrated into the self-reflection process sequence of steps</a:t>
            </a:r>
            <a:endParaRPr sz="2600" dirty="0"/>
          </a:p>
          <a:p>
            <a:pPr marL="685800" lvl="1" indent="-228600" algn="l" rtl="0">
              <a:lnSpc>
                <a:spcPct val="90000"/>
              </a:lnSpc>
              <a:spcBef>
                <a:spcPts val="0"/>
              </a:spcBef>
              <a:spcAft>
                <a:spcPts val="1200"/>
              </a:spcAft>
              <a:buClr>
                <a:schemeClr val="dk1"/>
              </a:buClr>
              <a:buSzPct val="100000"/>
              <a:buChar char="•"/>
            </a:pPr>
            <a:r>
              <a:rPr lang="en-US" sz="2600" dirty="0"/>
              <a:t>PDE SPM template is aligned to the sequence of self-reflection steps to engage in data analysis of past practice to apply to current/future students</a:t>
            </a:r>
            <a:endParaRPr sz="2600" dirty="0"/>
          </a:p>
          <a:p>
            <a:pPr marL="228600" lvl="0" indent="-64135" algn="l" rtl="0">
              <a:lnSpc>
                <a:spcPct val="90000"/>
              </a:lnSpc>
              <a:spcBef>
                <a:spcPts val="1000"/>
              </a:spcBef>
              <a:spcAft>
                <a:spcPts val="0"/>
              </a:spcAft>
              <a:buClr>
                <a:schemeClr val="dk1"/>
              </a:buClr>
              <a:buSzPct val="100000"/>
              <a:buNone/>
            </a:pPr>
            <a:endParaRPr dirty="0"/>
          </a:p>
        </p:txBody>
      </p:sp>
      <p:sp>
        <p:nvSpPr>
          <p:cNvPr id="424" name="Google Shape;4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425" name="Google Shape;42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cxnSp>
        <p:nvCxnSpPr>
          <p:cNvPr id="427" name="Google Shape;427;p23">
            <a:extLst>
              <a:ext uri="{C183D7F6-B498-43B3-948B-1728B52AA6E4}">
                <adec:decorative xmlns:adec="http://schemas.microsoft.com/office/drawing/2017/decorative" val="1"/>
              </a:ext>
            </a:extLst>
          </p:cNvPr>
          <p:cNvCxnSpPr/>
          <p:nvPr/>
        </p:nvCxnSpPr>
        <p:spPr>
          <a:xfrm>
            <a:off x="6055614" y="1798696"/>
            <a:ext cx="0" cy="4229780"/>
          </a:xfrm>
          <a:prstGeom prst="straightConnector1">
            <a:avLst/>
          </a:prstGeom>
          <a:noFill/>
          <a:ln w="28575" cap="flat" cmpd="sng">
            <a:solidFill>
              <a:srgbClr val="D8D8D8"/>
            </a:solidFill>
            <a:prstDash val="solid"/>
            <a:miter lim="800000"/>
            <a:headEnd type="none" w="sm" len="sm"/>
            <a:tailEnd type="none" w="sm" len="sm"/>
          </a:ln>
        </p:spPr>
      </p:cxnSp>
      <p:cxnSp>
        <p:nvCxnSpPr>
          <p:cNvPr id="2" name="Straight Connector 1">
            <a:extLst>
              <a:ext uri="{FF2B5EF4-FFF2-40B4-BE49-F238E27FC236}">
                <a16:creationId xmlns:a16="http://schemas.microsoft.com/office/drawing/2014/main" id="{B67AFEE8-8920-D372-171A-94E766A0E984}"/>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9DA262F-2284-F1C2-BBF8-9D29F5B748FE}"/>
              </a:ext>
              <a:ext uri="{C183D7F6-B498-43B3-948B-1728B52AA6E4}">
                <adec:decorative xmlns:adec="http://schemas.microsoft.com/office/drawing/2017/decorative" val="1"/>
              </a:ext>
            </a:extLst>
          </p:cNvPr>
          <p:cNvGrpSpPr/>
          <p:nvPr/>
        </p:nvGrpSpPr>
        <p:grpSpPr>
          <a:xfrm>
            <a:off x="5041532" y="562937"/>
            <a:ext cx="2108936" cy="1017725"/>
            <a:chOff x="4757691" y="5847183"/>
            <a:chExt cx="2108936" cy="1017725"/>
          </a:xfrm>
        </p:grpSpPr>
        <p:sp>
          <p:nvSpPr>
            <p:cNvPr id="4" name="Rectangle: Rounded Corners 3">
              <a:extLst>
                <a:ext uri="{FF2B5EF4-FFF2-40B4-BE49-F238E27FC236}">
                  <a16:creationId xmlns:a16="http://schemas.microsoft.com/office/drawing/2014/main" id="{5316B0FE-95C6-0B5C-8271-4D41F686B034}"/>
                </a:ext>
              </a:extLst>
            </p:cNvPr>
            <p:cNvSpPr/>
            <p:nvPr/>
          </p:nvSpPr>
          <p:spPr>
            <a:xfrm>
              <a:off x="4757691" y="5847183"/>
              <a:ext cx="2108936" cy="991958"/>
            </a:xfrm>
            <a:prstGeom prst="roundRect">
              <a:avLst/>
            </a:prstGeom>
            <a:solidFill>
              <a:srgbClr val="155A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TextBox 4" descr="Useful protocol for ANY self-reflection and goal-setting template">
              <a:extLst>
                <a:ext uri="{FF2B5EF4-FFF2-40B4-BE49-F238E27FC236}">
                  <a16:creationId xmlns:a16="http://schemas.microsoft.com/office/drawing/2014/main" id="{18F899AC-7ACD-DEA2-CE1B-45136D8C8D5B}"/>
                </a:ext>
              </a:extLst>
            </p:cNvPr>
            <p:cNvSpPr txBox="1"/>
            <p:nvPr/>
          </p:nvSpPr>
          <p:spPr>
            <a:xfrm>
              <a:off x="4893588" y="5910801"/>
              <a:ext cx="1822666" cy="954107"/>
            </a:xfrm>
            <a:prstGeom prst="rect">
              <a:avLst/>
            </a:prstGeom>
            <a:noFill/>
          </p:spPr>
          <p:txBody>
            <a:bodyPr wrap="square" rtlCol="0">
              <a:spAutoFit/>
            </a:bodyPr>
            <a:lstStyle/>
            <a:p>
              <a:pPr marL="0" marR="0" lvl="0" indent="0" algn="ctr" rtl="0">
                <a:spcBef>
                  <a:spcPts val="0"/>
                </a:spcBef>
                <a:spcAft>
                  <a:spcPts val="0"/>
                </a:spcAft>
                <a:buNone/>
              </a:pPr>
              <a:r>
                <a:rPr lang="en-US" b="1" dirty="0">
                  <a:solidFill>
                    <a:schemeClr val="bg1"/>
                  </a:solidFill>
                  <a:latin typeface="Arial" panose="020B0604020202020204" pitchFamily="34" charset="0"/>
                  <a:cs typeface="Arial" panose="020B0604020202020204" pitchFamily="34" charset="0"/>
                  <a:sym typeface="Arial"/>
                </a:rPr>
                <a:t>Useful protocol for ANY self-reflection and goal-setting template.</a:t>
              </a:r>
              <a:endParaRPr lang="en-US" dirty="0">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4c2871ede8_3_0"/>
          <p:cNvSpPr txBox="1">
            <a:spLocks noGrp="1"/>
          </p:cNvSpPr>
          <p:nvPr>
            <p:ph type="title"/>
          </p:nvPr>
        </p:nvSpPr>
        <p:spPr>
          <a:xfrm>
            <a:off x="822960" y="9144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Time to Use the Performance Templates </a:t>
            </a:r>
            <a:endParaRPr sz="3200" dirty="0"/>
          </a:p>
        </p:txBody>
      </p:sp>
      <p:pic>
        <p:nvPicPr>
          <p:cNvPr id="433" name="Google Shape;433;g24c2871ede8_3_0" descr="Picture of Principal Framework Template which can be found on SAS"/>
          <p:cNvPicPr preferRelativeResize="0">
            <a:picLocks noGrp="1"/>
          </p:cNvPicPr>
          <p:nvPr>
            <p:ph type="body" idx="1"/>
          </p:nvPr>
        </p:nvPicPr>
        <p:blipFill rotWithShape="1">
          <a:blip r:embed="rId3">
            <a:alphaModFix/>
          </a:blip>
          <a:srcRect/>
          <a:stretch/>
        </p:blipFill>
        <p:spPr>
          <a:xfrm rot="-813144">
            <a:off x="822960" y="1371600"/>
            <a:ext cx="3386185" cy="4351463"/>
          </a:xfrm>
          <a:prstGeom prst="rect">
            <a:avLst/>
          </a:prstGeom>
          <a:noFill/>
          <a:ln>
            <a:noFill/>
          </a:ln>
          <a:effectLst>
            <a:outerShdw blurRad="149987" dist="250190" dir="8460000" algn="ctr">
              <a:srgbClr val="000000">
                <a:alpha val="27840"/>
              </a:srgbClr>
            </a:outerShdw>
          </a:effectLst>
        </p:spPr>
      </p:pic>
      <p:pic>
        <p:nvPicPr>
          <p:cNvPr id="437" name="Google Shape;437;g24c2871ede8_3_0" descr="Picture of LEA Selected Measure Template, which can be found on SAS."/>
          <p:cNvPicPr preferRelativeResize="0"/>
          <p:nvPr/>
        </p:nvPicPr>
        <p:blipFill rotWithShape="1">
          <a:blip r:embed="rId4">
            <a:alphaModFix/>
          </a:blip>
          <a:srcRect/>
          <a:stretch/>
        </p:blipFill>
        <p:spPr>
          <a:xfrm rot="-783360">
            <a:off x="4023360" y="1371600"/>
            <a:ext cx="3296177" cy="4234069"/>
          </a:xfrm>
          <a:prstGeom prst="rect">
            <a:avLst/>
          </a:prstGeom>
          <a:noFill/>
          <a:ln>
            <a:noFill/>
          </a:ln>
          <a:effectLst>
            <a:outerShdw blurRad="149987" dist="250190" dir="8460000" algn="ctr">
              <a:srgbClr val="000000">
                <a:alpha val="27840"/>
              </a:srgbClr>
            </a:outerShdw>
          </a:effectLst>
        </p:spPr>
      </p:pic>
      <p:sp>
        <p:nvSpPr>
          <p:cNvPr id="434" name="Google Shape;434;g24c2871ede8_3_0"/>
          <p:cNvSpPr txBox="1">
            <a:spLocks noGrp="1"/>
          </p:cNvSpPr>
          <p:nvPr>
            <p:ph type="body" idx="2"/>
          </p:nvPr>
        </p:nvSpPr>
        <p:spPr>
          <a:xfrm>
            <a:off x="8851439" y="2176092"/>
            <a:ext cx="2743200" cy="360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u="sng" dirty="0">
                <a:solidFill>
                  <a:schemeClr val="hlink"/>
                </a:solidFill>
                <a:hlinkClick r:id="rId5"/>
              </a:rPr>
              <a:t>PDE SAS Educator Effectiveness</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Download the template(s) now</a:t>
            </a:r>
            <a:endParaRPr dirty="0"/>
          </a:p>
          <a:p>
            <a:pPr marL="0" lvl="0" indent="0" algn="l" rtl="0">
              <a:lnSpc>
                <a:spcPct val="90000"/>
              </a:lnSpc>
              <a:spcBef>
                <a:spcPts val="1000"/>
              </a:spcBef>
              <a:spcAft>
                <a:spcPts val="0"/>
              </a:spcAft>
              <a:buClr>
                <a:schemeClr val="dk1"/>
              </a:buClr>
              <a:buSzPts val="2800"/>
              <a:buNone/>
            </a:pPr>
            <a:endParaRPr dirty="0"/>
          </a:p>
        </p:txBody>
      </p:sp>
      <p:sp>
        <p:nvSpPr>
          <p:cNvPr id="436" name="Google Shape;436;g24c2871ede8_3_0">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dirty="0"/>
          </a:p>
        </p:txBody>
      </p:sp>
      <p:sp>
        <p:nvSpPr>
          <p:cNvPr id="435" name="Google Shape;435;g24c2871ede8_3_0">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cxnSp>
        <p:nvCxnSpPr>
          <p:cNvPr id="2" name="Straight Connector 1">
            <a:extLst>
              <a:ext uri="{FF2B5EF4-FFF2-40B4-BE49-F238E27FC236}">
                <a16:creationId xmlns:a16="http://schemas.microsoft.com/office/drawing/2014/main" id="{CB07E1FF-5839-49C4-B47C-EA6F5691D057}"/>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4"/>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LEA Selected Measures (SPM)</a:t>
            </a:r>
            <a:endParaRPr sz="3200" dirty="0"/>
          </a:p>
        </p:txBody>
      </p:sp>
      <p:sp>
        <p:nvSpPr>
          <p:cNvPr id="444" name="Google Shape;444;p24"/>
          <p:cNvSpPr txBox="1">
            <a:spLocks noGrp="1"/>
          </p:cNvSpPr>
          <p:nvPr>
            <p:ph type="body" idx="1"/>
          </p:nvPr>
        </p:nvSpPr>
        <p:spPr>
          <a:xfrm>
            <a:off x="822960" y="1371600"/>
            <a:ext cx="6322621" cy="4486275"/>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chemeClr val="dk1"/>
              </a:buClr>
              <a:buSzPts val="2000"/>
              <a:buChar char="•"/>
            </a:pPr>
            <a:r>
              <a:rPr lang="en-US" sz="2400" b="0" i="0" u="none" strike="noStrike" dirty="0">
                <a:sym typeface="Arial"/>
              </a:rPr>
              <a:t>Identify a collective need among your students and what your response will be to help meet that need</a:t>
            </a:r>
            <a:br>
              <a:rPr lang="en-US" sz="2400" b="0" dirty="0"/>
            </a:br>
            <a:endParaRPr sz="2400" b="0" dirty="0"/>
          </a:p>
          <a:p>
            <a:pPr marL="228600" lvl="0" indent="-228600" algn="l" rtl="0">
              <a:lnSpc>
                <a:spcPct val="90000"/>
              </a:lnSpc>
              <a:spcBef>
                <a:spcPts val="0"/>
              </a:spcBef>
              <a:spcAft>
                <a:spcPts val="0"/>
              </a:spcAft>
              <a:buClr>
                <a:schemeClr val="dk1"/>
              </a:buClr>
              <a:buSzPts val="2000"/>
              <a:buChar char="•"/>
            </a:pPr>
            <a:r>
              <a:rPr lang="en-US" sz="2400" b="0" i="0" u="none" strike="noStrike" dirty="0">
                <a:sym typeface="Arial"/>
              </a:rPr>
              <a:t>Describe the context and baseline to provide background information about your students</a:t>
            </a:r>
            <a:endParaRPr sz="2400" dirty="0"/>
          </a:p>
          <a:p>
            <a:pPr marL="228600" lvl="0" indent="-101600" algn="l" rtl="0">
              <a:lnSpc>
                <a:spcPct val="90000"/>
              </a:lnSpc>
              <a:spcBef>
                <a:spcPts val="0"/>
              </a:spcBef>
              <a:spcAft>
                <a:spcPts val="0"/>
              </a:spcAft>
              <a:buClr>
                <a:schemeClr val="dk1"/>
              </a:buClr>
              <a:buSzPts val="2000"/>
              <a:buNone/>
            </a:pPr>
            <a:endParaRPr sz="2400" i="0" u="none" strike="noStrike" dirty="0">
              <a:sym typeface="Arial"/>
            </a:endParaRPr>
          </a:p>
          <a:p>
            <a:pPr marL="228600" lvl="0" indent="-228600" algn="l" rtl="0">
              <a:lnSpc>
                <a:spcPct val="90000"/>
              </a:lnSpc>
              <a:spcBef>
                <a:spcPts val="0"/>
              </a:spcBef>
              <a:spcAft>
                <a:spcPts val="0"/>
              </a:spcAft>
              <a:buClr>
                <a:schemeClr val="dk1"/>
              </a:buClr>
              <a:buSzPts val="2000"/>
              <a:buChar char="•"/>
            </a:pPr>
            <a:r>
              <a:rPr lang="en-US" sz="2400" b="0" i="0" u="none" strike="noStrike" dirty="0">
                <a:sym typeface="Arial"/>
              </a:rPr>
              <a:t>Create a plan of action around your identified need</a:t>
            </a:r>
            <a:endParaRPr sz="2400" dirty="0"/>
          </a:p>
          <a:p>
            <a:pPr marL="228600" lvl="0" indent="-101600" algn="l" rtl="0">
              <a:lnSpc>
                <a:spcPct val="90000"/>
              </a:lnSpc>
              <a:spcBef>
                <a:spcPts val="0"/>
              </a:spcBef>
              <a:spcAft>
                <a:spcPts val="0"/>
              </a:spcAft>
              <a:buClr>
                <a:schemeClr val="dk1"/>
              </a:buClr>
              <a:buSzPts val="2000"/>
              <a:buNone/>
            </a:pPr>
            <a:endParaRPr sz="2400" i="0" u="none" strike="noStrike" dirty="0">
              <a:sym typeface="Arial"/>
            </a:endParaRPr>
          </a:p>
          <a:p>
            <a:pPr marL="228600" lvl="0" indent="-228600" algn="l" rtl="0">
              <a:lnSpc>
                <a:spcPct val="90000"/>
              </a:lnSpc>
              <a:spcBef>
                <a:spcPts val="0"/>
              </a:spcBef>
              <a:spcAft>
                <a:spcPts val="0"/>
              </a:spcAft>
              <a:buClr>
                <a:schemeClr val="dk1"/>
              </a:buClr>
              <a:buSzPts val="2000"/>
              <a:buChar char="•"/>
            </a:pPr>
            <a:r>
              <a:rPr lang="en-US" sz="2400" b="0" i="0" u="none" strike="noStrike" dirty="0">
                <a:sym typeface="Arial"/>
              </a:rPr>
              <a:t>Define what your levels of performance towards meeting success with these students’ needs are: Failing, Needs Improvement, Proficient, Distinguished</a:t>
            </a:r>
            <a:endParaRPr sz="2400" dirty="0"/>
          </a:p>
          <a:p>
            <a:pPr marL="228600" lvl="0" indent="-101600" algn="l" rtl="0">
              <a:lnSpc>
                <a:spcPct val="90000"/>
              </a:lnSpc>
              <a:spcBef>
                <a:spcPts val="0"/>
              </a:spcBef>
              <a:spcAft>
                <a:spcPts val="0"/>
              </a:spcAft>
              <a:buClr>
                <a:schemeClr val="dk1"/>
              </a:buClr>
              <a:buSzPts val="2000"/>
              <a:buNone/>
            </a:pPr>
            <a:endParaRPr sz="2400" i="0" u="none" strike="noStrike" dirty="0">
              <a:sym typeface="Arial"/>
            </a:endParaRPr>
          </a:p>
          <a:p>
            <a:pPr marL="228600" lvl="0" indent="-228600" algn="l" rtl="0">
              <a:lnSpc>
                <a:spcPct val="90000"/>
              </a:lnSpc>
              <a:spcBef>
                <a:spcPts val="0"/>
              </a:spcBef>
              <a:spcAft>
                <a:spcPts val="0"/>
              </a:spcAft>
              <a:buClr>
                <a:schemeClr val="dk1"/>
              </a:buClr>
              <a:buSzPts val="2000"/>
              <a:buChar char="•"/>
            </a:pPr>
            <a:r>
              <a:rPr lang="en-US" sz="2400" b="0" i="0" u="none" strike="noStrike" dirty="0">
                <a:sym typeface="Arial"/>
              </a:rPr>
              <a:t>Conference with your supervisor before, during, and after the process to set expectations, monitor progress, and determine a final classroom teacher rating </a:t>
            </a:r>
            <a:endParaRPr sz="2400" dirty="0"/>
          </a:p>
          <a:p>
            <a:pPr marL="228600" lvl="0" indent="-50800" algn="l" rtl="0">
              <a:lnSpc>
                <a:spcPct val="90000"/>
              </a:lnSpc>
              <a:spcBef>
                <a:spcPts val="1000"/>
              </a:spcBef>
              <a:spcAft>
                <a:spcPts val="0"/>
              </a:spcAft>
              <a:buClr>
                <a:schemeClr val="dk1"/>
              </a:buClr>
              <a:buSzPts val="2800"/>
              <a:buNone/>
            </a:pPr>
            <a:endParaRPr dirty="0"/>
          </a:p>
        </p:txBody>
      </p:sp>
      <p:sp>
        <p:nvSpPr>
          <p:cNvPr id="445" name="Google Shape;44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446" name="Google Shape;446;p24" descr="SPM Template Part 1"/>
          <p:cNvPicPr preferRelativeResize="0"/>
          <p:nvPr/>
        </p:nvPicPr>
        <p:blipFill rotWithShape="1">
          <a:blip r:embed="rId3">
            <a:alphaModFix/>
          </a:blip>
          <a:srcRect/>
          <a:stretch/>
        </p:blipFill>
        <p:spPr>
          <a:xfrm>
            <a:off x="7291449" y="1371600"/>
            <a:ext cx="4735427" cy="5000774"/>
          </a:xfrm>
          <a:prstGeom prst="rect">
            <a:avLst/>
          </a:prstGeom>
          <a:noFill/>
          <a:ln w="9525" cap="flat" cmpd="sng">
            <a:solidFill>
              <a:srgbClr val="A5A5A5"/>
            </a:solidFill>
            <a:prstDash val="solid"/>
            <a:round/>
            <a:headEnd type="none" w="sm" len="sm"/>
            <a:tailEnd type="none" w="sm" len="sm"/>
          </a:ln>
        </p:spPr>
      </p:pic>
      <p:cxnSp>
        <p:nvCxnSpPr>
          <p:cNvPr id="2" name="Straight Connector 1">
            <a:extLst>
              <a:ext uri="{FF2B5EF4-FFF2-40B4-BE49-F238E27FC236}">
                <a16:creationId xmlns:a16="http://schemas.microsoft.com/office/drawing/2014/main" id="{D9CDEE30-1876-AE99-A5D8-5EA18772AC1B}"/>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5"/>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Using the Self-Reflection Guides</a:t>
            </a:r>
            <a:endParaRPr sz="3200" dirty="0"/>
          </a:p>
        </p:txBody>
      </p:sp>
      <p:sp>
        <p:nvSpPr>
          <p:cNvPr id="453" name="Google Shape;453;p25"/>
          <p:cNvSpPr txBox="1">
            <a:spLocks noGrp="1"/>
          </p:cNvSpPr>
          <p:nvPr>
            <p:ph type="body" idx="1"/>
          </p:nvPr>
        </p:nvSpPr>
        <p:spPr>
          <a:xfrm>
            <a:off x="822960" y="1371599"/>
            <a:ext cx="10515600" cy="51154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2600" dirty="0"/>
              <a:t>Teachers may:</a:t>
            </a:r>
            <a:endParaRPr sz="2600" dirty="0"/>
          </a:p>
          <a:p>
            <a:pPr marL="685800" lvl="1" indent="-228600" algn="l" rtl="0">
              <a:lnSpc>
                <a:spcPct val="90000"/>
              </a:lnSpc>
              <a:spcBef>
                <a:spcPts val="500"/>
              </a:spcBef>
              <a:spcAft>
                <a:spcPts val="0"/>
              </a:spcAft>
              <a:buClr>
                <a:schemeClr val="dk1"/>
              </a:buClr>
              <a:buSzPts val="2800"/>
              <a:buChar char="•"/>
            </a:pPr>
            <a:r>
              <a:rPr lang="en-US" sz="2600" dirty="0"/>
              <a:t>Collaborate with school leader to work through the steps in the guide</a:t>
            </a:r>
            <a:endParaRPr sz="2600" dirty="0"/>
          </a:p>
          <a:p>
            <a:pPr marL="1143000" lvl="2" indent="-228600" algn="l" rtl="0">
              <a:lnSpc>
                <a:spcPct val="90000"/>
              </a:lnSpc>
              <a:spcBef>
                <a:spcPts val="500"/>
              </a:spcBef>
              <a:spcAft>
                <a:spcPts val="0"/>
              </a:spcAft>
              <a:buClr>
                <a:schemeClr val="dk1"/>
              </a:buClr>
              <a:buSzPts val="2400"/>
              <a:buChar char="•"/>
            </a:pPr>
            <a:r>
              <a:rPr lang="en-US" sz="2600" dirty="0"/>
              <a:t>Emphasis on data analysis</a:t>
            </a:r>
            <a:endParaRPr sz="2600" dirty="0"/>
          </a:p>
          <a:p>
            <a:pPr marL="1600200" lvl="3" indent="-228600" algn="l" rtl="0">
              <a:lnSpc>
                <a:spcPct val="90000"/>
              </a:lnSpc>
              <a:spcBef>
                <a:spcPts val="500"/>
              </a:spcBef>
              <a:spcAft>
                <a:spcPts val="0"/>
              </a:spcAft>
              <a:buClr>
                <a:schemeClr val="dk1"/>
              </a:buClr>
              <a:buSzPts val="2000"/>
              <a:buChar char="•"/>
            </a:pPr>
            <a:r>
              <a:rPr lang="en-US" sz="2600" dirty="0"/>
              <a:t>Identification of teacher goals and areas for focus</a:t>
            </a:r>
            <a:endParaRPr sz="2600" dirty="0"/>
          </a:p>
          <a:p>
            <a:pPr marL="1600200" lvl="3" indent="-228600" algn="l" rtl="0">
              <a:lnSpc>
                <a:spcPct val="90000"/>
              </a:lnSpc>
              <a:spcBef>
                <a:spcPts val="500"/>
              </a:spcBef>
              <a:spcAft>
                <a:spcPts val="0"/>
              </a:spcAft>
              <a:buClr>
                <a:schemeClr val="dk1"/>
              </a:buClr>
              <a:buSzPts val="2000"/>
              <a:buChar char="•"/>
            </a:pPr>
            <a:r>
              <a:rPr lang="en-US" sz="2600" dirty="0"/>
              <a:t>Completion of Act 13 LEA Selected Measures, SPM template</a:t>
            </a:r>
            <a:endParaRPr sz="2600" dirty="0"/>
          </a:p>
          <a:p>
            <a:pPr marL="685800" lvl="1" indent="-228600" algn="l" rtl="0">
              <a:lnSpc>
                <a:spcPct val="90000"/>
              </a:lnSpc>
              <a:spcBef>
                <a:spcPts val="500"/>
              </a:spcBef>
              <a:spcAft>
                <a:spcPts val="0"/>
              </a:spcAft>
              <a:buClr>
                <a:schemeClr val="dk1"/>
              </a:buClr>
              <a:buSzPts val="2800"/>
              <a:buChar char="•"/>
            </a:pPr>
            <a:r>
              <a:rPr lang="en-US" sz="2600" dirty="0"/>
              <a:t>Complete independently to prepare for a conference with school leader regarding SPM</a:t>
            </a:r>
            <a:endParaRPr sz="2600" dirty="0"/>
          </a:p>
          <a:p>
            <a:pPr marL="685800" lvl="1" indent="-228600" algn="l" rtl="0">
              <a:lnSpc>
                <a:spcPct val="90000"/>
              </a:lnSpc>
              <a:spcBef>
                <a:spcPts val="500"/>
              </a:spcBef>
              <a:spcAft>
                <a:spcPts val="0"/>
              </a:spcAft>
              <a:buClr>
                <a:schemeClr val="dk1"/>
              </a:buClr>
              <a:buSzPts val="2800"/>
              <a:buChar char="•"/>
            </a:pPr>
            <a:r>
              <a:rPr lang="en-US" sz="2600" dirty="0"/>
              <a:t>Complete independently to reflect on past practice to apply to current/future students</a:t>
            </a:r>
            <a:endParaRPr sz="2600" dirty="0"/>
          </a:p>
          <a:p>
            <a:pPr marL="685800" lvl="1" indent="-228600" algn="l" rtl="0">
              <a:lnSpc>
                <a:spcPct val="90000"/>
              </a:lnSpc>
              <a:spcBef>
                <a:spcPts val="500"/>
              </a:spcBef>
              <a:spcAft>
                <a:spcPts val="0"/>
              </a:spcAft>
              <a:buClr>
                <a:schemeClr val="dk1"/>
              </a:buClr>
              <a:buSzPts val="2800"/>
              <a:buChar char="•"/>
            </a:pPr>
            <a:r>
              <a:rPr lang="en-US" sz="2600" dirty="0"/>
              <a:t>Complete with academic coach/teacher leader/colleague for collaborative support</a:t>
            </a:r>
            <a:endParaRPr sz="2600" dirty="0"/>
          </a:p>
          <a:p>
            <a:pPr marL="228600" lvl="0" indent="-50800" algn="l" rtl="0">
              <a:lnSpc>
                <a:spcPct val="90000"/>
              </a:lnSpc>
              <a:spcBef>
                <a:spcPts val="1000"/>
              </a:spcBef>
              <a:spcAft>
                <a:spcPts val="0"/>
              </a:spcAft>
              <a:buClr>
                <a:schemeClr val="dk1"/>
              </a:buClr>
              <a:buSzPts val="2800"/>
              <a:buNone/>
            </a:pPr>
            <a:endParaRPr dirty="0"/>
          </a:p>
          <a:p>
            <a:pPr marL="685800" lvl="1" indent="-76200" algn="l" rtl="0">
              <a:lnSpc>
                <a:spcPct val="90000"/>
              </a:lnSpc>
              <a:spcBef>
                <a:spcPts val="500"/>
              </a:spcBef>
              <a:spcAft>
                <a:spcPts val="0"/>
              </a:spcAft>
              <a:buClr>
                <a:schemeClr val="dk1"/>
              </a:buClr>
              <a:buSzPts val="2400"/>
              <a:buNone/>
            </a:pPr>
            <a:endParaRPr dirty="0"/>
          </a:p>
        </p:txBody>
      </p:sp>
      <p:sp>
        <p:nvSpPr>
          <p:cNvPr id="454" name="Google Shape;45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cxnSp>
        <p:nvCxnSpPr>
          <p:cNvPr id="2" name="Straight Connector 1">
            <a:extLst>
              <a:ext uri="{FF2B5EF4-FFF2-40B4-BE49-F238E27FC236}">
                <a16:creationId xmlns:a16="http://schemas.microsoft.com/office/drawing/2014/main" id="{7FE49F34-6A03-484B-84D2-81C9E08502AB}"/>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26"/>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Benefits of USING the Guides</a:t>
            </a:r>
            <a:endParaRPr sz="3200" dirty="0"/>
          </a:p>
        </p:txBody>
      </p:sp>
      <p:sp>
        <p:nvSpPr>
          <p:cNvPr id="461" name="Google Shape;461;p26"/>
          <p:cNvSpPr txBox="1">
            <a:spLocks noGrp="1"/>
          </p:cNvSpPr>
          <p:nvPr>
            <p:ph type="body" idx="1"/>
          </p:nvPr>
        </p:nvSpPr>
        <p:spPr>
          <a:xfrm>
            <a:off x="822960" y="1371600"/>
            <a:ext cx="5157787" cy="823912"/>
          </a:xfrm>
          <a:prstGeom prst="rect">
            <a:avLst/>
          </a:prstGeom>
          <a:solidFill>
            <a:schemeClr val="dk2"/>
          </a:solidFill>
          <a:ln w="38100" cap="flat" cmpd="sng">
            <a:solidFill>
              <a:schemeClr val="lt1"/>
            </a:solidFill>
            <a:prstDash val="solid"/>
            <a:round/>
            <a:headEnd type="none" w="sm" len="sm"/>
            <a:tailEnd type="none" w="sm" len="sm"/>
          </a:ln>
        </p:spPr>
        <p:txBody>
          <a:bodyPr spcFirstLastPara="1" wrap="square" lIns="91425" tIns="45700" rIns="91425" bIns="45700" anchor="b" anchorCtr="0">
            <a:normAutofit lnSpcReduction="10000"/>
          </a:bodyPr>
          <a:lstStyle/>
          <a:p>
            <a:pPr marL="0" lvl="0" indent="0" algn="ctr" rtl="0">
              <a:lnSpc>
                <a:spcPct val="90000"/>
              </a:lnSpc>
              <a:spcBef>
                <a:spcPts val="0"/>
              </a:spcBef>
              <a:spcAft>
                <a:spcPts val="0"/>
              </a:spcAft>
              <a:buClr>
                <a:schemeClr val="lt1"/>
              </a:buClr>
              <a:buSzPts val="2400"/>
              <a:buNone/>
            </a:pPr>
            <a:r>
              <a:rPr lang="en-US" dirty="0">
                <a:solidFill>
                  <a:schemeClr val="lt1"/>
                </a:solidFill>
              </a:rPr>
              <a:t>Benefits for</a:t>
            </a:r>
            <a:endParaRPr dirty="0"/>
          </a:p>
          <a:p>
            <a:pPr marL="0" lvl="0" indent="0" algn="ctr" rtl="0">
              <a:lnSpc>
                <a:spcPct val="90000"/>
              </a:lnSpc>
              <a:spcBef>
                <a:spcPts val="1000"/>
              </a:spcBef>
              <a:spcAft>
                <a:spcPts val="0"/>
              </a:spcAft>
              <a:buClr>
                <a:schemeClr val="lt1"/>
              </a:buClr>
              <a:buSzPts val="2400"/>
              <a:buNone/>
            </a:pPr>
            <a:r>
              <a:rPr lang="en-US" dirty="0">
                <a:solidFill>
                  <a:schemeClr val="lt1"/>
                </a:solidFill>
              </a:rPr>
              <a:t>Teachers</a:t>
            </a:r>
            <a:endParaRPr dirty="0"/>
          </a:p>
        </p:txBody>
      </p:sp>
      <p:sp>
        <p:nvSpPr>
          <p:cNvPr id="462" name="Google Shape;462;p26"/>
          <p:cNvSpPr txBox="1">
            <a:spLocks noGrp="1"/>
          </p:cNvSpPr>
          <p:nvPr>
            <p:ph type="body" idx="2"/>
          </p:nvPr>
        </p:nvSpPr>
        <p:spPr>
          <a:xfrm>
            <a:off x="822960" y="2194560"/>
            <a:ext cx="5157787" cy="3684588"/>
          </a:xfrm>
          <a:prstGeom prst="rect">
            <a:avLst/>
          </a:prstGeom>
          <a:solidFill>
            <a:srgbClr val="3F8787"/>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fontScale="92500"/>
          </a:bodyPr>
          <a:lstStyle/>
          <a:p>
            <a:pPr marL="498763" lvl="0" indent="-374072" algn="l" rtl="0">
              <a:lnSpc>
                <a:spcPct val="90000"/>
              </a:lnSpc>
              <a:spcBef>
                <a:spcPts val="0"/>
              </a:spcBef>
              <a:spcAft>
                <a:spcPts val="0"/>
              </a:spcAft>
              <a:buClr>
                <a:schemeClr val="lt1"/>
              </a:buClr>
              <a:buSzPct val="100000"/>
              <a:buChar char="•"/>
            </a:pPr>
            <a:r>
              <a:rPr lang="en-US" dirty="0">
                <a:solidFill>
                  <a:schemeClr val="lt1"/>
                </a:solidFill>
              </a:rPr>
              <a:t>Reflect on their own effectiveness</a:t>
            </a:r>
            <a:endParaRPr dirty="0"/>
          </a:p>
          <a:p>
            <a:pPr marL="498763" lvl="0" indent="-374072" algn="l" rtl="0">
              <a:lnSpc>
                <a:spcPct val="90000"/>
              </a:lnSpc>
              <a:spcBef>
                <a:spcPts val="393"/>
              </a:spcBef>
              <a:spcAft>
                <a:spcPts val="0"/>
              </a:spcAft>
              <a:buClr>
                <a:schemeClr val="lt1"/>
              </a:buClr>
              <a:buSzPct val="100000"/>
              <a:buChar char="•"/>
            </a:pPr>
            <a:r>
              <a:rPr lang="en-US" dirty="0">
                <a:solidFill>
                  <a:schemeClr val="lt1"/>
                </a:solidFill>
              </a:rPr>
              <a:t>Identify &amp; celebrate successes</a:t>
            </a:r>
            <a:endParaRPr dirty="0"/>
          </a:p>
          <a:p>
            <a:pPr marL="498763" lvl="0" indent="-374072" algn="l" rtl="0">
              <a:lnSpc>
                <a:spcPct val="90000"/>
              </a:lnSpc>
              <a:spcBef>
                <a:spcPts val="393"/>
              </a:spcBef>
              <a:spcAft>
                <a:spcPts val="0"/>
              </a:spcAft>
              <a:buClr>
                <a:schemeClr val="lt1"/>
              </a:buClr>
              <a:buSzPct val="100000"/>
              <a:buChar char="•"/>
            </a:pPr>
            <a:r>
              <a:rPr lang="en-US" dirty="0">
                <a:solidFill>
                  <a:schemeClr val="lt1"/>
                </a:solidFill>
              </a:rPr>
              <a:t>Identify areas for growth and improvement</a:t>
            </a:r>
            <a:endParaRPr dirty="0"/>
          </a:p>
          <a:p>
            <a:pPr marL="498763" lvl="0" indent="-374072" algn="l" rtl="0">
              <a:lnSpc>
                <a:spcPct val="90000"/>
              </a:lnSpc>
              <a:spcBef>
                <a:spcPts val="393"/>
              </a:spcBef>
              <a:spcAft>
                <a:spcPts val="0"/>
              </a:spcAft>
              <a:buClr>
                <a:schemeClr val="lt1"/>
              </a:buClr>
              <a:buSzPct val="100000"/>
              <a:buChar char="•"/>
            </a:pPr>
            <a:r>
              <a:rPr lang="en-US" dirty="0">
                <a:solidFill>
                  <a:schemeClr val="lt1"/>
                </a:solidFill>
              </a:rPr>
              <a:t>Set annual goals</a:t>
            </a:r>
            <a:endParaRPr dirty="0"/>
          </a:p>
          <a:p>
            <a:pPr marL="498763" lvl="0" indent="-374072" algn="l" rtl="0">
              <a:lnSpc>
                <a:spcPct val="90000"/>
              </a:lnSpc>
              <a:spcBef>
                <a:spcPts val="393"/>
              </a:spcBef>
              <a:spcAft>
                <a:spcPts val="0"/>
              </a:spcAft>
              <a:buClr>
                <a:schemeClr val="lt1"/>
              </a:buClr>
              <a:buSzPct val="100000"/>
              <a:buChar char="•"/>
            </a:pPr>
            <a:r>
              <a:rPr lang="en-US" dirty="0">
                <a:solidFill>
                  <a:schemeClr val="lt1"/>
                </a:solidFill>
              </a:rPr>
              <a:t>Monitor their own progress</a:t>
            </a:r>
            <a:endParaRPr dirty="0"/>
          </a:p>
          <a:p>
            <a:pPr marL="498763" lvl="0" indent="-374072" algn="l" rtl="0">
              <a:lnSpc>
                <a:spcPct val="90000"/>
              </a:lnSpc>
              <a:spcBef>
                <a:spcPts val="393"/>
              </a:spcBef>
              <a:spcAft>
                <a:spcPts val="0"/>
              </a:spcAft>
              <a:buClr>
                <a:schemeClr val="lt1"/>
              </a:buClr>
              <a:buSzPct val="100000"/>
              <a:buChar char="•"/>
            </a:pPr>
            <a:r>
              <a:rPr lang="en-US" dirty="0">
                <a:solidFill>
                  <a:schemeClr val="lt1"/>
                </a:solidFill>
              </a:rPr>
              <a:t>Evaluate their own growth and improvement</a:t>
            </a:r>
            <a:endParaRPr dirty="0"/>
          </a:p>
          <a:p>
            <a:pPr marL="228600" lvl="0" indent="-64135" algn="l" rtl="0">
              <a:lnSpc>
                <a:spcPct val="90000"/>
              </a:lnSpc>
              <a:spcBef>
                <a:spcPts val="1000"/>
              </a:spcBef>
              <a:spcAft>
                <a:spcPts val="0"/>
              </a:spcAft>
              <a:buClr>
                <a:schemeClr val="dk1"/>
              </a:buClr>
              <a:buSzPct val="100000"/>
              <a:buNone/>
            </a:pPr>
            <a:endParaRPr dirty="0">
              <a:solidFill>
                <a:schemeClr val="lt1"/>
              </a:solidFill>
            </a:endParaRPr>
          </a:p>
        </p:txBody>
      </p:sp>
      <p:sp>
        <p:nvSpPr>
          <p:cNvPr id="463" name="Google Shape;463;p26"/>
          <p:cNvSpPr txBox="1">
            <a:spLocks noGrp="1"/>
          </p:cNvSpPr>
          <p:nvPr>
            <p:ph type="body" idx="3"/>
          </p:nvPr>
        </p:nvSpPr>
        <p:spPr>
          <a:xfrm>
            <a:off x="6172200" y="1371600"/>
            <a:ext cx="5183188" cy="823912"/>
          </a:xfrm>
          <a:prstGeom prst="rect">
            <a:avLst/>
          </a:prstGeom>
          <a:solidFill>
            <a:srgbClr val="13526F"/>
          </a:solidFill>
          <a:ln w="38100" cap="flat" cmpd="sng">
            <a:solidFill>
              <a:schemeClr val="lt1"/>
            </a:solidFill>
            <a:prstDash val="solid"/>
            <a:round/>
            <a:headEnd type="none" w="sm" len="sm"/>
            <a:tailEnd type="none" w="sm" len="sm"/>
          </a:ln>
        </p:spPr>
        <p:txBody>
          <a:bodyPr spcFirstLastPara="1" wrap="square" lIns="91425" tIns="45700" rIns="91425" bIns="45700" anchor="b" anchorCtr="0">
            <a:normAutofit lnSpcReduction="10000"/>
          </a:bodyPr>
          <a:lstStyle/>
          <a:p>
            <a:pPr marL="0" lvl="0" indent="0" algn="ctr" rtl="0">
              <a:lnSpc>
                <a:spcPct val="90000"/>
              </a:lnSpc>
              <a:spcBef>
                <a:spcPts val="0"/>
              </a:spcBef>
              <a:spcAft>
                <a:spcPts val="0"/>
              </a:spcAft>
              <a:buClr>
                <a:schemeClr val="lt1"/>
              </a:buClr>
              <a:buSzPts val="2400"/>
              <a:buNone/>
            </a:pPr>
            <a:r>
              <a:rPr lang="en-US" dirty="0">
                <a:solidFill>
                  <a:schemeClr val="lt1"/>
                </a:solidFill>
              </a:rPr>
              <a:t>Benefits for </a:t>
            </a:r>
            <a:endParaRPr dirty="0"/>
          </a:p>
          <a:p>
            <a:pPr marL="0" lvl="0" indent="0" algn="ctr" rtl="0">
              <a:lnSpc>
                <a:spcPct val="90000"/>
              </a:lnSpc>
              <a:spcBef>
                <a:spcPts val="1000"/>
              </a:spcBef>
              <a:spcAft>
                <a:spcPts val="0"/>
              </a:spcAft>
              <a:buClr>
                <a:schemeClr val="lt1"/>
              </a:buClr>
              <a:buSzPts val="2400"/>
              <a:buNone/>
            </a:pPr>
            <a:r>
              <a:rPr lang="en-US" dirty="0">
                <a:solidFill>
                  <a:schemeClr val="lt1"/>
                </a:solidFill>
              </a:rPr>
              <a:t>Principals/School Leaders</a:t>
            </a:r>
            <a:endParaRPr dirty="0"/>
          </a:p>
        </p:txBody>
      </p:sp>
      <p:sp>
        <p:nvSpPr>
          <p:cNvPr id="464" name="Google Shape;464;p26"/>
          <p:cNvSpPr txBox="1">
            <a:spLocks noGrp="1"/>
          </p:cNvSpPr>
          <p:nvPr>
            <p:ph type="body" idx="4"/>
          </p:nvPr>
        </p:nvSpPr>
        <p:spPr>
          <a:xfrm>
            <a:off x="6172200" y="2194560"/>
            <a:ext cx="5183188" cy="3684588"/>
          </a:xfrm>
          <a:prstGeom prst="rect">
            <a:avLst/>
          </a:prstGeom>
          <a:solidFill>
            <a:srgbClr val="4092A2"/>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lt1"/>
              </a:buClr>
              <a:buSzPct val="100000"/>
              <a:buChar char="•"/>
            </a:pPr>
            <a:r>
              <a:rPr lang="en-US" dirty="0">
                <a:solidFill>
                  <a:schemeClr val="lt1"/>
                </a:solidFill>
              </a:rPr>
              <a:t>Reinforces ownership and accountability for professional practice</a:t>
            </a:r>
            <a:endParaRPr dirty="0"/>
          </a:p>
          <a:p>
            <a:pPr marL="228600" lvl="0" indent="-228600" algn="l" rtl="0">
              <a:lnSpc>
                <a:spcPct val="90000"/>
              </a:lnSpc>
              <a:spcBef>
                <a:spcPts val="1000"/>
              </a:spcBef>
              <a:spcAft>
                <a:spcPts val="0"/>
              </a:spcAft>
              <a:buClr>
                <a:schemeClr val="lt1"/>
              </a:buClr>
              <a:buSzPct val="100000"/>
              <a:buChar char="•"/>
            </a:pPr>
            <a:r>
              <a:rPr lang="en-US" dirty="0">
                <a:solidFill>
                  <a:schemeClr val="lt1"/>
                </a:solidFill>
              </a:rPr>
              <a:t>Keeps the eye on data analysis, goal setting based on reflection of one’s own data</a:t>
            </a:r>
            <a:endParaRPr dirty="0"/>
          </a:p>
          <a:p>
            <a:pPr marL="228600" lvl="0" indent="-228600" algn="l" rtl="0">
              <a:lnSpc>
                <a:spcPct val="90000"/>
              </a:lnSpc>
              <a:spcBef>
                <a:spcPts val="1000"/>
              </a:spcBef>
              <a:spcAft>
                <a:spcPts val="0"/>
              </a:spcAft>
              <a:buClr>
                <a:schemeClr val="lt1"/>
              </a:buClr>
              <a:buSzPct val="100000"/>
              <a:buChar char="•"/>
            </a:pPr>
            <a:r>
              <a:rPr lang="en-US" dirty="0">
                <a:solidFill>
                  <a:schemeClr val="lt1"/>
                </a:solidFill>
              </a:rPr>
              <a:t>Provides a structured process to guide/support teachers through to action planning</a:t>
            </a:r>
            <a:endParaRPr dirty="0"/>
          </a:p>
          <a:p>
            <a:pPr marL="228600" lvl="0" indent="-64135" algn="l" rtl="0">
              <a:lnSpc>
                <a:spcPct val="90000"/>
              </a:lnSpc>
              <a:spcBef>
                <a:spcPts val="1000"/>
              </a:spcBef>
              <a:spcAft>
                <a:spcPts val="0"/>
              </a:spcAft>
              <a:buClr>
                <a:schemeClr val="dk1"/>
              </a:buClr>
              <a:buSzPct val="100000"/>
              <a:buNone/>
            </a:pPr>
            <a:endParaRPr dirty="0"/>
          </a:p>
        </p:txBody>
      </p:sp>
      <p:sp>
        <p:nvSpPr>
          <p:cNvPr id="465" name="Google Shape;46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cxnSp>
        <p:nvCxnSpPr>
          <p:cNvPr id="2" name="Straight Connector 1">
            <a:extLst>
              <a:ext uri="{FF2B5EF4-FFF2-40B4-BE49-F238E27FC236}">
                <a16:creationId xmlns:a16="http://schemas.microsoft.com/office/drawing/2014/main" id="{E42F7B64-AFA2-56B7-761B-FF55AED38922}"/>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7"/>
          <p:cNvSpPr txBox="1">
            <a:spLocks noGrp="1"/>
          </p:cNvSpPr>
          <p:nvPr>
            <p:ph type="title"/>
          </p:nvPr>
        </p:nvSpPr>
        <p:spPr>
          <a:xfrm>
            <a:off x="2194560" y="2834640"/>
            <a:ext cx="10515600" cy="9411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rial"/>
              <a:buNone/>
            </a:pPr>
            <a:r>
              <a:rPr lang="en-US" sz="4000" dirty="0">
                <a:solidFill>
                  <a:schemeClr val="dk1"/>
                </a:solidFill>
              </a:rPr>
              <a:t>Let’s Build a Goal, Step by Step!</a:t>
            </a:r>
            <a:endParaRPr sz="4000" dirty="0">
              <a:solidFill>
                <a:schemeClr val="dk1"/>
              </a:solidFill>
            </a:endParaRPr>
          </a:p>
        </p:txBody>
      </p:sp>
      <p:sp>
        <p:nvSpPr>
          <p:cNvPr id="471" name="Google Shape;471;p27"/>
          <p:cNvSpPr txBox="1">
            <a:spLocks noGrp="1"/>
          </p:cNvSpPr>
          <p:nvPr>
            <p:ph type="body" idx="1"/>
          </p:nvPr>
        </p:nvSpPr>
        <p:spPr>
          <a:xfrm>
            <a:off x="2194560" y="4023360"/>
            <a:ext cx="10515600" cy="67300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3600"/>
              <a:buNone/>
            </a:pPr>
            <a:r>
              <a:rPr lang="en-US" sz="3200" dirty="0"/>
              <a:t>Going Inside the Guides!</a:t>
            </a:r>
            <a:endParaRPr sz="2000" dirty="0"/>
          </a:p>
        </p:txBody>
      </p:sp>
      <p:sp>
        <p:nvSpPr>
          <p:cNvPr id="472" name="Google Shape;47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
          <p:cNvSpPr txBox="1">
            <a:spLocks noGrp="1"/>
          </p:cNvSpPr>
          <p:nvPr>
            <p:ph type="title" idx="4294967295"/>
          </p:nvPr>
        </p:nvSpPr>
        <p:spPr>
          <a:xfrm>
            <a:off x="822960" y="91440"/>
            <a:ext cx="10820400" cy="11430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3200" b="0" i="0" u="none" strike="noStrike" cap="none" dirty="0">
                <a:solidFill>
                  <a:schemeClr val="dk1"/>
                </a:solidFill>
                <a:latin typeface="Arial"/>
                <a:ea typeface="Arial"/>
                <a:cs typeface="Arial"/>
                <a:sym typeface="Arial"/>
              </a:rPr>
              <a:t>Who is Here Today? </a:t>
            </a:r>
            <a:endParaRPr sz="3200" b="0" i="0" u="none" strike="noStrike" cap="none" dirty="0">
              <a:solidFill>
                <a:srgbClr val="000000"/>
              </a:solidFill>
              <a:latin typeface="Arial"/>
              <a:ea typeface="Arial"/>
              <a:cs typeface="Arial"/>
              <a:sym typeface="Arial"/>
            </a:endParaRPr>
          </a:p>
        </p:txBody>
      </p:sp>
      <p:pic>
        <p:nvPicPr>
          <p:cNvPr id="191" name="Google Shape;191;p3" descr="Check box icon"/>
          <p:cNvPicPr preferRelativeResize="0"/>
          <p:nvPr/>
        </p:nvPicPr>
        <p:blipFill rotWithShape="1">
          <a:blip r:embed="rId3">
            <a:alphaModFix/>
          </a:blip>
          <a:srcRect/>
          <a:stretch/>
        </p:blipFill>
        <p:spPr>
          <a:xfrm>
            <a:off x="822960" y="1371600"/>
            <a:ext cx="2067285" cy="1823320"/>
          </a:xfrm>
          <a:prstGeom prst="rect">
            <a:avLst/>
          </a:prstGeom>
          <a:noFill/>
          <a:ln>
            <a:noFill/>
          </a:ln>
        </p:spPr>
      </p:pic>
      <p:sp>
        <p:nvSpPr>
          <p:cNvPr id="192" name="Google Shape;192;p3"/>
          <p:cNvSpPr txBox="1"/>
          <p:nvPr/>
        </p:nvSpPr>
        <p:spPr>
          <a:xfrm>
            <a:off x="3017520" y="1613140"/>
            <a:ext cx="6185140" cy="344705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1200"/>
              </a:spcAft>
              <a:buClr>
                <a:schemeClr val="dk1"/>
              </a:buClr>
              <a:buSzPts val="2400"/>
              <a:buFont typeface="Noto Sans Symbols"/>
              <a:buChar char="❑"/>
            </a:pPr>
            <a:r>
              <a:rPr lang="en-US" sz="2800" b="0" i="0" u="none" strike="noStrike" cap="none" dirty="0">
                <a:solidFill>
                  <a:schemeClr val="dk1"/>
                </a:solidFill>
                <a:latin typeface="Arial"/>
                <a:ea typeface="Arial"/>
                <a:cs typeface="Arial"/>
                <a:sym typeface="Arial"/>
              </a:rPr>
              <a:t>LEA/District Admin or Leader</a:t>
            </a: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1200"/>
              </a:spcAft>
              <a:buClr>
                <a:schemeClr val="dk1"/>
              </a:buClr>
              <a:buSzPts val="2400"/>
              <a:buFont typeface="Noto Sans Symbols"/>
              <a:buChar char="❑"/>
            </a:pPr>
            <a:r>
              <a:rPr lang="en-US" sz="2800" b="0" i="0" u="none" strike="noStrike" cap="none" dirty="0">
                <a:solidFill>
                  <a:schemeClr val="dk1"/>
                </a:solidFill>
                <a:latin typeface="Arial"/>
                <a:ea typeface="Arial"/>
                <a:cs typeface="Arial"/>
                <a:sym typeface="Arial"/>
              </a:rPr>
              <a:t>School Admin or Leader</a:t>
            </a: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1200"/>
              </a:spcAft>
              <a:buClr>
                <a:schemeClr val="dk1"/>
              </a:buClr>
              <a:buSzPts val="2400"/>
              <a:buFont typeface="Noto Sans Symbols"/>
              <a:buChar char="❑"/>
            </a:pPr>
            <a:r>
              <a:rPr lang="en-US" sz="2800" b="0" i="0" u="none" strike="noStrike" cap="none" dirty="0">
                <a:solidFill>
                  <a:schemeClr val="dk1"/>
                </a:solidFill>
                <a:latin typeface="Arial"/>
                <a:ea typeface="Arial"/>
                <a:cs typeface="Arial"/>
                <a:sym typeface="Arial"/>
              </a:rPr>
              <a:t>Teacher Leader</a:t>
            </a:r>
            <a:endParaRPr sz="2800" dirty="0"/>
          </a:p>
          <a:p>
            <a:pPr marL="342900" marR="0" lvl="0" indent="-342900" algn="l" rtl="0">
              <a:lnSpc>
                <a:spcPct val="100000"/>
              </a:lnSpc>
              <a:spcBef>
                <a:spcPts val="0"/>
              </a:spcBef>
              <a:spcAft>
                <a:spcPts val="1200"/>
              </a:spcAft>
              <a:buClr>
                <a:schemeClr val="dk1"/>
              </a:buClr>
              <a:buSzPts val="2400"/>
              <a:buFont typeface="Noto Sans Symbols"/>
              <a:buChar char="❑"/>
            </a:pPr>
            <a:r>
              <a:rPr lang="en-US" sz="2800" b="0" i="0" u="none" strike="noStrike" cap="none" dirty="0">
                <a:solidFill>
                  <a:schemeClr val="dk1"/>
                </a:solidFill>
                <a:latin typeface="Arial"/>
                <a:ea typeface="Arial"/>
                <a:cs typeface="Arial"/>
                <a:sym typeface="Arial"/>
              </a:rPr>
              <a:t>Instructional Coach</a:t>
            </a: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1200"/>
              </a:spcAft>
              <a:buClr>
                <a:schemeClr val="dk1"/>
              </a:buClr>
              <a:buSzPts val="2400"/>
              <a:buFont typeface="Noto Sans Symbols"/>
              <a:buChar char="❑"/>
            </a:pPr>
            <a:r>
              <a:rPr lang="en-US" sz="2800" b="0" i="0" u="none" strike="noStrike" cap="none" dirty="0">
                <a:solidFill>
                  <a:schemeClr val="dk1"/>
                </a:solidFill>
                <a:latin typeface="Arial"/>
                <a:ea typeface="Arial"/>
                <a:cs typeface="Arial"/>
                <a:sym typeface="Arial"/>
              </a:rPr>
              <a:t>IU Staff</a:t>
            </a: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Noto Sans Symbols"/>
              <a:buChar char="❑"/>
            </a:pPr>
            <a:r>
              <a:rPr lang="en-US" sz="2800" b="0" i="0" u="none" strike="noStrike" cap="none" dirty="0">
                <a:solidFill>
                  <a:schemeClr val="dk1"/>
                </a:solidFill>
                <a:latin typeface="Arial"/>
                <a:ea typeface="Arial"/>
                <a:cs typeface="Arial"/>
                <a:sym typeface="Arial"/>
              </a:rPr>
              <a:t>Other</a:t>
            </a:r>
            <a:endParaRPr sz="2800" b="0" i="0" u="none" strike="noStrike" cap="none" dirty="0">
              <a:solidFill>
                <a:srgbClr val="000000"/>
              </a:solidFill>
              <a:latin typeface="Arial"/>
              <a:ea typeface="Arial"/>
              <a:cs typeface="Arial"/>
              <a:sym typeface="Arial"/>
            </a:endParaRPr>
          </a:p>
        </p:txBody>
      </p:sp>
      <p:sp>
        <p:nvSpPr>
          <p:cNvPr id="193" name="Google Shape;19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3</a:t>
            </a:fld>
            <a:endParaRPr/>
          </a:p>
        </p:txBody>
      </p:sp>
      <p:cxnSp>
        <p:nvCxnSpPr>
          <p:cNvPr id="2" name="Straight Connector 1">
            <a:extLst>
              <a:ext uri="{FF2B5EF4-FFF2-40B4-BE49-F238E27FC236}">
                <a16:creationId xmlns:a16="http://schemas.microsoft.com/office/drawing/2014/main" id="{381D20FE-6AE0-5DC2-FC31-AF5B136849FE}"/>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 name="Picture 3" descr="A picture containing text, table, computer, conference room&#10;&#10;Description automatically generated">
            <a:extLst>
              <a:ext uri="{FF2B5EF4-FFF2-40B4-BE49-F238E27FC236}">
                <a16:creationId xmlns:a16="http://schemas.microsoft.com/office/drawing/2014/main" id="{C0F548EC-5884-2BA6-F10B-16B49BD69C9B}"/>
              </a:ext>
            </a:extLst>
          </p:cNvPr>
          <p:cNvPicPr>
            <a:picLocks noChangeAspect="1"/>
          </p:cNvPicPr>
          <p:nvPr/>
        </p:nvPicPr>
        <p:blipFill>
          <a:blip r:embed="rId3"/>
          <a:stretch>
            <a:fillRect/>
          </a:stretch>
        </p:blipFill>
        <p:spPr>
          <a:xfrm>
            <a:off x="2047580" y="1146051"/>
            <a:ext cx="7629907" cy="4156167"/>
          </a:xfrm>
          <a:prstGeom prst="rect">
            <a:avLst/>
          </a:prstGeom>
        </p:spPr>
      </p:pic>
      <p:sp>
        <p:nvSpPr>
          <p:cNvPr id="478" name="Google Shape;478;p28"/>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Steps of the Protocol</a:t>
            </a:r>
            <a:endParaRPr sz="3200" dirty="0"/>
          </a:p>
        </p:txBody>
      </p:sp>
      <p:sp>
        <p:nvSpPr>
          <p:cNvPr id="480" name="Google Shape;480;p28">
            <a:extLst>
              <a:ext uri="{C183D7F6-B498-43B3-948B-1728B52AA6E4}">
                <adec:decorative xmlns:adec="http://schemas.microsoft.com/office/drawing/2017/decorative" val="1"/>
              </a:ext>
            </a:extLst>
          </p:cNvPr>
          <p:cNvSpPr/>
          <p:nvPr/>
        </p:nvSpPr>
        <p:spPr>
          <a:xfrm>
            <a:off x="1758971" y="5197426"/>
            <a:ext cx="8944198" cy="166057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pic>
        <p:nvPicPr>
          <p:cNvPr id="482" name="Google Shape;482;p28" descr="Steps: Non-Data Available Teachers"/>
          <p:cNvPicPr preferRelativeResize="0"/>
          <p:nvPr/>
        </p:nvPicPr>
        <p:blipFill rotWithShape="1">
          <a:blip r:embed="rId4">
            <a:alphaModFix/>
          </a:blip>
          <a:srcRect/>
          <a:stretch/>
        </p:blipFill>
        <p:spPr>
          <a:xfrm>
            <a:off x="0" y="3819266"/>
            <a:ext cx="12192000" cy="1660103"/>
          </a:xfrm>
          <a:prstGeom prst="rect">
            <a:avLst/>
          </a:prstGeom>
          <a:noFill/>
          <a:ln>
            <a:noFill/>
          </a:ln>
        </p:spPr>
      </p:pic>
      <p:cxnSp>
        <p:nvCxnSpPr>
          <p:cNvPr id="2" name="Straight Connector 1">
            <a:extLst>
              <a:ext uri="{FF2B5EF4-FFF2-40B4-BE49-F238E27FC236}">
                <a16:creationId xmlns:a16="http://schemas.microsoft.com/office/drawing/2014/main" id="{BCA97CEF-6680-28C6-9CEF-3253AFF0D23A}"/>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9"/>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latin typeface="Arial"/>
                <a:ea typeface="Arial"/>
                <a:cs typeface="Arial"/>
                <a:sym typeface="Arial"/>
              </a:rPr>
              <a:t>Step 1: Determine Data Sources</a:t>
            </a:r>
            <a:endParaRPr sz="3200" dirty="0"/>
          </a:p>
        </p:txBody>
      </p:sp>
      <p:pic>
        <p:nvPicPr>
          <p:cNvPr id="489" name="Google Shape;489;p29" descr="Details step-by-step"/>
          <p:cNvPicPr preferRelativeResize="0">
            <a:picLocks noGrp="1"/>
          </p:cNvPicPr>
          <p:nvPr>
            <p:ph type="body" idx="1"/>
          </p:nvPr>
        </p:nvPicPr>
        <p:blipFill rotWithShape="1">
          <a:blip r:embed="rId3">
            <a:alphaModFix/>
          </a:blip>
          <a:srcRect/>
          <a:stretch/>
        </p:blipFill>
        <p:spPr>
          <a:xfrm>
            <a:off x="822960" y="1371600"/>
            <a:ext cx="5244381" cy="4351338"/>
          </a:xfrm>
          <a:prstGeom prst="rect">
            <a:avLst/>
          </a:prstGeom>
          <a:noFill/>
          <a:ln>
            <a:noFill/>
          </a:ln>
          <a:effectLst>
            <a:outerShdw blurRad="63500" sx="102000" sy="102000" algn="ctr" rotWithShape="0">
              <a:srgbClr val="000000">
                <a:alpha val="40000"/>
              </a:srgbClr>
            </a:outerShdw>
          </a:effectLst>
        </p:spPr>
      </p:pic>
      <p:sp>
        <p:nvSpPr>
          <p:cNvPr id="490" name="Google Shape;49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491" name="Google Shape;491;p29"/>
          <p:cNvSpPr txBox="1"/>
          <p:nvPr/>
        </p:nvSpPr>
        <p:spPr>
          <a:xfrm>
            <a:off x="7381503" y="1839109"/>
            <a:ext cx="4453247" cy="341632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Review Step 1 of the guide</a:t>
            </a:r>
            <a:endParaRPr sz="2400"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Brainstorm data sets to consider for your reflection</a:t>
            </a:r>
            <a:endParaRPr sz="2400" dirty="0"/>
          </a:p>
          <a:p>
            <a:pPr marL="342900" marR="0" lvl="0" indent="-190500" algn="l" rtl="0">
              <a:spcBef>
                <a:spcPts val="0"/>
              </a:spcBef>
              <a:spcAft>
                <a:spcPts val="0"/>
              </a:spcAft>
              <a:buClr>
                <a:schemeClr val="dk1"/>
              </a:buClr>
              <a:buSzPts val="2400"/>
              <a:buFont typeface="Arial"/>
              <a:buNone/>
            </a:pPr>
            <a:endParaRPr sz="2400" dirty="0">
              <a:solidFill>
                <a:schemeClr val="dk1"/>
              </a:solidFill>
              <a:latin typeface="Arial"/>
              <a:ea typeface="Arial"/>
              <a:cs typeface="Arial"/>
              <a:sym typeface="Arial"/>
            </a:endParaRPr>
          </a:p>
          <a:p>
            <a:pPr marL="0" marR="0" lvl="0" indent="0" algn="l" rtl="0">
              <a:spcBef>
                <a:spcPts val="0"/>
              </a:spcBef>
              <a:spcAft>
                <a:spcPts val="0"/>
              </a:spcAft>
              <a:buNone/>
            </a:pPr>
            <a:r>
              <a:rPr lang="en-US" sz="2400" dirty="0">
                <a:solidFill>
                  <a:schemeClr val="dk1"/>
                </a:solidFill>
                <a:latin typeface="Arial"/>
                <a:ea typeface="Arial"/>
                <a:cs typeface="Arial"/>
                <a:sym typeface="Arial"/>
              </a:rPr>
              <a:t>Consider:</a:t>
            </a:r>
            <a:endParaRPr sz="2400"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What data can you access?</a:t>
            </a:r>
            <a:endParaRPr sz="2400"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What are the broader initiatives in the LEA, school, or department?</a:t>
            </a:r>
            <a:endParaRPr sz="2400" dirty="0"/>
          </a:p>
        </p:txBody>
      </p:sp>
      <p:pic>
        <p:nvPicPr>
          <p:cNvPr id="492" name="Google Shape;492;p29" descr="Examples of historical data that teachers in non-tested subjects and grades may have included."/>
          <p:cNvPicPr preferRelativeResize="0"/>
          <p:nvPr/>
        </p:nvPicPr>
        <p:blipFill rotWithShape="1">
          <a:blip r:embed="rId4">
            <a:alphaModFix/>
          </a:blip>
          <a:srcRect/>
          <a:stretch/>
        </p:blipFill>
        <p:spPr>
          <a:xfrm>
            <a:off x="1667844" y="1913048"/>
            <a:ext cx="8856311" cy="3353271"/>
          </a:xfrm>
          <a:prstGeom prst="rect">
            <a:avLst/>
          </a:prstGeom>
          <a:solidFill>
            <a:srgbClr val="DDEAF6"/>
          </a:solidFill>
          <a:ln>
            <a:noFill/>
          </a:ln>
          <a:effectLst>
            <a:outerShdw blurRad="149987" dist="250190" dir="8460000" algn="ctr">
              <a:srgbClr val="000000">
                <a:alpha val="27843"/>
              </a:srgbClr>
            </a:outerShdw>
          </a:effectLst>
        </p:spPr>
      </p:pic>
      <p:cxnSp>
        <p:nvCxnSpPr>
          <p:cNvPr id="2" name="Straight Connector 1">
            <a:extLst>
              <a:ext uri="{FF2B5EF4-FFF2-40B4-BE49-F238E27FC236}">
                <a16:creationId xmlns:a16="http://schemas.microsoft.com/office/drawing/2014/main" id="{3D3DCC62-97CC-3157-38F8-7D6A3698C40B}"/>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0"/>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Step 2: Analyze Data</a:t>
            </a:r>
            <a:endParaRPr sz="3200" dirty="0"/>
          </a:p>
        </p:txBody>
      </p:sp>
      <p:sp>
        <p:nvSpPr>
          <p:cNvPr id="499" name="Google Shape;49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9/27/2023</a:t>
            </a:r>
            <a:endParaRPr dirty="0"/>
          </a:p>
        </p:txBody>
      </p:sp>
      <p:sp>
        <p:nvSpPr>
          <p:cNvPr id="500" name="Google Shape;50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501" name="Google Shape;501;p30"/>
          <p:cNvSpPr txBox="1"/>
          <p:nvPr/>
        </p:nvSpPr>
        <p:spPr>
          <a:xfrm>
            <a:off x="822960" y="3473773"/>
            <a:ext cx="10694504" cy="16927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Key Considerations: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Look at trend data when available to identify patterns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Look for differences between student groups</a:t>
            </a:r>
            <a:endParaRPr sz="2800" dirty="0"/>
          </a:p>
          <a:p>
            <a:pPr marL="342900" marR="0" lvl="0" indent="-215900" algn="l" rtl="0">
              <a:spcBef>
                <a:spcPts val="0"/>
              </a:spcBef>
              <a:spcAft>
                <a:spcPts val="0"/>
              </a:spcAft>
              <a:buClr>
                <a:schemeClr val="dk1"/>
              </a:buClr>
              <a:buSzPts val="2000"/>
              <a:buFont typeface="Arial"/>
              <a:buNone/>
            </a:pPr>
            <a:endParaRPr sz="2000" dirty="0">
              <a:solidFill>
                <a:schemeClr val="dk1"/>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DF7AC2C2-C949-916C-A87C-634D716437F8}"/>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pic>
        <p:nvPicPr>
          <p:cNvPr id="8" name="Google Shape;482;p28" descr="Steps: Non-Data Available Teachers">
            <a:extLst>
              <a:ext uri="{FF2B5EF4-FFF2-40B4-BE49-F238E27FC236}">
                <a16:creationId xmlns:a16="http://schemas.microsoft.com/office/drawing/2014/main" id="{B5F74981-BE25-FE82-D495-8AA8061C107A}"/>
              </a:ext>
            </a:extLst>
          </p:cNvPr>
          <p:cNvPicPr preferRelativeResize="0"/>
          <p:nvPr/>
        </p:nvPicPr>
        <p:blipFill rotWithShape="1">
          <a:blip r:embed="rId3">
            <a:alphaModFix/>
          </a:blip>
          <a:srcRect/>
          <a:stretch/>
        </p:blipFill>
        <p:spPr>
          <a:xfrm>
            <a:off x="0" y="1371600"/>
            <a:ext cx="12192000" cy="1660103"/>
          </a:xfrm>
          <a:prstGeom prst="rect">
            <a:avLst/>
          </a:prstGeom>
          <a:noFill/>
          <a:ln>
            <a:noFill/>
          </a:ln>
        </p:spPr>
      </p:pic>
      <p:sp>
        <p:nvSpPr>
          <p:cNvPr id="4" name="Rectangle 3">
            <a:extLst>
              <a:ext uri="{FF2B5EF4-FFF2-40B4-BE49-F238E27FC236}">
                <a16:creationId xmlns:a16="http://schemas.microsoft.com/office/drawing/2014/main" id="{AEC45528-2AB7-88C2-689E-6972C27BA299}"/>
              </a:ext>
              <a:ext uri="{C183D7F6-B498-43B3-948B-1728B52AA6E4}">
                <adec:decorative xmlns:adec="http://schemas.microsoft.com/office/drawing/2017/decorative" val="1"/>
              </a:ext>
            </a:extLst>
          </p:cNvPr>
          <p:cNvSpPr/>
          <p:nvPr/>
        </p:nvSpPr>
        <p:spPr>
          <a:xfrm>
            <a:off x="1959634" y="1532175"/>
            <a:ext cx="1387416" cy="132556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1"/>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Step 3: Document Observations</a:t>
            </a:r>
            <a:endParaRPr sz="3200" dirty="0"/>
          </a:p>
        </p:txBody>
      </p:sp>
      <p:sp>
        <p:nvSpPr>
          <p:cNvPr id="510" name="Google Shape;51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511" name="Google Shape;51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512" name="Google Shape;512;p31"/>
          <p:cNvSpPr txBox="1"/>
          <p:nvPr/>
        </p:nvSpPr>
        <p:spPr>
          <a:xfrm>
            <a:off x="822960" y="3474720"/>
            <a:ext cx="10694504" cy="16927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Key Considerations: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Document observations using data statements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Be specific, using quantitative and/or qualitative data</a:t>
            </a:r>
            <a:endParaRPr sz="2800" dirty="0"/>
          </a:p>
          <a:p>
            <a:pPr marL="342900" marR="0" lvl="0" indent="-215900" algn="l" rtl="0">
              <a:spcBef>
                <a:spcPts val="0"/>
              </a:spcBef>
              <a:spcAft>
                <a:spcPts val="0"/>
              </a:spcAft>
              <a:buClr>
                <a:schemeClr val="dk1"/>
              </a:buClr>
              <a:buSzPts val="2000"/>
              <a:buFont typeface="Arial"/>
              <a:buNone/>
            </a:pPr>
            <a:endParaRPr sz="2000" dirty="0">
              <a:solidFill>
                <a:schemeClr val="dk1"/>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457F8322-688C-D4C2-7D6B-D9360B3BAFCA}"/>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pic>
        <p:nvPicPr>
          <p:cNvPr id="6" name="Google Shape;482;p28" descr="Steps: Non-Data Available Teachers">
            <a:extLst>
              <a:ext uri="{FF2B5EF4-FFF2-40B4-BE49-F238E27FC236}">
                <a16:creationId xmlns:a16="http://schemas.microsoft.com/office/drawing/2014/main" id="{D68D77FD-24D0-9651-3D4B-0A35BD9625F3}"/>
              </a:ext>
            </a:extLst>
          </p:cNvPr>
          <p:cNvPicPr preferRelativeResize="0"/>
          <p:nvPr/>
        </p:nvPicPr>
        <p:blipFill rotWithShape="1">
          <a:blip r:embed="rId3">
            <a:alphaModFix/>
          </a:blip>
          <a:srcRect/>
          <a:stretch/>
        </p:blipFill>
        <p:spPr>
          <a:xfrm>
            <a:off x="0" y="1371600"/>
            <a:ext cx="12192000" cy="1660103"/>
          </a:xfrm>
          <a:prstGeom prst="rect">
            <a:avLst/>
          </a:prstGeom>
          <a:noFill/>
          <a:ln>
            <a:noFill/>
          </a:ln>
        </p:spPr>
      </p:pic>
      <p:sp>
        <p:nvSpPr>
          <p:cNvPr id="7" name="Rectangle 6">
            <a:extLst>
              <a:ext uri="{FF2B5EF4-FFF2-40B4-BE49-F238E27FC236}">
                <a16:creationId xmlns:a16="http://schemas.microsoft.com/office/drawing/2014/main" id="{479F93F4-D695-A72B-9641-DB65E293B3C7}"/>
              </a:ext>
              <a:ext uri="{C183D7F6-B498-43B3-948B-1728B52AA6E4}">
                <adec:decorative xmlns:adec="http://schemas.microsoft.com/office/drawing/2017/decorative" val="1"/>
              </a:ext>
            </a:extLst>
          </p:cNvPr>
          <p:cNvSpPr/>
          <p:nvPr/>
        </p:nvSpPr>
        <p:spPr>
          <a:xfrm>
            <a:off x="3581399" y="1561571"/>
            <a:ext cx="1749725" cy="132556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2"/>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Ready to Record the Goal</a:t>
            </a:r>
            <a:endParaRPr sz="3200" dirty="0"/>
          </a:p>
        </p:txBody>
      </p:sp>
      <p:sp>
        <p:nvSpPr>
          <p:cNvPr id="519" name="Google Shape;519;p32"/>
          <p:cNvSpPr txBox="1">
            <a:spLocks noGrp="1"/>
          </p:cNvSpPr>
          <p:nvPr>
            <p:ph type="body" idx="1"/>
          </p:nvPr>
        </p:nvSpPr>
        <p:spPr>
          <a:xfrm>
            <a:off x="822960" y="1371600"/>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3000" i="1" dirty="0"/>
              <a:t>Update your goal template:</a:t>
            </a:r>
            <a:endParaRPr sz="3000" dirty="0"/>
          </a:p>
          <a:p>
            <a:pPr marL="228600" lvl="0" indent="-228600" algn="l" rtl="0">
              <a:lnSpc>
                <a:spcPct val="90000"/>
              </a:lnSpc>
              <a:spcBef>
                <a:spcPts val="1000"/>
              </a:spcBef>
              <a:spcAft>
                <a:spcPts val="0"/>
              </a:spcAft>
              <a:buClr>
                <a:schemeClr val="dk1"/>
              </a:buClr>
              <a:buSzPct val="100000"/>
              <a:buChar char="•"/>
            </a:pPr>
            <a:r>
              <a:rPr lang="en-US" sz="3000" dirty="0"/>
              <a:t>What is your goal?</a:t>
            </a:r>
            <a:endParaRPr sz="3000" dirty="0"/>
          </a:p>
          <a:p>
            <a:pPr marL="228600" lvl="0" indent="-228600" algn="l" rtl="0">
              <a:lnSpc>
                <a:spcPct val="90000"/>
              </a:lnSpc>
              <a:spcBef>
                <a:spcPts val="1000"/>
              </a:spcBef>
              <a:spcAft>
                <a:spcPts val="0"/>
              </a:spcAft>
              <a:buClr>
                <a:schemeClr val="dk1"/>
              </a:buClr>
              <a:buSzPct val="100000"/>
              <a:buChar char="•"/>
            </a:pPr>
            <a:r>
              <a:rPr lang="en-US" sz="3000" dirty="0"/>
              <a:t>What is the context? Why did you select this goal?</a:t>
            </a:r>
            <a:endParaRPr sz="3000" dirty="0"/>
          </a:p>
          <a:p>
            <a:pPr marL="0" lvl="0" indent="0" algn="l" rtl="0">
              <a:lnSpc>
                <a:spcPct val="90000"/>
              </a:lnSpc>
              <a:spcBef>
                <a:spcPts val="1000"/>
              </a:spcBef>
              <a:spcAft>
                <a:spcPts val="0"/>
              </a:spcAft>
              <a:buClr>
                <a:schemeClr val="dk1"/>
              </a:buClr>
              <a:buSzPct val="100000"/>
              <a:buNone/>
            </a:pPr>
            <a:endParaRPr sz="3000" i="1" dirty="0"/>
          </a:p>
          <a:p>
            <a:pPr marL="0" lvl="0" indent="0" algn="l" rtl="0">
              <a:lnSpc>
                <a:spcPct val="90000"/>
              </a:lnSpc>
              <a:spcBef>
                <a:spcPts val="1000"/>
              </a:spcBef>
              <a:spcAft>
                <a:spcPts val="0"/>
              </a:spcAft>
              <a:buClr>
                <a:schemeClr val="dk1"/>
              </a:buClr>
              <a:buSzPct val="100000"/>
              <a:buNone/>
            </a:pPr>
            <a:endParaRPr i="1" dirty="0"/>
          </a:p>
          <a:p>
            <a:pPr marL="0" lvl="0" indent="0" algn="l" rtl="0">
              <a:lnSpc>
                <a:spcPct val="90000"/>
              </a:lnSpc>
              <a:spcBef>
                <a:spcPts val="1000"/>
              </a:spcBef>
              <a:spcAft>
                <a:spcPts val="0"/>
              </a:spcAft>
              <a:buClr>
                <a:schemeClr val="dk1"/>
              </a:buClr>
              <a:buSzPct val="100000"/>
              <a:buNone/>
            </a:pPr>
            <a:endParaRPr i="1" dirty="0"/>
          </a:p>
          <a:p>
            <a:pPr marL="0" lvl="0" indent="0" algn="l" rtl="0">
              <a:lnSpc>
                <a:spcPct val="90000"/>
              </a:lnSpc>
              <a:spcBef>
                <a:spcPts val="1000"/>
              </a:spcBef>
              <a:spcAft>
                <a:spcPts val="0"/>
              </a:spcAft>
              <a:buClr>
                <a:schemeClr val="dk1"/>
              </a:buClr>
              <a:buSzPct val="100000"/>
              <a:buNone/>
            </a:pPr>
            <a:endParaRPr i="1" dirty="0"/>
          </a:p>
          <a:p>
            <a:pPr marL="0" lvl="0" indent="0" algn="l" rtl="0">
              <a:lnSpc>
                <a:spcPct val="90000"/>
              </a:lnSpc>
              <a:spcBef>
                <a:spcPts val="1000"/>
              </a:spcBef>
              <a:spcAft>
                <a:spcPts val="0"/>
              </a:spcAft>
              <a:buClr>
                <a:schemeClr val="dk1"/>
              </a:buClr>
              <a:buSzPct val="100000"/>
              <a:buNone/>
            </a:pPr>
            <a:endParaRPr i="1" dirty="0"/>
          </a:p>
          <a:p>
            <a:pPr marL="0" lvl="0" indent="0" algn="l" rtl="0">
              <a:lnSpc>
                <a:spcPct val="90000"/>
              </a:lnSpc>
              <a:spcBef>
                <a:spcPts val="1000"/>
              </a:spcBef>
              <a:spcAft>
                <a:spcPts val="0"/>
              </a:spcAft>
              <a:buClr>
                <a:schemeClr val="dk1"/>
              </a:buClr>
              <a:buSzPct val="100000"/>
              <a:buNone/>
            </a:pPr>
            <a:endParaRPr sz="1800" i="1" dirty="0"/>
          </a:p>
          <a:p>
            <a:pPr marL="0" lvl="0" indent="0" algn="l" rtl="0">
              <a:lnSpc>
                <a:spcPct val="90000"/>
              </a:lnSpc>
              <a:spcBef>
                <a:spcPts val="1000"/>
              </a:spcBef>
              <a:spcAft>
                <a:spcPts val="0"/>
              </a:spcAft>
              <a:buClr>
                <a:schemeClr val="dk1"/>
              </a:buClr>
              <a:buSzPct val="100000"/>
              <a:buNone/>
            </a:pPr>
            <a:r>
              <a:rPr lang="en-US" sz="1800" i="1" dirty="0"/>
              <a:t>Image from Principal Goal Template. SPM images available in Teacher Self-Reflection Guides</a:t>
            </a:r>
            <a:endParaRPr dirty="0"/>
          </a:p>
        </p:txBody>
      </p:sp>
      <p:pic>
        <p:nvPicPr>
          <p:cNvPr id="522" name="Google Shape;522;p32" descr="LEA Selected Measure Template Part 1: The Goal and what drives the goal"/>
          <p:cNvPicPr preferRelativeResize="0"/>
          <p:nvPr/>
        </p:nvPicPr>
        <p:blipFill rotWithShape="1">
          <a:blip r:embed="rId3">
            <a:alphaModFix/>
          </a:blip>
          <a:srcRect/>
          <a:stretch/>
        </p:blipFill>
        <p:spPr>
          <a:xfrm>
            <a:off x="773861" y="2710175"/>
            <a:ext cx="10564699" cy="2353003"/>
          </a:xfrm>
          <a:prstGeom prst="rect">
            <a:avLst/>
          </a:prstGeom>
          <a:noFill/>
          <a:ln>
            <a:noFill/>
          </a:ln>
        </p:spPr>
      </p:pic>
      <p:sp>
        <p:nvSpPr>
          <p:cNvPr id="520" name="Google Shape;520;p32">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9/27/2023</a:t>
            </a:r>
            <a:endParaRPr dirty="0"/>
          </a:p>
        </p:txBody>
      </p:sp>
      <p:sp>
        <p:nvSpPr>
          <p:cNvPr id="521" name="Google Shape;521;p32">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cxnSp>
        <p:nvCxnSpPr>
          <p:cNvPr id="2" name="Straight Connector 1">
            <a:extLst>
              <a:ext uri="{FF2B5EF4-FFF2-40B4-BE49-F238E27FC236}">
                <a16:creationId xmlns:a16="http://schemas.microsoft.com/office/drawing/2014/main" id="{4C254F53-B9B8-9D12-BB39-A6F19F9298A1}"/>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3"/>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Step 4: Digging for Root Causes</a:t>
            </a:r>
            <a:endParaRPr sz="3200" dirty="0"/>
          </a:p>
        </p:txBody>
      </p:sp>
      <p:sp>
        <p:nvSpPr>
          <p:cNvPr id="530" name="Google Shape;530;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531" name="Google Shape;53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532" name="Google Shape;532;p33"/>
          <p:cNvSpPr txBox="1"/>
          <p:nvPr/>
        </p:nvSpPr>
        <p:spPr>
          <a:xfrm>
            <a:off x="822960" y="3474720"/>
            <a:ext cx="10694504"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Key Considerations: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Think about the </a:t>
            </a:r>
            <a:r>
              <a:rPr lang="en-US" sz="2800" i="1" dirty="0">
                <a:solidFill>
                  <a:schemeClr val="dk1"/>
                </a:solidFill>
                <a:latin typeface="Arial"/>
                <a:ea typeface="Arial"/>
                <a:cs typeface="Arial"/>
                <a:sym typeface="Arial"/>
              </a:rPr>
              <a:t>why</a:t>
            </a:r>
            <a:r>
              <a:rPr lang="en-US" sz="2800" dirty="0">
                <a:solidFill>
                  <a:schemeClr val="dk1"/>
                </a:solidFill>
                <a:latin typeface="Arial"/>
                <a:ea typeface="Arial"/>
                <a:cs typeface="Arial"/>
                <a:sym typeface="Arial"/>
              </a:rPr>
              <a:t> behind the data</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Explore Digging Deeper Resource for elements in curriculum, instruction, assessment, and organization</a:t>
            </a:r>
            <a:endParaRPr sz="28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F71A26B0-6884-EE81-9CB7-6DEE17FA855F}"/>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pic>
        <p:nvPicPr>
          <p:cNvPr id="6" name="Google Shape;482;p28" descr="Steps: Non-Data Available Teachers">
            <a:extLst>
              <a:ext uri="{FF2B5EF4-FFF2-40B4-BE49-F238E27FC236}">
                <a16:creationId xmlns:a16="http://schemas.microsoft.com/office/drawing/2014/main" id="{13EAF144-708B-0345-89B4-64C5EA6F29E7}"/>
              </a:ext>
            </a:extLst>
          </p:cNvPr>
          <p:cNvPicPr preferRelativeResize="0"/>
          <p:nvPr/>
        </p:nvPicPr>
        <p:blipFill rotWithShape="1">
          <a:blip r:embed="rId3">
            <a:alphaModFix/>
          </a:blip>
          <a:srcRect/>
          <a:stretch/>
        </p:blipFill>
        <p:spPr>
          <a:xfrm>
            <a:off x="0" y="1417003"/>
            <a:ext cx="12192000" cy="1660103"/>
          </a:xfrm>
          <a:prstGeom prst="rect">
            <a:avLst/>
          </a:prstGeom>
          <a:noFill/>
          <a:ln>
            <a:noFill/>
          </a:ln>
        </p:spPr>
      </p:pic>
      <p:sp>
        <p:nvSpPr>
          <p:cNvPr id="7" name="Rectangle 6">
            <a:extLst>
              <a:ext uri="{FF2B5EF4-FFF2-40B4-BE49-F238E27FC236}">
                <a16:creationId xmlns:a16="http://schemas.microsoft.com/office/drawing/2014/main" id="{4C0942FF-C56E-E478-AD4A-C3AD6AE1E91D}"/>
              </a:ext>
              <a:ext uri="{C183D7F6-B498-43B3-948B-1728B52AA6E4}">
                <adec:decorative xmlns:adec="http://schemas.microsoft.com/office/drawing/2017/decorative" val="1"/>
              </a:ext>
            </a:extLst>
          </p:cNvPr>
          <p:cNvSpPr/>
          <p:nvPr/>
        </p:nvSpPr>
        <p:spPr>
          <a:xfrm>
            <a:off x="5530291" y="1584273"/>
            <a:ext cx="1387416" cy="132556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4"/>
          <p:cNvSpPr txBox="1">
            <a:spLocks noGrp="1"/>
          </p:cNvSpPr>
          <p:nvPr>
            <p:ph type="title"/>
          </p:nvPr>
        </p:nvSpPr>
        <p:spPr>
          <a:xfrm>
            <a:off x="822960" y="914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Digging Deeper Guides</a:t>
            </a:r>
            <a:endParaRPr sz="3200" dirty="0"/>
          </a:p>
        </p:txBody>
      </p:sp>
      <p:pic>
        <p:nvPicPr>
          <p:cNvPr id="539" name="Google Shape;539;p34" descr="Digging Deeper Guides"/>
          <p:cNvPicPr preferRelativeResize="0"/>
          <p:nvPr/>
        </p:nvPicPr>
        <p:blipFill rotWithShape="1">
          <a:blip r:embed="rId3">
            <a:alphaModFix/>
          </a:blip>
          <a:srcRect/>
          <a:stretch/>
        </p:blipFill>
        <p:spPr>
          <a:xfrm>
            <a:off x="822960" y="1371600"/>
            <a:ext cx="4157135" cy="4876404"/>
          </a:xfrm>
          <a:prstGeom prst="rect">
            <a:avLst/>
          </a:prstGeom>
          <a:noFill/>
          <a:ln>
            <a:noFill/>
          </a:ln>
        </p:spPr>
      </p:pic>
      <p:sp>
        <p:nvSpPr>
          <p:cNvPr id="540" name="Google Shape;540;p34"/>
          <p:cNvSpPr txBox="1">
            <a:spLocks noGrp="1"/>
          </p:cNvSpPr>
          <p:nvPr>
            <p:ph type="body" idx="2"/>
          </p:nvPr>
        </p:nvSpPr>
        <p:spPr>
          <a:xfrm>
            <a:off x="6292602" y="1935978"/>
            <a:ext cx="5384800" cy="45259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Variables We </a:t>
            </a:r>
            <a:r>
              <a:rPr lang="en-US" b="1" dirty="0"/>
              <a:t>CAN</a:t>
            </a:r>
            <a:r>
              <a:rPr lang="en-US" dirty="0"/>
              <a:t> Control</a:t>
            </a:r>
            <a:endParaRPr dirty="0"/>
          </a:p>
          <a:p>
            <a:pPr marL="685800" lvl="1" indent="-228600" algn="l" rtl="0">
              <a:lnSpc>
                <a:spcPct val="90000"/>
              </a:lnSpc>
              <a:spcBef>
                <a:spcPts val="500"/>
              </a:spcBef>
              <a:spcAft>
                <a:spcPts val="0"/>
              </a:spcAft>
              <a:buClr>
                <a:schemeClr val="dk1"/>
              </a:buClr>
              <a:buSzPts val="2800"/>
              <a:buChar char="•"/>
            </a:pPr>
            <a:r>
              <a:rPr lang="en-US" sz="2800" dirty="0"/>
              <a:t>Curriculum</a:t>
            </a:r>
            <a:endParaRPr sz="2800" dirty="0"/>
          </a:p>
          <a:p>
            <a:pPr marL="685800" lvl="1" indent="-228600" algn="l" rtl="0">
              <a:lnSpc>
                <a:spcPct val="90000"/>
              </a:lnSpc>
              <a:spcBef>
                <a:spcPts val="500"/>
              </a:spcBef>
              <a:spcAft>
                <a:spcPts val="0"/>
              </a:spcAft>
              <a:buClr>
                <a:schemeClr val="dk1"/>
              </a:buClr>
              <a:buSzPts val="2800"/>
              <a:buChar char="•"/>
            </a:pPr>
            <a:r>
              <a:rPr lang="en-US" sz="2800" dirty="0"/>
              <a:t>Instruction</a:t>
            </a:r>
            <a:endParaRPr sz="2800" dirty="0"/>
          </a:p>
          <a:p>
            <a:pPr marL="685800" lvl="1" indent="-228600" algn="l" rtl="0">
              <a:lnSpc>
                <a:spcPct val="90000"/>
              </a:lnSpc>
              <a:spcBef>
                <a:spcPts val="500"/>
              </a:spcBef>
              <a:spcAft>
                <a:spcPts val="0"/>
              </a:spcAft>
              <a:buClr>
                <a:schemeClr val="dk1"/>
              </a:buClr>
              <a:buSzPts val="2800"/>
              <a:buChar char="•"/>
            </a:pPr>
            <a:r>
              <a:rPr lang="en-US" sz="2800" dirty="0"/>
              <a:t>Assessment</a:t>
            </a:r>
            <a:endParaRPr sz="2800" dirty="0"/>
          </a:p>
          <a:p>
            <a:pPr marL="685800" lvl="1" indent="-228600" algn="l" rtl="0">
              <a:lnSpc>
                <a:spcPct val="90000"/>
              </a:lnSpc>
              <a:spcBef>
                <a:spcPts val="500"/>
              </a:spcBef>
              <a:spcAft>
                <a:spcPts val="0"/>
              </a:spcAft>
              <a:buClr>
                <a:schemeClr val="dk1"/>
              </a:buClr>
              <a:buSzPts val="2800"/>
              <a:buChar char="•"/>
            </a:pPr>
            <a:r>
              <a:rPr lang="en-US" sz="2800" dirty="0"/>
              <a:t>Organization</a:t>
            </a:r>
            <a:endParaRPr sz="2800" dirty="0"/>
          </a:p>
          <a:p>
            <a:pPr marL="228600" lvl="0" indent="-5080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u="sng" dirty="0">
                <a:solidFill>
                  <a:schemeClr val="hlink"/>
                </a:solidFill>
                <a:hlinkClick r:id="rId4"/>
              </a:rPr>
              <a:t>Digging Deeper Guides</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541" name="Google Shape;541;p34">
            <a:extLst>
              <a:ext uri="{C183D7F6-B498-43B3-948B-1728B52AA6E4}">
                <adec:decorative xmlns:adec="http://schemas.microsoft.com/office/drawing/2017/decorative" val="1"/>
              </a:ext>
            </a:extLst>
          </p:cNvPr>
          <p:cNvSpPr txBox="1">
            <a:spLocks noGrp="1"/>
          </p:cNvSpPr>
          <p:nvPr>
            <p:ph type="sldNum" idx="12"/>
          </p:nvPr>
        </p:nvSpPr>
        <p:spPr>
          <a:xfrm>
            <a:off x="8737600" y="6356355"/>
            <a:ext cx="28448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36</a:t>
            </a:fld>
            <a:endParaRPr/>
          </a:p>
        </p:txBody>
      </p:sp>
      <p:sp>
        <p:nvSpPr>
          <p:cNvPr id="542" name="Google Shape;542;p34">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cxnSp>
        <p:nvCxnSpPr>
          <p:cNvPr id="2" name="Straight Connector 1">
            <a:extLst>
              <a:ext uri="{FF2B5EF4-FFF2-40B4-BE49-F238E27FC236}">
                <a16:creationId xmlns:a16="http://schemas.microsoft.com/office/drawing/2014/main" id="{5D6EC041-57A3-E560-E691-3E1683F92AD2}"/>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5"/>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Step 5: Identify Student Needs </a:t>
            </a:r>
            <a:endParaRPr sz="3200" dirty="0"/>
          </a:p>
        </p:txBody>
      </p:sp>
      <p:sp>
        <p:nvSpPr>
          <p:cNvPr id="550" name="Google Shape;550;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551" name="Google Shape;55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552" name="Google Shape;552;p35"/>
          <p:cNvSpPr txBox="1"/>
          <p:nvPr/>
        </p:nvSpPr>
        <p:spPr>
          <a:xfrm>
            <a:off x="822960" y="3474720"/>
            <a:ext cx="10694504"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Key Considerations: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What do you know about your current students?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Any BOY indicators available for your target population?</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PVAAS projections to future assessments as a data set</a:t>
            </a:r>
            <a:endParaRPr sz="28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F6198B55-54EA-7556-29E4-C2A8A51B3408}"/>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pic>
        <p:nvPicPr>
          <p:cNvPr id="6" name="Google Shape;482;p28" descr="Steps: Non-Data Available Teachers">
            <a:extLst>
              <a:ext uri="{FF2B5EF4-FFF2-40B4-BE49-F238E27FC236}">
                <a16:creationId xmlns:a16="http://schemas.microsoft.com/office/drawing/2014/main" id="{AA6A1D81-7C48-5515-C256-F5ABBF8CD3AA}"/>
              </a:ext>
            </a:extLst>
          </p:cNvPr>
          <p:cNvPicPr preferRelativeResize="0"/>
          <p:nvPr/>
        </p:nvPicPr>
        <p:blipFill rotWithShape="1">
          <a:blip r:embed="rId3">
            <a:alphaModFix/>
          </a:blip>
          <a:srcRect/>
          <a:stretch/>
        </p:blipFill>
        <p:spPr>
          <a:xfrm>
            <a:off x="0" y="1371600"/>
            <a:ext cx="12192000" cy="1660103"/>
          </a:xfrm>
          <a:prstGeom prst="rect">
            <a:avLst/>
          </a:prstGeom>
          <a:noFill/>
          <a:ln>
            <a:noFill/>
          </a:ln>
        </p:spPr>
      </p:pic>
      <p:sp>
        <p:nvSpPr>
          <p:cNvPr id="7" name="Rectangle 6">
            <a:extLst>
              <a:ext uri="{FF2B5EF4-FFF2-40B4-BE49-F238E27FC236}">
                <a16:creationId xmlns:a16="http://schemas.microsoft.com/office/drawing/2014/main" id="{101FB995-E9DE-2CC5-F234-C68E64F35D32}"/>
              </a:ext>
              <a:ext uri="{C183D7F6-B498-43B3-948B-1728B52AA6E4}">
                <adec:decorative xmlns:adec="http://schemas.microsoft.com/office/drawing/2017/decorative" val="1"/>
              </a:ext>
            </a:extLst>
          </p:cNvPr>
          <p:cNvSpPr/>
          <p:nvPr/>
        </p:nvSpPr>
        <p:spPr>
          <a:xfrm>
            <a:off x="7171425" y="1540259"/>
            <a:ext cx="1387416" cy="132556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36"/>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Step 6: Create Action Plan</a:t>
            </a:r>
            <a:endParaRPr sz="3200" dirty="0"/>
          </a:p>
        </p:txBody>
      </p:sp>
      <p:sp>
        <p:nvSpPr>
          <p:cNvPr id="560" name="Google Shape;56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561" name="Google Shape;56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562" name="Google Shape;562;p36"/>
          <p:cNvSpPr txBox="1"/>
          <p:nvPr/>
        </p:nvSpPr>
        <p:spPr>
          <a:xfrm>
            <a:off x="822960" y="3474720"/>
            <a:ext cx="10694504"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Key Considerations: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What strategies will be utilized?</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Explore the Evidence Resource Center for strategies and resources</a:t>
            </a:r>
            <a:endParaRPr sz="28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568AF488-6C58-87D8-2B67-5C8FEF0558DC}"/>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pic>
        <p:nvPicPr>
          <p:cNvPr id="5" name="Google Shape;482;p28" descr="Steps: Non-Data Available Teachers">
            <a:extLst>
              <a:ext uri="{FF2B5EF4-FFF2-40B4-BE49-F238E27FC236}">
                <a16:creationId xmlns:a16="http://schemas.microsoft.com/office/drawing/2014/main" id="{BF35A8E9-1FFB-F39F-1D86-E24BB06B35B6}"/>
              </a:ext>
            </a:extLst>
          </p:cNvPr>
          <p:cNvPicPr preferRelativeResize="0"/>
          <p:nvPr/>
        </p:nvPicPr>
        <p:blipFill rotWithShape="1">
          <a:blip r:embed="rId3">
            <a:alphaModFix/>
          </a:blip>
          <a:srcRect/>
          <a:stretch/>
        </p:blipFill>
        <p:spPr>
          <a:xfrm>
            <a:off x="0" y="1371600"/>
            <a:ext cx="12192000" cy="1660103"/>
          </a:xfrm>
          <a:prstGeom prst="rect">
            <a:avLst/>
          </a:prstGeom>
          <a:noFill/>
          <a:ln>
            <a:noFill/>
          </a:ln>
        </p:spPr>
      </p:pic>
      <p:sp>
        <p:nvSpPr>
          <p:cNvPr id="6" name="Rectangle 5">
            <a:extLst>
              <a:ext uri="{FF2B5EF4-FFF2-40B4-BE49-F238E27FC236}">
                <a16:creationId xmlns:a16="http://schemas.microsoft.com/office/drawing/2014/main" id="{F134D41B-06E4-CA05-4470-777341E3861D}"/>
              </a:ext>
              <a:ext uri="{C183D7F6-B498-43B3-948B-1728B52AA6E4}">
                <adec:decorative xmlns:adec="http://schemas.microsoft.com/office/drawing/2017/decorative" val="1"/>
              </a:ext>
            </a:extLst>
          </p:cNvPr>
          <p:cNvSpPr/>
          <p:nvPr/>
        </p:nvSpPr>
        <p:spPr>
          <a:xfrm>
            <a:off x="8774502" y="1538869"/>
            <a:ext cx="1387416" cy="132556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3" name="Google Shape;558;p36">
            <a:extLst>
              <a:ext uri="{FF2B5EF4-FFF2-40B4-BE49-F238E27FC236}">
                <a16:creationId xmlns:a16="http://schemas.microsoft.com/office/drawing/2014/main" id="{0F38CE37-4567-0F5F-D1A7-B37517FC2CE3}"/>
              </a:ext>
            </a:extLst>
          </p:cNvPr>
          <p:cNvSpPr txBox="1">
            <a:spLocks noGrp="1"/>
          </p:cNvSpPr>
          <p:nvPr>
            <p:ph type="title" idx="4294967295"/>
          </p:nvPr>
        </p:nvSpPr>
        <p:spPr>
          <a:xfrm>
            <a:off x="822960" y="91440"/>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000"/>
              <a:buFont typeface="Arial"/>
              <a:buNone/>
              <a:defRPr sz="5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3200" b="0" i="0" u="none" strike="noStrike" kern="0" cap="none" spc="0" normalizeH="0" baseline="0" noProof="0" dirty="0">
                <a:ln>
                  <a:noFill/>
                </a:ln>
                <a:solidFill>
                  <a:schemeClr val="dk1"/>
                </a:solidFill>
                <a:effectLst/>
                <a:uLnTx/>
                <a:uFillTx/>
                <a:latin typeface="Arial"/>
                <a:ea typeface="Arial"/>
                <a:cs typeface="Arial"/>
                <a:sym typeface="Arial"/>
              </a:rPr>
              <a:t>ERC: The Purpose</a:t>
            </a:r>
          </a:p>
        </p:txBody>
      </p:sp>
      <p:pic>
        <p:nvPicPr>
          <p:cNvPr id="580" name="Google Shape;580;p37" descr="ERC logo"/>
          <p:cNvPicPr preferRelativeResize="0"/>
          <p:nvPr/>
        </p:nvPicPr>
        <p:blipFill rotWithShape="1">
          <a:blip r:embed="rId3">
            <a:alphaModFix/>
          </a:blip>
          <a:srcRect/>
          <a:stretch/>
        </p:blipFill>
        <p:spPr>
          <a:xfrm>
            <a:off x="8961120" y="91440"/>
            <a:ext cx="2842627" cy="1107437"/>
          </a:xfrm>
          <a:prstGeom prst="rect">
            <a:avLst/>
          </a:prstGeom>
          <a:noFill/>
          <a:ln>
            <a:noFill/>
          </a:ln>
        </p:spPr>
      </p:pic>
      <p:sp>
        <p:nvSpPr>
          <p:cNvPr id="572" name="Google Shape;572;p37"/>
          <p:cNvSpPr txBox="1">
            <a:spLocks noGrp="1"/>
          </p:cNvSpPr>
          <p:nvPr>
            <p:ph type="body" idx="2"/>
          </p:nvPr>
        </p:nvSpPr>
        <p:spPr>
          <a:xfrm>
            <a:off x="1463040" y="1371600"/>
            <a:ext cx="5132524" cy="6921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u="sng" dirty="0">
                <a:solidFill>
                  <a:schemeClr val="hlink"/>
                </a:solidFill>
                <a:latin typeface="Arial"/>
                <a:ea typeface="Arial"/>
                <a:cs typeface="Arial"/>
                <a:sym typeface="Arial"/>
                <a:hlinkClick r:id="rId4"/>
              </a:rPr>
              <a:t>https://www.evidenceforpa.org/</a:t>
            </a:r>
            <a:endParaRPr sz="2800" dirty="0">
              <a:latin typeface="Arial"/>
              <a:ea typeface="Arial"/>
              <a:cs typeface="Arial"/>
              <a:sym typeface="Arial"/>
            </a:endParaRPr>
          </a:p>
        </p:txBody>
      </p:sp>
      <p:sp>
        <p:nvSpPr>
          <p:cNvPr id="570" name="Google Shape;570;p37"/>
          <p:cNvSpPr txBox="1">
            <a:spLocks noGrp="1"/>
          </p:cNvSpPr>
          <p:nvPr>
            <p:ph type="body" idx="1"/>
          </p:nvPr>
        </p:nvSpPr>
        <p:spPr>
          <a:xfrm>
            <a:off x="1463040" y="2067717"/>
            <a:ext cx="9900476" cy="1719918"/>
          </a:xfrm>
          <a:prstGeom prst="rect">
            <a:avLst/>
          </a:prstGeom>
          <a:noFill/>
          <a:ln>
            <a:noFill/>
          </a:ln>
        </p:spPr>
        <p:txBody>
          <a:bodyPr spcFirstLastPara="1" wrap="square" lIns="91425" tIns="45700" rIns="91425" bIns="45700" anchor="t" anchorCtr="0">
            <a:spAutoFit/>
          </a:bodyPr>
          <a:lstStyle/>
          <a:p>
            <a:pPr marL="342900" lvl="1" indent="-342900" algn="l" rtl="0">
              <a:lnSpc>
                <a:spcPct val="100000"/>
              </a:lnSpc>
              <a:spcBef>
                <a:spcPts val="0"/>
              </a:spcBef>
              <a:spcAft>
                <a:spcPts val="0"/>
              </a:spcAft>
              <a:buClr>
                <a:schemeClr val="tx2">
                  <a:lumMod val="10000"/>
                </a:schemeClr>
              </a:buClr>
              <a:buSzPct val="100000"/>
              <a:buFont typeface="Arial" panose="020B0604020202020204" pitchFamily="34" charset="0"/>
              <a:buChar char="•"/>
            </a:pPr>
            <a:r>
              <a:rPr lang="en-US" sz="2000" dirty="0">
                <a:solidFill>
                  <a:schemeClr val="tx2">
                    <a:lumMod val="10000"/>
                  </a:schemeClr>
                </a:solidFill>
                <a:latin typeface="Arial"/>
                <a:ea typeface="Arial"/>
                <a:cs typeface="Arial"/>
                <a:sym typeface="Arial"/>
              </a:rPr>
              <a:t>Developed by the Pennsylvania Department of Education to support continuous improvement</a:t>
            </a:r>
          </a:p>
          <a:p>
            <a:pPr marL="342900" lvl="1" indent="-342900" algn="l" rtl="0">
              <a:lnSpc>
                <a:spcPct val="100000"/>
              </a:lnSpc>
              <a:spcBef>
                <a:spcPts val="0"/>
              </a:spcBef>
              <a:spcAft>
                <a:spcPts val="0"/>
              </a:spcAft>
              <a:buClr>
                <a:schemeClr val="tx2">
                  <a:lumMod val="10000"/>
                </a:schemeClr>
              </a:buClr>
              <a:buSzPct val="100000"/>
              <a:buFont typeface="Arial" panose="020B0604020202020204" pitchFamily="34" charset="0"/>
              <a:buChar char="•"/>
            </a:pPr>
            <a:r>
              <a:rPr lang="en-US" sz="2000" dirty="0">
                <a:solidFill>
                  <a:schemeClr val="tx2">
                    <a:lumMod val="10000"/>
                  </a:schemeClr>
                </a:solidFill>
              </a:rPr>
              <a:t>A</a:t>
            </a:r>
            <a:r>
              <a:rPr lang="en-US" sz="2000" dirty="0">
                <a:solidFill>
                  <a:schemeClr val="tx2">
                    <a:lumMod val="10000"/>
                  </a:schemeClr>
                </a:solidFill>
                <a:latin typeface="Arial"/>
                <a:ea typeface="Arial"/>
                <a:cs typeface="Arial"/>
                <a:sym typeface="Arial"/>
              </a:rPr>
              <a:t> clearinghouse of evidence-based strategies related to Future Ready PA Indicators, PA Essential Practices, and Student Wellness.</a:t>
            </a:r>
            <a:endParaRPr sz="2000" dirty="0">
              <a:solidFill>
                <a:schemeClr val="tx2">
                  <a:lumMod val="10000"/>
                </a:schemeClr>
              </a:solidFill>
            </a:endParaRPr>
          </a:p>
          <a:p>
            <a:pPr marL="0" lvl="1" indent="0" algn="l" rtl="0">
              <a:lnSpc>
                <a:spcPct val="90000"/>
              </a:lnSpc>
              <a:spcBef>
                <a:spcPts val="500"/>
              </a:spcBef>
              <a:spcAft>
                <a:spcPts val="0"/>
              </a:spcAft>
              <a:buClr>
                <a:srgbClr val="0C437B"/>
              </a:buClr>
              <a:buSzPct val="100000"/>
              <a:buNone/>
            </a:pPr>
            <a:endParaRPr sz="2400" dirty="0">
              <a:latin typeface="Arial"/>
              <a:ea typeface="Arial"/>
              <a:cs typeface="Arial"/>
              <a:sym typeface="Arial"/>
            </a:endParaRPr>
          </a:p>
        </p:txBody>
      </p:sp>
      <p:sp>
        <p:nvSpPr>
          <p:cNvPr id="571" name="Google Shape;571;p37"/>
          <p:cNvSpPr txBox="1">
            <a:spLocks noGrp="1"/>
          </p:cNvSpPr>
          <p:nvPr>
            <p:ph type="body" idx="8"/>
          </p:nvPr>
        </p:nvSpPr>
        <p:spPr>
          <a:xfrm>
            <a:off x="1463040" y="3666741"/>
            <a:ext cx="9039967" cy="2193732"/>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ct val="100000"/>
            </a:pPr>
            <a:r>
              <a:rPr lang="en-US" sz="1800" dirty="0">
                <a:solidFill>
                  <a:schemeClr val="tx2">
                    <a:lumMod val="10000"/>
                  </a:schemeClr>
                </a:solidFill>
              </a:rPr>
              <a:t>Provides access to resources on evidence-based strategies related to:</a:t>
            </a:r>
            <a:endParaRPr sz="1800" dirty="0">
              <a:solidFill>
                <a:schemeClr val="tx2">
                  <a:lumMod val="10000"/>
                </a:schemeClr>
              </a:solidFill>
            </a:endParaRPr>
          </a:p>
          <a:p>
            <a:pPr marL="685800" lvl="0" indent="-341313" algn="l" rtl="0">
              <a:lnSpc>
                <a:spcPct val="120000"/>
              </a:lnSpc>
              <a:spcBef>
                <a:spcPts val="1000"/>
              </a:spcBef>
              <a:spcAft>
                <a:spcPts val="0"/>
              </a:spcAft>
              <a:buClr>
                <a:schemeClr val="dk1"/>
              </a:buClr>
              <a:buSzPct val="100000"/>
              <a:buFont typeface="Noto Sans Symbols"/>
              <a:buChar char="✔"/>
            </a:pPr>
            <a:r>
              <a:rPr lang="en-US" sz="1800" dirty="0">
                <a:solidFill>
                  <a:schemeClr val="tx2">
                    <a:lumMod val="10000"/>
                  </a:schemeClr>
                </a:solidFill>
              </a:rPr>
              <a:t>Future Ready PA Indicators</a:t>
            </a:r>
            <a:endParaRPr sz="1800" dirty="0">
              <a:solidFill>
                <a:schemeClr val="tx2">
                  <a:lumMod val="10000"/>
                </a:schemeClr>
              </a:solidFill>
            </a:endParaRPr>
          </a:p>
          <a:p>
            <a:pPr marL="685800" lvl="0" indent="-341313" algn="l" rtl="0">
              <a:lnSpc>
                <a:spcPct val="120000"/>
              </a:lnSpc>
              <a:spcBef>
                <a:spcPts val="1000"/>
              </a:spcBef>
              <a:spcAft>
                <a:spcPts val="0"/>
              </a:spcAft>
              <a:buClr>
                <a:schemeClr val="dk1"/>
              </a:buClr>
              <a:buSzPct val="100000"/>
              <a:buFont typeface="Noto Sans Symbols"/>
              <a:buChar char="✔"/>
            </a:pPr>
            <a:r>
              <a:rPr lang="en-US" sz="1800" dirty="0">
                <a:solidFill>
                  <a:schemeClr val="tx2">
                    <a:lumMod val="10000"/>
                  </a:schemeClr>
                </a:solidFill>
              </a:rPr>
              <a:t>PA Essential Practices</a:t>
            </a:r>
            <a:endParaRPr sz="1800" dirty="0">
              <a:solidFill>
                <a:schemeClr val="tx2">
                  <a:lumMod val="10000"/>
                </a:schemeClr>
              </a:solidFill>
            </a:endParaRPr>
          </a:p>
          <a:p>
            <a:pPr marL="685800" lvl="0" indent="-341313" algn="l" rtl="0">
              <a:lnSpc>
                <a:spcPct val="120000"/>
              </a:lnSpc>
              <a:spcBef>
                <a:spcPts val="1000"/>
              </a:spcBef>
              <a:spcAft>
                <a:spcPts val="0"/>
              </a:spcAft>
              <a:buClr>
                <a:schemeClr val="dk1"/>
              </a:buClr>
              <a:buSzPct val="100000"/>
              <a:buFont typeface="Noto Sans Symbols"/>
              <a:buChar char="✔"/>
            </a:pPr>
            <a:r>
              <a:rPr lang="en-US" sz="1800" dirty="0">
                <a:solidFill>
                  <a:schemeClr val="tx2">
                    <a:lumMod val="10000"/>
                  </a:schemeClr>
                </a:solidFill>
              </a:rPr>
              <a:t>Student Wellness</a:t>
            </a:r>
            <a:endParaRPr sz="1800" dirty="0">
              <a:solidFill>
                <a:schemeClr val="tx2">
                  <a:lumMod val="10000"/>
                </a:schemeClr>
              </a:solidFill>
            </a:endParaRPr>
          </a:p>
          <a:p>
            <a:pPr marL="685800" lvl="0" indent="-341313" algn="l" rtl="0">
              <a:lnSpc>
                <a:spcPct val="120000"/>
              </a:lnSpc>
              <a:spcBef>
                <a:spcPts val="1000"/>
              </a:spcBef>
              <a:spcAft>
                <a:spcPts val="0"/>
              </a:spcAft>
              <a:buClr>
                <a:schemeClr val="dk1"/>
              </a:buClr>
              <a:buSzPct val="100000"/>
              <a:buFont typeface="Noto Sans Symbols"/>
              <a:buChar char="✔"/>
            </a:pPr>
            <a:r>
              <a:rPr lang="en-US" sz="1800" dirty="0">
                <a:solidFill>
                  <a:schemeClr val="tx2">
                    <a:lumMod val="10000"/>
                  </a:schemeClr>
                </a:solidFill>
              </a:rPr>
              <a:t>And more!</a:t>
            </a:r>
            <a:endParaRPr sz="1800" dirty="0">
              <a:solidFill>
                <a:schemeClr val="tx2">
                  <a:lumMod val="10000"/>
                </a:schemeClr>
              </a:solidFill>
            </a:endParaRPr>
          </a:p>
        </p:txBody>
      </p:sp>
      <p:sp>
        <p:nvSpPr>
          <p:cNvPr id="573" name="Google Shape;573;p37"/>
          <p:cNvSpPr txBox="1">
            <a:spLocks noGrp="1"/>
          </p:cNvSpPr>
          <p:nvPr>
            <p:ph type="body" idx="6"/>
          </p:nvPr>
        </p:nvSpPr>
        <p:spPr>
          <a:xfrm>
            <a:off x="6394858" y="4889563"/>
            <a:ext cx="5132524" cy="939818"/>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Clr>
                <a:schemeClr val="dk1"/>
              </a:buClr>
              <a:buSzPct val="100000"/>
              <a:buNone/>
            </a:pPr>
            <a:r>
              <a:rPr lang="en-US" sz="2800" i="1" dirty="0">
                <a:solidFill>
                  <a:schemeClr val="tx2">
                    <a:lumMod val="10000"/>
                  </a:schemeClr>
                </a:solidFill>
                <a:latin typeface="Arial"/>
                <a:ea typeface="Arial"/>
                <a:cs typeface="Arial"/>
                <a:sym typeface="Arial"/>
              </a:rPr>
              <a:t>Note: Not intended to be a comprehensive </a:t>
            </a:r>
          </a:p>
          <a:p>
            <a:pPr marL="0" lvl="0" indent="0" algn="l" rtl="0">
              <a:lnSpc>
                <a:spcPct val="120000"/>
              </a:lnSpc>
              <a:spcBef>
                <a:spcPts val="0"/>
              </a:spcBef>
              <a:spcAft>
                <a:spcPts val="0"/>
              </a:spcAft>
              <a:buClr>
                <a:schemeClr val="dk1"/>
              </a:buClr>
              <a:buSzPct val="100000"/>
              <a:buNone/>
            </a:pPr>
            <a:r>
              <a:rPr lang="en-US" sz="2800" i="1" dirty="0">
                <a:solidFill>
                  <a:schemeClr val="tx2">
                    <a:lumMod val="10000"/>
                  </a:schemeClr>
                </a:solidFill>
                <a:latin typeface="Arial"/>
                <a:ea typeface="Arial"/>
                <a:cs typeface="Arial"/>
                <a:sym typeface="Arial"/>
              </a:rPr>
              <a:t>or exclusive list of strategies available to Pennsylvania’s LEAs and schools.</a:t>
            </a:r>
            <a:endParaRPr i="1" dirty="0">
              <a:solidFill>
                <a:schemeClr val="tx2">
                  <a:lumMod val="10000"/>
                </a:schemeClr>
              </a:solidFill>
            </a:endParaRPr>
          </a:p>
        </p:txBody>
      </p:sp>
      <p:grpSp>
        <p:nvGrpSpPr>
          <p:cNvPr id="574" name="Google Shape;574;p37">
            <a:extLst>
              <a:ext uri="{C183D7F6-B498-43B3-948B-1728B52AA6E4}">
                <adec:decorative xmlns:adec="http://schemas.microsoft.com/office/drawing/2017/decorative" val="1"/>
              </a:ext>
            </a:extLst>
          </p:cNvPr>
          <p:cNvGrpSpPr/>
          <p:nvPr/>
        </p:nvGrpSpPr>
        <p:grpSpPr>
          <a:xfrm flipH="1">
            <a:off x="822960" y="1371600"/>
            <a:ext cx="330531" cy="2143972"/>
            <a:chOff x="-389965" y="980190"/>
            <a:chExt cx="779930" cy="5058993"/>
          </a:xfrm>
        </p:grpSpPr>
        <p:sp>
          <p:nvSpPr>
            <p:cNvPr id="575" name="Google Shape;575;p37"/>
            <p:cNvSpPr/>
            <p:nvPr/>
          </p:nvSpPr>
          <p:spPr>
            <a:xfrm>
              <a:off x="-389965" y="980190"/>
              <a:ext cx="779930" cy="779930"/>
            </a:xfrm>
            <a:prstGeom prst="ellipse">
              <a:avLst/>
            </a:prstGeom>
            <a:solidFill>
              <a:srgbClr val="6887C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6" name="Google Shape;576;p37"/>
            <p:cNvSpPr/>
            <p:nvPr/>
          </p:nvSpPr>
          <p:spPr>
            <a:xfrm>
              <a:off x="-389965" y="2049956"/>
              <a:ext cx="779930" cy="779930"/>
            </a:xfrm>
            <a:prstGeom prst="ellipse">
              <a:avLst/>
            </a:prstGeom>
            <a:solidFill>
              <a:srgbClr val="98CC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7" name="Google Shape;577;p37"/>
            <p:cNvSpPr/>
            <p:nvPr/>
          </p:nvSpPr>
          <p:spPr>
            <a:xfrm>
              <a:off x="-389965" y="3119722"/>
              <a:ext cx="779930" cy="779930"/>
            </a:xfrm>
            <a:prstGeom prst="ellipse">
              <a:avLst/>
            </a:prstGeom>
            <a:solidFill>
              <a:srgbClr val="89B8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8" name="Google Shape;578;p37"/>
            <p:cNvSpPr/>
            <p:nvPr/>
          </p:nvSpPr>
          <p:spPr>
            <a:xfrm>
              <a:off x="-389965" y="4189488"/>
              <a:ext cx="779930" cy="779930"/>
            </a:xfrm>
            <a:prstGeom prst="ellipse">
              <a:avLst/>
            </a:prstGeom>
            <a:solidFill>
              <a:srgbClr val="D8D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79" name="Google Shape;579;p37"/>
            <p:cNvSpPr/>
            <p:nvPr/>
          </p:nvSpPr>
          <p:spPr>
            <a:xfrm>
              <a:off x="-389965" y="5259253"/>
              <a:ext cx="779930" cy="779930"/>
            </a:xfrm>
            <a:prstGeom prst="ellipse">
              <a:avLst/>
            </a:prstGeom>
            <a:solidFill>
              <a:srgbClr val="DE74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2" name="Straight Connector 1">
            <a:extLst>
              <a:ext uri="{FF2B5EF4-FFF2-40B4-BE49-F238E27FC236}">
                <a16:creationId xmlns:a16="http://schemas.microsoft.com/office/drawing/2014/main" id="{5767C703-1F43-65C6-C793-9F39F9654FCF}"/>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568" name="Google Shape;568;p37">
            <a:extLst>
              <a:ext uri="{C183D7F6-B498-43B3-948B-1728B52AA6E4}">
                <adec:decorative xmlns:adec="http://schemas.microsoft.com/office/drawing/2017/decorative" val="1"/>
              </a:ext>
            </a:extLst>
          </p:cNvPr>
          <p:cNvSpPr/>
          <p:nvPr/>
        </p:nvSpPr>
        <p:spPr>
          <a:xfrm>
            <a:off x="6230992" y="4718376"/>
            <a:ext cx="4672797" cy="1282193"/>
          </a:xfrm>
          <a:prstGeom prst="rect">
            <a:avLst/>
          </a:prstGeom>
          <a:solidFill>
            <a:srgbClr val="FBDAD1">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5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Today’s Purpose</a:t>
            </a:r>
            <a:endParaRPr sz="3200" dirty="0"/>
          </a:p>
        </p:txBody>
      </p:sp>
      <p:cxnSp>
        <p:nvCxnSpPr>
          <p:cNvPr id="2" name="Straight Connector 1">
            <a:extLst>
              <a:ext uri="{FF2B5EF4-FFF2-40B4-BE49-F238E27FC236}">
                <a16:creationId xmlns:a16="http://schemas.microsoft.com/office/drawing/2014/main" id="{56CEEE5D-8109-8F81-2432-DB4AEA204377}"/>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0D834FB-8E3E-B847-4832-BC945DEE570F}"/>
              </a:ext>
              <a:ext uri="{C183D7F6-B498-43B3-948B-1728B52AA6E4}">
                <adec:decorative xmlns:adec="http://schemas.microsoft.com/office/drawing/2017/decorative" val="1"/>
              </a:ext>
            </a:extLst>
          </p:cNvPr>
          <p:cNvGrpSpPr/>
          <p:nvPr/>
        </p:nvGrpSpPr>
        <p:grpSpPr>
          <a:xfrm>
            <a:off x="1740046" y="1284211"/>
            <a:ext cx="1229696" cy="1112772"/>
            <a:chOff x="1740046" y="1284211"/>
            <a:chExt cx="1229696" cy="1112772"/>
          </a:xfrm>
        </p:grpSpPr>
        <p:sp>
          <p:nvSpPr>
            <p:cNvPr id="15" name="Oval 14">
              <a:extLst>
                <a:ext uri="{FF2B5EF4-FFF2-40B4-BE49-F238E27FC236}">
                  <a16:creationId xmlns:a16="http://schemas.microsoft.com/office/drawing/2014/main" id="{F29169AF-26CC-259D-DC1B-2609D11233BC}"/>
                </a:ext>
              </a:extLst>
            </p:cNvPr>
            <p:cNvSpPr/>
            <p:nvPr/>
          </p:nvSpPr>
          <p:spPr>
            <a:xfrm>
              <a:off x="1740046" y="1284211"/>
              <a:ext cx="1229696" cy="11127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Reflection with solid fill">
              <a:extLst>
                <a:ext uri="{FF2B5EF4-FFF2-40B4-BE49-F238E27FC236}">
                  <a16:creationId xmlns:a16="http://schemas.microsoft.com/office/drawing/2014/main" id="{0B554A3B-2AFF-DE3A-A287-08DEDF1036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5813" y="1371600"/>
              <a:ext cx="914400" cy="914400"/>
            </a:xfrm>
            <a:prstGeom prst="rect">
              <a:avLst/>
            </a:prstGeom>
          </p:spPr>
        </p:pic>
      </p:grpSp>
      <p:sp>
        <p:nvSpPr>
          <p:cNvPr id="6" name="TextBox 5">
            <a:extLst>
              <a:ext uri="{FF2B5EF4-FFF2-40B4-BE49-F238E27FC236}">
                <a16:creationId xmlns:a16="http://schemas.microsoft.com/office/drawing/2014/main" id="{F3E98DF2-ABA2-0499-CC88-7B558CF35768}"/>
              </a:ext>
            </a:extLst>
          </p:cNvPr>
          <p:cNvSpPr txBox="1"/>
          <p:nvPr/>
        </p:nvSpPr>
        <p:spPr>
          <a:xfrm>
            <a:off x="822960" y="2651760"/>
            <a:ext cx="3020106" cy="757130"/>
          </a:xfrm>
          <a:prstGeom prst="rect">
            <a:avLst/>
          </a:prstGeom>
          <a:noFill/>
        </p:spPr>
        <p:txBody>
          <a:bodyPr wrap="square">
            <a:spAutoFit/>
          </a:bodyPr>
          <a:lstStyle/>
          <a:p>
            <a:pPr lvl="0" algn="ctr" rtl="0">
              <a:lnSpc>
                <a:spcPct val="90000"/>
              </a:lnSpc>
              <a:spcBef>
                <a:spcPts val="0"/>
              </a:spcBef>
              <a:spcAft>
                <a:spcPts val="0"/>
              </a:spcAft>
              <a:buClr>
                <a:schemeClr val="dk1"/>
              </a:buClr>
              <a:buSzPts val="2800"/>
            </a:pPr>
            <a:r>
              <a:rPr lang="en-US" sz="2400" dirty="0"/>
              <a:t>Reinforce the power of self-reflection </a:t>
            </a:r>
          </a:p>
        </p:txBody>
      </p:sp>
      <p:sp>
        <p:nvSpPr>
          <p:cNvPr id="17" name="Oval 16">
            <a:extLst>
              <a:ext uri="{FF2B5EF4-FFF2-40B4-BE49-F238E27FC236}">
                <a16:creationId xmlns:a16="http://schemas.microsoft.com/office/drawing/2014/main" id="{6483B0AB-E44F-B19E-981D-03A3228BD8F7}"/>
              </a:ext>
              <a:ext uri="{C183D7F6-B498-43B3-948B-1728B52AA6E4}">
                <adec:decorative xmlns:adec="http://schemas.microsoft.com/office/drawing/2017/decorative" val="1"/>
              </a:ext>
            </a:extLst>
          </p:cNvPr>
          <p:cNvSpPr/>
          <p:nvPr/>
        </p:nvSpPr>
        <p:spPr>
          <a:xfrm>
            <a:off x="5708172" y="1284211"/>
            <a:ext cx="1229696" cy="11127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7B62661E-5B50-3117-7DE7-15760601374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0448" y="1371600"/>
            <a:ext cx="914400" cy="914400"/>
          </a:xfrm>
          <a:prstGeom prst="rect">
            <a:avLst/>
          </a:prstGeom>
        </p:spPr>
      </p:pic>
      <p:sp>
        <p:nvSpPr>
          <p:cNvPr id="4" name="TextBox 3">
            <a:extLst>
              <a:ext uri="{FF2B5EF4-FFF2-40B4-BE49-F238E27FC236}">
                <a16:creationId xmlns:a16="http://schemas.microsoft.com/office/drawing/2014/main" id="{BEF4E78A-D1E6-AE0F-8901-0BF1ED41D856}"/>
              </a:ext>
            </a:extLst>
          </p:cNvPr>
          <p:cNvSpPr txBox="1"/>
          <p:nvPr/>
        </p:nvSpPr>
        <p:spPr>
          <a:xfrm>
            <a:off x="4369186" y="2651760"/>
            <a:ext cx="3610660" cy="1421928"/>
          </a:xfrm>
          <a:prstGeom prst="rect">
            <a:avLst/>
          </a:prstGeom>
          <a:noFill/>
        </p:spPr>
        <p:txBody>
          <a:bodyPr wrap="square">
            <a:spAutoFit/>
          </a:bodyPr>
          <a:lstStyle/>
          <a:p>
            <a:pPr lvl="0" algn="ctr" rtl="0">
              <a:lnSpc>
                <a:spcPct val="90000"/>
              </a:lnSpc>
              <a:spcBef>
                <a:spcPts val="1000"/>
              </a:spcBef>
              <a:spcAft>
                <a:spcPts val="0"/>
              </a:spcAft>
              <a:buClr>
                <a:schemeClr val="dk1"/>
              </a:buClr>
              <a:buSzPts val="2800"/>
            </a:pPr>
            <a:r>
              <a:rPr lang="en-US" sz="2400" dirty="0"/>
              <a:t>Utilize a protocol to guide the process of self-reflection, goal-setting, and action planning</a:t>
            </a:r>
          </a:p>
        </p:txBody>
      </p:sp>
      <p:sp>
        <p:nvSpPr>
          <p:cNvPr id="19" name="Oval 18">
            <a:extLst>
              <a:ext uri="{FF2B5EF4-FFF2-40B4-BE49-F238E27FC236}">
                <a16:creationId xmlns:a16="http://schemas.microsoft.com/office/drawing/2014/main" id="{85ADB03C-0283-809D-0FAA-203FC3B40AEB}"/>
              </a:ext>
              <a:ext uri="{C183D7F6-B498-43B3-948B-1728B52AA6E4}">
                <adec:decorative xmlns:adec="http://schemas.microsoft.com/office/drawing/2017/decorative" val="1"/>
              </a:ext>
            </a:extLst>
          </p:cNvPr>
          <p:cNvSpPr/>
          <p:nvPr/>
        </p:nvSpPr>
        <p:spPr>
          <a:xfrm>
            <a:off x="9545159" y="1278227"/>
            <a:ext cx="1229696" cy="11127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5666657C-9DBD-8C14-E542-987C150DB0F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02807" y="1371600"/>
            <a:ext cx="914400" cy="914400"/>
          </a:xfrm>
          <a:prstGeom prst="rect">
            <a:avLst/>
          </a:prstGeom>
        </p:spPr>
      </p:pic>
      <p:sp>
        <p:nvSpPr>
          <p:cNvPr id="8" name="TextBox 7">
            <a:extLst>
              <a:ext uri="{FF2B5EF4-FFF2-40B4-BE49-F238E27FC236}">
                <a16:creationId xmlns:a16="http://schemas.microsoft.com/office/drawing/2014/main" id="{BA10C4C9-6819-9F23-8917-12A3EA76A37D}"/>
              </a:ext>
            </a:extLst>
          </p:cNvPr>
          <p:cNvSpPr txBox="1"/>
          <p:nvPr/>
        </p:nvSpPr>
        <p:spPr>
          <a:xfrm>
            <a:off x="8505966" y="2654961"/>
            <a:ext cx="3308082" cy="1421928"/>
          </a:xfrm>
          <a:prstGeom prst="rect">
            <a:avLst/>
          </a:prstGeom>
          <a:noFill/>
        </p:spPr>
        <p:txBody>
          <a:bodyPr wrap="square">
            <a:spAutoFit/>
          </a:bodyPr>
          <a:lstStyle/>
          <a:p>
            <a:pPr lvl="0" algn="ctr" rtl="0">
              <a:lnSpc>
                <a:spcPct val="90000"/>
              </a:lnSpc>
              <a:spcBef>
                <a:spcPts val="1000"/>
              </a:spcBef>
              <a:spcAft>
                <a:spcPts val="0"/>
              </a:spcAft>
              <a:buClr>
                <a:schemeClr val="dk1"/>
              </a:buClr>
              <a:buSzPts val="2800"/>
            </a:pPr>
            <a:r>
              <a:rPr lang="en-US" sz="2400" dirty="0"/>
              <a:t>Construct data-based goals appropriate for inclusion in the evaluation process</a:t>
            </a:r>
          </a:p>
        </p:txBody>
      </p:sp>
      <p:sp>
        <p:nvSpPr>
          <p:cNvPr id="200" name="Google Shape;200;p4"/>
          <p:cNvSpPr txBox="1">
            <a:spLocks noGrp="1"/>
          </p:cNvSpPr>
          <p:nvPr>
            <p:ph type="body" idx="1"/>
          </p:nvPr>
        </p:nvSpPr>
        <p:spPr>
          <a:xfrm>
            <a:off x="915948" y="4379949"/>
            <a:ext cx="10972800" cy="22129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1200"/>
              </a:spcAft>
              <a:buClr>
                <a:schemeClr val="dk1"/>
              </a:buClr>
              <a:buSzPts val="2800"/>
              <a:buNone/>
            </a:pPr>
            <a:r>
              <a:rPr lang="en-US" sz="2400" b="1" dirty="0"/>
              <a:t>Outcome for today’s session:  </a:t>
            </a:r>
            <a:endParaRPr sz="2400" b="1" dirty="0"/>
          </a:p>
          <a:p>
            <a:pPr marL="0" lvl="0" indent="0" algn="l" rtl="0">
              <a:lnSpc>
                <a:spcPct val="100000"/>
              </a:lnSpc>
              <a:spcBef>
                <a:spcPts val="0"/>
              </a:spcBef>
              <a:spcAft>
                <a:spcPts val="800"/>
              </a:spcAft>
              <a:buClr>
                <a:schemeClr val="dk1"/>
              </a:buClr>
              <a:buSzPts val="2800"/>
              <a:buNone/>
            </a:pPr>
            <a:r>
              <a:rPr lang="en-US" sz="2400" dirty="0"/>
              <a:t>Using your own data sets, craft a complete goal and action plan to</a:t>
            </a:r>
          </a:p>
          <a:p>
            <a:pPr marL="0" lvl="0" indent="0" algn="l" rtl="0">
              <a:lnSpc>
                <a:spcPct val="100000"/>
              </a:lnSpc>
              <a:spcBef>
                <a:spcPts val="0"/>
              </a:spcBef>
              <a:spcAft>
                <a:spcPts val="800"/>
              </a:spcAft>
              <a:buClr>
                <a:schemeClr val="dk1"/>
              </a:buClr>
              <a:buSzPts val="2800"/>
              <a:buNone/>
            </a:pPr>
            <a:r>
              <a:rPr lang="en-US" sz="2400" dirty="0"/>
              <a:t>1) focus your work and</a:t>
            </a:r>
          </a:p>
          <a:p>
            <a:pPr marL="0" lvl="0" indent="0" algn="l" rtl="0">
              <a:lnSpc>
                <a:spcPct val="100000"/>
              </a:lnSpc>
              <a:spcBef>
                <a:spcPts val="0"/>
              </a:spcBef>
              <a:spcAft>
                <a:spcPts val="1000"/>
              </a:spcAft>
              <a:buClr>
                <a:schemeClr val="dk1"/>
              </a:buClr>
              <a:buSzPts val="2800"/>
              <a:buNone/>
            </a:pPr>
            <a:r>
              <a:rPr lang="en-US" sz="2400" dirty="0"/>
              <a:t>2) support the evaluation process.</a:t>
            </a:r>
            <a:endParaRPr dirty="0"/>
          </a:p>
        </p:txBody>
      </p:sp>
      <p:cxnSp>
        <p:nvCxnSpPr>
          <p:cNvPr id="21" name="Straight Connector 20">
            <a:extLst>
              <a:ext uri="{FF2B5EF4-FFF2-40B4-BE49-F238E27FC236}">
                <a16:creationId xmlns:a16="http://schemas.microsoft.com/office/drawing/2014/main" id="{3A194982-2430-3A4A-F93C-370EC5A4D8FC}"/>
              </a:ext>
              <a:ext uri="{C183D7F6-B498-43B3-948B-1728B52AA6E4}">
                <adec:decorative xmlns:adec="http://schemas.microsoft.com/office/drawing/2017/decorative" val="1"/>
              </a:ext>
            </a:extLst>
          </p:cNvPr>
          <p:cNvCxnSpPr>
            <a:cxnSpLocks/>
          </p:cNvCxnSpPr>
          <p:nvPr/>
        </p:nvCxnSpPr>
        <p:spPr>
          <a:xfrm>
            <a:off x="822960" y="4226818"/>
            <a:ext cx="10771903" cy="0"/>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1" name="Google Shape;201;p4">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Google Shape;558;p36">
            <a:extLst>
              <a:ext uri="{FF2B5EF4-FFF2-40B4-BE49-F238E27FC236}">
                <a16:creationId xmlns:a16="http://schemas.microsoft.com/office/drawing/2014/main" id="{FACDEBFC-60B6-8733-096F-D7671B5C3465}"/>
              </a:ext>
            </a:extLst>
          </p:cNvPr>
          <p:cNvSpPr txBox="1">
            <a:spLocks noGrp="1"/>
          </p:cNvSpPr>
          <p:nvPr>
            <p:ph type="title" idx="4294967295"/>
          </p:nvPr>
        </p:nvSpPr>
        <p:spPr>
          <a:xfrm>
            <a:off x="822960" y="91440"/>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5000"/>
              <a:buFont typeface="Arial"/>
              <a:buNone/>
              <a:defRPr sz="5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Arial"/>
              <a:buNone/>
              <a:tabLst/>
              <a:defRPr/>
            </a:pPr>
            <a:r>
              <a:rPr kumimoji="0" lang="en-US" sz="3200" b="0" i="0" u="none" strike="noStrike" kern="0" cap="none" spc="0" normalizeH="0" baseline="0" noProof="0" dirty="0">
                <a:ln>
                  <a:noFill/>
                </a:ln>
                <a:solidFill>
                  <a:schemeClr val="dk1"/>
                </a:solidFill>
                <a:effectLst/>
                <a:uLnTx/>
                <a:uFillTx/>
                <a:latin typeface="Arial"/>
                <a:ea typeface="Arial"/>
                <a:cs typeface="Arial"/>
                <a:sym typeface="Arial"/>
              </a:rPr>
              <a:t>ERC: PA Priority Topics</a:t>
            </a:r>
          </a:p>
        </p:txBody>
      </p:sp>
      <p:pic>
        <p:nvPicPr>
          <p:cNvPr id="2" name="Google Shape;580;p37" descr="ERC logo">
            <a:extLst>
              <a:ext uri="{FF2B5EF4-FFF2-40B4-BE49-F238E27FC236}">
                <a16:creationId xmlns:a16="http://schemas.microsoft.com/office/drawing/2014/main" id="{6AF0519A-D875-330F-66C5-B42BD7D13D0F}"/>
              </a:ext>
            </a:extLst>
          </p:cNvPr>
          <p:cNvPicPr preferRelativeResize="0"/>
          <p:nvPr/>
        </p:nvPicPr>
        <p:blipFill rotWithShape="1">
          <a:blip r:embed="rId3">
            <a:alphaModFix/>
          </a:blip>
          <a:srcRect/>
          <a:stretch/>
        </p:blipFill>
        <p:spPr>
          <a:xfrm>
            <a:off x="8961120" y="91440"/>
            <a:ext cx="2842627" cy="1107437"/>
          </a:xfrm>
          <a:prstGeom prst="rect">
            <a:avLst/>
          </a:prstGeom>
          <a:noFill/>
          <a:ln>
            <a:noFill/>
          </a:ln>
        </p:spPr>
      </p:pic>
      <p:pic>
        <p:nvPicPr>
          <p:cNvPr id="5" name="Picture 4" descr="Picture of Evidence-Based Resource Center's homepage">
            <a:extLst>
              <a:ext uri="{FF2B5EF4-FFF2-40B4-BE49-F238E27FC236}">
                <a16:creationId xmlns:a16="http://schemas.microsoft.com/office/drawing/2014/main" id="{A1C6F533-32C2-DFAF-ADD9-89A7BD9AF52A}"/>
              </a:ext>
            </a:extLst>
          </p:cNvPr>
          <p:cNvPicPr>
            <a:picLocks noChangeAspect="1"/>
          </p:cNvPicPr>
          <p:nvPr/>
        </p:nvPicPr>
        <p:blipFill>
          <a:blip r:embed="rId4"/>
          <a:stretch>
            <a:fillRect/>
          </a:stretch>
        </p:blipFill>
        <p:spPr>
          <a:xfrm>
            <a:off x="822960" y="1371600"/>
            <a:ext cx="6620588" cy="4837880"/>
          </a:xfrm>
          <a:prstGeom prst="rect">
            <a:avLst/>
          </a:prstGeom>
          <a:ln>
            <a:solidFill>
              <a:schemeClr val="bg1">
                <a:lumMod val="50000"/>
              </a:schemeClr>
            </a:solidFill>
          </a:ln>
        </p:spPr>
      </p:pic>
      <p:grpSp>
        <p:nvGrpSpPr>
          <p:cNvPr id="594" name="Google Shape;594;p38" descr="Screenshot of ERC app."/>
          <p:cNvGrpSpPr/>
          <p:nvPr/>
        </p:nvGrpSpPr>
        <p:grpSpPr>
          <a:xfrm>
            <a:off x="8205280" y="1629455"/>
            <a:ext cx="2177153" cy="4322170"/>
            <a:chOff x="9250996" y="2400300"/>
            <a:chExt cx="2177153" cy="4322170"/>
          </a:xfrm>
        </p:grpSpPr>
        <p:pic>
          <p:nvPicPr>
            <p:cNvPr id="595" name="Google Shape;595;p38"/>
            <p:cNvPicPr preferRelativeResize="0"/>
            <p:nvPr/>
          </p:nvPicPr>
          <p:blipFill rotWithShape="1">
            <a:blip r:embed="rId5">
              <a:alphaModFix/>
            </a:blip>
            <a:srcRect/>
            <a:stretch/>
          </p:blipFill>
          <p:spPr>
            <a:xfrm>
              <a:off x="9250996" y="2400300"/>
              <a:ext cx="2177153" cy="4322170"/>
            </a:xfrm>
            <a:prstGeom prst="rect">
              <a:avLst/>
            </a:prstGeom>
            <a:noFill/>
            <a:ln>
              <a:noFill/>
            </a:ln>
          </p:spPr>
        </p:pic>
        <p:pic>
          <p:nvPicPr>
            <p:cNvPr id="596" name="Google Shape;596;p38"/>
            <p:cNvPicPr preferRelativeResize="0"/>
            <p:nvPr/>
          </p:nvPicPr>
          <p:blipFill rotWithShape="1">
            <a:blip r:embed="rId6">
              <a:alphaModFix/>
            </a:blip>
            <a:srcRect/>
            <a:stretch/>
          </p:blipFill>
          <p:spPr>
            <a:xfrm>
              <a:off x="9369262" y="2514600"/>
              <a:ext cx="1893895" cy="4065814"/>
            </a:xfrm>
            <a:prstGeom prst="roundRect">
              <a:avLst>
                <a:gd name="adj" fmla="val 15825"/>
              </a:avLst>
            </a:prstGeom>
            <a:solidFill>
              <a:srgbClr val="ECECEC"/>
            </a:solidFill>
            <a:ln>
              <a:noFill/>
            </a:ln>
          </p:spPr>
        </p:pic>
      </p:grpSp>
      <p:cxnSp>
        <p:nvCxnSpPr>
          <p:cNvPr id="3" name="Straight Connector 2">
            <a:extLst>
              <a:ext uri="{FF2B5EF4-FFF2-40B4-BE49-F238E27FC236}">
                <a16:creationId xmlns:a16="http://schemas.microsoft.com/office/drawing/2014/main" id="{469BE69F-CF7F-4F93-DD1F-A556F9DE2360}"/>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9"/>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Ready to Record the Actions</a:t>
            </a:r>
            <a:endParaRPr sz="3200" dirty="0"/>
          </a:p>
        </p:txBody>
      </p:sp>
      <p:pic>
        <p:nvPicPr>
          <p:cNvPr id="606" name="Google Shape;606;p39" descr="LEA Selected Measure: Resources required and action steps needed to implement"/>
          <p:cNvPicPr preferRelativeResize="0"/>
          <p:nvPr/>
        </p:nvPicPr>
        <p:blipFill rotWithShape="1">
          <a:blip r:embed="rId3">
            <a:alphaModFix/>
          </a:blip>
          <a:srcRect/>
          <a:stretch/>
        </p:blipFill>
        <p:spPr>
          <a:xfrm>
            <a:off x="822960" y="1371600"/>
            <a:ext cx="10355120" cy="4048690"/>
          </a:xfrm>
          <a:prstGeom prst="rect">
            <a:avLst/>
          </a:prstGeom>
          <a:noFill/>
          <a:ln>
            <a:solidFill>
              <a:schemeClr val="bg1">
                <a:lumMod val="50000"/>
              </a:schemeClr>
            </a:solidFill>
          </a:ln>
        </p:spPr>
      </p:pic>
      <p:sp>
        <p:nvSpPr>
          <p:cNvPr id="603" name="Google Shape;603;p39"/>
          <p:cNvSpPr txBox="1">
            <a:spLocks noGrp="1"/>
          </p:cNvSpPr>
          <p:nvPr>
            <p:ph type="body" idx="1"/>
          </p:nvPr>
        </p:nvSpPr>
        <p:spPr>
          <a:xfrm>
            <a:off x="822960" y="5486399"/>
            <a:ext cx="10515600" cy="690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ct val="100000"/>
              <a:buNone/>
            </a:pPr>
            <a:r>
              <a:rPr lang="en-US" sz="1900" dirty="0"/>
              <a:t>Image from Principal Goal Template. SPM images available in Teacher Self-Reflection Guides</a:t>
            </a:r>
            <a:endParaRPr sz="3000" dirty="0"/>
          </a:p>
        </p:txBody>
      </p:sp>
      <p:sp>
        <p:nvSpPr>
          <p:cNvPr id="604" name="Google Shape;604;p39">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cxnSp>
        <p:nvCxnSpPr>
          <p:cNvPr id="2" name="Straight Connector 1">
            <a:extLst>
              <a:ext uri="{FF2B5EF4-FFF2-40B4-BE49-F238E27FC236}">
                <a16:creationId xmlns:a16="http://schemas.microsoft.com/office/drawing/2014/main" id="{F43A39BC-6C3A-3665-4904-E971B5301F44}"/>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605" name="Google Shape;605;p39">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40"/>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Step 7: Monitor Progress</a:t>
            </a:r>
            <a:endParaRPr sz="3200" dirty="0"/>
          </a:p>
        </p:txBody>
      </p:sp>
      <p:sp>
        <p:nvSpPr>
          <p:cNvPr id="613" name="Google Shape;61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614" name="Google Shape;61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615" name="Google Shape;615;p40"/>
          <p:cNvSpPr txBox="1"/>
          <p:nvPr/>
        </p:nvSpPr>
        <p:spPr>
          <a:xfrm>
            <a:off x="822960" y="3474720"/>
            <a:ext cx="10694504" cy="16927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Key Considerations: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What artifacts could demonstrate effectiveness?</a:t>
            </a:r>
            <a:endParaRPr sz="2800" dirty="0"/>
          </a:p>
          <a:p>
            <a:pPr marL="342900" marR="0" lvl="0" indent="-342900" algn="l" rtl="0">
              <a:spcBef>
                <a:spcPts val="0"/>
              </a:spcBef>
              <a:spcAft>
                <a:spcPts val="0"/>
              </a:spcAft>
              <a:buClr>
                <a:schemeClr val="dk1"/>
              </a:buClr>
              <a:buSzPts val="3200"/>
              <a:buFont typeface="Arial"/>
              <a:buChar char="•"/>
            </a:pPr>
            <a:r>
              <a:rPr lang="en-US" sz="2800" dirty="0">
                <a:solidFill>
                  <a:schemeClr val="dk1"/>
                </a:solidFill>
                <a:latin typeface="Arial"/>
                <a:ea typeface="Arial"/>
                <a:cs typeface="Arial"/>
                <a:sym typeface="Arial"/>
              </a:rPr>
              <a:t>How will you know if the strategies are working along the way?</a:t>
            </a:r>
            <a:endParaRPr sz="2800" dirty="0"/>
          </a:p>
          <a:p>
            <a:pPr marL="0" marR="0" lvl="0" indent="0" algn="l" rtl="0">
              <a:spcBef>
                <a:spcPts val="0"/>
              </a:spcBef>
              <a:spcAft>
                <a:spcPts val="0"/>
              </a:spcAft>
              <a:buNone/>
            </a:pPr>
            <a:endParaRPr sz="2000" dirty="0">
              <a:solidFill>
                <a:schemeClr val="dk1"/>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CE3BF571-1D2C-95AC-806F-1D57A7A0CCD4}"/>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pic>
        <p:nvPicPr>
          <p:cNvPr id="5" name="Google Shape;482;p28" descr="Steps: Non-Data Available Teachers">
            <a:extLst>
              <a:ext uri="{FF2B5EF4-FFF2-40B4-BE49-F238E27FC236}">
                <a16:creationId xmlns:a16="http://schemas.microsoft.com/office/drawing/2014/main" id="{3B5287FA-703C-5A6C-B536-5E875FF540A5}"/>
              </a:ext>
            </a:extLst>
          </p:cNvPr>
          <p:cNvPicPr preferRelativeResize="0"/>
          <p:nvPr/>
        </p:nvPicPr>
        <p:blipFill rotWithShape="1">
          <a:blip r:embed="rId3">
            <a:alphaModFix/>
          </a:blip>
          <a:srcRect/>
          <a:stretch/>
        </p:blipFill>
        <p:spPr>
          <a:xfrm>
            <a:off x="0" y="1371600"/>
            <a:ext cx="12192000" cy="1660103"/>
          </a:xfrm>
          <a:prstGeom prst="rect">
            <a:avLst/>
          </a:prstGeom>
          <a:noFill/>
          <a:ln>
            <a:noFill/>
          </a:ln>
        </p:spPr>
      </p:pic>
      <p:sp>
        <p:nvSpPr>
          <p:cNvPr id="6" name="Rectangle 5">
            <a:extLst>
              <a:ext uri="{FF2B5EF4-FFF2-40B4-BE49-F238E27FC236}">
                <a16:creationId xmlns:a16="http://schemas.microsoft.com/office/drawing/2014/main" id="{3A8698B3-85CB-04EB-A94A-E22A8BB5776E}"/>
              </a:ext>
              <a:ext uri="{C183D7F6-B498-43B3-948B-1728B52AA6E4}">
                <adec:decorative xmlns:adec="http://schemas.microsoft.com/office/drawing/2017/decorative" val="1"/>
              </a:ext>
            </a:extLst>
          </p:cNvPr>
          <p:cNvSpPr/>
          <p:nvPr/>
        </p:nvSpPr>
        <p:spPr>
          <a:xfrm>
            <a:off x="10396268" y="1477578"/>
            <a:ext cx="1387416" cy="132556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1"/>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Ready to Record Progress Measures</a:t>
            </a:r>
            <a:endParaRPr sz="3200" dirty="0"/>
          </a:p>
        </p:txBody>
      </p:sp>
      <p:pic>
        <p:nvPicPr>
          <p:cNvPr id="625" name="Google Shape;625;p41" descr="LEA Selected Measures Template: Evidence or artifacts that will be measured for success and how will you know you achieved the goal?"/>
          <p:cNvPicPr preferRelativeResize="0"/>
          <p:nvPr/>
        </p:nvPicPr>
        <p:blipFill rotWithShape="1">
          <a:blip r:embed="rId3">
            <a:alphaModFix/>
          </a:blip>
          <a:srcRect/>
          <a:stretch/>
        </p:blipFill>
        <p:spPr>
          <a:xfrm>
            <a:off x="822960" y="1371600"/>
            <a:ext cx="10393225" cy="2457793"/>
          </a:xfrm>
          <a:prstGeom prst="rect">
            <a:avLst/>
          </a:prstGeom>
          <a:noFill/>
          <a:ln>
            <a:solidFill>
              <a:schemeClr val="bg1">
                <a:lumMod val="50000"/>
              </a:schemeClr>
            </a:solidFill>
          </a:ln>
        </p:spPr>
      </p:pic>
      <p:sp>
        <p:nvSpPr>
          <p:cNvPr id="622" name="Google Shape;622;p41"/>
          <p:cNvSpPr txBox="1">
            <a:spLocks noGrp="1"/>
          </p:cNvSpPr>
          <p:nvPr>
            <p:ph type="body" idx="1"/>
          </p:nvPr>
        </p:nvSpPr>
        <p:spPr>
          <a:xfrm>
            <a:off x="822960" y="3974153"/>
            <a:ext cx="10515600" cy="68411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ct val="100000"/>
              <a:buNone/>
            </a:pPr>
            <a:r>
              <a:rPr lang="en-US" sz="1900" dirty="0"/>
              <a:t>Image from Principal Goal Template. SPM images available in Teacher Self-Reflection Guides</a:t>
            </a:r>
            <a:endParaRPr sz="3000" dirty="0"/>
          </a:p>
        </p:txBody>
      </p:sp>
      <p:cxnSp>
        <p:nvCxnSpPr>
          <p:cNvPr id="2" name="Straight Connector 1">
            <a:extLst>
              <a:ext uri="{FF2B5EF4-FFF2-40B4-BE49-F238E27FC236}">
                <a16:creationId xmlns:a16="http://schemas.microsoft.com/office/drawing/2014/main" id="{7134783D-90F4-30D9-ED38-5378B540F971}"/>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623" name="Google Shape;623;p41">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624" name="Google Shape;624;p41">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0"/>
        <p:cNvGrpSpPr/>
        <p:nvPr/>
      </p:nvGrpSpPr>
      <p:grpSpPr>
        <a:xfrm>
          <a:off x="0" y="0"/>
          <a:ext cx="0" cy="0"/>
          <a:chOff x="0" y="0"/>
          <a:chExt cx="0" cy="0"/>
        </a:xfrm>
      </p:grpSpPr>
      <p:sp>
        <p:nvSpPr>
          <p:cNvPr id="631" name="Google Shape;631;p42">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42" descr="Time to stop and ask questions"/>
          <p:cNvSpPr/>
          <p:nvPr/>
        </p:nvSpPr>
        <p:spPr>
          <a:xfrm>
            <a:off x="0"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42"/>
          <p:cNvSpPr txBox="1">
            <a:spLocks noGrp="1"/>
          </p:cNvSpPr>
          <p:nvPr>
            <p:ph type="title"/>
          </p:nvPr>
        </p:nvSpPr>
        <p:spPr>
          <a:xfrm>
            <a:off x="841248" y="914400"/>
            <a:ext cx="4023360" cy="131085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Arial"/>
              <a:buNone/>
            </a:pPr>
            <a:r>
              <a:rPr lang="en-US" dirty="0">
                <a:solidFill>
                  <a:schemeClr val="lt1"/>
                </a:solidFill>
              </a:rPr>
              <a:t>Let’s Pause and Ask…</a:t>
            </a:r>
            <a:endParaRPr dirty="0"/>
          </a:p>
        </p:txBody>
      </p:sp>
      <p:sp>
        <p:nvSpPr>
          <p:cNvPr id="635" name="Google Shape;635;p42"/>
          <p:cNvSpPr txBox="1">
            <a:spLocks noGrp="1"/>
          </p:cNvSpPr>
          <p:nvPr>
            <p:ph type="body" idx="1"/>
          </p:nvPr>
        </p:nvSpPr>
        <p:spPr>
          <a:xfrm>
            <a:off x="841248" y="2560320"/>
            <a:ext cx="4023359" cy="299347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dirty="0">
                <a:solidFill>
                  <a:schemeClr val="lt1"/>
                </a:solidFill>
              </a:rPr>
              <a:t>What questions do you have at this point?</a:t>
            </a:r>
            <a:endParaRPr dirty="0"/>
          </a:p>
          <a:p>
            <a:pPr marL="0" lvl="0" indent="0" algn="l" rtl="0">
              <a:lnSpc>
                <a:spcPct val="90000"/>
              </a:lnSpc>
              <a:spcBef>
                <a:spcPts val="1000"/>
              </a:spcBef>
              <a:spcAft>
                <a:spcPts val="0"/>
              </a:spcAft>
              <a:buClr>
                <a:schemeClr val="dk1"/>
              </a:buClr>
              <a:buSzPts val="3200"/>
              <a:buNone/>
            </a:pPr>
            <a:endParaRPr sz="3200" dirty="0">
              <a:solidFill>
                <a:schemeClr val="lt1"/>
              </a:solidFill>
            </a:endParaRPr>
          </a:p>
          <a:p>
            <a:pPr marL="0" lvl="0" indent="0" algn="l" rtl="0">
              <a:lnSpc>
                <a:spcPct val="90000"/>
              </a:lnSpc>
              <a:spcBef>
                <a:spcPts val="1000"/>
              </a:spcBef>
              <a:spcAft>
                <a:spcPts val="0"/>
              </a:spcAft>
              <a:buClr>
                <a:schemeClr val="lt1"/>
              </a:buClr>
              <a:buSzPts val="3200"/>
              <a:buNone/>
            </a:pPr>
            <a:r>
              <a:rPr lang="en-US" sz="3200" dirty="0">
                <a:solidFill>
                  <a:schemeClr val="lt1"/>
                </a:solidFill>
              </a:rPr>
              <a:t>Any ideas to share?</a:t>
            </a:r>
            <a:endParaRPr dirty="0"/>
          </a:p>
        </p:txBody>
      </p:sp>
      <p:sp>
        <p:nvSpPr>
          <p:cNvPr id="636" name="Google Shape;636;p42">
            <a:extLst>
              <a:ext uri="{C183D7F6-B498-43B3-948B-1728B52AA6E4}">
                <adec:decorative xmlns:adec="http://schemas.microsoft.com/office/drawing/2017/decorative" val="1"/>
              </a:ext>
            </a:extLst>
          </p:cNvPr>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7" name="Google Shape;637;p42">
            <a:extLst>
              <a:ext uri="{C183D7F6-B498-43B3-948B-1728B52AA6E4}">
                <adec:decorative xmlns:adec="http://schemas.microsoft.com/office/drawing/2017/decorative" val="1"/>
              </a:ext>
            </a:extLst>
          </p:cNvPr>
          <p:cNvSpPr/>
          <p:nvPr/>
        </p:nvSpPr>
        <p:spPr>
          <a:xfrm>
            <a:off x="481029" y="4546920"/>
            <a:ext cx="3977640" cy="1828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8" name="Google Shape;638;p42"/>
          <p:cNvSpPr txBox="1">
            <a:spLocks noGrp="1"/>
          </p:cNvSpPr>
          <p:nvPr>
            <p:ph type="sldNum" idx="12"/>
          </p:nvPr>
        </p:nvSpPr>
        <p:spPr>
          <a:xfrm>
            <a:off x="8970819"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solidFill>
                  <a:schemeClr val="lt1"/>
                </a:solidFill>
                <a:latin typeface="Calibri"/>
                <a:ea typeface="Calibri"/>
                <a:cs typeface="Calibri"/>
                <a:sym typeface="Calibri"/>
              </a:rPr>
              <a:t>44</a:t>
            </a:fld>
            <a:endParaRPr>
              <a:solidFill>
                <a:schemeClr val="lt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EB192124-351D-8516-F2AA-B95542405A5A}"/>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F91D1E6D-78E1-00A6-A9F7-9838F084E9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09849" y="0"/>
            <a:ext cx="721024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3"/>
          <p:cNvSpPr txBox="1">
            <a:spLocks noGrp="1"/>
          </p:cNvSpPr>
          <p:nvPr>
            <p:ph type="title"/>
          </p:nvPr>
        </p:nvSpPr>
        <p:spPr>
          <a:xfrm>
            <a:off x="2194560" y="2834640"/>
            <a:ext cx="7339965" cy="8318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Arial"/>
              <a:buNone/>
            </a:pPr>
            <a:r>
              <a:rPr lang="en-US" sz="4000" dirty="0"/>
              <a:t>Model the Conversation</a:t>
            </a:r>
            <a:endParaRPr sz="4000" dirty="0"/>
          </a:p>
        </p:txBody>
      </p:sp>
      <p:sp>
        <p:nvSpPr>
          <p:cNvPr id="644" name="Google Shape;644;p43"/>
          <p:cNvSpPr txBox="1">
            <a:spLocks noGrp="1"/>
          </p:cNvSpPr>
          <p:nvPr>
            <p:ph type="body" idx="1"/>
          </p:nvPr>
        </p:nvSpPr>
        <p:spPr>
          <a:xfrm>
            <a:off x="2194560" y="4023360"/>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sz="3200" dirty="0"/>
              <a:t>Remember the Non-Example video?  </a:t>
            </a:r>
            <a:endParaRPr sz="3200" dirty="0"/>
          </a:p>
          <a:p>
            <a:pPr marL="0" lvl="0" indent="0" algn="l" rtl="0">
              <a:lnSpc>
                <a:spcPct val="90000"/>
              </a:lnSpc>
              <a:spcBef>
                <a:spcPts val="1000"/>
              </a:spcBef>
              <a:spcAft>
                <a:spcPts val="0"/>
              </a:spcAft>
              <a:buClr>
                <a:srgbClr val="888888"/>
              </a:buClr>
              <a:buSzPts val="2400"/>
              <a:buNone/>
            </a:pPr>
            <a:r>
              <a:rPr lang="en-US" sz="3200" dirty="0"/>
              <a:t>Let’s improve it!</a:t>
            </a:r>
            <a:endParaRPr sz="3200" dirty="0"/>
          </a:p>
        </p:txBody>
      </p:sp>
      <p:sp>
        <p:nvSpPr>
          <p:cNvPr id="645" name="Google Shape;64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646" name="Google Shape;64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44"/>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Model a Conference</a:t>
            </a:r>
            <a:endParaRPr sz="3200" dirty="0"/>
          </a:p>
        </p:txBody>
      </p:sp>
      <p:sp>
        <p:nvSpPr>
          <p:cNvPr id="652" name="Google Shape;652;p44"/>
          <p:cNvSpPr txBox="1">
            <a:spLocks noGrp="1"/>
          </p:cNvSpPr>
          <p:nvPr>
            <p:ph type="body" idx="1"/>
          </p:nvPr>
        </p:nvSpPr>
        <p:spPr>
          <a:xfrm>
            <a:off x="822960" y="1371600"/>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Choose a partner</a:t>
            </a:r>
            <a:endParaRPr dirty="0"/>
          </a:p>
          <a:p>
            <a:pPr marL="228600" lvl="0" indent="-228600" algn="l" rtl="0">
              <a:lnSpc>
                <a:spcPct val="90000"/>
              </a:lnSpc>
              <a:spcBef>
                <a:spcPts val="1000"/>
              </a:spcBef>
              <a:spcAft>
                <a:spcPts val="0"/>
              </a:spcAft>
              <a:buClr>
                <a:schemeClr val="dk1"/>
              </a:buClr>
              <a:buSzPts val="2800"/>
              <a:buChar char="•"/>
            </a:pPr>
            <a:r>
              <a:rPr lang="en-US" dirty="0"/>
              <a:t>One person will be the educator &amp; will discuss their plan for goal and action steps</a:t>
            </a:r>
            <a:endParaRPr dirty="0"/>
          </a:p>
          <a:p>
            <a:pPr marL="228600" lvl="0" indent="-228600" algn="l" rtl="0">
              <a:lnSpc>
                <a:spcPct val="90000"/>
              </a:lnSpc>
              <a:spcBef>
                <a:spcPts val="1000"/>
              </a:spcBef>
              <a:spcAft>
                <a:spcPts val="0"/>
              </a:spcAft>
              <a:buClr>
                <a:schemeClr val="dk1"/>
              </a:buClr>
              <a:buSzPts val="2800"/>
              <a:buChar char="•"/>
            </a:pPr>
            <a:r>
              <a:rPr lang="en-US" dirty="0"/>
              <a:t>One person will be the supervisor &amp; will help clarify the plan and offer feedback</a:t>
            </a:r>
            <a:endParaRPr dirty="0"/>
          </a:p>
          <a:p>
            <a:pPr marL="228600" lvl="0" indent="-228600" algn="l" rtl="0">
              <a:lnSpc>
                <a:spcPct val="90000"/>
              </a:lnSpc>
              <a:spcBef>
                <a:spcPts val="1000"/>
              </a:spcBef>
              <a:spcAft>
                <a:spcPts val="0"/>
              </a:spcAft>
              <a:buClr>
                <a:schemeClr val="dk1"/>
              </a:buClr>
              <a:buSzPts val="2800"/>
              <a:buChar char="•"/>
            </a:pPr>
            <a:r>
              <a:rPr lang="en-US" dirty="0"/>
              <a:t>Together they will establish evaluation criteria</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654" name="Google Shape;6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655" name="Google Shape;65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cxnSp>
        <p:nvCxnSpPr>
          <p:cNvPr id="2" name="Straight Connector 1">
            <a:extLst>
              <a:ext uri="{FF2B5EF4-FFF2-40B4-BE49-F238E27FC236}">
                <a16:creationId xmlns:a16="http://schemas.microsoft.com/office/drawing/2014/main" id="{AB399828-1883-D1B1-C21B-D242605C968C}"/>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pic>
        <p:nvPicPr>
          <p:cNvPr id="6" name="Picture 5" descr="Calendar&#10;&#10;Description automatically generated">
            <a:extLst>
              <a:ext uri="{FF2B5EF4-FFF2-40B4-BE49-F238E27FC236}">
                <a16:creationId xmlns:a16="http://schemas.microsoft.com/office/drawing/2014/main" id="{4CDB939C-AC3E-4964-AA3C-CFE9D29DF3B1}"/>
              </a:ext>
            </a:extLst>
          </p:cNvPr>
          <p:cNvPicPr>
            <a:picLocks noChangeAspect="1"/>
          </p:cNvPicPr>
          <p:nvPr/>
        </p:nvPicPr>
        <p:blipFill>
          <a:blip r:embed="rId3"/>
          <a:stretch>
            <a:fillRect/>
          </a:stretch>
        </p:blipFill>
        <p:spPr>
          <a:xfrm>
            <a:off x="6004560" y="1636432"/>
            <a:ext cx="5823363" cy="386707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5"/>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Ready to Record Evaluation Criteria</a:t>
            </a:r>
            <a:endParaRPr sz="3200" dirty="0"/>
          </a:p>
        </p:txBody>
      </p:sp>
      <p:pic>
        <p:nvPicPr>
          <p:cNvPr id="665" name="Google Shape;665;p45" descr="LEA Selected Measures Template: Evaluation of goals set"/>
          <p:cNvPicPr preferRelativeResize="0"/>
          <p:nvPr/>
        </p:nvPicPr>
        <p:blipFill rotWithShape="1">
          <a:blip r:embed="rId3">
            <a:alphaModFix/>
          </a:blip>
          <a:srcRect/>
          <a:stretch/>
        </p:blipFill>
        <p:spPr>
          <a:xfrm>
            <a:off x="822960" y="1371600"/>
            <a:ext cx="9942806" cy="4222596"/>
          </a:xfrm>
          <a:prstGeom prst="rect">
            <a:avLst/>
          </a:prstGeom>
          <a:noFill/>
          <a:ln>
            <a:solidFill>
              <a:schemeClr val="bg1">
                <a:lumMod val="50000"/>
              </a:schemeClr>
            </a:solidFill>
          </a:ln>
        </p:spPr>
      </p:pic>
      <p:sp>
        <p:nvSpPr>
          <p:cNvPr id="662" name="Google Shape;662;p45"/>
          <p:cNvSpPr txBox="1">
            <a:spLocks noGrp="1"/>
          </p:cNvSpPr>
          <p:nvPr>
            <p:ph type="body" idx="1"/>
          </p:nvPr>
        </p:nvSpPr>
        <p:spPr>
          <a:xfrm>
            <a:off x="838200" y="5594203"/>
            <a:ext cx="10515600" cy="93146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ct val="100000"/>
              <a:buNone/>
            </a:pPr>
            <a:r>
              <a:rPr lang="en-US" sz="1900" dirty="0"/>
              <a:t>Image from Principal Goal Template. SPM images available in Teacher Self-Reflection Guides</a:t>
            </a:r>
            <a:endParaRPr sz="3000" dirty="0"/>
          </a:p>
        </p:txBody>
      </p:sp>
      <p:cxnSp>
        <p:nvCxnSpPr>
          <p:cNvPr id="2" name="Straight Connector 1">
            <a:extLst>
              <a:ext uri="{FF2B5EF4-FFF2-40B4-BE49-F238E27FC236}">
                <a16:creationId xmlns:a16="http://schemas.microsoft.com/office/drawing/2014/main" id="{E66B8F12-B22B-A764-B568-26E8B3FEED75}"/>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663" name="Google Shape;663;p45">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664" name="Google Shape;664;p45">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46"/>
          <p:cNvSpPr txBox="1">
            <a:spLocks noGrp="1"/>
          </p:cNvSpPr>
          <p:nvPr>
            <p:ph type="title"/>
          </p:nvPr>
        </p:nvSpPr>
        <p:spPr>
          <a:xfrm>
            <a:off x="2194560" y="2834640"/>
            <a:ext cx="10515600" cy="69960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ct val="100000"/>
              <a:buFont typeface="Arial"/>
              <a:buNone/>
            </a:pPr>
            <a:r>
              <a:rPr lang="en-US" sz="4000" dirty="0">
                <a:solidFill>
                  <a:schemeClr val="dk1"/>
                </a:solidFill>
              </a:rPr>
              <a:t>Resources</a:t>
            </a:r>
            <a:endParaRPr sz="4800" dirty="0"/>
          </a:p>
        </p:txBody>
      </p:sp>
      <p:sp>
        <p:nvSpPr>
          <p:cNvPr id="671" name="Google Shape;671;p46"/>
          <p:cNvSpPr txBox="1">
            <a:spLocks noGrp="1"/>
          </p:cNvSpPr>
          <p:nvPr>
            <p:ph type="body" idx="1"/>
          </p:nvPr>
        </p:nvSpPr>
        <p:spPr>
          <a:xfrm>
            <a:off x="2194560" y="4023360"/>
            <a:ext cx="10515600" cy="69960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3600"/>
              <a:buNone/>
            </a:pPr>
            <a:r>
              <a:rPr lang="en-US" sz="3200" dirty="0"/>
              <a:t>Additional Information and Supports</a:t>
            </a:r>
            <a:endParaRPr sz="2000" dirty="0"/>
          </a:p>
        </p:txBody>
      </p:sp>
      <p:sp>
        <p:nvSpPr>
          <p:cNvPr id="672" name="Google Shape;67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47"/>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Act 13 Resources</a:t>
            </a:r>
            <a:endParaRPr sz="3200" dirty="0"/>
          </a:p>
        </p:txBody>
      </p:sp>
      <p:sp>
        <p:nvSpPr>
          <p:cNvPr id="678" name="Google Shape;678;p47"/>
          <p:cNvSpPr txBox="1">
            <a:spLocks noGrp="1"/>
          </p:cNvSpPr>
          <p:nvPr>
            <p:ph type="body" idx="1"/>
          </p:nvPr>
        </p:nvSpPr>
        <p:spPr>
          <a:xfrm>
            <a:off x="822960" y="1371600"/>
            <a:ext cx="10515600" cy="7869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dirty="0"/>
              <a:t>One-stop shop for </a:t>
            </a:r>
            <a:r>
              <a:rPr lang="en-US" u="sng" dirty="0">
                <a:solidFill>
                  <a:schemeClr val="hlink"/>
                </a:solidFill>
                <a:hlinkClick r:id="rId3"/>
              </a:rPr>
              <a:t>Educator Effectiveness</a:t>
            </a:r>
            <a:r>
              <a:rPr lang="en-US" dirty="0"/>
              <a:t>!</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679" name="Google Shape;679;p47"/>
          <p:cNvSpPr txBox="1"/>
          <p:nvPr/>
        </p:nvSpPr>
        <p:spPr>
          <a:xfrm>
            <a:off x="822960" y="2028083"/>
            <a:ext cx="5861958" cy="2821245"/>
          </a:xfrm>
          <a:prstGeom prst="rect">
            <a:avLst/>
          </a:prstGeom>
          <a:noFill/>
          <a:ln>
            <a:noFill/>
          </a:ln>
        </p:spPr>
        <p:txBody>
          <a:bodyPr spcFirstLastPara="1" wrap="square" lIns="91425" tIns="45700" rIns="91425" bIns="45700" anchor="t" anchorCtr="0">
            <a:spAutoFit/>
          </a:bodyPr>
          <a:lstStyle/>
          <a:p>
            <a:pPr marL="228600" marR="0" lvl="0" indent="-228600" algn="l" rtl="0">
              <a:lnSpc>
                <a:spcPct val="90000"/>
              </a:lnSpc>
              <a:spcBef>
                <a:spcPts val="0"/>
              </a:spcBef>
              <a:spcAft>
                <a:spcPts val="0"/>
              </a:spcAft>
              <a:buClr>
                <a:srgbClr val="000000"/>
              </a:buClr>
              <a:buSzPts val="3200"/>
              <a:buFont typeface="Arial"/>
              <a:buChar char="•"/>
            </a:pPr>
            <a:r>
              <a:rPr lang="en-US" sz="2800" b="0" i="0" u="none" strike="noStrike" cap="none" dirty="0">
                <a:solidFill>
                  <a:srgbClr val="000000"/>
                </a:solidFill>
                <a:latin typeface="Arial"/>
                <a:ea typeface="Arial"/>
                <a:cs typeface="Arial"/>
                <a:sym typeface="Arial"/>
              </a:rPr>
              <a:t>Act 13 Toolkit</a:t>
            </a:r>
            <a:endParaRPr sz="2800" dirty="0"/>
          </a:p>
          <a:p>
            <a:pPr marL="228600" marR="0" lvl="0" indent="-228600" algn="l" rtl="0">
              <a:lnSpc>
                <a:spcPct val="90000"/>
              </a:lnSpc>
              <a:spcBef>
                <a:spcPts val="1000"/>
              </a:spcBef>
              <a:spcAft>
                <a:spcPts val="0"/>
              </a:spcAft>
              <a:buClr>
                <a:srgbClr val="000000"/>
              </a:buClr>
              <a:buSzPts val="3200"/>
              <a:buFont typeface="Arial"/>
              <a:buChar char="•"/>
            </a:pPr>
            <a:r>
              <a:rPr lang="en-US" sz="2800" b="0" i="0" u="none" strike="noStrike" cap="none" dirty="0">
                <a:solidFill>
                  <a:srgbClr val="000000"/>
                </a:solidFill>
                <a:latin typeface="Arial"/>
                <a:ea typeface="Arial"/>
                <a:cs typeface="Arial"/>
                <a:sym typeface="Arial"/>
              </a:rPr>
              <a:t>Templates</a:t>
            </a:r>
            <a:endParaRPr sz="2800" dirty="0"/>
          </a:p>
          <a:p>
            <a:pPr marL="228600" marR="0" lvl="0" indent="-228600" algn="l" rtl="0">
              <a:lnSpc>
                <a:spcPct val="90000"/>
              </a:lnSpc>
              <a:spcBef>
                <a:spcPts val="1000"/>
              </a:spcBef>
              <a:spcAft>
                <a:spcPts val="0"/>
              </a:spcAft>
              <a:buClr>
                <a:srgbClr val="000000"/>
              </a:buClr>
              <a:buSzPts val="3200"/>
              <a:buFont typeface="Arial"/>
              <a:buChar char="•"/>
            </a:pPr>
            <a:r>
              <a:rPr lang="en-US" sz="2800" b="0" i="0" u="none" strike="noStrike" cap="none" dirty="0">
                <a:solidFill>
                  <a:srgbClr val="000000"/>
                </a:solidFill>
                <a:latin typeface="Arial"/>
                <a:ea typeface="Arial"/>
                <a:cs typeface="Arial"/>
                <a:sym typeface="Arial"/>
              </a:rPr>
              <a:t>SPM examples from the field</a:t>
            </a:r>
            <a:endParaRPr sz="2800" dirty="0"/>
          </a:p>
          <a:p>
            <a:pPr marL="228600" marR="0" lvl="0" indent="-228600" algn="l" rtl="0">
              <a:lnSpc>
                <a:spcPct val="90000"/>
              </a:lnSpc>
              <a:spcBef>
                <a:spcPts val="1000"/>
              </a:spcBef>
              <a:spcAft>
                <a:spcPts val="0"/>
              </a:spcAft>
              <a:buClr>
                <a:srgbClr val="000000"/>
              </a:buClr>
              <a:buSzPts val="3200"/>
              <a:buFont typeface="Arial"/>
              <a:buChar char="•"/>
            </a:pPr>
            <a:r>
              <a:rPr lang="en-US" sz="2800" b="0" i="0" u="none" strike="noStrike" cap="none" dirty="0">
                <a:solidFill>
                  <a:srgbClr val="000000"/>
                </a:solidFill>
                <a:latin typeface="Arial"/>
                <a:ea typeface="Arial"/>
                <a:cs typeface="Arial"/>
                <a:sym typeface="Arial"/>
              </a:rPr>
              <a:t>Professional learning</a:t>
            </a:r>
            <a:endParaRPr sz="2800" dirty="0"/>
          </a:p>
          <a:p>
            <a:pPr marL="228600" marR="0" lvl="0" indent="-228600" algn="l" rtl="0">
              <a:lnSpc>
                <a:spcPct val="90000"/>
              </a:lnSpc>
              <a:spcBef>
                <a:spcPts val="1000"/>
              </a:spcBef>
              <a:spcAft>
                <a:spcPts val="0"/>
              </a:spcAft>
              <a:buClr>
                <a:srgbClr val="000000"/>
              </a:buClr>
              <a:buSzPts val="3200"/>
              <a:buFont typeface="Arial"/>
              <a:buChar char="•"/>
            </a:pPr>
            <a:r>
              <a:rPr lang="en-US" sz="2800" b="0" i="0" u="none" strike="noStrike" cap="none" dirty="0">
                <a:solidFill>
                  <a:srgbClr val="000000"/>
                </a:solidFill>
                <a:latin typeface="Arial"/>
                <a:ea typeface="Arial"/>
                <a:cs typeface="Arial"/>
                <a:sym typeface="Arial"/>
              </a:rPr>
              <a:t>And more!</a:t>
            </a:r>
            <a:endParaRPr sz="28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680" name="Google Shape;680;p47" descr="Graphic of Educator Effectiveness Resource Menu"/>
          <p:cNvPicPr preferRelativeResize="0"/>
          <p:nvPr/>
        </p:nvPicPr>
        <p:blipFill rotWithShape="1">
          <a:blip r:embed="rId4">
            <a:alphaModFix/>
          </a:blip>
          <a:srcRect/>
          <a:stretch/>
        </p:blipFill>
        <p:spPr>
          <a:xfrm>
            <a:off x="8215424" y="1562350"/>
            <a:ext cx="2796304" cy="3491757"/>
          </a:xfrm>
          <a:prstGeom prst="rect">
            <a:avLst/>
          </a:prstGeom>
          <a:noFill/>
          <a:ln w="9525" cap="flat" cmpd="sng">
            <a:solidFill>
              <a:srgbClr val="A5A5A5"/>
            </a:solidFill>
            <a:prstDash val="solid"/>
            <a:round/>
            <a:headEnd type="none" w="sm" len="sm"/>
            <a:tailEnd type="none" w="sm" len="sm"/>
          </a:ln>
          <a:effectLst>
            <a:outerShdw blurRad="63500" sx="102000" sy="102000" algn="ctr" rotWithShape="0">
              <a:srgbClr val="000000">
                <a:alpha val="40000"/>
              </a:srgbClr>
            </a:outerShdw>
          </a:effectLst>
        </p:spPr>
      </p:pic>
      <p:sp>
        <p:nvSpPr>
          <p:cNvPr id="681" name="Google Shape;68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cxnSp>
        <p:nvCxnSpPr>
          <p:cNvPr id="2" name="Straight Connector 1">
            <a:extLst>
              <a:ext uri="{FF2B5EF4-FFF2-40B4-BE49-F238E27FC236}">
                <a16:creationId xmlns:a16="http://schemas.microsoft.com/office/drawing/2014/main" id="{492E471E-1512-BBB1-5990-31D1EC86BA2C}"/>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7-Step Protocol for Data-Based Self-Reflection</a:t>
            </a:r>
            <a:endParaRPr sz="3200" dirty="0"/>
          </a:p>
        </p:txBody>
      </p:sp>
      <p:pic>
        <p:nvPicPr>
          <p:cNvPr id="5" name="Google Shape;482;p28" descr="Steps: Non-Data Available Teachers">
            <a:extLst>
              <a:ext uri="{FF2B5EF4-FFF2-40B4-BE49-F238E27FC236}">
                <a16:creationId xmlns:a16="http://schemas.microsoft.com/office/drawing/2014/main" id="{8C43EE3C-85BD-A27B-BE78-8F1D0C4D35E7}"/>
              </a:ext>
            </a:extLst>
          </p:cNvPr>
          <p:cNvPicPr preferRelativeResize="0"/>
          <p:nvPr/>
        </p:nvPicPr>
        <p:blipFill rotWithShape="1">
          <a:blip r:embed="rId3">
            <a:alphaModFix/>
          </a:blip>
          <a:srcRect/>
          <a:stretch/>
        </p:blipFill>
        <p:spPr>
          <a:xfrm>
            <a:off x="0" y="1371600"/>
            <a:ext cx="12192000" cy="1660103"/>
          </a:xfrm>
          <a:prstGeom prst="rect">
            <a:avLst/>
          </a:prstGeom>
          <a:noFill/>
          <a:ln>
            <a:noFill/>
          </a:ln>
        </p:spPr>
      </p:pic>
      <p:sp>
        <p:nvSpPr>
          <p:cNvPr id="210" name="Google Shape;210;p5"/>
          <p:cNvSpPr txBox="1"/>
          <p:nvPr/>
        </p:nvSpPr>
        <p:spPr>
          <a:xfrm>
            <a:off x="822960" y="3474720"/>
            <a:ext cx="8799444" cy="181588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Appropriate process for teachers &amp; administrators</a:t>
            </a:r>
            <a:endParaRPr sz="2800" dirty="0"/>
          </a:p>
          <a:p>
            <a:pPr marL="457200" marR="0" lvl="0" indent="-45720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Applicable across content areas</a:t>
            </a:r>
            <a:endParaRPr sz="2800" dirty="0"/>
          </a:p>
          <a:p>
            <a:pPr marL="457200" marR="0" lvl="0" indent="-457200" algn="l" rtl="0">
              <a:spcBef>
                <a:spcPts val="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Guided process for utilizing data to make decisions</a:t>
            </a:r>
            <a:endParaRPr sz="2800" dirty="0"/>
          </a:p>
          <a:p>
            <a:pPr marL="457200" marR="0" lvl="0" indent="-279400" algn="l" rtl="0">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F2C50882-4F75-877F-160A-A6692327D287}"/>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207" name="Google Shape;207;p5">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208" name="Google Shape;208;p5">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48"/>
          <p:cNvSpPr txBox="1">
            <a:spLocks noGrp="1"/>
          </p:cNvSpPr>
          <p:nvPr>
            <p:ph type="title"/>
          </p:nvPr>
        </p:nvSpPr>
        <p:spPr>
          <a:xfrm>
            <a:off x="822960" y="91440"/>
            <a:ext cx="10623594" cy="14241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Resources to Support the Conversation</a:t>
            </a:r>
            <a:endParaRPr sz="3200" dirty="0"/>
          </a:p>
        </p:txBody>
      </p:sp>
      <p:sp>
        <p:nvSpPr>
          <p:cNvPr id="687" name="Google Shape;687;p48"/>
          <p:cNvSpPr txBox="1">
            <a:spLocks noGrp="1"/>
          </p:cNvSpPr>
          <p:nvPr>
            <p:ph type="body" idx="1"/>
          </p:nvPr>
        </p:nvSpPr>
        <p:spPr>
          <a:xfrm>
            <a:off x="822960" y="1371600"/>
            <a:ext cx="10757531" cy="438941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u="sng" dirty="0">
                <a:solidFill>
                  <a:schemeClr val="hlink"/>
                </a:solidFill>
                <a:hlinkClick r:id="rId3"/>
              </a:rPr>
              <a:t>Self-Reflection Guide for Data Available Teachers</a:t>
            </a:r>
            <a:r>
              <a:rPr lang="en-US" dirty="0"/>
              <a:t> </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latin typeface="Arial"/>
                <a:ea typeface="Arial"/>
                <a:cs typeface="Arial"/>
                <a:sym typeface="Arial"/>
                <a:hlinkClick r:id="rId4"/>
              </a:rPr>
              <a:t>Self-Reflection Guide for Non-Data Available Teachers</a:t>
            </a:r>
            <a:endParaRPr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5"/>
              </a:rPr>
              <a:t>Common PVAAS Questions from Teachers</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6"/>
              </a:rPr>
              <a:t>Digging Deeper Guides &amp; Resources</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7"/>
              </a:rPr>
              <a:t>Understanding PVAAS to Round the Bases and Head to Home</a:t>
            </a:r>
            <a:r>
              <a:rPr lang="en-US" dirty="0"/>
              <a:t>   </a:t>
            </a:r>
            <a:r>
              <a:rPr lang="en-US" i="1" dirty="0"/>
              <a:t>(9 min video)</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8"/>
              </a:rPr>
              <a:t>PVAAS Teacher-Specific Reporting</a:t>
            </a:r>
            <a:r>
              <a:rPr lang="en-US" dirty="0"/>
              <a:t>   </a:t>
            </a:r>
            <a:r>
              <a:rPr lang="en-US" i="1" dirty="0"/>
              <a:t>(self-paced e-Learning)</a:t>
            </a:r>
            <a:endParaRPr dirty="0"/>
          </a:p>
          <a:p>
            <a:pPr marL="228600" lvl="0" indent="-228600" algn="l" rtl="0">
              <a:lnSpc>
                <a:spcPct val="90000"/>
              </a:lnSpc>
              <a:spcBef>
                <a:spcPts val="1000"/>
              </a:spcBef>
              <a:spcAft>
                <a:spcPts val="0"/>
              </a:spcAft>
              <a:buClr>
                <a:schemeClr val="dk1"/>
              </a:buClr>
              <a:buSzPts val="2800"/>
              <a:buChar char="•"/>
            </a:pPr>
            <a:r>
              <a:rPr lang="en-US" u="sng" dirty="0">
                <a:solidFill>
                  <a:schemeClr val="hlink"/>
                </a:solidFill>
                <a:hlinkClick r:id="rId9"/>
              </a:rPr>
              <a:t>PVAAS Student Search and Custom Student Report</a:t>
            </a:r>
            <a:r>
              <a:rPr lang="en-US" i="1" dirty="0"/>
              <a:t> (self-paced </a:t>
            </a:r>
            <a:endParaRPr dirty="0"/>
          </a:p>
          <a:p>
            <a:pPr marL="400050" lvl="1" indent="0" algn="l" rtl="0">
              <a:lnSpc>
                <a:spcPct val="90000"/>
              </a:lnSpc>
              <a:spcBef>
                <a:spcPts val="500"/>
              </a:spcBef>
              <a:spcAft>
                <a:spcPts val="0"/>
              </a:spcAft>
              <a:buClr>
                <a:schemeClr val="dk1"/>
              </a:buClr>
              <a:buSzPts val="2400"/>
              <a:buNone/>
            </a:pPr>
            <a:r>
              <a:rPr lang="en-US" sz="2800" i="1" dirty="0"/>
              <a:t>e-Learning)</a:t>
            </a:r>
            <a:endParaRPr sz="2800"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cxnSp>
        <p:nvCxnSpPr>
          <p:cNvPr id="2" name="Straight Connector 1">
            <a:extLst>
              <a:ext uri="{FF2B5EF4-FFF2-40B4-BE49-F238E27FC236}">
                <a16:creationId xmlns:a16="http://schemas.microsoft.com/office/drawing/2014/main" id="{5593D84B-ABAF-BB62-B425-18F7ADBFC91D}"/>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49"/>
          <p:cNvSpPr txBox="1">
            <a:spLocks noGrp="1"/>
          </p:cNvSpPr>
          <p:nvPr>
            <p:ph type="title"/>
          </p:nvPr>
        </p:nvSpPr>
        <p:spPr>
          <a:xfrm>
            <a:off x="822960" y="91440"/>
            <a:ext cx="10515600" cy="1108033"/>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dk1"/>
              </a:buClr>
              <a:buSzPts val="4800"/>
              <a:buFont typeface="Arial"/>
              <a:buNone/>
            </a:pPr>
            <a:r>
              <a:rPr lang="en-US" sz="3200" dirty="0">
                <a:latin typeface="Arial"/>
                <a:ea typeface="Arial"/>
                <a:cs typeface="Arial"/>
                <a:sym typeface="Arial"/>
              </a:rPr>
              <a:t>PVAAS Login Page</a:t>
            </a:r>
            <a:endParaRPr sz="3200" dirty="0"/>
          </a:p>
        </p:txBody>
      </p:sp>
      <p:sp>
        <p:nvSpPr>
          <p:cNvPr id="694" name="Google Shape;694;p49"/>
          <p:cNvSpPr txBox="1">
            <a:spLocks noGrp="1"/>
          </p:cNvSpPr>
          <p:nvPr>
            <p:ph type="sldNum" idx="12"/>
          </p:nvPr>
        </p:nvSpPr>
        <p:spPr>
          <a:xfrm>
            <a:off x="8610600" y="6356350"/>
            <a:ext cx="2743200" cy="365125"/>
          </a:xfrm>
          <a:prstGeom prst="rect">
            <a:avLst/>
          </a:prstGeom>
          <a:noFill/>
          <a:ln>
            <a:noFill/>
          </a:ln>
        </p:spPr>
        <p:txBody>
          <a:bodyPr spcFirstLastPara="1" wrap="square" lIns="68550" tIns="34275" rIns="68550" bIns="34275" anchor="ctr" anchorCtr="0">
            <a:noAutofit/>
          </a:bodyPr>
          <a:lstStyle/>
          <a:p>
            <a:pPr marL="0" lvl="0" indent="0" algn="r" rtl="0">
              <a:spcBef>
                <a:spcPts val="0"/>
              </a:spcBef>
              <a:spcAft>
                <a:spcPts val="0"/>
              </a:spcAft>
              <a:buNone/>
            </a:pPr>
            <a:fld id="{00000000-1234-1234-1234-123412341234}" type="slidenum">
              <a:rPr lang="en-US" sz="750">
                <a:solidFill>
                  <a:srgbClr val="1A2E40"/>
                </a:solidFill>
              </a:rPr>
              <a:t>51</a:t>
            </a:fld>
            <a:endParaRPr sz="750">
              <a:solidFill>
                <a:srgbClr val="1A2E40"/>
              </a:solidFill>
            </a:endParaRPr>
          </a:p>
        </p:txBody>
      </p:sp>
      <p:pic>
        <p:nvPicPr>
          <p:cNvPr id="695" name="Google Shape;695;p49" descr="PVAAS Log in page"/>
          <p:cNvPicPr preferRelativeResize="0"/>
          <p:nvPr/>
        </p:nvPicPr>
        <p:blipFill rotWithShape="1">
          <a:blip r:embed="rId3">
            <a:alphaModFix/>
          </a:blip>
          <a:srcRect/>
          <a:stretch/>
        </p:blipFill>
        <p:spPr>
          <a:xfrm>
            <a:off x="2380890" y="2099925"/>
            <a:ext cx="8145449" cy="4501206"/>
          </a:xfrm>
          <a:prstGeom prst="rect">
            <a:avLst/>
          </a:prstGeom>
          <a:noFill/>
          <a:ln w="9525" cap="flat" cmpd="sng">
            <a:solidFill>
              <a:srgbClr val="A5A5A5"/>
            </a:solidFill>
            <a:prstDash val="solid"/>
            <a:round/>
            <a:headEnd type="none" w="sm" len="sm"/>
            <a:tailEnd type="none" w="sm" len="sm"/>
          </a:ln>
          <a:effectLst>
            <a:outerShdw blurRad="63500" sx="102000" sy="102000" algn="ctr" rotWithShape="0">
              <a:srgbClr val="000000">
                <a:alpha val="40000"/>
              </a:srgbClr>
            </a:outerShdw>
          </a:effectLst>
        </p:spPr>
      </p:pic>
      <p:sp>
        <p:nvSpPr>
          <p:cNvPr id="696" name="Google Shape;696;p49"/>
          <p:cNvSpPr txBox="1"/>
          <p:nvPr/>
        </p:nvSpPr>
        <p:spPr>
          <a:xfrm>
            <a:off x="822960" y="1371600"/>
            <a:ext cx="609289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https://pvaas.sas.com</a:t>
            </a:r>
            <a:endParaRPr sz="2800" dirty="0">
              <a:solidFill>
                <a:schemeClr val="dk1"/>
              </a:solidFill>
              <a:latin typeface="Calibri"/>
              <a:ea typeface="Calibri"/>
              <a:cs typeface="Calibri"/>
              <a:sym typeface="Calibri"/>
            </a:endParaRPr>
          </a:p>
        </p:txBody>
      </p:sp>
      <p:cxnSp>
        <p:nvCxnSpPr>
          <p:cNvPr id="2" name="Straight Connector 1">
            <a:extLst>
              <a:ext uri="{FF2B5EF4-FFF2-40B4-BE49-F238E27FC236}">
                <a16:creationId xmlns:a16="http://schemas.microsoft.com/office/drawing/2014/main" id="{B0216AC9-A7AE-56B6-237C-E21870BEB2B6}"/>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50"/>
          <p:cNvSpPr txBox="1">
            <a:spLocks noGrp="1"/>
          </p:cNvSpPr>
          <p:nvPr>
            <p:ph type="title"/>
          </p:nvPr>
        </p:nvSpPr>
        <p:spPr>
          <a:xfrm>
            <a:off x="822960" y="91440"/>
            <a:ext cx="10515600" cy="1325563"/>
          </a:xfrm>
          <a:prstGeom prst="rect">
            <a:avLst/>
          </a:prstGeom>
          <a:noFill/>
          <a:ln>
            <a:noFill/>
          </a:ln>
        </p:spPr>
        <p:txBody>
          <a:bodyPr spcFirstLastPara="1" wrap="square" lIns="68550" tIns="34275" rIns="68550" bIns="34275" anchor="ctr" anchorCtr="0">
            <a:noAutofit/>
          </a:bodyPr>
          <a:lstStyle/>
          <a:p>
            <a:pPr marL="0" lvl="0" indent="0" algn="l" rtl="0">
              <a:lnSpc>
                <a:spcPct val="90000"/>
              </a:lnSpc>
              <a:spcBef>
                <a:spcPts val="0"/>
              </a:spcBef>
              <a:spcAft>
                <a:spcPts val="0"/>
              </a:spcAft>
              <a:buClr>
                <a:schemeClr val="dk1"/>
              </a:buClr>
              <a:buSzPts val="4800"/>
              <a:buFont typeface="Arial"/>
              <a:buNone/>
            </a:pPr>
            <a:r>
              <a:rPr lang="en-US" sz="3200" dirty="0"/>
              <a:t>PDE PVAAS Web Page</a:t>
            </a:r>
            <a:endParaRPr sz="3200" dirty="0"/>
          </a:p>
        </p:txBody>
      </p:sp>
      <p:pic>
        <p:nvPicPr>
          <p:cNvPr id="703" name="Google Shape;703;p50" descr="PDE PVAAS Webpage"/>
          <p:cNvPicPr preferRelativeResize="0"/>
          <p:nvPr/>
        </p:nvPicPr>
        <p:blipFill rotWithShape="1">
          <a:blip r:embed="rId3">
            <a:alphaModFix/>
          </a:blip>
          <a:srcRect/>
          <a:stretch/>
        </p:blipFill>
        <p:spPr>
          <a:xfrm>
            <a:off x="822960" y="1371600"/>
            <a:ext cx="6872231" cy="4536190"/>
          </a:xfrm>
          <a:prstGeom prst="rect">
            <a:avLst/>
          </a:prstGeom>
          <a:noFill/>
          <a:ln w="9525" cap="flat" cmpd="sng">
            <a:solidFill>
              <a:srgbClr val="A5A5A5"/>
            </a:solidFill>
            <a:prstDash val="solid"/>
            <a:round/>
            <a:headEnd type="none" w="sm" len="sm"/>
            <a:tailEnd type="none" w="sm" len="sm"/>
          </a:ln>
        </p:spPr>
      </p:pic>
      <p:sp>
        <p:nvSpPr>
          <p:cNvPr id="704" name="Google Shape;704;p50"/>
          <p:cNvSpPr/>
          <p:nvPr/>
        </p:nvSpPr>
        <p:spPr>
          <a:xfrm>
            <a:off x="8333174" y="2951946"/>
            <a:ext cx="236740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PDE PVAAS Web Page</a:t>
            </a:r>
            <a:endParaRPr sz="2800" dirty="0">
              <a:solidFill>
                <a:schemeClr val="dk1"/>
              </a:solidFill>
              <a:latin typeface="Arial"/>
              <a:ea typeface="Arial"/>
              <a:cs typeface="Arial"/>
              <a:sym typeface="Arial"/>
            </a:endParaRPr>
          </a:p>
        </p:txBody>
      </p:sp>
      <p:sp>
        <p:nvSpPr>
          <p:cNvPr id="705" name="Google Shape;705;p50"/>
          <p:cNvSpPr txBox="1">
            <a:spLocks noGrp="1"/>
          </p:cNvSpPr>
          <p:nvPr>
            <p:ph type="sldNum" idx="12"/>
          </p:nvPr>
        </p:nvSpPr>
        <p:spPr>
          <a:xfrm>
            <a:off x="8610600" y="6356350"/>
            <a:ext cx="2743200" cy="365125"/>
          </a:xfrm>
          <a:prstGeom prst="rect">
            <a:avLst/>
          </a:prstGeom>
          <a:noFill/>
          <a:ln>
            <a:noFill/>
          </a:ln>
        </p:spPr>
        <p:txBody>
          <a:bodyPr spcFirstLastPara="1" wrap="square" lIns="68550" tIns="34275" rIns="68550" bIns="34275" anchor="ctr" anchorCtr="0">
            <a:noAutofit/>
          </a:bodyPr>
          <a:lstStyle/>
          <a:p>
            <a:pPr marL="0" lvl="0" indent="0" algn="r" rtl="0">
              <a:spcBef>
                <a:spcPts val="0"/>
              </a:spcBef>
              <a:spcAft>
                <a:spcPts val="0"/>
              </a:spcAft>
              <a:buNone/>
            </a:pPr>
            <a:fld id="{00000000-1234-1234-1234-123412341234}" type="slidenum">
              <a:rPr lang="en-US" sz="750">
                <a:solidFill>
                  <a:srgbClr val="1A2E40"/>
                </a:solidFill>
              </a:rPr>
              <a:t>52</a:t>
            </a:fld>
            <a:endParaRPr sz="750">
              <a:solidFill>
                <a:srgbClr val="1A2E40"/>
              </a:solidFill>
            </a:endParaRPr>
          </a:p>
        </p:txBody>
      </p:sp>
      <p:cxnSp>
        <p:nvCxnSpPr>
          <p:cNvPr id="2" name="Straight Connector 1">
            <a:extLst>
              <a:ext uri="{FF2B5EF4-FFF2-40B4-BE49-F238E27FC236}">
                <a16:creationId xmlns:a16="http://schemas.microsoft.com/office/drawing/2014/main" id="{46F46CC3-BC68-4FFC-D3E2-CF4DDEB514C4}"/>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51"/>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PIL Blended Data Courses</a:t>
            </a:r>
            <a:endParaRPr sz="3200" dirty="0"/>
          </a:p>
        </p:txBody>
      </p:sp>
      <p:pic>
        <p:nvPicPr>
          <p:cNvPr id="712" name="Google Shape;712;p51" descr="PIL Blended Courses"/>
          <p:cNvPicPr preferRelativeResize="0"/>
          <p:nvPr/>
        </p:nvPicPr>
        <p:blipFill rotWithShape="1">
          <a:blip r:embed="rId3">
            <a:alphaModFix/>
          </a:blip>
          <a:srcRect/>
          <a:stretch/>
        </p:blipFill>
        <p:spPr>
          <a:xfrm>
            <a:off x="822959" y="1371599"/>
            <a:ext cx="6009161" cy="4787659"/>
          </a:xfrm>
          <a:prstGeom prst="rect">
            <a:avLst/>
          </a:prstGeom>
          <a:noFill/>
          <a:ln>
            <a:noFill/>
          </a:ln>
          <a:effectLst>
            <a:outerShdw blurRad="63500" sx="102000" sy="102000" algn="ctr" rotWithShape="0">
              <a:srgbClr val="000000">
                <a:alpha val="40000"/>
              </a:srgbClr>
            </a:outerShdw>
          </a:effectLst>
        </p:spPr>
      </p:pic>
      <p:sp>
        <p:nvSpPr>
          <p:cNvPr id="713" name="Google Shape;713;p51"/>
          <p:cNvSpPr txBox="1"/>
          <p:nvPr/>
        </p:nvSpPr>
        <p:spPr>
          <a:xfrm>
            <a:off x="7075210" y="2736523"/>
            <a:ext cx="4263350"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dirty="0">
                <a:solidFill>
                  <a:schemeClr val="dk1"/>
                </a:solidFill>
                <a:latin typeface="Arial"/>
                <a:ea typeface="Arial"/>
                <a:cs typeface="Arial"/>
                <a:sym typeface="Arial"/>
              </a:rPr>
              <a:t>For more information, view the </a:t>
            </a:r>
            <a:r>
              <a:rPr lang="en-US" sz="28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PIL Blended Course Offerings</a:t>
            </a:r>
            <a:r>
              <a:rPr lang="en-US" sz="2800" dirty="0">
                <a:solidFill>
                  <a:schemeClr val="dk1"/>
                </a:solidFill>
                <a:latin typeface="Arial"/>
                <a:ea typeface="Arial"/>
                <a:cs typeface="Arial"/>
                <a:sym typeface="Arial"/>
              </a:rPr>
              <a:t>.</a:t>
            </a:r>
            <a:endParaRPr sz="2800" dirty="0"/>
          </a:p>
        </p:txBody>
      </p:sp>
      <p:sp>
        <p:nvSpPr>
          <p:cNvPr id="714" name="Google Shape;7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cxnSp>
        <p:nvCxnSpPr>
          <p:cNvPr id="2" name="Straight Connector 1">
            <a:extLst>
              <a:ext uri="{FF2B5EF4-FFF2-40B4-BE49-F238E27FC236}">
                <a16:creationId xmlns:a16="http://schemas.microsoft.com/office/drawing/2014/main" id="{F7469168-7B05-5444-CB9D-6E102648B342}"/>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52"/>
          <p:cNvSpPr txBox="1">
            <a:spLocks noGrp="1"/>
          </p:cNvSpPr>
          <p:nvPr>
            <p:ph type="title"/>
          </p:nvPr>
        </p:nvSpPr>
        <p:spPr>
          <a:xfrm>
            <a:off x="822960" y="91440"/>
            <a:ext cx="10972800" cy="1066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Contact Us!</a:t>
            </a:r>
            <a:endParaRPr sz="3200" dirty="0"/>
          </a:p>
        </p:txBody>
      </p:sp>
      <p:sp>
        <p:nvSpPr>
          <p:cNvPr id="720" name="Google Shape;720;p52"/>
          <p:cNvSpPr txBox="1">
            <a:spLocks noGrp="1"/>
          </p:cNvSpPr>
          <p:nvPr>
            <p:ph type="body" idx="1"/>
          </p:nvPr>
        </p:nvSpPr>
        <p:spPr>
          <a:xfrm>
            <a:off x="822960" y="1371600"/>
            <a:ext cx="10132621" cy="52017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latin typeface="Arial"/>
                <a:ea typeface="Arial"/>
                <a:cs typeface="Arial"/>
                <a:sym typeface="Arial"/>
              </a:rPr>
              <a:t>Contact PDE, </a:t>
            </a:r>
            <a:r>
              <a:rPr lang="en-US" u="sng" dirty="0">
                <a:solidFill>
                  <a:srgbClr val="1063B0"/>
                </a:solidFill>
                <a:latin typeface="Arial"/>
                <a:ea typeface="Arial"/>
                <a:cs typeface="Arial"/>
                <a:sym typeface="Arial"/>
                <a:hlinkClick r:id="rId3">
                  <a:extLst>
                    <a:ext uri="{A12FA001-AC4F-418D-AE19-62706E023703}">
                      <ahyp:hlinkClr xmlns:ahyp="http://schemas.microsoft.com/office/drawing/2018/hyperlinkcolor" val="tx"/>
                    </a:ext>
                  </a:extLst>
                </a:hlinkClick>
              </a:rPr>
              <a:t>RA-PDE-Evaluation@pa.gov</a:t>
            </a:r>
            <a:endParaRPr dirty="0">
              <a:solidFill>
                <a:srgbClr val="1063B0"/>
              </a:solidFill>
              <a:latin typeface="Arial"/>
              <a:ea typeface="Arial"/>
              <a:cs typeface="Arial"/>
              <a:sym typeface="Arial"/>
            </a:endParaRPr>
          </a:p>
          <a:p>
            <a:pPr marL="971550" lvl="1" indent="-285750" algn="l" rtl="0">
              <a:lnSpc>
                <a:spcPct val="90000"/>
              </a:lnSpc>
              <a:spcBef>
                <a:spcPts val="500"/>
              </a:spcBef>
              <a:spcAft>
                <a:spcPts val="0"/>
              </a:spcAft>
              <a:buClr>
                <a:schemeClr val="dk1"/>
              </a:buClr>
              <a:buSzPts val="2400"/>
              <a:buFont typeface="Noto Sans Symbols"/>
              <a:buChar char="§"/>
            </a:pPr>
            <a:r>
              <a:rPr lang="en-US" sz="2800" dirty="0">
                <a:latin typeface="Arial"/>
                <a:ea typeface="Arial"/>
                <a:cs typeface="Arial"/>
                <a:sym typeface="Arial"/>
              </a:rPr>
              <a:t>Act 13 questions</a:t>
            </a:r>
            <a:endParaRPr sz="2800" dirty="0"/>
          </a:p>
          <a:p>
            <a:pPr marL="971550" lvl="1" indent="-133350" algn="l" rtl="0">
              <a:lnSpc>
                <a:spcPct val="90000"/>
              </a:lnSpc>
              <a:spcBef>
                <a:spcPts val="500"/>
              </a:spcBef>
              <a:spcAft>
                <a:spcPts val="0"/>
              </a:spcAft>
              <a:buClr>
                <a:schemeClr val="dk1"/>
              </a:buClr>
              <a:buSzPts val="2400"/>
              <a:buFont typeface="Noto Sans Symbols"/>
              <a:buNone/>
            </a:pPr>
            <a:endParaRPr sz="2800" dirty="0">
              <a:latin typeface="Arial"/>
              <a:ea typeface="Arial"/>
              <a:cs typeface="Arial"/>
              <a:sym typeface="Arial"/>
            </a:endParaRPr>
          </a:p>
          <a:p>
            <a:pPr marL="685800" lvl="1" indent="-685800" algn="l" rtl="0">
              <a:lnSpc>
                <a:spcPct val="90000"/>
              </a:lnSpc>
              <a:spcBef>
                <a:spcPts val="500"/>
              </a:spcBef>
              <a:spcAft>
                <a:spcPts val="0"/>
              </a:spcAft>
              <a:buClr>
                <a:schemeClr val="dk1"/>
              </a:buClr>
              <a:buSzPts val="2800"/>
              <a:buNone/>
            </a:pPr>
            <a:r>
              <a:rPr lang="en-US" sz="2800" dirty="0">
                <a:latin typeface="Arial"/>
                <a:ea typeface="Arial"/>
                <a:cs typeface="Arial"/>
                <a:sym typeface="Arial"/>
              </a:rPr>
              <a:t>Contact local IU PVAAS Point of Contact</a:t>
            </a:r>
            <a:endParaRPr sz="2800" dirty="0"/>
          </a:p>
          <a:p>
            <a:pPr marL="685800" lvl="1" indent="-228600" algn="l" rtl="0">
              <a:lnSpc>
                <a:spcPct val="90000"/>
              </a:lnSpc>
              <a:spcBef>
                <a:spcPts val="500"/>
              </a:spcBef>
              <a:spcAft>
                <a:spcPts val="0"/>
              </a:spcAft>
              <a:buClr>
                <a:schemeClr val="dk1"/>
              </a:buClr>
              <a:buSzPts val="2400"/>
              <a:buFont typeface="Noto Sans Symbols"/>
              <a:buChar char="§"/>
            </a:pPr>
            <a:r>
              <a:rPr lang="en-US" sz="2800" dirty="0"/>
              <a:t>Link on </a:t>
            </a:r>
            <a:r>
              <a:rPr lang="en-US" sz="2800" u="sng" dirty="0">
                <a:solidFill>
                  <a:schemeClr val="hlink"/>
                </a:solidFill>
                <a:hlinkClick r:id="rId4"/>
              </a:rPr>
              <a:t>PVAAS login page</a:t>
            </a:r>
            <a:endParaRPr sz="2800" dirty="0"/>
          </a:p>
          <a:p>
            <a:pPr marL="109220" lvl="0" indent="0" algn="l" rtl="0">
              <a:lnSpc>
                <a:spcPct val="90000"/>
              </a:lnSpc>
              <a:spcBef>
                <a:spcPts val="1000"/>
              </a:spcBef>
              <a:spcAft>
                <a:spcPts val="0"/>
              </a:spcAft>
              <a:buClr>
                <a:schemeClr val="dk1"/>
              </a:buClr>
              <a:buSzPts val="2800"/>
              <a:buNone/>
            </a:pPr>
            <a:endParaRPr dirty="0">
              <a:latin typeface="Arial"/>
              <a:ea typeface="Arial"/>
              <a:cs typeface="Arial"/>
              <a:sym typeface="Arial"/>
            </a:endParaRPr>
          </a:p>
          <a:p>
            <a:pPr marL="109220" lvl="0" indent="-109220" algn="l" rtl="0">
              <a:lnSpc>
                <a:spcPct val="90000"/>
              </a:lnSpc>
              <a:spcBef>
                <a:spcPts val="1000"/>
              </a:spcBef>
              <a:spcAft>
                <a:spcPts val="0"/>
              </a:spcAft>
              <a:buClr>
                <a:schemeClr val="dk1"/>
              </a:buClr>
              <a:buSzPts val="2800"/>
              <a:buNone/>
            </a:pPr>
            <a:r>
              <a:rPr lang="en-US" i="0" dirty="0">
                <a:latin typeface="Arial"/>
                <a:ea typeface="Arial"/>
                <a:cs typeface="Arial"/>
                <a:sym typeface="Arial"/>
              </a:rPr>
              <a:t>Contact SAS EVAAS Support Team</a:t>
            </a:r>
            <a:endParaRPr dirty="0"/>
          </a:p>
          <a:p>
            <a:pPr marL="685800" lvl="1" indent="-228600" algn="l" rtl="0">
              <a:lnSpc>
                <a:spcPct val="90000"/>
              </a:lnSpc>
              <a:spcBef>
                <a:spcPts val="500"/>
              </a:spcBef>
              <a:spcAft>
                <a:spcPts val="0"/>
              </a:spcAft>
              <a:buClr>
                <a:schemeClr val="dk1"/>
              </a:buClr>
              <a:buSzPts val="2400"/>
              <a:buFont typeface="Noto Sans Symbols"/>
              <a:buChar char="§"/>
            </a:pPr>
            <a:r>
              <a:rPr lang="en-US" sz="2800" dirty="0">
                <a:latin typeface="Arial"/>
                <a:ea typeface="Arial"/>
                <a:cs typeface="Arial"/>
                <a:sym typeface="Arial"/>
              </a:rPr>
              <a:t>Needs concerning the accessing or navigating the system</a:t>
            </a:r>
            <a:endParaRPr sz="2800" dirty="0"/>
          </a:p>
          <a:p>
            <a:pPr marL="228600" lvl="0" indent="-50800" algn="l" rtl="0">
              <a:lnSpc>
                <a:spcPct val="90000"/>
              </a:lnSpc>
              <a:spcBef>
                <a:spcPts val="1000"/>
              </a:spcBef>
              <a:spcAft>
                <a:spcPts val="0"/>
              </a:spcAft>
              <a:buClr>
                <a:schemeClr val="dk1"/>
              </a:buClr>
              <a:buSzPts val="2800"/>
              <a:buFont typeface="Noto Sans Symbols"/>
              <a:buNone/>
            </a:pPr>
            <a:endParaRPr i="0" dirty="0"/>
          </a:p>
          <a:p>
            <a:pPr marL="109220" lvl="0" indent="-109220" algn="l" rtl="0">
              <a:lnSpc>
                <a:spcPct val="90000"/>
              </a:lnSpc>
              <a:spcBef>
                <a:spcPts val="1000"/>
              </a:spcBef>
              <a:spcAft>
                <a:spcPts val="0"/>
              </a:spcAft>
              <a:buClr>
                <a:schemeClr val="dk1"/>
              </a:buClr>
              <a:buSzPts val="2800"/>
              <a:buNone/>
            </a:pPr>
            <a:r>
              <a:rPr lang="en-US" dirty="0"/>
              <a:t>Contact PVAAS Statewide Team, </a:t>
            </a:r>
            <a:r>
              <a:rPr lang="en-US" u="sng" dirty="0">
                <a:solidFill>
                  <a:srgbClr val="548135"/>
                </a:solidFill>
                <a:hlinkClick r:id="rId5">
                  <a:extLst>
                    <a:ext uri="{A12FA001-AC4F-418D-AE19-62706E023703}">
                      <ahyp:hlinkClr xmlns:ahyp="http://schemas.microsoft.com/office/drawing/2018/hyperlinkcolor" val="tx"/>
                    </a:ext>
                  </a:extLst>
                </a:hlinkClick>
              </a:rPr>
              <a:t>pdepvaas@iu13.org</a:t>
            </a:r>
            <a:r>
              <a:rPr lang="en-US" dirty="0"/>
              <a:t> </a:t>
            </a:r>
            <a:endParaRPr dirty="0"/>
          </a:p>
          <a:p>
            <a:pPr marL="685800" lvl="1" indent="-228600" algn="l" rtl="0">
              <a:lnSpc>
                <a:spcPct val="90000"/>
              </a:lnSpc>
              <a:spcBef>
                <a:spcPts val="500"/>
              </a:spcBef>
              <a:spcAft>
                <a:spcPts val="0"/>
              </a:spcAft>
              <a:buClr>
                <a:schemeClr val="dk1"/>
              </a:buClr>
              <a:buSzPts val="2400"/>
              <a:buFont typeface="Noto Sans Symbols"/>
              <a:buChar char="§"/>
            </a:pPr>
            <a:r>
              <a:rPr lang="en-US" sz="2800" dirty="0">
                <a:latin typeface="Arial"/>
                <a:ea typeface="Arial"/>
                <a:cs typeface="Arial"/>
                <a:sym typeface="Arial"/>
              </a:rPr>
              <a:t>Needs</a:t>
            </a:r>
            <a:r>
              <a:rPr lang="en-US" sz="2800" i="0" dirty="0">
                <a:latin typeface="Arial"/>
                <a:ea typeface="Arial"/>
                <a:cs typeface="Arial"/>
                <a:sym typeface="Arial"/>
              </a:rPr>
              <a:t> concerning policies or use of the reporting</a:t>
            </a:r>
            <a:endParaRPr sz="2800" dirty="0"/>
          </a:p>
          <a:p>
            <a:pPr marL="685800" lvl="1" indent="-76200" algn="l" rtl="0">
              <a:lnSpc>
                <a:spcPct val="90000"/>
              </a:lnSpc>
              <a:spcBef>
                <a:spcPts val="500"/>
              </a:spcBef>
              <a:spcAft>
                <a:spcPts val="0"/>
              </a:spcAft>
              <a:buClr>
                <a:schemeClr val="dk1"/>
              </a:buClr>
              <a:buSzPts val="2400"/>
              <a:buFont typeface="Noto Sans Symbols"/>
              <a:buNone/>
            </a:pPr>
            <a:endParaRPr dirty="0"/>
          </a:p>
          <a:p>
            <a:pPr marL="228600" lvl="0" indent="-50800" algn="l" rtl="0">
              <a:lnSpc>
                <a:spcPct val="90000"/>
              </a:lnSpc>
              <a:spcBef>
                <a:spcPts val="1000"/>
              </a:spcBef>
              <a:spcAft>
                <a:spcPts val="0"/>
              </a:spcAft>
              <a:buClr>
                <a:schemeClr val="dk1"/>
              </a:buClr>
              <a:buSzPts val="2800"/>
              <a:buFont typeface="Noto Sans Symbols"/>
              <a:buNone/>
            </a:pPr>
            <a:endParaRPr dirty="0">
              <a:solidFill>
                <a:srgbClr val="1063B0"/>
              </a:solidFill>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Font typeface="Noto Sans Symbols"/>
              <a:buNone/>
            </a:pPr>
            <a:endParaRPr i="0" dirty="0"/>
          </a:p>
          <a:p>
            <a:pPr marL="411480" lvl="1" indent="0" algn="l" rtl="0">
              <a:lnSpc>
                <a:spcPct val="90000"/>
              </a:lnSpc>
              <a:spcBef>
                <a:spcPts val="500"/>
              </a:spcBef>
              <a:spcAft>
                <a:spcPts val="0"/>
              </a:spcAft>
              <a:buClr>
                <a:schemeClr val="dk1"/>
              </a:buClr>
              <a:buSzPts val="2400"/>
              <a:buNone/>
            </a:pPr>
            <a:endParaRPr sz="2400" dirty="0"/>
          </a:p>
          <a:p>
            <a:pPr marL="685800" lvl="1" indent="-76200" algn="l" rtl="0">
              <a:lnSpc>
                <a:spcPct val="90000"/>
              </a:lnSpc>
              <a:spcBef>
                <a:spcPts val="500"/>
              </a:spcBef>
              <a:spcAft>
                <a:spcPts val="0"/>
              </a:spcAft>
              <a:buClr>
                <a:schemeClr val="dk1"/>
              </a:buClr>
              <a:buSzPts val="2400"/>
              <a:buFont typeface="Noto Sans Symbols"/>
              <a:buNone/>
            </a:pPr>
            <a:endParaRPr sz="2400" i="0" dirty="0"/>
          </a:p>
        </p:txBody>
      </p:sp>
      <p:cxnSp>
        <p:nvCxnSpPr>
          <p:cNvPr id="2" name="Straight Connector 1">
            <a:extLst>
              <a:ext uri="{FF2B5EF4-FFF2-40B4-BE49-F238E27FC236}">
                <a16:creationId xmlns:a16="http://schemas.microsoft.com/office/drawing/2014/main" id="{821F4A5E-8002-1C60-4EDC-3846817E235B}"/>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53"/>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Thank you for joining us!</a:t>
            </a:r>
            <a:endParaRPr sz="3200" dirty="0"/>
          </a:p>
        </p:txBody>
      </p:sp>
      <p:pic>
        <p:nvPicPr>
          <p:cNvPr id="727" name="Google Shape;727;p53" descr="Image result for pvaas"/>
          <p:cNvPicPr preferRelativeResize="0"/>
          <p:nvPr/>
        </p:nvPicPr>
        <p:blipFill rotWithShape="1">
          <a:blip r:embed="rId3">
            <a:alphaModFix/>
          </a:blip>
          <a:srcRect/>
          <a:stretch/>
        </p:blipFill>
        <p:spPr>
          <a:xfrm>
            <a:off x="3505200" y="2286000"/>
            <a:ext cx="5410200" cy="2438400"/>
          </a:xfrm>
          <a:prstGeom prst="rect">
            <a:avLst/>
          </a:prstGeom>
          <a:noFill/>
          <a:ln>
            <a:noFill/>
          </a:ln>
        </p:spPr>
      </p:pic>
      <p:sp>
        <p:nvSpPr>
          <p:cNvPr id="728" name="Google Shape;728;p53"/>
          <p:cNvSpPr txBox="1">
            <a:spLocks noGrp="1"/>
          </p:cNvSpPr>
          <p:nvPr>
            <p:ph type="sldNum" idx="12"/>
          </p:nvPr>
        </p:nvSpPr>
        <p:spPr>
          <a:xfrm>
            <a:off x="8610600" y="6356350"/>
            <a:ext cx="2743200" cy="365125"/>
          </a:xfrm>
          <a:prstGeom prst="rect">
            <a:avLst/>
          </a:prstGeom>
          <a:noFill/>
          <a:ln>
            <a:noFill/>
          </a:ln>
        </p:spPr>
        <p:txBody>
          <a:bodyPr spcFirstLastPara="1" wrap="square" lIns="68550" tIns="34275" rIns="68550" bIns="34275" anchor="ctr" anchorCtr="0">
            <a:noAutofit/>
          </a:bodyPr>
          <a:lstStyle/>
          <a:p>
            <a:pPr marL="0" lvl="0" indent="0" algn="r" rtl="0">
              <a:spcBef>
                <a:spcPts val="0"/>
              </a:spcBef>
              <a:spcAft>
                <a:spcPts val="0"/>
              </a:spcAft>
              <a:buNone/>
            </a:pPr>
            <a:fld id="{00000000-1234-1234-1234-123412341234}" type="slidenum">
              <a:rPr lang="en-US"/>
              <a:t>55</a:t>
            </a:fld>
            <a:endParaRPr/>
          </a:p>
        </p:txBody>
      </p:sp>
      <p:cxnSp>
        <p:nvCxnSpPr>
          <p:cNvPr id="2" name="Straight Connector 1">
            <a:extLst>
              <a:ext uri="{FF2B5EF4-FFF2-40B4-BE49-F238E27FC236}">
                <a16:creationId xmlns:a16="http://schemas.microsoft.com/office/drawing/2014/main" id="{ADB5A12A-E8A7-6C3B-7D09-F344F8B043BC}"/>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6"/>
          <p:cNvSpPr txBox="1">
            <a:spLocks noGrp="1"/>
          </p:cNvSpPr>
          <p:nvPr>
            <p:ph type="title"/>
          </p:nvPr>
        </p:nvSpPr>
        <p:spPr>
          <a:xfrm>
            <a:off x="822960" y="91440"/>
            <a:ext cx="10515600" cy="9984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Scaffolded Resource:</a:t>
            </a:r>
            <a:br>
              <a:rPr lang="en-US" sz="3200" dirty="0"/>
            </a:br>
            <a:r>
              <a:rPr lang="en-US" sz="3200" dirty="0"/>
              <a:t>Revised Teacher Self-Reflection Guides</a:t>
            </a:r>
            <a:endParaRPr sz="3200" dirty="0"/>
          </a:p>
        </p:txBody>
      </p:sp>
      <p:pic>
        <p:nvPicPr>
          <p:cNvPr id="217" name="Google Shape;217;p6" descr="Self-Reflection Guide for Data Available Teachers"/>
          <p:cNvPicPr preferRelativeResize="0">
            <a:picLocks noGrp="1"/>
          </p:cNvPicPr>
          <p:nvPr>
            <p:ph type="body" idx="1"/>
          </p:nvPr>
        </p:nvPicPr>
        <p:blipFill rotWithShape="1">
          <a:blip r:embed="rId3">
            <a:alphaModFix/>
          </a:blip>
          <a:srcRect/>
          <a:stretch/>
        </p:blipFill>
        <p:spPr>
          <a:xfrm>
            <a:off x="822960" y="1371600"/>
            <a:ext cx="3684126" cy="4493497"/>
          </a:xfrm>
          <a:prstGeom prst="rect">
            <a:avLst/>
          </a:prstGeom>
          <a:solidFill>
            <a:schemeClr val="lt1"/>
          </a:solidFill>
          <a:ln w="38100" cap="flat" cmpd="sng">
            <a:solidFill>
              <a:srgbClr val="7F7F7F"/>
            </a:solidFill>
            <a:prstDash val="solid"/>
            <a:round/>
            <a:headEnd type="none" w="sm" len="sm"/>
            <a:tailEnd type="none" w="sm" len="sm"/>
          </a:ln>
          <a:effectLst>
            <a:outerShdw blurRad="190500" dist="228600" dir="2700000" algn="ctr">
              <a:srgbClr val="000000">
                <a:alpha val="29803"/>
              </a:srgbClr>
            </a:outerShdw>
          </a:effectLst>
        </p:spPr>
      </p:pic>
      <p:sp>
        <p:nvSpPr>
          <p:cNvPr id="218" name="Google Shape;218;p6"/>
          <p:cNvSpPr txBox="1"/>
          <p:nvPr/>
        </p:nvSpPr>
        <p:spPr>
          <a:xfrm>
            <a:off x="4713611" y="1833264"/>
            <a:ext cx="3197827" cy="35701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3600"/>
              </a:spcAft>
              <a:buNone/>
            </a:pPr>
            <a:r>
              <a:rPr lang="en-US" sz="2800" b="0" i="0" u="sng" strike="noStrike" cap="none"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Teacher Self-Reflection Guide (Data Available)</a:t>
            </a:r>
            <a:endParaRPr sz="2800" b="0"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en-US" sz="2800" b="0" i="0" u="sng" strike="noStrike" cap="none" dirty="0">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Teacher Self-Reflection Guide (Non-Data Available)</a:t>
            </a:r>
            <a:endParaRPr sz="2800" b="0" i="0" u="none" strike="noStrike" cap="none" dirty="0">
              <a:solidFill>
                <a:schemeClr val="dk1"/>
              </a:solidFill>
              <a:latin typeface="Arial"/>
              <a:ea typeface="Arial"/>
              <a:cs typeface="Arial"/>
              <a:sym typeface="Arial"/>
            </a:endParaRPr>
          </a:p>
        </p:txBody>
      </p:sp>
      <p:pic>
        <p:nvPicPr>
          <p:cNvPr id="219" name="Google Shape;219;p6" descr="Self-Reflection Guide for Non-Data Available Teachers"/>
          <p:cNvPicPr preferRelativeResize="0">
            <a:picLocks noGrp="1"/>
          </p:cNvPicPr>
          <p:nvPr>
            <p:ph type="body" idx="2"/>
          </p:nvPr>
        </p:nvPicPr>
        <p:blipFill rotWithShape="1">
          <a:blip r:embed="rId6">
            <a:alphaModFix/>
          </a:blip>
          <a:srcRect/>
          <a:stretch/>
        </p:blipFill>
        <p:spPr>
          <a:xfrm>
            <a:off x="8117963" y="1371600"/>
            <a:ext cx="3695800" cy="4493498"/>
          </a:xfrm>
          <a:prstGeom prst="rect">
            <a:avLst/>
          </a:prstGeom>
          <a:noFill/>
          <a:ln w="38100" cap="flat" cmpd="sng">
            <a:solidFill>
              <a:srgbClr val="7F7F7F"/>
            </a:solidFill>
            <a:prstDash val="solid"/>
            <a:round/>
            <a:headEnd type="none" w="sm" len="sm"/>
            <a:tailEnd type="none" w="sm" len="sm"/>
          </a:ln>
          <a:effectLst>
            <a:outerShdw blurRad="190500" dist="228600" dir="2700000" algn="ctr">
              <a:srgbClr val="000000">
                <a:alpha val="29803"/>
              </a:srgbClr>
            </a:outerShdw>
          </a:effectLst>
        </p:spPr>
      </p:pic>
      <p:sp>
        <p:nvSpPr>
          <p:cNvPr id="220" name="Google Shape;220;p6">
            <a:extLst>
              <a:ext uri="{C183D7F6-B498-43B3-948B-1728B52AA6E4}">
                <adec:decorative xmlns:adec="http://schemas.microsoft.com/office/drawing/2017/decorative" val="1"/>
              </a:ext>
            </a:extLst>
          </p:cNvPr>
          <p:cNvSpPr/>
          <p:nvPr/>
        </p:nvSpPr>
        <p:spPr>
          <a:xfrm>
            <a:off x="915948" y="1436256"/>
            <a:ext cx="3487453" cy="1289607"/>
          </a:xfrm>
          <a:prstGeom prst="frame">
            <a:avLst>
              <a:gd name="adj1" fmla="val 12500"/>
            </a:avLst>
          </a:prstGeom>
          <a:solidFill>
            <a:srgbClr val="13526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6">
            <a:extLst>
              <a:ext uri="{C183D7F6-B498-43B3-948B-1728B52AA6E4}">
                <adec:decorative xmlns:adec="http://schemas.microsoft.com/office/drawing/2017/decorative" val="1"/>
              </a:ext>
            </a:extLst>
          </p:cNvPr>
          <p:cNvSpPr/>
          <p:nvPr/>
        </p:nvSpPr>
        <p:spPr>
          <a:xfrm>
            <a:off x="8223931" y="1436256"/>
            <a:ext cx="3483864" cy="1289607"/>
          </a:xfrm>
          <a:prstGeom prst="frame">
            <a:avLst>
              <a:gd name="adj1" fmla="val 12500"/>
            </a:avLst>
          </a:prstGeom>
          <a:solidFill>
            <a:srgbClr val="13526F"/>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cxnSp>
        <p:nvCxnSpPr>
          <p:cNvPr id="2" name="Straight Connector 1">
            <a:extLst>
              <a:ext uri="{FF2B5EF4-FFF2-40B4-BE49-F238E27FC236}">
                <a16:creationId xmlns:a16="http://schemas.microsoft.com/office/drawing/2014/main" id="{86451210-0A93-9DC7-95FD-6E23B46F5CD7}"/>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7"/>
          <p:cNvSpPr txBox="1">
            <a:spLocks noGrp="1"/>
          </p:cNvSpPr>
          <p:nvPr>
            <p:ph type="title"/>
          </p:nvPr>
        </p:nvSpPr>
        <p:spPr>
          <a:xfrm>
            <a:off x="822960" y="9144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Outcome: Performance Templates</a:t>
            </a:r>
            <a:endParaRPr sz="3200" dirty="0"/>
          </a:p>
        </p:txBody>
      </p:sp>
      <p:grpSp>
        <p:nvGrpSpPr>
          <p:cNvPr id="5" name="Group 4" descr="Picture of the Performance Templates available on SAS">
            <a:extLst>
              <a:ext uri="{FF2B5EF4-FFF2-40B4-BE49-F238E27FC236}">
                <a16:creationId xmlns:a16="http://schemas.microsoft.com/office/drawing/2014/main" id="{4B66886C-A700-3B7C-65F1-80CEECA00C5D}"/>
              </a:ext>
            </a:extLst>
          </p:cNvPr>
          <p:cNvGrpSpPr/>
          <p:nvPr/>
        </p:nvGrpSpPr>
        <p:grpSpPr>
          <a:xfrm>
            <a:off x="822960" y="1371600"/>
            <a:ext cx="6968000" cy="4351338"/>
            <a:chOff x="942597" y="1753164"/>
            <a:chExt cx="6968000" cy="4351338"/>
          </a:xfrm>
        </p:grpSpPr>
        <p:pic>
          <p:nvPicPr>
            <p:cNvPr id="2" name="Google Shape;228;p7">
              <a:extLst>
                <a:ext uri="{FF2B5EF4-FFF2-40B4-BE49-F238E27FC236}">
                  <a16:creationId xmlns:a16="http://schemas.microsoft.com/office/drawing/2014/main" id="{0BC30ED6-18F7-9045-FEB1-93E4F0494DFA}"/>
                </a:ext>
              </a:extLst>
            </p:cNvPr>
            <p:cNvPicPr preferRelativeResize="0">
              <a:picLocks/>
            </p:cNvPicPr>
            <p:nvPr/>
          </p:nvPicPr>
          <p:blipFill rotWithShape="1">
            <a:blip r:embed="rId3">
              <a:alphaModFix/>
            </a:blip>
            <a:srcRect/>
            <a:stretch/>
          </p:blipFill>
          <p:spPr>
            <a:xfrm rot="-813105">
              <a:off x="942597" y="1753164"/>
              <a:ext cx="3386212" cy="4351338"/>
            </a:xfrm>
            <a:prstGeom prst="rect">
              <a:avLst/>
            </a:prstGeom>
            <a:noFill/>
            <a:ln>
              <a:noFill/>
            </a:ln>
            <a:effectLst>
              <a:outerShdw blurRad="149987" dist="250190" dir="8460000" algn="ctr">
                <a:srgbClr val="000000">
                  <a:alpha val="27843"/>
                </a:srgbClr>
              </a:outerShdw>
            </a:effectLst>
          </p:spPr>
        </p:pic>
        <p:pic>
          <p:nvPicPr>
            <p:cNvPr id="4" name="Google Shape;232;p7">
              <a:extLst>
                <a:ext uri="{FF2B5EF4-FFF2-40B4-BE49-F238E27FC236}">
                  <a16:creationId xmlns:a16="http://schemas.microsoft.com/office/drawing/2014/main" id="{56A2DBDF-0B61-A7CC-4214-36F19199C6D9}"/>
                </a:ext>
              </a:extLst>
            </p:cNvPr>
            <p:cNvPicPr preferRelativeResize="0"/>
            <p:nvPr/>
          </p:nvPicPr>
          <p:blipFill rotWithShape="1">
            <a:blip r:embed="rId4">
              <a:alphaModFix/>
            </a:blip>
            <a:srcRect/>
            <a:stretch/>
          </p:blipFill>
          <p:spPr>
            <a:xfrm rot="-783361">
              <a:off x="4614420" y="1811798"/>
              <a:ext cx="3296177" cy="4234070"/>
            </a:xfrm>
            <a:prstGeom prst="rect">
              <a:avLst/>
            </a:prstGeom>
            <a:noFill/>
            <a:ln>
              <a:noFill/>
            </a:ln>
            <a:effectLst>
              <a:outerShdw blurRad="149987" dist="250190" dir="8460000" algn="ctr">
                <a:srgbClr val="000000">
                  <a:alpha val="27843"/>
                </a:srgbClr>
              </a:outerShdw>
            </a:effectLst>
          </p:spPr>
        </p:pic>
      </p:grpSp>
      <p:sp>
        <p:nvSpPr>
          <p:cNvPr id="229" name="Google Shape;229;p7"/>
          <p:cNvSpPr txBox="1">
            <a:spLocks noGrp="1"/>
          </p:cNvSpPr>
          <p:nvPr>
            <p:ph type="body" idx="2"/>
          </p:nvPr>
        </p:nvSpPr>
        <p:spPr>
          <a:xfrm>
            <a:off x="8945182" y="3205545"/>
            <a:ext cx="2743200" cy="1551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u="sng" dirty="0">
                <a:solidFill>
                  <a:schemeClr val="hlink"/>
                </a:solidFill>
                <a:hlinkClick r:id="rId5"/>
              </a:rPr>
              <a:t>PDE SAS Educator Effectiveness</a:t>
            </a:r>
            <a:endParaRPr dirty="0"/>
          </a:p>
        </p:txBody>
      </p:sp>
      <p:sp>
        <p:nvSpPr>
          <p:cNvPr id="231" name="Google Shape;231;p7">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cxnSp>
        <p:nvCxnSpPr>
          <p:cNvPr id="3" name="Straight Connector 2">
            <a:extLst>
              <a:ext uri="{FF2B5EF4-FFF2-40B4-BE49-F238E27FC236}">
                <a16:creationId xmlns:a16="http://schemas.microsoft.com/office/drawing/2014/main" id="{08B7AF20-0ED0-41E0-B3F3-FCC784639368}"/>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230" name="Google Shape;230;p7">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8"/>
          <p:cNvSpPr txBox="1">
            <a:spLocks noGrp="1"/>
          </p:cNvSpPr>
          <p:nvPr>
            <p:ph type="title"/>
          </p:nvPr>
        </p:nvSpPr>
        <p:spPr>
          <a:xfrm>
            <a:off x="2194560" y="2834640"/>
            <a:ext cx="6451230" cy="99456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Arial"/>
              <a:buNone/>
            </a:pPr>
            <a:r>
              <a:rPr lang="en-US" sz="4000" dirty="0"/>
              <a:t>What’s Required?</a:t>
            </a:r>
            <a:endParaRPr sz="4000" dirty="0"/>
          </a:p>
        </p:txBody>
      </p:sp>
      <p:sp>
        <p:nvSpPr>
          <p:cNvPr id="238" name="Google Shape;238;p8"/>
          <p:cNvSpPr txBox="1">
            <a:spLocks noGrp="1"/>
          </p:cNvSpPr>
          <p:nvPr>
            <p:ph type="body" idx="1"/>
          </p:nvPr>
        </p:nvSpPr>
        <p:spPr>
          <a:xfrm>
            <a:off x="2194560" y="4023360"/>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r>
              <a:rPr lang="en-US" sz="2200" dirty="0"/>
              <a:t>The Act 13 connection to goal-setting</a:t>
            </a:r>
            <a:endParaRPr sz="2200" dirty="0"/>
          </a:p>
        </p:txBody>
      </p:sp>
      <p:sp>
        <p:nvSpPr>
          <p:cNvPr id="239" name="Google Shape;23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240" name="Google Shape;24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9"/>
          <p:cNvSpPr txBox="1">
            <a:spLocks noGrp="1"/>
          </p:cNvSpPr>
          <p:nvPr>
            <p:ph type="title"/>
          </p:nvPr>
        </p:nvSpPr>
        <p:spPr>
          <a:xfrm>
            <a:off x="822960" y="91440"/>
            <a:ext cx="7483764" cy="9187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sz="3200" dirty="0"/>
              <a:t>Types of Evaluations</a:t>
            </a:r>
            <a:endParaRPr sz="3200" dirty="0"/>
          </a:p>
        </p:txBody>
      </p:sp>
      <p:pic>
        <p:nvPicPr>
          <p:cNvPr id="249" name="Google Shape;249;p9" descr="3 buckets for evaluation: Classroom Teacher, provides direct instruction, Non-Teaching Professional, provides support, and Principal"/>
          <p:cNvPicPr preferRelativeResize="0"/>
          <p:nvPr/>
        </p:nvPicPr>
        <p:blipFill>
          <a:blip r:embed="rId3">
            <a:alphaModFix/>
          </a:blip>
          <a:stretch>
            <a:fillRect/>
          </a:stretch>
        </p:blipFill>
        <p:spPr>
          <a:xfrm>
            <a:off x="822960" y="2055824"/>
            <a:ext cx="5449149" cy="3249151"/>
          </a:xfrm>
          <a:prstGeom prst="rect">
            <a:avLst/>
          </a:prstGeom>
          <a:noFill/>
          <a:ln>
            <a:noFill/>
          </a:ln>
        </p:spPr>
      </p:pic>
      <p:sp>
        <p:nvSpPr>
          <p:cNvPr id="246" name="Google Shape;246;p9"/>
          <p:cNvSpPr txBox="1">
            <a:spLocks noGrp="1"/>
          </p:cNvSpPr>
          <p:nvPr>
            <p:ph type="body" idx="1"/>
          </p:nvPr>
        </p:nvSpPr>
        <p:spPr>
          <a:xfrm>
            <a:off x="6805455" y="1371600"/>
            <a:ext cx="5150756" cy="445491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ct val="91666"/>
              <a:buFont typeface="Arial"/>
              <a:buNone/>
            </a:pPr>
            <a:r>
              <a:rPr lang="en-US" sz="1400" dirty="0">
                <a:solidFill>
                  <a:srgbClr val="082A3D"/>
                </a:solidFill>
              </a:rPr>
              <a:t>There are five areas in which an employee </a:t>
            </a:r>
            <a:r>
              <a:rPr lang="en-US" sz="1400" b="1" dirty="0">
                <a:solidFill>
                  <a:srgbClr val="082A3D"/>
                </a:solidFill>
              </a:rPr>
              <a:t>may be </a:t>
            </a:r>
            <a:r>
              <a:rPr lang="en-US" sz="1400" dirty="0">
                <a:solidFill>
                  <a:srgbClr val="082A3D"/>
                </a:solidFill>
              </a:rPr>
              <a:t>evaluated:</a:t>
            </a:r>
            <a:endParaRPr sz="1400" dirty="0">
              <a:solidFill>
                <a:srgbClr val="082A3D"/>
              </a:solidFill>
            </a:endParaRPr>
          </a:p>
          <a:p>
            <a:pPr marL="457200" lvl="0" indent="-228600" algn="l" rtl="0">
              <a:lnSpc>
                <a:spcPct val="150000"/>
              </a:lnSpc>
              <a:spcBef>
                <a:spcPts val="600"/>
              </a:spcBef>
              <a:spcAft>
                <a:spcPts val="0"/>
              </a:spcAft>
              <a:buClr>
                <a:srgbClr val="082A3D"/>
              </a:buClr>
              <a:buSzPct val="100000"/>
              <a:buNone/>
            </a:pPr>
            <a:r>
              <a:rPr lang="en-US" sz="1400" b="1" dirty="0">
                <a:solidFill>
                  <a:srgbClr val="082A3D"/>
                </a:solidFill>
              </a:rPr>
              <a:t>Observation &amp; Practice</a:t>
            </a:r>
            <a:endParaRPr sz="1400" b="1" dirty="0">
              <a:solidFill>
                <a:srgbClr val="082A3D"/>
              </a:solidFill>
            </a:endParaRPr>
          </a:p>
          <a:p>
            <a:pPr marL="457200" lvl="0" indent="-228600" algn="l" rtl="0">
              <a:lnSpc>
                <a:spcPct val="150000"/>
              </a:lnSpc>
              <a:spcBef>
                <a:spcPts val="0"/>
              </a:spcBef>
              <a:spcAft>
                <a:spcPts val="0"/>
              </a:spcAft>
              <a:buClr>
                <a:srgbClr val="082A3D"/>
              </a:buClr>
              <a:buSzPct val="100000"/>
              <a:buNone/>
            </a:pPr>
            <a:r>
              <a:rPr lang="en-US" sz="1400" b="1" dirty="0">
                <a:solidFill>
                  <a:srgbClr val="082A3D"/>
                </a:solidFill>
              </a:rPr>
              <a:t>Building Level Data:</a:t>
            </a:r>
            <a:r>
              <a:rPr lang="en-US" sz="1400" dirty="0">
                <a:solidFill>
                  <a:srgbClr val="082A3D"/>
                </a:solidFill>
              </a:rPr>
              <a:t> Assessment, Growth, Attendance, Graduation Rate</a:t>
            </a:r>
            <a:endParaRPr sz="1400" dirty="0">
              <a:solidFill>
                <a:srgbClr val="082A3D"/>
              </a:solidFill>
            </a:endParaRPr>
          </a:p>
          <a:p>
            <a:pPr marL="457200" lvl="0" indent="-228600" algn="l" rtl="0">
              <a:lnSpc>
                <a:spcPct val="150000"/>
              </a:lnSpc>
              <a:spcBef>
                <a:spcPts val="0"/>
              </a:spcBef>
              <a:spcAft>
                <a:spcPts val="0"/>
              </a:spcAft>
              <a:buClr>
                <a:srgbClr val="082A3D"/>
              </a:buClr>
              <a:buSzPct val="100000"/>
              <a:buNone/>
            </a:pPr>
            <a:r>
              <a:rPr lang="en-US" sz="1400" b="1" dirty="0">
                <a:solidFill>
                  <a:srgbClr val="082A3D"/>
                </a:solidFill>
              </a:rPr>
              <a:t>Teacher-Specific Data:</a:t>
            </a:r>
            <a:r>
              <a:rPr lang="en-US" sz="1400" dirty="0">
                <a:solidFill>
                  <a:srgbClr val="082A3D"/>
                </a:solidFill>
              </a:rPr>
              <a:t> Assessment, Growth, IEP Goals Progress</a:t>
            </a:r>
            <a:endParaRPr sz="1400" dirty="0">
              <a:solidFill>
                <a:srgbClr val="082A3D"/>
              </a:solidFill>
            </a:endParaRPr>
          </a:p>
          <a:p>
            <a:pPr marL="457200" lvl="0" indent="-228600" algn="l" rtl="0">
              <a:lnSpc>
                <a:spcPct val="150000"/>
              </a:lnSpc>
              <a:spcBef>
                <a:spcPts val="0"/>
              </a:spcBef>
              <a:spcAft>
                <a:spcPts val="0"/>
              </a:spcAft>
              <a:buClr>
                <a:srgbClr val="082A3D"/>
              </a:buClr>
              <a:buSzPct val="100000"/>
              <a:buNone/>
            </a:pPr>
            <a:r>
              <a:rPr lang="en-US" sz="1400" b="1" dirty="0">
                <a:solidFill>
                  <a:srgbClr val="082A3D"/>
                </a:solidFill>
              </a:rPr>
              <a:t>LEA Selected Measures</a:t>
            </a:r>
            <a:r>
              <a:rPr lang="en-US" sz="1400" dirty="0">
                <a:solidFill>
                  <a:srgbClr val="082A3D"/>
                </a:solidFill>
              </a:rPr>
              <a:t>, comprised of one or more of the following:</a:t>
            </a:r>
            <a:endParaRPr sz="1400" dirty="0">
              <a:solidFill>
                <a:srgbClr val="082A3D"/>
              </a:solidFill>
            </a:endParaRPr>
          </a:p>
          <a:p>
            <a:pPr marL="914400" lvl="1" indent="-293369" algn="l" rtl="0">
              <a:lnSpc>
                <a:spcPct val="150000"/>
              </a:lnSpc>
              <a:spcBef>
                <a:spcPts val="0"/>
              </a:spcBef>
              <a:spcAft>
                <a:spcPts val="0"/>
              </a:spcAft>
              <a:buClr>
                <a:srgbClr val="082A3D"/>
              </a:buClr>
              <a:buSzPct val="100000"/>
              <a:buChar char="○"/>
            </a:pPr>
            <a:r>
              <a:rPr lang="en-US" sz="1400" dirty="0">
                <a:solidFill>
                  <a:srgbClr val="082A3D"/>
                </a:solidFill>
              </a:rPr>
              <a:t>Locally developed school district rubrics</a:t>
            </a:r>
            <a:endParaRPr sz="1400" dirty="0">
              <a:solidFill>
                <a:srgbClr val="082A3D"/>
              </a:solidFill>
            </a:endParaRPr>
          </a:p>
          <a:p>
            <a:pPr marL="914400" lvl="1" indent="-293369" algn="l" rtl="0">
              <a:lnSpc>
                <a:spcPct val="150000"/>
              </a:lnSpc>
              <a:spcBef>
                <a:spcPts val="0"/>
              </a:spcBef>
              <a:spcAft>
                <a:spcPts val="0"/>
              </a:spcAft>
              <a:buClr>
                <a:srgbClr val="082A3D"/>
              </a:buClr>
              <a:buSzPct val="100000"/>
              <a:buChar char="○"/>
            </a:pPr>
            <a:r>
              <a:rPr lang="en-US" sz="1400" dirty="0">
                <a:solidFill>
                  <a:srgbClr val="082A3D"/>
                </a:solidFill>
              </a:rPr>
              <a:t>District-designed measures and examinations</a:t>
            </a:r>
            <a:endParaRPr sz="1400" dirty="0">
              <a:solidFill>
                <a:srgbClr val="082A3D"/>
              </a:solidFill>
            </a:endParaRPr>
          </a:p>
          <a:p>
            <a:pPr marL="914400" lvl="1" indent="-293369" algn="l" rtl="0">
              <a:lnSpc>
                <a:spcPct val="150000"/>
              </a:lnSpc>
              <a:spcBef>
                <a:spcPts val="0"/>
              </a:spcBef>
              <a:spcAft>
                <a:spcPts val="0"/>
              </a:spcAft>
              <a:buClr>
                <a:srgbClr val="082A3D"/>
              </a:buClr>
              <a:buSzPct val="100000"/>
              <a:buChar char="○"/>
            </a:pPr>
            <a:r>
              <a:rPr lang="en-US" sz="1400" dirty="0">
                <a:solidFill>
                  <a:srgbClr val="082A3D"/>
                </a:solidFill>
              </a:rPr>
              <a:t>Nationally recognized standardized tests</a:t>
            </a:r>
            <a:endParaRPr sz="1400" dirty="0">
              <a:solidFill>
                <a:srgbClr val="082A3D"/>
              </a:solidFill>
            </a:endParaRPr>
          </a:p>
          <a:p>
            <a:pPr marL="914400" lvl="1" indent="-293369" algn="l" rtl="0">
              <a:lnSpc>
                <a:spcPct val="150000"/>
              </a:lnSpc>
              <a:spcBef>
                <a:spcPts val="0"/>
              </a:spcBef>
              <a:spcAft>
                <a:spcPts val="0"/>
              </a:spcAft>
              <a:buClr>
                <a:srgbClr val="082A3D"/>
              </a:buClr>
              <a:buSzPct val="100000"/>
              <a:buChar char="○"/>
            </a:pPr>
            <a:r>
              <a:rPr lang="en-US" sz="1400" dirty="0">
                <a:solidFill>
                  <a:srgbClr val="082A3D"/>
                </a:solidFill>
              </a:rPr>
              <a:t>Industry certification examinations</a:t>
            </a:r>
            <a:endParaRPr sz="1400" dirty="0">
              <a:solidFill>
                <a:srgbClr val="082A3D"/>
              </a:solidFill>
            </a:endParaRPr>
          </a:p>
          <a:p>
            <a:pPr marL="914400" lvl="1" indent="-293369" algn="l" rtl="0">
              <a:lnSpc>
                <a:spcPct val="150000"/>
              </a:lnSpc>
              <a:spcBef>
                <a:spcPts val="0"/>
              </a:spcBef>
              <a:spcAft>
                <a:spcPts val="0"/>
              </a:spcAft>
              <a:buClr>
                <a:srgbClr val="082A3D"/>
              </a:buClr>
              <a:buSzPct val="100000"/>
              <a:buChar char="○"/>
            </a:pPr>
            <a:r>
              <a:rPr lang="en-US" sz="1400" dirty="0">
                <a:solidFill>
                  <a:srgbClr val="082A3D"/>
                </a:solidFill>
              </a:rPr>
              <a:t>Student projects pursuant to local requirements</a:t>
            </a:r>
            <a:endParaRPr sz="1400" dirty="0">
              <a:solidFill>
                <a:srgbClr val="082A3D"/>
              </a:solidFill>
            </a:endParaRPr>
          </a:p>
          <a:p>
            <a:pPr marL="914400" lvl="1" indent="-293369" algn="l" rtl="0">
              <a:lnSpc>
                <a:spcPct val="150000"/>
              </a:lnSpc>
              <a:spcBef>
                <a:spcPts val="0"/>
              </a:spcBef>
              <a:spcAft>
                <a:spcPts val="0"/>
              </a:spcAft>
              <a:buClr>
                <a:srgbClr val="082A3D"/>
              </a:buClr>
              <a:buSzPct val="100000"/>
              <a:buChar char="○"/>
            </a:pPr>
            <a:r>
              <a:rPr lang="en-US" sz="1400" dirty="0">
                <a:solidFill>
                  <a:srgbClr val="082A3D"/>
                </a:solidFill>
              </a:rPr>
              <a:t>Student portfolios pursuant to local requirements</a:t>
            </a:r>
            <a:endParaRPr sz="1400" dirty="0">
              <a:solidFill>
                <a:srgbClr val="082A3D"/>
              </a:solidFill>
            </a:endParaRPr>
          </a:p>
          <a:p>
            <a:pPr marL="457200" lvl="0" indent="-228600" algn="l" rtl="0">
              <a:lnSpc>
                <a:spcPct val="150000"/>
              </a:lnSpc>
              <a:spcBef>
                <a:spcPts val="0"/>
              </a:spcBef>
              <a:spcAft>
                <a:spcPts val="0"/>
              </a:spcAft>
              <a:buClr>
                <a:srgbClr val="082A3D"/>
              </a:buClr>
              <a:buSzPct val="100000"/>
              <a:buNone/>
            </a:pPr>
            <a:r>
              <a:rPr lang="en-US" sz="1400" b="1" dirty="0">
                <a:solidFill>
                  <a:srgbClr val="082A3D"/>
                </a:solidFill>
              </a:rPr>
              <a:t>Principal Performance Goals</a:t>
            </a:r>
            <a:endParaRPr sz="1200" dirty="0"/>
          </a:p>
        </p:txBody>
      </p:sp>
      <p:sp>
        <p:nvSpPr>
          <p:cNvPr id="250" name="Google Shape;250;p9">
            <a:extLst>
              <a:ext uri="{C183D7F6-B498-43B3-948B-1728B52AA6E4}">
                <adec:decorative xmlns:adec="http://schemas.microsoft.com/office/drawing/2017/decorative" val="1"/>
              </a:ext>
            </a:extLst>
          </p:cNvPr>
          <p:cNvSpPr/>
          <p:nvPr/>
        </p:nvSpPr>
        <p:spPr>
          <a:xfrm>
            <a:off x="6096000" y="5995299"/>
            <a:ext cx="909300" cy="251400"/>
          </a:xfrm>
          <a:prstGeom prst="rightArrow">
            <a:avLst>
              <a:gd name="adj1" fmla="val 50000"/>
              <a:gd name="adj2" fmla="val 50000"/>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1" name="Google Shape;251;p9">
            <a:extLst>
              <a:ext uri="{C183D7F6-B498-43B3-948B-1728B52AA6E4}">
                <adec:decorative xmlns:adec="http://schemas.microsoft.com/office/drawing/2017/decorative" val="1"/>
              </a:ext>
            </a:extLst>
          </p:cNvPr>
          <p:cNvSpPr/>
          <p:nvPr/>
        </p:nvSpPr>
        <p:spPr>
          <a:xfrm>
            <a:off x="6096000" y="3473358"/>
            <a:ext cx="909300" cy="251400"/>
          </a:xfrm>
          <a:prstGeom prst="rightArrow">
            <a:avLst>
              <a:gd name="adj1" fmla="val 50000"/>
              <a:gd name="adj2" fmla="val 50000"/>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 name="Straight Connector 1">
            <a:extLst>
              <a:ext uri="{FF2B5EF4-FFF2-40B4-BE49-F238E27FC236}">
                <a16:creationId xmlns:a16="http://schemas.microsoft.com/office/drawing/2014/main" id="{32FC851E-A85C-919F-8090-316BDB7939A7}"/>
              </a:ext>
              <a:ext uri="{C183D7F6-B498-43B3-948B-1728B52AA6E4}">
                <adec:decorative xmlns:adec="http://schemas.microsoft.com/office/drawing/2017/decorative" val="1"/>
              </a:ext>
            </a:extLst>
          </p:cNvPr>
          <p:cNvCxnSpPr/>
          <p:nvPr/>
        </p:nvCxnSpPr>
        <p:spPr>
          <a:xfrm>
            <a:off x="915948" y="991892"/>
            <a:ext cx="8369085" cy="0"/>
          </a:xfrm>
          <a:prstGeom prst="line">
            <a:avLst/>
          </a:prstGeom>
          <a:ln w="57150">
            <a:solidFill>
              <a:srgbClr val="4AA6B7"/>
            </a:solidFill>
          </a:ln>
        </p:spPr>
        <p:style>
          <a:lnRef idx="1">
            <a:schemeClr val="accent1"/>
          </a:lnRef>
          <a:fillRef idx="0">
            <a:schemeClr val="accent1"/>
          </a:fillRef>
          <a:effectRef idx="0">
            <a:schemeClr val="accent1"/>
          </a:effectRef>
          <a:fontRef idx="minor">
            <a:schemeClr val="tx1"/>
          </a:fontRef>
        </p:style>
      </p:cxnSp>
      <p:sp>
        <p:nvSpPr>
          <p:cNvPr id="247" name="Google Shape;247;p9">
            <a:extLst>
              <a:ext uri="{C183D7F6-B498-43B3-948B-1728B52AA6E4}">
                <adec:decorative xmlns:adec="http://schemas.microsoft.com/office/drawing/2017/decorative" val="1"/>
              </a:ext>
            </a:extLst>
          </p:cNvPr>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9/27/2023</a:t>
            </a:r>
            <a:endParaRPr/>
          </a:p>
        </p:txBody>
      </p:sp>
      <p:sp>
        <p:nvSpPr>
          <p:cNvPr id="248" name="Google Shape;248;p9">
            <a:extLst>
              <a:ext uri="{C183D7F6-B498-43B3-948B-1728B52AA6E4}">
                <adec:decorative xmlns:adec="http://schemas.microsoft.com/office/drawing/2017/decorative" val="1"/>
              </a:ext>
            </a:extLst>
          </p:cNvPr>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DE PowerShots">
      <a:dk1>
        <a:srgbClr val="092F56"/>
      </a:dk1>
      <a:lt1>
        <a:srgbClr val="FFFFFF"/>
      </a:lt1>
      <a:dk2>
        <a:srgbClr val="3D638E"/>
      </a:dk2>
      <a:lt2>
        <a:srgbClr val="E7E6E6"/>
      </a:lt2>
      <a:accent1>
        <a:srgbClr val="4472C4"/>
      </a:accent1>
      <a:accent2>
        <a:srgbClr val="EA4D24"/>
      </a:accent2>
      <a:accent3>
        <a:srgbClr val="A5A5A5"/>
      </a:accent3>
      <a:accent4>
        <a:srgbClr val="FFC000"/>
      </a:accent4>
      <a:accent5>
        <a:srgbClr val="6886CC"/>
      </a:accent5>
      <a:accent6>
        <a:srgbClr val="8AB769"/>
      </a:accent6>
      <a:hlink>
        <a:srgbClr val="0563C1"/>
      </a:hlink>
      <a:folHlink>
        <a:srgbClr val="61A2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482D842089574DB7553D4C2D61B03E" ma:contentTypeVersion="13" ma:contentTypeDescription="Create a new document." ma:contentTypeScope="" ma:versionID="c92f3cbe2cb6162bdf07a99e90f8a9ce">
  <xsd:schema xmlns:xsd="http://www.w3.org/2001/XMLSchema" xmlns:xs="http://www.w3.org/2001/XMLSchema" xmlns:p="http://schemas.microsoft.com/office/2006/metadata/properties" xmlns:ns2="9958ad7b-6f75-4bdd-a10e-f124fca672e5" xmlns:ns3="a67f8c45-a95b-4510-8c35-0a4fd1fd04d6" targetNamespace="http://schemas.microsoft.com/office/2006/metadata/properties" ma:root="true" ma:fieldsID="d99463dd94fd0c0693934d8e64437c6d" ns2:_="" ns3:_="">
    <xsd:import namespace="9958ad7b-6f75-4bdd-a10e-f124fca672e5"/>
    <xsd:import namespace="a67f8c45-a95b-4510-8c35-0a4fd1fd04d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58ad7b-6f75-4bdd-a10e-f124fca672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3380fc7-fa52-4f73-84dd-cd41989e36d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7f8c45-a95b-4510-8c35-0a4fd1fd04d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40c07a2-62fd-4ecd-a86d-7b73c60334ce}" ma:internalName="TaxCatchAll" ma:showField="CatchAllData" ma:web="a67f8c45-a95b-4510-8c35-0a4fd1fd04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58ad7b-6f75-4bdd-a10e-f124fca672e5">
      <Terms xmlns="http://schemas.microsoft.com/office/infopath/2007/PartnerControls"/>
    </lcf76f155ced4ddcb4097134ff3c332f>
    <TaxCatchAll xmlns="a67f8c45-a95b-4510-8c35-0a4fd1fd04d6" xsi:nil="true"/>
  </documentManagement>
</p:properties>
</file>

<file path=customXml/itemProps1.xml><?xml version="1.0" encoding="utf-8"?>
<ds:datastoreItem xmlns:ds="http://schemas.openxmlformats.org/officeDocument/2006/customXml" ds:itemID="{A54C3139-2E38-4F4F-8613-B91764A1EC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58ad7b-6f75-4bdd-a10e-f124fca672e5"/>
    <ds:schemaRef ds:uri="a67f8c45-a95b-4510-8c35-0a4fd1fd0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BD5A73-26A8-48AE-991B-080CDB2488D7}">
  <ds:schemaRefs>
    <ds:schemaRef ds:uri="http://schemas.microsoft.com/sharepoint/v3/contenttype/forms"/>
  </ds:schemaRefs>
</ds:datastoreItem>
</file>

<file path=customXml/itemProps3.xml><?xml version="1.0" encoding="utf-8"?>
<ds:datastoreItem xmlns:ds="http://schemas.openxmlformats.org/officeDocument/2006/customXml" ds:itemID="{4CF70FD9-9170-4BC7-AD31-24FE35CA1BC7}">
  <ds:schemaRefs>
    <ds:schemaRef ds:uri="http://schemas.microsoft.com/office/2006/metadata/properties"/>
    <ds:schemaRef ds:uri="http://schemas.microsoft.com/office/infopath/2007/PartnerControls"/>
    <ds:schemaRef ds:uri="9958ad7b-6f75-4bdd-a10e-f124fca672e5"/>
    <ds:schemaRef ds:uri="a67f8c45-a95b-4510-8c35-0a4fd1fd04d6"/>
  </ds:schemaRefs>
</ds:datastoreItem>
</file>

<file path=docProps/app.xml><?xml version="1.0" encoding="utf-8"?>
<Properties xmlns="http://schemas.openxmlformats.org/officeDocument/2006/extended-properties" xmlns:vt="http://schemas.openxmlformats.org/officeDocument/2006/docPropsVTypes">
  <TotalTime>3492</TotalTime>
  <Words>4680</Words>
  <Application>Microsoft Office PowerPoint</Application>
  <PresentationFormat>Widescreen</PresentationFormat>
  <Paragraphs>534</Paragraphs>
  <Slides>55</Slides>
  <Notes>55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55</vt:i4>
      </vt:variant>
    </vt:vector>
  </HeadingPairs>
  <TitlesOfParts>
    <vt:vector size="62" baseType="lpstr">
      <vt:lpstr>Arial</vt:lpstr>
      <vt:lpstr>Noto Sans Symbols</vt:lpstr>
      <vt:lpstr>Quattrocento Sans</vt:lpstr>
      <vt:lpstr>Calibri</vt:lpstr>
      <vt:lpstr>Office Theme</vt:lpstr>
      <vt:lpstr>Office Theme</vt:lpstr>
      <vt:lpstr>Office Theme</vt:lpstr>
      <vt:lpstr>Writing Meaningful LEA Selected Measures and Principal Performance Goals</vt:lpstr>
      <vt:lpstr>Welcome!</vt:lpstr>
      <vt:lpstr>Who is Here Today? </vt:lpstr>
      <vt:lpstr>Today’s Purpose</vt:lpstr>
      <vt:lpstr>7-Step Protocol for Data-Based Self-Reflection</vt:lpstr>
      <vt:lpstr>Scaffolded Resource: Revised Teacher Self-Reflection Guides</vt:lpstr>
      <vt:lpstr>Outcome: Performance Templates</vt:lpstr>
      <vt:lpstr>What’s Required?</vt:lpstr>
      <vt:lpstr>Types of Evaluations</vt:lpstr>
      <vt:lpstr>Act 13 Requirements</vt:lpstr>
      <vt:lpstr>SLO vs. LEA Selected Measure (SPM)</vt:lpstr>
      <vt:lpstr>Why Reflect &amp; Set Goals?</vt:lpstr>
      <vt:lpstr>Data &amp; Self-Reflection</vt:lpstr>
      <vt:lpstr>Teachers Matter!</vt:lpstr>
      <vt:lpstr>Emphasis and Focus</vt:lpstr>
      <vt:lpstr>Jot It Down</vt:lpstr>
      <vt:lpstr>Watch &amp; Reflect</vt:lpstr>
      <vt:lpstr>Power in the Self-Reflection Tool!</vt:lpstr>
      <vt:lpstr>Power in Goal Setting</vt:lpstr>
      <vt:lpstr>Let’s Pause and Ask…</vt:lpstr>
      <vt:lpstr> Guiding Self-Reflection with Data</vt:lpstr>
      <vt:lpstr>Data vs. Non-Data Available</vt:lpstr>
      <vt:lpstr>Revised Teacher Self-Reflection Guides</vt:lpstr>
      <vt:lpstr>What to Expect</vt:lpstr>
      <vt:lpstr>Time to Use the Performance Templates </vt:lpstr>
      <vt:lpstr>LEA Selected Measures (SPM)</vt:lpstr>
      <vt:lpstr>Using the Self-Reflection Guides</vt:lpstr>
      <vt:lpstr>Benefits of USING the Guides</vt:lpstr>
      <vt:lpstr>Let’s Build a Goal, Step by Step!</vt:lpstr>
      <vt:lpstr>Steps of the Protocol</vt:lpstr>
      <vt:lpstr>Step 1: Determine Data Sources</vt:lpstr>
      <vt:lpstr>Step 2: Analyze Data</vt:lpstr>
      <vt:lpstr>Step 3: Document Observations</vt:lpstr>
      <vt:lpstr>Ready to Record the Goal</vt:lpstr>
      <vt:lpstr>Step 4: Digging for Root Causes</vt:lpstr>
      <vt:lpstr>Digging Deeper Guides</vt:lpstr>
      <vt:lpstr>Step 5: Identify Student Needs </vt:lpstr>
      <vt:lpstr>Step 6: Create Action Plan</vt:lpstr>
      <vt:lpstr>ERC: The Purpose</vt:lpstr>
      <vt:lpstr>ERC: PA Priority Topics</vt:lpstr>
      <vt:lpstr>Ready to Record the Actions</vt:lpstr>
      <vt:lpstr>Step 7: Monitor Progress</vt:lpstr>
      <vt:lpstr>Ready to Record Progress Measures</vt:lpstr>
      <vt:lpstr>Let’s Pause and Ask…</vt:lpstr>
      <vt:lpstr>Model the Conversation</vt:lpstr>
      <vt:lpstr>Model a Conference</vt:lpstr>
      <vt:lpstr>Ready to Record Evaluation Criteria</vt:lpstr>
      <vt:lpstr>Resources</vt:lpstr>
      <vt:lpstr>Act 13 Resources</vt:lpstr>
      <vt:lpstr>Resources to Support the Conversation</vt:lpstr>
      <vt:lpstr>PVAAS Login Page</vt:lpstr>
      <vt:lpstr>PDE PVAAS Web Page</vt:lpstr>
      <vt:lpstr>PIL Blended Data Courses</vt:lpstr>
      <vt:lpstr>Contact Us!</vt:lpstr>
      <vt:lpstr>Thank you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Meaningful LEA Selected Measures and Principal Performance Goals</dc:title>
  <dc:creator>Milakovic, Dana</dc:creator>
  <cp:lastModifiedBy>Andrea Brown</cp:lastModifiedBy>
  <cp:revision>6</cp:revision>
  <dcterms:created xsi:type="dcterms:W3CDTF">2022-07-06T18:28:13Z</dcterms:created>
  <dcterms:modified xsi:type="dcterms:W3CDTF">2024-02-12T18:41:12Z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0x010100B9482D842089574DB7553D4C2D61B03E</vt:lpwstr>
  </property>
  <property fmtid="{D5CDD505-2E9C-101B-9397-08002B2CF9AE}" pid="3" name="_dlc_DocIdItemGuid">
    <vt:lpwstr>32d5213b-f1f2-4624-95fd-39c3289bb079</vt:lpwstr>
  </property>
  <property fmtid="{D5CDD505-2E9C-101B-9397-08002B2CF9AE}" pid="4" name="MediaServiceImageTags">
    <vt:lpwstr/>
  </property>
</Properties>
</file>