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783" r:id="rId5"/>
    <p:sldId id="2798" r:id="rId6"/>
    <p:sldId id="2799" r:id="rId7"/>
    <p:sldId id="2780" r:id="rId8"/>
    <p:sldId id="2801" r:id="rId9"/>
    <p:sldId id="2800" r:id="rId10"/>
    <p:sldId id="2784" r:id="rId11"/>
    <p:sldId id="2763" r:id="rId12"/>
    <p:sldId id="2785" r:id="rId13"/>
    <p:sldId id="2751" r:id="rId14"/>
    <p:sldId id="2765" r:id="rId15"/>
    <p:sldId id="2766" r:id="rId16"/>
    <p:sldId id="2786" r:id="rId17"/>
    <p:sldId id="2788" r:id="rId18"/>
    <p:sldId id="2787" r:id="rId19"/>
    <p:sldId id="2789" r:id="rId20"/>
    <p:sldId id="2790" r:id="rId21"/>
    <p:sldId id="2791"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at is Act 45?" id="{5BF0E5E0-00FB-48E7-B180-669E67E39A77}">
          <p14:sldIdLst>
            <p14:sldId id="2783"/>
            <p14:sldId id="2798"/>
            <p14:sldId id="2799"/>
            <p14:sldId id="2780"/>
            <p14:sldId id="2801"/>
            <p14:sldId id="2800"/>
            <p14:sldId id="2784"/>
            <p14:sldId id="2763"/>
            <p14:sldId id="2785"/>
            <p14:sldId id="2751"/>
            <p14:sldId id="2765"/>
            <p14:sldId id="2766"/>
            <p14:sldId id="2786"/>
            <p14:sldId id="2788"/>
            <p14:sldId id="2787"/>
            <p14:sldId id="2789"/>
            <p14:sldId id="2790"/>
            <p14:sldId id="279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762B9D-52FC-AE03-D1B2-BEB6A7CC00E5}" name="Treese, Matthew" initials="TM" userId="S::c-mtreese@pa.gov::a873a2b1-c29a-4453-87b8-0da44c0312e8" providerId="AD"/>
  <p188:author id="{799B09B3-90DD-5C43-7C1C-170D80EC8418}" name="Lena, Amy" initials="LA" userId="S::alena@pa.gov::9592d73a-42d7-482a-8543-8215b90967e2" providerId="AD"/>
  <p188:author id="{38C431C4-208B-7074-364F-C1EF438249EB}" name="Zaccarelli, Mark" initials="MZ" userId="S::mzaccarell@pa.gov::bcadb321-35f4-4010-b7b0-8f3aa8f9019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26F"/>
    <a:srgbClr val="4AA6B7"/>
    <a:srgbClr val="4A5A66"/>
    <a:srgbClr val="FFFFFF"/>
    <a:srgbClr val="2E537F"/>
    <a:srgbClr val="E7F1FA"/>
    <a:srgbClr val="003C7C"/>
    <a:srgbClr val="2A578D"/>
    <a:srgbClr val="14587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C34F66-27EC-4C4D-B126-86A0950AB1DF}" v="6" dt="2025-01-15T15:30:16.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5" autoAdjust="0"/>
    <p:restoredTop sz="80025" autoAdjust="0"/>
  </p:normalViewPr>
  <p:slideViewPr>
    <p:cSldViewPr snapToGrid="0">
      <p:cViewPr varScale="1">
        <p:scale>
          <a:sx n="67" d="100"/>
          <a:sy n="67" d="100"/>
        </p:scale>
        <p:origin x="571" y="58"/>
      </p:cViewPr>
      <p:guideLst/>
    </p:cSldViewPr>
  </p:slideViewPr>
  <p:outlineViewPr>
    <p:cViewPr>
      <p:scale>
        <a:sx n="33" d="100"/>
        <a:sy n="33" d="100"/>
      </p:scale>
      <p:origin x="0" y="-1125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D94993-336E-4449-87F7-E5B567E39011}" type="datetimeFigureOut">
              <a:rPr lang="en-US" smtClean="0"/>
              <a:t>1/16/2025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B012C48-CBE3-4456-858D-2A38C9D9ED43}" type="slidenum">
              <a:rPr lang="en-US" smtClean="0"/>
              <a:t>‹#›</a:t>
            </a:fld>
            <a:endParaRPr lang="en-US"/>
          </a:p>
        </p:txBody>
      </p:sp>
    </p:spTree>
    <p:extLst>
      <p:ext uri="{BB962C8B-B14F-4D97-AF65-F5344CB8AC3E}">
        <p14:creationId xmlns:p14="http://schemas.microsoft.com/office/powerpoint/2010/main" val="3809366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this important? If you do not understand your professional development requirements, your certificate could go inactive or become invalid, which means that you can’t work.</a:t>
            </a:r>
          </a:p>
        </p:txBody>
      </p:sp>
      <p:sp>
        <p:nvSpPr>
          <p:cNvPr id="4" name="Slide Number Placeholder 3"/>
          <p:cNvSpPr>
            <a:spLocks noGrp="1"/>
          </p:cNvSpPr>
          <p:nvPr>
            <p:ph type="sldNum" sz="quarter" idx="5"/>
          </p:nvPr>
        </p:nvSpPr>
        <p:spPr/>
        <p:txBody>
          <a:bodyPr/>
          <a:lstStyle/>
          <a:p>
            <a:fld id="{5B012C48-CBE3-4456-858D-2A38C9D9ED43}" type="slidenum">
              <a:rPr lang="en-US" smtClean="0"/>
              <a:t>1</a:t>
            </a:fld>
            <a:endParaRPr lang="en-US"/>
          </a:p>
        </p:txBody>
      </p:sp>
    </p:spTree>
    <p:extLst>
      <p:ext uri="{BB962C8B-B14F-4D97-AF65-F5344CB8AC3E}">
        <p14:creationId xmlns:p14="http://schemas.microsoft.com/office/powerpoint/2010/main" val="152518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Tahoma" panose="020B0604030504040204" pitchFamily="34" charset="0"/>
                <a:ea typeface="Calibri" panose="020F0502020204030204" pitchFamily="34" charset="0"/>
              </a:rPr>
              <a:t>If you find that there is a waitlist and no additional courses, please add yourself. The waitlist allows PDE to know more people want to take the course. Then, those on the waitlist receive an email once new offerings are added. </a:t>
            </a:r>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11</a:t>
            </a:fld>
            <a:endParaRPr lang="en-US"/>
          </a:p>
        </p:txBody>
      </p:sp>
    </p:spTree>
    <p:extLst>
      <p:ext uri="{BB962C8B-B14F-4D97-AF65-F5344CB8AC3E}">
        <p14:creationId xmlns:p14="http://schemas.microsoft.com/office/powerpoint/2010/main" val="79724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You will receive automatic emails when you are registered either immediately or if you are taken off the waitlist and added to the course. Please note: if you sign up on multiple waitlists, the system will take you off the waitlists automatically if you get into a class.</a:t>
            </a:r>
          </a:p>
        </p:txBody>
      </p:sp>
      <p:sp>
        <p:nvSpPr>
          <p:cNvPr id="4" name="Slide Number Placeholder 3"/>
          <p:cNvSpPr>
            <a:spLocks noGrp="1"/>
          </p:cNvSpPr>
          <p:nvPr>
            <p:ph type="sldNum" sz="quarter" idx="5"/>
          </p:nvPr>
        </p:nvSpPr>
        <p:spPr/>
        <p:txBody>
          <a:bodyPr/>
          <a:lstStyle/>
          <a:p>
            <a:fld id="{5B012C48-CBE3-4456-858D-2A38C9D9ED43}" type="slidenum">
              <a:rPr lang="en-US" smtClean="0"/>
              <a:t>12</a:t>
            </a:fld>
            <a:endParaRPr lang="en-US"/>
          </a:p>
        </p:txBody>
      </p:sp>
    </p:spTree>
    <p:extLst>
      <p:ext uri="{BB962C8B-B14F-4D97-AF65-F5344CB8AC3E}">
        <p14:creationId xmlns:p14="http://schemas.microsoft.com/office/powerpoint/2010/main" val="1607220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13</a:t>
            </a:fld>
            <a:endParaRPr lang="en-US"/>
          </a:p>
        </p:txBody>
      </p:sp>
    </p:spTree>
    <p:extLst>
      <p:ext uri="{BB962C8B-B14F-4D97-AF65-F5344CB8AC3E}">
        <p14:creationId xmlns:p14="http://schemas.microsoft.com/office/powerpoint/2010/main" val="861624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Prerequisites are listed in the description of each course. Many courses do not have a prerequisites. However, you cannot attend a course that has prerequisites unless they are met.</a:t>
            </a:r>
          </a:p>
          <a:p>
            <a:endParaRPr lang="en-US" dirty="0"/>
          </a:p>
          <a:p>
            <a:r>
              <a:rPr lang="en-US" dirty="0"/>
              <a:t>Viewing prework in the description is the easiest and fastest way to view prework</a:t>
            </a:r>
          </a:p>
          <a:p>
            <a:endParaRPr lang="en-US" dirty="0"/>
          </a:p>
          <a:p>
            <a:r>
              <a:rPr lang="en-US" dirty="0"/>
              <a:t>Note: You can sign up for Act 13 and LBD for any days that work with your schedule, but you must take the days in order (Day 1 before Days 2 &amp; 3, and Day 2 before Day 3.)</a:t>
            </a:r>
          </a:p>
          <a:p>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14</a:t>
            </a:fld>
            <a:endParaRPr lang="en-US"/>
          </a:p>
        </p:txBody>
      </p:sp>
    </p:spTree>
    <p:extLst>
      <p:ext uri="{BB962C8B-B14F-4D97-AF65-F5344CB8AC3E}">
        <p14:creationId xmlns:p14="http://schemas.microsoft.com/office/powerpoint/2010/main" val="3886928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15</a:t>
            </a:fld>
            <a:endParaRPr lang="en-US"/>
          </a:p>
        </p:txBody>
      </p:sp>
    </p:spTree>
    <p:extLst>
      <p:ext uri="{BB962C8B-B14F-4D97-AF65-F5344CB8AC3E}">
        <p14:creationId xmlns:p14="http://schemas.microsoft.com/office/powerpoint/2010/main" val="170864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45 Opportunities for Mandated Training by PDE.</a:t>
            </a:r>
          </a:p>
          <a:p>
            <a:endParaRPr lang="en-US" dirty="0"/>
          </a:p>
          <a:p>
            <a:r>
              <a:rPr lang="en-US" dirty="0"/>
              <a:t>Special Ed Fiscal Training now qualifies for Act 45 if taken through the link on the site.</a:t>
            </a:r>
          </a:p>
          <a:p>
            <a:endParaRPr lang="en-US" dirty="0"/>
          </a:p>
          <a:p>
            <a:r>
              <a:rPr lang="en-US" dirty="0"/>
              <a:t>Act 55 Mandated Training now qualifies for Act 45. The information has to be uploaded through the link on PDE’s website.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16</a:t>
            </a:fld>
            <a:endParaRPr lang="en-US"/>
          </a:p>
        </p:txBody>
      </p:sp>
    </p:spTree>
    <p:extLst>
      <p:ext uri="{BB962C8B-B14F-4D97-AF65-F5344CB8AC3E}">
        <p14:creationId xmlns:p14="http://schemas.microsoft.com/office/powerpoint/2010/main" val="3642876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available on the side of PDE’s main PIL webpage.</a:t>
            </a:r>
          </a:p>
          <a:p>
            <a:endParaRPr lang="en-US" dirty="0"/>
          </a:p>
          <a:p>
            <a:r>
              <a:rPr lang="en-US" dirty="0"/>
              <a:t>Approved Non-PIL Continuing Education Courses link takes educators to a document that lists all the non-PIL (non-PDE free) providers who have been approved. Educators should check this document before signing up for courses to ensure they qualify for Act 45 courses. The only ones not listed are Letters of Eligibility courses offered through PA colleges and universities. These are approved. All other doctoral classes would be listed here if approved. </a:t>
            </a:r>
          </a:p>
          <a:p>
            <a:endParaRPr lang="en-US" dirty="0"/>
          </a:p>
          <a:p>
            <a:r>
              <a:rPr lang="en-US" dirty="0"/>
              <a:t>PIL Resources link takes educators to the new one-stop-shop.</a:t>
            </a:r>
          </a:p>
        </p:txBody>
      </p:sp>
      <p:sp>
        <p:nvSpPr>
          <p:cNvPr id="4" name="Slide Number Placeholder 3"/>
          <p:cNvSpPr>
            <a:spLocks noGrp="1"/>
          </p:cNvSpPr>
          <p:nvPr>
            <p:ph type="sldNum" sz="quarter" idx="5"/>
          </p:nvPr>
        </p:nvSpPr>
        <p:spPr/>
        <p:txBody>
          <a:bodyPr/>
          <a:lstStyle/>
          <a:p>
            <a:fld id="{5B012C48-CBE3-4456-858D-2A38C9D9ED43}" type="slidenum">
              <a:rPr lang="en-US" smtClean="0"/>
              <a:t>17</a:t>
            </a:fld>
            <a:endParaRPr lang="en-US"/>
          </a:p>
        </p:txBody>
      </p:sp>
    </p:spTree>
    <p:extLst>
      <p:ext uri="{BB962C8B-B14F-4D97-AF65-F5344CB8AC3E}">
        <p14:creationId xmlns:p14="http://schemas.microsoft.com/office/powerpoint/2010/main" val="4172245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this page:</a:t>
            </a:r>
          </a:p>
          <a:p>
            <a:pPr marL="174708" indent="-174708">
              <a:buFont typeface="Arial" panose="020B0604020202020204" pitchFamily="34" charset="0"/>
              <a:buChar char="•"/>
            </a:pPr>
            <a:r>
              <a:rPr lang="en-US" dirty="0"/>
              <a:t>find one course with a prerequisite</a:t>
            </a:r>
          </a:p>
          <a:p>
            <a:pPr marL="174708" indent="-174708">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18</a:t>
            </a:fld>
            <a:endParaRPr lang="en-US"/>
          </a:p>
        </p:txBody>
      </p:sp>
    </p:spTree>
    <p:extLst>
      <p:ext uri="{BB962C8B-B14F-4D97-AF65-F5344CB8AC3E}">
        <p14:creationId xmlns:p14="http://schemas.microsoft.com/office/powerpoint/2010/main" val="275598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 45 is the law that was enacted on January 1, 2008, and it states that building principals, assistant building principals, CTE directors, assistant superintendents, superintendents, assistant executive IU directors, and IU executive directors must earn Act 45, which counts as their Act 48 credit as well. However, Act 48 doesn’t qualify for Act 45. Educators only need to earn Act 45 hours when in one of these roles. If an educator has an administrative cert but not in one of these roles, then it will remain active </a:t>
            </a:r>
            <a:r>
              <a:rPr lang="en-US" b="0" dirty="0">
                <a:solidFill>
                  <a:srgbClr val="FF0000"/>
                </a:solidFill>
              </a:rPr>
              <a:t>by </a:t>
            </a:r>
            <a:r>
              <a:rPr lang="en-US" b="0" dirty="0">
                <a:solidFill>
                  <a:srgbClr val="FF0000"/>
                </a:solidFill>
                <a:highlight>
                  <a:srgbClr val="FFFF00"/>
                </a:highlight>
              </a:rPr>
              <a:t>completing Act 48 credits </a:t>
            </a:r>
            <a:r>
              <a:rPr lang="en-US" dirty="0"/>
              <a:t>without the educator needing to earn Act 45. Additionally, educators only need to take an induction course within their first 5 years of becoming a building principal and/or assistant building principal.</a:t>
            </a:r>
          </a:p>
          <a:p>
            <a:endParaRPr lang="en-US" dirty="0"/>
          </a:p>
          <a:p>
            <a:r>
              <a:rPr lang="en-US" dirty="0"/>
              <a:t>PIL is the Pennsylvania Inspired Leadership Program – this refers to all of PDE’s free Act 45 courses (both induction and continuing education courses). Educators can earn free Act 45 hours by taking these courses, but they can also take courses from PDE’s Approved Providers. These courses can be found on PDE’s website. Only the courses listed are considered eligible for Act 45 hours.</a:t>
            </a:r>
          </a:p>
          <a:p>
            <a:endParaRPr lang="en-US" dirty="0"/>
          </a:p>
          <a:p>
            <a:r>
              <a:rPr lang="en-US" dirty="0"/>
              <a:t>NCEE, which was formerly NISL, was the vendor for the PIL Induction Program. Due to procurement law, PDE had to create a request for proposals for vendors to be selected as the induction program vendor. If others choose to be approved, they will be listed on PDE’s website and may charge a fee. </a:t>
            </a:r>
          </a:p>
        </p:txBody>
      </p:sp>
      <p:sp>
        <p:nvSpPr>
          <p:cNvPr id="4" name="Slide Number Placeholder 3"/>
          <p:cNvSpPr>
            <a:spLocks noGrp="1"/>
          </p:cNvSpPr>
          <p:nvPr>
            <p:ph type="sldNum" sz="quarter" idx="5"/>
          </p:nvPr>
        </p:nvSpPr>
        <p:spPr/>
        <p:txBody>
          <a:bodyPr/>
          <a:lstStyle/>
          <a:p>
            <a:fld id="{5B012C48-CBE3-4456-858D-2A38C9D9ED43}" type="slidenum">
              <a:rPr lang="en-US" smtClean="0"/>
              <a:t>3</a:t>
            </a:fld>
            <a:endParaRPr lang="en-US"/>
          </a:p>
        </p:txBody>
      </p:sp>
    </p:spTree>
    <p:extLst>
      <p:ext uri="{BB962C8B-B14F-4D97-AF65-F5344CB8AC3E}">
        <p14:creationId xmlns:p14="http://schemas.microsoft.com/office/powerpoint/2010/main" val="2000043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Principals Association is now the vendor and has replaced NISL</a:t>
            </a:r>
          </a:p>
        </p:txBody>
      </p:sp>
      <p:sp>
        <p:nvSpPr>
          <p:cNvPr id="4" name="Slide Number Placeholder 3"/>
          <p:cNvSpPr>
            <a:spLocks noGrp="1"/>
          </p:cNvSpPr>
          <p:nvPr>
            <p:ph type="sldNum" sz="quarter" idx="5"/>
          </p:nvPr>
        </p:nvSpPr>
        <p:spPr/>
        <p:txBody>
          <a:bodyPr/>
          <a:lstStyle/>
          <a:p>
            <a:fld id="{5B012C48-CBE3-4456-858D-2A38C9D9ED43}" type="slidenum">
              <a:rPr lang="en-US" smtClean="0"/>
              <a:t>4</a:t>
            </a:fld>
            <a:endParaRPr lang="en-US"/>
          </a:p>
        </p:txBody>
      </p:sp>
    </p:spTree>
    <p:extLst>
      <p:ext uri="{BB962C8B-B14F-4D97-AF65-F5344CB8AC3E}">
        <p14:creationId xmlns:p14="http://schemas.microsoft.com/office/powerpoint/2010/main" val="220231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Approved Providers are on PDE’s website</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Once you begin serving as a building </a:t>
            </a:r>
            <a:r>
              <a:rPr lang="en-US" b="0" dirty="0">
                <a:latin typeface="Arial" panose="020B0604020202020204" pitchFamily="34" charset="0"/>
                <a:cs typeface="Arial" panose="020B0604020202020204" pitchFamily="34" charset="0"/>
              </a:rPr>
              <a:t>assistant principal, building principal</a:t>
            </a:r>
            <a:r>
              <a:rPr lang="en-US" dirty="0">
                <a:latin typeface="Arial" panose="020B0604020202020204" pitchFamily="34" charset="0"/>
                <a:cs typeface="Arial" panose="020B0604020202020204" pitchFamily="34" charset="0"/>
              </a:rPr>
              <a:t>, assistant superintendent, superintendent, assistant executive director, executive director, or CTE director, Act 45 hours are required. Your original CE cycle doesn’t change or start over.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If you become an Act 45 administrator during your CE period, the number of Act 45 hours needed will be prorated accordingly (i.e., If you become a principal 2.5 years into the CE period, you need 90 hours instead of 180 hours.).</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5</a:t>
            </a:fld>
            <a:endParaRPr lang="en-US"/>
          </a:p>
        </p:txBody>
      </p:sp>
    </p:spTree>
    <p:extLst>
      <p:ext uri="{BB962C8B-B14F-4D97-AF65-F5344CB8AC3E}">
        <p14:creationId xmlns:p14="http://schemas.microsoft.com/office/powerpoint/2010/main" val="56642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NOT RELATED TO CONTINUING ED CYCLE</a:t>
            </a:r>
          </a:p>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6</a:t>
            </a:fld>
            <a:endParaRPr lang="en-US"/>
          </a:p>
        </p:txBody>
      </p:sp>
    </p:spTree>
    <p:extLst>
      <p:ext uri="{BB962C8B-B14F-4D97-AF65-F5344CB8AC3E}">
        <p14:creationId xmlns:p14="http://schemas.microsoft.com/office/powerpoint/2010/main" val="396496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7</a:t>
            </a:fld>
            <a:endParaRPr lang="en-US"/>
          </a:p>
        </p:txBody>
      </p:sp>
    </p:spTree>
    <p:extLst>
      <p:ext uri="{BB962C8B-B14F-4D97-AF65-F5344CB8AC3E}">
        <p14:creationId xmlns:p14="http://schemas.microsoft.com/office/powerpoint/2010/main" val="1289987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This screen will appear every time you register. If you need to change anything, there is a link to take you to your profile.</a:t>
            </a:r>
          </a:p>
        </p:txBody>
      </p:sp>
      <p:sp>
        <p:nvSpPr>
          <p:cNvPr id="4" name="Slide Number Placeholder 3"/>
          <p:cNvSpPr>
            <a:spLocks noGrp="1"/>
          </p:cNvSpPr>
          <p:nvPr>
            <p:ph type="sldNum" sz="quarter" idx="5"/>
          </p:nvPr>
        </p:nvSpPr>
        <p:spPr/>
        <p:txBody>
          <a:bodyPr/>
          <a:lstStyle/>
          <a:p>
            <a:fld id="{5B012C48-CBE3-4456-858D-2A38C9D9ED43}" type="slidenum">
              <a:rPr lang="en-US" smtClean="0"/>
              <a:t>8</a:t>
            </a:fld>
            <a:endParaRPr lang="en-US"/>
          </a:p>
        </p:txBody>
      </p:sp>
    </p:spTree>
    <p:extLst>
      <p:ext uri="{BB962C8B-B14F-4D97-AF65-F5344CB8AC3E}">
        <p14:creationId xmlns:p14="http://schemas.microsoft.com/office/powerpoint/2010/main" val="1326576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Please ensure your email address is correct because this is the email that PDE and facilitators will use to communicate information regarding classes and assignments.</a:t>
            </a:r>
          </a:p>
          <a:p>
            <a:pPr algn="l"/>
            <a:r>
              <a:rPr lang="en-US" dirty="0"/>
              <a:t>Please ensure your PPID is entered here, so your hours can be uploaded into PERMS once the class is completed. This will take 2-3 weeks after the course is over for the hours to be uploaded into PERMS.</a:t>
            </a:r>
          </a:p>
          <a:p>
            <a:pPr algn="l"/>
            <a:endParaRPr lang="en-US" dirty="0"/>
          </a:p>
        </p:txBody>
      </p:sp>
      <p:sp>
        <p:nvSpPr>
          <p:cNvPr id="4" name="Slide Number Placeholder 3"/>
          <p:cNvSpPr>
            <a:spLocks noGrp="1"/>
          </p:cNvSpPr>
          <p:nvPr>
            <p:ph type="sldNum" sz="quarter" idx="5"/>
          </p:nvPr>
        </p:nvSpPr>
        <p:spPr/>
        <p:txBody>
          <a:bodyPr/>
          <a:lstStyle/>
          <a:p>
            <a:fld id="{5B012C48-CBE3-4456-858D-2A38C9D9ED43}" type="slidenum">
              <a:rPr lang="en-US" smtClean="0"/>
              <a:t>9</a:t>
            </a:fld>
            <a:endParaRPr lang="en-US"/>
          </a:p>
        </p:txBody>
      </p:sp>
    </p:spTree>
    <p:extLst>
      <p:ext uri="{BB962C8B-B14F-4D97-AF65-F5344CB8AC3E}">
        <p14:creationId xmlns:p14="http://schemas.microsoft.com/office/powerpoint/2010/main" val="3638966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For the 8–10-week courses, it is important to look at the View Meeting Dates option. It shows when the F2F synchronous day or half days will be. Please ensure you can make it before signing up for the course.</a:t>
            </a:r>
          </a:p>
        </p:txBody>
      </p:sp>
      <p:sp>
        <p:nvSpPr>
          <p:cNvPr id="4" name="Slide Number Placeholder 3"/>
          <p:cNvSpPr>
            <a:spLocks noGrp="1"/>
          </p:cNvSpPr>
          <p:nvPr>
            <p:ph type="sldNum" sz="quarter" idx="5"/>
          </p:nvPr>
        </p:nvSpPr>
        <p:spPr/>
        <p:txBody>
          <a:bodyPr/>
          <a:lstStyle/>
          <a:p>
            <a:fld id="{5B012C48-CBE3-4456-858D-2A38C9D9ED43}" type="slidenum">
              <a:rPr lang="en-US" smtClean="0"/>
              <a:t>10</a:t>
            </a:fld>
            <a:endParaRPr lang="en-US"/>
          </a:p>
        </p:txBody>
      </p:sp>
    </p:spTree>
    <p:extLst>
      <p:ext uri="{BB962C8B-B14F-4D97-AF65-F5344CB8AC3E}">
        <p14:creationId xmlns:p14="http://schemas.microsoft.com/office/powerpoint/2010/main" val="3996201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F38B-4F72-1840-49DA-E8867A16189A}"/>
              </a:ext>
            </a:extLst>
          </p:cNvPr>
          <p:cNvSpPr>
            <a:spLocks noGrp="1"/>
          </p:cNvSpPr>
          <p:nvPr>
            <p:ph type="ctrTitle"/>
          </p:nvPr>
        </p:nvSpPr>
        <p:spPr>
          <a:xfrm>
            <a:off x="1463615" y="1913178"/>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16A18-8BEE-A3DE-0E0A-257BD711267C}"/>
              </a:ext>
            </a:extLst>
          </p:cNvPr>
          <p:cNvSpPr>
            <a:spLocks noGrp="1"/>
          </p:cNvSpPr>
          <p:nvPr>
            <p:ph type="subTitle" idx="1"/>
          </p:nvPr>
        </p:nvSpPr>
        <p:spPr>
          <a:xfrm>
            <a:off x="1524000" y="430077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01BEB6-B431-7786-071D-B956BF878A1F}"/>
              </a:ext>
            </a:extLst>
          </p:cNvPr>
          <p:cNvSpPr>
            <a:spLocks noGrp="1"/>
          </p:cNvSpPr>
          <p:nvPr>
            <p:ph type="dt" sz="half" idx="10"/>
          </p:nvPr>
        </p:nvSpPr>
        <p:spPr/>
        <p:txBody>
          <a:bodyPr/>
          <a:lstStyle/>
          <a:p>
            <a:fld id="{22BA6408-90F9-4FE1-83A4-B1D50ED00294}" type="datetime1">
              <a:rPr lang="en-US" smtClean="0"/>
              <a:t>1/16/2025</a:t>
            </a:fld>
            <a:endParaRPr lang="en-US"/>
          </a:p>
        </p:txBody>
      </p:sp>
      <p:sp>
        <p:nvSpPr>
          <p:cNvPr id="5" name="Footer Placeholder 4">
            <a:extLst>
              <a:ext uri="{FF2B5EF4-FFF2-40B4-BE49-F238E27FC236}">
                <a16:creationId xmlns:a16="http://schemas.microsoft.com/office/drawing/2014/main" id="{6FA8B36E-268F-799C-F7BC-8365CD476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D37CF-0AD6-ECB7-3ECC-E2DB4F60D73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9" name="Picture 8" descr="Ornamental shape. Blue gradient and gray rectangles">
            <a:extLst>
              <a:ext uri="{FF2B5EF4-FFF2-40B4-BE49-F238E27FC236}">
                <a16:creationId xmlns:a16="http://schemas.microsoft.com/office/drawing/2014/main" id="{F223054C-FECE-9C15-0D91-D9B5AAB93C5B}"/>
              </a:ext>
            </a:extLst>
          </p:cNvPr>
          <p:cNvPicPr>
            <a:picLocks noChangeAspect="1"/>
          </p:cNvPicPr>
          <p:nvPr userDrawn="1"/>
        </p:nvPicPr>
        <p:blipFill>
          <a:blip r:embed="rId2"/>
          <a:stretch>
            <a:fillRect/>
          </a:stretch>
        </p:blipFill>
        <p:spPr>
          <a:xfrm>
            <a:off x="0" y="136525"/>
            <a:ext cx="12192000" cy="2381250"/>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B51D5C78-26CE-1401-D0F7-E12EB6442D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23188"/>
            <a:ext cx="5369528" cy="864423"/>
          </a:xfrm>
          <a:prstGeom prst="rect">
            <a:avLst/>
          </a:prstGeom>
        </p:spPr>
      </p:pic>
    </p:spTree>
    <p:extLst>
      <p:ext uri="{BB962C8B-B14F-4D97-AF65-F5344CB8AC3E}">
        <p14:creationId xmlns:p14="http://schemas.microsoft.com/office/powerpoint/2010/main" val="32922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AF212BA9-EFE2-4AFF-BF9D-E8B1DAC0BC18}"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6" name="Picture 5" descr="Pennsylvania Department of Education Logo">
            <a:extLst>
              <a:ext uri="{FF2B5EF4-FFF2-40B4-BE49-F238E27FC236}">
                <a16:creationId xmlns:a16="http://schemas.microsoft.com/office/drawing/2014/main" id="{BF49D115-6E3C-0A02-2556-15FC8E1DC87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5" name="Picture 4" descr="Pennsylvania Department of Education Logo">
            <a:extLst>
              <a:ext uri="{FF2B5EF4-FFF2-40B4-BE49-F238E27FC236}">
                <a16:creationId xmlns:a16="http://schemas.microsoft.com/office/drawing/2014/main" id="{DD9B3C85-4FC0-4FF9-AE8D-13A394BF97A7}"/>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9" name="Picture 8" descr="PDE Logo inside a blue square">
            <a:extLst>
              <a:ext uri="{FF2B5EF4-FFF2-40B4-BE49-F238E27FC236}">
                <a16:creationId xmlns:a16="http://schemas.microsoft.com/office/drawing/2014/main" id="{8B987794-0918-2395-EFE3-DD05C2FECA98}"/>
              </a:ext>
            </a:extLst>
          </p:cNvPr>
          <p:cNvPicPr>
            <a:picLocks noChangeAspect="1"/>
          </p:cNvPicPr>
          <p:nvPr userDrawn="1"/>
        </p:nvPicPr>
        <p:blipFill>
          <a:blip r:embed="rId3"/>
          <a:stretch>
            <a:fillRect/>
          </a:stretch>
        </p:blipFill>
        <p:spPr>
          <a:xfrm>
            <a:off x="9725475" y="257902"/>
            <a:ext cx="2121348" cy="2121348"/>
          </a:xfrm>
          <a:prstGeom prst="rect">
            <a:avLst/>
          </a:prstGeom>
        </p:spPr>
      </p:pic>
      <p:pic>
        <p:nvPicPr>
          <p:cNvPr id="10" name="Picture 9" descr="A black and white logo with a graduation cap&#10;&#10;Description automatically generated">
            <a:extLst>
              <a:ext uri="{FF2B5EF4-FFF2-40B4-BE49-F238E27FC236}">
                <a16:creationId xmlns:a16="http://schemas.microsoft.com/office/drawing/2014/main" id="{CE94083A-70B2-7E01-968F-7721D167B7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0960" y="913857"/>
            <a:ext cx="1619691" cy="682819"/>
          </a:xfrm>
          <a:prstGeom prst="rect">
            <a:avLst/>
          </a:prstGeom>
        </p:spPr>
      </p:pic>
    </p:spTree>
    <p:extLst>
      <p:ext uri="{BB962C8B-B14F-4D97-AF65-F5344CB8AC3E}">
        <p14:creationId xmlns:p14="http://schemas.microsoft.com/office/powerpoint/2010/main" val="39886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685F-8FE5-BAB3-651F-9216D373B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66450A-26B0-FB21-73CE-9019D9AC4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7202F7-784D-F7D4-B425-FA808B4D2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43AEB-D729-04FF-7CA8-FEBE5A69B881}"/>
              </a:ext>
            </a:extLst>
          </p:cNvPr>
          <p:cNvSpPr>
            <a:spLocks noGrp="1"/>
          </p:cNvSpPr>
          <p:nvPr>
            <p:ph type="dt" sz="half" idx="10"/>
          </p:nvPr>
        </p:nvSpPr>
        <p:spPr/>
        <p:txBody>
          <a:bodyPr/>
          <a:lstStyle/>
          <a:p>
            <a:fld id="{39FB0975-47B6-4BE8-B879-EB115C8840C9}" type="datetime1">
              <a:rPr lang="en-US" smtClean="0"/>
              <a:t>1/16/2025</a:t>
            </a:fld>
            <a:endParaRPr lang="en-US"/>
          </a:p>
        </p:txBody>
      </p:sp>
      <p:sp>
        <p:nvSpPr>
          <p:cNvPr id="6" name="Footer Placeholder 5">
            <a:extLst>
              <a:ext uri="{FF2B5EF4-FFF2-40B4-BE49-F238E27FC236}">
                <a16:creationId xmlns:a16="http://schemas.microsoft.com/office/drawing/2014/main" id="{23EDC3CA-9838-7D30-1571-F4294DB387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B8D24C-2601-ACA8-2C0B-181A7F2C3A4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0" name="Content Placeholder 6" descr="Ornamental shapes. Dark blue and light blue rectangles">
            <a:extLst>
              <a:ext uri="{FF2B5EF4-FFF2-40B4-BE49-F238E27FC236}">
                <a16:creationId xmlns:a16="http://schemas.microsoft.com/office/drawing/2014/main" id="{89745A91-E9A5-2693-0EAB-B1EA1649824D}"/>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1" name="Picture 10" descr="A close-up of a black background&#10;&#10;Description automatically generated">
            <a:extLst>
              <a:ext uri="{FF2B5EF4-FFF2-40B4-BE49-F238E27FC236}">
                <a16:creationId xmlns:a16="http://schemas.microsoft.com/office/drawing/2014/main" id="{263575C6-A1D7-83D7-6549-EE87DC5B04E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pic>
        <p:nvPicPr>
          <p:cNvPr id="12" name="Content Placeholder 6" descr="Ornamental shapes. Dark blue and light blue rectangles">
            <a:extLst>
              <a:ext uri="{FF2B5EF4-FFF2-40B4-BE49-F238E27FC236}">
                <a16:creationId xmlns:a16="http://schemas.microsoft.com/office/drawing/2014/main" id="{0572E934-8A92-C2E1-7C22-C98E7F076A19}"/>
              </a:ext>
            </a:extLst>
          </p:cNvPr>
          <p:cNvPicPr>
            <a:picLocks noChangeAspect="1"/>
          </p:cNvPicPr>
          <p:nvPr userDrawn="1"/>
        </p:nvPicPr>
        <p:blipFill>
          <a:blip r:embed="rId2"/>
          <a:stretch>
            <a:fillRect/>
          </a:stretch>
        </p:blipFill>
        <p:spPr>
          <a:xfrm>
            <a:off x="1676400" y="-151509"/>
            <a:ext cx="10515600" cy="1478756"/>
          </a:xfrm>
          <a:prstGeom prst="rect">
            <a:avLst/>
          </a:prstGeom>
        </p:spPr>
      </p:pic>
      <p:pic>
        <p:nvPicPr>
          <p:cNvPr id="13" name="Picture 12" descr="A close-up of a black background&#10;&#10;Description automatically generated">
            <a:extLst>
              <a:ext uri="{FF2B5EF4-FFF2-40B4-BE49-F238E27FC236}">
                <a16:creationId xmlns:a16="http://schemas.microsoft.com/office/drawing/2014/main" id="{62B5B794-8277-580D-8762-3972BD99EE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20133"/>
            <a:ext cx="1702836" cy="274134"/>
          </a:xfrm>
          <a:prstGeom prst="rect">
            <a:avLst/>
          </a:prstGeom>
        </p:spPr>
      </p:pic>
    </p:spTree>
    <p:extLst>
      <p:ext uri="{BB962C8B-B14F-4D97-AF65-F5344CB8AC3E}">
        <p14:creationId xmlns:p14="http://schemas.microsoft.com/office/powerpoint/2010/main" val="1091097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6A541-70B4-C2B2-8919-38928449B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75DF3D-5910-9092-944E-68073C5AD3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721744E-5668-8E0E-7F9D-79A21C062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754305-D8FA-18F1-7D1C-0323602500FA}"/>
              </a:ext>
            </a:extLst>
          </p:cNvPr>
          <p:cNvSpPr>
            <a:spLocks noGrp="1"/>
          </p:cNvSpPr>
          <p:nvPr>
            <p:ph type="dt" sz="half" idx="10"/>
          </p:nvPr>
        </p:nvSpPr>
        <p:spPr/>
        <p:txBody>
          <a:bodyPr/>
          <a:lstStyle/>
          <a:p>
            <a:fld id="{C43C5B11-EC1F-4C0C-86C0-7EC27F255174}" type="datetime1">
              <a:rPr lang="en-US" smtClean="0"/>
              <a:t>1/16/2025</a:t>
            </a:fld>
            <a:endParaRPr lang="en-US"/>
          </a:p>
        </p:txBody>
      </p:sp>
      <p:sp>
        <p:nvSpPr>
          <p:cNvPr id="6" name="Footer Placeholder 5">
            <a:extLst>
              <a:ext uri="{FF2B5EF4-FFF2-40B4-BE49-F238E27FC236}">
                <a16:creationId xmlns:a16="http://schemas.microsoft.com/office/drawing/2014/main" id="{71354EDB-B905-1AF9-78F3-44291E2CDA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5354CF-B85A-F363-9999-9A8B7188D703}"/>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Picture 7" descr="PDE Logo inside a blue square">
            <a:extLst>
              <a:ext uri="{FF2B5EF4-FFF2-40B4-BE49-F238E27FC236}">
                <a16:creationId xmlns:a16="http://schemas.microsoft.com/office/drawing/2014/main" id="{BF047674-6EC4-F099-6166-BAE78CB28B1A}"/>
              </a:ext>
            </a:extLst>
          </p:cNvPr>
          <p:cNvPicPr>
            <a:picLocks noChangeAspect="1"/>
          </p:cNvPicPr>
          <p:nvPr userDrawn="1"/>
        </p:nvPicPr>
        <p:blipFill>
          <a:blip r:embed="rId2"/>
          <a:stretch>
            <a:fillRect/>
          </a:stretch>
        </p:blipFill>
        <p:spPr>
          <a:xfrm>
            <a:off x="9501188" y="611585"/>
            <a:ext cx="2121348" cy="2121348"/>
          </a:xfrm>
          <a:prstGeom prst="rect">
            <a:avLst/>
          </a:prstGeom>
        </p:spPr>
      </p:pic>
      <p:pic>
        <p:nvPicPr>
          <p:cNvPr id="9" name="Picture 8" descr="A black and white logo with a graduation cap&#10;&#10;Description automatically generated">
            <a:extLst>
              <a:ext uri="{FF2B5EF4-FFF2-40B4-BE49-F238E27FC236}">
                <a16:creationId xmlns:a16="http://schemas.microsoft.com/office/drawing/2014/main" id="{9F1DB2D3-4FAF-0C6C-2CFF-1F46CC5E468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67028" y="1319032"/>
            <a:ext cx="1619691" cy="682819"/>
          </a:xfrm>
          <a:prstGeom prst="rect">
            <a:avLst/>
          </a:prstGeom>
        </p:spPr>
      </p:pic>
    </p:spTree>
    <p:extLst>
      <p:ext uri="{BB962C8B-B14F-4D97-AF65-F5344CB8AC3E}">
        <p14:creationId xmlns:p14="http://schemas.microsoft.com/office/powerpoint/2010/main" val="180599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hasCustomPrompt="1"/>
          </p:nvPr>
        </p:nvSpPr>
        <p:spPr/>
        <p:txBody>
          <a:bodyPr/>
          <a:lstStyle>
            <a:lvl1pPr>
              <a:defRPr/>
            </a:lvl1pPr>
          </a:lstStyle>
          <a:p>
            <a:r>
              <a:rPr lang="en-US"/>
              <a:t>Contact/Mission</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a:xfrm>
            <a:off x="838200" y="1825625"/>
            <a:ext cx="10515600" cy="1875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4C72E730-7964-4CDF-A2E3-4BCF0755E00A}" type="datetime1">
              <a:rPr lang="en-US" smtClean="0"/>
              <a:t>1/16/2025</a:t>
            </a:fld>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sp>
        <p:nvSpPr>
          <p:cNvPr id="9" name="TextBox 8">
            <a:extLst>
              <a:ext uri="{FF2B5EF4-FFF2-40B4-BE49-F238E27FC236}">
                <a16:creationId xmlns:a16="http://schemas.microsoft.com/office/drawing/2014/main" id="{A4913B61-B8DB-8A4C-59D3-7CF2ABAB7F3B}"/>
              </a:ext>
            </a:extLst>
          </p:cNvPr>
          <p:cNvSpPr txBox="1"/>
          <p:nvPr userDrawn="1"/>
        </p:nvSpPr>
        <p:spPr>
          <a:xfrm>
            <a:off x="1086928" y="4606505"/>
            <a:ext cx="10266872"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a:latin typeface="Arial" panose="020B0604020202020204" pitchFamily="34" charset="0"/>
                <a:cs typeface="Arial" panose="020B0604020202020204" pitchFamily="34" charset="0"/>
              </a:rPr>
              <a:t>The mission of the Department of Education is to ensure that every learner has access to a world-class education system that academically prepares children and adults to succeed as productive citizens. Further, the Department seeks to establish a culture that is committed to improving opportunities throughout the commonwealth by ensuring that technical support, resources, and optimal learning environments are available for all students, whether children or adults.</a:t>
            </a:r>
            <a:endParaRPr lang="en-US" sz="1600">
              <a:latin typeface="Arial" panose="020B0604020202020204" pitchFamily="34" charset="0"/>
              <a:cs typeface="Arial" panose="020B0604020202020204" pitchFamily="34" charset="0"/>
            </a:endParaRPr>
          </a:p>
          <a:p>
            <a:endParaRPr lang="en-US"/>
          </a:p>
        </p:txBody>
      </p:sp>
      <p:pic>
        <p:nvPicPr>
          <p:cNvPr id="5" name="Content Placeholder 6" descr="Ornamental shapes. Dark blue and light blue rectangles">
            <a:extLst>
              <a:ext uri="{FF2B5EF4-FFF2-40B4-BE49-F238E27FC236}">
                <a16:creationId xmlns:a16="http://schemas.microsoft.com/office/drawing/2014/main" id="{C6AB2B05-A1AC-7B72-A440-AFE482FE3F09}"/>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FFC813CE-8824-0DC8-EBA0-F7960B218B8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409949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B487-1515-5EC0-EEE4-58615CC7ED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E4DAF0-3314-8F24-DDFE-B90A441624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63D0-A71B-A696-2912-89A6CF2E6BD6}"/>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Footer Placeholder 4">
            <a:extLst>
              <a:ext uri="{FF2B5EF4-FFF2-40B4-BE49-F238E27FC236}">
                <a16:creationId xmlns:a16="http://schemas.microsoft.com/office/drawing/2014/main" id="{DB3E8AFF-CE3F-E0E8-4EF3-7DA0B1E1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9A4848-B5F4-26E7-D4E3-56FF89A9A004}"/>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9" name="Content Placeholder 6" descr="Ornamental shapes. Dark blue and light blue rectangles">
            <a:extLst>
              <a:ext uri="{FF2B5EF4-FFF2-40B4-BE49-F238E27FC236}">
                <a16:creationId xmlns:a16="http://schemas.microsoft.com/office/drawing/2014/main" id="{AC6E3ADE-6675-29EB-DFB2-46C99AF549AD}"/>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7522D39C-E425-2C45-2DB0-DA2C18843B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99072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1F210-029F-E095-CA68-8B2290AD13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DE8633-CAF1-94AE-D24C-21B3EB5AE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2C7BC3-E25D-D40A-6B64-7EF414A1EEE2}"/>
              </a:ext>
            </a:extLst>
          </p:cNvPr>
          <p:cNvSpPr>
            <a:spLocks noGrp="1"/>
          </p:cNvSpPr>
          <p:nvPr>
            <p:ph type="dt" sz="half" idx="10"/>
          </p:nvPr>
        </p:nvSpPr>
        <p:spPr/>
        <p:txBody>
          <a:bodyPr/>
          <a:lstStyle/>
          <a:p>
            <a:fld id="{A918DB6E-6D70-4FEC-A112-5F97BC4AEE43}" type="datetime1">
              <a:rPr lang="en-US" smtClean="0"/>
              <a:t>1/16/2025</a:t>
            </a:fld>
            <a:endParaRPr lang="en-US"/>
          </a:p>
        </p:txBody>
      </p:sp>
      <p:sp>
        <p:nvSpPr>
          <p:cNvPr id="5" name="Footer Placeholder 4">
            <a:extLst>
              <a:ext uri="{FF2B5EF4-FFF2-40B4-BE49-F238E27FC236}">
                <a16:creationId xmlns:a16="http://schemas.microsoft.com/office/drawing/2014/main" id="{AE47242D-6913-7C20-7953-B581907F3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9EFF3-20FA-34D5-B90C-BE36221D5CEA}"/>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Picture 7" descr="Pennsylvania Department of Education Logo">
            <a:extLst>
              <a:ext uri="{FF2B5EF4-FFF2-40B4-BE49-F238E27FC236}">
                <a16:creationId xmlns:a16="http://schemas.microsoft.com/office/drawing/2014/main" id="{3A160336-F072-33D2-7025-BC4795EF6A54}"/>
              </a:ext>
            </a:extLst>
          </p:cNvPr>
          <p:cNvPicPr>
            <a:picLocks noChangeAspect="1"/>
          </p:cNvPicPr>
          <p:nvPr userDrawn="1"/>
        </p:nvPicPr>
        <p:blipFill>
          <a:blip r:embed="rId2"/>
          <a:stretch>
            <a:fillRect/>
          </a:stretch>
        </p:blipFill>
        <p:spPr>
          <a:xfrm>
            <a:off x="210696" y="530226"/>
            <a:ext cx="3556000" cy="1270000"/>
          </a:xfrm>
          <a:prstGeom prst="rect">
            <a:avLst/>
          </a:prstGeom>
        </p:spPr>
      </p:pic>
      <p:pic>
        <p:nvPicPr>
          <p:cNvPr id="9" name="Picture 8" descr="Ornamental shape. Blue gradient and gray rectangles">
            <a:extLst>
              <a:ext uri="{FF2B5EF4-FFF2-40B4-BE49-F238E27FC236}">
                <a16:creationId xmlns:a16="http://schemas.microsoft.com/office/drawing/2014/main" id="{FB0E4BB7-2C22-0036-2F3B-32B5022B1D93}"/>
              </a:ext>
            </a:extLst>
          </p:cNvPr>
          <p:cNvPicPr>
            <a:picLocks noChangeAspect="1"/>
          </p:cNvPicPr>
          <p:nvPr userDrawn="1"/>
        </p:nvPicPr>
        <p:blipFill>
          <a:blip r:embed="rId3"/>
          <a:stretch>
            <a:fillRect/>
          </a:stretch>
        </p:blipFill>
        <p:spPr>
          <a:xfrm>
            <a:off x="0" y="152400"/>
            <a:ext cx="12192000" cy="2381250"/>
          </a:xfrm>
          <a:prstGeom prst="rect">
            <a:avLst/>
          </a:prstGeom>
        </p:spPr>
      </p:pic>
      <p:pic>
        <p:nvPicPr>
          <p:cNvPr id="10" name="Picture 9" descr="A close-up of a black background&#10;&#10;Description automatically generated">
            <a:extLst>
              <a:ext uri="{FF2B5EF4-FFF2-40B4-BE49-F238E27FC236}">
                <a16:creationId xmlns:a16="http://schemas.microsoft.com/office/drawing/2014/main" id="{BD67DD76-7FA8-3B2C-634B-0391CF2E00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42947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E1CD-B1D2-FD34-4B40-B97BAD744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108F26-BE84-E16A-DCC9-30F0C46982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18E27B-F2B3-D744-F6F2-A89C651C74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C5F240-8BB6-EF46-2AF5-52667484661D}"/>
              </a:ext>
            </a:extLst>
          </p:cNvPr>
          <p:cNvSpPr>
            <a:spLocks noGrp="1"/>
          </p:cNvSpPr>
          <p:nvPr>
            <p:ph type="dt" sz="half" idx="10"/>
          </p:nvPr>
        </p:nvSpPr>
        <p:spPr/>
        <p:txBody>
          <a:bodyPr/>
          <a:lstStyle/>
          <a:p>
            <a:fld id="{956BFE5A-6E96-494B-BDD8-6F437FF9AB11}" type="datetime1">
              <a:rPr lang="en-US" smtClean="0"/>
              <a:t>1/16/2025</a:t>
            </a:fld>
            <a:endParaRPr lang="en-US"/>
          </a:p>
        </p:txBody>
      </p:sp>
      <p:sp>
        <p:nvSpPr>
          <p:cNvPr id="6" name="Footer Placeholder 5">
            <a:extLst>
              <a:ext uri="{FF2B5EF4-FFF2-40B4-BE49-F238E27FC236}">
                <a16:creationId xmlns:a16="http://schemas.microsoft.com/office/drawing/2014/main" id="{EF3F7E33-4ACC-CA0E-A851-0633E8007C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1526BE-FED8-3A4C-D122-F217B17929FD}"/>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1" name="Content Placeholder 6" descr="Ornamental shapes. Dark blue and light blue rectangles">
            <a:extLst>
              <a:ext uri="{FF2B5EF4-FFF2-40B4-BE49-F238E27FC236}">
                <a16:creationId xmlns:a16="http://schemas.microsoft.com/office/drawing/2014/main" id="{A2A86CE5-7DBB-4F07-1005-64E1B19B083E}"/>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991388E7-9638-001E-F948-E8DB28DAD8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399641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AC45C-FCDD-8C82-6BAE-191F39AEF9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0E196-69DC-0037-E268-81EEC6A19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5793AD-42F2-D892-5BC1-2C2EEFCFD8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4833A3-0D20-240B-BF7B-E79DB765F1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6CD78F-9005-BA9B-FE0C-7CD98EC815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797DD2-4FC4-4BD3-E123-CBC3D4E319A6}"/>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Footer Placeholder 7">
            <a:extLst>
              <a:ext uri="{FF2B5EF4-FFF2-40B4-BE49-F238E27FC236}">
                <a16:creationId xmlns:a16="http://schemas.microsoft.com/office/drawing/2014/main" id="{89E03071-322D-C992-7498-959F4A42B6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8EC2-081E-D5E2-4E69-34D35705C95E}"/>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12" name="Content Placeholder 6" descr="Ornamental shapes. Dark blue and light blue rectangles">
            <a:extLst>
              <a:ext uri="{FF2B5EF4-FFF2-40B4-BE49-F238E27FC236}">
                <a16:creationId xmlns:a16="http://schemas.microsoft.com/office/drawing/2014/main" id="{3B33B257-2906-B12A-8480-DD1285F0F230}"/>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13" name="Picture 12" descr="A close-up of a black background&#10;&#10;Description automatically generated">
            <a:extLst>
              <a:ext uri="{FF2B5EF4-FFF2-40B4-BE49-F238E27FC236}">
                <a16:creationId xmlns:a16="http://schemas.microsoft.com/office/drawing/2014/main" id="{F6ADD4E5-3CD2-D005-6278-3F8EB18343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758731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269425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3A2CBF18-C1C5-4E58-AE1E-EFC1DEA4ED61}" type="datetime1">
              <a:rPr lang="en-US" smtClean="0"/>
              <a:t>1/16/2025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Picture 7" descr="Ornamental shape. Blue gradient and gray rectangles">
            <a:extLst>
              <a:ext uri="{FF2B5EF4-FFF2-40B4-BE49-F238E27FC236}">
                <a16:creationId xmlns:a16="http://schemas.microsoft.com/office/drawing/2014/main" id="{B4447D28-A577-FA00-A43B-ED609D99D268}"/>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CD014723-56DF-C22F-258A-CDD748B19D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1860688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5EBD6-84C9-6F8B-1FA6-F3CDF548A6DD}"/>
              </a:ext>
            </a:extLst>
          </p:cNvPr>
          <p:cNvSpPr>
            <a:spLocks noGrp="1"/>
          </p:cNvSpPr>
          <p:nvPr>
            <p:ph type="title"/>
          </p:nvPr>
        </p:nvSpPr>
        <p:spPr>
          <a:xfrm>
            <a:off x="838200" y="62391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9EA2365-C3E5-3626-0B83-978B2CF7F2F7}"/>
              </a:ext>
            </a:extLst>
          </p:cNvPr>
          <p:cNvSpPr>
            <a:spLocks noGrp="1"/>
          </p:cNvSpPr>
          <p:nvPr>
            <p:ph type="dt" sz="half" idx="10"/>
          </p:nvPr>
        </p:nvSpPr>
        <p:spPr/>
        <p:txBody>
          <a:bodyPr/>
          <a:lstStyle/>
          <a:p>
            <a:fld id="{C2423AD3-50EC-4B5C-A8DC-11AAD0AA691E}" type="datetime1">
              <a:rPr lang="en-US" smtClean="0"/>
              <a:t>1/16/2025</a:t>
            </a:fld>
            <a:endParaRPr lang="en-US"/>
          </a:p>
        </p:txBody>
      </p:sp>
      <p:sp>
        <p:nvSpPr>
          <p:cNvPr id="4" name="Footer Placeholder 3">
            <a:extLst>
              <a:ext uri="{FF2B5EF4-FFF2-40B4-BE49-F238E27FC236}">
                <a16:creationId xmlns:a16="http://schemas.microsoft.com/office/drawing/2014/main" id="{DDFDCAC1-0456-600F-02CB-792E298A44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811319-E93D-F436-D166-049D1CE1B4E2}"/>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8" name="Picture 7" descr="Pennsylvania Department of Education Logo">
            <a:extLst>
              <a:ext uri="{FF2B5EF4-FFF2-40B4-BE49-F238E27FC236}">
                <a16:creationId xmlns:a16="http://schemas.microsoft.com/office/drawing/2014/main" id="{7491FC91-7DFD-6051-4082-56850C2C06BF}"/>
              </a:ext>
            </a:extLst>
          </p:cNvPr>
          <p:cNvPicPr>
            <a:picLocks noChangeAspect="1"/>
          </p:cNvPicPr>
          <p:nvPr userDrawn="1"/>
        </p:nvPicPr>
        <p:blipFill>
          <a:blip r:embed="rId2"/>
          <a:stretch>
            <a:fillRect/>
          </a:stretch>
        </p:blipFill>
        <p:spPr>
          <a:xfrm>
            <a:off x="10355327" y="136525"/>
            <a:ext cx="1836673" cy="655955"/>
          </a:xfrm>
          <a:prstGeom prst="rect">
            <a:avLst/>
          </a:prstGeom>
        </p:spPr>
      </p:pic>
      <p:pic>
        <p:nvPicPr>
          <p:cNvPr id="6" name="Content Placeholder 6" descr="Ornamental shapes. Dark blue and light blue rectangles">
            <a:extLst>
              <a:ext uri="{FF2B5EF4-FFF2-40B4-BE49-F238E27FC236}">
                <a16:creationId xmlns:a16="http://schemas.microsoft.com/office/drawing/2014/main" id="{D9A9B0B2-8886-96F4-02D6-E1AC514D6463}"/>
              </a:ext>
            </a:extLst>
          </p:cNvPr>
          <p:cNvPicPr>
            <a:picLocks noChangeAspect="1"/>
          </p:cNvPicPr>
          <p:nvPr userDrawn="1"/>
        </p:nvPicPr>
        <p:blipFill>
          <a:blip r:embed="rId3"/>
          <a:stretch>
            <a:fillRect/>
          </a:stretch>
        </p:blipFill>
        <p:spPr>
          <a:xfrm>
            <a:off x="1676400" y="-138509"/>
            <a:ext cx="10515600" cy="1478756"/>
          </a:xfrm>
          <a:prstGeom prst="rect">
            <a:avLst/>
          </a:prstGeom>
        </p:spPr>
      </p:pic>
      <p:pic>
        <p:nvPicPr>
          <p:cNvPr id="9" name="Picture 8" descr="A close-up of a black background&#10;&#10;Description automatically generated">
            <a:extLst>
              <a:ext uri="{FF2B5EF4-FFF2-40B4-BE49-F238E27FC236}">
                <a16:creationId xmlns:a16="http://schemas.microsoft.com/office/drawing/2014/main" id="{B3A45498-8703-A979-74AF-FFF55824FA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1798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F3509735-4568-4232-8455-719822765581}"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Picture 6" descr="Ornamental shape. Blue gradient and gray rectangles">
            <a:extLst>
              <a:ext uri="{FF2B5EF4-FFF2-40B4-BE49-F238E27FC236}">
                <a16:creationId xmlns:a16="http://schemas.microsoft.com/office/drawing/2014/main" id="{AF93A4EA-7595-F991-4EAF-1646A950F529}"/>
              </a:ext>
            </a:extLst>
          </p:cNvPr>
          <p:cNvPicPr>
            <a:picLocks noChangeAspect="1"/>
          </p:cNvPicPr>
          <p:nvPr userDrawn="1"/>
        </p:nvPicPr>
        <p:blipFill>
          <a:blip r:embed="rId2"/>
          <a:stretch>
            <a:fillRect/>
          </a:stretch>
        </p:blipFill>
        <p:spPr>
          <a:xfrm>
            <a:off x="0" y="152400"/>
            <a:ext cx="12192000" cy="2381250"/>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B8356910-B9BE-8EA6-9D81-91718D54C4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296" y="739063"/>
            <a:ext cx="5369528" cy="864423"/>
          </a:xfrm>
          <a:prstGeom prst="rect">
            <a:avLst/>
          </a:prstGeom>
        </p:spPr>
      </p:pic>
    </p:spTree>
    <p:extLst>
      <p:ext uri="{BB962C8B-B14F-4D97-AF65-F5344CB8AC3E}">
        <p14:creationId xmlns:p14="http://schemas.microsoft.com/office/powerpoint/2010/main" val="269499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F6FB5E-4DF1-CA41-02F2-0061D098F1D3}"/>
              </a:ext>
            </a:extLst>
          </p:cNvPr>
          <p:cNvSpPr>
            <a:spLocks noGrp="1"/>
          </p:cNvSpPr>
          <p:nvPr>
            <p:ph type="dt" sz="half" idx="10"/>
          </p:nvPr>
        </p:nvSpPr>
        <p:spPr/>
        <p:txBody>
          <a:bodyPr/>
          <a:lstStyle/>
          <a:p>
            <a:fld id="{40F2A2EE-1442-4CB6-BF6C-1D64706A3A6A}" type="datetime1">
              <a:rPr lang="en-US" smtClean="0"/>
              <a:t>1/16/2025</a:t>
            </a:fld>
            <a:endParaRPr lang="en-US"/>
          </a:p>
        </p:txBody>
      </p:sp>
      <p:sp>
        <p:nvSpPr>
          <p:cNvPr id="3" name="Footer Placeholder 2">
            <a:extLst>
              <a:ext uri="{FF2B5EF4-FFF2-40B4-BE49-F238E27FC236}">
                <a16:creationId xmlns:a16="http://schemas.microsoft.com/office/drawing/2014/main" id="{A620F973-FB2B-C2C2-2EA1-8E14C4A708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3DDAEC-C06B-6260-40FA-700AC23B4FE0}"/>
              </a:ext>
            </a:extLst>
          </p:cNvPr>
          <p:cNvSpPr>
            <a:spLocks noGrp="1"/>
          </p:cNvSpPr>
          <p:nvPr>
            <p:ph type="sldNum" sz="quarter" idx="12"/>
          </p:nvPr>
        </p:nvSpPr>
        <p:spPr/>
        <p:txBody>
          <a:bodyPr/>
          <a:lstStyle/>
          <a:p>
            <a:fld id="{B24F5015-3417-4B27-A586-E4CCF4D77832}" type="slidenum">
              <a:rPr lang="en-US" smtClean="0"/>
              <a:t>‹#›</a:t>
            </a:fld>
            <a:endParaRPr lang="en-US"/>
          </a:p>
        </p:txBody>
      </p:sp>
      <p:pic>
        <p:nvPicPr>
          <p:cNvPr id="7" name="Content Placeholder 6" descr="Ornamental shapes. Dark blue and light blue rectangles">
            <a:extLst>
              <a:ext uri="{FF2B5EF4-FFF2-40B4-BE49-F238E27FC236}">
                <a16:creationId xmlns:a16="http://schemas.microsoft.com/office/drawing/2014/main" id="{02AD6E06-1918-552F-AD08-38168E427A6C}"/>
              </a:ext>
            </a:extLst>
          </p:cNvPr>
          <p:cNvPicPr>
            <a:picLocks noChangeAspect="1"/>
          </p:cNvPicPr>
          <p:nvPr userDrawn="1"/>
        </p:nvPicPr>
        <p:blipFill>
          <a:blip r:embed="rId2"/>
          <a:stretch>
            <a:fillRect/>
          </a:stretch>
        </p:blipFill>
        <p:spPr>
          <a:xfrm>
            <a:off x="1676400" y="-138509"/>
            <a:ext cx="10515600" cy="1478756"/>
          </a:xfrm>
          <a:prstGeom prst="rect">
            <a:avLst/>
          </a:prstGeom>
        </p:spPr>
      </p:pic>
      <p:pic>
        <p:nvPicPr>
          <p:cNvPr id="8" name="Picture 7" descr="A close-up of a black background&#10;&#10;Description automatically generated">
            <a:extLst>
              <a:ext uri="{FF2B5EF4-FFF2-40B4-BE49-F238E27FC236}">
                <a16:creationId xmlns:a16="http://schemas.microsoft.com/office/drawing/2014/main" id="{4F135CBC-03C5-DA3B-BAF8-7B888DCD25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0286" y="333133"/>
            <a:ext cx="1702836" cy="274134"/>
          </a:xfrm>
          <a:prstGeom prst="rect">
            <a:avLst/>
          </a:prstGeom>
        </p:spPr>
      </p:pic>
    </p:spTree>
    <p:extLst>
      <p:ext uri="{BB962C8B-B14F-4D97-AF65-F5344CB8AC3E}">
        <p14:creationId xmlns:p14="http://schemas.microsoft.com/office/powerpoint/2010/main" val="2864512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D5EECB-BA88-AB8C-2130-CCFA959299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3E900D-2962-0933-E1EE-1A25E5EBF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0E451C-7B19-00FE-8DB4-9DD64B4958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295EC-14AD-4FC4-B914-473EB0A47781}" type="datetime1">
              <a:rPr lang="en-US" smtClean="0"/>
              <a:t>1/16/2025</a:t>
            </a:fld>
            <a:endParaRPr lang="en-US"/>
          </a:p>
        </p:txBody>
      </p:sp>
      <p:sp>
        <p:nvSpPr>
          <p:cNvPr id="5" name="Footer Placeholder 4">
            <a:extLst>
              <a:ext uri="{FF2B5EF4-FFF2-40B4-BE49-F238E27FC236}">
                <a16:creationId xmlns:a16="http://schemas.microsoft.com/office/drawing/2014/main" id="{1BFF7FC3-0481-E379-7CCC-6123B0BE6E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FBC55C25-28C2-4C10-5388-29FF6AE39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4F5015-3417-4B27-A586-E4CCF4D77832}" type="slidenum">
              <a:rPr lang="en-US" smtClean="0"/>
              <a:t>‹#›</a:t>
            </a:fld>
            <a:endParaRPr lang="en-US"/>
          </a:p>
        </p:txBody>
      </p:sp>
    </p:spTree>
    <p:extLst>
      <p:ext uri="{BB962C8B-B14F-4D97-AF65-F5344CB8AC3E}">
        <p14:creationId xmlns:p14="http://schemas.microsoft.com/office/powerpoint/2010/main" val="106161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61" r:id="rId9"/>
    <p:sldLayoutId id="2147483662" r:id="rId10"/>
    <p:sldLayoutId id="2147483656" r:id="rId11"/>
    <p:sldLayoutId id="2147483657" r:id="rId12"/>
    <p:sldLayoutId id="2147483663" r:id="rId13"/>
  </p:sldLayoutIdLst>
  <p:hf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pa.gov/Teachers%20-%20Administrators/PA%20Inspired%20Leaders/pages/default.asp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s://www.pa.gov/agencies/education/programs-and-services/educators/continuing-education-and-professional-development/pa-inspired-leadership-pil-program/continuing-professional-education.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pdesas.org/Page/Viewer/ViewPage/77/?SectionPageItemId=15588"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RA-EDACT45@p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p:txBody>
          <a:bodyPr/>
          <a:lstStyle/>
          <a:p>
            <a:r>
              <a:rPr lang="en-US" dirty="0">
                <a:latin typeface="Arial"/>
                <a:cs typeface="Arial"/>
              </a:rPr>
              <a:t>What is Act 45?</a:t>
            </a:r>
            <a:endParaRPr lang="en-US" dirty="0"/>
          </a:p>
        </p:txBody>
      </p:sp>
      <p:sp>
        <p:nvSpPr>
          <p:cNvPr id="7" name="Date Placeholder 6">
            <a:extLst>
              <a:ext uri="{FF2B5EF4-FFF2-40B4-BE49-F238E27FC236}">
                <a16:creationId xmlns:a16="http://schemas.microsoft.com/office/drawing/2014/main" id="{838C2C3B-6B70-3A56-B5B2-F21F0CBE5933}"/>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Lst>
          </p:cNvPr>
          <p:cNvSpPr>
            <a:spLocks noGrp="1"/>
          </p:cNvSpPr>
          <p:nvPr>
            <p:ph type="sldNum" sz="quarter" idx="12"/>
          </p:nvPr>
        </p:nvSpPr>
        <p:spPr/>
        <p:txBody>
          <a:bodyPr/>
          <a:lstStyle/>
          <a:p>
            <a:fld id="{B24F5015-3417-4B27-A586-E4CCF4D77832}" type="slidenum">
              <a:rPr lang="en-US" smtClean="0"/>
              <a:t>1</a:t>
            </a:fld>
            <a:endParaRPr lang="en-US"/>
          </a:p>
        </p:txBody>
      </p:sp>
    </p:spTree>
    <p:extLst>
      <p:ext uri="{BB962C8B-B14F-4D97-AF65-F5344CB8AC3E}">
        <p14:creationId xmlns:p14="http://schemas.microsoft.com/office/powerpoint/2010/main" val="166399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690-BCFF-C943-759D-D8AAC97C6364}"/>
              </a:ext>
            </a:extLst>
          </p:cNvPr>
          <p:cNvSpPr>
            <a:spLocks noGrp="1"/>
          </p:cNvSpPr>
          <p:nvPr>
            <p:ph type="title"/>
          </p:nvPr>
        </p:nvSpPr>
        <p:spPr>
          <a:xfrm>
            <a:off x="457200" y="182880"/>
            <a:ext cx="10515600" cy="1325563"/>
          </a:xfrm>
        </p:spPr>
        <p:txBody>
          <a:bodyPr>
            <a:normAutofit/>
          </a:bodyPr>
          <a:lstStyle/>
          <a:p>
            <a:r>
              <a:rPr lang="en-US" dirty="0"/>
              <a:t>Register for Course (1/2)</a:t>
            </a:r>
          </a:p>
        </p:txBody>
      </p:sp>
      <p:sp>
        <p:nvSpPr>
          <p:cNvPr id="4" name="Date Placeholder 3">
            <a:extLst>
              <a:ext uri="{FF2B5EF4-FFF2-40B4-BE49-F238E27FC236}">
                <a16:creationId xmlns:a16="http://schemas.microsoft.com/office/drawing/2014/main" id="{D8EFCDE3-5C7A-FB46-309B-E4F8A7F3341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CB64B943-B21B-C853-D456-F59730DD3F0B}"/>
              </a:ext>
              <a:ext uri="{C183D7F6-B498-43B3-948B-1728B52AA6E4}">
                <adec:decorative xmlns:adec="http://schemas.microsoft.com/office/drawing/2017/decorative" val="1"/>
              </a:ext>
            </a:extLst>
          </p:cNvPr>
          <p:cNvSpPr>
            <a:spLocks noGrp="1"/>
          </p:cNvSpPr>
          <p:nvPr>
            <p:ph type="sldNum" sz="quarter" idx="12"/>
          </p:nvPr>
        </p:nvSpPr>
        <p:spPr>
          <a:xfrm>
            <a:off x="8610600" y="6356349"/>
            <a:ext cx="2743200" cy="365125"/>
          </a:xfrm>
        </p:spPr>
        <p:txBody>
          <a:bodyPr/>
          <a:lstStyle/>
          <a:p>
            <a:fld id="{B24F5015-3417-4B27-A586-E4CCF4D77832}" type="slidenum">
              <a:rPr lang="en-US" smtClean="0"/>
              <a:t>10</a:t>
            </a:fld>
            <a:endParaRPr lang="en-US"/>
          </a:p>
        </p:txBody>
      </p:sp>
      <p:pic>
        <p:nvPicPr>
          <p:cNvPr id="1026" name="Picture 1" descr="Screenshot of registration page found on the SAS PD Center. This allows participants to register for courses on line.">
            <a:extLst>
              <a:ext uri="{FF2B5EF4-FFF2-40B4-BE49-F238E27FC236}">
                <a16:creationId xmlns:a16="http://schemas.microsoft.com/office/drawing/2014/main" id="{355DE37B-C461-8C9D-FF22-4B1AF99CF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80160"/>
            <a:ext cx="8052099" cy="306673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8D866A4-4CDC-3116-CB77-4EEB7772029E}"/>
              </a:ext>
              <a:ext uri="{C183D7F6-B498-43B3-948B-1728B52AA6E4}">
                <adec:decorative xmlns:adec="http://schemas.microsoft.com/office/drawing/2017/decorative" val="1"/>
              </a:ext>
            </a:extLst>
          </p:cNvPr>
          <p:cNvSpPr/>
          <p:nvPr/>
        </p:nvSpPr>
        <p:spPr>
          <a:xfrm>
            <a:off x="1885244" y="2133600"/>
            <a:ext cx="745067" cy="214489"/>
          </a:xfrm>
          <a:prstGeom prst="rect">
            <a:avLst/>
          </a:prstGeom>
          <a:solidFill>
            <a:srgbClr val="2E5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Act 48</a:t>
            </a:r>
          </a:p>
        </p:txBody>
      </p:sp>
      <p:sp>
        <p:nvSpPr>
          <p:cNvPr id="6" name="Rectangle 5">
            <a:extLst>
              <a:ext uri="{FF2B5EF4-FFF2-40B4-BE49-F238E27FC236}">
                <a16:creationId xmlns:a16="http://schemas.microsoft.com/office/drawing/2014/main" id="{132868D6-92CF-3CF3-C89F-8DCDCCF02B58}"/>
              </a:ext>
              <a:ext uri="{C183D7F6-B498-43B3-948B-1728B52AA6E4}">
                <adec:decorative xmlns:adec="http://schemas.microsoft.com/office/drawing/2017/decorative" val="1"/>
              </a:ext>
            </a:extLst>
          </p:cNvPr>
          <p:cNvSpPr/>
          <p:nvPr/>
        </p:nvSpPr>
        <p:spPr>
          <a:xfrm>
            <a:off x="3208866" y="2119999"/>
            <a:ext cx="745067" cy="2144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4A5A66"/>
                </a:solidFill>
              </a:rPr>
              <a:t>Act 45</a:t>
            </a:r>
          </a:p>
        </p:txBody>
      </p:sp>
      <p:pic>
        <p:nvPicPr>
          <p:cNvPr id="15" name="Picture 14" descr="Screenshot of courses. Participants can register, view description, view meeting dates, or bookmark course.">
            <a:extLst>
              <a:ext uri="{FF2B5EF4-FFF2-40B4-BE49-F238E27FC236}">
                <a16:creationId xmlns:a16="http://schemas.microsoft.com/office/drawing/2014/main" id="{A5DDFC15-AB0B-8624-FE2C-8EADD7FB73A3}"/>
              </a:ext>
            </a:extLst>
          </p:cNvPr>
          <p:cNvPicPr>
            <a:picLocks noChangeAspect="1"/>
          </p:cNvPicPr>
          <p:nvPr/>
        </p:nvPicPr>
        <p:blipFill rotWithShape="1">
          <a:blip r:embed="rId4"/>
          <a:srcRect l="13591" t="38326" r="52038" b="36561"/>
          <a:stretch/>
        </p:blipFill>
        <p:spPr>
          <a:xfrm>
            <a:off x="448988" y="4352486"/>
            <a:ext cx="8060310" cy="1998272"/>
          </a:xfrm>
          <a:prstGeom prst="rect">
            <a:avLst/>
          </a:prstGeom>
          <a:ln>
            <a:solidFill>
              <a:schemeClr val="tx1"/>
            </a:solidFill>
          </a:ln>
        </p:spPr>
      </p:pic>
    </p:spTree>
    <p:extLst>
      <p:ext uri="{BB962C8B-B14F-4D97-AF65-F5344CB8AC3E}">
        <p14:creationId xmlns:p14="http://schemas.microsoft.com/office/powerpoint/2010/main" val="1719009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690-BCFF-C943-759D-D8AAC97C6364}"/>
              </a:ext>
            </a:extLst>
          </p:cNvPr>
          <p:cNvSpPr>
            <a:spLocks noGrp="1"/>
          </p:cNvSpPr>
          <p:nvPr>
            <p:ph type="title"/>
          </p:nvPr>
        </p:nvSpPr>
        <p:spPr>
          <a:xfrm>
            <a:off x="457200" y="182880"/>
            <a:ext cx="10515600" cy="1325563"/>
          </a:xfrm>
        </p:spPr>
        <p:txBody>
          <a:bodyPr>
            <a:normAutofit/>
          </a:bodyPr>
          <a:lstStyle/>
          <a:p>
            <a:r>
              <a:rPr lang="en-US" dirty="0"/>
              <a:t>Register for Course (2/2)</a:t>
            </a:r>
          </a:p>
        </p:txBody>
      </p:sp>
      <p:sp>
        <p:nvSpPr>
          <p:cNvPr id="4" name="Date Placeholder 3">
            <a:extLst>
              <a:ext uri="{FF2B5EF4-FFF2-40B4-BE49-F238E27FC236}">
                <a16:creationId xmlns:a16="http://schemas.microsoft.com/office/drawing/2014/main" id="{D8EFCDE3-5C7A-FB46-309B-E4F8A7F3341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CB64B943-B21B-C853-D456-F59730DD3F0B}"/>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11</a:t>
            </a:fld>
            <a:endParaRPr lang="en-US"/>
          </a:p>
        </p:txBody>
      </p:sp>
      <p:pic>
        <p:nvPicPr>
          <p:cNvPr id="1028" name="Picture 4" descr="Participants can register themselves for a course by clicking the register button.">
            <a:extLst>
              <a:ext uri="{FF2B5EF4-FFF2-40B4-BE49-F238E27FC236}">
                <a16:creationId xmlns:a16="http://schemas.microsoft.com/office/drawing/2014/main" id="{EA38A1A5-5EBF-3D6B-C69C-C527FB560A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186"/>
          <a:stretch/>
        </p:blipFill>
        <p:spPr bwMode="auto">
          <a:xfrm>
            <a:off x="457200" y="1280160"/>
            <a:ext cx="5561352" cy="3703637"/>
          </a:xfrm>
          <a:prstGeom prst="rect">
            <a:avLst/>
          </a:prstGeom>
          <a:noFill/>
          <a:ln w="9525">
            <a:solidFill>
              <a:schemeClr val="tx1"/>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8A2FDB-EDAF-67BC-02BC-48CDB78BD470}"/>
              </a:ext>
            </a:extLst>
          </p:cNvPr>
          <p:cNvSpPr txBox="1"/>
          <p:nvPr/>
        </p:nvSpPr>
        <p:spPr>
          <a:xfrm>
            <a:off x="457200" y="5212080"/>
            <a:ext cx="5561352"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Course is available. Participant may register.</a:t>
            </a:r>
          </a:p>
        </p:txBody>
      </p:sp>
      <p:pic>
        <p:nvPicPr>
          <p:cNvPr id="1029" name="Picture 6" descr="Participants can add themselves to the waitlists.">
            <a:extLst>
              <a:ext uri="{FF2B5EF4-FFF2-40B4-BE49-F238E27FC236}">
                <a16:creationId xmlns:a16="http://schemas.microsoft.com/office/drawing/2014/main" id="{5B759ABC-8CBA-644C-FD44-1D5477E0999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186"/>
          <a:stretch/>
        </p:blipFill>
        <p:spPr bwMode="auto">
          <a:xfrm>
            <a:off x="6384925" y="1280160"/>
            <a:ext cx="5485303" cy="3703637"/>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AD8DEFB-1AE4-90BD-E918-9D488719D439}"/>
              </a:ext>
            </a:extLst>
          </p:cNvPr>
          <p:cNvSpPr txBox="1"/>
          <p:nvPr/>
        </p:nvSpPr>
        <p:spPr>
          <a:xfrm>
            <a:off x="6384925" y="5212080"/>
            <a:ext cx="5349875" cy="369332"/>
          </a:xfrm>
          <a:prstGeom prst="rect">
            <a:avLst/>
          </a:prstGeom>
          <a:noFill/>
        </p:spPr>
        <p:txBody>
          <a:bodyPr wrap="square" rtlCol="0">
            <a:spAutoFit/>
          </a:bodyPr>
          <a:lstStyle/>
          <a:p>
            <a:pPr algn="ctr"/>
            <a:r>
              <a:rPr lang="en-US">
                <a:latin typeface="Arial" panose="020B0604020202020204" pitchFamily="34" charset="0"/>
                <a:cs typeface="Arial" panose="020B0604020202020204" pitchFamily="34" charset="0"/>
              </a:rPr>
              <a:t>Course is full. Participant may join waitlist.</a:t>
            </a:r>
          </a:p>
        </p:txBody>
      </p:sp>
      <p:sp>
        <p:nvSpPr>
          <p:cNvPr id="8" name="Rectangle 7">
            <a:extLst>
              <a:ext uri="{FF2B5EF4-FFF2-40B4-BE49-F238E27FC236}">
                <a16:creationId xmlns:a16="http://schemas.microsoft.com/office/drawing/2014/main" id="{4B01FB97-9FBA-FA34-382A-89F524ECEFF0}"/>
              </a:ext>
              <a:ext uri="{C183D7F6-B498-43B3-948B-1728B52AA6E4}">
                <adec:decorative xmlns:adec="http://schemas.microsoft.com/office/drawing/2017/decorative" val="1"/>
              </a:ext>
            </a:extLst>
          </p:cNvPr>
          <p:cNvSpPr/>
          <p:nvPr/>
        </p:nvSpPr>
        <p:spPr>
          <a:xfrm>
            <a:off x="9518052" y="4259642"/>
            <a:ext cx="699247" cy="441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923DCFC-3DDA-ABFB-306D-FD07A7B3AD14}"/>
              </a:ext>
              <a:ext uri="{C183D7F6-B498-43B3-948B-1728B52AA6E4}">
                <adec:decorative xmlns:adec="http://schemas.microsoft.com/office/drawing/2017/decorative" val="1"/>
              </a:ext>
            </a:extLst>
          </p:cNvPr>
          <p:cNvSpPr/>
          <p:nvPr/>
        </p:nvSpPr>
        <p:spPr>
          <a:xfrm>
            <a:off x="3743661" y="4206240"/>
            <a:ext cx="699247" cy="4410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967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690-BCFF-C943-759D-D8AAC97C6364}"/>
              </a:ext>
            </a:extLst>
          </p:cNvPr>
          <p:cNvSpPr>
            <a:spLocks noGrp="1"/>
          </p:cNvSpPr>
          <p:nvPr>
            <p:ph type="title"/>
          </p:nvPr>
        </p:nvSpPr>
        <p:spPr>
          <a:xfrm>
            <a:off x="457200" y="182880"/>
            <a:ext cx="10515600" cy="1325563"/>
          </a:xfrm>
        </p:spPr>
        <p:txBody>
          <a:bodyPr>
            <a:normAutofit/>
          </a:bodyPr>
          <a:lstStyle/>
          <a:p>
            <a:r>
              <a:rPr lang="en-US" dirty="0"/>
              <a:t>Confirmation</a:t>
            </a:r>
          </a:p>
        </p:txBody>
      </p:sp>
      <p:sp>
        <p:nvSpPr>
          <p:cNvPr id="4" name="Date Placeholder 3">
            <a:extLst>
              <a:ext uri="{FF2B5EF4-FFF2-40B4-BE49-F238E27FC236}">
                <a16:creationId xmlns:a16="http://schemas.microsoft.com/office/drawing/2014/main" id="{D8EFCDE3-5C7A-FB46-309B-E4F8A7F3341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CB64B943-B21B-C853-D456-F59730DD3F0B}"/>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12</a:t>
            </a:fld>
            <a:endParaRPr lang="en-US"/>
          </a:p>
        </p:txBody>
      </p:sp>
      <p:pic>
        <p:nvPicPr>
          <p:cNvPr id="4098" name="Picture 7" descr="Participants will receive confirmation of the required meeting dates when registering.">
            <a:extLst>
              <a:ext uri="{FF2B5EF4-FFF2-40B4-BE49-F238E27FC236}">
                <a16:creationId xmlns:a16="http://schemas.microsoft.com/office/drawing/2014/main" id="{96BA0027-33D5-D75D-63D4-352D787BABB7}"/>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1280160"/>
            <a:ext cx="10058331" cy="392654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53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p:txBody>
          <a:bodyPr/>
          <a:lstStyle/>
          <a:p>
            <a:r>
              <a:rPr lang="en-US" dirty="0">
                <a:latin typeface="Arial"/>
                <a:cs typeface="Arial"/>
              </a:rPr>
              <a:t>Courses</a:t>
            </a:r>
            <a:endParaRPr lang="en-US" dirty="0"/>
          </a:p>
        </p:txBody>
      </p:sp>
      <p:sp>
        <p:nvSpPr>
          <p:cNvPr id="7" name="Date Placeholder 6">
            <a:extLst>
              <a:ext uri="{FF2B5EF4-FFF2-40B4-BE49-F238E27FC236}">
                <a16:creationId xmlns:a16="http://schemas.microsoft.com/office/drawing/2014/main" id="{838C2C3B-6B70-3A56-B5B2-F21F0CBE5933}"/>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Lst>
          </p:cNvPr>
          <p:cNvSpPr>
            <a:spLocks noGrp="1"/>
          </p:cNvSpPr>
          <p:nvPr>
            <p:ph type="sldNum" sz="quarter" idx="12"/>
          </p:nvPr>
        </p:nvSpPr>
        <p:spPr/>
        <p:txBody>
          <a:bodyPr/>
          <a:lstStyle/>
          <a:p>
            <a:fld id="{B24F5015-3417-4B27-A586-E4CCF4D77832}" type="slidenum">
              <a:rPr lang="en-US" smtClean="0"/>
              <a:t>13</a:t>
            </a:fld>
            <a:endParaRPr lang="en-US"/>
          </a:p>
        </p:txBody>
      </p:sp>
    </p:spTree>
    <p:extLst>
      <p:ext uri="{BB962C8B-B14F-4D97-AF65-F5344CB8AC3E}">
        <p14:creationId xmlns:p14="http://schemas.microsoft.com/office/powerpoint/2010/main" val="76862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Course Descriptions</a:t>
            </a:r>
          </a:p>
        </p:txBody>
      </p:sp>
      <p:sp>
        <p:nvSpPr>
          <p:cNvPr id="4" name="Date Placeholder 3">
            <a:extLst>
              <a:ext uri="{FF2B5EF4-FFF2-40B4-BE49-F238E27FC236}">
                <a16:creationId xmlns:a16="http://schemas.microsoft.com/office/drawing/2014/main" id="{9B5738E7-B6EF-C3C4-D144-5D2383523DA8}"/>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14</a:t>
            </a:fld>
            <a:endParaRPr lang="en-US" dirty="0"/>
          </a:p>
        </p:txBody>
      </p:sp>
      <p:sp>
        <p:nvSpPr>
          <p:cNvPr id="6" name="Content Placeholder 3">
            <a:extLst>
              <a:ext uri="{FF2B5EF4-FFF2-40B4-BE49-F238E27FC236}">
                <a16:creationId xmlns:a16="http://schemas.microsoft.com/office/drawing/2014/main" id="{60FD8168-74EF-C7A2-76B7-1E1E6CBCA32C}"/>
              </a:ext>
            </a:extLst>
          </p:cNvPr>
          <p:cNvSpPr txBox="1">
            <a:spLocks/>
          </p:cNvSpPr>
          <p:nvPr/>
        </p:nvSpPr>
        <p:spPr>
          <a:xfrm>
            <a:off x="457201" y="1280160"/>
            <a:ext cx="3561643" cy="539496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latin typeface="Arial"/>
                <a:cs typeface="Arial"/>
              </a:rPr>
              <a:t>Prerequisites</a:t>
            </a:r>
          </a:p>
          <a:p>
            <a:pPr marL="0" indent="0">
              <a:spcBef>
                <a:spcPts val="600"/>
              </a:spcBef>
              <a:buNone/>
            </a:pPr>
            <a:r>
              <a:rPr lang="en-US" sz="2000" dirty="0">
                <a:latin typeface="Arial"/>
                <a:cs typeface="Arial"/>
              </a:rPr>
              <a:t>If a course has a prerequisite, it will be listed in the description. Under Options, click on View Description. </a:t>
            </a:r>
          </a:p>
          <a:p>
            <a:pPr marL="0" indent="0">
              <a:spcBef>
                <a:spcPts val="1800"/>
              </a:spcBef>
              <a:buNone/>
            </a:pPr>
            <a:r>
              <a:rPr lang="en-US" sz="2000" b="1" dirty="0">
                <a:latin typeface="Arial"/>
                <a:cs typeface="Arial"/>
              </a:rPr>
              <a:t>Prework</a:t>
            </a:r>
          </a:p>
          <a:p>
            <a:pPr>
              <a:spcBef>
                <a:spcPts val="600"/>
              </a:spcBef>
            </a:pPr>
            <a:r>
              <a:rPr lang="en-US" sz="2000" dirty="0">
                <a:latin typeface="Arial"/>
                <a:cs typeface="Arial"/>
              </a:rPr>
              <a:t>Under Options, click on View Description. A link to Prework will be found there.</a:t>
            </a:r>
          </a:p>
          <a:p>
            <a:r>
              <a:rPr lang="en-US" sz="2000" dirty="0">
                <a:latin typeface="Arial"/>
                <a:cs typeface="Arial"/>
              </a:rPr>
              <a:t>At least 1 week prior to course, prework will be emailed.</a:t>
            </a:r>
          </a:p>
          <a:p>
            <a:pPr marL="0" indent="0">
              <a:spcBef>
                <a:spcPts val="1800"/>
              </a:spcBef>
              <a:buNone/>
            </a:pPr>
            <a:r>
              <a:rPr lang="en-US" sz="2000" b="1" dirty="0">
                <a:latin typeface="Arial"/>
                <a:cs typeface="Arial"/>
              </a:rPr>
              <a:t>Hours</a:t>
            </a:r>
          </a:p>
          <a:p>
            <a:pPr marL="0" indent="0">
              <a:spcBef>
                <a:spcPts val="600"/>
              </a:spcBef>
              <a:buNone/>
            </a:pPr>
            <a:r>
              <a:rPr lang="en-US" sz="2000" dirty="0">
                <a:latin typeface="Arial"/>
                <a:cs typeface="Arial"/>
              </a:rPr>
              <a:t>Act 13 &amp; LBD require all 3 days to earn the 30 hours.</a:t>
            </a:r>
            <a:endParaRPr lang="en-US" sz="2000" dirty="0"/>
          </a:p>
        </p:txBody>
      </p:sp>
      <p:pic>
        <p:nvPicPr>
          <p:cNvPr id="7" name="Picture 6" descr="This is an example of a course description. It includes prerequisites, prework, and number of hours the participant will receive upon completion.">
            <a:extLst>
              <a:ext uri="{FF2B5EF4-FFF2-40B4-BE49-F238E27FC236}">
                <a16:creationId xmlns:a16="http://schemas.microsoft.com/office/drawing/2014/main" id="{4FE6F64E-62DD-D43B-0028-8F53D1FE5848}"/>
              </a:ext>
            </a:extLst>
          </p:cNvPr>
          <p:cNvPicPr>
            <a:picLocks noChangeAspect="1"/>
          </p:cNvPicPr>
          <p:nvPr/>
        </p:nvPicPr>
        <p:blipFill>
          <a:blip r:embed="rId3"/>
          <a:stretch>
            <a:fillRect/>
          </a:stretch>
        </p:blipFill>
        <p:spPr>
          <a:xfrm>
            <a:off x="4183591" y="1714500"/>
            <a:ext cx="7902259" cy="4178299"/>
          </a:xfrm>
          <a:prstGeom prst="rect">
            <a:avLst/>
          </a:prstGeom>
          <a:ln>
            <a:solidFill>
              <a:schemeClr val="tx1"/>
            </a:solidFill>
          </a:ln>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01310896-1948-41F6-CC6F-863E59A081DC}"/>
              </a:ext>
              <a:ext uri="{C183D7F6-B498-43B3-948B-1728B52AA6E4}">
                <adec:decorative xmlns:adec="http://schemas.microsoft.com/office/drawing/2017/decorative" val="1"/>
              </a:ext>
            </a:extLst>
          </p:cNvPr>
          <p:cNvSpPr/>
          <p:nvPr/>
        </p:nvSpPr>
        <p:spPr>
          <a:xfrm>
            <a:off x="5080000" y="3348566"/>
            <a:ext cx="2460978" cy="16086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3B0D90B-DD5C-AB6B-0DB7-B2CD0F715F86}"/>
              </a:ext>
              <a:ext uri="{C183D7F6-B498-43B3-948B-1728B52AA6E4}">
                <adec:decorative xmlns:adec="http://schemas.microsoft.com/office/drawing/2017/decorative" val="1"/>
              </a:ext>
            </a:extLst>
          </p:cNvPr>
          <p:cNvSpPr/>
          <p:nvPr/>
        </p:nvSpPr>
        <p:spPr>
          <a:xfrm>
            <a:off x="4183590" y="3715490"/>
            <a:ext cx="6789209" cy="3936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0DFE43-60EE-7BC9-690B-936A94AA4A66}"/>
              </a:ext>
              <a:ext uri="{C183D7F6-B498-43B3-948B-1728B52AA6E4}">
                <adec:decorative xmlns:adec="http://schemas.microsoft.com/office/drawing/2017/decorative" val="1"/>
              </a:ext>
            </a:extLst>
          </p:cNvPr>
          <p:cNvSpPr/>
          <p:nvPr/>
        </p:nvSpPr>
        <p:spPr>
          <a:xfrm>
            <a:off x="4146373" y="4172321"/>
            <a:ext cx="1949627" cy="39366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4DD1821-7324-A65C-712A-B3B0F6781E85}"/>
              </a:ext>
              <a:ext uri="{C183D7F6-B498-43B3-948B-1728B52AA6E4}">
                <adec:decorative xmlns:adec="http://schemas.microsoft.com/office/drawing/2017/decorative" val="1"/>
              </a:ext>
            </a:extLst>
          </p:cNvPr>
          <p:cNvSpPr/>
          <p:nvPr/>
        </p:nvSpPr>
        <p:spPr>
          <a:xfrm>
            <a:off x="4183590" y="5143498"/>
            <a:ext cx="7902259" cy="57298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433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p:txBody>
          <a:bodyPr/>
          <a:lstStyle/>
          <a:p>
            <a:r>
              <a:rPr lang="en-US" dirty="0">
                <a:latin typeface="Arial"/>
                <a:cs typeface="Arial"/>
              </a:rPr>
              <a:t>Resources</a:t>
            </a:r>
            <a:endParaRPr lang="en-US" dirty="0"/>
          </a:p>
        </p:txBody>
      </p:sp>
      <p:sp>
        <p:nvSpPr>
          <p:cNvPr id="7" name="Date Placeholder 6">
            <a:extLst>
              <a:ext uri="{FF2B5EF4-FFF2-40B4-BE49-F238E27FC236}">
                <a16:creationId xmlns:a16="http://schemas.microsoft.com/office/drawing/2014/main" id="{838C2C3B-6B70-3A56-B5B2-F21F0CBE5933}"/>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Lst>
          </p:cNvPr>
          <p:cNvSpPr>
            <a:spLocks noGrp="1"/>
          </p:cNvSpPr>
          <p:nvPr>
            <p:ph type="sldNum" sz="quarter" idx="12"/>
          </p:nvPr>
        </p:nvSpPr>
        <p:spPr/>
        <p:txBody>
          <a:bodyPr/>
          <a:lstStyle/>
          <a:p>
            <a:fld id="{B24F5015-3417-4B27-A586-E4CCF4D77832}" type="slidenum">
              <a:rPr lang="en-US" smtClean="0"/>
              <a:t>15</a:t>
            </a:fld>
            <a:endParaRPr lang="en-US"/>
          </a:p>
        </p:txBody>
      </p:sp>
    </p:spTree>
    <p:extLst>
      <p:ext uri="{BB962C8B-B14F-4D97-AF65-F5344CB8AC3E}">
        <p14:creationId xmlns:p14="http://schemas.microsoft.com/office/powerpoint/2010/main" val="136648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PDE Website (1 of 2)</a:t>
            </a:r>
          </a:p>
        </p:txBody>
      </p:sp>
      <p:sp>
        <p:nvSpPr>
          <p:cNvPr id="4" name="Date Placeholder 3">
            <a:extLst>
              <a:ext uri="{FF2B5EF4-FFF2-40B4-BE49-F238E27FC236}">
                <a16:creationId xmlns:a16="http://schemas.microsoft.com/office/drawing/2014/main" id="{9B5738E7-B6EF-C3C4-D144-5D2383523DA8}"/>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16</a:t>
            </a:fld>
            <a:endParaRPr lang="en-US" dirty="0"/>
          </a:p>
        </p:txBody>
      </p:sp>
      <p:sp>
        <p:nvSpPr>
          <p:cNvPr id="6" name="Content Placeholder 3">
            <a:extLst>
              <a:ext uri="{FF2B5EF4-FFF2-40B4-BE49-F238E27FC236}">
                <a16:creationId xmlns:a16="http://schemas.microsoft.com/office/drawing/2014/main" id="{60FD8168-74EF-C7A2-76B7-1E1E6CBCA32C}"/>
              </a:ext>
            </a:extLst>
          </p:cNvPr>
          <p:cNvSpPr txBox="1">
            <a:spLocks/>
          </p:cNvSpPr>
          <p:nvPr/>
        </p:nvSpPr>
        <p:spPr>
          <a:xfrm>
            <a:off x="457200" y="2987322"/>
            <a:ext cx="4526930" cy="8833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hlinkClick r:id="rId3"/>
              </a:rPr>
              <a:t>PA Inspired Leadership (PIL) Program</a:t>
            </a:r>
            <a:endParaRPr lang="en-US" sz="3600" dirty="0"/>
          </a:p>
        </p:txBody>
      </p:sp>
      <p:pic>
        <p:nvPicPr>
          <p:cNvPr id="9" name="Picture 8" descr="Screenshot of the Safe Schools Mandated Training found on PDE's website. Administrators can now earn Act 45 hours for mandated Act 55 training.">
            <a:extLst>
              <a:ext uri="{FF2B5EF4-FFF2-40B4-BE49-F238E27FC236}">
                <a16:creationId xmlns:a16="http://schemas.microsoft.com/office/drawing/2014/main" id="{173AD592-7599-196C-C6F4-9A13E0BEF46A}"/>
              </a:ext>
            </a:extLst>
          </p:cNvPr>
          <p:cNvPicPr>
            <a:picLocks noChangeAspect="1"/>
          </p:cNvPicPr>
          <p:nvPr/>
        </p:nvPicPr>
        <p:blipFill>
          <a:blip r:embed="rId4"/>
          <a:stretch>
            <a:fillRect/>
          </a:stretch>
        </p:blipFill>
        <p:spPr>
          <a:xfrm>
            <a:off x="5748867" y="773289"/>
            <a:ext cx="6369670" cy="6084711"/>
          </a:xfrm>
          <a:prstGeom prst="rect">
            <a:avLst/>
          </a:prstGeom>
          <a:ln>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636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PDE Website (2 of 2)</a:t>
            </a:r>
          </a:p>
        </p:txBody>
      </p:sp>
      <p:sp>
        <p:nvSpPr>
          <p:cNvPr id="4" name="Date Placeholder 3">
            <a:extLst>
              <a:ext uri="{FF2B5EF4-FFF2-40B4-BE49-F238E27FC236}">
                <a16:creationId xmlns:a16="http://schemas.microsoft.com/office/drawing/2014/main" id="{9B5738E7-B6EF-C3C4-D144-5D2383523DA8}"/>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17</a:t>
            </a:fld>
            <a:endParaRPr lang="en-US" dirty="0"/>
          </a:p>
        </p:txBody>
      </p:sp>
      <p:sp>
        <p:nvSpPr>
          <p:cNvPr id="3" name="Content Placeholder 3">
            <a:extLst>
              <a:ext uri="{FF2B5EF4-FFF2-40B4-BE49-F238E27FC236}">
                <a16:creationId xmlns:a16="http://schemas.microsoft.com/office/drawing/2014/main" id="{39CDF25F-BAE2-8A61-A814-F650156F8751}"/>
              </a:ext>
            </a:extLst>
          </p:cNvPr>
          <p:cNvSpPr txBox="1">
            <a:spLocks/>
          </p:cNvSpPr>
          <p:nvPr/>
        </p:nvSpPr>
        <p:spPr>
          <a:xfrm>
            <a:off x="321733" y="3528254"/>
            <a:ext cx="4227689" cy="8082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hlinkClick r:id="rId3"/>
              </a:rPr>
              <a:t>Non-PIL Approved Courses</a:t>
            </a:r>
            <a:endParaRPr lang="en-US" sz="2400" dirty="0"/>
          </a:p>
        </p:txBody>
      </p:sp>
      <p:pic>
        <p:nvPicPr>
          <p:cNvPr id="7" name="Picture 6" descr="Screenshot of the approved providers found on PDE's website.">
            <a:extLst>
              <a:ext uri="{FF2B5EF4-FFF2-40B4-BE49-F238E27FC236}">
                <a16:creationId xmlns:a16="http://schemas.microsoft.com/office/drawing/2014/main" id="{B3DB5C80-B7DF-F1D5-3904-6793D0276ACE}"/>
              </a:ext>
            </a:extLst>
          </p:cNvPr>
          <p:cNvPicPr>
            <a:picLocks noChangeAspect="1"/>
          </p:cNvPicPr>
          <p:nvPr/>
        </p:nvPicPr>
        <p:blipFill>
          <a:blip r:embed="rId4"/>
          <a:stretch>
            <a:fillRect/>
          </a:stretch>
        </p:blipFill>
        <p:spPr>
          <a:xfrm>
            <a:off x="4512643" y="1452299"/>
            <a:ext cx="7357624" cy="4960196"/>
          </a:xfrm>
          <a:prstGeom prst="rect">
            <a:avLst/>
          </a:prstGeom>
          <a:ln>
            <a:solidFill>
              <a:schemeClr val="bg1">
                <a:lumMod val="7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31087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PDE One-Stop-Shop on SAS</a:t>
            </a:r>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18</a:t>
            </a:fld>
            <a:endParaRPr lang="en-US" dirty="0"/>
          </a:p>
        </p:txBody>
      </p:sp>
      <p:sp>
        <p:nvSpPr>
          <p:cNvPr id="6" name="Content Placeholder 3">
            <a:extLst>
              <a:ext uri="{FF2B5EF4-FFF2-40B4-BE49-F238E27FC236}">
                <a16:creationId xmlns:a16="http://schemas.microsoft.com/office/drawing/2014/main" id="{60FD8168-74EF-C7A2-76B7-1E1E6CBCA32C}"/>
              </a:ext>
              <a:ext uri="{C183D7F6-B498-43B3-948B-1728B52AA6E4}">
                <adec:decorative xmlns:adec="http://schemas.microsoft.com/office/drawing/2017/decorative" val="1"/>
              </a:ext>
            </a:extLst>
          </p:cNvPr>
          <p:cNvSpPr txBox="1">
            <a:spLocks/>
          </p:cNvSpPr>
          <p:nvPr/>
        </p:nvSpPr>
        <p:spPr>
          <a:xfrm>
            <a:off x="457201" y="1280160"/>
            <a:ext cx="9838266" cy="5594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hlinkClick r:id="rId3"/>
              </a:rPr>
              <a:t>Pennsylvania Inspired Leadership (PIL): Continuing Education - SAS</a:t>
            </a:r>
            <a:endParaRPr lang="en-US" sz="4800" dirty="0"/>
          </a:p>
        </p:txBody>
      </p:sp>
      <p:sp>
        <p:nvSpPr>
          <p:cNvPr id="10" name="TextBox 9">
            <a:extLst>
              <a:ext uri="{FF2B5EF4-FFF2-40B4-BE49-F238E27FC236}">
                <a16:creationId xmlns:a16="http://schemas.microsoft.com/office/drawing/2014/main" id="{FAE4BF0D-6714-2F4A-AFCC-E32036FCB892}"/>
              </a:ext>
            </a:extLst>
          </p:cNvPr>
          <p:cNvSpPr txBox="1"/>
          <p:nvPr/>
        </p:nvSpPr>
        <p:spPr>
          <a:xfrm>
            <a:off x="457200" y="1781473"/>
            <a:ext cx="5435600" cy="512448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Professional Development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list of all courses, the descriptions, prerequisites and number of hours</a:t>
            </a:r>
          </a:p>
          <a:p>
            <a:pPr>
              <a:spcBef>
                <a:spcPts val="600"/>
              </a:spcBef>
            </a:pPr>
            <a:r>
              <a:rPr lang="en-US" sz="2400" b="1" dirty="0">
                <a:latin typeface="Arial" panose="020B0604020202020204" pitchFamily="34" charset="0"/>
                <a:cs typeface="Arial" panose="020B0604020202020204" pitchFamily="34" charset="0"/>
              </a:rPr>
              <a:t>Frequently Asked Questions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robust FAQ based on the questions sent to the Resource Account</a:t>
            </a:r>
          </a:p>
          <a:p>
            <a:pPr>
              <a:spcBef>
                <a:spcPts val="600"/>
              </a:spcBef>
            </a:pPr>
            <a:r>
              <a:rPr lang="en-US" sz="2400" b="1" dirty="0">
                <a:latin typeface="Arial" panose="020B0604020202020204" pitchFamily="34" charset="0"/>
                <a:cs typeface="Arial" panose="020B0604020202020204" pitchFamily="34" charset="0"/>
              </a:rPr>
              <a:t>Types of Administrative Certificates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Review of certificates and who earns Act 45</a:t>
            </a:r>
          </a:p>
          <a:p>
            <a:pPr>
              <a:spcBef>
                <a:spcPts val="600"/>
              </a:spcBef>
            </a:pPr>
            <a:r>
              <a:rPr lang="en-US" sz="2400" b="1" dirty="0">
                <a:latin typeface="Arial" panose="020B0604020202020204" pitchFamily="34" charset="0"/>
                <a:cs typeface="Arial" panose="020B0604020202020204" pitchFamily="34" charset="0"/>
              </a:rPr>
              <a:t>Contact us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hlinkClick r:id="rId4"/>
              </a:rPr>
              <a:t>RA-EDACT45@pa.gov</a:t>
            </a:r>
            <a:r>
              <a:rPr lang="en-US" sz="2400" dirty="0">
                <a:latin typeface="Arial" panose="020B0604020202020204" pitchFamily="34" charset="0"/>
                <a:cs typeface="Arial" panose="020B0604020202020204" pitchFamily="34" charset="0"/>
              </a:rPr>
              <a:t> </a:t>
            </a:r>
          </a:p>
        </p:txBody>
      </p:sp>
      <p:pic>
        <p:nvPicPr>
          <p:cNvPr id="4" name="Picture 3" descr="Screenshot of the tabs found on PDE SAS - The tabs include: Continuing Education, Principal Induction, FAQ, Types of Certificates, Training Schedule, and Contact Us.">
            <a:extLst>
              <a:ext uri="{FF2B5EF4-FFF2-40B4-BE49-F238E27FC236}">
                <a16:creationId xmlns:a16="http://schemas.microsoft.com/office/drawing/2014/main" id="{B34C5855-4411-B3DD-512E-52C6EC680549}"/>
              </a:ext>
            </a:extLst>
          </p:cNvPr>
          <p:cNvPicPr>
            <a:picLocks noChangeAspect="1"/>
          </p:cNvPicPr>
          <p:nvPr/>
        </p:nvPicPr>
        <p:blipFill>
          <a:blip r:embed="rId5"/>
          <a:stretch>
            <a:fillRect/>
          </a:stretch>
        </p:blipFill>
        <p:spPr>
          <a:xfrm>
            <a:off x="6096000" y="2149123"/>
            <a:ext cx="5438775" cy="4105275"/>
          </a:xfrm>
          <a:prstGeom prst="rect">
            <a:avLst/>
          </a:prstGeom>
          <a:ln>
            <a:solidFill>
              <a:schemeClr val="bg1">
                <a:lumMod val="75000"/>
              </a:schemeClr>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6007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5728-FAB5-EDE3-184D-3D6F1A58091A}"/>
              </a:ext>
            </a:extLst>
          </p:cNvPr>
          <p:cNvSpPr>
            <a:spLocks noGrp="1"/>
          </p:cNvSpPr>
          <p:nvPr>
            <p:ph type="title"/>
          </p:nvPr>
        </p:nvSpPr>
        <p:spPr/>
        <p:txBody>
          <a:bodyPr/>
          <a:lstStyle/>
          <a:p>
            <a:r>
              <a:rPr lang="en-US" dirty="0"/>
              <a:t>Legislation</a:t>
            </a:r>
          </a:p>
        </p:txBody>
      </p:sp>
      <p:sp>
        <p:nvSpPr>
          <p:cNvPr id="4" name="Date Placeholder 3">
            <a:extLst>
              <a:ext uri="{FF2B5EF4-FFF2-40B4-BE49-F238E27FC236}">
                <a16:creationId xmlns:a16="http://schemas.microsoft.com/office/drawing/2014/main" id="{E1339F3F-3651-76B2-B6A0-0A2C5DA6D34A}"/>
              </a:ext>
            </a:extLst>
          </p:cNvPr>
          <p:cNvSpPr>
            <a:spLocks noGrp="1"/>
          </p:cNvSpPr>
          <p:nvPr>
            <p:ph type="dt" sz="half" idx="10"/>
          </p:nvPr>
        </p:nvSpPr>
        <p:spPr/>
        <p:txBody>
          <a:bodyPr/>
          <a:lstStyle/>
          <a:p>
            <a:fld id="{A918DB6E-6D70-4FEC-A112-5F97BC4AEE43}" type="datetime1">
              <a:rPr lang="en-US" smtClean="0"/>
              <a:t>1/16/2025</a:t>
            </a:fld>
            <a:endParaRPr lang="en-US"/>
          </a:p>
        </p:txBody>
      </p:sp>
      <p:sp>
        <p:nvSpPr>
          <p:cNvPr id="5" name="Slide Number Placeholder 4">
            <a:extLst>
              <a:ext uri="{FF2B5EF4-FFF2-40B4-BE49-F238E27FC236}">
                <a16:creationId xmlns:a16="http://schemas.microsoft.com/office/drawing/2014/main" id="{7D6C488D-FCCC-C010-AF55-B1274F45FA07}"/>
              </a:ext>
            </a:extLst>
          </p:cNvPr>
          <p:cNvSpPr>
            <a:spLocks noGrp="1"/>
          </p:cNvSpPr>
          <p:nvPr>
            <p:ph type="sldNum" sz="quarter" idx="12"/>
          </p:nvPr>
        </p:nvSpPr>
        <p:spPr/>
        <p:txBody>
          <a:bodyPr/>
          <a:lstStyle/>
          <a:p>
            <a:fld id="{B24F5015-3417-4B27-A586-E4CCF4D77832}" type="slidenum">
              <a:rPr lang="en-US" smtClean="0"/>
              <a:t>2</a:t>
            </a:fld>
            <a:endParaRPr lang="en-US"/>
          </a:p>
        </p:txBody>
      </p:sp>
    </p:spTree>
    <p:extLst>
      <p:ext uri="{BB962C8B-B14F-4D97-AF65-F5344CB8AC3E}">
        <p14:creationId xmlns:p14="http://schemas.microsoft.com/office/powerpoint/2010/main" val="168485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a:xfrm>
            <a:off x="457200" y="182880"/>
            <a:ext cx="10515600" cy="1325563"/>
          </a:xfrm>
        </p:spPr>
        <p:txBody>
          <a:bodyPr/>
          <a:lstStyle/>
          <a:p>
            <a:r>
              <a:rPr lang="en-US" dirty="0">
                <a:latin typeface="Arial"/>
                <a:cs typeface="Arial"/>
              </a:rPr>
              <a:t>What is Act 45, PIL, and NCEE?</a:t>
            </a:r>
            <a:endParaRPr lang="en-US" dirty="0"/>
          </a:p>
        </p:txBody>
      </p:sp>
      <p:sp>
        <p:nvSpPr>
          <p:cNvPr id="3" name="Text Placeholder 2">
            <a:extLst>
              <a:ext uri="{FF2B5EF4-FFF2-40B4-BE49-F238E27FC236}">
                <a16:creationId xmlns:a16="http://schemas.microsoft.com/office/drawing/2014/main" id="{1D79BCC7-A866-6BD8-C9CE-F4A11B0DC61B}"/>
              </a:ext>
            </a:extLst>
          </p:cNvPr>
          <p:cNvSpPr>
            <a:spLocks noGrp="1"/>
          </p:cNvSpPr>
          <p:nvPr>
            <p:ph type="body" idx="1"/>
          </p:nvPr>
        </p:nvSpPr>
        <p:spPr>
          <a:xfrm>
            <a:off x="445363" y="1280160"/>
            <a:ext cx="3474720" cy="457444"/>
          </a:xfrm>
          <a:solidFill>
            <a:srgbClr val="14587C"/>
          </a:solidFill>
        </p:spPr>
        <p:txBody>
          <a:bodyPr/>
          <a:lstStyle/>
          <a:p>
            <a:pPr algn="ctr"/>
            <a:r>
              <a:rPr lang="en-US" dirty="0">
                <a:solidFill>
                  <a:schemeClr val="bg1"/>
                </a:solidFill>
                <a:latin typeface="Arial"/>
                <a:cs typeface="Arial"/>
              </a:rPr>
              <a:t>Act 45</a:t>
            </a:r>
            <a:endParaRPr lang="en-US" dirty="0">
              <a:solidFill>
                <a:schemeClr val="bg1"/>
              </a:solidFill>
            </a:endParaRPr>
          </a:p>
        </p:txBody>
      </p:sp>
      <p:sp>
        <p:nvSpPr>
          <p:cNvPr id="4" name="Content Placeholder 3">
            <a:extLst>
              <a:ext uri="{FF2B5EF4-FFF2-40B4-BE49-F238E27FC236}">
                <a16:creationId xmlns:a16="http://schemas.microsoft.com/office/drawing/2014/main" id="{1D20E32C-A97A-6F61-4E3C-52BA8D69ED8F}"/>
              </a:ext>
            </a:extLst>
          </p:cNvPr>
          <p:cNvSpPr>
            <a:spLocks noGrp="1"/>
          </p:cNvSpPr>
          <p:nvPr>
            <p:ph sz="half" idx="2"/>
          </p:nvPr>
        </p:nvSpPr>
        <p:spPr>
          <a:xfrm>
            <a:off x="457200" y="1645920"/>
            <a:ext cx="3451046" cy="3851275"/>
          </a:xfrm>
          <a:solidFill>
            <a:schemeClr val="bg1">
              <a:lumMod val="95000"/>
            </a:schemeClr>
          </a:solidFill>
          <a:ln w="57150">
            <a:solidFill>
              <a:srgbClr val="4AA6B7"/>
            </a:solidFill>
          </a:ln>
        </p:spPr>
        <p:txBody>
          <a:bodyPr vert="horz" lIns="91440" tIns="228600" rIns="91440" bIns="45720" rtlCol="0" anchor="t">
            <a:normAutofit/>
          </a:bodyPr>
          <a:lstStyle/>
          <a:p>
            <a:r>
              <a:rPr lang="en-US" sz="2000" dirty="0">
                <a:latin typeface="Arial"/>
                <a:cs typeface="Arial"/>
              </a:rPr>
              <a:t>Act 45 of 2007 (24 P.S. §12-1205.5, §11-1109) defines requirements for induction and continuing professional education taken by Pennsylvania school or system leaders in specific administrative positions.</a:t>
            </a:r>
            <a:endParaRPr lang="en-US" sz="1600" dirty="0">
              <a:latin typeface="Arial"/>
              <a:cs typeface="Arial"/>
            </a:endParaRPr>
          </a:p>
        </p:txBody>
      </p:sp>
      <p:sp>
        <p:nvSpPr>
          <p:cNvPr id="5" name="Text Placeholder 4">
            <a:extLst>
              <a:ext uri="{FF2B5EF4-FFF2-40B4-BE49-F238E27FC236}">
                <a16:creationId xmlns:a16="http://schemas.microsoft.com/office/drawing/2014/main" id="{0A7C9D49-025E-EB15-C141-CE2CC1D34731}"/>
              </a:ext>
            </a:extLst>
          </p:cNvPr>
          <p:cNvSpPr>
            <a:spLocks noGrp="1"/>
          </p:cNvSpPr>
          <p:nvPr>
            <p:ph type="body" sz="quarter" idx="3"/>
          </p:nvPr>
        </p:nvSpPr>
        <p:spPr>
          <a:xfrm>
            <a:off x="4365795" y="1280160"/>
            <a:ext cx="3474720" cy="457444"/>
          </a:xfrm>
          <a:solidFill>
            <a:srgbClr val="14587C"/>
          </a:solidFill>
        </p:spPr>
        <p:txBody>
          <a:bodyPr/>
          <a:lstStyle/>
          <a:p>
            <a:pPr algn="ctr"/>
            <a:r>
              <a:rPr lang="en-US" dirty="0">
                <a:solidFill>
                  <a:schemeClr val="bg1"/>
                </a:solidFill>
                <a:latin typeface="Arial"/>
                <a:cs typeface="Arial"/>
              </a:rPr>
              <a:t>PIL</a:t>
            </a:r>
            <a:endParaRPr lang="en-US" dirty="0">
              <a:solidFill>
                <a:schemeClr val="bg1"/>
              </a:solidFill>
            </a:endParaRPr>
          </a:p>
        </p:txBody>
      </p:sp>
      <p:sp>
        <p:nvSpPr>
          <p:cNvPr id="6" name="Content Placeholder 5">
            <a:extLst>
              <a:ext uri="{FF2B5EF4-FFF2-40B4-BE49-F238E27FC236}">
                <a16:creationId xmlns:a16="http://schemas.microsoft.com/office/drawing/2014/main" id="{1B987815-E9CB-EEB6-B0CF-19A8E8B0CDD7}"/>
              </a:ext>
            </a:extLst>
          </p:cNvPr>
          <p:cNvSpPr>
            <a:spLocks noGrp="1"/>
          </p:cNvSpPr>
          <p:nvPr>
            <p:ph sz="quarter" idx="4"/>
          </p:nvPr>
        </p:nvSpPr>
        <p:spPr>
          <a:xfrm>
            <a:off x="4365795" y="1645920"/>
            <a:ext cx="3447288" cy="3851275"/>
          </a:xfrm>
          <a:solidFill>
            <a:srgbClr val="F2F2F2"/>
          </a:solidFill>
          <a:ln w="57150">
            <a:solidFill>
              <a:srgbClr val="4AA6B7"/>
            </a:solidFill>
          </a:ln>
        </p:spPr>
        <p:txBody>
          <a:bodyPr vert="horz" lIns="91440" tIns="228600" rIns="91440" bIns="45720" rtlCol="0" anchor="t">
            <a:normAutofit/>
          </a:bodyPr>
          <a:lstStyle/>
          <a:p>
            <a:r>
              <a:rPr lang="en-US" sz="2000" dirty="0">
                <a:latin typeface="Arial"/>
                <a:cs typeface="Arial"/>
              </a:rPr>
              <a:t>Pennsylvania Inspired Leadership (PIL)</a:t>
            </a:r>
          </a:p>
          <a:p>
            <a:r>
              <a:rPr lang="en-US" sz="2000" dirty="0">
                <a:latin typeface="Arial"/>
                <a:cs typeface="Arial"/>
              </a:rPr>
              <a:t>PDE must provide at no cost to administrators:</a:t>
            </a:r>
          </a:p>
          <a:p>
            <a:pPr lvl="1"/>
            <a:r>
              <a:rPr lang="en-US" sz="2000" dirty="0">
                <a:latin typeface="Arial"/>
                <a:cs typeface="Arial"/>
              </a:rPr>
              <a:t>An induction program </a:t>
            </a:r>
          </a:p>
          <a:p>
            <a:pPr lvl="1"/>
            <a:r>
              <a:rPr lang="en-US" sz="2000" dirty="0">
                <a:latin typeface="Arial"/>
                <a:cs typeface="Arial"/>
              </a:rPr>
              <a:t>Continuing education programs</a:t>
            </a:r>
          </a:p>
        </p:txBody>
      </p:sp>
      <p:sp>
        <p:nvSpPr>
          <p:cNvPr id="7" name="Date Placeholder 6">
            <a:extLst>
              <a:ext uri="{FF2B5EF4-FFF2-40B4-BE49-F238E27FC236}">
                <a16:creationId xmlns:a16="http://schemas.microsoft.com/office/drawing/2014/main" id="{838C2C3B-6B70-3A56-B5B2-F21F0CBE5933}"/>
              </a:ext>
              <a:ext uri="{C183D7F6-B498-43B3-948B-1728B52AA6E4}">
                <adec:decorative xmlns:adec="http://schemas.microsoft.com/office/drawing/2017/decorative" val="1"/>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 uri="{C183D7F6-B498-43B3-948B-1728B52AA6E4}">
                <adec:decorative xmlns:adec="http://schemas.microsoft.com/office/drawing/2017/decorative" val="1"/>
              </a:ext>
            </a:extLst>
          </p:cNvPr>
          <p:cNvSpPr>
            <a:spLocks noGrp="1"/>
          </p:cNvSpPr>
          <p:nvPr>
            <p:ph type="sldNum" sz="quarter" idx="12"/>
          </p:nvPr>
        </p:nvSpPr>
        <p:spPr>
          <a:xfrm>
            <a:off x="7813083" y="6356350"/>
            <a:ext cx="2743200" cy="365125"/>
          </a:xfrm>
        </p:spPr>
        <p:txBody>
          <a:bodyPr/>
          <a:lstStyle/>
          <a:p>
            <a:fld id="{B24F5015-3417-4B27-A586-E4CCF4D77832}" type="slidenum">
              <a:rPr lang="en-US" smtClean="0"/>
              <a:t>3</a:t>
            </a:fld>
            <a:endParaRPr lang="en-US"/>
          </a:p>
        </p:txBody>
      </p:sp>
      <p:sp>
        <p:nvSpPr>
          <p:cNvPr id="10" name="Text Placeholder 4">
            <a:extLst>
              <a:ext uri="{FF2B5EF4-FFF2-40B4-BE49-F238E27FC236}">
                <a16:creationId xmlns:a16="http://schemas.microsoft.com/office/drawing/2014/main" id="{FD96F679-8D19-5E53-6411-C40963D412C6}"/>
              </a:ext>
            </a:extLst>
          </p:cNvPr>
          <p:cNvSpPr txBox="1">
            <a:spLocks/>
          </p:cNvSpPr>
          <p:nvPr/>
        </p:nvSpPr>
        <p:spPr>
          <a:xfrm>
            <a:off x="8260080" y="1280160"/>
            <a:ext cx="3474720" cy="457444"/>
          </a:xfrm>
          <a:prstGeom prst="rect">
            <a:avLst/>
          </a:prstGeom>
          <a:solidFill>
            <a:srgbClr val="14587C"/>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dirty="0">
                <a:solidFill>
                  <a:schemeClr val="bg1"/>
                </a:solidFill>
                <a:latin typeface="Arial"/>
                <a:cs typeface="Arial"/>
              </a:rPr>
              <a:t>NCEE (formerly NISL)</a:t>
            </a:r>
            <a:endParaRPr lang="en-US" dirty="0">
              <a:solidFill>
                <a:schemeClr val="bg1"/>
              </a:solidFill>
            </a:endParaRPr>
          </a:p>
        </p:txBody>
      </p:sp>
      <p:sp>
        <p:nvSpPr>
          <p:cNvPr id="13" name="Content Placeholder 3">
            <a:extLst>
              <a:ext uri="{FF2B5EF4-FFF2-40B4-BE49-F238E27FC236}">
                <a16:creationId xmlns:a16="http://schemas.microsoft.com/office/drawing/2014/main" id="{99643522-01AF-A4D7-2095-EC7C97DA3AFD}"/>
              </a:ext>
            </a:extLst>
          </p:cNvPr>
          <p:cNvSpPr txBox="1">
            <a:spLocks/>
          </p:cNvSpPr>
          <p:nvPr/>
        </p:nvSpPr>
        <p:spPr>
          <a:xfrm>
            <a:off x="8270633" y="1645920"/>
            <a:ext cx="3447288" cy="3851275"/>
          </a:xfrm>
          <a:prstGeom prst="rect">
            <a:avLst/>
          </a:prstGeom>
          <a:solidFill>
            <a:srgbClr val="F2F2F2"/>
          </a:solidFill>
          <a:ln w="57150">
            <a:solidFill>
              <a:srgbClr val="4AA6B7"/>
            </a:solidFill>
          </a:ln>
        </p:spPr>
        <p:txBody>
          <a:bodyPr vert="horz" lIns="91440" tIns="22860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a:cs typeface="Arial"/>
              </a:rPr>
              <a:t>National Center on Education and Economy (NCEE)</a:t>
            </a:r>
          </a:p>
          <a:p>
            <a:r>
              <a:rPr lang="en-US" sz="2000" dirty="0">
                <a:latin typeface="Arial"/>
                <a:cs typeface="Arial"/>
              </a:rPr>
              <a:t>Was the PIL Induction vendor</a:t>
            </a:r>
          </a:p>
          <a:p>
            <a:r>
              <a:rPr lang="en-US" sz="2000" dirty="0">
                <a:latin typeface="Arial"/>
                <a:cs typeface="Arial"/>
              </a:rPr>
              <a:t>Vendor provides;</a:t>
            </a:r>
          </a:p>
          <a:p>
            <a:pPr lvl="1"/>
            <a:r>
              <a:rPr lang="en-US" sz="2000" dirty="0">
                <a:latin typeface="Arial"/>
                <a:cs typeface="Arial"/>
              </a:rPr>
              <a:t>curriculum</a:t>
            </a:r>
          </a:p>
          <a:p>
            <a:pPr lvl="1"/>
            <a:r>
              <a:rPr lang="en-US" sz="2000" dirty="0">
                <a:latin typeface="Arial"/>
                <a:cs typeface="Arial"/>
              </a:rPr>
              <a:t>online materials</a:t>
            </a:r>
          </a:p>
          <a:p>
            <a:pPr lvl="1"/>
            <a:r>
              <a:rPr lang="en-US" sz="2000" dirty="0">
                <a:latin typeface="Arial"/>
                <a:cs typeface="Arial"/>
              </a:rPr>
              <a:t>training for facilitators to use their materials</a:t>
            </a:r>
          </a:p>
        </p:txBody>
      </p:sp>
    </p:spTree>
    <p:extLst>
      <p:ext uri="{BB962C8B-B14F-4D97-AF65-F5344CB8AC3E}">
        <p14:creationId xmlns:p14="http://schemas.microsoft.com/office/powerpoint/2010/main" val="31723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a:xfrm>
            <a:off x="457200" y="182880"/>
            <a:ext cx="10515600" cy="1325563"/>
          </a:xfrm>
        </p:spPr>
        <p:txBody>
          <a:bodyPr/>
          <a:lstStyle/>
          <a:p>
            <a:r>
              <a:rPr lang="en-US" dirty="0">
                <a:latin typeface="Arial"/>
                <a:cs typeface="Arial"/>
              </a:rPr>
              <a:t>New – Principal’s Association</a:t>
            </a:r>
            <a:endParaRPr lang="en-US" dirty="0"/>
          </a:p>
        </p:txBody>
      </p:sp>
      <p:sp>
        <p:nvSpPr>
          <p:cNvPr id="3" name="Text Placeholder 2">
            <a:extLst>
              <a:ext uri="{FF2B5EF4-FFF2-40B4-BE49-F238E27FC236}">
                <a16:creationId xmlns:a16="http://schemas.microsoft.com/office/drawing/2014/main" id="{1D79BCC7-A866-6BD8-C9CE-F4A11B0DC61B}"/>
              </a:ext>
            </a:extLst>
          </p:cNvPr>
          <p:cNvSpPr>
            <a:spLocks noGrp="1"/>
          </p:cNvSpPr>
          <p:nvPr>
            <p:ph type="body" idx="1"/>
          </p:nvPr>
        </p:nvSpPr>
        <p:spPr>
          <a:xfrm>
            <a:off x="445363" y="1280160"/>
            <a:ext cx="3474720" cy="457444"/>
          </a:xfrm>
          <a:solidFill>
            <a:srgbClr val="14587C"/>
          </a:solidFill>
        </p:spPr>
        <p:txBody>
          <a:bodyPr/>
          <a:lstStyle/>
          <a:p>
            <a:pPr algn="ctr"/>
            <a:r>
              <a:rPr lang="en-US" dirty="0">
                <a:solidFill>
                  <a:schemeClr val="bg1"/>
                </a:solidFill>
                <a:latin typeface="Arial"/>
                <a:cs typeface="Arial"/>
              </a:rPr>
              <a:t>Act 45</a:t>
            </a:r>
            <a:endParaRPr lang="en-US" dirty="0">
              <a:solidFill>
                <a:schemeClr val="bg1"/>
              </a:solidFill>
            </a:endParaRPr>
          </a:p>
        </p:txBody>
      </p:sp>
      <p:sp>
        <p:nvSpPr>
          <p:cNvPr id="4" name="Content Placeholder 3">
            <a:extLst>
              <a:ext uri="{FF2B5EF4-FFF2-40B4-BE49-F238E27FC236}">
                <a16:creationId xmlns:a16="http://schemas.microsoft.com/office/drawing/2014/main" id="{1D20E32C-A97A-6F61-4E3C-52BA8D69ED8F}"/>
              </a:ext>
            </a:extLst>
          </p:cNvPr>
          <p:cNvSpPr>
            <a:spLocks noGrp="1"/>
          </p:cNvSpPr>
          <p:nvPr>
            <p:ph sz="half" idx="2"/>
          </p:nvPr>
        </p:nvSpPr>
        <p:spPr>
          <a:xfrm>
            <a:off x="457200" y="1645920"/>
            <a:ext cx="3451046" cy="3851275"/>
          </a:xfrm>
          <a:solidFill>
            <a:schemeClr val="bg1">
              <a:lumMod val="95000"/>
            </a:schemeClr>
          </a:solidFill>
          <a:ln w="57150">
            <a:solidFill>
              <a:srgbClr val="4AA6B7"/>
            </a:solidFill>
          </a:ln>
        </p:spPr>
        <p:txBody>
          <a:bodyPr vert="horz" lIns="91440" tIns="228600" rIns="91440" bIns="45720" rtlCol="0" anchor="t">
            <a:normAutofit/>
          </a:bodyPr>
          <a:lstStyle/>
          <a:p>
            <a:r>
              <a:rPr lang="en-US" sz="2000" dirty="0">
                <a:latin typeface="Arial"/>
                <a:cs typeface="Arial"/>
              </a:rPr>
              <a:t>Act 45 of 2007 (24 P.S. §12-1205.5, §11-1109</a:t>
            </a:r>
            <a:r>
              <a:rPr lang="en-US" sz="2000" b="1" dirty="0">
                <a:latin typeface="Arial"/>
                <a:cs typeface="Arial"/>
              </a:rPr>
              <a:t>) </a:t>
            </a:r>
            <a:r>
              <a:rPr lang="en-US" sz="2000" dirty="0">
                <a:latin typeface="Arial"/>
                <a:cs typeface="Arial"/>
              </a:rPr>
              <a:t>defines requirements for induction and continuing professional education taken by Pennsylvania school or system leaders in specific administrative positions.</a:t>
            </a:r>
            <a:endParaRPr lang="en-US" sz="1600" dirty="0">
              <a:latin typeface="Arial"/>
              <a:cs typeface="Arial"/>
            </a:endParaRPr>
          </a:p>
        </p:txBody>
      </p:sp>
      <p:sp>
        <p:nvSpPr>
          <p:cNvPr id="5" name="Text Placeholder 4">
            <a:extLst>
              <a:ext uri="{FF2B5EF4-FFF2-40B4-BE49-F238E27FC236}">
                <a16:creationId xmlns:a16="http://schemas.microsoft.com/office/drawing/2014/main" id="{0A7C9D49-025E-EB15-C141-CE2CC1D34731}"/>
              </a:ext>
            </a:extLst>
          </p:cNvPr>
          <p:cNvSpPr>
            <a:spLocks noGrp="1"/>
          </p:cNvSpPr>
          <p:nvPr>
            <p:ph type="body" sz="quarter" idx="3"/>
          </p:nvPr>
        </p:nvSpPr>
        <p:spPr>
          <a:xfrm>
            <a:off x="4365795" y="1280160"/>
            <a:ext cx="3474720" cy="457444"/>
          </a:xfrm>
          <a:solidFill>
            <a:srgbClr val="14587C"/>
          </a:solidFill>
        </p:spPr>
        <p:txBody>
          <a:bodyPr/>
          <a:lstStyle/>
          <a:p>
            <a:pPr algn="ctr"/>
            <a:r>
              <a:rPr lang="en-US" dirty="0">
                <a:solidFill>
                  <a:schemeClr val="bg1"/>
                </a:solidFill>
                <a:latin typeface="Arial"/>
                <a:cs typeface="Arial"/>
              </a:rPr>
              <a:t>PIL</a:t>
            </a:r>
            <a:endParaRPr lang="en-US" dirty="0">
              <a:solidFill>
                <a:schemeClr val="bg1"/>
              </a:solidFill>
            </a:endParaRPr>
          </a:p>
        </p:txBody>
      </p:sp>
      <p:sp>
        <p:nvSpPr>
          <p:cNvPr id="6" name="Content Placeholder 5">
            <a:extLst>
              <a:ext uri="{FF2B5EF4-FFF2-40B4-BE49-F238E27FC236}">
                <a16:creationId xmlns:a16="http://schemas.microsoft.com/office/drawing/2014/main" id="{1B987815-E9CB-EEB6-B0CF-19A8E8B0CDD7}"/>
              </a:ext>
            </a:extLst>
          </p:cNvPr>
          <p:cNvSpPr>
            <a:spLocks noGrp="1"/>
          </p:cNvSpPr>
          <p:nvPr>
            <p:ph sz="quarter" idx="4"/>
          </p:nvPr>
        </p:nvSpPr>
        <p:spPr>
          <a:xfrm>
            <a:off x="4365795" y="1645920"/>
            <a:ext cx="3447288" cy="3851275"/>
          </a:xfrm>
          <a:solidFill>
            <a:srgbClr val="F2F2F2"/>
          </a:solidFill>
          <a:ln w="57150">
            <a:solidFill>
              <a:srgbClr val="4AA6B7"/>
            </a:solidFill>
          </a:ln>
        </p:spPr>
        <p:txBody>
          <a:bodyPr vert="horz" lIns="91440" tIns="228600" rIns="91440" bIns="45720" rtlCol="0" anchor="t">
            <a:normAutofit/>
          </a:bodyPr>
          <a:lstStyle/>
          <a:p>
            <a:r>
              <a:rPr lang="en-US" sz="2000" dirty="0">
                <a:latin typeface="Arial"/>
                <a:cs typeface="Arial"/>
              </a:rPr>
              <a:t>Pennsylvania Inspired Leadership (PIL)</a:t>
            </a:r>
          </a:p>
          <a:p>
            <a:r>
              <a:rPr lang="en-US" sz="2000" dirty="0">
                <a:latin typeface="Arial"/>
                <a:cs typeface="Arial"/>
              </a:rPr>
              <a:t>PDE must provide at no cost to administrators:</a:t>
            </a:r>
          </a:p>
          <a:p>
            <a:pPr lvl="1"/>
            <a:r>
              <a:rPr lang="en-US" sz="2000" dirty="0">
                <a:latin typeface="Arial"/>
                <a:cs typeface="Arial"/>
              </a:rPr>
              <a:t>An induction program </a:t>
            </a:r>
          </a:p>
          <a:p>
            <a:pPr lvl="1"/>
            <a:r>
              <a:rPr lang="en-US" sz="2000" dirty="0">
                <a:latin typeface="Arial"/>
                <a:cs typeface="Arial"/>
              </a:rPr>
              <a:t>Continuing education programs</a:t>
            </a:r>
          </a:p>
        </p:txBody>
      </p:sp>
      <p:sp>
        <p:nvSpPr>
          <p:cNvPr id="7" name="Date Placeholder 6">
            <a:extLst>
              <a:ext uri="{FF2B5EF4-FFF2-40B4-BE49-F238E27FC236}">
                <a16:creationId xmlns:a16="http://schemas.microsoft.com/office/drawing/2014/main" id="{838C2C3B-6B70-3A56-B5B2-F21F0CBE5933}"/>
              </a:ext>
              <a:ext uri="{C183D7F6-B498-43B3-948B-1728B52AA6E4}">
                <adec:decorative xmlns:adec="http://schemas.microsoft.com/office/drawing/2017/decorative" val="1"/>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 uri="{C183D7F6-B498-43B3-948B-1728B52AA6E4}">
                <adec:decorative xmlns:adec="http://schemas.microsoft.com/office/drawing/2017/decorative" val="1"/>
              </a:ext>
            </a:extLst>
          </p:cNvPr>
          <p:cNvSpPr>
            <a:spLocks noGrp="1"/>
          </p:cNvSpPr>
          <p:nvPr>
            <p:ph type="sldNum" sz="quarter" idx="12"/>
          </p:nvPr>
        </p:nvSpPr>
        <p:spPr>
          <a:xfrm>
            <a:off x="7813083" y="6356350"/>
            <a:ext cx="2743200" cy="365125"/>
          </a:xfrm>
        </p:spPr>
        <p:txBody>
          <a:bodyPr/>
          <a:lstStyle/>
          <a:p>
            <a:fld id="{B24F5015-3417-4B27-A586-E4CCF4D77832}" type="slidenum">
              <a:rPr lang="en-US" smtClean="0"/>
              <a:t>4</a:t>
            </a:fld>
            <a:endParaRPr lang="en-US" dirty="0"/>
          </a:p>
        </p:txBody>
      </p:sp>
      <p:sp>
        <p:nvSpPr>
          <p:cNvPr id="10" name="Text Placeholder 4">
            <a:extLst>
              <a:ext uri="{FF2B5EF4-FFF2-40B4-BE49-F238E27FC236}">
                <a16:creationId xmlns:a16="http://schemas.microsoft.com/office/drawing/2014/main" id="{FD96F679-8D19-5E53-6411-C40963D412C6}"/>
              </a:ext>
              <a:ext uri="{C183D7F6-B498-43B3-948B-1728B52AA6E4}">
                <adec:decorative xmlns:adec="http://schemas.microsoft.com/office/drawing/2017/decorative" val="1"/>
              </a:ext>
            </a:extLst>
          </p:cNvPr>
          <p:cNvSpPr txBox="1">
            <a:spLocks/>
          </p:cNvSpPr>
          <p:nvPr/>
        </p:nvSpPr>
        <p:spPr>
          <a:xfrm>
            <a:off x="8260080" y="1280160"/>
            <a:ext cx="3474720" cy="457444"/>
          </a:xfrm>
          <a:prstGeom prst="rect">
            <a:avLst/>
          </a:prstGeom>
          <a:solidFill>
            <a:srgbClr val="14587C"/>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endParaRPr lang="en-US" dirty="0">
              <a:solidFill>
                <a:schemeClr val="bg1"/>
              </a:solidFill>
            </a:endParaRPr>
          </a:p>
        </p:txBody>
      </p:sp>
      <p:sp>
        <p:nvSpPr>
          <p:cNvPr id="9" name="TextBox 8">
            <a:extLst>
              <a:ext uri="{FF2B5EF4-FFF2-40B4-BE49-F238E27FC236}">
                <a16:creationId xmlns:a16="http://schemas.microsoft.com/office/drawing/2014/main" id="{F0C7ED22-FD40-627F-E72F-DBFDD9C96E4C}"/>
              </a:ext>
            </a:extLst>
          </p:cNvPr>
          <p:cNvSpPr txBox="1"/>
          <p:nvPr/>
        </p:nvSpPr>
        <p:spPr>
          <a:xfrm>
            <a:off x="8207022" y="1255080"/>
            <a:ext cx="3589921" cy="461665"/>
          </a:xfrm>
          <a:prstGeom prst="rect">
            <a:avLst/>
          </a:prstGeom>
          <a:no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Principal’s Association</a:t>
            </a:r>
          </a:p>
        </p:txBody>
      </p:sp>
      <p:sp>
        <p:nvSpPr>
          <p:cNvPr id="13" name="Content Placeholder 3">
            <a:extLst>
              <a:ext uri="{FF2B5EF4-FFF2-40B4-BE49-F238E27FC236}">
                <a16:creationId xmlns:a16="http://schemas.microsoft.com/office/drawing/2014/main" id="{99643522-01AF-A4D7-2095-EC7C97DA3AFD}"/>
              </a:ext>
            </a:extLst>
          </p:cNvPr>
          <p:cNvSpPr txBox="1">
            <a:spLocks/>
          </p:cNvSpPr>
          <p:nvPr/>
        </p:nvSpPr>
        <p:spPr>
          <a:xfrm>
            <a:off x="8270633" y="1645920"/>
            <a:ext cx="3447288" cy="3851275"/>
          </a:xfrm>
          <a:prstGeom prst="rect">
            <a:avLst/>
          </a:prstGeom>
          <a:solidFill>
            <a:srgbClr val="F2F2F2"/>
          </a:solidFill>
          <a:ln w="57150">
            <a:solidFill>
              <a:srgbClr val="4AA6B7"/>
            </a:solidFill>
          </a:ln>
        </p:spPr>
        <p:txBody>
          <a:bodyPr vert="horz" lIns="91440" tIns="22860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a:cs typeface="Arial"/>
              </a:rPr>
              <a:t>PIL Induction vendor beginning in 2025</a:t>
            </a:r>
          </a:p>
          <a:p>
            <a:r>
              <a:rPr lang="en-US" sz="2000" dirty="0">
                <a:latin typeface="Arial"/>
                <a:cs typeface="Arial"/>
              </a:rPr>
              <a:t>Vendor provides;</a:t>
            </a:r>
          </a:p>
          <a:p>
            <a:pPr lvl="1"/>
            <a:r>
              <a:rPr lang="en-US" sz="2000" dirty="0">
                <a:latin typeface="Arial"/>
                <a:cs typeface="Arial"/>
              </a:rPr>
              <a:t>Curriculum</a:t>
            </a:r>
          </a:p>
          <a:p>
            <a:pPr lvl="1"/>
            <a:r>
              <a:rPr lang="en-US" sz="2000" dirty="0">
                <a:latin typeface="Arial"/>
                <a:cs typeface="Arial"/>
              </a:rPr>
              <a:t>online materials</a:t>
            </a:r>
          </a:p>
          <a:p>
            <a:pPr lvl="1"/>
            <a:r>
              <a:rPr lang="en-US" sz="2000" dirty="0">
                <a:latin typeface="Arial"/>
                <a:cs typeface="Arial"/>
              </a:rPr>
              <a:t>training for facilitators to use their materials</a:t>
            </a:r>
            <a:endParaRPr lang="en-US" dirty="0">
              <a:latin typeface="Arial"/>
              <a:cs typeface="Arial"/>
            </a:endParaRPr>
          </a:p>
          <a:p>
            <a:r>
              <a:rPr lang="en-US" sz="2000" dirty="0">
                <a:latin typeface="Arial"/>
                <a:cs typeface="Arial"/>
              </a:rPr>
              <a:t>Induction Program</a:t>
            </a:r>
          </a:p>
          <a:p>
            <a:pPr lvl="1"/>
            <a:r>
              <a:rPr lang="en-US" sz="2000" dirty="0">
                <a:latin typeface="Arial"/>
                <a:cs typeface="Arial"/>
              </a:rPr>
              <a:t>1 year in length</a:t>
            </a:r>
          </a:p>
          <a:p>
            <a:pPr lvl="1"/>
            <a:r>
              <a:rPr lang="en-US" sz="2000" dirty="0">
                <a:latin typeface="Arial"/>
                <a:cs typeface="Arial"/>
              </a:rPr>
              <a:t>Summer – in person</a:t>
            </a:r>
          </a:p>
          <a:p>
            <a:pPr lvl="1"/>
            <a:r>
              <a:rPr lang="en-US" sz="2000" dirty="0">
                <a:latin typeface="Arial"/>
                <a:cs typeface="Arial"/>
              </a:rPr>
              <a:t>School Year – virtual (2 hours in length)</a:t>
            </a:r>
            <a:endParaRPr lang="en-US" sz="1600" dirty="0">
              <a:latin typeface="Arial"/>
              <a:cs typeface="Arial"/>
            </a:endParaRPr>
          </a:p>
        </p:txBody>
      </p:sp>
    </p:spTree>
    <p:extLst>
      <p:ext uri="{BB962C8B-B14F-4D97-AF65-F5344CB8AC3E}">
        <p14:creationId xmlns:p14="http://schemas.microsoft.com/office/powerpoint/2010/main" val="90838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Act 45 Legislation (Continuing Ed)</a:t>
            </a:r>
          </a:p>
        </p:txBody>
      </p:sp>
      <p:sp>
        <p:nvSpPr>
          <p:cNvPr id="4" name="Date Placeholder 3">
            <a:extLst>
              <a:ext uri="{FF2B5EF4-FFF2-40B4-BE49-F238E27FC236}">
                <a16:creationId xmlns:a16="http://schemas.microsoft.com/office/drawing/2014/main" id="{9B5738E7-B6EF-C3C4-D144-5D2383523DA8}"/>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5</a:t>
            </a:fld>
            <a:endParaRPr lang="en-US" dirty="0"/>
          </a:p>
        </p:txBody>
      </p:sp>
      <p:sp>
        <p:nvSpPr>
          <p:cNvPr id="9" name="TextBox 8">
            <a:extLst>
              <a:ext uri="{FF2B5EF4-FFF2-40B4-BE49-F238E27FC236}">
                <a16:creationId xmlns:a16="http://schemas.microsoft.com/office/drawing/2014/main" id="{5C3AA433-B020-920E-931D-7DA6EB5FF4A5}"/>
              </a:ext>
            </a:extLst>
          </p:cNvPr>
          <p:cNvSpPr txBox="1"/>
          <p:nvPr/>
        </p:nvSpPr>
        <p:spPr>
          <a:xfrm>
            <a:off x="56443" y="1280160"/>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WHO</a:t>
            </a:r>
          </a:p>
        </p:txBody>
      </p:sp>
      <p:sp>
        <p:nvSpPr>
          <p:cNvPr id="3" name="Rectangle 2">
            <a:extLst>
              <a:ext uri="{FF2B5EF4-FFF2-40B4-BE49-F238E27FC236}">
                <a16:creationId xmlns:a16="http://schemas.microsoft.com/office/drawing/2014/main" id="{6D3CE37A-4A87-D2F2-6C9F-221FCB2A5A67}"/>
              </a:ext>
            </a:extLst>
          </p:cNvPr>
          <p:cNvSpPr/>
          <p:nvPr/>
        </p:nvSpPr>
        <p:spPr>
          <a:xfrm>
            <a:off x="56444" y="1767636"/>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a:spcAft>
                <a:spcPts val="600"/>
              </a:spcAft>
            </a:pPr>
            <a:r>
              <a:rPr lang="en-US" sz="2000" dirty="0">
                <a:latin typeface="Arial"/>
                <a:cs typeface="Arial"/>
              </a:rPr>
              <a:t>  Building Assistant/Vice Principals     Building Principals     Assistant Superintendents</a:t>
            </a:r>
          </a:p>
          <a:p>
            <a:r>
              <a:rPr lang="en-US" sz="2000" dirty="0">
                <a:latin typeface="Arial"/>
                <a:cs typeface="Arial"/>
              </a:rPr>
              <a:t>  Superintendents     Assistant Executive Directors     Executive Directors    CTE Directors</a:t>
            </a:r>
          </a:p>
        </p:txBody>
      </p:sp>
      <p:sp>
        <p:nvSpPr>
          <p:cNvPr id="13" name="Oval 12">
            <a:extLst>
              <a:ext uri="{FF2B5EF4-FFF2-40B4-BE49-F238E27FC236}">
                <a16:creationId xmlns:a16="http://schemas.microsoft.com/office/drawing/2014/main" id="{28253C88-5116-54C1-444B-3591585D76FD}"/>
              </a:ext>
              <a:ext uri="{C183D7F6-B498-43B3-948B-1728B52AA6E4}">
                <adec:decorative xmlns:adec="http://schemas.microsoft.com/office/drawing/2017/decorative" val="1"/>
              </a:ext>
            </a:extLst>
          </p:cNvPr>
          <p:cNvSpPr/>
          <p:nvPr/>
        </p:nvSpPr>
        <p:spPr>
          <a:xfrm>
            <a:off x="187170" y="2175898"/>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Oval 14">
            <a:extLst>
              <a:ext uri="{FF2B5EF4-FFF2-40B4-BE49-F238E27FC236}">
                <a16:creationId xmlns:a16="http://schemas.microsoft.com/office/drawing/2014/main" id="{AA326F82-5AB5-B42C-B749-568935AF3044}"/>
              </a:ext>
              <a:ext uri="{C183D7F6-B498-43B3-948B-1728B52AA6E4}">
                <adec:decorative xmlns:adec="http://schemas.microsoft.com/office/drawing/2017/decorative" val="1"/>
              </a:ext>
            </a:extLst>
          </p:cNvPr>
          <p:cNvSpPr/>
          <p:nvPr/>
        </p:nvSpPr>
        <p:spPr>
          <a:xfrm>
            <a:off x="4278483" y="2175898"/>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15">
            <a:extLst>
              <a:ext uri="{FF2B5EF4-FFF2-40B4-BE49-F238E27FC236}">
                <a16:creationId xmlns:a16="http://schemas.microsoft.com/office/drawing/2014/main" id="{21C2206E-6996-B59E-9E4A-7E339AC30A65}"/>
              </a:ext>
              <a:ext uri="{C183D7F6-B498-43B3-948B-1728B52AA6E4}">
                <adec:decorative xmlns:adec="http://schemas.microsoft.com/office/drawing/2017/decorative" val="1"/>
              </a:ext>
            </a:extLst>
          </p:cNvPr>
          <p:cNvSpPr/>
          <p:nvPr/>
        </p:nvSpPr>
        <p:spPr>
          <a:xfrm>
            <a:off x="6699955" y="2175898"/>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Oval 16">
            <a:extLst>
              <a:ext uri="{FF2B5EF4-FFF2-40B4-BE49-F238E27FC236}">
                <a16:creationId xmlns:a16="http://schemas.microsoft.com/office/drawing/2014/main" id="{F5EE705B-5D8F-0233-F877-F9D5BB3A7465}"/>
              </a:ext>
              <a:ext uri="{C183D7F6-B498-43B3-948B-1728B52AA6E4}">
                <adec:decorative xmlns:adec="http://schemas.microsoft.com/office/drawing/2017/decorative" val="1"/>
              </a:ext>
            </a:extLst>
          </p:cNvPr>
          <p:cNvSpPr/>
          <p:nvPr/>
        </p:nvSpPr>
        <p:spPr>
          <a:xfrm>
            <a:off x="191910" y="2567795"/>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17">
            <a:extLst>
              <a:ext uri="{FF2B5EF4-FFF2-40B4-BE49-F238E27FC236}">
                <a16:creationId xmlns:a16="http://schemas.microsoft.com/office/drawing/2014/main" id="{CAEFC1CF-87E2-CA03-AAFF-6A8A62CD19CA}"/>
              </a:ext>
              <a:ext uri="{C183D7F6-B498-43B3-948B-1728B52AA6E4}">
                <adec:decorative xmlns:adec="http://schemas.microsoft.com/office/drawing/2017/decorative" val="1"/>
              </a:ext>
            </a:extLst>
          </p:cNvPr>
          <p:cNvSpPr/>
          <p:nvPr/>
        </p:nvSpPr>
        <p:spPr>
          <a:xfrm>
            <a:off x="2398887" y="2565817"/>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Oval 18">
            <a:extLst>
              <a:ext uri="{FF2B5EF4-FFF2-40B4-BE49-F238E27FC236}">
                <a16:creationId xmlns:a16="http://schemas.microsoft.com/office/drawing/2014/main" id="{886C1C24-124D-8FEA-0EF5-280F555987FD}"/>
              </a:ext>
              <a:ext uri="{C183D7F6-B498-43B3-948B-1728B52AA6E4}">
                <adec:decorative xmlns:adec="http://schemas.microsoft.com/office/drawing/2017/decorative" val="1"/>
              </a:ext>
            </a:extLst>
          </p:cNvPr>
          <p:cNvSpPr/>
          <p:nvPr/>
        </p:nvSpPr>
        <p:spPr>
          <a:xfrm>
            <a:off x="6016973" y="2565817"/>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Oval 5">
            <a:extLst>
              <a:ext uri="{FF2B5EF4-FFF2-40B4-BE49-F238E27FC236}">
                <a16:creationId xmlns:a16="http://schemas.microsoft.com/office/drawing/2014/main" id="{1B930CE5-F4D3-F5F5-37BE-A74A0751247D}"/>
              </a:ext>
              <a:ext uri="{C183D7F6-B498-43B3-948B-1728B52AA6E4}">
                <adec:decorative xmlns:adec="http://schemas.microsoft.com/office/drawing/2017/decorative" val="1"/>
              </a:ext>
            </a:extLst>
          </p:cNvPr>
          <p:cNvSpPr/>
          <p:nvPr/>
        </p:nvSpPr>
        <p:spPr>
          <a:xfrm>
            <a:off x="8496864" y="2565817"/>
            <a:ext cx="137160" cy="137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TextBox 22">
            <a:extLst>
              <a:ext uri="{FF2B5EF4-FFF2-40B4-BE49-F238E27FC236}">
                <a16:creationId xmlns:a16="http://schemas.microsoft.com/office/drawing/2014/main" id="{2AD68769-07C2-4130-FE2D-721EB596B2C1}"/>
              </a:ext>
            </a:extLst>
          </p:cNvPr>
          <p:cNvSpPr txBox="1"/>
          <p:nvPr/>
        </p:nvSpPr>
        <p:spPr>
          <a:xfrm>
            <a:off x="56443" y="3136696"/>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WHAT</a:t>
            </a:r>
          </a:p>
        </p:txBody>
      </p:sp>
      <p:sp>
        <p:nvSpPr>
          <p:cNvPr id="22" name="Rectangle 21">
            <a:extLst>
              <a:ext uri="{FF2B5EF4-FFF2-40B4-BE49-F238E27FC236}">
                <a16:creationId xmlns:a16="http://schemas.microsoft.com/office/drawing/2014/main" id="{19AB4C4D-C84E-9A2B-0DF2-5FE6814CBB35}"/>
              </a:ext>
            </a:extLst>
          </p:cNvPr>
          <p:cNvSpPr/>
          <p:nvPr/>
        </p:nvSpPr>
        <p:spPr>
          <a:xfrm>
            <a:off x="56444" y="3624172"/>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marL="342900" indent="-342900">
              <a:spcAft>
                <a:spcPts val="600"/>
              </a:spcAft>
              <a:buFont typeface="Arial" panose="020B0604020202020204" pitchFamily="34" charset="0"/>
              <a:buChar char="•"/>
            </a:pPr>
            <a:r>
              <a:rPr lang="en-US" sz="2000" dirty="0">
                <a:latin typeface="Arial"/>
                <a:cs typeface="Arial"/>
              </a:rPr>
              <a:t>180 hours from PIL classes (free) or Approved Act 45 Providers (may charge a fee)</a:t>
            </a:r>
          </a:p>
          <a:p>
            <a:pPr marL="342900" indent="-342900">
              <a:spcAft>
                <a:spcPts val="600"/>
              </a:spcAft>
              <a:buFont typeface="Arial" panose="020B0604020202020204" pitchFamily="34" charset="0"/>
              <a:buChar char="•"/>
            </a:pPr>
            <a:r>
              <a:rPr lang="en-US" sz="2000" dirty="0">
                <a:latin typeface="Arial"/>
                <a:cs typeface="Arial"/>
              </a:rPr>
              <a:t>Up to 50 carryover hours</a:t>
            </a:r>
          </a:p>
          <a:p>
            <a:pPr marL="342900" indent="-342900">
              <a:spcAft>
                <a:spcPts val="600"/>
              </a:spcAft>
              <a:buFont typeface="Arial" panose="020B0604020202020204" pitchFamily="34" charset="0"/>
              <a:buChar char="•"/>
            </a:pPr>
            <a:r>
              <a:rPr lang="en-US" sz="2000" dirty="0">
                <a:latin typeface="Arial"/>
                <a:cs typeface="Arial"/>
              </a:rPr>
              <a:t>Act 45 hours counts for Act 48 hours but Act 48 hours do NOT count for Act 45 hours</a:t>
            </a:r>
          </a:p>
        </p:txBody>
      </p:sp>
      <p:sp>
        <p:nvSpPr>
          <p:cNvPr id="36" name="TextBox 35">
            <a:extLst>
              <a:ext uri="{FF2B5EF4-FFF2-40B4-BE49-F238E27FC236}">
                <a16:creationId xmlns:a16="http://schemas.microsoft.com/office/drawing/2014/main" id="{2BD4CF6E-EF68-5692-2B8F-1D05CB0575C6}"/>
              </a:ext>
            </a:extLst>
          </p:cNvPr>
          <p:cNvSpPr txBox="1"/>
          <p:nvPr/>
        </p:nvSpPr>
        <p:spPr>
          <a:xfrm>
            <a:off x="56443" y="4993232"/>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WHEN</a:t>
            </a:r>
          </a:p>
        </p:txBody>
      </p:sp>
      <p:sp>
        <p:nvSpPr>
          <p:cNvPr id="35" name="Rectangle 34">
            <a:extLst>
              <a:ext uri="{FF2B5EF4-FFF2-40B4-BE49-F238E27FC236}">
                <a16:creationId xmlns:a16="http://schemas.microsoft.com/office/drawing/2014/main" id="{0050B439-F319-AB07-911C-5321434CA798}"/>
              </a:ext>
            </a:extLst>
          </p:cNvPr>
          <p:cNvSpPr/>
          <p:nvPr/>
        </p:nvSpPr>
        <p:spPr>
          <a:xfrm>
            <a:off x="56444" y="5480708"/>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marL="342900" indent="-342900">
              <a:spcAft>
                <a:spcPts val="600"/>
              </a:spcAft>
              <a:buFont typeface="Arial" panose="020B0604020202020204" pitchFamily="34" charset="0"/>
              <a:buChar char="•"/>
            </a:pPr>
            <a:r>
              <a:rPr lang="en-US" sz="2000" dirty="0">
                <a:latin typeface="Arial"/>
                <a:cs typeface="Arial"/>
              </a:rPr>
              <a:t>Must be one of the 7 roles listed above for Act 45 to be required</a:t>
            </a:r>
          </a:p>
          <a:p>
            <a:pPr marL="342900" indent="-342900">
              <a:spcAft>
                <a:spcPts val="600"/>
              </a:spcAft>
              <a:buFont typeface="Arial" panose="020B0604020202020204" pitchFamily="34" charset="0"/>
              <a:buChar char="•"/>
            </a:pPr>
            <a:r>
              <a:rPr lang="en-US" sz="2000" dirty="0">
                <a:latin typeface="Arial"/>
                <a:cs typeface="Arial"/>
              </a:rPr>
              <a:t>Every 5 years</a:t>
            </a:r>
          </a:p>
          <a:p>
            <a:pPr marL="342900" indent="-342900">
              <a:spcAft>
                <a:spcPts val="600"/>
              </a:spcAft>
              <a:buFont typeface="Arial" panose="020B0604020202020204" pitchFamily="34" charset="0"/>
              <a:buChar char="•"/>
            </a:pPr>
            <a:r>
              <a:rPr lang="en-US" sz="2000" dirty="0">
                <a:latin typeface="Arial"/>
                <a:cs typeface="Arial"/>
              </a:rPr>
              <a:t>May have extensions (2016, 2020, 2022)</a:t>
            </a:r>
          </a:p>
        </p:txBody>
      </p:sp>
    </p:spTree>
    <p:extLst>
      <p:ext uri="{BB962C8B-B14F-4D97-AF65-F5344CB8AC3E}">
        <p14:creationId xmlns:p14="http://schemas.microsoft.com/office/powerpoint/2010/main" val="249031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A2DB6-FA68-E7D4-B3FA-9D421B41D881}"/>
              </a:ext>
            </a:extLst>
          </p:cNvPr>
          <p:cNvSpPr>
            <a:spLocks noGrp="1"/>
          </p:cNvSpPr>
          <p:nvPr>
            <p:ph type="title"/>
          </p:nvPr>
        </p:nvSpPr>
        <p:spPr>
          <a:xfrm>
            <a:off x="457200" y="182880"/>
            <a:ext cx="10515600" cy="1325563"/>
          </a:xfrm>
        </p:spPr>
        <p:txBody>
          <a:bodyPr/>
          <a:lstStyle/>
          <a:p>
            <a:r>
              <a:rPr lang="en-US" dirty="0"/>
              <a:t>Act 45 Legislation (Level I to Level II)</a:t>
            </a:r>
          </a:p>
        </p:txBody>
      </p:sp>
      <p:sp>
        <p:nvSpPr>
          <p:cNvPr id="4" name="Date Placeholder 3">
            <a:extLst>
              <a:ext uri="{FF2B5EF4-FFF2-40B4-BE49-F238E27FC236}">
                <a16:creationId xmlns:a16="http://schemas.microsoft.com/office/drawing/2014/main" id="{9B5738E7-B6EF-C3C4-D144-5D2383523DA8}"/>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52EA9C74-B608-8832-3397-291517FE15E7}"/>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6</a:t>
            </a:fld>
            <a:endParaRPr lang="en-US" dirty="0"/>
          </a:p>
        </p:txBody>
      </p:sp>
      <p:sp>
        <p:nvSpPr>
          <p:cNvPr id="9" name="TextBox 8">
            <a:extLst>
              <a:ext uri="{FF2B5EF4-FFF2-40B4-BE49-F238E27FC236}">
                <a16:creationId xmlns:a16="http://schemas.microsoft.com/office/drawing/2014/main" id="{5C3AA433-B020-920E-931D-7DA6EB5FF4A5}"/>
              </a:ext>
            </a:extLst>
          </p:cNvPr>
          <p:cNvSpPr txBox="1"/>
          <p:nvPr/>
        </p:nvSpPr>
        <p:spPr>
          <a:xfrm>
            <a:off x="56443" y="1280160"/>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WHO</a:t>
            </a:r>
          </a:p>
        </p:txBody>
      </p:sp>
      <p:sp>
        <p:nvSpPr>
          <p:cNvPr id="3" name="Rectangle 2">
            <a:extLst>
              <a:ext uri="{FF2B5EF4-FFF2-40B4-BE49-F238E27FC236}">
                <a16:creationId xmlns:a16="http://schemas.microsoft.com/office/drawing/2014/main" id="{6D3CE37A-4A87-D2F2-6C9F-221FCB2A5A67}"/>
              </a:ext>
            </a:extLst>
          </p:cNvPr>
          <p:cNvSpPr/>
          <p:nvPr/>
        </p:nvSpPr>
        <p:spPr>
          <a:xfrm>
            <a:off x="56444" y="1767636"/>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marL="342900" indent="-342900">
              <a:spcAft>
                <a:spcPts val="600"/>
              </a:spcAft>
              <a:buFont typeface="Arial" panose="020B0604020202020204" pitchFamily="34" charset="0"/>
              <a:buChar char="•"/>
            </a:pPr>
            <a:r>
              <a:rPr lang="en-US" sz="2000" dirty="0">
                <a:latin typeface="Arial"/>
                <a:cs typeface="Arial"/>
              </a:rPr>
              <a:t>Building Assistant/Vice Principals     </a:t>
            </a:r>
          </a:p>
          <a:p>
            <a:pPr marL="342900" indent="-342900">
              <a:spcAft>
                <a:spcPts val="600"/>
              </a:spcAft>
              <a:buFont typeface="Arial" panose="020B0604020202020204" pitchFamily="34" charset="0"/>
              <a:buChar char="•"/>
            </a:pPr>
            <a:r>
              <a:rPr lang="en-US" sz="2000" dirty="0">
                <a:latin typeface="Arial"/>
                <a:cs typeface="Arial"/>
              </a:rPr>
              <a:t>Building Principals </a:t>
            </a:r>
          </a:p>
        </p:txBody>
      </p:sp>
      <p:sp>
        <p:nvSpPr>
          <p:cNvPr id="23" name="TextBox 22">
            <a:extLst>
              <a:ext uri="{FF2B5EF4-FFF2-40B4-BE49-F238E27FC236}">
                <a16:creationId xmlns:a16="http://schemas.microsoft.com/office/drawing/2014/main" id="{2AD68769-07C2-4130-FE2D-721EB596B2C1}"/>
              </a:ext>
            </a:extLst>
          </p:cNvPr>
          <p:cNvSpPr txBox="1"/>
          <p:nvPr/>
        </p:nvSpPr>
        <p:spPr>
          <a:xfrm>
            <a:off x="56443" y="3136696"/>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WHAT</a:t>
            </a:r>
          </a:p>
        </p:txBody>
      </p:sp>
      <p:sp>
        <p:nvSpPr>
          <p:cNvPr id="22" name="Rectangle 21">
            <a:extLst>
              <a:ext uri="{FF2B5EF4-FFF2-40B4-BE49-F238E27FC236}">
                <a16:creationId xmlns:a16="http://schemas.microsoft.com/office/drawing/2014/main" id="{19AB4C4D-C84E-9A2B-0DF2-5FE6814CBB35}"/>
              </a:ext>
            </a:extLst>
          </p:cNvPr>
          <p:cNvSpPr/>
          <p:nvPr/>
        </p:nvSpPr>
        <p:spPr>
          <a:xfrm>
            <a:off x="56444" y="3624172"/>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marL="342900" indent="-342900">
              <a:spcAft>
                <a:spcPts val="600"/>
              </a:spcAft>
              <a:buFont typeface="Arial" panose="020B0604020202020204" pitchFamily="34" charset="0"/>
              <a:buChar char="•"/>
            </a:pPr>
            <a:r>
              <a:rPr lang="en-US" sz="2000" dirty="0">
                <a:latin typeface="Arial"/>
                <a:cs typeface="Arial"/>
              </a:rPr>
              <a:t>Complete PIL Induction Program or PDE Approved Induction Program</a:t>
            </a:r>
          </a:p>
          <a:p>
            <a:pPr marL="342900" indent="-342900">
              <a:spcAft>
                <a:spcPts val="600"/>
              </a:spcAft>
              <a:buFont typeface="Arial" panose="020B0604020202020204" pitchFamily="34" charset="0"/>
              <a:buChar char="•"/>
            </a:pPr>
            <a:r>
              <a:rPr lang="en-US" sz="2000" dirty="0">
                <a:latin typeface="Arial"/>
                <a:cs typeface="Arial"/>
              </a:rPr>
              <a:t>3 years of Satisfactory Service</a:t>
            </a:r>
          </a:p>
          <a:p>
            <a:pPr marL="342900" indent="-342900">
              <a:spcAft>
                <a:spcPts val="600"/>
              </a:spcAft>
              <a:buFont typeface="Arial" panose="020B0604020202020204" pitchFamily="34" charset="0"/>
              <a:buChar char="•"/>
            </a:pPr>
            <a:r>
              <a:rPr lang="en-US" sz="2000" dirty="0">
                <a:latin typeface="Arial"/>
                <a:cs typeface="Arial"/>
              </a:rPr>
              <a:t>Act 13 (PIL Induction Program 2025, PIL </a:t>
            </a:r>
            <a:r>
              <a:rPr lang="en-US" sz="2000" i="1" dirty="0">
                <a:latin typeface="Arial"/>
                <a:cs typeface="Arial"/>
              </a:rPr>
              <a:t>Act 13 and Beyond Course</a:t>
            </a:r>
            <a:r>
              <a:rPr lang="en-US" sz="2000" dirty="0">
                <a:latin typeface="Arial"/>
                <a:cs typeface="Arial"/>
              </a:rPr>
              <a:t>, or PDE Approved Course)</a:t>
            </a:r>
          </a:p>
        </p:txBody>
      </p:sp>
      <p:sp>
        <p:nvSpPr>
          <p:cNvPr id="36" name="TextBox 35">
            <a:extLst>
              <a:ext uri="{FF2B5EF4-FFF2-40B4-BE49-F238E27FC236}">
                <a16:creationId xmlns:a16="http://schemas.microsoft.com/office/drawing/2014/main" id="{2BD4CF6E-EF68-5692-2B8F-1D05CB0575C6}"/>
              </a:ext>
            </a:extLst>
          </p:cNvPr>
          <p:cNvSpPr txBox="1"/>
          <p:nvPr/>
        </p:nvSpPr>
        <p:spPr>
          <a:xfrm>
            <a:off x="56443" y="4993232"/>
            <a:ext cx="2889957" cy="621510"/>
          </a:xfrm>
          <a:prstGeom prst="rect">
            <a:avLst/>
          </a:prstGeom>
          <a:solidFill>
            <a:srgbClr val="4AA6B7"/>
          </a:solidFill>
        </p:spPr>
        <p:txBody>
          <a:bodyPr wrap="square" rtlCol="0" anchor="ctr">
            <a:noAutofit/>
          </a:bodyPr>
          <a:lstStyle/>
          <a:p>
            <a:pPr algn="ctr"/>
            <a:r>
              <a:rPr lang="en-US" sz="2400" b="1" dirty="0">
                <a:latin typeface="Arial" panose="020B0604020202020204" pitchFamily="34" charset="0"/>
                <a:cs typeface="Arial" panose="020B0604020202020204" pitchFamily="34" charset="0"/>
              </a:rPr>
              <a:t>WHEN</a:t>
            </a:r>
          </a:p>
        </p:txBody>
      </p:sp>
      <p:sp>
        <p:nvSpPr>
          <p:cNvPr id="35" name="Rectangle 34">
            <a:extLst>
              <a:ext uri="{FF2B5EF4-FFF2-40B4-BE49-F238E27FC236}">
                <a16:creationId xmlns:a16="http://schemas.microsoft.com/office/drawing/2014/main" id="{0050B439-F319-AB07-911C-5321434CA798}"/>
              </a:ext>
            </a:extLst>
          </p:cNvPr>
          <p:cNvSpPr/>
          <p:nvPr/>
        </p:nvSpPr>
        <p:spPr>
          <a:xfrm>
            <a:off x="56444" y="5480708"/>
            <a:ext cx="12079111" cy="1194412"/>
          </a:xfrm>
          <a:prstGeom prst="rect">
            <a:avLst/>
          </a:prstGeom>
          <a:solidFill>
            <a:srgbClr val="13526F"/>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182880" rtlCol="0" anchor="ctr"/>
          <a:lstStyle/>
          <a:p>
            <a:pPr marL="342900" indent="-342900">
              <a:spcAft>
                <a:spcPts val="600"/>
              </a:spcAft>
              <a:buFont typeface="Arial" panose="020B0604020202020204" pitchFamily="34" charset="0"/>
              <a:buChar char="•"/>
            </a:pPr>
            <a:r>
              <a:rPr lang="en-US" sz="2000" dirty="0">
                <a:latin typeface="Arial"/>
                <a:cs typeface="Arial"/>
              </a:rPr>
              <a:t>Must Complete by end of 5</a:t>
            </a:r>
            <a:r>
              <a:rPr lang="en-US" sz="2000" baseline="30000" dirty="0">
                <a:latin typeface="Arial"/>
                <a:cs typeface="Arial"/>
              </a:rPr>
              <a:t>th</a:t>
            </a:r>
            <a:r>
              <a:rPr lang="en-US" sz="2000" dirty="0">
                <a:latin typeface="Arial"/>
                <a:cs typeface="Arial"/>
              </a:rPr>
              <a:t> year served</a:t>
            </a:r>
          </a:p>
          <a:p>
            <a:pPr marL="342900" indent="-342900">
              <a:spcAft>
                <a:spcPts val="600"/>
              </a:spcAft>
              <a:buFont typeface="Arial" panose="020B0604020202020204" pitchFamily="34" charset="0"/>
              <a:buChar char="•"/>
            </a:pPr>
            <a:r>
              <a:rPr lang="en-US" sz="2000" dirty="0">
                <a:latin typeface="Arial"/>
                <a:cs typeface="Arial"/>
              </a:rPr>
              <a:t>No extensions </a:t>
            </a:r>
          </a:p>
        </p:txBody>
      </p:sp>
    </p:spTree>
    <p:extLst>
      <p:ext uri="{BB962C8B-B14F-4D97-AF65-F5344CB8AC3E}">
        <p14:creationId xmlns:p14="http://schemas.microsoft.com/office/powerpoint/2010/main" val="407744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14E6-D450-6E35-7A60-30AB7EAC535D}"/>
              </a:ext>
            </a:extLst>
          </p:cNvPr>
          <p:cNvSpPr>
            <a:spLocks noGrp="1"/>
          </p:cNvSpPr>
          <p:nvPr>
            <p:ph type="title"/>
          </p:nvPr>
        </p:nvSpPr>
        <p:spPr/>
        <p:txBody>
          <a:bodyPr/>
          <a:lstStyle/>
          <a:p>
            <a:r>
              <a:rPr lang="en-US" dirty="0">
                <a:latin typeface="Arial"/>
                <a:cs typeface="Arial"/>
              </a:rPr>
              <a:t>Online Registration</a:t>
            </a:r>
            <a:endParaRPr lang="en-US" dirty="0"/>
          </a:p>
        </p:txBody>
      </p:sp>
      <p:sp>
        <p:nvSpPr>
          <p:cNvPr id="7" name="Date Placeholder 6">
            <a:extLst>
              <a:ext uri="{FF2B5EF4-FFF2-40B4-BE49-F238E27FC236}">
                <a16:creationId xmlns:a16="http://schemas.microsoft.com/office/drawing/2014/main" id="{838C2C3B-6B70-3A56-B5B2-F21F0CBE5933}"/>
              </a:ext>
            </a:extLst>
          </p:cNvPr>
          <p:cNvSpPr>
            <a:spLocks noGrp="1"/>
          </p:cNvSpPr>
          <p:nvPr>
            <p:ph type="dt" sz="half" idx="10"/>
          </p:nvPr>
        </p:nvSpPr>
        <p:spPr/>
        <p:txBody>
          <a:bodyPr/>
          <a:lstStyle/>
          <a:p>
            <a:fld id="{B1C15760-DF15-44D3-BE51-84A885468F1F}" type="datetime1">
              <a:rPr lang="en-US" smtClean="0"/>
              <a:t>1/16/2025</a:t>
            </a:fld>
            <a:endParaRPr lang="en-US"/>
          </a:p>
        </p:txBody>
      </p:sp>
      <p:sp>
        <p:nvSpPr>
          <p:cNvPr id="8" name="Slide Number Placeholder 7">
            <a:extLst>
              <a:ext uri="{FF2B5EF4-FFF2-40B4-BE49-F238E27FC236}">
                <a16:creationId xmlns:a16="http://schemas.microsoft.com/office/drawing/2014/main" id="{735E974B-0E32-F28F-4BE9-A704985936C5}"/>
              </a:ext>
            </a:extLst>
          </p:cNvPr>
          <p:cNvSpPr>
            <a:spLocks noGrp="1"/>
          </p:cNvSpPr>
          <p:nvPr>
            <p:ph type="sldNum" sz="quarter" idx="12"/>
          </p:nvPr>
        </p:nvSpPr>
        <p:spPr/>
        <p:txBody>
          <a:bodyPr/>
          <a:lstStyle/>
          <a:p>
            <a:fld id="{B24F5015-3417-4B27-A586-E4CCF4D77832}" type="slidenum">
              <a:rPr lang="en-US" smtClean="0"/>
              <a:t>7</a:t>
            </a:fld>
            <a:endParaRPr lang="en-US"/>
          </a:p>
        </p:txBody>
      </p:sp>
    </p:spTree>
    <p:extLst>
      <p:ext uri="{BB962C8B-B14F-4D97-AF65-F5344CB8AC3E}">
        <p14:creationId xmlns:p14="http://schemas.microsoft.com/office/powerpoint/2010/main" val="1424617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690-BCFF-C943-759D-D8AAC97C6364}"/>
              </a:ext>
            </a:extLst>
          </p:cNvPr>
          <p:cNvSpPr>
            <a:spLocks noGrp="1"/>
          </p:cNvSpPr>
          <p:nvPr>
            <p:ph type="title"/>
          </p:nvPr>
        </p:nvSpPr>
        <p:spPr>
          <a:xfrm>
            <a:off x="457200" y="182880"/>
            <a:ext cx="10515600" cy="1325563"/>
          </a:xfrm>
        </p:spPr>
        <p:txBody>
          <a:bodyPr>
            <a:normAutofit/>
          </a:bodyPr>
          <a:lstStyle/>
          <a:p>
            <a:r>
              <a:rPr lang="en-US" dirty="0"/>
              <a:t>Online Registration – Profile   </a:t>
            </a:r>
          </a:p>
        </p:txBody>
      </p:sp>
      <p:sp>
        <p:nvSpPr>
          <p:cNvPr id="4" name="Date Placeholder 3">
            <a:extLst>
              <a:ext uri="{FF2B5EF4-FFF2-40B4-BE49-F238E27FC236}">
                <a16:creationId xmlns:a16="http://schemas.microsoft.com/office/drawing/2014/main" id="{D8EFCDE3-5C7A-FB46-309B-E4F8A7F3341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CB64B943-B21B-C853-D456-F59730DD3F0B}"/>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8</a:t>
            </a:fld>
            <a:endParaRPr lang="en-US"/>
          </a:p>
        </p:txBody>
      </p:sp>
      <p:pic>
        <p:nvPicPr>
          <p:cNvPr id="2050" name="Picture 3" descr="Screenshot of the profile page, which includes name, email, phone number and a place to add organization.">
            <a:extLst>
              <a:ext uri="{FF2B5EF4-FFF2-40B4-BE49-F238E27FC236}">
                <a16:creationId xmlns:a16="http://schemas.microsoft.com/office/drawing/2014/main" id="{8BC02350-E706-9B9D-FBF9-544D9DB27C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859"/>
          <a:stretch/>
        </p:blipFill>
        <p:spPr bwMode="auto">
          <a:xfrm>
            <a:off x="457200" y="1280160"/>
            <a:ext cx="8153400" cy="5055686"/>
          </a:xfrm>
          <a:prstGeom prst="rect">
            <a:avLst/>
          </a:prstGeom>
          <a:noFill/>
          <a:ln w="9525">
            <a:solidFill>
              <a:srgbClr val="000000"/>
            </a:solidFill>
            <a:miter lim="800000"/>
            <a:headEnd/>
            <a:tailEnd/>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48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3C690-BCFF-C943-759D-D8AAC97C6364}"/>
              </a:ext>
            </a:extLst>
          </p:cNvPr>
          <p:cNvSpPr>
            <a:spLocks noGrp="1"/>
          </p:cNvSpPr>
          <p:nvPr>
            <p:ph type="title"/>
          </p:nvPr>
        </p:nvSpPr>
        <p:spPr>
          <a:xfrm>
            <a:off x="457200" y="182880"/>
            <a:ext cx="10515600" cy="1325563"/>
          </a:xfrm>
        </p:spPr>
        <p:txBody>
          <a:bodyPr>
            <a:normAutofit/>
          </a:bodyPr>
          <a:lstStyle/>
          <a:p>
            <a:r>
              <a:rPr lang="en-US" dirty="0"/>
              <a:t>Online Registration – Editing Info.   </a:t>
            </a:r>
          </a:p>
        </p:txBody>
      </p:sp>
      <p:sp>
        <p:nvSpPr>
          <p:cNvPr id="4" name="Date Placeholder 3">
            <a:extLst>
              <a:ext uri="{FF2B5EF4-FFF2-40B4-BE49-F238E27FC236}">
                <a16:creationId xmlns:a16="http://schemas.microsoft.com/office/drawing/2014/main" id="{D8EFCDE3-5C7A-FB46-309B-E4F8A7F33410}"/>
              </a:ext>
              <a:ext uri="{C183D7F6-B498-43B3-948B-1728B52AA6E4}">
                <adec:decorative xmlns:adec="http://schemas.microsoft.com/office/drawing/2017/decorative" val="1"/>
              </a:ext>
            </a:extLst>
          </p:cNvPr>
          <p:cNvSpPr>
            <a:spLocks noGrp="1"/>
          </p:cNvSpPr>
          <p:nvPr>
            <p:ph type="dt" sz="half" idx="10"/>
          </p:nvPr>
        </p:nvSpPr>
        <p:spPr/>
        <p:txBody>
          <a:bodyPr/>
          <a:lstStyle/>
          <a:p>
            <a:fld id="{A1DC029C-5B17-409B-86F2-A65FE5BE79A1}" type="datetime1">
              <a:rPr lang="en-US" smtClean="0"/>
              <a:t>1/16/2025</a:t>
            </a:fld>
            <a:endParaRPr lang="en-US"/>
          </a:p>
        </p:txBody>
      </p:sp>
      <p:sp>
        <p:nvSpPr>
          <p:cNvPr id="5" name="Slide Number Placeholder 4">
            <a:extLst>
              <a:ext uri="{FF2B5EF4-FFF2-40B4-BE49-F238E27FC236}">
                <a16:creationId xmlns:a16="http://schemas.microsoft.com/office/drawing/2014/main" id="{CB64B943-B21B-C853-D456-F59730DD3F0B}"/>
              </a:ext>
              <a:ext uri="{C183D7F6-B498-43B3-948B-1728B52AA6E4}">
                <adec:decorative xmlns:adec="http://schemas.microsoft.com/office/drawing/2017/decorative" val="1"/>
              </a:ext>
            </a:extLst>
          </p:cNvPr>
          <p:cNvSpPr>
            <a:spLocks noGrp="1"/>
          </p:cNvSpPr>
          <p:nvPr>
            <p:ph type="sldNum" sz="quarter" idx="12"/>
          </p:nvPr>
        </p:nvSpPr>
        <p:spPr/>
        <p:txBody>
          <a:bodyPr/>
          <a:lstStyle/>
          <a:p>
            <a:fld id="{B24F5015-3417-4B27-A586-E4CCF4D77832}" type="slidenum">
              <a:rPr lang="en-US" smtClean="0"/>
              <a:t>9</a:t>
            </a:fld>
            <a:endParaRPr lang="en-US"/>
          </a:p>
        </p:txBody>
      </p:sp>
      <p:pic>
        <p:nvPicPr>
          <p:cNvPr id="1026" name="Picture 2" descr="edit personal information screen with save and close button highlighted">
            <a:extLst>
              <a:ext uri="{FF2B5EF4-FFF2-40B4-BE49-F238E27FC236}">
                <a16:creationId xmlns:a16="http://schemas.microsoft.com/office/drawing/2014/main" id="{14B877B7-FED5-597C-5CE2-7A1595572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06512"/>
            <a:ext cx="12192000" cy="54149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66B1364-831F-7F92-24D6-5969D209FEA7}"/>
              </a:ext>
              <a:ext uri="{C183D7F6-B498-43B3-948B-1728B52AA6E4}">
                <adec:decorative xmlns:adec="http://schemas.microsoft.com/office/drawing/2017/decorative" val="1"/>
              </a:ext>
            </a:extLst>
          </p:cNvPr>
          <p:cNvSpPr/>
          <p:nvPr/>
        </p:nvSpPr>
        <p:spPr>
          <a:xfrm>
            <a:off x="4109156" y="3251200"/>
            <a:ext cx="3928533" cy="7676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BEE71-55AB-B6D5-FF7B-3E3E8A3785ED}"/>
              </a:ext>
              <a:ext uri="{C183D7F6-B498-43B3-948B-1728B52AA6E4}">
                <adec:decorative xmlns:adec="http://schemas.microsoft.com/office/drawing/2017/decorative" val="1"/>
              </a:ext>
            </a:extLst>
          </p:cNvPr>
          <p:cNvSpPr/>
          <p:nvPr/>
        </p:nvSpPr>
        <p:spPr>
          <a:xfrm>
            <a:off x="4109155" y="4602515"/>
            <a:ext cx="3928533" cy="76764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2018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fessional PP Template" id="{0093D5F1-2314-4A16-B3F7-FB33D9E38F32}" vid="{75EA9C68-1CF0-4A2D-A5B0-A3EF5C51CC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4072406-9b5a-4487-bd48-3aba9174b7be">
      <Terms xmlns="http://schemas.microsoft.com/office/infopath/2007/PartnerControls"/>
    </lcf76f155ced4ddcb4097134ff3c332f>
    <TaxCatchAll xmlns="fac688bd-e40a-436d-95d0-19a6166b7d4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3B8CF8E4A157449709966F607293BE" ma:contentTypeVersion="11" ma:contentTypeDescription="Create a new document." ma:contentTypeScope="" ma:versionID="fbdd93b09f46745a2f74da2d49d7cc72">
  <xsd:schema xmlns:xsd="http://www.w3.org/2001/XMLSchema" xmlns:xs="http://www.w3.org/2001/XMLSchema" xmlns:p="http://schemas.microsoft.com/office/2006/metadata/properties" xmlns:ns2="14072406-9b5a-4487-bd48-3aba9174b7be" xmlns:ns3="fac688bd-e40a-436d-95d0-19a6166b7d44" targetNamespace="http://schemas.microsoft.com/office/2006/metadata/properties" ma:root="true" ma:fieldsID="4a2a3edcc4656d233727e72b6df0f3d1" ns2:_="" ns3:_="">
    <xsd:import namespace="14072406-9b5a-4487-bd48-3aba9174b7be"/>
    <xsd:import namespace="fac688bd-e40a-436d-95d0-19a6166b7d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72406-9b5a-4487-bd48-3aba9174b7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3380fc7-fa52-4f73-84dd-cd41989e36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c688bd-e40a-436d-95d0-19a6166b7d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42a0d47-5381-40ba-aecb-658e156e255d}" ma:internalName="TaxCatchAll" ma:showField="CatchAllData" ma:web="fac688bd-e40a-436d-95d0-19a6166b7d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B3FC7-B59E-40D5-A9DE-932E9E5BECE3}">
  <ds:schemaRefs>
    <ds:schemaRef ds:uri="http://schemas.microsoft.com/office/infopath/2007/PartnerControls"/>
    <ds:schemaRef ds:uri="http://purl.org/dc/elements/1.1/"/>
    <ds:schemaRef ds:uri="14072406-9b5a-4487-bd48-3aba9174b7be"/>
    <ds:schemaRef ds:uri="http://schemas.microsoft.com/office/2006/metadata/properties"/>
    <ds:schemaRef ds:uri="http://purl.org/dc/terms/"/>
    <ds:schemaRef ds:uri="fac688bd-e40a-436d-95d0-19a6166b7d44"/>
    <ds:schemaRef ds:uri="http://schemas.microsoft.com/office/2006/documentManagement/typ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14C1FC7-4E50-493F-BCB4-8C1A73F486B8}">
  <ds:schemaRefs>
    <ds:schemaRef ds:uri="http://schemas.microsoft.com/sharepoint/v3/contenttype/forms"/>
  </ds:schemaRefs>
</ds:datastoreItem>
</file>

<file path=customXml/itemProps3.xml><?xml version="1.0" encoding="utf-8"?>
<ds:datastoreItem xmlns:ds="http://schemas.openxmlformats.org/officeDocument/2006/customXml" ds:itemID="{A6F6AF29-7203-4D39-BCCE-9797D8CB54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072406-9b5a-4487-bd48-3aba9174b7be"/>
    <ds:schemaRef ds:uri="fac688bd-e40a-436d-95d0-19a6166b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Professional PP Template</Template>
  <TotalTime>4379</TotalTime>
  <Words>1542</Words>
  <Application>Microsoft Office PowerPoint</Application>
  <PresentationFormat>Widescreen</PresentationFormat>
  <Paragraphs>178</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Tahoma</vt:lpstr>
      <vt:lpstr>Office Theme</vt:lpstr>
      <vt:lpstr>What is Act 45?</vt:lpstr>
      <vt:lpstr>Legislation</vt:lpstr>
      <vt:lpstr>What is Act 45, PIL, and NCEE?</vt:lpstr>
      <vt:lpstr>New – Principal’s Association</vt:lpstr>
      <vt:lpstr>Act 45 Legislation (Continuing Ed)</vt:lpstr>
      <vt:lpstr>Act 45 Legislation (Level I to Level II)</vt:lpstr>
      <vt:lpstr>Online Registration</vt:lpstr>
      <vt:lpstr>Online Registration – Profile   </vt:lpstr>
      <vt:lpstr>Online Registration – Editing Info.   </vt:lpstr>
      <vt:lpstr>Register for Course (1/2)</vt:lpstr>
      <vt:lpstr>Register for Course (2/2)</vt:lpstr>
      <vt:lpstr>Confirmation</vt:lpstr>
      <vt:lpstr>Courses</vt:lpstr>
      <vt:lpstr>Course Descriptions</vt:lpstr>
      <vt:lpstr>Resources</vt:lpstr>
      <vt:lpstr>PDE Website (1 of 2)</vt:lpstr>
      <vt:lpstr>PDE Website (2 of 2)</vt:lpstr>
      <vt:lpstr>PDE One-Stop-Shop on SAS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13 and Educator Effectiveness:  Beginning to End</dc:title>
  <dc:creator>Sarah Weinstein</dc:creator>
  <cp:lastModifiedBy>Andrea Brown</cp:lastModifiedBy>
  <cp:revision>16</cp:revision>
  <cp:lastPrinted>2024-12-16T13:54:12Z</cp:lastPrinted>
  <dcterms:created xsi:type="dcterms:W3CDTF">2023-03-09T14:22:31Z</dcterms:created>
  <dcterms:modified xsi:type="dcterms:W3CDTF">2025-01-16T16:25:45Z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0x010100973B8CF8E4A157449709966F607293BE</vt:lpwstr>
  </property>
  <property fmtid="{D5CDD505-2E9C-101B-9397-08002B2CF9AE}" pid="3" name="_dlc_DocIdItemGuid">
    <vt:lpwstr>a41ea413-a211-4435-ac8b-e6428e755f86</vt:lpwstr>
  </property>
  <property fmtid="{D5CDD505-2E9C-101B-9397-08002B2CF9AE}" pid="4" name="MediaServiceImageTags">
    <vt:lpwstr/>
  </property>
  <property fmtid="{D5CDD505-2E9C-101B-9397-08002B2CF9AE}" pid="5" name="Order">
    <vt:r8>214200</vt:r8>
  </property>
  <property fmtid="{D5CDD505-2E9C-101B-9397-08002B2CF9AE}" pid="6" name="xd_Signature">
    <vt:bool>false</vt:bool>
  </property>
  <property fmtid="{D5CDD505-2E9C-101B-9397-08002B2CF9AE}" pid="7" name="SharedWithUsers">
    <vt:lpwstr>19;#Rowe, Carrie</vt:lpwstr>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