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75" r:id="rId5"/>
    <p:sldId id="268" r:id="rId6"/>
    <p:sldId id="269" r:id="rId7"/>
    <p:sldId id="263" r:id="rId8"/>
    <p:sldId id="270" r:id="rId9"/>
    <p:sldId id="271" r:id="rId10"/>
    <p:sldId id="272" r:id="rId11"/>
    <p:sldId id="262" r:id="rId12"/>
    <p:sldId id="277" r:id="rId13"/>
    <p:sldId id="276" r:id="rId14"/>
    <p:sldId id="260" r:id="rId15"/>
    <p:sldId id="267" r:id="rId16"/>
    <p:sldId id="273" r:id="rId17"/>
    <p:sldId id="33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347A"/>
    <a:srgbClr val="003C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FF305B-27CA-457E-93F5-6988F2E07B97}" v="10" dt="2025-10-12T15:28:21.6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677" autoAdjust="0"/>
    <p:restoredTop sz="94079" autoAdjust="0"/>
  </p:normalViewPr>
  <p:slideViewPr>
    <p:cSldViewPr>
      <p:cViewPr varScale="1">
        <p:scale>
          <a:sx n="67" d="100"/>
          <a:sy n="67" d="100"/>
        </p:scale>
        <p:origin x="84" y="708"/>
      </p:cViewPr>
      <p:guideLst>
        <p:guide orient="horz" pos="2160"/>
        <p:guide pos="2880"/>
      </p:guideLst>
    </p:cSldViewPr>
  </p:slideViewPr>
  <p:outlineViewPr>
    <p:cViewPr>
      <p:scale>
        <a:sx n="33" d="100"/>
        <a:sy n="33" d="100"/>
      </p:scale>
      <p:origin x="0" y="-1044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itz, Owen" userId="04a138ca-fcee-47bf-8ef7-a557c58288dc" providerId="ADAL" clId="{EA8E4B62-0634-4821-824C-37FD9A8E8070}"/>
    <pc:docChg chg="undo custSel addSld delSld modSld">
      <pc:chgData name="Deitz, Owen" userId="04a138ca-fcee-47bf-8ef7-a557c58288dc" providerId="ADAL" clId="{EA8E4B62-0634-4821-824C-37FD9A8E8070}" dt="2025-02-08T20:39:55.837" v="67" actId="962"/>
      <pc:docMkLst>
        <pc:docMk/>
      </pc:docMkLst>
      <pc:sldChg chg="addSp modSp mod">
        <pc:chgData name="Deitz, Owen" userId="04a138ca-fcee-47bf-8ef7-a557c58288dc" providerId="ADAL" clId="{EA8E4B62-0634-4821-824C-37FD9A8E8070}" dt="2025-02-08T20:38:36.448" v="63" actId="962"/>
        <pc:sldMkLst>
          <pc:docMk/>
          <pc:sldMk cId="498998352" sldId="260"/>
        </pc:sldMkLst>
      </pc:sldChg>
      <pc:sldChg chg="modSp mod">
        <pc:chgData name="Deitz, Owen" userId="04a138ca-fcee-47bf-8ef7-a557c58288dc" providerId="ADAL" clId="{EA8E4B62-0634-4821-824C-37FD9A8E8070}" dt="2025-02-08T20:34:36.967" v="46" actId="962"/>
        <pc:sldMkLst>
          <pc:docMk/>
          <pc:sldMk cId="2144707922" sldId="262"/>
        </pc:sldMkLst>
      </pc:sldChg>
      <pc:sldChg chg="modSp mod">
        <pc:chgData name="Deitz, Owen" userId="04a138ca-fcee-47bf-8ef7-a557c58288dc" providerId="ADAL" clId="{EA8E4B62-0634-4821-824C-37FD9A8E8070}" dt="2025-02-08T20:33:12.275" v="43" actId="962"/>
        <pc:sldMkLst>
          <pc:docMk/>
          <pc:sldMk cId="1549578724" sldId="263"/>
        </pc:sldMkLst>
      </pc:sldChg>
      <pc:sldChg chg="del">
        <pc:chgData name="Deitz, Owen" userId="04a138ca-fcee-47bf-8ef7-a557c58288dc" providerId="ADAL" clId="{EA8E4B62-0634-4821-824C-37FD9A8E8070}" dt="2025-02-08T20:31:37.608" v="38" actId="47"/>
        <pc:sldMkLst>
          <pc:docMk/>
          <pc:sldMk cId="2824013115" sldId="266"/>
        </pc:sldMkLst>
      </pc:sldChg>
      <pc:sldChg chg="modSp mod">
        <pc:chgData name="Deitz, Owen" userId="04a138ca-fcee-47bf-8ef7-a557c58288dc" providerId="ADAL" clId="{EA8E4B62-0634-4821-824C-37FD9A8E8070}" dt="2025-02-08T20:39:42.078" v="66" actId="962"/>
        <pc:sldMkLst>
          <pc:docMk/>
          <pc:sldMk cId="3494440292" sldId="267"/>
        </pc:sldMkLst>
      </pc:sldChg>
      <pc:sldChg chg="modSp mod">
        <pc:chgData name="Deitz, Owen" userId="04a138ca-fcee-47bf-8ef7-a557c58288dc" providerId="ADAL" clId="{EA8E4B62-0634-4821-824C-37FD9A8E8070}" dt="2025-02-08T20:31:53.579" v="40" actId="962"/>
        <pc:sldMkLst>
          <pc:docMk/>
          <pc:sldMk cId="3393662541" sldId="268"/>
        </pc:sldMkLst>
      </pc:sldChg>
      <pc:sldChg chg="modSp mod">
        <pc:chgData name="Deitz, Owen" userId="04a138ca-fcee-47bf-8ef7-a557c58288dc" providerId="ADAL" clId="{EA8E4B62-0634-4821-824C-37FD9A8E8070}" dt="2025-02-08T20:32:15.917" v="41" actId="962"/>
        <pc:sldMkLst>
          <pc:docMk/>
          <pc:sldMk cId="3907636314" sldId="269"/>
        </pc:sldMkLst>
      </pc:sldChg>
      <pc:sldChg chg="modSp mod">
        <pc:chgData name="Deitz, Owen" userId="04a138ca-fcee-47bf-8ef7-a557c58288dc" providerId="ADAL" clId="{EA8E4B62-0634-4821-824C-37FD9A8E8070}" dt="2025-02-08T20:33:23.251" v="44" actId="962"/>
        <pc:sldMkLst>
          <pc:docMk/>
          <pc:sldMk cId="958282633" sldId="270"/>
        </pc:sldMkLst>
      </pc:sldChg>
      <pc:sldChg chg="modSp mod">
        <pc:chgData name="Deitz, Owen" userId="04a138ca-fcee-47bf-8ef7-a557c58288dc" providerId="ADAL" clId="{EA8E4B62-0634-4821-824C-37FD9A8E8070}" dt="2025-02-08T20:33:49.007" v="45" actId="962"/>
        <pc:sldMkLst>
          <pc:docMk/>
          <pc:sldMk cId="182524105" sldId="271"/>
        </pc:sldMkLst>
      </pc:sldChg>
      <pc:sldChg chg="modSp mod">
        <pc:chgData name="Deitz, Owen" userId="04a138ca-fcee-47bf-8ef7-a557c58288dc" providerId="ADAL" clId="{EA8E4B62-0634-4821-824C-37FD9A8E8070}" dt="2025-02-08T20:39:55.837" v="67" actId="962"/>
        <pc:sldMkLst>
          <pc:docMk/>
          <pc:sldMk cId="1250445300" sldId="273"/>
        </pc:sldMkLst>
      </pc:sldChg>
      <pc:sldChg chg="del">
        <pc:chgData name="Deitz, Owen" userId="04a138ca-fcee-47bf-8ef7-a557c58288dc" providerId="ADAL" clId="{EA8E4B62-0634-4821-824C-37FD9A8E8070}" dt="2025-02-08T20:37:32.706" v="57" actId="47"/>
        <pc:sldMkLst>
          <pc:docMk/>
          <pc:sldMk cId="3561501104" sldId="274"/>
        </pc:sldMkLst>
      </pc:sldChg>
      <pc:sldChg chg="addSp delSp modSp new mod">
        <pc:chgData name="Deitz, Owen" userId="04a138ca-fcee-47bf-8ef7-a557c58288dc" providerId="ADAL" clId="{EA8E4B62-0634-4821-824C-37FD9A8E8070}" dt="2025-02-08T20:31:41.817" v="39" actId="962"/>
        <pc:sldMkLst>
          <pc:docMk/>
          <pc:sldMk cId="3546724317" sldId="275"/>
        </pc:sldMkLst>
      </pc:sldChg>
      <pc:sldChg chg="addSp delSp modSp new mod">
        <pc:chgData name="Deitz, Owen" userId="04a138ca-fcee-47bf-8ef7-a557c58288dc" providerId="ADAL" clId="{EA8E4B62-0634-4821-824C-37FD9A8E8070}" dt="2025-02-08T20:37:51.386" v="59" actId="13244"/>
        <pc:sldMkLst>
          <pc:docMk/>
          <pc:sldMk cId="951545373" sldId="276"/>
        </pc:sldMkLst>
      </pc:sldChg>
      <pc:sldChg chg="new del">
        <pc:chgData name="Deitz, Owen" userId="04a138ca-fcee-47bf-8ef7-a557c58288dc" providerId="ADAL" clId="{EA8E4B62-0634-4821-824C-37FD9A8E8070}" dt="2025-02-08T20:35:37.328" v="48" actId="680"/>
        <pc:sldMkLst>
          <pc:docMk/>
          <pc:sldMk cId="1193122395" sldId="276"/>
        </pc:sldMkLst>
      </pc:sldChg>
    </pc:docChg>
  </pc:docChgLst>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13T16:39:18.071" v="366" actId="207"/>
      <pc:docMkLst>
        <pc:docMk/>
      </pc:docMkLst>
      <pc:sldChg chg="modSp mod">
        <pc:chgData name="Baum Leaman, Rebekah" userId="fddf8941-f9ee-446a-8c91-983c3f83c3cd" providerId="ADAL" clId="{0ECC5C12-F84B-4F1E-B616-7ACD6BEB83E9}" dt="2025-10-12T14:47:43.884" v="315" actId="255"/>
        <pc:sldMkLst>
          <pc:docMk/>
          <pc:sldMk cId="498998352" sldId="260"/>
        </pc:sldMkLst>
        <pc:spChg chg="mod">
          <ac:chgData name="Baum Leaman, Rebekah" userId="fddf8941-f9ee-446a-8c91-983c3f83c3cd" providerId="ADAL" clId="{0ECC5C12-F84B-4F1E-B616-7ACD6BEB83E9}" dt="2025-10-12T14:47:43.884" v="315" actId="255"/>
          <ac:spMkLst>
            <pc:docMk/>
            <pc:sldMk cId="498998352" sldId="260"/>
            <ac:spMk id="4" creationId="{C1AAD6C8-D3DB-4032-BA60-06F535C61C47}"/>
          </ac:spMkLst>
        </pc:spChg>
      </pc:sldChg>
      <pc:sldChg chg="modSp mod">
        <pc:chgData name="Baum Leaman, Rebekah" userId="fddf8941-f9ee-446a-8c91-983c3f83c3cd" providerId="ADAL" clId="{0ECC5C12-F84B-4F1E-B616-7ACD6BEB83E9}" dt="2025-10-13T16:37:50.956" v="357" actId="948"/>
        <pc:sldMkLst>
          <pc:docMk/>
          <pc:sldMk cId="2144707922" sldId="262"/>
        </pc:sldMkLst>
        <pc:spChg chg="mod">
          <ac:chgData name="Baum Leaman, Rebekah" userId="fddf8941-f9ee-446a-8c91-983c3f83c3cd" providerId="ADAL" clId="{0ECC5C12-F84B-4F1E-B616-7ACD6BEB83E9}" dt="2025-10-12T14:37:51.775" v="163" actId="255"/>
          <ac:spMkLst>
            <pc:docMk/>
            <pc:sldMk cId="2144707922" sldId="262"/>
            <ac:spMk id="5" creationId="{DC2DF302-D16B-C34A-9EF1-B69FBB474AF7}"/>
          </ac:spMkLst>
        </pc:spChg>
        <pc:spChg chg="mod">
          <ac:chgData name="Baum Leaman, Rebekah" userId="fddf8941-f9ee-446a-8c91-983c3f83c3cd" providerId="ADAL" clId="{0ECC5C12-F84B-4F1E-B616-7ACD6BEB83E9}" dt="2025-10-13T16:37:50.956" v="357" actId="948"/>
          <ac:spMkLst>
            <pc:docMk/>
            <pc:sldMk cId="2144707922" sldId="262"/>
            <ac:spMk id="6" creationId="{462118BF-4650-1743-ADA6-45DC55B742F0}"/>
          </ac:spMkLst>
        </pc:spChg>
      </pc:sldChg>
      <pc:sldChg chg="modSp mod">
        <pc:chgData name="Baum Leaman, Rebekah" userId="fddf8941-f9ee-446a-8c91-983c3f83c3cd" providerId="ADAL" clId="{0ECC5C12-F84B-4F1E-B616-7ACD6BEB83E9}" dt="2025-10-12T14:33:27.596" v="57" actId="255"/>
        <pc:sldMkLst>
          <pc:docMk/>
          <pc:sldMk cId="1549578724" sldId="263"/>
        </pc:sldMkLst>
        <pc:spChg chg="mod">
          <ac:chgData name="Baum Leaman, Rebekah" userId="fddf8941-f9ee-446a-8c91-983c3f83c3cd" providerId="ADAL" clId="{0ECC5C12-F84B-4F1E-B616-7ACD6BEB83E9}" dt="2025-10-12T14:33:02.722" v="55" actId="1076"/>
          <ac:spMkLst>
            <pc:docMk/>
            <pc:sldMk cId="1549578724" sldId="263"/>
            <ac:spMk id="6" creationId="{9952894E-0148-4BAF-84A6-7DFA50388AC2}"/>
          </ac:spMkLst>
        </pc:spChg>
        <pc:spChg chg="mod">
          <ac:chgData name="Baum Leaman, Rebekah" userId="fddf8941-f9ee-446a-8c91-983c3f83c3cd" providerId="ADAL" clId="{0ECC5C12-F84B-4F1E-B616-7ACD6BEB83E9}" dt="2025-10-12T14:33:02.722" v="55" actId="1076"/>
          <ac:spMkLst>
            <pc:docMk/>
            <pc:sldMk cId="1549578724" sldId="263"/>
            <ac:spMk id="8" creationId="{C3986A8A-6093-44E5-9B62-663881290BF5}"/>
          </ac:spMkLst>
        </pc:spChg>
        <pc:spChg chg="mod">
          <ac:chgData name="Baum Leaman, Rebekah" userId="fddf8941-f9ee-446a-8c91-983c3f83c3cd" providerId="ADAL" clId="{0ECC5C12-F84B-4F1E-B616-7ACD6BEB83E9}" dt="2025-10-12T14:33:19.192" v="56" actId="255"/>
          <ac:spMkLst>
            <pc:docMk/>
            <pc:sldMk cId="1549578724" sldId="263"/>
            <ac:spMk id="78852" creationId="{5A8AF0B0-32E7-4C56-9BF3-2A1453A9B163}"/>
          </ac:spMkLst>
        </pc:spChg>
        <pc:spChg chg="mod">
          <ac:chgData name="Baum Leaman, Rebekah" userId="fddf8941-f9ee-446a-8c91-983c3f83c3cd" providerId="ADAL" clId="{0ECC5C12-F84B-4F1E-B616-7ACD6BEB83E9}" dt="2025-10-12T14:33:27.596" v="57" actId="255"/>
          <ac:spMkLst>
            <pc:docMk/>
            <pc:sldMk cId="1549578724" sldId="263"/>
            <ac:spMk id="78854" creationId="{66F6663A-405E-4265-B291-C74D2AC0B833}"/>
          </ac:spMkLst>
        </pc:spChg>
      </pc:sldChg>
      <pc:sldChg chg="modSp mod">
        <pc:chgData name="Baum Leaman, Rebekah" userId="fddf8941-f9ee-446a-8c91-983c3f83c3cd" providerId="ADAL" clId="{0ECC5C12-F84B-4F1E-B616-7ACD6BEB83E9}" dt="2025-10-12T15:22:36.273" v="342" actId="1076"/>
        <pc:sldMkLst>
          <pc:docMk/>
          <pc:sldMk cId="3494440292" sldId="267"/>
        </pc:sldMkLst>
        <pc:spChg chg="mod">
          <ac:chgData name="Baum Leaman, Rebekah" userId="fddf8941-f9ee-446a-8c91-983c3f83c3cd" providerId="ADAL" clId="{0ECC5C12-F84B-4F1E-B616-7ACD6BEB83E9}" dt="2025-10-12T14:48:53.463" v="317" actId="255"/>
          <ac:spMkLst>
            <pc:docMk/>
            <pc:sldMk cId="3494440292" sldId="267"/>
            <ac:spMk id="4" creationId="{F5990BE5-F7E1-4102-8347-EA42847DEC50}"/>
          </ac:spMkLst>
        </pc:spChg>
        <pc:graphicFrameChg chg="mod modGraphic">
          <ac:chgData name="Baum Leaman, Rebekah" userId="fddf8941-f9ee-446a-8c91-983c3f83c3cd" providerId="ADAL" clId="{0ECC5C12-F84B-4F1E-B616-7ACD6BEB83E9}" dt="2025-10-12T15:22:32.797" v="341" actId="1076"/>
          <ac:graphicFrameMkLst>
            <pc:docMk/>
            <pc:sldMk cId="3494440292" sldId="267"/>
            <ac:graphicFrameMk id="3" creationId="{C8A182C6-25BE-48BE-AAB2-25A2458BA735}"/>
          </ac:graphicFrameMkLst>
        </pc:graphicFrameChg>
        <pc:picChg chg="mod">
          <ac:chgData name="Baum Leaman, Rebekah" userId="fddf8941-f9ee-446a-8c91-983c3f83c3cd" providerId="ADAL" clId="{0ECC5C12-F84B-4F1E-B616-7ACD6BEB83E9}" dt="2025-10-12T15:22:36.273" v="342" actId="1076"/>
          <ac:picMkLst>
            <pc:docMk/>
            <pc:sldMk cId="3494440292" sldId="267"/>
            <ac:picMk id="6" creationId="{4F7A227A-7058-A746-8F93-D08A47665D5C}"/>
          </ac:picMkLst>
        </pc:picChg>
      </pc:sldChg>
      <pc:sldChg chg="modSp mod">
        <pc:chgData name="Baum Leaman, Rebekah" userId="fddf8941-f9ee-446a-8c91-983c3f83c3cd" providerId="ADAL" clId="{0ECC5C12-F84B-4F1E-B616-7ACD6BEB83E9}" dt="2025-10-12T14:30:26.958" v="40" actId="255"/>
        <pc:sldMkLst>
          <pc:docMk/>
          <pc:sldMk cId="3393662541" sldId="268"/>
        </pc:sldMkLst>
        <pc:spChg chg="mod">
          <ac:chgData name="Baum Leaman, Rebekah" userId="fddf8941-f9ee-446a-8c91-983c3f83c3cd" providerId="ADAL" clId="{0ECC5C12-F84B-4F1E-B616-7ACD6BEB83E9}" dt="2025-10-12T14:30:26.958" v="40" actId="255"/>
          <ac:spMkLst>
            <pc:docMk/>
            <pc:sldMk cId="3393662541" sldId="268"/>
            <ac:spMk id="2" creationId="{4123BEF8-1112-D740-BC14-879C9437ED6F}"/>
          </ac:spMkLst>
        </pc:spChg>
        <pc:spChg chg="mod">
          <ac:chgData name="Baum Leaman, Rebekah" userId="fddf8941-f9ee-446a-8c91-983c3f83c3cd" providerId="ADAL" clId="{0ECC5C12-F84B-4F1E-B616-7ACD6BEB83E9}" dt="2025-10-12T14:30:18.315" v="39" actId="255"/>
          <ac:spMkLst>
            <pc:docMk/>
            <pc:sldMk cId="3393662541" sldId="268"/>
            <ac:spMk id="3" creationId="{5F8186EB-A393-E644-996A-177AC7DB54A5}"/>
          </ac:spMkLst>
        </pc:spChg>
      </pc:sldChg>
      <pc:sldChg chg="modSp mod">
        <pc:chgData name="Baum Leaman, Rebekah" userId="fddf8941-f9ee-446a-8c91-983c3f83c3cd" providerId="ADAL" clId="{0ECC5C12-F84B-4F1E-B616-7ACD6BEB83E9}" dt="2025-10-12T14:31:31.036" v="49" actId="20577"/>
        <pc:sldMkLst>
          <pc:docMk/>
          <pc:sldMk cId="3907636314" sldId="269"/>
        </pc:sldMkLst>
        <pc:spChg chg="mod">
          <ac:chgData name="Baum Leaman, Rebekah" userId="fddf8941-f9ee-446a-8c91-983c3f83c3cd" providerId="ADAL" clId="{0ECC5C12-F84B-4F1E-B616-7ACD6BEB83E9}" dt="2025-10-12T14:30:33.877" v="41" actId="255"/>
          <ac:spMkLst>
            <pc:docMk/>
            <pc:sldMk cId="3907636314" sldId="269"/>
            <ac:spMk id="2" creationId="{6FC2742A-6050-9147-A946-8848E1310F1B}"/>
          </ac:spMkLst>
        </pc:spChg>
        <pc:spChg chg="mod">
          <ac:chgData name="Baum Leaman, Rebekah" userId="fddf8941-f9ee-446a-8c91-983c3f83c3cd" providerId="ADAL" clId="{0ECC5C12-F84B-4F1E-B616-7ACD6BEB83E9}" dt="2025-10-12T14:31:31.036" v="49" actId="20577"/>
          <ac:spMkLst>
            <pc:docMk/>
            <pc:sldMk cId="3907636314" sldId="269"/>
            <ac:spMk id="3" creationId="{63B95DC3-EF0F-CB4D-8F51-79FC9138BDA6}"/>
          </ac:spMkLst>
        </pc:spChg>
      </pc:sldChg>
      <pc:sldChg chg="modSp mod">
        <pc:chgData name="Baum Leaman, Rebekah" userId="fddf8941-f9ee-446a-8c91-983c3f83c3cd" providerId="ADAL" clId="{0ECC5C12-F84B-4F1E-B616-7ACD6BEB83E9}" dt="2025-10-12T14:34:56.369" v="136" actId="20577"/>
        <pc:sldMkLst>
          <pc:docMk/>
          <pc:sldMk cId="958282633" sldId="270"/>
        </pc:sldMkLst>
        <pc:spChg chg="mod">
          <ac:chgData name="Baum Leaman, Rebekah" userId="fddf8941-f9ee-446a-8c91-983c3f83c3cd" providerId="ADAL" clId="{0ECC5C12-F84B-4F1E-B616-7ACD6BEB83E9}" dt="2025-10-12T14:33:57.107" v="64" actId="122"/>
          <ac:spMkLst>
            <pc:docMk/>
            <pc:sldMk cId="958282633" sldId="270"/>
            <ac:spMk id="4" creationId="{CC156AE0-2B50-0B4B-841F-3A03A6F29585}"/>
          </ac:spMkLst>
        </pc:spChg>
        <pc:spChg chg="mod">
          <ac:chgData name="Baum Leaman, Rebekah" userId="fddf8941-f9ee-446a-8c91-983c3f83c3cd" providerId="ADAL" clId="{0ECC5C12-F84B-4F1E-B616-7ACD6BEB83E9}" dt="2025-10-12T14:34:56.369" v="136" actId="20577"/>
          <ac:spMkLst>
            <pc:docMk/>
            <pc:sldMk cId="958282633" sldId="270"/>
            <ac:spMk id="5" creationId="{D4796C5C-B155-E147-8FC4-E178DF5A99BC}"/>
          </ac:spMkLst>
        </pc:spChg>
      </pc:sldChg>
      <pc:sldChg chg="modSp mod">
        <pc:chgData name="Baum Leaman, Rebekah" userId="fddf8941-f9ee-446a-8c91-983c3f83c3cd" providerId="ADAL" clId="{0ECC5C12-F84B-4F1E-B616-7ACD6BEB83E9}" dt="2025-10-12T14:36:29.855" v="152" actId="20577"/>
        <pc:sldMkLst>
          <pc:docMk/>
          <pc:sldMk cId="182524105" sldId="271"/>
        </pc:sldMkLst>
        <pc:spChg chg="mod">
          <ac:chgData name="Baum Leaman, Rebekah" userId="fddf8941-f9ee-446a-8c91-983c3f83c3cd" providerId="ADAL" clId="{0ECC5C12-F84B-4F1E-B616-7ACD6BEB83E9}" dt="2025-10-12T14:35:34.822" v="142" actId="255"/>
          <ac:spMkLst>
            <pc:docMk/>
            <pc:sldMk cId="182524105" sldId="271"/>
            <ac:spMk id="2" creationId="{91B6344A-D789-BF46-9BA3-61DE6973EC33}"/>
          </ac:spMkLst>
        </pc:spChg>
        <pc:spChg chg="mod">
          <ac:chgData name="Baum Leaman, Rebekah" userId="fddf8941-f9ee-446a-8c91-983c3f83c3cd" providerId="ADAL" clId="{0ECC5C12-F84B-4F1E-B616-7ACD6BEB83E9}" dt="2025-10-12T14:36:29.855" v="152" actId="20577"/>
          <ac:spMkLst>
            <pc:docMk/>
            <pc:sldMk cId="182524105" sldId="271"/>
            <ac:spMk id="3" creationId="{A9D448F2-3864-CB44-A3F7-73746891090B}"/>
          </ac:spMkLst>
        </pc:spChg>
      </pc:sldChg>
      <pc:sldChg chg="modSp mod">
        <pc:chgData name="Baum Leaman, Rebekah" userId="fddf8941-f9ee-446a-8c91-983c3f83c3cd" providerId="ADAL" clId="{0ECC5C12-F84B-4F1E-B616-7ACD6BEB83E9}" dt="2025-10-12T14:37:23.534" v="162" actId="255"/>
        <pc:sldMkLst>
          <pc:docMk/>
          <pc:sldMk cId="435184361" sldId="272"/>
        </pc:sldMkLst>
        <pc:spChg chg="mod">
          <ac:chgData name="Baum Leaman, Rebekah" userId="fddf8941-f9ee-446a-8c91-983c3f83c3cd" providerId="ADAL" clId="{0ECC5C12-F84B-4F1E-B616-7ACD6BEB83E9}" dt="2025-10-12T14:36:46.840" v="158" actId="255"/>
          <ac:spMkLst>
            <pc:docMk/>
            <pc:sldMk cId="435184361" sldId="272"/>
            <ac:spMk id="2" creationId="{BC25D662-5CCC-2C4B-B669-8ADCAAA224E2}"/>
          </ac:spMkLst>
        </pc:spChg>
        <pc:spChg chg="mod">
          <ac:chgData name="Baum Leaman, Rebekah" userId="fddf8941-f9ee-446a-8c91-983c3f83c3cd" providerId="ADAL" clId="{0ECC5C12-F84B-4F1E-B616-7ACD6BEB83E9}" dt="2025-10-12T14:37:23.534" v="162" actId="255"/>
          <ac:spMkLst>
            <pc:docMk/>
            <pc:sldMk cId="435184361" sldId="272"/>
            <ac:spMk id="3" creationId="{C8D82E81-921E-8842-B494-0FD45D391945}"/>
          </ac:spMkLst>
        </pc:spChg>
      </pc:sldChg>
      <pc:sldChg chg="addSp delSp modSp mod">
        <pc:chgData name="Baum Leaman, Rebekah" userId="fddf8941-f9ee-446a-8c91-983c3f83c3cd" providerId="ADAL" clId="{0ECC5C12-F84B-4F1E-B616-7ACD6BEB83E9}" dt="2025-10-12T15:25:05.922" v="350" actId="255"/>
        <pc:sldMkLst>
          <pc:docMk/>
          <pc:sldMk cId="1250445300" sldId="273"/>
        </pc:sldMkLst>
        <pc:spChg chg="mod">
          <ac:chgData name="Baum Leaman, Rebekah" userId="fddf8941-f9ee-446a-8c91-983c3f83c3cd" providerId="ADAL" clId="{0ECC5C12-F84B-4F1E-B616-7ACD6BEB83E9}" dt="2025-10-12T15:25:05.922" v="350" actId="255"/>
          <ac:spMkLst>
            <pc:docMk/>
            <pc:sldMk cId="1250445300" sldId="273"/>
            <ac:spMk id="2" creationId="{A9469B02-3552-9E42-A74F-837D63D482EC}"/>
          </ac:spMkLst>
        </pc:spChg>
        <pc:spChg chg="mod">
          <ac:chgData name="Baum Leaman, Rebekah" userId="fddf8941-f9ee-446a-8c91-983c3f83c3cd" providerId="ADAL" clId="{0ECC5C12-F84B-4F1E-B616-7ACD6BEB83E9}" dt="2025-10-12T15:24:51.003" v="349" actId="5793"/>
          <ac:spMkLst>
            <pc:docMk/>
            <pc:sldMk cId="1250445300" sldId="273"/>
            <ac:spMk id="3" creationId="{C160008A-A83A-CC44-A597-968BCC774F5C}"/>
          </ac:spMkLst>
        </pc:spChg>
        <pc:spChg chg="add mod">
          <ac:chgData name="Baum Leaman, Rebekah" userId="fddf8941-f9ee-446a-8c91-983c3f83c3cd" providerId="ADAL" clId="{0ECC5C12-F84B-4F1E-B616-7ACD6BEB83E9}" dt="2025-10-12T15:24:23.415" v="345" actId="14100"/>
          <ac:spMkLst>
            <pc:docMk/>
            <pc:sldMk cId="1250445300" sldId="273"/>
            <ac:spMk id="6" creationId="{0DD73FAD-F9CB-A885-1655-DCA0F6A8ECD8}"/>
          </ac:spMkLst>
        </pc:spChg>
        <pc:spChg chg="del">
          <ac:chgData name="Baum Leaman, Rebekah" userId="fddf8941-f9ee-446a-8c91-983c3f83c3cd" providerId="ADAL" clId="{0ECC5C12-F84B-4F1E-B616-7ACD6BEB83E9}" dt="2025-10-12T15:24:13.410" v="343" actId="478"/>
          <ac:spMkLst>
            <pc:docMk/>
            <pc:sldMk cId="1250445300" sldId="273"/>
            <ac:spMk id="7" creationId="{B0A83945-92A9-1A48-88D5-15FA7A0D0790}"/>
          </ac:spMkLst>
        </pc:spChg>
      </pc:sldChg>
      <pc:sldChg chg="modSp mod">
        <pc:chgData name="Baum Leaman, Rebekah" userId="fddf8941-f9ee-446a-8c91-983c3f83c3cd" providerId="ADAL" clId="{0ECC5C12-F84B-4F1E-B616-7ACD6BEB83E9}" dt="2025-10-12T14:29:31.397" v="23" actId="255"/>
        <pc:sldMkLst>
          <pc:docMk/>
          <pc:sldMk cId="3546724317" sldId="275"/>
        </pc:sldMkLst>
        <pc:spChg chg="mod">
          <ac:chgData name="Baum Leaman, Rebekah" userId="fddf8941-f9ee-446a-8c91-983c3f83c3cd" providerId="ADAL" clId="{0ECC5C12-F84B-4F1E-B616-7ACD6BEB83E9}" dt="2025-10-12T14:29:31.397" v="23" actId="255"/>
          <ac:spMkLst>
            <pc:docMk/>
            <pc:sldMk cId="3546724317" sldId="275"/>
            <ac:spMk id="2" creationId="{6353696F-F1FC-BA41-66C8-2B3B01D379C8}"/>
          </ac:spMkLst>
        </pc:spChg>
      </pc:sldChg>
      <pc:sldChg chg="delSp modSp mod">
        <pc:chgData name="Baum Leaman, Rebekah" userId="fddf8941-f9ee-446a-8c91-983c3f83c3cd" providerId="ADAL" clId="{0ECC5C12-F84B-4F1E-B616-7ACD6BEB83E9}" dt="2025-10-12T14:47:30.947" v="314"/>
        <pc:sldMkLst>
          <pc:docMk/>
          <pc:sldMk cId="951545373" sldId="276"/>
        </pc:sldMkLst>
        <pc:spChg chg="mod">
          <ac:chgData name="Baum Leaman, Rebekah" userId="fddf8941-f9ee-446a-8c91-983c3f83c3cd" providerId="ADAL" clId="{0ECC5C12-F84B-4F1E-B616-7ACD6BEB83E9}" dt="2025-10-12T14:46:21.766" v="301" actId="255"/>
          <ac:spMkLst>
            <pc:docMk/>
            <pc:sldMk cId="951545373" sldId="276"/>
            <ac:spMk id="2" creationId="{56B47239-0C0D-E1C8-4E55-DAD334D2E395}"/>
          </ac:spMkLst>
        </pc:spChg>
        <pc:spChg chg="del mod">
          <ac:chgData name="Baum Leaman, Rebekah" userId="fddf8941-f9ee-446a-8c91-983c3f83c3cd" providerId="ADAL" clId="{0ECC5C12-F84B-4F1E-B616-7ACD6BEB83E9}" dt="2025-10-12T14:47:30.947" v="314"/>
          <ac:spMkLst>
            <pc:docMk/>
            <pc:sldMk cId="951545373" sldId="276"/>
            <ac:spMk id="6" creationId="{55833034-A07E-2F7E-18ED-034D43087FD7}"/>
          </ac:spMkLst>
        </pc:spChg>
        <pc:graphicFrameChg chg="mod modGraphic">
          <ac:chgData name="Baum Leaman, Rebekah" userId="fddf8941-f9ee-446a-8c91-983c3f83c3cd" providerId="ADAL" clId="{0ECC5C12-F84B-4F1E-B616-7ACD6BEB83E9}" dt="2025-10-12T14:47:24.757" v="312" actId="20577"/>
          <ac:graphicFrameMkLst>
            <pc:docMk/>
            <pc:sldMk cId="951545373" sldId="276"/>
            <ac:graphicFrameMk id="7" creationId="{3D3514E0-0550-A882-6D5D-8B2D7E44F5A4}"/>
          </ac:graphicFrameMkLst>
        </pc:graphicFrameChg>
      </pc:sldChg>
      <pc:sldChg chg="modSp add mod">
        <pc:chgData name="Baum Leaman, Rebekah" userId="fddf8941-f9ee-446a-8c91-983c3f83c3cd" providerId="ADAL" clId="{0ECC5C12-F84B-4F1E-B616-7ACD6BEB83E9}" dt="2025-10-13T16:39:18.071" v="366" actId="207"/>
        <pc:sldMkLst>
          <pc:docMk/>
          <pc:sldMk cId="1095469038" sldId="277"/>
        </pc:sldMkLst>
        <pc:spChg chg="mod">
          <ac:chgData name="Baum Leaman, Rebekah" userId="fddf8941-f9ee-446a-8c91-983c3f83c3cd" providerId="ADAL" clId="{0ECC5C12-F84B-4F1E-B616-7ACD6BEB83E9}" dt="2025-10-13T16:39:18.071" v="366" actId="207"/>
          <ac:spMkLst>
            <pc:docMk/>
            <pc:sldMk cId="1095469038" sldId="277"/>
            <ac:spMk id="5" creationId="{DD4DA43A-4F4A-5C1A-BC01-83018646B615}"/>
          </ac:spMkLst>
        </pc:spChg>
        <pc:spChg chg="mod">
          <ac:chgData name="Baum Leaman, Rebekah" userId="fddf8941-f9ee-446a-8c91-983c3f83c3cd" providerId="ADAL" clId="{0ECC5C12-F84B-4F1E-B616-7ACD6BEB83E9}" dt="2025-10-12T14:46:01.019" v="300" actId="255"/>
          <ac:spMkLst>
            <pc:docMk/>
            <pc:sldMk cId="1095469038" sldId="277"/>
            <ac:spMk id="6" creationId="{2F9DD11D-37FD-A989-FEAA-1EFA394216F1}"/>
          </ac:spMkLst>
        </pc:spChg>
      </pc:sldChg>
      <pc:sldChg chg="add">
        <pc:chgData name="Baum Leaman, Rebekah" userId="fddf8941-f9ee-446a-8c91-983c3f83c3cd" providerId="ADAL" clId="{0ECC5C12-F84B-4F1E-B616-7ACD6BEB83E9}" dt="2025-10-12T15:25:50.888" v="351"/>
        <pc:sldMkLst>
          <pc:docMk/>
          <pc:sldMk cId="1696470553" sldId="3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sz="1200" b="0" i="0" kern="1200" dirty="0">
                <a:solidFill>
                  <a:schemeClr val="tx1"/>
                </a:solidFill>
                <a:effectLst/>
                <a:latin typeface="+mn-lt"/>
                <a:ea typeface="+mn-ea"/>
                <a:cs typeface="+mn-cs"/>
              </a:rPr>
              <a:t>Performance assessment, also known as authentic assessment, is a form of testing that requires students to perform a task rather than select an answer from a ready-made list. For example, a student may be asked to explain historical events, generate scientific hypotheses, solve math problems, converse in a foreign language, or conduct research on an assigned topic. The purpose of performance assessment is to evaluate the degree to which students can apply their knowledge within a given topic.</a:t>
            </a:r>
          </a:p>
          <a:p>
            <a:pPr>
              <a:spcBef>
                <a:spcPct val="0"/>
              </a:spcBef>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t>Performance tasks </a:t>
            </a:r>
            <a:r>
              <a:rPr lang="en-US" i="0" dirty="0"/>
              <a:t>are open-ended assessments that ask students to perform or to create a product to demonstrate their knowledge and skills. They </a:t>
            </a:r>
            <a:r>
              <a:rPr lang="en-US" sz="1200" b="0" i="0" kern="1200" dirty="0">
                <a:solidFill>
                  <a:schemeClr val="tx1"/>
                </a:solidFill>
                <a:effectLst/>
                <a:latin typeface="+mn-lt"/>
                <a:ea typeface="+mn-ea"/>
                <a:cs typeface="+mn-cs"/>
              </a:rPr>
              <a:t>place student demonstration of ability at the center of assessment by approximating real-world application of complex skills, allowing students to actively demonstrate their learning and skills, often measuring abilities beyond academic knowledge. These tasks typically yield a tangible product or performance that serves as evidence of the student’s understanding and proficiency.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i="0" dirty="0"/>
              <a:t>Performance tasks typically provide a scenario/situation so students can apply their knowledge and skills in authentic contexts. Performance tasks can be multi-faceted and can provide opportunities to assess knowledge and skills across content areas. Tasks are scored using a rubric and include exemplars, or model performance/product at selected points of proficiency </a:t>
            </a:r>
            <a:r>
              <a:rPr lang="en-US" sz="1200" b="0" i="0" kern="1200" dirty="0">
                <a:solidFill>
                  <a:schemeClr val="tx1"/>
                </a:solidFill>
                <a:effectLst/>
                <a:latin typeface="+mn-lt"/>
                <a:ea typeface="+mn-ea"/>
                <a:cs typeface="+mn-cs"/>
              </a:rPr>
              <a:t>based on an agreed-upon set of criteria. </a:t>
            </a:r>
            <a:r>
              <a:rPr lang="en-US" i="0" dirty="0"/>
              <a:t> . </a:t>
            </a:r>
            <a:r>
              <a:rPr lang="en-US" sz="1200" b="0" i="0" kern="1200" dirty="0">
                <a:solidFill>
                  <a:schemeClr val="tx1"/>
                </a:solidFill>
                <a:effectLst/>
                <a:latin typeface="+mn-lt"/>
                <a:ea typeface="+mn-ea"/>
                <a:cs typeface="+mn-cs"/>
              </a:rPr>
              <a:t>Experienced raters--either teachers or other trained staff—adjudicate the quality of the student's work based on the set of criteria. </a:t>
            </a:r>
            <a:endParaRPr lang="en-US" altLang="en-US" sz="1200" b="0" i="0" kern="1200" dirty="0">
              <a:solidFill>
                <a:schemeClr val="tx1"/>
              </a:solidFill>
              <a:effectLst/>
              <a:latin typeface="+mn-lt"/>
              <a:ea typeface="+mn-ea"/>
              <a:cs typeface="+mn-cs"/>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Classroom-based performance tasks range from research papers to science labs, as well as performance-based tasks including athletic, robotic, horticulture, culinary arts, music composition and performance, visual arts, and multi-day tasks in which different phases, days and subtasks are evaluated independently. For these examples, the test-taker must apply the skills and knowledge learned in the </a:t>
            </a:r>
            <a:r>
              <a:rPr lang="ja-JP" altLang="en-US">
                <a:ea typeface="游ゴシック"/>
              </a:rPr>
              <a:t>“</a:t>
            </a:r>
            <a:r>
              <a:rPr lang="en-US" dirty="0"/>
              <a:t>classroom</a:t>
            </a:r>
            <a:r>
              <a:rPr lang="ja-JP" altLang="en-US">
                <a:ea typeface="游ゴシック"/>
              </a:rPr>
              <a:t>”</a:t>
            </a:r>
            <a:r>
              <a:rPr lang="en-US" dirty="0"/>
              <a:t> through an observable demonstration or product given time, resources, and expectation parameters. Classroom-based performance tasks are generally </a:t>
            </a:r>
            <a:r>
              <a:rPr lang="en-US" b="1" dirty="0"/>
              <a:t>culminating events</a:t>
            </a:r>
            <a:r>
              <a:rPr lang="en-US" dirty="0"/>
              <a:t>, including but not limited to </a:t>
            </a:r>
            <a:r>
              <a:rPr lang="en-US" b="1" dirty="0"/>
              <a:t>portfolios, performances or projects</a:t>
            </a:r>
            <a:r>
              <a:rPr lang="en-US" dirty="0"/>
              <a:t>.</a:t>
            </a:r>
          </a:p>
          <a:p>
            <a:endParaRPr lang="en-US" dirty="0"/>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Student </a:t>
            </a:r>
            <a:r>
              <a:rPr lang="en-US" sz="1200" b="1" i="0" kern="1200" dirty="0">
                <a:solidFill>
                  <a:schemeClr val="tx1"/>
                </a:solidFill>
                <a:effectLst/>
                <a:latin typeface="+mn-lt"/>
                <a:ea typeface="+mn-ea"/>
                <a:cs typeface="+mn-cs"/>
              </a:rPr>
              <a:t>portfolios</a:t>
            </a:r>
            <a:r>
              <a:rPr lang="en-US" sz="1200" b="0" i="0" kern="1200" dirty="0">
                <a:solidFill>
                  <a:schemeClr val="tx1"/>
                </a:solidFill>
                <a:effectLst/>
                <a:latin typeface="+mn-lt"/>
                <a:ea typeface="+mn-ea"/>
                <a:cs typeface="+mn-cs"/>
              </a:rPr>
              <a:t> can include items that students have created and collected over a period. Often the artifacts collected for portfolios show how a student has progressed from the beginning to the end of a class or course, Conversely, some portfolios are a collection if items that a student feels represents his or her best work, such as an art student would prepare a portfolio for admission to a college art program. The benefit of an activity like this is that it is something that grows over time and is therefore not just completed and forgotten. A portfolio can provide students with a lasting selection of artifacts that they can use later in their academic career. Reflections may be included in student portfolios in which students may make a note of their growth based on the materials in the portfolio.</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fontAlgn="base">
              <a:buFont typeface="Arial" panose="020B0604020202020204" pitchFamily="34" charset="0"/>
              <a:buChar char="•"/>
            </a:pPr>
            <a:r>
              <a:rPr lang="en-US" sz="1200" b="1" i="0" u="none" strike="noStrike" kern="1200" dirty="0">
                <a:solidFill>
                  <a:schemeClr val="tx1"/>
                </a:solidFill>
                <a:effectLst/>
                <a:latin typeface="+mn-lt"/>
                <a:ea typeface="+mn-ea"/>
                <a:cs typeface="+mn-cs"/>
              </a:rPr>
              <a:t>Performances</a:t>
            </a:r>
            <a:r>
              <a:rPr lang="en-US" sz="1200" b="0" i="0" u="none" strike="noStrike"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are solo or collaborative activities that can be used as a performance-based assessment. Students can create, perform/present/produce, and/or provide a critical response. Examples include dance or music recitals, dramatic enactments, visual and media art works, prose or poetry interpretations, etc. This form of performance-based assessment can take time, so there must be a clear pacing guide. Students must be provided time to address the demands of the activity and resources must be readily available and meet all safety standards. Students should have opportunities to draft and practice their performance. Developing the criteria and the rubric and sharing these with students before evaluating a performance is critical.</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fontAlgn="base">
              <a:buFont typeface="Arial" panose="020B0604020202020204" pitchFamily="34" charset="0"/>
              <a:buChar char="•"/>
            </a:pPr>
            <a:r>
              <a:rPr lang="en-US" sz="1200" b="1" i="0" kern="1200" dirty="0">
                <a:solidFill>
                  <a:schemeClr val="tx1"/>
                </a:solidFill>
                <a:effectLst/>
                <a:latin typeface="+mn-lt"/>
                <a:ea typeface="+mn-ea"/>
                <a:cs typeface="+mn-cs"/>
              </a:rPr>
              <a:t>Projects</a:t>
            </a:r>
            <a:r>
              <a:rPr lang="en-US" sz="1200" b="0" i="0" kern="1200" dirty="0">
                <a:solidFill>
                  <a:schemeClr val="tx1"/>
                </a:solidFill>
                <a:effectLst/>
                <a:latin typeface="+mn-lt"/>
                <a:ea typeface="+mn-ea"/>
                <a:cs typeface="+mn-cs"/>
              </a:rPr>
              <a:t> are commonly used by teachers as performance-based activities. They can be aligned with the higher DOK levels of creativity, analysis, and synthesis. Research papers, reports, diagrams, maps, science fair displays, debates, journals, drafting-reviewing-revising a poem, conducting and explaining the results of a science experiment on photosynthesis, artistic representations of information learned or even painting a car in auto shop would be classified as projects. Teachers may choose to have students work individually or in groups.</a:t>
            </a:r>
          </a:p>
          <a:p>
            <a:pPr eaLnBrk="1" hangingPunct="1">
              <a:spcBef>
                <a:spcPct val="0"/>
              </a:spcBef>
            </a:pPr>
            <a:endParaRPr lang="en-US" altLang="en-US" dirty="0">
              <a:ea typeface="ＭＳ Ｐゴシック" panose="020B0600070205080204" pitchFamily="34" charset="-128"/>
            </a:endParaRPr>
          </a:p>
          <a:p>
            <a:r>
              <a:rPr lang="en-US" altLang="en-US" dirty="0">
                <a:ea typeface="ＭＳ Ｐゴシック" panose="020B0600070205080204" pitchFamily="34" charset="-128"/>
              </a:rPr>
              <a:t>Because performance tasks are typically aligned to </a:t>
            </a:r>
            <a:r>
              <a:rPr lang="en-US" altLang="en-US" b="1" dirty="0">
                <a:ea typeface="ＭＳ Ｐゴシック" panose="020B0600070205080204" pitchFamily="34" charset="-128"/>
              </a:rPr>
              <a:t>several targeted content standards </a:t>
            </a:r>
            <a:r>
              <a:rPr lang="en-US" altLang="en-US" dirty="0">
                <a:ea typeface="ＭＳ Ｐゴシック" panose="020B0600070205080204" pitchFamily="34" charset="-128"/>
              </a:rPr>
              <a:t>that represent different dimensions of those standards, </a:t>
            </a:r>
            <a:r>
              <a:rPr lang="en-US" altLang="en-US" b="1" dirty="0">
                <a:ea typeface="ＭＳ Ｐゴシック" panose="020B0600070205080204" pitchFamily="34" charset="-128"/>
              </a:rPr>
              <a:t>multiple tasks</a:t>
            </a:r>
            <a:r>
              <a:rPr lang="en-US" altLang="en-US" dirty="0">
                <a:ea typeface="ＭＳ Ｐゴシック" panose="020B0600070205080204" pitchFamily="34" charset="-128"/>
              </a:rPr>
              <a:t> are developed to evaluate the subcomponents of the overall task. </a:t>
            </a:r>
            <a:r>
              <a:rPr lang="en-US" sz="1200" b="0" i="0" kern="1200" dirty="0">
                <a:solidFill>
                  <a:schemeClr val="tx1"/>
                </a:solidFill>
                <a:effectLst/>
                <a:latin typeface="+mn-lt"/>
                <a:ea typeface="+mn-ea"/>
                <a:cs typeface="+mn-cs"/>
              </a:rPr>
              <a:t>Unlike traditional test “items” that typically assess a single skill or fact, performance tasks involve multiple steps and thus can be used to assess several standards or outcomes. </a:t>
            </a:r>
            <a:r>
              <a:rPr lang="en-US" sz="1200" b="1" i="0" kern="1200" dirty="0">
                <a:solidFill>
                  <a:schemeClr val="tx1"/>
                </a:solidFill>
                <a:effectLst/>
                <a:latin typeface="+mn-lt"/>
                <a:ea typeface="+mn-ea"/>
                <a:cs typeface="+mn-cs"/>
              </a:rPr>
              <a:t>Extended tasks </a:t>
            </a:r>
            <a:r>
              <a:rPr lang="en-US" sz="1200" b="0" i="0" kern="1200" dirty="0">
                <a:solidFill>
                  <a:schemeClr val="tx1"/>
                </a:solidFill>
                <a:effectLst/>
                <a:latin typeface="+mn-lt"/>
                <a:ea typeface="+mn-ea"/>
                <a:cs typeface="+mn-cs"/>
              </a:rPr>
              <a:t>are assignments that require sustained attention in a single work area and are carried out over several hours or longer. </a:t>
            </a:r>
          </a:p>
          <a:p>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Performance tasks </a:t>
            </a:r>
            <a:r>
              <a:rPr lang="en-US" altLang="en-US" b="1" dirty="0">
                <a:ea typeface="ＭＳ Ｐゴシック" panose="020B0600070205080204" pitchFamily="34" charset="-128"/>
              </a:rPr>
              <a:t>are administered over an extended time period</a:t>
            </a:r>
            <a:r>
              <a:rPr lang="en-US" altLang="en-US" dirty="0">
                <a:ea typeface="ＭＳ Ｐゴシック" panose="020B0600070205080204" pitchFamily="34" charset="-128"/>
              </a:rPr>
              <a:t>. This means that it takes time (from more than a class period to as much as several weeks) to engage in the process or to prepare the final product. Likewise, it takes time to score a performance task.</a:t>
            </a:r>
          </a:p>
          <a:p>
            <a:pPr eaLnBrk="1" hangingPunct="1">
              <a:spcBef>
                <a:spcPct val="0"/>
              </a:spcBef>
            </a:pPr>
            <a:endParaRPr lang="en-US" altLang="en-US" dirty="0">
              <a:ea typeface="ＭＳ Ｐゴシック" panose="020B0600070205080204" pitchFamily="34" charset="-128"/>
            </a:endParaRPr>
          </a:p>
          <a:p>
            <a:r>
              <a:rPr lang="en-US" sz="1200" b="0" i="0" kern="1200" dirty="0">
                <a:solidFill>
                  <a:schemeClr val="tx1"/>
                </a:solidFill>
                <a:effectLst/>
                <a:latin typeface="+mn-lt"/>
                <a:ea typeface="+mn-ea"/>
                <a:cs typeface="+mn-cs"/>
              </a:rPr>
              <a:t>As performance tasks call for the application of knowledge and skills, and not just recall or recognition, they are </a:t>
            </a:r>
            <a:r>
              <a:rPr lang="en-US" sz="1200" b="1" i="0" kern="1200" dirty="0">
                <a:solidFill>
                  <a:schemeClr val="tx1"/>
                </a:solidFill>
                <a:effectLst/>
                <a:latin typeface="+mn-lt"/>
                <a:ea typeface="+mn-ea"/>
                <a:cs typeface="+mn-cs"/>
              </a:rPr>
              <a:t>able to </a:t>
            </a:r>
            <a:r>
              <a:rPr lang="en-US" sz="1200" b="1" i="0" kern="1200" dirty="0">
                <a:solidFill>
                  <a:schemeClr val="tx1"/>
                </a:solidFill>
                <a:effectLst/>
                <a:latin typeface="+mn-lt"/>
                <a:ea typeface="ＭＳ Ｐゴシック" panose="020B0600070205080204" pitchFamily="34" charset="-128"/>
                <a:cs typeface="+mn-cs"/>
              </a:rPr>
              <a:t>m</a:t>
            </a:r>
            <a:r>
              <a:rPr lang="en-US" altLang="en-US" b="1" i="0" dirty="0">
                <a:ea typeface="ＭＳ Ｐゴシック" panose="020B0600070205080204" pitchFamily="34" charset="-128"/>
              </a:rPr>
              <a:t>easure </a:t>
            </a:r>
            <a:r>
              <a:rPr lang="en-US" altLang="en-US" b="1" dirty="0">
                <a:ea typeface="ＭＳ Ｐゴシック" panose="020B0600070205080204" pitchFamily="34" charset="-128"/>
              </a:rPr>
              <a:t>high levels of DOK (e.g., Level 4</a:t>
            </a:r>
            <a:r>
              <a:rPr lang="en-US" altLang="en-US" dirty="0">
                <a:ea typeface="ＭＳ Ｐゴシック" panose="020B0600070205080204" pitchFamily="34" charset="-128"/>
              </a:rPr>
              <a:t>). </a:t>
            </a:r>
            <a:r>
              <a:rPr lang="en-US" altLang="en-US" sz="1200" b="0" i="0" kern="12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he learner must use their learning to produce a tangible product or performance. </a:t>
            </a:r>
          </a:p>
          <a:p>
            <a:endParaRPr lang="en-US" altLang="en-US" dirty="0">
              <a:ea typeface="ＭＳ Ｐゴシック" panose="020B0600070205080204" pitchFamily="34" charset="-128"/>
            </a:endParaRPr>
          </a:p>
          <a:p>
            <a:r>
              <a:rPr lang="en-US" sz="1200" b="1" i="0" kern="1200" dirty="0">
                <a:solidFill>
                  <a:schemeClr val="tx1"/>
                </a:solidFill>
                <a:effectLst/>
                <a:latin typeface="+mn-lt"/>
                <a:ea typeface="+mn-ea"/>
                <a:cs typeface="+mn-cs"/>
              </a:rPr>
              <a:t>Performance tasks provide evidence of understanding via transfer. </a:t>
            </a:r>
            <a:r>
              <a:rPr lang="en-US" sz="1200" b="0" i="0" kern="1200" dirty="0">
                <a:solidFill>
                  <a:schemeClr val="tx1"/>
                </a:solidFill>
                <a:effectLst/>
                <a:latin typeface="+mn-lt"/>
                <a:ea typeface="+mn-ea"/>
                <a:cs typeface="+mn-cs"/>
              </a:rPr>
              <a:t>Understanding is revealed when students can transfer their learning to new situations. Note that not all performances require transfer. For example, playing a musical instrument by following the notes or conducting a step-by-step science lab require minimal transfer. In contrast, rich performance tasks are open-ended and call “higher-order thinking” and the thoughtful application of knowledge and skills in context, rather than a scripted or formulaic performance.</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b="1" dirty="0">
                <a:ea typeface="ＭＳ Ｐゴシック" panose="020B0600070205080204" pitchFamily="34" charset="-128"/>
              </a:rPr>
              <a:t>Performance tasks are often used in conjunction with “on-demand” items/tasks </a:t>
            </a:r>
            <a:r>
              <a:rPr lang="en-US" altLang="en-US" dirty="0">
                <a:ea typeface="ＭＳ Ｐゴシック" panose="020B0600070205080204" pitchFamily="34" charset="-128"/>
              </a:rPr>
              <a:t>(i.e., Selected Response, Short Constructed Response, and Extended Constructed Response) </a:t>
            </a:r>
            <a:r>
              <a:rPr lang="en-US" altLang="en-US" b="1" dirty="0">
                <a:ea typeface="ＭＳ Ｐゴシック" panose="020B0600070205080204" pitchFamily="34" charset="-128"/>
              </a:rPr>
              <a:t>at key phases or milestones</a:t>
            </a:r>
            <a:r>
              <a:rPr lang="en-US" altLang="en-US" dirty="0">
                <a:ea typeface="ＭＳ Ｐゴシック" panose="020B0600070205080204" pitchFamily="34" charset="-128"/>
              </a:rPr>
              <a:t> in the learning process. </a:t>
            </a:r>
            <a:r>
              <a:rPr lang="en-US" sz="1200" b="0" i="0" kern="1200" dirty="0">
                <a:solidFill>
                  <a:schemeClr val="tx1"/>
                </a:solidFill>
                <a:effectLst/>
                <a:latin typeface="+mn-lt"/>
                <a:ea typeface="+mn-ea"/>
                <a:cs typeface="+mn-cs"/>
              </a:rPr>
              <a:t>Performance tasks may require students to demonstrate knowledge (as SR, SCR, ECR or additional PT items) as part of moving from one component to another within the larger task. </a:t>
            </a:r>
            <a:endParaRPr lang="en-US" altLang="en-US" i="1" dirty="0">
              <a:ea typeface="ＭＳ Ｐゴシック" panose="020B0600070205080204" pitchFamily="34" charset="-128"/>
            </a:endParaRPr>
          </a:p>
          <a:p>
            <a:endParaRPr lang="en-US" dirty="0"/>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dirty="0">
              <a:solidFill>
                <a:schemeClr val="tx1"/>
              </a:solidFill>
              <a:effectLst/>
              <a:latin typeface="+mn-lt"/>
              <a:ea typeface="+mn-ea"/>
              <a:cs typeface="+mn-cs"/>
            </a:endParaRPr>
          </a:p>
          <a:p>
            <a:pPr>
              <a:spcBef>
                <a:spcPct val="0"/>
              </a:spcBef>
            </a:pPr>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a:p>
        </p:txBody>
      </p:sp>
    </p:spTree>
    <p:extLst>
      <p:ext uri="{BB962C8B-B14F-4D97-AF65-F5344CB8AC3E}">
        <p14:creationId xmlns:p14="http://schemas.microsoft.com/office/powerpoint/2010/main" val="2084022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a:extLst>
              <a:ext uri="{FF2B5EF4-FFF2-40B4-BE49-F238E27FC236}">
                <a16:creationId xmlns:a16="http://schemas.microsoft.com/office/drawing/2014/main" id="{EB983C7D-8F36-4E2C-9594-696C31C15DD1}"/>
              </a:ext>
            </a:extLst>
          </p:cNvPr>
          <p:cNvSpPr>
            <a:spLocks noGrp="1" noRot="1" noChangeAspect="1" noTextEdit="1"/>
          </p:cNvSpPr>
          <p:nvPr>
            <p:ph type="sldImg"/>
          </p:nvPr>
        </p:nvSpPr>
        <p:spPr bwMode="auto">
          <a:xfrm>
            <a:off x="484188" y="696913"/>
            <a:ext cx="5776912" cy="433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5" name="Notes Placeholder 2">
            <a:extLst>
              <a:ext uri="{FF2B5EF4-FFF2-40B4-BE49-F238E27FC236}">
                <a16:creationId xmlns:a16="http://schemas.microsoft.com/office/drawing/2014/main" id="{37819925-5F88-417B-99E6-4DA783A1ECB0}"/>
              </a:ext>
            </a:extLst>
          </p:cNvPr>
          <p:cNvSpPr>
            <a:spLocks noGrp="1"/>
          </p:cNvSpPr>
          <p:nvPr>
            <p:ph type="body" idx="1"/>
          </p:nvPr>
        </p:nvSpPr>
        <p:spPr bwMode="auto">
          <a:xfrm>
            <a:off x="685800" y="5410200"/>
            <a:ext cx="5486400" cy="993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ea typeface="ＭＳ Ｐゴシック" panose="020B0600070205080204" pitchFamily="34" charset="-128"/>
              </a:rPr>
              <a:t>A complete rubric is used to score the quality of performance of the subtasks. The checklist from the previous slide will be useful toward scoring the “sanitation/presentation” criteria.</a:t>
            </a:r>
          </a:p>
        </p:txBody>
      </p:sp>
      <p:sp>
        <p:nvSpPr>
          <p:cNvPr id="172036" name="Header Placeholder 3">
            <a:extLst>
              <a:ext uri="{FF2B5EF4-FFF2-40B4-BE49-F238E27FC236}">
                <a16:creationId xmlns:a16="http://schemas.microsoft.com/office/drawing/2014/main" id="{DE79BAB7-7955-45AE-AE5A-97A1A57E566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72037" name="Footer Placeholder 4">
            <a:extLst>
              <a:ext uri="{FF2B5EF4-FFF2-40B4-BE49-F238E27FC236}">
                <a16:creationId xmlns:a16="http://schemas.microsoft.com/office/drawing/2014/main" id="{5B8E6A7E-1AEB-45AC-89C9-FC959AD1DAC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t>
            </a:r>
            <a:r>
              <a:rPr lang="en-US" altLang="en-US" i="1"/>
              <a:t>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72038" name="Slide Number Placeholder 5">
            <a:extLst>
              <a:ext uri="{FF2B5EF4-FFF2-40B4-BE49-F238E27FC236}">
                <a16:creationId xmlns:a16="http://schemas.microsoft.com/office/drawing/2014/main" id="{5300C722-715E-4155-9DE3-ED7D8E496C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C45D0398-F001-4257-9133-57079F6FAB72}" type="slidenum">
              <a:rPr lang="en-US" altLang="en-US"/>
              <a:pPr eaLnBrk="1" hangingPunct="1">
                <a:spcBef>
                  <a:spcPct val="0"/>
                </a:spcBef>
              </a:pPr>
              <a:t>11</a:t>
            </a:fld>
            <a:endParaRPr lang="en-US" altLang="en-US"/>
          </a:p>
        </p:txBody>
      </p:sp>
    </p:spTree>
    <p:extLst>
      <p:ext uri="{BB962C8B-B14F-4D97-AF65-F5344CB8AC3E}">
        <p14:creationId xmlns:p14="http://schemas.microsoft.com/office/powerpoint/2010/main" val="30373968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a:extLst>
              <a:ext uri="{FF2B5EF4-FFF2-40B4-BE49-F238E27FC236}">
                <a16:creationId xmlns:a16="http://schemas.microsoft.com/office/drawing/2014/main" id="{366C6DD5-F5BB-40B3-8EFD-EFEEE2EDB94D}"/>
              </a:ext>
            </a:extLst>
          </p:cNvPr>
          <p:cNvSpPr>
            <a:spLocks noGrp="1" noRot="1" noChangeAspect="1" noTextEdit="1"/>
          </p:cNvSpPr>
          <p:nvPr>
            <p:ph type="sldImg"/>
          </p:nvPr>
        </p:nvSpPr>
        <p:spPr bwMode="auto">
          <a:xfrm>
            <a:off x="431800" y="685800"/>
            <a:ext cx="5892800" cy="44196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Header Placeholder 3">
            <a:extLst>
              <a:ext uri="{FF2B5EF4-FFF2-40B4-BE49-F238E27FC236}">
                <a16:creationId xmlns:a16="http://schemas.microsoft.com/office/drawing/2014/main" id="{5CF49EA0-A542-4978-B8AD-177A34363103}"/>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75108" name="Slide Number Placeholder 5">
            <a:extLst>
              <a:ext uri="{FF2B5EF4-FFF2-40B4-BE49-F238E27FC236}">
                <a16:creationId xmlns:a16="http://schemas.microsoft.com/office/drawing/2014/main" id="{9D7E2A34-FADD-493A-A19F-D4D7C6C177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0077B6AE-2B77-4D76-AD11-146E79963556}" type="slidenum">
              <a:rPr lang="en-US" altLang="en-US"/>
              <a:pPr eaLnBrk="1" hangingPunct="1">
                <a:spcBef>
                  <a:spcPct val="0"/>
                </a:spcBef>
              </a:pPr>
              <a:t>12</a:t>
            </a:fld>
            <a:endParaRPr lang="en-US" altLang="en-US"/>
          </a:p>
        </p:txBody>
      </p:sp>
      <p:sp>
        <p:nvSpPr>
          <p:cNvPr id="175109" name="Notes Placeholder 6">
            <a:extLst>
              <a:ext uri="{FF2B5EF4-FFF2-40B4-BE49-F238E27FC236}">
                <a16:creationId xmlns:a16="http://schemas.microsoft.com/office/drawing/2014/main" id="{0D2BE5AF-67C2-41A4-9CD5-528DC7D39081}"/>
              </a:ext>
            </a:extLst>
          </p:cNvPr>
          <p:cNvSpPr>
            <a:spLocks noGrp="1"/>
          </p:cNvSpPr>
          <p:nvPr>
            <p:ph type="body" sz="quarter" idx="13"/>
          </p:nvPr>
        </p:nvSpPr>
        <p:spPr bwMode="auto">
          <a:xfrm>
            <a:off x="685800" y="5181600"/>
            <a:ext cx="5486400" cy="765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Once a task has been written, a quality assurance checklist should be applied.</a:t>
            </a:r>
          </a:p>
        </p:txBody>
      </p:sp>
      <p:sp>
        <p:nvSpPr>
          <p:cNvPr id="175110" name="Footer Placeholder 4">
            <a:extLst>
              <a:ext uri="{FF2B5EF4-FFF2-40B4-BE49-F238E27FC236}">
                <a16:creationId xmlns:a16="http://schemas.microsoft.com/office/drawing/2014/main" id="{BBBC1C01-8C4A-4BC5-B52E-BC8B7844727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1461513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a typeface="+mn-lt"/>
                <a:cs typeface="+mn-lt"/>
              </a:rPr>
              <a:t>Apply your knowledge and the </a:t>
            </a:r>
            <a:r>
              <a:rPr lang="en-US" sz="1200" i="1">
                <a:ea typeface="+mn-lt"/>
                <a:cs typeface="+mn-lt"/>
              </a:rPr>
              <a:t>Quality Assurance Checklist</a:t>
            </a:r>
            <a:r>
              <a:rPr lang="en-US" sz="1200">
                <a:ea typeface="+mn-lt"/>
                <a:cs typeface="+mn-lt"/>
              </a:rPr>
              <a:t> to examine your response.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13</a:t>
            </a:fld>
            <a:endParaRPr lang="en-US"/>
          </a:p>
        </p:txBody>
      </p:sp>
    </p:spTree>
    <p:extLst>
      <p:ext uri="{BB962C8B-B14F-4D97-AF65-F5344CB8AC3E}">
        <p14:creationId xmlns:p14="http://schemas.microsoft.com/office/powerpoint/2010/main" val="13735598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0DDAA2-1C43-4F84-BCB8-BB799C3B52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564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Although performance tasks vary in scope and design, most of them share key characteristics. </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Performance tasks are initiated through </a:t>
            </a:r>
            <a:r>
              <a:rPr lang="en-US" sz="1200" b="1" i="0" kern="1200" dirty="0">
                <a:solidFill>
                  <a:schemeClr val="tx1"/>
                </a:solidFill>
                <a:effectLst/>
                <a:latin typeface="+mn-lt"/>
                <a:ea typeface="+mn-ea"/>
                <a:cs typeface="+mn-cs"/>
              </a:rPr>
              <a:t>prompts or task descriptions</a:t>
            </a:r>
            <a:r>
              <a:rPr lang="en-US" sz="1200" b="0" i="0" kern="1200" dirty="0">
                <a:solidFill>
                  <a:schemeClr val="tx1"/>
                </a:solidFill>
                <a:effectLst/>
                <a:latin typeface="+mn-lt"/>
                <a:ea typeface="+mn-ea"/>
                <a:cs typeface="+mn-cs"/>
              </a:rPr>
              <a:t>.</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Performance tasks can accurately </a:t>
            </a:r>
            <a:r>
              <a:rPr lang="en-US" sz="1200" b="1" i="0" kern="1200" dirty="0">
                <a:solidFill>
                  <a:schemeClr val="tx1"/>
                </a:solidFill>
                <a:effectLst/>
                <a:latin typeface="+mn-lt"/>
                <a:ea typeface="+mn-ea"/>
                <a:cs typeface="+mn-cs"/>
              </a:rPr>
              <a:t>measure one or more specific course standards</a:t>
            </a:r>
            <a:r>
              <a:rPr lang="en-US" sz="1200" b="0" i="0" kern="1200" dirty="0">
                <a:solidFill>
                  <a:schemeClr val="tx1"/>
                </a:solidFill>
                <a:effectLst/>
                <a:latin typeface="+mn-lt"/>
                <a:ea typeface="+mn-ea"/>
                <a:cs typeface="+mn-cs"/>
              </a:rPr>
              <a:t>. </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Performance tasks are </a:t>
            </a:r>
            <a:r>
              <a:rPr lang="en-US" sz="1200" b="1" i="0" kern="1200" dirty="0">
                <a:solidFill>
                  <a:schemeClr val="tx1"/>
                </a:solidFill>
                <a:effectLst/>
                <a:latin typeface="+mn-lt"/>
                <a:ea typeface="+mn-ea"/>
                <a:cs typeface="+mn-cs"/>
              </a:rPr>
              <a:t>complex</a:t>
            </a:r>
            <a:r>
              <a:rPr lang="en-US" sz="1200" b="0" i="0" kern="1200" dirty="0">
                <a:solidFill>
                  <a:schemeClr val="tx1"/>
                </a:solidFill>
                <a:effectLst/>
                <a:latin typeface="+mn-lt"/>
                <a:ea typeface="+mn-ea"/>
                <a:cs typeface="+mn-cs"/>
              </a:rPr>
              <a:t>. These tasks present realistic conditions and constraints for students to navigate. For example, a mathematics task would present students with a never-seen-before problem that cannot be solved by simply “plugging” numbers into a memorized algorithm. </a:t>
            </a:r>
            <a:r>
              <a:rPr lang="en-US" sz="1200" b="0" kern="1200" dirty="0">
                <a:solidFill>
                  <a:schemeClr val="tx1"/>
                </a:solidFill>
                <a:effectLst/>
                <a:latin typeface="+mn-lt"/>
                <a:ea typeface="+mn-ea"/>
                <a:cs typeface="+mn-cs"/>
              </a:rPr>
              <a:t>Performance tasks are routinely used in certain disciplines, such as visual and performing arts, physical education, and career-technology where performance is the natural focus of instruction, but such tasks can (and should) be used in every subject area and at all grade levels.</a:t>
            </a:r>
          </a:p>
          <a:p>
            <a:pPr marL="171450" indent="-171450">
              <a:buFont typeface="Arial" panose="020B0604020202020204" pitchFamily="34" charset="0"/>
              <a:buChar char="•"/>
            </a:pPr>
            <a:endParaRPr lang="en-US" sz="1200" b="1"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Unlike a selected-response item (e.g., multiple-choice or matching) that asks students to select from given alternatives, a performance task presents a situation that calls for learners to apply their learning in </a:t>
            </a:r>
            <a:r>
              <a:rPr lang="en-US" sz="1200" b="1" kern="1200" dirty="0">
                <a:solidFill>
                  <a:schemeClr val="tx1"/>
                </a:solidFill>
                <a:effectLst/>
                <a:latin typeface="+mn-lt"/>
                <a:ea typeface="+mn-ea"/>
                <a:cs typeface="+mn-cs"/>
              </a:rPr>
              <a:t>meaningful context</a:t>
            </a:r>
            <a:r>
              <a:rPr lang="en-US" sz="1200" b="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Good performance assessments mirror ways people use knowledge and skills in the larger world. Also, unlike many multiple-choice tests, good tasks do not jump from one area of knowledge to another.</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Performance tasks establish novel and </a:t>
            </a:r>
            <a:r>
              <a:rPr lang="en-US" sz="1200" b="1" i="0" kern="1200" dirty="0">
                <a:solidFill>
                  <a:schemeClr val="tx1"/>
                </a:solidFill>
                <a:effectLst/>
                <a:latin typeface="+mn-lt"/>
                <a:ea typeface="+mn-ea"/>
                <a:cs typeface="+mn-cs"/>
              </a:rPr>
              <a:t>authentic</a:t>
            </a:r>
            <a:r>
              <a:rPr lang="en-US" sz="1200" b="0" i="0" kern="1200" dirty="0">
                <a:solidFill>
                  <a:schemeClr val="tx1"/>
                </a:solidFill>
                <a:effectLst/>
                <a:latin typeface="+mn-lt"/>
                <a:ea typeface="+mn-ea"/>
                <a:cs typeface="+mn-cs"/>
              </a:rPr>
              <a:t> contexts for performance. In an authentic task, students need to consider goals, audience, obstacles, and options to achieve a successful product or performance. Authentic tasks have a side benefit — they convey purpose and relevance to students, helping learners see a reason for putting forth effort in preparing for them. Educators should ask of their assessments, “Could students accomplish this task and still not understand what we want to assess?” R</a:t>
            </a:r>
            <a:r>
              <a:rPr lang="en-US" sz="1200" b="0" kern="1200" dirty="0">
                <a:solidFill>
                  <a:schemeClr val="tx1"/>
                </a:solidFill>
                <a:effectLst/>
                <a:latin typeface="+mn-lt"/>
                <a:ea typeface="+mn-ea"/>
                <a:cs typeface="+mn-cs"/>
              </a:rPr>
              <a:t>ich performance tasks establish authentic contexts that reflect genuine applications of knowledge; students are often motivated and engaged by such “real world” challenges.</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Performance tasks can be both </a:t>
            </a:r>
            <a:r>
              <a:rPr lang="en-US" sz="1200" b="1" i="0" kern="1200" dirty="0">
                <a:solidFill>
                  <a:schemeClr val="tx1"/>
                </a:solidFill>
                <a:effectLst/>
                <a:latin typeface="+mn-lt"/>
                <a:ea typeface="+mn-ea"/>
                <a:cs typeface="+mn-cs"/>
              </a:rPr>
              <a:t>process and product-oriented</a:t>
            </a:r>
            <a:r>
              <a:rPr lang="en-US" sz="1200" b="0" i="0" kern="1200" dirty="0">
                <a:solidFill>
                  <a:schemeClr val="tx1"/>
                </a:solidFill>
                <a:effectLst/>
                <a:latin typeface="+mn-lt"/>
                <a:ea typeface="+mn-ea"/>
                <a:cs typeface="+mn-cs"/>
              </a:rPr>
              <a:t>. Quality tasks inspire a thinking process, asking students to to thoughtfully apply knowledge and skills to a new situation. Teachers should avoid “products or performances that don't relate to the content of what is being assessed, even though they may seem like good activities on their own. One common problem is an overemphasis on aesthetic elements of an assessment task, allowing students get so caught up in the product that they lose sight of what they're intending to show with the product. Stay focused on the standards being assessed.</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Performance tasks are</a:t>
            </a:r>
            <a:r>
              <a:rPr lang="en-US" sz="1200" b="1" i="0" kern="1200" dirty="0">
                <a:solidFill>
                  <a:schemeClr val="tx1"/>
                </a:solidFill>
                <a:effectLst/>
                <a:latin typeface="+mn-lt"/>
                <a:ea typeface="+mn-ea"/>
                <a:cs typeface="+mn-cs"/>
              </a:rPr>
              <a:t> open-ended </a:t>
            </a:r>
            <a:r>
              <a:rPr lang="en-US" sz="1200" b="0" i="0" kern="1200" dirty="0">
                <a:solidFill>
                  <a:schemeClr val="tx1"/>
                </a:solidFill>
                <a:effectLst/>
                <a:latin typeface="+mn-lt"/>
                <a:ea typeface="+mn-ea"/>
                <a:cs typeface="+mn-cs"/>
              </a:rPr>
              <a:t>and typically do not yield a single, correct answer. Unlike selected- or brief constructed- response items that seek a “right” answer, there can be different responses to a performance task that still meet success criteria. These tasks are also open in terms of process; i.e., there is typically not a single way of accomplishing the task. </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Performance tasks are </a:t>
            </a:r>
            <a:r>
              <a:rPr lang="en-US" sz="1200" b="1" i="0" kern="1200" dirty="0">
                <a:solidFill>
                  <a:schemeClr val="tx1"/>
                </a:solidFill>
                <a:effectLst/>
                <a:latin typeface="+mn-lt"/>
                <a:ea typeface="+mn-ea"/>
                <a:cs typeface="+mn-cs"/>
              </a:rPr>
              <a:t>evaluated with established dimensions and criteria using rubrics</a:t>
            </a:r>
            <a:r>
              <a:rPr lang="en-US" sz="1200" b="0" i="0" kern="1200" dirty="0">
                <a:solidFill>
                  <a:schemeClr val="tx1"/>
                </a:solidFill>
                <a:effectLst/>
                <a:latin typeface="+mn-lt"/>
                <a:ea typeface="+mn-ea"/>
                <a:cs typeface="+mn-cs"/>
              </a:rPr>
              <a:t>. Since these tasks do not yield a single answer, student products and performances should be judged against appropriate criteria aligned to the standards and goals being assessed. Clearly defined and aligned criteria enable defensible, judgment-based evaluation. </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Performance tasks are </a:t>
            </a:r>
            <a:r>
              <a:rPr lang="en-US" sz="1200" b="1" i="0" kern="1200" dirty="0">
                <a:solidFill>
                  <a:schemeClr val="tx1"/>
                </a:solidFill>
                <a:effectLst/>
                <a:latin typeface="+mn-lt"/>
                <a:ea typeface="+mn-ea"/>
                <a:cs typeface="+mn-cs"/>
              </a:rPr>
              <a:t>time-bound</a:t>
            </a:r>
            <a:r>
              <a:rPr lang="en-US" sz="1200" b="0" i="0" kern="1200" dirty="0">
                <a:solidFill>
                  <a:schemeClr val="tx1"/>
                </a:solidFill>
                <a:effectLst/>
                <a:latin typeface="+mn-lt"/>
                <a:ea typeface="+mn-ea"/>
                <a:cs typeface="+mn-cs"/>
              </a:rPr>
              <a:t>. In higher-level tasks, there is a sense of urgency for the product to be developed or the process to be determined, as in most real-world situations.</a:t>
            </a:r>
            <a:br>
              <a:rPr lang="en-US" dirty="0"/>
            </a:br>
            <a:endParaRPr lang="en-US" dirty="0"/>
          </a:p>
          <a:p>
            <a:pPr marL="171450" indent="-171450">
              <a:buFont typeface="Arial" panose="020B0604020202020204" pitchFamily="34" charset="0"/>
              <a:buChar char="•"/>
            </a:pPr>
            <a:r>
              <a:rPr lang="en-US" b="1" dirty="0"/>
              <a:t>Learning occurs while students complete the task. </a:t>
            </a:r>
          </a:p>
          <a:p>
            <a:pPr fontAlgn="base"/>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3494902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a:extLst>
              <a:ext uri="{FF2B5EF4-FFF2-40B4-BE49-F238E27FC236}">
                <a16:creationId xmlns:a16="http://schemas.microsoft.com/office/drawing/2014/main" id="{730B2531-ED30-4DAD-876F-43FA1FDBC996}"/>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a:extLst>
              <a:ext uri="{FF2B5EF4-FFF2-40B4-BE49-F238E27FC236}">
                <a16:creationId xmlns:a16="http://schemas.microsoft.com/office/drawing/2014/main" id="{4305BD8B-8171-4941-ABD7-BA2940BD24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600"/>
              </a:spcAft>
              <a:buFont typeface="Wingdings" panose="05000000000000000000" pitchFamily="2" charset="2"/>
              <a:buNone/>
            </a:pPr>
            <a:r>
              <a:rPr lang="en-US" altLang="en-US" dirty="0">
                <a:ea typeface="ＭＳ Ｐゴシック" panose="020B0600070205080204" pitchFamily="34" charset="-128"/>
              </a:rPr>
              <a:t>Performance task items have some unique strengths and limitations. </a:t>
            </a:r>
          </a:p>
          <a:p>
            <a:pPr eaLnBrk="1" hangingPunct="1">
              <a:spcBef>
                <a:spcPct val="0"/>
              </a:spcBef>
              <a:spcAft>
                <a:spcPts val="600"/>
              </a:spcAft>
              <a:buFont typeface="Wingdings" panose="05000000000000000000" pitchFamily="2" charset="2"/>
              <a:buNone/>
            </a:pPr>
            <a:endParaRPr lang="en-US" altLang="en-US" dirty="0">
              <a:ea typeface="ＭＳ Ｐゴシック" panose="020B0600070205080204" pitchFamily="34" charset="-128"/>
            </a:endParaRPr>
          </a:p>
          <a:p>
            <a:pPr eaLnBrk="1" hangingPunct="1">
              <a:spcBef>
                <a:spcPct val="0"/>
              </a:spcBef>
              <a:spcAft>
                <a:spcPts val="600"/>
              </a:spcAft>
              <a:buFont typeface="Wingdings" panose="05000000000000000000" pitchFamily="2" charset="2"/>
              <a:buNone/>
            </a:pPr>
            <a:r>
              <a:rPr lang="en-US" altLang="en-US" dirty="0">
                <a:ea typeface="ＭＳ Ｐゴシック" panose="020B0600070205080204" pitchFamily="34" charset="-128"/>
              </a:rPr>
              <a:t>Strengths of this item type include:</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high levels of DOK can be assessed</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multiple standards can be measured</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tasks can begin at multiple entry points</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a “guessing” factor is eliminated</a:t>
            </a:r>
          </a:p>
          <a:p>
            <a:pPr eaLnBrk="1" hangingPunct="1">
              <a:spcBef>
                <a:spcPct val="0"/>
              </a:spcBef>
              <a:spcAft>
                <a:spcPts val="600"/>
              </a:spcAft>
              <a:buFont typeface="Wingdings" panose="05000000000000000000" pitchFamily="2" charset="2"/>
              <a:buNone/>
            </a:pPr>
            <a:endParaRPr lang="en-US" altLang="en-US" dirty="0">
              <a:ea typeface="ＭＳ Ｐゴシック" panose="020B0600070205080204" pitchFamily="34" charset="-128"/>
            </a:endParaRPr>
          </a:p>
          <a:p>
            <a:pPr eaLnBrk="1" hangingPunct="1">
              <a:spcBef>
                <a:spcPct val="0"/>
              </a:spcBef>
              <a:spcAft>
                <a:spcPts val="600"/>
              </a:spcAft>
              <a:buFont typeface="Wingdings" panose="05000000000000000000" pitchFamily="2" charset="2"/>
              <a:buNone/>
            </a:pPr>
            <a:r>
              <a:rPr lang="en-US" altLang="en-US" dirty="0">
                <a:ea typeface="ＭＳ Ｐゴシック" panose="020B0600070205080204" pitchFamily="34" charset="-128"/>
              </a:rPr>
              <a:t>Limitations of this item type include: </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time consuming for test-takers to complete </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scoring systems are complex to develop and implement </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completion of the task requires a sustained effort on the part of the test-taker</a:t>
            </a:r>
          </a:p>
          <a:p>
            <a:pPr marL="171450" indent="-171450" eaLnBrk="1" hangingPunct="1">
              <a:spcBef>
                <a:spcPct val="0"/>
              </a:spcBef>
              <a:spcAft>
                <a:spcPts val="600"/>
              </a:spcAft>
              <a:buFont typeface="Arial" panose="020B0604020202020204" pitchFamily="34" charset="0"/>
              <a:buChar char="•"/>
            </a:pPr>
            <a:r>
              <a:rPr lang="en-US" altLang="en-US" dirty="0">
                <a:ea typeface="ＭＳ Ｐゴシック" panose="020B0600070205080204" pitchFamily="34" charset="-128"/>
              </a:rPr>
              <a:t>consumption of required resources can be extensive (ranging from time and human scoring resources to unique materials needed to complete a performance task).</a:t>
            </a:r>
            <a:endParaRPr lang="en-US" altLang="en-US" dirty="0">
              <a:ea typeface="Times New Roman" panose="02020603050405020304" pitchFamily="18" charset="0"/>
            </a:endParaRPr>
          </a:p>
          <a:p>
            <a:endParaRPr lang="en-US" altLang="en-US" dirty="0">
              <a:ea typeface="ＭＳ Ｐゴシック" panose="020B0600070205080204" pitchFamily="34" charset="-128"/>
            </a:endParaRPr>
          </a:p>
        </p:txBody>
      </p:sp>
      <p:sp>
        <p:nvSpPr>
          <p:cNvPr id="168964" name="Header Placeholder 3">
            <a:extLst>
              <a:ext uri="{FF2B5EF4-FFF2-40B4-BE49-F238E27FC236}">
                <a16:creationId xmlns:a16="http://schemas.microsoft.com/office/drawing/2014/main" id="{DEBB469E-D364-42AE-A177-6E195BDF89D8}"/>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68965" name="Footer Placeholder 4">
            <a:extLst>
              <a:ext uri="{FF2B5EF4-FFF2-40B4-BE49-F238E27FC236}">
                <a16:creationId xmlns:a16="http://schemas.microsoft.com/office/drawing/2014/main" id="{98953110-6C6E-4799-9CF3-BD052FF7F37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t>
            </a:r>
            <a:r>
              <a:rPr lang="en-US" altLang="en-US" i="1"/>
              <a:t>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68966" name="Slide Number Placeholder 5">
            <a:extLst>
              <a:ext uri="{FF2B5EF4-FFF2-40B4-BE49-F238E27FC236}">
                <a16:creationId xmlns:a16="http://schemas.microsoft.com/office/drawing/2014/main" id="{14BECE90-C0D4-4339-A77D-F0191321A4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A8D0C46-F15D-4B09-BC67-8F3918555484}" type="slidenum">
              <a:rPr lang="en-US" altLang="en-US"/>
              <a:pPr eaLnBrk="1" hangingPunct="1">
                <a:spcBef>
                  <a:spcPct val="0"/>
                </a:spcBef>
              </a:pPr>
              <a:t>4</a:t>
            </a:fld>
            <a:endParaRPr lang="en-US" altLang="en-US"/>
          </a:p>
        </p:txBody>
      </p:sp>
    </p:spTree>
    <p:extLst>
      <p:ext uri="{BB962C8B-B14F-4D97-AF65-F5344CB8AC3E}">
        <p14:creationId xmlns:p14="http://schemas.microsoft.com/office/powerpoint/2010/main" val="100052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a:extLst>
              <a:ext uri="{FF2B5EF4-FFF2-40B4-BE49-F238E27FC236}">
                <a16:creationId xmlns:a16="http://schemas.microsoft.com/office/drawing/2014/main" id="{7CDD512F-8D1B-46F2-B3A2-EEBF8FAD7E0C}"/>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a:extLst>
              <a:ext uri="{FF2B5EF4-FFF2-40B4-BE49-F238E27FC236}">
                <a16:creationId xmlns:a16="http://schemas.microsoft.com/office/drawing/2014/main" id="{F658275B-755A-4D79-B060-6049F86EDC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none" dirty="0">
                <a:ea typeface="ＭＳ Ｐゴシック" panose="020B0600070205080204" pitchFamily="34" charset="-128"/>
              </a:rPr>
              <a:t>When building performance tasks, it is important to consider the relationship between the content standards being assessed and the criteria upon which student achievement will be determined. </a:t>
            </a:r>
            <a:r>
              <a:rPr lang="en-US" altLang="en-US" b="1" u="none" dirty="0">
                <a:ea typeface="ＭＳ Ｐゴシック" panose="020B0600070205080204" pitchFamily="34" charset="-128"/>
              </a:rPr>
              <a:t>Writing the rubric before writing the task is a good technique</a:t>
            </a:r>
            <a:r>
              <a:rPr lang="en-US" altLang="en-US" u="none" dirty="0">
                <a:ea typeface="ＭＳ Ｐゴシック" panose="020B0600070205080204" pitchFamily="34" charset="-128"/>
              </a:rPr>
              <a:t>, as it helps to keep a focus on achievement of the standard as well as the instruction that should precede administration of a performance task.</a:t>
            </a:r>
          </a:p>
          <a:p>
            <a:pPr eaLnBrk="1" hangingPunct="1">
              <a:spcBef>
                <a:spcPct val="0"/>
              </a:spcBef>
            </a:pPr>
            <a:endParaRPr lang="en-US" altLang="en-US" u="none" dirty="0">
              <a:ea typeface="ＭＳ Ｐゴシック" panose="020B0600070205080204" pitchFamily="34" charset="-128"/>
            </a:endParaRPr>
          </a:p>
        </p:txBody>
      </p:sp>
      <p:sp>
        <p:nvSpPr>
          <p:cNvPr id="174084" name="Header Placeholder 3">
            <a:extLst>
              <a:ext uri="{FF2B5EF4-FFF2-40B4-BE49-F238E27FC236}">
                <a16:creationId xmlns:a16="http://schemas.microsoft.com/office/drawing/2014/main" id="{63FCFDF6-7F50-4B9C-BD04-DA41B377B855}"/>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74085" name="Slide Number Placeholder 5">
            <a:extLst>
              <a:ext uri="{FF2B5EF4-FFF2-40B4-BE49-F238E27FC236}">
                <a16:creationId xmlns:a16="http://schemas.microsoft.com/office/drawing/2014/main" id="{F36C0856-A875-490B-B00C-36E8B594B0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24C0B15E-C20E-4B0D-B955-ADFB61224544}" type="slidenum">
              <a:rPr lang="en-US" altLang="en-US"/>
              <a:pPr eaLnBrk="1" hangingPunct="1">
                <a:spcBef>
                  <a:spcPct val="0"/>
                </a:spcBef>
              </a:pPr>
              <a:t>5</a:t>
            </a:fld>
            <a:endParaRPr lang="en-US" altLang="en-US"/>
          </a:p>
        </p:txBody>
      </p:sp>
      <p:sp>
        <p:nvSpPr>
          <p:cNvPr id="174086" name="Footer Placeholder 4">
            <a:extLst>
              <a:ext uri="{FF2B5EF4-FFF2-40B4-BE49-F238E27FC236}">
                <a16:creationId xmlns:a16="http://schemas.microsoft.com/office/drawing/2014/main" id="{A49E5365-CFBB-41FE-A833-8EE93816CC2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3736658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Developing assessment criteria presents challenges for performance task design and implementation. Identifying quality, standards-based assessment criteria helps avoid assessing the wrong skill or knowledge. If an assessment task includes several elements, such as individual research, writing, and group performance, each of these needs to have a corresponding set of criteria.</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Assessment criteria should </a:t>
            </a:r>
            <a:r>
              <a:rPr lang="en-US" sz="1200" b="1" i="0" kern="1200" dirty="0">
                <a:solidFill>
                  <a:schemeClr val="tx1"/>
                </a:solidFill>
                <a:effectLst/>
                <a:latin typeface="+mn-lt"/>
                <a:ea typeface="+mn-ea"/>
                <a:cs typeface="+mn-cs"/>
              </a:rPr>
              <a:t>align with the standards being assessed</a:t>
            </a:r>
            <a:r>
              <a:rPr lang="en-US" sz="1200" b="0" i="0" kern="1200" dirty="0">
                <a:solidFill>
                  <a:schemeClr val="tx1"/>
                </a:solidFill>
                <a:effectLst/>
                <a:latin typeface="+mn-lt"/>
                <a:ea typeface="+mn-ea"/>
                <a:cs typeface="+mn-cs"/>
              </a:rPr>
              <a:t>. In trying to make tasks more authentic, teachers often inadvertently test and assess students on their reading or English skills. This effect undermines “validity” (measuring what you intend to measure). When selecting criteria on which student achievement will be assessed, it is important to determine the criteria’s alignment to the standard.</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Tasks developed should provide opportunity for evaluators to </a:t>
            </a:r>
            <a:r>
              <a:rPr lang="en-US" sz="1200" b="1" i="0" kern="1200" dirty="0">
                <a:solidFill>
                  <a:schemeClr val="tx1"/>
                </a:solidFill>
                <a:effectLst/>
                <a:latin typeface="+mn-lt"/>
                <a:ea typeface="+mn-ea"/>
                <a:cs typeface="+mn-cs"/>
              </a:rPr>
              <a:t>observe</a:t>
            </a:r>
            <a:r>
              <a:rPr lang="en-US" sz="1200" b="0" i="0" kern="1200" dirty="0">
                <a:solidFill>
                  <a:schemeClr val="tx1"/>
                </a:solidFill>
                <a:effectLst/>
                <a:latin typeface="+mn-lt"/>
                <a:ea typeface="+mn-ea"/>
                <a:cs typeface="+mn-cs"/>
              </a:rPr>
              <a:t> student achievement of the criteria. </a:t>
            </a:r>
          </a:p>
          <a:p>
            <a:pPr marL="171450" indent="-17145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Identified criteria should encourage assessment of student achievement at </a:t>
            </a:r>
            <a:r>
              <a:rPr lang="en-US" sz="1200" b="1" i="0" kern="1200" dirty="0">
                <a:solidFill>
                  <a:schemeClr val="tx1"/>
                </a:solidFill>
                <a:effectLst/>
                <a:latin typeface="+mn-lt"/>
                <a:ea typeface="+mn-ea"/>
                <a:cs typeface="+mn-cs"/>
              </a:rPr>
              <a:t>higher DOK levels in the task descriptions </a:t>
            </a:r>
            <a:r>
              <a:rPr lang="en-US" sz="1200" b="0" i="0" kern="1200" dirty="0">
                <a:solidFill>
                  <a:schemeClr val="tx1"/>
                </a:solidFill>
                <a:effectLst/>
                <a:latin typeface="+mn-lt"/>
                <a:ea typeface="+mn-ea"/>
                <a:cs typeface="+mn-cs"/>
              </a:rPr>
              <a:t>and scenarios.</a:t>
            </a:r>
          </a:p>
          <a:p>
            <a:pPr marL="171450" indent="-17145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Descriptions of quality for student achievement of identified criteria should be </a:t>
            </a:r>
            <a:r>
              <a:rPr lang="en-US" sz="1200" b="1" i="0" kern="1200" dirty="0">
                <a:solidFill>
                  <a:schemeClr val="tx1"/>
                </a:solidFill>
                <a:effectLst/>
                <a:latin typeface="+mn-lt"/>
                <a:ea typeface="+mn-ea"/>
                <a:cs typeface="+mn-cs"/>
              </a:rPr>
              <a:t>describable at proficient, below proficient and above proficient levels.</a:t>
            </a:r>
          </a:p>
          <a:p>
            <a:pPr marL="171450" indent="-17145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Identified criteria should </a:t>
            </a:r>
            <a:r>
              <a:rPr lang="en-US" sz="1200" b="1" i="0" kern="1200" dirty="0">
                <a:solidFill>
                  <a:schemeClr val="tx1"/>
                </a:solidFill>
                <a:effectLst/>
                <a:latin typeface="+mn-lt"/>
                <a:ea typeface="+mn-ea"/>
                <a:cs typeface="+mn-cs"/>
              </a:rPr>
              <a:t>focus on achievement of authentic learning of the aligned standards</a:t>
            </a:r>
            <a:r>
              <a:rPr lang="en-US" sz="1200" b="0" i="0" kern="1200" dirty="0">
                <a:solidFill>
                  <a:schemeClr val="tx1"/>
                </a:solidFill>
                <a:effectLst/>
                <a:latin typeface="+mn-lt"/>
                <a:ea typeface="+mn-ea"/>
                <a:cs typeface="+mn-cs"/>
              </a:rPr>
              <a:t>.</a:t>
            </a:r>
          </a:p>
          <a:p>
            <a:pPr fontAlgn="base"/>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a:p>
        </p:txBody>
      </p:sp>
    </p:spTree>
    <p:extLst>
      <p:ext uri="{BB962C8B-B14F-4D97-AF65-F5344CB8AC3E}">
        <p14:creationId xmlns:p14="http://schemas.microsoft.com/office/powerpoint/2010/main" val="3510679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Once the criteria upon which student achievement of the standard(s) has been identified, tasks (prompts, scenarios, directions, instructions, questions, etc.) must be written. These tasks should </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set the student up to </a:t>
            </a:r>
            <a:r>
              <a:rPr lang="en-US" sz="1200" b="1" i="0" kern="1200" dirty="0">
                <a:solidFill>
                  <a:schemeClr val="tx1"/>
                </a:solidFill>
                <a:effectLst/>
                <a:latin typeface="+mn-lt"/>
                <a:ea typeface="+mn-ea"/>
                <a:cs typeface="+mn-cs"/>
              </a:rPr>
              <a:t>demonstrate achievement of the criteria previously identified.</a:t>
            </a:r>
          </a:p>
          <a:p>
            <a:pPr marL="171450" indent="-171450">
              <a:buFont typeface="Arial" panose="020B0604020202020204" pitchFamily="34" charset="0"/>
              <a:buChar char="•"/>
            </a:pPr>
            <a:endParaRPr lang="en-US" sz="1200" b="1"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reflect </a:t>
            </a:r>
            <a:r>
              <a:rPr lang="en-US" sz="1200" b="1" i="0" kern="1200" dirty="0">
                <a:solidFill>
                  <a:schemeClr val="tx1"/>
                </a:solidFill>
                <a:effectLst/>
                <a:latin typeface="+mn-lt"/>
                <a:ea typeface="+mn-ea"/>
                <a:cs typeface="+mn-cs"/>
              </a:rPr>
              <a:t>real-world situations </a:t>
            </a:r>
            <a:r>
              <a:rPr lang="en-US" sz="1200" b="0" i="0" kern="1200" dirty="0">
                <a:solidFill>
                  <a:schemeClr val="tx1"/>
                </a:solidFill>
                <a:effectLst/>
                <a:latin typeface="+mn-lt"/>
                <a:ea typeface="+mn-ea"/>
                <a:cs typeface="+mn-cs"/>
              </a:rPr>
              <a:t>and encourage students to apply content knowledge in relevant, real-world contexts.</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i="0" kern="1200" dirty="0">
                <a:solidFill>
                  <a:schemeClr val="tx1"/>
                </a:solidFill>
                <a:effectLst/>
                <a:latin typeface="+mn-lt"/>
                <a:ea typeface="+mn-ea"/>
                <a:cs typeface="+mn-cs"/>
              </a:rPr>
              <a:t>allow students to demonstrate synthesis of important knowledge, skills and information.</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allow students some appropriate choice/variety, </a:t>
            </a:r>
            <a:r>
              <a:rPr lang="en-US" sz="1200" b="1" i="0" kern="1200" dirty="0">
                <a:solidFill>
                  <a:schemeClr val="tx1"/>
                </a:solidFill>
                <a:effectLst/>
                <a:latin typeface="+mn-lt"/>
                <a:ea typeface="+mn-ea"/>
                <a:cs typeface="+mn-cs"/>
              </a:rPr>
              <a:t>requiring student-initiated planning and management of information and ideas.</a:t>
            </a:r>
          </a:p>
          <a:p>
            <a:pPr marL="171450" indent="-171450">
              <a:buFont typeface="Arial" panose="020B0604020202020204" pitchFamily="34" charset="0"/>
              <a:buChar char="•"/>
            </a:pPr>
            <a:endParaRPr lang="en-US" sz="1200" b="1"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encourage students to envision </a:t>
            </a:r>
            <a:r>
              <a:rPr lang="en-US" sz="1200" b="1" i="0" kern="1200" dirty="0">
                <a:solidFill>
                  <a:schemeClr val="tx1"/>
                </a:solidFill>
                <a:effectLst/>
                <a:latin typeface="+mn-lt"/>
                <a:ea typeface="+mn-ea"/>
                <a:cs typeface="+mn-cs"/>
              </a:rPr>
              <a:t>multiple ways to approach and respond </a:t>
            </a:r>
            <a:r>
              <a:rPr lang="en-US" sz="1200" b="0" i="0" kern="1200" dirty="0">
                <a:solidFill>
                  <a:schemeClr val="tx1"/>
                </a:solidFill>
                <a:effectLst/>
                <a:latin typeface="+mn-lt"/>
                <a:ea typeface="+mn-ea"/>
                <a:cs typeface="+mn-cs"/>
              </a:rPr>
              <a:t>to the prompt.</a:t>
            </a:r>
          </a:p>
          <a:p>
            <a:endParaRPr lang="en-US" sz="1200" b="0" i="0" kern="1200" dirty="0">
              <a:solidFill>
                <a:schemeClr val="tx1"/>
              </a:solidFill>
              <a:effectLst/>
              <a:latin typeface="+mn-lt"/>
              <a:ea typeface="+mn-ea"/>
              <a:cs typeface="+mn-cs"/>
            </a:endParaRPr>
          </a:p>
          <a:p>
            <a:endParaRPr lang="en-US" b="0"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3529417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a:extLst>
              <a:ext uri="{FF2B5EF4-FFF2-40B4-BE49-F238E27FC236}">
                <a16:creationId xmlns:a16="http://schemas.microsoft.com/office/drawing/2014/main" id="{678E3123-ECF9-4692-8D18-DBD67CD87C4A}"/>
              </a:ext>
            </a:extLst>
          </p:cNvPr>
          <p:cNvSpPr>
            <a:spLocks noGrp="1" noRot="1" noChangeAspect="1" noTextEdit="1"/>
          </p:cNvSpPr>
          <p:nvPr>
            <p:ph type="sldImg"/>
          </p:nvPr>
        </p:nvSpPr>
        <p:spPr bwMode="auto">
          <a:xfrm>
            <a:off x="585788" y="696913"/>
            <a:ext cx="5675312" cy="42560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a:extLst>
              <a:ext uri="{FF2B5EF4-FFF2-40B4-BE49-F238E27FC236}">
                <a16:creationId xmlns:a16="http://schemas.microsoft.com/office/drawing/2014/main" id="{604449FB-034B-4FE0-8B75-2897D88C8460}"/>
              </a:ext>
            </a:extLst>
          </p:cNvPr>
          <p:cNvSpPr>
            <a:spLocks noGrp="1"/>
          </p:cNvSpPr>
          <p:nvPr>
            <p:ph type="body" idx="1"/>
          </p:nvPr>
        </p:nvSpPr>
        <p:spPr bwMode="auto">
          <a:xfrm>
            <a:off x="685800" y="5257800"/>
            <a:ext cx="5486400" cy="993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In this performance task example, note that there are several different subordinate tasks within the greater performance task. Each of these tasks must be accounted for in the scoring.</a:t>
            </a: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r>
              <a:rPr lang="en-US" altLang="en-US" u="none" dirty="0">
                <a:ea typeface="ＭＳ Ｐゴシック" panose="020B0600070205080204" pitchFamily="34" charset="-128"/>
              </a:rPr>
              <a:t>Note that the task description clarifies safety and sanitation practices implemented during preparation as the focus for assessment of student achievement. This information will inform the criteria and descriptors of student achievement.</a:t>
            </a:r>
          </a:p>
        </p:txBody>
      </p:sp>
      <p:sp>
        <p:nvSpPr>
          <p:cNvPr id="169988" name="Header Placeholder 3">
            <a:extLst>
              <a:ext uri="{FF2B5EF4-FFF2-40B4-BE49-F238E27FC236}">
                <a16:creationId xmlns:a16="http://schemas.microsoft.com/office/drawing/2014/main" id="{C6DEE914-7137-487F-BF95-C436521B8761}"/>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69989" name="Footer Placeholder 4">
            <a:extLst>
              <a:ext uri="{FF2B5EF4-FFF2-40B4-BE49-F238E27FC236}">
                <a16:creationId xmlns:a16="http://schemas.microsoft.com/office/drawing/2014/main" id="{B9FA14CD-BB6D-4DB3-A352-1CD9E9E9B10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69990" name="Slide Number Placeholder 5">
            <a:extLst>
              <a:ext uri="{FF2B5EF4-FFF2-40B4-BE49-F238E27FC236}">
                <a16:creationId xmlns:a16="http://schemas.microsoft.com/office/drawing/2014/main" id="{80E7E296-B859-41A0-BE45-681129D9A0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D794F4E0-49DC-4639-9346-EBAF72CD91B2}" type="slidenum">
              <a:rPr lang="en-US" altLang="en-US"/>
              <a:pPr eaLnBrk="1" hangingPunct="1">
                <a:spcBef>
                  <a:spcPct val="0"/>
                </a:spcBef>
              </a:pPr>
              <a:t>8</a:t>
            </a:fld>
            <a:endParaRPr lang="en-US" altLang="en-US"/>
          </a:p>
        </p:txBody>
      </p:sp>
    </p:spTree>
    <p:extLst>
      <p:ext uri="{BB962C8B-B14F-4D97-AF65-F5344CB8AC3E}">
        <p14:creationId xmlns:p14="http://schemas.microsoft.com/office/powerpoint/2010/main" val="897970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5D258-979B-1F93-E613-335BDCCCE807}"/>
            </a:ext>
          </a:extLst>
        </p:cNvPr>
        <p:cNvGrpSpPr/>
        <p:nvPr/>
      </p:nvGrpSpPr>
      <p:grpSpPr>
        <a:xfrm>
          <a:off x="0" y="0"/>
          <a:ext cx="0" cy="0"/>
          <a:chOff x="0" y="0"/>
          <a:chExt cx="0" cy="0"/>
        </a:xfrm>
      </p:grpSpPr>
      <p:sp>
        <p:nvSpPr>
          <p:cNvPr id="169986" name="Slide Image Placeholder 1">
            <a:extLst>
              <a:ext uri="{FF2B5EF4-FFF2-40B4-BE49-F238E27FC236}">
                <a16:creationId xmlns:a16="http://schemas.microsoft.com/office/drawing/2014/main" id="{ABF7D2F8-0EFC-25C4-DA28-3808B8126184}"/>
              </a:ext>
            </a:extLst>
          </p:cNvPr>
          <p:cNvSpPr>
            <a:spLocks noGrp="1" noRot="1" noChangeAspect="1" noTextEdit="1"/>
          </p:cNvSpPr>
          <p:nvPr>
            <p:ph type="sldImg"/>
          </p:nvPr>
        </p:nvSpPr>
        <p:spPr bwMode="auto">
          <a:xfrm>
            <a:off x="585788" y="696913"/>
            <a:ext cx="5675312" cy="42560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a:extLst>
              <a:ext uri="{FF2B5EF4-FFF2-40B4-BE49-F238E27FC236}">
                <a16:creationId xmlns:a16="http://schemas.microsoft.com/office/drawing/2014/main" id="{1E2E6B94-7BBA-9B8C-B6C6-4F1BA57AEF04}"/>
              </a:ext>
            </a:extLst>
          </p:cNvPr>
          <p:cNvSpPr>
            <a:spLocks noGrp="1"/>
          </p:cNvSpPr>
          <p:nvPr>
            <p:ph type="body" idx="1"/>
          </p:nvPr>
        </p:nvSpPr>
        <p:spPr bwMode="auto">
          <a:xfrm>
            <a:off x="685800" y="5257800"/>
            <a:ext cx="5486400" cy="993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In this performance task example, note that there are several different subordinate tasks within the greater performance task. Each of these tasks must be accounted for in the scoring.</a:t>
            </a: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r>
              <a:rPr lang="en-US" altLang="en-US" u="none" dirty="0">
                <a:ea typeface="ＭＳ Ｐゴシック" panose="020B0600070205080204" pitchFamily="34" charset="-128"/>
              </a:rPr>
              <a:t>Note that the task description clarifies safety and sanitation practices implemented during preparation as the focus for assessment of student achievement. This information will inform the criteria and descriptors of student achievement.</a:t>
            </a:r>
          </a:p>
        </p:txBody>
      </p:sp>
      <p:sp>
        <p:nvSpPr>
          <p:cNvPr id="169988" name="Header Placeholder 3">
            <a:extLst>
              <a:ext uri="{FF2B5EF4-FFF2-40B4-BE49-F238E27FC236}">
                <a16:creationId xmlns:a16="http://schemas.microsoft.com/office/drawing/2014/main" id="{29CF8CCE-D9AD-DD2B-7F9A-C180B973315C}"/>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69989" name="Footer Placeholder 4">
            <a:extLst>
              <a:ext uri="{FF2B5EF4-FFF2-40B4-BE49-F238E27FC236}">
                <a16:creationId xmlns:a16="http://schemas.microsoft.com/office/drawing/2014/main" id="{F820AF3E-C16F-5DFA-4304-FCEBEDC027B5}"/>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69990" name="Slide Number Placeholder 5">
            <a:extLst>
              <a:ext uri="{FF2B5EF4-FFF2-40B4-BE49-F238E27FC236}">
                <a16:creationId xmlns:a16="http://schemas.microsoft.com/office/drawing/2014/main" id="{A5909183-C9DA-2A60-777C-25334859B6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D794F4E0-49DC-4639-9346-EBAF72CD91B2}"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3189495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Arial" panose="020B0604020202020204" pitchFamily="34" charset="0"/>
                <a:ea typeface="ＭＳ Ｐゴシック"/>
                <a:cs typeface="Arial" panose="020B0604020202020204" pitchFamily="34" charset="0"/>
              </a:rPr>
              <a:t>Use the competency checklist and scoring rubric to </a:t>
            </a:r>
            <a:r>
              <a:rPr lang="en-US" altLang="en-US" sz="1200" b="1" dirty="0">
                <a:latin typeface="Arial" panose="020B0604020202020204" pitchFamily="34" charset="0"/>
                <a:ea typeface="ＭＳ Ｐゴシック"/>
                <a:cs typeface="Arial" panose="020B0604020202020204" pitchFamily="34" charset="0"/>
              </a:rPr>
              <a:t>guide</a:t>
            </a:r>
            <a:r>
              <a:rPr lang="en-US" altLang="en-US" sz="1200" dirty="0">
                <a:latin typeface="Arial" panose="020B0604020202020204" pitchFamily="34" charset="0"/>
                <a:ea typeface="ＭＳ Ｐゴシック"/>
                <a:cs typeface="Arial" panose="020B0604020202020204" pitchFamily="34" charset="0"/>
              </a:rPr>
              <a:t> your meal preparation and poster development.</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a:p>
        </p:txBody>
      </p:sp>
    </p:spTree>
    <p:extLst>
      <p:ext uri="{BB962C8B-B14F-4D97-AF65-F5344CB8AC3E}">
        <p14:creationId xmlns:p14="http://schemas.microsoft.com/office/powerpoint/2010/main" val="520910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3696F-F1FC-BA41-66C8-2B3B01D379C8}"/>
              </a:ext>
            </a:extLst>
          </p:cNvPr>
          <p:cNvSpPr>
            <a:spLocks noGrp="1"/>
          </p:cNvSpPr>
          <p:nvPr>
            <p:ph type="title"/>
          </p:nvPr>
        </p:nvSpPr>
        <p:spPr/>
        <p:txBody>
          <a:bodyPr>
            <a:normAutofit/>
          </a:bodyPr>
          <a:lstStyle/>
          <a:p>
            <a:pPr algn="ctr"/>
            <a:r>
              <a:rPr lang="en-US" altLang="en-US" sz="2800" b="1" dirty="0">
                <a:ln w="10160">
                  <a:noFill/>
                  <a:prstDash val="solid"/>
                </a:ln>
                <a:solidFill>
                  <a:srgbClr val="FFFFFF"/>
                </a:solidFill>
                <a:ea typeface="ＭＳ Ｐゴシック" pitchFamily="34" charset="-128"/>
              </a:rPr>
              <a:t>Assessment Literacy Series</a:t>
            </a:r>
            <a:endParaRPr lang="en-US" sz="2800" dirty="0"/>
          </a:p>
        </p:txBody>
      </p:sp>
      <p:sp>
        <p:nvSpPr>
          <p:cNvPr id="3" name="Content Placeholder 2">
            <a:extLst>
              <a:ext uri="{FF2B5EF4-FFF2-40B4-BE49-F238E27FC236}">
                <a16:creationId xmlns:a16="http://schemas.microsoft.com/office/drawing/2014/main" id="{F5684796-FAD0-FE78-174A-2F7A0FA4D737}"/>
              </a:ext>
            </a:extLst>
          </p:cNvPr>
          <p:cNvSpPr>
            <a:spLocks noGrp="1"/>
          </p:cNvSpPr>
          <p:nvPr>
            <p:ph idx="1"/>
          </p:nvPr>
        </p:nvSpPr>
        <p:spPr/>
        <p:txBody>
          <a:bodyPr/>
          <a:lstStyle/>
          <a:p>
            <a:pPr algn="ctr" eaLnBrk="1" hangingPunct="1">
              <a:lnSpc>
                <a:spcPct val="150000"/>
              </a:lnSpc>
              <a:spcBef>
                <a:spcPct val="0"/>
              </a:spcBef>
              <a:buClrTx/>
              <a:buSzTx/>
              <a:buNone/>
            </a:pPr>
            <a:endParaRPr lang="en-US" altLang="en-US" sz="3200" b="1" dirty="0">
              <a:latin typeface="Arial"/>
              <a:ea typeface="ＭＳ Ｐゴシック"/>
              <a:cs typeface="Arial"/>
            </a:endParaRPr>
          </a:p>
          <a:p>
            <a:pPr algn="ctr" eaLnBrk="1" hangingPunct="1">
              <a:lnSpc>
                <a:spcPct val="150000"/>
              </a:lnSpc>
              <a:spcBef>
                <a:spcPct val="0"/>
              </a:spcBef>
              <a:buClrTx/>
              <a:buSzTx/>
              <a:buNone/>
            </a:pPr>
            <a:r>
              <a:rPr lang="en-US" altLang="en-US" sz="3200" b="1" dirty="0">
                <a:latin typeface="Arial"/>
                <a:ea typeface="ＭＳ Ｐゴシック"/>
                <a:cs typeface="Arial"/>
              </a:rPr>
              <a:t>Build Process</a:t>
            </a:r>
          </a:p>
          <a:p>
            <a:pPr algn="ctr">
              <a:lnSpc>
                <a:spcPct val="150000"/>
              </a:lnSpc>
              <a:spcBef>
                <a:spcPct val="0"/>
              </a:spcBef>
              <a:buClrTx/>
              <a:buSzTx/>
              <a:buNone/>
            </a:pPr>
            <a:endParaRPr lang="en-US" altLang="en-US" sz="3200" b="1" dirty="0">
              <a:latin typeface="Arial"/>
              <a:ea typeface="ＭＳ Ｐゴシック"/>
              <a:cs typeface="Arial"/>
            </a:endParaRPr>
          </a:p>
          <a:p>
            <a:pPr algn="ctr">
              <a:lnSpc>
                <a:spcPct val="150000"/>
              </a:lnSpc>
              <a:spcBef>
                <a:spcPct val="0"/>
              </a:spcBef>
              <a:buClrTx/>
              <a:buSzTx/>
              <a:buNone/>
            </a:pPr>
            <a:r>
              <a:rPr lang="en-US" altLang="en-US" sz="3200" b="1" dirty="0">
                <a:latin typeface="Arial"/>
                <a:ea typeface="ＭＳ Ｐゴシック"/>
                <a:cs typeface="Arial"/>
              </a:rPr>
              <a:t>Performance Task (PT) Items</a:t>
            </a:r>
            <a:endParaRPr lang="en-US" altLang="en-US" sz="3200" b="1" dirty="0">
              <a:latin typeface="Arial"/>
              <a:cs typeface="Arial"/>
            </a:endParaRPr>
          </a:p>
          <a:p>
            <a:pPr marL="0" indent="0">
              <a:buNone/>
            </a:pPr>
            <a:endParaRPr lang="en-US" dirty="0"/>
          </a:p>
        </p:txBody>
      </p:sp>
      <p:sp>
        <p:nvSpPr>
          <p:cNvPr id="4" name="Date Placeholder 3">
            <a:extLst>
              <a:ext uri="{FF2B5EF4-FFF2-40B4-BE49-F238E27FC236}">
                <a16:creationId xmlns:a16="http://schemas.microsoft.com/office/drawing/2014/main" id="{067DE286-2EC6-6F75-A795-FE7838EE21C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27BCE49A-CDBC-0730-2A55-56750D0C846A}"/>
              </a:ext>
            </a:extLst>
          </p:cNvPr>
          <p:cNvSpPr>
            <a:spLocks noGrp="1"/>
          </p:cNvSpPr>
          <p:nvPr>
            <p:ph type="sldNum" sz="quarter" idx="12"/>
          </p:nvPr>
        </p:nvSpPr>
        <p:spPr/>
        <p:txBody>
          <a:bodyPr/>
          <a:lstStyle/>
          <a:p>
            <a:fld id="{680C5762-CF65-4775-9966-A58D40CC61B9}" type="slidenum">
              <a:rPr lang="en-US" smtClean="0"/>
              <a:t>1</a:t>
            </a:fld>
            <a:endParaRPr lang="en-US"/>
          </a:p>
        </p:txBody>
      </p:sp>
    </p:spTree>
    <p:extLst>
      <p:ext uri="{BB962C8B-B14F-4D97-AF65-F5344CB8AC3E}">
        <p14:creationId xmlns:p14="http://schemas.microsoft.com/office/powerpoint/2010/main" val="3546724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47239-0C0D-E1C8-4E55-DAD334D2E395}"/>
              </a:ext>
            </a:extLst>
          </p:cNvPr>
          <p:cNvSpPr>
            <a:spLocks noGrp="1"/>
          </p:cNvSpPr>
          <p:nvPr>
            <p:ph type="title"/>
          </p:nvPr>
        </p:nvSpPr>
        <p:spPr/>
        <p:txBody>
          <a:bodyPr>
            <a:normAutofit/>
          </a:bodyPr>
          <a:lstStyle/>
          <a:p>
            <a:pPr algn="ctr"/>
            <a:r>
              <a:rPr lang="en-US" sz="2800" b="1" dirty="0">
                <a:solidFill>
                  <a:schemeClr val="bg1"/>
                </a:solidFill>
                <a:latin typeface="Arial"/>
                <a:cs typeface="Arial"/>
              </a:rPr>
              <a:t>Performance Task: Checklist Scoring</a:t>
            </a:r>
            <a:endParaRPr lang="en-US" sz="2800" dirty="0"/>
          </a:p>
        </p:txBody>
      </p:sp>
      <p:sp>
        <p:nvSpPr>
          <p:cNvPr id="4" name="Date Placeholder 3">
            <a:extLst>
              <a:ext uri="{FF2B5EF4-FFF2-40B4-BE49-F238E27FC236}">
                <a16:creationId xmlns:a16="http://schemas.microsoft.com/office/drawing/2014/main" id="{05CEBB3F-205F-15ED-A4C6-248FE292EFC5}"/>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7" name="Table 6">
            <a:extLst>
              <a:ext uri="{FF2B5EF4-FFF2-40B4-BE49-F238E27FC236}">
                <a16:creationId xmlns:a16="http://schemas.microsoft.com/office/drawing/2014/main" id="{3D3514E0-0550-A882-6D5D-8B2D7E44F5A4}"/>
              </a:ext>
            </a:extLst>
          </p:cNvPr>
          <p:cNvGraphicFramePr>
            <a:graphicFrameLocks noGrp="1"/>
          </p:cNvGraphicFramePr>
          <p:nvPr>
            <p:extLst>
              <p:ext uri="{D42A27DB-BD31-4B8C-83A1-F6EECF244321}">
                <p14:modId xmlns:p14="http://schemas.microsoft.com/office/powerpoint/2010/main" val="251749035"/>
              </p:ext>
            </p:extLst>
          </p:nvPr>
        </p:nvGraphicFramePr>
        <p:xfrm>
          <a:off x="454818" y="1639092"/>
          <a:ext cx="8228408" cy="4075909"/>
        </p:xfrm>
        <a:graphic>
          <a:graphicData uri="http://schemas.openxmlformats.org/drawingml/2006/table">
            <a:tbl>
              <a:tblPr firstRow="1"/>
              <a:tblGrid>
                <a:gridCol w="421165">
                  <a:extLst>
                    <a:ext uri="{9D8B030D-6E8A-4147-A177-3AD203B41FA5}">
                      <a16:colId xmlns:a16="http://schemas.microsoft.com/office/drawing/2014/main" val="20000"/>
                    </a:ext>
                  </a:extLst>
                </a:gridCol>
                <a:gridCol w="5640737">
                  <a:extLst>
                    <a:ext uri="{9D8B030D-6E8A-4147-A177-3AD203B41FA5}">
                      <a16:colId xmlns:a16="http://schemas.microsoft.com/office/drawing/2014/main" val="20001"/>
                    </a:ext>
                  </a:extLst>
                </a:gridCol>
                <a:gridCol w="997528">
                  <a:extLst>
                    <a:ext uri="{9D8B030D-6E8A-4147-A177-3AD203B41FA5}">
                      <a16:colId xmlns:a16="http://schemas.microsoft.com/office/drawing/2014/main" val="20002"/>
                    </a:ext>
                  </a:extLst>
                </a:gridCol>
                <a:gridCol w="1168978">
                  <a:extLst>
                    <a:ext uri="{9D8B030D-6E8A-4147-A177-3AD203B41FA5}">
                      <a16:colId xmlns:a16="http://schemas.microsoft.com/office/drawing/2014/main" val="20003"/>
                    </a:ext>
                  </a:extLst>
                </a:gridCol>
              </a:tblGrid>
              <a:tr h="50012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5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rPr>
                        <a:t>Safety and Sanitation Competency Task List</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Achieved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(Y/N)</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Comments</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28132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1.</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Wearing appropriate apparel in the food preparation area.</a:t>
                      </a: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extLst>
                  <a:ext uri="{0D108BD9-81ED-4DB2-BD59-A6C34878D82A}">
                    <a16:rowId xmlns:a16="http://schemas.microsoft.com/office/drawing/2014/main" val="10001"/>
                  </a:ext>
                </a:extLst>
              </a:tr>
              <a:tr h="27069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2.</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Cleaning and washing fresh, produce, and fruits.</a:t>
                      </a: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8132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3.</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Solving problems related to waste disposal and recycling.</a:t>
                      </a: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extLst>
                  <a:ext uri="{0D108BD9-81ED-4DB2-BD59-A6C34878D82A}">
                    <a16:rowId xmlns:a16="http://schemas.microsoft.com/office/drawing/2014/main" val="10003"/>
                  </a:ext>
                </a:extLst>
              </a:tr>
              <a:tr h="550697">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4.</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Demonstrating good personal hygiene and health practices in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the kitchen.</a:t>
                      </a: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27069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5.</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Maintaining a clean and sanitary work environment.</a:t>
                      </a: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DF4"/>
                    </a:solidFill>
                  </a:tcPr>
                </a:tc>
                <a:extLst>
                  <a:ext uri="{0D108BD9-81ED-4DB2-BD59-A6C34878D82A}">
                    <a16:rowId xmlns:a16="http://schemas.microsoft.com/office/drawing/2014/main" val="10005"/>
                  </a:ext>
                </a:extLst>
              </a:tr>
              <a:tr h="550697">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6.</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Following acceptable procedures when preparing and storing protein foods.</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27069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7.</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Demonstrating prevention of cross-contamination.</a:t>
                      </a:r>
                      <a:r>
                        <a:rPr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  </a:t>
                      </a:r>
                      <a:endParaRPr kumimoji="0" lang="en-US" altLang="en-US" sz="1500" b="0" i="0" u="none" strike="noStrike" cap="none" normalizeH="0" baseline="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DF4"/>
                    </a:solidFill>
                  </a:tcPr>
                </a:tc>
                <a:extLst>
                  <a:ext uri="{0D108BD9-81ED-4DB2-BD59-A6C34878D82A}">
                    <a16:rowId xmlns:a16="http://schemas.microsoft.com/office/drawing/2014/main" val="10007"/>
                  </a:ext>
                </a:extLst>
              </a:tr>
              <a:tr h="27069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8.</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Demonstrating proper food handling practices.</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27069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9.</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Maintaining accurate temperature of products.</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BEE"/>
                    </a:solidFill>
                  </a:tcPr>
                </a:tc>
                <a:extLst>
                  <a:ext uri="{0D108BD9-81ED-4DB2-BD59-A6C34878D82A}">
                    <a16:rowId xmlns:a16="http://schemas.microsoft.com/office/drawing/2014/main" val="10009"/>
                  </a:ext>
                </a:extLst>
              </a:tr>
              <a:tr h="55826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10.</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Demonstrating proper handling of tools, utensils, equipment, dishes, and glassware.</a:t>
                      </a:r>
                    </a:p>
                  </a:txBody>
                  <a:tcPr marL="51440" marR="5144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40" marR="5144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bl>
          </a:graphicData>
        </a:graphic>
      </p:graphicFrame>
      <p:sp>
        <p:nvSpPr>
          <p:cNvPr id="5" name="Slide Number Placeholder 4">
            <a:extLst>
              <a:ext uri="{FF2B5EF4-FFF2-40B4-BE49-F238E27FC236}">
                <a16:creationId xmlns:a16="http://schemas.microsoft.com/office/drawing/2014/main" id="{ED0E4858-50DF-1B84-CFB6-86DD2D5AD706}"/>
              </a:ext>
            </a:extLst>
          </p:cNvPr>
          <p:cNvSpPr>
            <a:spLocks noGrp="1"/>
          </p:cNvSpPr>
          <p:nvPr>
            <p:ph type="sldNum" sz="quarter" idx="12"/>
          </p:nvPr>
        </p:nvSpPr>
        <p:spPr/>
        <p:txBody>
          <a:bodyPr/>
          <a:lstStyle/>
          <a:p>
            <a:fld id="{680C5762-CF65-4775-9966-A58D40CC61B9}" type="slidenum">
              <a:rPr lang="en-US" smtClean="0"/>
              <a:t>10</a:t>
            </a:fld>
            <a:endParaRPr lang="en-US"/>
          </a:p>
        </p:txBody>
      </p:sp>
    </p:spTree>
    <p:extLst>
      <p:ext uri="{BB962C8B-B14F-4D97-AF65-F5344CB8AC3E}">
        <p14:creationId xmlns:p14="http://schemas.microsoft.com/office/powerpoint/2010/main" val="951545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AD6C8-D3DB-4032-BA60-06F535C61C47}"/>
              </a:ext>
            </a:extLst>
          </p:cNvPr>
          <p:cNvSpPr txBox="1">
            <a:spLocks noGrp="1"/>
          </p:cNvSpPr>
          <p:nvPr>
            <p:ph type="title" idx="4294967295"/>
          </p:nvPr>
        </p:nvSpPr>
        <p:spPr>
          <a:xfrm>
            <a:off x="445769" y="619577"/>
            <a:ext cx="8263891" cy="500137"/>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a:ea typeface="+mn-ea"/>
                <a:cs typeface="Arial"/>
              </a:rPr>
              <a:t>Performance Task: Rubric Scoring</a:t>
            </a:r>
            <a:endPar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62A305FE-70AE-9CE5-95F3-64360CEBF47C}"/>
              </a:ext>
            </a:extLst>
          </p:cNvPr>
          <p:cNvSpPr txBox="1"/>
          <p:nvPr/>
        </p:nvSpPr>
        <p:spPr>
          <a:xfrm>
            <a:off x="457200" y="1402569"/>
            <a:ext cx="8263891" cy="383823"/>
          </a:xfrm>
          <a:prstGeom prst="rect">
            <a:avLst/>
          </a:prstGeom>
          <a:solidFill>
            <a:srgbClr val="06347A"/>
          </a:solidFill>
        </p:spPr>
        <p:txBody>
          <a:bodyPr wrap="square" rtlCol="0">
            <a:spAutoFit/>
          </a:bodyPr>
          <a:lstStyle/>
          <a:p>
            <a:pPr marL="0" marR="0" algn="ctr">
              <a:lnSpc>
                <a:spcPct val="115000"/>
              </a:lnSpc>
              <a:spcBef>
                <a:spcPts val="0"/>
              </a:spcBef>
              <a:spcAft>
                <a:spcPts val="0"/>
              </a:spcAft>
            </a:pPr>
            <a:r>
              <a:rPr lang="en-US" sz="1800" dirty="0">
                <a:solidFill>
                  <a:schemeClr val="bg1"/>
                </a:solidFill>
                <a:effectLst/>
                <a:latin typeface="Arial" panose="020B0604020202020204" pitchFamily="34" charset="0"/>
                <a:cs typeface="Arial" panose="020B0604020202020204" pitchFamily="34" charset="0"/>
              </a:rPr>
              <a:t>Sample Response for  the Culinary Arts Performance Task</a:t>
            </a:r>
            <a:endParaRPr lang="en-US"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7" name="Content Placeholder 4">
            <a:extLst>
              <a:ext uri="{FF2B5EF4-FFF2-40B4-BE49-F238E27FC236}">
                <a16:creationId xmlns:a16="http://schemas.microsoft.com/office/drawing/2014/main" id="{6227BC09-5108-4BC5-AE87-017047FB4C43}"/>
              </a:ext>
            </a:extLst>
          </p:cNvPr>
          <p:cNvGraphicFramePr>
            <a:graphicFrameLocks/>
          </p:cNvGraphicFramePr>
          <p:nvPr>
            <p:extLst>
              <p:ext uri="{D42A27DB-BD31-4B8C-83A1-F6EECF244321}">
                <p14:modId xmlns:p14="http://schemas.microsoft.com/office/powerpoint/2010/main" val="2318028179"/>
              </p:ext>
            </p:extLst>
          </p:nvPr>
        </p:nvGraphicFramePr>
        <p:xfrm>
          <a:off x="468630" y="1895332"/>
          <a:ext cx="8252461" cy="3893224"/>
        </p:xfrm>
        <a:graphic>
          <a:graphicData uri="http://schemas.openxmlformats.org/drawingml/2006/table">
            <a:tbl>
              <a:tblPr firstRow="1" firstCol="1" bandRow="1" bandCol="1">
                <a:tableStyleId>{5940675A-B579-460E-94D1-54222C63F5DA}</a:tableStyleId>
              </a:tblPr>
              <a:tblGrid>
                <a:gridCol w="713914">
                  <a:extLst>
                    <a:ext uri="{9D8B030D-6E8A-4147-A177-3AD203B41FA5}">
                      <a16:colId xmlns:a16="http://schemas.microsoft.com/office/drawing/2014/main" val="20000"/>
                    </a:ext>
                  </a:extLst>
                </a:gridCol>
                <a:gridCol w="1499218">
                  <a:extLst>
                    <a:ext uri="{9D8B030D-6E8A-4147-A177-3AD203B41FA5}">
                      <a16:colId xmlns:a16="http://schemas.microsoft.com/office/drawing/2014/main" val="20001"/>
                    </a:ext>
                  </a:extLst>
                </a:gridCol>
                <a:gridCol w="1737190">
                  <a:extLst>
                    <a:ext uri="{9D8B030D-6E8A-4147-A177-3AD203B41FA5}">
                      <a16:colId xmlns:a16="http://schemas.microsoft.com/office/drawing/2014/main" val="20002"/>
                    </a:ext>
                  </a:extLst>
                </a:gridCol>
                <a:gridCol w="2159674">
                  <a:extLst>
                    <a:ext uri="{9D8B030D-6E8A-4147-A177-3AD203B41FA5}">
                      <a16:colId xmlns:a16="http://schemas.microsoft.com/office/drawing/2014/main" val="20003"/>
                    </a:ext>
                  </a:extLst>
                </a:gridCol>
                <a:gridCol w="2142465">
                  <a:extLst>
                    <a:ext uri="{9D8B030D-6E8A-4147-A177-3AD203B41FA5}">
                      <a16:colId xmlns:a16="http://schemas.microsoft.com/office/drawing/2014/main" val="20004"/>
                    </a:ext>
                  </a:extLst>
                </a:gridCol>
              </a:tblGrid>
              <a:tr h="236646">
                <a:tc>
                  <a:txBody>
                    <a:bodyPr/>
                    <a:lstStyle/>
                    <a:p>
                      <a:pPr marL="0" marR="0" algn="ctr">
                        <a:lnSpc>
                          <a:spcPct val="115000"/>
                        </a:lnSpc>
                        <a:spcBef>
                          <a:spcPts val="0"/>
                        </a:spcBef>
                        <a:spcAft>
                          <a:spcPts val="0"/>
                        </a:spcAft>
                      </a:pPr>
                      <a:r>
                        <a:rPr lang="en-US" sz="800" dirty="0">
                          <a:solidFill>
                            <a:schemeClr val="bg1"/>
                          </a:solidFill>
                          <a:effectLst/>
                        </a:rPr>
                        <a:t>Criteria</a:t>
                      </a:r>
                      <a:endParaRPr lang="en-US" sz="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0"/>
                        </a:spcBef>
                        <a:spcAft>
                          <a:spcPts val="0"/>
                        </a:spcAft>
                      </a:pPr>
                      <a:r>
                        <a:rPr lang="en-US" sz="800" b="1" dirty="0">
                          <a:solidFill>
                            <a:schemeClr val="bg1"/>
                          </a:solidFill>
                          <a:effectLst/>
                        </a:rPr>
                        <a:t>Advanced (4 points)</a:t>
                      </a:r>
                      <a:endParaRPr lang="en-US" sz="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0"/>
                        </a:spcBef>
                        <a:spcAft>
                          <a:spcPts val="0"/>
                        </a:spcAft>
                      </a:pPr>
                      <a:r>
                        <a:rPr lang="en-US" sz="800" b="1" dirty="0">
                          <a:solidFill>
                            <a:schemeClr val="bg1"/>
                          </a:solidFill>
                          <a:effectLst/>
                        </a:rPr>
                        <a:t>Proficient (3 points)</a:t>
                      </a:r>
                      <a:endParaRPr lang="en-US" sz="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0"/>
                        </a:spcBef>
                        <a:spcAft>
                          <a:spcPts val="0"/>
                        </a:spcAft>
                      </a:pPr>
                      <a:r>
                        <a:rPr lang="en-US" sz="800" b="1" dirty="0">
                          <a:solidFill>
                            <a:schemeClr val="bg1"/>
                          </a:solidFill>
                          <a:effectLst/>
                        </a:rPr>
                        <a:t>Basic (2 points)</a:t>
                      </a:r>
                      <a:endParaRPr lang="en-US" sz="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0"/>
                        </a:spcBef>
                        <a:spcAft>
                          <a:spcPts val="0"/>
                        </a:spcAft>
                      </a:pPr>
                      <a:r>
                        <a:rPr lang="en-US" sz="800" b="1" dirty="0">
                          <a:solidFill>
                            <a:schemeClr val="bg1"/>
                          </a:solidFill>
                          <a:effectLst/>
                        </a:rPr>
                        <a:t>Below Basic (1 point)</a:t>
                      </a:r>
                      <a:endParaRPr lang="en-US" sz="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extLst>
                  <a:ext uri="{0D108BD9-81ED-4DB2-BD59-A6C34878D82A}">
                    <a16:rowId xmlns:a16="http://schemas.microsoft.com/office/drawing/2014/main" val="10001"/>
                  </a:ext>
                </a:extLst>
              </a:tr>
              <a:tr h="397811">
                <a:tc>
                  <a:txBody>
                    <a:bodyPr/>
                    <a:lstStyle/>
                    <a:p>
                      <a:pPr marL="0" marR="0" algn="ctr">
                        <a:lnSpc>
                          <a:spcPct val="115000"/>
                        </a:lnSpc>
                        <a:spcBef>
                          <a:spcPts val="0"/>
                        </a:spcBef>
                        <a:spcAft>
                          <a:spcPts val="0"/>
                        </a:spcAft>
                      </a:pPr>
                      <a:r>
                        <a:rPr lang="en-US" sz="800" dirty="0">
                          <a:solidFill>
                            <a:schemeClr val="bg1"/>
                          </a:solidFill>
                          <a:effectLst/>
                        </a:rPr>
                        <a:t>Dishes</a:t>
                      </a:r>
                    </a:p>
                    <a:p>
                      <a:pPr marL="0" marR="0" algn="ctr">
                        <a:lnSpc>
                          <a:spcPct val="115000"/>
                        </a:lnSpc>
                        <a:spcBef>
                          <a:spcPts val="0"/>
                        </a:spcBef>
                        <a:spcAft>
                          <a:spcPts val="0"/>
                        </a:spcAft>
                      </a:pPr>
                      <a:r>
                        <a:rPr lang="en-US" sz="800" dirty="0">
                          <a:solidFill>
                            <a:schemeClr val="bg1"/>
                          </a:solidFill>
                          <a:effectLst/>
                        </a:rPr>
                        <a:t>(4 points)</a:t>
                      </a:r>
                      <a:endParaRPr lang="en-US" sz="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600"/>
                        </a:spcBef>
                        <a:spcAft>
                          <a:spcPts val="0"/>
                        </a:spcAft>
                      </a:pPr>
                      <a:r>
                        <a:rPr lang="en-US" sz="800" dirty="0">
                          <a:effectLst/>
                        </a:rPr>
                        <a:t>Two dishes are prepared, one with meat and one with eggs</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Two dishes are prepared, but one does not contain meat or eggs </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Neither dish contains meat or eggs, OR only one dish with either meat or eggs is prepared</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a:effectLst/>
                        </a:rPr>
                        <a:t>One or no dish is prepared, AND the dish prepared does not contain meat or eggs </a:t>
                      </a:r>
                      <a:endParaRPr lang="en-US" sz="80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extLst>
                  <a:ext uri="{0D108BD9-81ED-4DB2-BD59-A6C34878D82A}">
                    <a16:rowId xmlns:a16="http://schemas.microsoft.com/office/drawing/2014/main" val="10002"/>
                  </a:ext>
                </a:extLst>
              </a:tr>
              <a:tr h="473293">
                <a:tc>
                  <a:txBody>
                    <a:bodyPr/>
                    <a:lstStyle/>
                    <a:p>
                      <a:pPr marL="0" marR="0" algn="ctr">
                        <a:lnSpc>
                          <a:spcPct val="115000"/>
                        </a:lnSpc>
                        <a:spcBef>
                          <a:spcPts val="0"/>
                        </a:spcBef>
                        <a:spcAft>
                          <a:spcPts val="0"/>
                        </a:spcAft>
                      </a:pPr>
                      <a:r>
                        <a:rPr lang="en-US" sz="800" dirty="0">
                          <a:solidFill>
                            <a:schemeClr val="bg1"/>
                          </a:solidFill>
                          <a:effectLst/>
                        </a:rPr>
                        <a:t>Sanitation/ Presentation</a:t>
                      </a:r>
                    </a:p>
                    <a:p>
                      <a:pPr marL="0" marR="0" algn="ctr">
                        <a:lnSpc>
                          <a:spcPct val="115000"/>
                        </a:lnSpc>
                        <a:spcBef>
                          <a:spcPts val="0"/>
                        </a:spcBef>
                        <a:spcAft>
                          <a:spcPts val="0"/>
                        </a:spcAft>
                      </a:pPr>
                      <a:r>
                        <a:rPr lang="en-US" sz="800" dirty="0">
                          <a:solidFill>
                            <a:schemeClr val="bg1"/>
                          </a:solidFill>
                          <a:effectLst/>
                        </a:rPr>
                        <a:t>(4</a:t>
                      </a:r>
                      <a:r>
                        <a:rPr lang="en-US" sz="800" baseline="0" dirty="0">
                          <a:solidFill>
                            <a:schemeClr val="bg1"/>
                          </a:solidFill>
                          <a:effectLst/>
                        </a:rPr>
                        <a:t> points)</a:t>
                      </a:r>
                      <a:endParaRPr lang="en-US" sz="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600"/>
                        </a:spcBef>
                        <a:spcAft>
                          <a:spcPts val="0"/>
                        </a:spcAft>
                      </a:pPr>
                      <a:r>
                        <a:rPr lang="en-US" sz="800" dirty="0">
                          <a:effectLst/>
                        </a:rPr>
                        <a:t>Both dishes are sanitary and aesthetically pleasing to administrators</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Both dishes are sanitary but one or both contain flaws in presentation</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One dish contains flaws in sanitation practices, but both are aesthetically pleasing to administrators </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a:effectLst/>
                        </a:rPr>
                        <a:t>Both dishes contain flaws in sanitation practices, and one contains flaws in presentation</a:t>
                      </a:r>
                      <a:endParaRPr lang="en-US" sz="80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extLst>
                  <a:ext uri="{0D108BD9-81ED-4DB2-BD59-A6C34878D82A}">
                    <a16:rowId xmlns:a16="http://schemas.microsoft.com/office/drawing/2014/main" val="10003"/>
                  </a:ext>
                </a:extLst>
              </a:tr>
              <a:tr h="2312181">
                <a:tc>
                  <a:txBody>
                    <a:bodyPr/>
                    <a:lstStyle/>
                    <a:p>
                      <a:pPr marL="0" marR="0" algn="ctr">
                        <a:lnSpc>
                          <a:spcPct val="115000"/>
                        </a:lnSpc>
                        <a:spcBef>
                          <a:spcPts val="0"/>
                        </a:spcBef>
                        <a:spcAft>
                          <a:spcPts val="0"/>
                        </a:spcAft>
                      </a:pPr>
                      <a:r>
                        <a:rPr lang="en-US" sz="800" dirty="0">
                          <a:solidFill>
                            <a:schemeClr val="bg1"/>
                          </a:solidFill>
                          <a:effectLst/>
                        </a:rPr>
                        <a:t>Poster</a:t>
                      </a:r>
                    </a:p>
                    <a:p>
                      <a:pPr marL="0" marR="0" algn="ctr">
                        <a:lnSpc>
                          <a:spcPct val="115000"/>
                        </a:lnSpc>
                        <a:spcBef>
                          <a:spcPts val="0"/>
                        </a:spcBef>
                        <a:spcAft>
                          <a:spcPts val="0"/>
                        </a:spcAft>
                      </a:pPr>
                      <a:endParaRPr lang="en-US" sz="800" dirty="0">
                        <a:solidFill>
                          <a:schemeClr val="bg1"/>
                        </a:solidFill>
                        <a:effectLst/>
                      </a:endParaRPr>
                    </a:p>
                    <a:p>
                      <a:pPr marL="0" marR="0" algn="ctr">
                        <a:lnSpc>
                          <a:spcPct val="115000"/>
                        </a:lnSpc>
                        <a:spcBef>
                          <a:spcPts val="0"/>
                        </a:spcBef>
                        <a:spcAft>
                          <a:spcPts val="0"/>
                        </a:spcAft>
                      </a:pPr>
                      <a:r>
                        <a:rPr lang="en-US" sz="800" dirty="0">
                          <a:solidFill>
                            <a:schemeClr val="bg1"/>
                          </a:solidFill>
                          <a:effectLst/>
                        </a:rPr>
                        <a:t>(4 points)</a:t>
                      </a:r>
                      <a:endParaRPr lang="en-US" sz="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nchor="ctr">
                    <a:solidFill>
                      <a:srgbClr val="06347A"/>
                    </a:solidFill>
                  </a:tcPr>
                </a:tc>
                <a:tc>
                  <a:txBody>
                    <a:bodyPr/>
                    <a:lstStyle/>
                    <a:p>
                      <a:pPr marL="0" marR="0" algn="ctr">
                        <a:lnSpc>
                          <a:spcPct val="115000"/>
                        </a:lnSpc>
                        <a:spcBef>
                          <a:spcPts val="600"/>
                        </a:spcBef>
                        <a:spcAft>
                          <a:spcPts val="0"/>
                        </a:spcAft>
                      </a:pPr>
                      <a:r>
                        <a:rPr lang="en-US" sz="800">
                          <a:effectLst/>
                        </a:rPr>
                        <a:t>Poster contains the following criteria:</a:t>
                      </a:r>
                    </a:p>
                    <a:p>
                      <a:pPr marL="0" marR="0">
                        <a:lnSpc>
                          <a:spcPct val="115000"/>
                        </a:lnSpc>
                        <a:spcBef>
                          <a:spcPts val="600"/>
                        </a:spcBef>
                        <a:spcAft>
                          <a:spcPts val="0"/>
                        </a:spcAft>
                      </a:pPr>
                      <a:r>
                        <a:rPr lang="en-US" sz="800">
                          <a:effectLst/>
                        </a:rPr>
                        <a:t>-4 possible risk factors that pertain to the dishes prepared</a:t>
                      </a:r>
                    </a:p>
                    <a:p>
                      <a:pPr marL="0" marR="0">
                        <a:lnSpc>
                          <a:spcPct val="115000"/>
                        </a:lnSpc>
                        <a:spcBef>
                          <a:spcPts val="600"/>
                        </a:spcBef>
                        <a:spcAft>
                          <a:spcPts val="0"/>
                        </a:spcAft>
                      </a:pPr>
                      <a:r>
                        <a:rPr lang="en-US" sz="800">
                          <a:effectLst/>
                        </a:rPr>
                        <a:t>-Definitions and descriptions of risk factors selected</a:t>
                      </a:r>
                    </a:p>
                    <a:p>
                      <a:pPr marL="0" marR="0">
                        <a:lnSpc>
                          <a:spcPct val="115000"/>
                        </a:lnSpc>
                        <a:spcBef>
                          <a:spcPts val="600"/>
                        </a:spcBef>
                        <a:spcAft>
                          <a:spcPts val="0"/>
                        </a:spcAft>
                      </a:pPr>
                      <a:r>
                        <a:rPr lang="en-US" sz="800">
                          <a:effectLst/>
                        </a:rPr>
                        <a:t>-Two examples of risk factors selected</a:t>
                      </a:r>
                    </a:p>
                    <a:p>
                      <a:pPr marL="0" marR="0">
                        <a:lnSpc>
                          <a:spcPct val="115000"/>
                        </a:lnSpc>
                        <a:spcBef>
                          <a:spcPts val="600"/>
                        </a:spcBef>
                        <a:spcAft>
                          <a:spcPts val="0"/>
                        </a:spcAft>
                      </a:pPr>
                      <a:r>
                        <a:rPr lang="en-US" sz="800">
                          <a:effectLst/>
                        </a:rPr>
                        <a:t>-One method for preventing a selected risk factor</a:t>
                      </a:r>
                      <a:endParaRPr lang="en-US" sz="80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Poster is missing one component from one of the following criteria:</a:t>
                      </a:r>
                    </a:p>
                    <a:p>
                      <a:pPr marL="0" marR="0">
                        <a:lnSpc>
                          <a:spcPct val="115000"/>
                        </a:lnSpc>
                        <a:spcBef>
                          <a:spcPts val="600"/>
                        </a:spcBef>
                        <a:spcAft>
                          <a:spcPts val="0"/>
                        </a:spcAft>
                      </a:pPr>
                      <a:r>
                        <a:rPr lang="en-US" sz="800" dirty="0">
                          <a:effectLst/>
                        </a:rPr>
                        <a:t>-4 possible risk factors that pertain to the dishes prepared</a:t>
                      </a:r>
                    </a:p>
                    <a:p>
                      <a:pPr marL="0" marR="0">
                        <a:lnSpc>
                          <a:spcPct val="115000"/>
                        </a:lnSpc>
                        <a:spcBef>
                          <a:spcPts val="600"/>
                        </a:spcBef>
                        <a:spcAft>
                          <a:spcPts val="0"/>
                        </a:spcAft>
                      </a:pPr>
                      <a:r>
                        <a:rPr lang="en-US" sz="800" dirty="0">
                          <a:effectLst/>
                        </a:rPr>
                        <a:t>-Definitions and descriptions of risk factors selected</a:t>
                      </a:r>
                    </a:p>
                    <a:p>
                      <a:pPr marL="0" marR="0">
                        <a:lnSpc>
                          <a:spcPct val="115000"/>
                        </a:lnSpc>
                        <a:spcBef>
                          <a:spcPts val="600"/>
                        </a:spcBef>
                        <a:spcAft>
                          <a:spcPts val="0"/>
                        </a:spcAft>
                      </a:pPr>
                      <a:r>
                        <a:rPr lang="en-US" sz="800" dirty="0">
                          <a:effectLst/>
                        </a:rPr>
                        <a:t>-Two examples of risk factors selected</a:t>
                      </a:r>
                    </a:p>
                    <a:p>
                      <a:pPr marL="0" marR="0">
                        <a:lnSpc>
                          <a:spcPct val="115000"/>
                        </a:lnSpc>
                        <a:spcBef>
                          <a:spcPts val="600"/>
                        </a:spcBef>
                        <a:spcAft>
                          <a:spcPts val="0"/>
                        </a:spcAft>
                      </a:pPr>
                      <a:r>
                        <a:rPr lang="en-US" sz="800" dirty="0">
                          <a:effectLst/>
                        </a:rPr>
                        <a:t>-One method for preventing a selected risk factor</a:t>
                      </a:r>
                    </a:p>
                    <a:p>
                      <a:pPr marL="0" marR="0">
                        <a:lnSpc>
                          <a:spcPct val="115000"/>
                        </a:lnSpc>
                        <a:spcBef>
                          <a:spcPts val="600"/>
                        </a:spcBef>
                        <a:spcAft>
                          <a:spcPts val="0"/>
                        </a:spcAft>
                      </a:pPr>
                      <a:r>
                        <a:rPr lang="en-US" sz="800" dirty="0">
                          <a:effectLst/>
                        </a:rPr>
                        <a:t>(e.g., only one example of a selected risk factor is included on the poster)</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Poster is missing two to four (2-4) components from one or more than one of the following criteria OR is missing a criterion altogether:</a:t>
                      </a:r>
                    </a:p>
                    <a:p>
                      <a:pPr marL="0" marR="0">
                        <a:lnSpc>
                          <a:spcPct val="115000"/>
                        </a:lnSpc>
                        <a:spcBef>
                          <a:spcPts val="600"/>
                        </a:spcBef>
                        <a:spcAft>
                          <a:spcPts val="0"/>
                        </a:spcAft>
                      </a:pPr>
                      <a:r>
                        <a:rPr lang="en-US" sz="800" dirty="0">
                          <a:effectLst/>
                        </a:rPr>
                        <a:t>-4 possible risk factors that pertain to the dishes prepared</a:t>
                      </a:r>
                    </a:p>
                    <a:p>
                      <a:pPr marL="0" marR="0">
                        <a:lnSpc>
                          <a:spcPct val="115000"/>
                        </a:lnSpc>
                        <a:spcBef>
                          <a:spcPts val="600"/>
                        </a:spcBef>
                        <a:spcAft>
                          <a:spcPts val="0"/>
                        </a:spcAft>
                      </a:pPr>
                      <a:r>
                        <a:rPr lang="en-US" sz="800" dirty="0">
                          <a:effectLst/>
                        </a:rPr>
                        <a:t>-Definitions and descriptions of risk factors selected</a:t>
                      </a:r>
                    </a:p>
                    <a:p>
                      <a:pPr marL="0" marR="0">
                        <a:lnSpc>
                          <a:spcPct val="115000"/>
                        </a:lnSpc>
                        <a:spcBef>
                          <a:spcPts val="600"/>
                        </a:spcBef>
                        <a:spcAft>
                          <a:spcPts val="0"/>
                        </a:spcAft>
                      </a:pPr>
                      <a:r>
                        <a:rPr lang="en-US" sz="800" dirty="0">
                          <a:effectLst/>
                        </a:rPr>
                        <a:t>-Two examples of risk factors selected</a:t>
                      </a:r>
                    </a:p>
                    <a:p>
                      <a:pPr marL="0" marR="0">
                        <a:lnSpc>
                          <a:spcPct val="115000"/>
                        </a:lnSpc>
                        <a:spcBef>
                          <a:spcPts val="600"/>
                        </a:spcBef>
                        <a:spcAft>
                          <a:spcPts val="0"/>
                        </a:spcAft>
                      </a:pPr>
                      <a:r>
                        <a:rPr lang="en-US" sz="800" dirty="0">
                          <a:effectLst/>
                        </a:rPr>
                        <a:t>-One method for preventing a selected risk factor</a:t>
                      </a:r>
                    </a:p>
                    <a:p>
                      <a:pPr marL="0" marR="0">
                        <a:lnSpc>
                          <a:spcPct val="115000"/>
                        </a:lnSpc>
                        <a:spcBef>
                          <a:spcPts val="600"/>
                        </a:spcBef>
                        <a:spcAft>
                          <a:spcPts val="0"/>
                        </a:spcAft>
                      </a:pPr>
                      <a:r>
                        <a:rPr lang="en-US" sz="800" dirty="0">
                          <a:effectLst/>
                        </a:rPr>
                        <a:t>(e.g., no examples of selected risk factors are included on the poster, or there are only three risk factors displayed and defined)</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a:effectLst/>
                        </a:rPr>
                        <a:t>Poster is missing more than four components from one or more of the following criteria OR is missing more than one criterion altogether:</a:t>
                      </a:r>
                    </a:p>
                    <a:p>
                      <a:pPr marL="0" marR="0">
                        <a:lnSpc>
                          <a:spcPct val="115000"/>
                        </a:lnSpc>
                        <a:spcBef>
                          <a:spcPts val="600"/>
                        </a:spcBef>
                        <a:spcAft>
                          <a:spcPts val="0"/>
                        </a:spcAft>
                      </a:pPr>
                      <a:r>
                        <a:rPr lang="en-US" sz="800">
                          <a:effectLst/>
                        </a:rPr>
                        <a:t>-4 possible risk factors that pertain to the dishes prepared</a:t>
                      </a:r>
                    </a:p>
                    <a:p>
                      <a:pPr marL="0" marR="0">
                        <a:lnSpc>
                          <a:spcPct val="115000"/>
                        </a:lnSpc>
                        <a:spcBef>
                          <a:spcPts val="600"/>
                        </a:spcBef>
                        <a:spcAft>
                          <a:spcPts val="0"/>
                        </a:spcAft>
                      </a:pPr>
                      <a:r>
                        <a:rPr lang="en-US" sz="800">
                          <a:effectLst/>
                        </a:rPr>
                        <a:t>-Definitions and descriptions of risk factors selected</a:t>
                      </a:r>
                    </a:p>
                    <a:p>
                      <a:pPr marL="0" marR="0">
                        <a:lnSpc>
                          <a:spcPct val="115000"/>
                        </a:lnSpc>
                        <a:spcBef>
                          <a:spcPts val="600"/>
                        </a:spcBef>
                        <a:spcAft>
                          <a:spcPts val="0"/>
                        </a:spcAft>
                      </a:pPr>
                      <a:r>
                        <a:rPr lang="en-US" sz="800">
                          <a:effectLst/>
                        </a:rPr>
                        <a:t>-Two examples of risk factors selected</a:t>
                      </a:r>
                    </a:p>
                    <a:p>
                      <a:pPr marL="0" marR="0">
                        <a:lnSpc>
                          <a:spcPct val="115000"/>
                        </a:lnSpc>
                        <a:spcBef>
                          <a:spcPts val="600"/>
                        </a:spcBef>
                        <a:spcAft>
                          <a:spcPts val="0"/>
                        </a:spcAft>
                      </a:pPr>
                      <a:r>
                        <a:rPr lang="en-US" sz="800">
                          <a:effectLst/>
                        </a:rPr>
                        <a:t>-One method for preventing a selected risk factor</a:t>
                      </a:r>
                    </a:p>
                    <a:p>
                      <a:pPr marL="0" marR="0">
                        <a:lnSpc>
                          <a:spcPct val="115000"/>
                        </a:lnSpc>
                        <a:spcBef>
                          <a:spcPts val="600"/>
                        </a:spcBef>
                        <a:spcAft>
                          <a:spcPts val="0"/>
                        </a:spcAft>
                      </a:pPr>
                      <a:r>
                        <a:rPr lang="en-US" sz="800">
                          <a:effectLst/>
                        </a:rPr>
                        <a:t>(e.g., no examples of selected risk factors are included on the poster, there is no method for preventing a risk factor; or only one risk factor is displayed and defined)</a:t>
                      </a:r>
                      <a:endParaRPr lang="en-US" sz="80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extLst>
                  <a:ext uri="{0D108BD9-81ED-4DB2-BD59-A6C34878D82A}">
                    <a16:rowId xmlns:a16="http://schemas.microsoft.com/office/drawing/2014/main" val="10004"/>
                  </a:ext>
                </a:extLst>
              </a:tr>
              <a:tr h="473293">
                <a:tc>
                  <a:txBody>
                    <a:bodyPr/>
                    <a:lstStyle/>
                    <a:p>
                      <a:pPr marL="0" marR="0" algn="ctr">
                        <a:lnSpc>
                          <a:spcPct val="115000"/>
                        </a:lnSpc>
                        <a:spcBef>
                          <a:spcPts val="0"/>
                        </a:spcBef>
                        <a:spcAft>
                          <a:spcPts val="0"/>
                        </a:spcAft>
                      </a:pPr>
                      <a:r>
                        <a:rPr lang="en-US" sz="800" dirty="0">
                          <a:solidFill>
                            <a:schemeClr val="bg1"/>
                          </a:solidFill>
                          <a:effectLst/>
                        </a:rPr>
                        <a:t>Timeliness</a:t>
                      </a:r>
                    </a:p>
                    <a:p>
                      <a:pPr marL="0" marR="0" algn="ctr">
                        <a:lnSpc>
                          <a:spcPct val="115000"/>
                        </a:lnSpc>
                        <a:spcBef>
                          <a:spcPts val="0"/>
                        </a:spcBef>
                        <a:spcAft>
                          <a:spcPts val="0"/>
                        </a:spcAft>
                      </a:pPr>
                      <a:endParaRPr lang="en-US" sz="800" dirty="0">
                        <a:solidFill>
                          <a:schemeClr val="bg1"/>
                        </a:solidFill>
                        <a:effectLst/>
                      </a:endParaRPr>
                    </a:p>
                    <a:p>
                      <a:pPr marL="0" marR="0" algn="ctr">
                        <a:lnSpc>
                          <a:spcPct val="115000"/>
                        </a:lnSpc>
                        <a:spcBef>
                          <a:spcPts val="0"/>
                        </a:spcBef>
                        <a:spcAft>
                          <a:spcPts val="0"/>
                        </a:spcAft>
                      </a:pPr>
                      <a:r>
                        <a:rPr lang="en-US" sz="800" dirty="0">
                          <a:solidFill>
                            <a:schemeClr val="bg1"/>
                          </a:solidFill>
                          <a:effectLst/>
                        </a:rPr>
                        <a:t>(4 points)</a:t>
                      </a:r>
                      <a:endParaRPr lang="en-US" sz="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solidFill>
                      <a:srgbClr val="06347A"/>
                    </a:solidFill>
                  </a:tcPr>
                </a:tc>
                <a:tc>
                  <a:txBody>
                    <a:bodyPr/>
                    <a:lstStyle/>
                    <a:p>
                      <a:pPr marL="0" marR="0" algn="ctr">
                        <a:lnSpc>
                          <a:spcPct val="115000"/>
                        </a:lnSpc>
                        <a:spcBef>
                          <a:spcPts val="600"/>
                        </a:spcBef>
                        <a:spcAft>
                          <a:spcPts val="0"/>
                        </a:spcAft>
                      </a:pPr>
                      <a:r>
                        <a:rPr lang="en-US" sz="800">
                          <a:effectLst/>
                        </a:rPr>
                        <a:t>All components (both dishes and the poster) are completed within the given time frame </a:t>
                      </a:r>
                      <a:endParaRPr lang="en-US" sz="80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a:effectLst/>
                        </a:rPr>
                        <a:t>One component (a dish or the poster) is not completed within the given time frame</a:t>
                      </a:r>
                      <a:endParaRPr lang="en-US" sz="80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Two components (both dishes OR and dish and the poster) are not completed within the given time frame(s)</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tc>
                  <a:txBody>
                    <a:bodyPr/>
                    <a:lstStyle/>
                    <a:p>
                      <a:pPr marL="0" marR="0" algn="ctr">
                        <a:lnSpc>
                          <a:spcPct val="115000"/>
                        </a:lnSpc>
                        <a:spcBef>
                          <a:spcPts val="600"/>
                        </a:spcBef>
                        <a:spcAft>
                          <a:spcPts val="0"/>
                        </a:spcAft>
                      </a:pPr>
                      <a:r>
                        <a:rPr lang="en-US" sz="800" dirty="0">
                          <a:effectLst/>
                        </a:rPr>
                        <a:t>No tasks are completed within the given time frames</a:t>
                      </a:r>
                      <a:endParaRPr lang="en-US" sz="800" dirty="0">
                        <a:effectLst/>
                        <a:latin typeface="Arial" panose="020B0604020202020204" pitchFamily="34" charset="0"/>
                        <a:ea typeface="Calibri" panose="020F0502020204030204" pitchFamily="34" charset="0"/>
                        <a:cs typeface="Arial" panose="020B0604020202020204" pitchFamily="34" charset="0"/>
                      </a:endParaRPr>
                    </a:p>
                  </a:txBody>
                  <a:tcPr marL="22799" marR="22799" marT="0" marB="0"/>
                </a:tc>
                <a:extLst>
                  <a:ext uri="{0D108BD9-81ED-4DB2-BD59-A6C34878D82A}">
                    <a16:rowId xmlns:a16="http://schemas.microsoft.com/office/drawing/2014/main" val="10005"/>
                  </a:ext>
                </a:extLst>
              </a:tr>
            </a:tbl>
          </a:graphicData>
        </a:graphic>
      </p:graphicFrame>
      <p:sp>
        <p:nvSpPr>
          <p:cNvPr id="3" name="Slide Number Placeholder 2">
            <a:extLst>
              <a:ext uri="{FF2B5EF4-FFF2-40B4-BE49-F238E27FC236}">
                <a16:creationId xmlns:a16="http://schemas.microsoft.com/office/drawing/2014/main" id="{9836CFFB-D556-4822-B37B-185E85CD7AC0}"/>
              </a:ext>
              <a:ext uri="{C183D7F6-B498-43B3-948B-1728B52AA6E4}">
                <adec:decorative xmlns:adec="http://schemas.microsoft.com/office/drawing/2017/decorative" val="1"/>
              </a:ext>
            </a:extLst>
          </p:cNvPr>
          <p:cNvSpPr>
            <a:spLocks noGrp="1"/>
          </p:cNvSpPr>
          <p:nvPr>
            <p:ph type="sldNum" sz="quarter" idx="12"/>
          </p:nvPr>
        </p:nvSpPr>
        <p:spPr>
          <a:xfrm>
            <a:off x="6516586" y="6447631"/>
            <a:ext cx="2057400" cy="273844"/>
          </a:xfrm>
        </p:spPr>
        <p:txBody>
          <a:bodyPr/>
          <a:lstStyle/>
          <a:p>
            <a:fld id="{330EA680-D336-4FF7-8B7A-9848BB0A1C32}" type="slidenum">
              <a:rPr lang="en-US" smtClean="0"/>
              <a:t>11</a:t>
            </a:fld>
            <a:endParaRPr lang="en-US"/>
          </a:p>
        </p:txBody>
      </p:sp>
      <p:sp>
        <p:nvSpPr>
          <p:cNvPr id="2" name="Date Placeholder 1">
            <a:extLst>
              <a:ext uri="{FF2B5EF4-FFF2-40B4-BE49-F238E27FC236}">
                <a16:creationId xmlns:a16="http://schemas.microsoft.com/office/drawing/2014/main" id="{46B15042-828D-8B41-922D-CD9B577749F1}"/>
              </a:ext>
            </a:extLst>
          </p:cNvPr>
          <p:cNvSpPr>
            <a:spLocks noGrp="1"/>
          </p:cNvSpPr>
          <p:nvPr>
            <p:ph type="dt" sz="half" idx="10"/>
          </p:nvPr>
        </p:nvSpPr>
        <p:spPr/>
        <p:txBody>
          <a:bodyPr/>
          <a:lstStyle/>
          <a:p>
            <a:r>
              <a:rPr lang="en-US"/>
              <a:t>2025</a:t>
            </a:r>
          </a:p>
        </p:txBody>
      </p:sp>
    </p:spTree>
    <p:extLst>
      <p:ext uri="{BB962C8B-B14F-4D97-AF65-F5344CB8AC3E}">
        <p14:creationId xmlns:p14="http://schemas.microsoft.com/office/powerpoint/2010/main" val="498998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990BE5-F7E1-4102-8347-EA42847DEC50}"/>
              </a:ext>
            </a:extLst>
          </p:cNvPr>
          <p:cNvSpPr txBox="1">
            <a:spLocks noGrp="1"/>
          </p:cNvSpPr>
          <p:nvPr>
            <p:ph type="title" idx="4294967295"/>
          </p:nvPr>
        </p:nvSpPr>
        <p:spPr>
          <a:xfrm>
            <a:off x="514350" y="644435"/>
            <a:ext cx="8115300" cy="500137"/>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Quality Assurance Checklist: PT Items</a:t>
            </a:r>
          </a:p>
        </p:txBody>
      </p:sp>
      <p:graphicFrame>
        <p:nvGraphicFramePr>
          <p:cNvPr id="3" name="Table 2">
            <a:extLst>
              <a:ext uri="{FF2B5EF4-FFF2-40B4-BE49-F238E27FC236}">
                <a16:creationId xmlns:a16="http://schemas.microsoft.com/office/drawing/2014/main" id="{C8A182C6-25BE-48BE-AAB2-25A2458BA735}"/>
              </a:ext>
            </a:extLst>
          </p:cNvPr>
          <p:cNvGraphicFramePr>
            <a:graphicFrameLocks noGrp="1"/>
          </p:cNvGraphicFramePr>
          <p:nvPr>
            <p:extLst>
              <p:ext uri="{D42A27DB-BD31-4B8C-83A1-F6EECF244321}">
                <p14:modId xmlns:p14="http://schemas.microsoft.com/office/powerpoint/2010/main" val="1906532289"/>
              </p:ext>
            </p:extLst>
          </p:nvPr>
        </p:nvGraphicFramePr>
        <p:xfrm>
          <a:off x="476250" y="1409700"/>
          <a:ext cx="8229600" cy="4378522"/>
        </p:xfrm>
        <a:graphic>
          <a:graphicData uri="http://schemas.openxmlformats.org/drawingml/2006/table">
            <a:tbl>
              <a:tblPr firstRow="1" firstCol="1" bandRow="1">
                <a:tableStyleId>{5C22544A-7EE6-4342-B048-85BDC9FD1C3A}</a:tableStyleId>
              </a:tblPr>
              <a:tblGrid>
                <a:gridCol w="2265405">
                  <a:extLst>
                    <a:ext uri="{9D8B030D-6E8A-4147-A177-3AD203B41FA5}">
                      <a16:colId xmlns:a16="http://schemas.microsoft.com/office/drawing/2014/main" val="20000"/>
                    </a:ext>
                  </a:extLst>
                </a:gridCol>
                <a:gridCol w="5964195">
                  <a:extLst>
                    <a:ext uri="{9D8B030D-6E8A-4147-A177-3AD203B41FA5}">
                      <a16:colId xmlns:a16="http://schemas.microsoft.com/office/drawing/2014/main" val="20001"/>
                    </a:ext>
                  </a:extLst>
                </a:gridCol>
              </a:tblGrid>
              <a:tr h="368132">
                <a:tc>
                  <a:txBody>
                    <a:bodyPr/>
                    <a:lstStyle/>
                    <a:p>
                      <a:pPr marL="0" marR="0">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Task</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solidFill>
                      <a:srgbClr val="003C7C"/>
                    </a:solidFill>
                  </a:tcPr>
                </a:tc>
                <a:tc>
                  <a:txBody>
                    <a:bodyPr/>
                    <a:lstStyle/>
                    <a:p>
                      <a:pPr marL="0" marR="0">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Task Question</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solidFill>
                      <a:srgbClr val="003C7C"/>
                    </a:solidFill>
                  </a:tcPr>
                </a:tc>
                <a:extLst>
                  <a:ext uri="{0D108BD9-81ED-4DB2-BD59-A6C34878D82A}">
                    <a16:rowId xmlns:a16="http://schemas.microsoft.com/office/drawing/2014/main" val="10000"/>
                  </a:ext>
                </a:extLst>
              </a:tr>
              <a:tr h="461623">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Targeted Standards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To</a:t>
                      </a:r>
                      <a:r>
                        <a:rPr lang="en-US" sz="1800" baseline="0" dirty="0">
                          <a:effectLst/>
                          <a:latin typeface="Arial" panose="020B0604020202020204" pitchFamily="34" charset="0"/>
                          <a:cs typeface="Arial" panose="020B0604020202020204" pitchFamily="34" charset="0"/>
                        </a:rPr>
                        <a:t> what degree d</a:t>
                      </a:r>
                      <a:r>
                        <a:rPr lang="en-US" sz="1800" dirty="0">
                          <a:effectLst/>
                          <a:latin typeface="Arial" panose="020B0604020202020204" pitchFamily="34" charset="0"/>
                          <a:cs typeface="Arial" panose="020B0604020202020204" pitchFamily="34" charset="0"/>
                        </a:rPr>
                        <a:t>oes this item match the targeted standards?</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1"/>
                  </a:ext>
                </a:extLst>
              </a:tr>
              <a:tr h="487219">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Cognitive Level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To what degree does this item match the DOK </a:t>
                      </a:r>
                    </a:p>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expressed in the standards?</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E9EDF4"/>
                    </a:solidFill>
                  </a:tcPr>
                </a:tc>
                <a:extLst>
                  <a:ext uri="{0D108BD9-81ED-4DB2-BD59-A6C34878D82A}">
                    <a16:rowId xmlns:a16="http://schemas.microsoft.com/office/drawing/2014/main" val="10002"/>
                  </a:ext>
                </a:extLst>
              </a:tr>
              <a:tr h="510350">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Developmentally Appropriate</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Are the readability and task requirements appropriate for the test-takers?</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3"/>
                  </a:ext>
                </a:extLst>
              </a:tr>
              <a:tr h="487219">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Sensitive Material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Is there sensitive content with references to drugs, death, suicide, etc.?</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4"/>
                  </a:ext>
                </a:extLst>
              </a:tr>
              <a:tr h="473312">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Potential Bias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Are there contextual, gender, or cultural assumptions?</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5"/>
                  </a:ext>
                </a:extLst>
              </a:tr>
              <a:tr h="487219">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Fairness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Has the test-taker had the opportunity to learn the content within the item?</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6"/>
                  </a:ext>
                </a:extLst>
              </a:tr>
              <a:tr h="487219">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Editing</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tc>
                  <a:txBody>
                    <a:bodyPr/>
                    <a:lstStyle/>
                    <a:p>
                      <a:pPr marL="0" marR="0">
                        <a:lnSpc>
                          <a:spcPct val="100000"/>
                        </a:lnSpc>
                        <a:spcBef>
                          <a:spcPts val="0"/>
                        </a:spcBef>
                        <a:spcAft>
                          <a:spcPts val="0"/>
                        </a:spcAft>
                      </a:pPr>
                      <a:r>
                        <a:rPr lang="en-US" sz="1800" dirty="0">
                          <a:effectLst/>
                          <a:latin typeface="Arial" panose="020B0604020202020204" pitchFamily="34" charset="0"/>
                          <a:cs typeface="Arial" panose="020B0604020202020204" pitchFamily="34" charset="0"/>
                        </a:rPr>
                        <a:t>Have editorial correctness and Universal Design principles been applied?</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7"/>
                  </a:ext>
                </a:extLst>
              </a:tr>
            </a:tbl>
          </a:graphicData>
        </a:graphic>
      </p:graphicFrame>
      <p:sp>
        <p:nvSpPr>
          <p:cNvPr id="2" name="Slide Number Placeholder 1">
            <a:extLst>
              <a:ext uri="{FF2B5EF4-FFF2-40B4-BE49-F238E27FC236}">
                <a16:creationId xmlns:a16="http://schemas.microsoft.com/office/drawing/2014/main" id="{A0B71EDA-4E60-453D-A9C5-89BBC13DD6DA}"/>
              </a:ext>
            </a:extLst>
          </p:cNvPr>
          <p:cNvSpPr>
            <a:spLocks noGrp="1"/>
          </p:cNvSpPr>
          <p:nvPr>
            <p:ph type="sldNum" sz="quarter" idx="12"/>
          </p:nvPr>
        </p:nvSpPr>
        <p:spPr/>
        <p:txBody>
          <a:bodyPr/>
          <a:lstStyle/>
          <a:p>
            <a:fld id="{330EA680-D336-4FF7-8B7A-9848BB0A1C32}" type="slidenum">
              <a:rPr lang="en-US" smtClean="0"/>
              <a:t>12</a:t>
            </a:fld>
            <a:endParaRPr lang="en-US"/>
          </a:p>
        </p:txBody>
      </p:sp>
      <p:sp>
        <p:nvSpPr>
          <p:cNvPr id="5" name="Date Placeholder 4">
            <a:extLst>
              <a:ext uri="{FF2B5EF4-FFF2-40B4-BE49-F238E27FC236}">
                <a16:creationId xmlns:a16="http://schemas.microsoft.com/office/drawing/2014/main" id="{5676D960-3945-1F4E-9CB4-F561FD5EF0E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pic>
        <p:nvPicPr>
          <p:cNvPr id="6" name="Graphic 3">
            <a:extLst>
              <a:ext uri="{FF2B5EF4-FFF2-40B4-BE49-F238E27FC236}">
                <a16:creationId xmlns:a16="http://schemas.microsoft.com/office/drawing/2014/main" id="{4F7A227A-7058-A746-8F93-D08A47665D5C}"/>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0000" y="1828800"/>
            <a:ext cx="1238216" cy="1238216"/>
          </a:xfrm>
          <a:prstGeom prst="rect">
            <a:avLst/>
          </a:prstGeom>
        </p:spPr>
      </p:pic>
    </p:spTree>
    <p:extLst>
      <p:ext uri="{BB962C8B-B14F-4D97-AF65-F5344CB8AC3E}">
        <p14:creationId xmlns:p14="http://schemas.microsoft.com/office/powerpoint/2010/main" val="349444029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69B02-3552-9E42-A74F-837D63D482EC}"/>
              </a:ext>
            </a:extLst>
          </p:cNvPr>
          <p:cNvSpPr>
            <a:spLocks noGrp="1"/>
          </p:cNvSpPr>
          <p:nvPr>
            <p:ph type="title"/>
          </p:nvPr>
        </p:nvSpPr>
        <p:spPr/>
        <p:txBody>
          <a:bodyPr>
            <a:normAutofit/>
          </a:bodyPr>
          <a:lstStyle/>
          <a:p>
            <a:pPr marL="172720" algn="ctr"/>
            <a:r>
              <a:rPr lang="en-US" sz="2800" b="1" dirty="0">
                <a:latin typeface="Arial"/>
                <a:cs typeface="Arial"/>
              </a:rPr>
              <a:t>Practice Makes Progress: PT Items</a:t>
            </a:r>
            <a:endParaRPr lang="en-US" sz="2800" dirty="0">
              <a:latin typeface="Arial"/>
              <a:cs typeface="Arial"/>
            </a:endParaRPr>
          </a:p>
        </p:txBody>
      </p:sp>
      <p:sp>
        <p:nvSpPr>
          <p:cNvPr id="3" name="Content Placeholder 2">
            <a:extLst>
              <a:ext uri="{FF2B5EF4-FFF2-40B4-BE49-F238E27FC236}">
                <a16:creationId xmlns:a16="http://schemas.microsoft.com/office/drawing/2014/main" id="{C160008A-A83A-CC44-A597-968BCC774F5C}"/>
              </a:ext>
            </a:extLst>
          </p:cNvPr>
          <p:cNvSpPr>
            <a:spLocks noGrp="1"/>
          </p:cNvSpPr>
          <p:nvPr>
            <p:ph idx="1"/>
          </p:nvPr>
        </p:nvSpPr>
        <p:spPr>
          <a:xfrm>
            <a:off x="1881188" y="1479482"/>
            <a:ext cx="6781800" cy="4953000"/>
          </a:xfrm>
        </p:spPr>
        <p:txBody>
          <a:bodyPr>
            <a:normAutofit/>
          </a:bodyPr>
          <a:lstStyle/>
          <a:p>
            <a:pPr marL="0" indent="0">
              <a:buNone/>
            </a:pPr>
            <a:r>
              <a:rPr lang="en-US" sz="2400" dirty="0"/>
              <a:t>Write a performance task for the following criteria, to be assessed as part of a high school civics graduation requirement.</a:t>
            </a:r>
          </a:p>
          <a:p>
            <a:pPr marL="0" indent="0">
              <a:buNone/>
            </a:pPr>
            <a:endParaRPr lang="en-US" sz="2400" dirty="0"/>
          </a:p>
          <a:p>
            <a:r>
              <a:rPr lang="en-US" sz="2400" dirty="0"/>
              <a:t>the rights and responsibilities of a citizen</a:t>
            </a:r>
          </a:p>
          <a:p>
            <a:r>
              <a:rPr lang="en-US" sz="2400" dirty="0"/>
              <a:t>civic participation</a:t>
            </a:r>
          </a:p>
          <a:p>
            <a:pPr marL="0" indent="0">
              <a:buNone/>
            </a:pPr>
            <a:endParaRPr lang="en-US" sz="2400" dirty="0"/>
          </a:p>
          <a:p>
            <a:r>
              <a:rPr lang="en-US" sz="2400" dirty="0"/>
              <a:t>the impact of equity issues in civic participation</a:t>
            </a:r>
          </a:p>
          <a:p>
            <a:pPr marL="0" indent="0">
              <a:buNone/>
            </a:pPr>
            <a:endParaRPr lang="en-US" dirty="0"/>
          </a:p>
        </p:txBody>
      </p:sp>
      <p:sp>
        <p:nvSpPr>
          <p:cNvPr id="4" name="Date Placeholder 3">
            <a:extLst>
              <a:ext uri="{FF2B5EF4-FFF2-40B4-BE49-F238E27FC236}">
                <a16:creationId xmlns:a16="http://schemas.microsoft.com/office/drawing/2014/main" id="{F8D90662-0CA8-7C4F-B00A-6DED5C52960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695E11A4-C094-8443-8719-1472745ADC90}"/>
              </a:ext>
            </a:extLst>
          </p:cNvPr>
          <p:cNvSpPr>
            <a:spLocks noGrp="1"/>
          </p:cNvSpPr>
          <p:nvPr>
            <p:ph type="sldNum" sz="quarter" idx="12"/>
          </p:nvPr>
        </p:nvSpPr>
        <p:spPr/>
        <p:txBody>
          <a:bodyPr/>
          <a:lstStyle/>
          <a:p>
            <a:fld id="{680C5762-CF65-4775-9966-A58D40CC61B9}" type="slidenum">
              <a:rPr lang="en-US" smtClean="0"/>
              <a:t>13</a:t>
            </a:fld>
            <a:endParaRPr lang="en-US"/>
          </a:p>
        </p:txBody>
      </p:sp>
      <p:sp>
        <p:nvSpPr>
          <p:cNvPr id="6" name="Right Arrow Callout 7">
            <a:extLst>
              <a:ext uri="{FF2B5EF4-FFF2-40B4-BE49-F238E27FC236}">
                <a16:creationId xmlns:a16="http://schemas.microsoft.com/office/drawing/2014/main" id="{0DD73FAD-F9CB-A885-1655-DCA0F6A8ECD8}"/>
              </a:ext>
              <a:ext uri="{C183D7F6-B498-43B3-948B-1728B52AA6E4}">
                <adec:decorative xmlns:adec="http://schemas.microsoft.com/office/drawing/2017/decorative" val="1"/>
              </a:ext>
            </a:extLst>
          </p:cNvPr>
          <p:cNvSpPr/>
          <p:nvPr/>
        </p:nvSpPr>
        <p:spPr>
          <a:xfrm>
            <a:off x="491987" y="1705055"/>
            <a:ext cx="1828800" cy="4362302"/>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250445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Verdana"/>
                <a:cs typeface="Arial"/>
              </a:rPr>
              <a:t>For more information on assessment literacy please visit PDE’s Standards Aligned System website at </a:t>
            </a:r>
            <a:r>
              <a:rPr kumimoji="0" lang="en-US" altLang="en-US" sz="2000" b="0" i="0" u="sng" strike="noStrike" kern="1200" cap="none" spc="0" normalizeH="0" baseline="0" noProof="0" dirty="0">
                <a:ln>
                  <a:noFill/>
                </a:ln>
                <a:solidFill>
                  <a:srgbClr val="0000FF"/>
                </a:solidFill>
                <a:effectLst/>
                <a:uLnTx/>
                <a:uFillTx/>
                <a:latin typeface="Arial"/>
                <a:ea typeface="Verdana"/>
                <a:cs typeface="Arial"/>
                <a:hlinkClick r:id="rId3"/>
              </a:rPr>
              <a:t>pdesas.org</a:t>
            </a:r>
            <a:r>
              <a:rPr kumimoji="0" lang="en-US" altLang="en-US" sz="2000" b="0" i="0" u="none" strike="noStrike" kern="1200" cap="none" spc="0" normalizeH="0" baseline="0" noProof="0" dirty="0">
                <a:ln>
                  <a:noFill/>
                </a:ln>
                <a:solidFill>
                  <a:srgbClr val="000000"/>
                </a:solidFill>
                <a:effectLst/>
                <a:uLnTx/>
                <a:uFillTx/>
                <a:latin typeface="Arial"/>
                <a:ea typeface="Verdana"/>
                <a:cs typeface="Arial"/>
                <a:hlinkClick r:id="rId3"/>
              </a:rPr>
              <a:t> </a:t>
            </a:r>
            <a:endPar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charset="0"/>
                <a:ea typeface="+mn-ea"/>
                <a:cs typeface="+mn-cs"/>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kumimoji="0" lang="en-US" sz="16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0C5762-CF65-4775-9966-A58D40CC61B9}"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2025</a:t>
            </a: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96470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3BEF8-1112-D740-BC14-879C9437ED6F}"/>
              </a:ext>
            </a:extLst>
          </p:cNvPr>
          <p:cNvSpPr>
            <a:spLocks noGrp="1"/>
          </p:cNvSpPr>
          <p:nvPr>
            <p:ph type="title"/>
          </p:nvPr>
        </p:nvSpPr>
        <p:spPr/>
        <p:txBody>
          <a:bodyPr>
            <a:normAutofit/>
          </a:bodyPr>
          <a:lstStyle/>
          <a:p>
            <a:pPr algn="ctr"/>
            <a:r>
              <a:rPr lang="en-US" altLang="en-US" sz="2800" b="1" dirty="0">
                <a:ea typeface="ＭＳ Ｐゴシック" pitchFamily="34" charset="-128"/>
              </a:rPr>
              <a:t>Performance Task Items</a:t>
            </a:r>
            <a:endParaRPr lang="en-US" sz="2800" b="1" dirty="0"/>
          </a:p>
        </p:txBody>
      </p:sp>
      <p:sp>
        <p:nvSpPr>
          <p:cNvPr id="3" name="Content Placeholder 2">
            <a:extLst>
              <a:ext uri="{FF2B5EF4-FFF2-40B4-BE49-F238E27FC236}">
                <a16:creationId xmlns:a16="http://schemas.microsoft.com/office/drawing/2014/main" id="{5F8186EB-A393-E644-996A-177AC7DB54A5}"/>
              </a:ext>
            </a:extLst>
          </p:cNvPr>
          <p:cNvSpPr>
            <a:spLocks noGrp="1"/>
          </p:cNvSpPr>
          <p:nvPr>
            <p:ph idx="1"/>
          </p:nvPr>
        </p:nvSpPr>
        <p:spPr>
          <a:xfrm>
            <a:off x="451624" y="1393316"/>
            <a:ext cx="8229600" cy="4640765"/>
          </a:xfrm>
        </p:spPr>
        <p:txBody>
          <a:bodyPr vert="horz" lIns="91440" tIns="45720" rIns="91440" bIns="45720" rtlCol="0" anchor="t">
            <a:normAutofit lnSpcReduction="10000"/>
          </a:bodyPr>
          <a:lstStyle/>
          <a:p>
            <a:pPr marL="0" indent="0">
              <a:spcBef>
                <a:spcPts val="0"/>
              </a:spcBef>
              <a:buNone/>
            </a:pPr>
            <a:r>
              <a:rPr lang="en-US" altLang="en-US" sz="2400" b="1" dirty="0">
                <a:latin typeface="Arial"/>
                <a:ea typeface="ＭＳ Ｐゴシック"/>
                <a:cs typeface="Arial"/>
              </a:rPr>
              <a:t>Definition</a:t>
            </a:r>
          </a:p>
          <a:p>
            <a:pPr marL="0" indent="0">
              <a:spcBef>
                <a:spcPts val="0"/>
              </a:spcBef>
              <a:buNone/>
            </a:pPr>
            <a:endParaRPr lang="en-US" altLang="en-US" sz="1200" b="1" dirty="0">
              <a:latin typeface="Arial"/>
              <a:ea typeface="ＭＳ Ｐゴシック"/>
              <a:cs typeface="Arial"/>
            </a:endParaRPr>
          </a:p>
          <a:p>
            <a:pPr marL="0" indent="0">
              <a:spcBef>
                <a:spcPts val="0"/>
              </a:spcBef>
              <a:buNone/>
            </a:pPr>
            <a:r>
              <a:rPr lang="en-US" altLang="en-US" sz="2400" dirty="0">
                <a:latin typeface="Arial"/>
                <a:ea typeface="ＭＳ Ｐゴシック"/>
                <a:cs typeface="Arial"/>
              </a:rPr>
              <a:t>Performance tasks are:</a:t>
            </a:r>
            <a:endParaRPr lang="en-US" sz="2400" dirty="0">
              <a:latin typeface="Arial"/>
              <a:cs typeface="Arial"/>
            </a:endParaRPr>
          </a:p>
          <a:p>
            <a:pPr>
              <a:spcBef>
                <a:spcPts val="0"/>
              </a:spcBef>
            </a:pPr>
            <a:r>
              <a:rPr lang="en-US" altLang="en-US" sz="2400" dirty="0">
                <a:latin typeface="Arial"/>
                <a:ea typeface="ＭＳ Ｐゴシック"/>
                <a:cs typeface="Arial"/>
              </a:rPr>
              <a:t>a culminating event</a:t>
            </a:r>
          </a:p>
          <a:p>
            <a:pPr lvl="1">
              <a:spcBef>
                <a:spcPts val="0"/>
              </a:spcBef>
              <a:buSzPct val="75000"/>
              <a:buFont typeface="Courier New" panose="02070309020205020404" pitchFamily="49" charset="0"/>
              <a:buChar char="o"/>
            </a:pPr>
            <a:r>
              <a:rPr lang="en-US" altLang="en-US" sz="2200" dirty="0">
                <a:latin typeface="Arial"/>
                <a:ea typeface="ＭＳ Ｐゴシック"/>
                <a:cs typeface="Arial"/>
              </a:rPr>
              <a:t>portfolio</a:t>
            </a:r>
          </a:p>
          <a:p>
            <a:pPr lvl="1">
              <a:spcBef>
                <a:spcPts val="0"/>
              </a:spcBef>
              <a:buSzPct val="75000"/>
              <a:buFont typeface="Courier New" panose="02070309020205020404" pitchFamily="49" charset="0"/>
              <a:buChar char="o"/>
            </a:pPr>
            <a:r>
              <a:rPr lang="en-US" altLang="en-US" sz="2200" dirty="0">
                <a:latin typeface="Arial"/>
                <a:ea typeface="ＭＳ Ｐゴシック"/>
                <a:cs typeface="Arial"/>
              </a:rPr>
              <a:t>performance</a:t>
            </a:r>
          </a:p>
          <a:p>
            <a:pPr lvl="1">
              <a:spcBef>
                <a:spcPts val="0"/>
              </a:spcBef>
              <a:buSzPct val="75000"/>
              <a:buFont typeface="Courier New" panose="02070309020205020404" pitchFamily="49" charset="0"/>
              <a:buChar char="o"/>
            </a:pPr>
            <a:r>
              <a:rPr lang="en-US" altLang="en-US" sz="2200" dirty="0">
                <a:latin typeface="Arial"/>
                <a:ea typeface="ＭＳ Ｐゴシック"/>
                <a:cs typeface="Arial"/>
              </a:rPr>
              <a:t>project</a:t>
            </a:r>
          </a:p>
          <a:p>
            <a:pPr>
              <a:spcBef>
                <a:spcPts val="0"/>
              </a:spcBef>
            </a:pPr>
            <a:r>
              <a:rPr lang="en-US" altLang="en-US" sz="2400" dirty="0">
                <a:latin typeface="Arial"/>
                <a:ea typeface="ＭＳ Ｐゴシック"/>
                <a:cs typeface="Arial"/>
              </a:rPr>
              <a:t>often aligned to several targeted standards so they include multiple tasks</a:t>
            </a:r>
          </a:p>
          <a:p>
            <a:pPr>
              <a:spcBef>
                <a:spcPts val="0"/>
              </a:spcBef>
            </a:pPr>
            <a:r>
              <a:rPr lang="en-US" sz="2400" dirty="0">
                <a:latin typeface="Arial"/>
                <a:cs typeface="Arial"/>
              </a:rPr>
              <a:t>a</a:t>
            </a:r>
            <a:r>
              <a:rPr lang="en-US" sz="2400" kern="1200" dirty="0">
                <a:effectLst/>
                <a:latin typeface="Arial"/>
                <a:cs typeface="Arial"/>
              </a:rPr>
              <a:t>dministered over an extended time</a:t>
            </a:r>
          </a:p>
          <a:p>
            <a:pPr>
              <a:spcBef>
                <a:spcPts val="0"/>
              </a:spcBef>
            </a:pPr>
            <a:r>
              <a:rPr lang="en-US" altLang="en-US" sz="2400" dirty="0">
                <a:latin typeface="Arial"/>
                <a:ea typeface="ＭＳ Ｐゴシック"/>
                <a:cs typeface="Arial"/>
              </a:rPr>
              <a:t>able to measure high levels of DOK (e.g., level 4).</a:t>
            </a:r>
          </a:p>
          <a:p>
            <a:pPr>
              <a:spcBef>
                <a:spcPts val="0"/>
              </a:spcBef>
            </a:pPr>
            <a:r>
              <a:rPr lang="en-US" altLang="ja-JP" sz="2400" dirty="0">
                <a:latin typeface="Arial"/>
                <a:ea typeface="ＭＳ Ｐゴシック"/>
                <a:cs typeface="Arial"/>
              </a:rPr>
              <a:t>able to provide evidence of understanding via transfer</a:t>
            </a:r>
            <a:endParaRPr lang="en-US" altLang="en-US" sz="2400" dirty="0">
              <a:latin typeface="Arial"/>
              <a:ea typeface="ＭＳ Ｐゴシック"/>
              <a:cs typeface="Arial"/>
            </a:endParaRPr>
          </a:p>
          <a:p>
            <a:pPr>
              <a:spcBef>
                <a:spcPts val="0"/>
              </a:spcBef>
            </a:pPr>
            <a:r>
              <a:rPr lang="en-US" altLang="en-US" sz="2400" dirty="0">
                <a:latin typeface="Arial"/>
                <a:ea typeface="ＭＳ Ｐゴシック"/>
                <a:cs typeface="Arial"/>
              </a:rPr>
              <a:t>often used in conjunction with </a:t>
            </a:r>
            <a:r>
              <a:rPr lang="en-US" altLang="ja-JP" sz="2400" i="1" dirty="0">
                <a:latin typeface="Arial"/>
                <a:ea typeface="ＭＳ Ｐゴシック"/>
                <a:cs typeface="Arial"/>
              </a:rPr>
              <a:t>on-demand</a:t>
            </a:r>
            <a:r>
              <a:rPr lang="en-US" altLang="ja-JP" sz="2400" dirty="0">
                <a:latin typeface="Arial"/>
                <a:ea typeface="ＭＳ Ｐゴシック"/>
                <a:cs typeface="Arial"/>
              </a:rPr>
              <a:t> items/tasks </a:t>
            </a:r>
            <a:r>
              <a:rPr lang="en-US" altLang="ja-JP" sz="2200" dirty="0">
                <a:latin typeface="Arial"/>
                <a:ea typeface="ＭＳ Ｐゴシック"/>
                <a:cs typeface="Arial"/>
              </a:rPr>
              <a:t>(i.e., SR, SCR, ECR) at key phases/ milestones</a:t>
            </a:r>
            <a:endParaRPr lang="en-US" altLang="ja-JP" sz="2400" dirty="0">
              <a:latin typeface="Arial"/>
              <a:ea typeface="ＭＳ Ｐゴシック"/>
              <a:cs typeface="Arial"/>
            </a:endParaRPr>
          </a:p>
          <a:p>
            <a:pPr marL="0" indent="0">
              <a:spcBef>
                <a:spcPts val="0"/>
              </a:spcBef>
              <a:buNone/>
            </a:pPr>
            <a:endParaRPr lang="en-US" sz="2800" dirty="0">
              <a:effectLst/>
            </a:endParaRPr>
          </a:p>
        </p:txBody>
      </p:sp>
      <p:sp>
        <p:nvSpPr>
          <p:cNvPr id="4" name="Date Placeholder 3">
            <a:extLst>
              <a:ext uri="{FF2B5EF4-FFF2-40B4-BE49-F238E27FC236}">
                <a16:creationId xmlns:a16="http://schemas.microsoft.com/office/drawing/2014/main" id="{758C126E-1899-A246-A310-5B78A858942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39A3656D-6F77-9F48-B66B-C4CF1F056574}"/>
              </a:ext>
            </a:extLst>
          </p:cNvPr>
          <p:cNvSpPr>
            <a:spLocks noGrp="1"/>
          </p:cNvSpPr>
          <p:nvPr>
            <p:ph type="sldNum" sz="quarter" idx="12"/>
          </p:nvPr>
        </p:nvSpPr>
        <p:spPr/>
        <p:txBody>
          <a:bodyPr/>
          <a:lstStyle/>
          <a:p>
            <a:fld id="{680C5762-CF65-4775-9966-A58D40CC61B9}" type="slidenum">
              <a:rPr lang="en-US" smtClean="0"/>
              <a:t>2</a:t>
            </a:fld>
            <a:endParaRPr lang="en-US"/>
          </a:p>
        </p:txBody>
      </p:sp>
    </p:spTree>
    <p:extLst>
      <p:ext uri="{BB962C8B-B14F-4D97-AF65-F5344CB8AC3E}">
        <p14:creationId xmlns:p14="http://schemas.microsoft.com/office/powerpoint/2010/main" val="3393662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2742A-6050-9147-A946-8848E1310F1B}"/>
              </a:ext>
            </a:extLst>
          </p:cNvPr>
          <p:cNvSpPr>
            <a:spLocks noGrp="1"/>
          </p:cNvSpPr>
          <p:nvPr>
            <p:ph type="title"/>
          </p:nvPr>
        </p:nvSpPr>
        <p:spPr/>
        <p:txBody>
          <a:bodyPr>
            <a:normAutofit/>
          </a:bodyPr>
          <a:lstStyle/>
          <a:p>
            <a:pPr algn="ctr"/>
            <a:r>
              <a:rPr lang="en-US" sz="2800" b="1" dirty="0"/>
              <a:t>Performance Tasks: Characteristics</a:t>
            </a:r>
          </a:p>
        </p:txBody>
      </p:sp>
      <p:sp>
        <p:nvSpPr>
          <p:cNvPr id="3" name="Content Placeholder 2">
            <a:extLst>
              <a:ext uri="{FF2B5EF4-FFF2-40B4-BE49-F238E27FC236}">
                <a16:creationId xmlns:a16="http://schemas.microsoft.com/office/drawing/2014/main" id="{63B95DC3-EF0F-CB4D-8F51-79FC9138BDA6}"/>
              </a:ext>
            </a:extLst>
          </p:cNvPr>
          <p:cNvSpPr>
            <a:spLocks noGrp="1"/>
          </p:cNvSpPr>
          <p:nvPr>
            <p:ph idx="1"/>
          </p:nvPr>
        </p:nvSpPr>
        <p:spPr>
          <a:xfrm>
            <a:off x="457200" y="1600200"/>
            <a:ext cx="8229600" cy="4267200"/>
          </a:xfrm>
        </p:spPr>
        <p:txBody>
          <a:bodyPr>
            <a:normAutofit fontScale="85000" lnSpcReduction="20000"/>
          </a:bodyPr>
          <a:lstStyle/>
          <a:p>
            <a:r>
              <a:rPr lang="en-US" dirty="0"/>
              <a:t>Prompts/statement/scenario/task descriptions</a:t>
            </a:r>
          </a:p>
          <a:p>
            <a:r>
              <a:rPr lang="en-US" dirty="0"/>
              <a:t>Measure one or more specific standards</a:t>
            </a:r>
          </a:p>
          <a:p>
            <a:r>
              <a:rPr lang="en-US" dirty="0"/>
              <a:t>Complex</a:t>
            </a:r>
          </a:p>
          <a:p>
            <a:r>
              <a:rPr lang="en-US" dirty="0"/>
              <a:t>Meaningful context</a:t>
            </a:r>
          </a:p>
          <a:p>
            <a:r>
              <a:rPr lang="en-US" dirty="0"/>
              <a:t>Authentic</a:t>
            </a:r>
          </a:p>
          <a:p>
            <a:r>
              <a:rPr lang="en-US" dirty="0"/>
              <a:t>Process/product oriented</a:t>
            </a:r>
          </a:p>
          <a:p>
            <a:r>
              <a:rPr lang="en-US" dirty="0"/>
              <a:t>Open-ended</a:t>
            </a:r>
          </a:p>
          <a:p>
            <a:r>
              <a:rPr lang="en-US" dirty="0"/>
              <a:t>Evaluated with established criteria using rubrics</a:t>
            </a:r>
          </a:p>
          <a:p>
            <a:r>
              <a:rPr lang="en-US" dirty="0"/>
              <a:t>Time-bound</a:t>
            </a:r>
          </a:p>
          <a:p>
            <a:r>
              <a:rPr lang="en-US" dirty="0"/>
              <a:t>Learning occurs while students complete the task</a:t>
            </a:r>
          </a:p>
          <a:p>
            <a:pPr marL="0" indent="0">
              <a:buNone/>
            </a:pPr>
            <a:endParaRPr lang="en-US" dirty="0"/>
          </a:p>
        </p:txBody>
      </p:sp>
      <p:sp>
        <p:nvSpPr>
          <p:cNvPr id="4" name="Date Placeholder 3">
            <a:extLst>
              <a:ext uri="{FF2B5EF4-FFF2-40B4-BE49-F238E27FC236}">
                <a16:creationId xmlns:a16="http://schemas.microsoft.com/office/drawing/2014/main" id="{21C470A7-4F3A-8640-8485-79CFB7152B5A}"/>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19E4CD21-4CE6-C74D-9E8A-1A6D9C92546F}"/>
              </a:ext>
            </a:extLst>
          </p:cNvPr>
          <p:cNvSpPr>
            <a:spLocks noGrp="1"/>
          </p:cNvSpPr>
          <p:nvPr>
            <p:ph type="sldNum" sz="quarter" idx="12"/>
          </p:nvPr>
        </p:nvSpPr>
        <p:spPr/>
        <p:txBody>
          <a:bodyPr/>
          <a:lstStyle/>
          <a:p>
            <a:fld id="{680C5762-CF65-4775-9966-A58D40CC61B9}" type="slidenum">
              <a:rPr lang="en-US" smtClean="0"/>
              <a:t>3</a:t>
            </a:fld>
            <a:endParaRPr lang="en-US"/>
          </a:p>
        </p:txBody>
      </p:sp>
    </p:spTree>
    <p:extLst>
      <p:ext uri="{BB962C8B-B14F-4D97-AF65-F5344CB8AC3E}">
        <p14:creationId xmlns:p14="http://schemas.microsoft.com/office/powerpoint/2010/main" val="390763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B675A8-49E4-5643-B98D-A4444112930A}"/>
              </a:ext>
            </a:extLst>
          </p:cNvPr>
          <p:cNvSpPr>
            <a:spLocks noGrp="1"/>
          </p:cNvSpPr>
          <p:nvPr>
            <p:ph type="title"/>
          </p:nvPr>
        </p:nvSpPr>
        <p:spPr/>
        <p:txBody>
          <a:bodyPr>
            <a:normAutofit/>
          </a:bodyPr>
          <a:lstStyle/>
          <a:p>
            <a:pPr algn="ctr"/>
            <a:r>
              <a:rPr lang="en-US" sz="2800" b="1" dirty="0"/>
              <a:t>Performance</a:t>
            </a:r>
            <a:r>
              <a:rPr lang="en-US" sz="2800" b="1" baseline="0" dirty="0"/>
              <a:t> Tasks: Strengths &amp; Limitations</a:t>
            </a:r>
            <a:endParaRPr lang="en-US" sz="2800" b="1" dirty="0"/>
          </a:p>
        </p:txBody>
      </p:sp>
      <p:sp>
        <p:nvSpPr>
          <p:cNvPr id="6" name="Text Placeholder 5">
            <a:extLst>
              <a:ext uri="{FF2B5EF4-FFF2-40B4-BE49-F238E27FC236}">
                <a16:creationId xmlns:a16="http://schemas.microsoft.com/office/drawing/2014/main" id="{9952894E-0148-4BAF-84A6-7DFA50388AC2}"/>
              </a:ext>
            </a:extLst>
          </p:cNvPr>
          <p:cNvSpPr>
            <a:spLocks noGrp="1"/>
          </p:cNvSpPr>
          <p:nvPr>
            <p:ph type="body" idx="1"/>
          </p:nvPr>
        </p:nvSpPr>
        <p:spPr>
          <a:xfrm>
            <a:off x="762000" y="2153707"/>
            <a:ext cx="2743200" cy="479822"/>
          </a:xfrm>
        </p:spPr>
        <p:txBody>
          <a:bodyPr>
            <a:noAutofit/>
          </a:bodyPr>
          <a:lstStyle/>
          <a:p>
            <a:pPr algn="ctr">
              <a:defRPr/>
            </a:pPr>
            <a:r>
              <a:rPr lang="en-US" sz="2800" dirty="0">
                <a:cs typeface="+mn-cs"/>
              </a:rPr>
              <a:t>Strengths</a:t>
            </a:r>
          </a:p>
        </p:txBody>
      </p:sp>
      <p:sp>
        <p:nvSpPr>
          <p:cNvPr id="78852" name="Content Placeholder 6">
            <a:extLst>
              <a:ext uri="{FF2B5EF4-FFF2-40B4-BE49-F238E27FC236}">
                <a16:creationId xmlns:a16="http://schemas.microsoft.com/office/drawing/2014/main" id="{5A8AF0B0-32E7-4C56-9BF3-2A1453A9B163}"/>
              </a:ext>
            </a:extLst>
          </p:cNvPr>
          <p:cNvSpPr>
            <a:spLocks noGrp="1"/>
          </p:cNvSpPr>
          <p:nvPr>
            <p:ph sz="half" idx="2"/>
          </p:nvPr>
        </p:nvSpPr>
        <p:spPr>
          <a:xfrm>
            <a:off x="533400" y="2895600"/>
            <a:ext cx="4260958" cy="2469356"/>
          </a:xfrm>
        </p:spPr>
        <p:txBody>
          <a:bodyPr vert="horz" lIns="68580" tIns="34290" rIns="68580" bIns="34290" rtlCol="0" anchor="t">
            <a:normAutofit/>
          </a:bodyPr>
          <a:lstStyle/>
          <a:p>
            <a:pPr marL="342900" lvl="1" indent="-342900">
              <a:spcBef>
                <a:spcPct val="0"/>
              </a:spcBef>
              <a:spcAft>
                <a:spcPts val="450"/>
              </a:spcAft>
              <a:buFont typeface="Arial" panose="020B0604020202020204" pitchFamily="34" charset="0"/>
              <a:buChar char="•"/>
            </a:pPr>
            <a:r>
              <a:rPr lang="en-US" altLang="en-US" sz="2400" dirty="0">
                <a:ea typeface="ＭＳ Ｐゴシック"/>
              </a:rPr>
              <a:t>high levels of DOK</a:t>
            </a:r>
            <a:endParaRPr lang="en-US" altLang="en-US" sz="2400" dirty="0">
              <a:ea typeface="ＭＳ Ｐゴシック"/>
              <a:cs typeface="Calibri"/>
            </a:endParaRPr>
          </a:p>
          <a:p>
            <a:pPr marL="342900" lvl="1" indent="-342900">
              <a:spcBef>
                <a:spcPct val="0"/>
              </a:spcBef>
              <a:spcAft>
                <a:spcPts val="450"/>
              </a:spcAft>
              <a:buFont typeface="Arial" panose="020B0604020202020204" pitchFamily="34" charset="0"/>
              <a:buChar char="•"/>
            </a:pPr>
            <a:r>
              <a:rPr lang="en-US" altLang="en-US" sz="2400" dirty="0">
                <a:ea typeface="ＭＳ Ｐゴシック"/>
              </a:rPr>
              <a:t>multiple standards evaluated</a:t>
            </a:r>
            <a:endParaRPr lang="en-US" altLang="en-US" sz="2400" dirty="0">
              <a:ea typeface="ＭＳ Ｐゴシック"/>
              <a:cs typeface="Calibri"/>
            </a:endParaRPr>
          </a:p>
          <a:p>
            <a:pPr marL="342900" lvl="1" indent="-342900">
              <a:spcBef>
                <a:spcPct val="0"/>
              </a:spcBef>
              <a:spcAft>
                <a:spcPts val="450"/>
              </a:spcAft>
              <a:buFont typeface="Arial" panose="020B0604020202020204" pitchFamily="34" charset="0"/>
              <a:buChar char="•"/>
            </a:pPr>
            <a:r>
              <a:rPr lang="en-US" altLang="en-US" sz="2400" dirty="0">
                <a:ea typeface="ＭＳ Ｐゴシック"/>
              </a:rPr>
              <a:t>multiple entry points</a:t>
            </a:r>
            <a:endParaRPr lang="en-US" altLang="en-US" sz="2400" dirty="0">
              <a:ea typeface="ＭＳ Ｐゴシック"/>
              <a:cs typeface="Calibri"/>
            </a:endParaRPr>
          </a:p>
          <a:p>
            <a:pPr marL="342900" lvl="1" indent="-342900">
              <a:spcBef>
                <a:spcPct val="0"/>
              </a:spcBef>
              <a:spcAft>
                <a:spcPts val="450"/>
              </a:spcAft>
              <a:buFont typeface="Arial" panose="020B0604020202020204" pitchFamily="34" charset="0"/>
              <a:buChar char="•"/>
            </a:pPr>
            <a:r>
              <a:rPr lang="en-US" altLang="ja-JP" sz="2400" dirty="0">
                <a:ea typeface="ＭＳ Ｐゴシック"/>
              </a:rPr>
              <a:t>no “guessing” factor</a:t>
            </a:r>
          </a:p>
          <a:p>
            <a:pPr marL="257175" lvl="1" indent="-257175">
              <a:spcBef>
                <a:spcPct val="0"/>
              </a:spcBef>
              <a:spcAft>
                <a:spcPts val="450"/>
              </a:spcAft>
              <a:buNone/>
            </a:pPr>
            <a:endParaRPr lang="en-US" altLang="en-US" sz="2800" dirty="0">
              <a:ea typeface="ＭＳ Ｐゴシック" panose="020B0600070205080204" pitchFamily="34" charset="-128"/>
            </a:endParaRPr>
          </a:p>
          <a:p>
            <a:pPr marL="0" indent="0">
              <a:buNone/>
            </a:pPr>
            <a:endParaRPr lang="en-US" altLang="en-US" sz="2800" dirty="0">
              <a:ea typeface="ＭＳ Ｐゴシック" panose="020B0600070205080204" pitchFamily="34" charset="-128"/>
            </a:endParaRPr>
          </a:p>
        </p:txBody>
      </p:sp>
      <p:sp>
        <p:nvSpPr>
          <p:cNvPr id="8" name="Text Placeholder 7">
            <a:extLst>
              <a:ext uri="{FF2B5EF4-FFF2-40B4-BE49-F238E27FC236}">
                <a16:creationId xmlns:a16="http://schemas.microsoft.com/office/drawing/2014/main" id="{C3986A8A-6093-44E5-9B62-663881290BF5}"/>
              </a:ext>
            </a:extLst>
          </p:cNvPr>
          <p:cNvSpPr>
            <a:spLocks noGrp="1"/>
          </p:cNvSpPr>
          <p:nvPr>
            <p:ph type="body" sz="quarter" idx="3"/>
          </p:nvPr>
        </p:nvSpPr>
        <p:spPr>
          <a:xfrm>
            <a:off x="5105400" y="2153707"/>
            <a:ext cx="2743200" cy="479822"/>
          </a:xfrm>
        </p:spPr>
        <p:txBody>
          <a:bodyPr>
            <a:noAutofit/>
          </a:bodyPr>
          <a:lstStyle/>
          <a:p>
            <a:pPr algn="ctr">
              <a:defRPr/>
            </a:pPr>
            <a:r>
              <a:rPr lang="en-US" sz="2800">
                <a:cs typeface="+mn-cs"/>
              </a:rPr>
              <a:t>Limitations</a:t>
            </a:r>
          </a:p>
        </p:txBody>
      </p:sp>
      <p:sp>
        <p:nvSpPr>
          <p:cNvPr id="78854" name="Content Placeholder 8">
            <a:extLst>
              <a:ext uri="{FF2B5EF4-FFF2-40B4-BE49-F238E27FC236}">
                <a16:creationId xmlns:a16="http://schemas.microsoft.com/office/drawing/2014/main" id="{66F6663A-405E-4265-B291-C74D2AC0B833}"/>
              </a:ext>
            </a:extLst>
          </p:cNvPr>
          <p:cNvSpPr>
            <a:spLocks noGrp="1"/>
          </p:cNvSpPr>
          <p:nvPr>
            <p:ph sz="quarter" idx="4"/>
          </p:nvPr>
        </p:nvSpPr>
        <p:spPr>
          <a:xfrm>
            <a:off x="4953000" y="2895600"/>
            <a:ext cx="3991156" cy="2469356"/>
          </a:xfrm>
        </p:spPr>
        <p:txBody>
          <a:bodyPr vert="horz" lIns="68580" tIns="34290" rIns="68580" bIns="34290" rtlCol="0" anchor="t">
            <a:normAutofit/>
          </a:bodyPr>
          <a:lstStyle/>
          <a:p>
            <a:pPr marL="342900" lvl="1" indent="-342900">
              <a:spcBef>
                <a:spcPts val="0"/>
              </a:spcBef>
              <a:spcAft>
                <a:spcPts val="450"/>
              </a:spcAft>
              <a:buFont typeface="Arial" panose="020B0604020202020204" pitchFamily="34" charset="0"/>
              <a:buChar char="•"/>
            </a:pPr>
            <a:r>
              <a:rPr lang="en-US" altLang="en-US" sz="2400" dirty="0">
                <a:ea typeface="ＭＳ Ｐゴシック"/>
              </a:rPr>
              <a:t>time consuming</a:t>
            </a:r>
            <a:endParaRPr lang="en-US" altLang="en-US" sz="2400" dirty="0">
              <a:ea typeface="ＭＳ Ｐゴシック"/>
              <a:cs typeface="Calibri"/>
            </a:endParaRPr>
          </a:p>
          <a:p>
            <a:pPr marL="342900" lvl="1" indent="-342900">
              <a:spcBef>
                <a:spcPts val="0"/>
              </a:spcBef>
              <a:spcAft>
                <a:spcPts val="450"/>
              </a:spcAft>
              <a:buFont typeface="Arial" panose="020B0604020202020204" pitchFamily="34" charset="0"/>
              <a:buChar char="•"/>
            </a:pPr>
            <a:r>
              <a:rPr lang="en-US" altLang="en-US" sz="2400" dirty="0">
                <a:ea typeface="ＭＳ Ｐゴシック"/>
              </a:rPr>
              <a:t>complex scoring</a:t>
            </a:r>
            <a:endParaRPr lang="en-US" altLang="en-US" sz="2400" dirty="0">
              <a:ea typeface="ＭＳ Ｐゴシック"/>
              <a:cs typeface="Calibri"/>
            </a:endParaRPr>
          </a:p>
          <a:p>
            <a:pPr marL="342900" lvl="1" indent="-342900">
              <a:spcBef>
                <a:spcPts val="0"/>
              </a:spcBef>
              <a:spcAft>
                <a:spcPts val="450"/>
              </a:spcAft>
              <a:buFont typeface="Arial" panose="020B0604020202020204" pitchFamily="34" charset="0"/>
              <a:buChar char="•"/>
            </a:pPr>
            <a:r>
              <a:rPr lang="en-US" altLang="en-US" sz="2400" dirty="0">
                <a:ea typeface="ＭＳ Ｐゴシック"/>
              </a:rPr>
              <a:t>effort sustainment</a:t>
            </a:r>
            <a:endParaRPr lang="en-US" altLang="en-US" sz="2400" dirty="0">
              <a:ea typeface="ＭＳ Ｐゴシック"/>
              <a:cs typeface="Calibri"/>
            </a:endParaRPr>
          </a:p>
          <a:p>
            <a:pPr marL="342900" lvl="1" indent="-342900">
              <a:spcBef>
                <a:spcPts val="0"/>
              </a:spcBef>
              <a:spcAft>
                <a:spcPts val="450"/>
              </a:spcAft>
              <a:buFont typeface="Arial" panose="020B0604020202020204" pitchFamily="34" charset="0"/>
              <a:buChar char="•"/>
            </a:pPr>
            <a:r>
              <a:rPr lang="en-US" altLang="en-US" sz="2400" dirty="0">
                <a:ea typeface="ＭＳ Ｐゴシック"/>
              </a:rPr>
              <a:t>resource consumption</a:t>
            </a:r>
            <a:endParaRPr lang="en-US" altLang="en-US" sz="2400" dirty="0">
              <a:ea typeface="ＭＳ Ｐゴシック"/>
              <a:cs typeface="Calibri"/>
            </a:endParaRPr>
          </a:p>
        </p:txBody>
      </p:sp>
      <p:sp>
        <p:nvSpPr>
          <p:cNvPr id="4" name="Slide Number Placeholder 3">
            <a:extLst>
              <a:ext uri="{FF2B5EF4-FFF2-40B4-BE49-F238E27FC236}">
                <a16:creationId xmlns:a16="http://schemas.microsoft.com/office/drawing/2014/main" id="{36F481C9-FC0D-4229-8F3E-B383F045DC2D}"/>
              </a:ext>
            </a:extLst>
          </p:cNvPr>
          <p:cNvSpPr>
            <a:spLocks noGrp="1"/>
          </p:cNvSpPr>
          <p:nvPr>
            <p:ph type="sldNum" sz="quarter" idx="12"/>
          </p:nvPr>
        </p:nvSpPr>
        <p:spPr/>
        <p:txBody>
          <a:bodyPr/>
          <a:lstStyle/>
          <a:p>
            <a:fld id="{330EA680-D336-4FF7-8B7A-9848BB0A1C32}" type="slidenum">
              <a:rPr lang="en-US" smtClean="0"/>
              <a:t>4</a:t>
            </a:fld>
            <a:endParaRPr lang="en-US"/>
          </a:p>
        </p:txBody>
      </p:sp>
      <p:sp>
        <p:nvSpPr>
          <p:cNvPr id="2" name="Date Placeholder 1">
            <a:extLst>
              <a:ext uri="{FF2B5EF4-FFF2-40B4-BE49-F238E27FC236}">
                <a16:creationId xmlns:a16="http://schemas.microsoft.com/office/drawing/2014/main" id="{D87B6AE2-B73A-954E-8A9B-C9E5A9C13D1B}"/>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Tree>
    <p:extLst>
      <p:ext uri="{BB962C8B-B14F-4D97-AF65-F5344CB8AC3E}">
        <p14:creationId xmlns:p14="http://schemas.microsoft.com/office/powerpoint/2010/main" val="154957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156AE0-2B50-0B4B-841F-3A03A6F29585}"/>
              </a:ext>
            </a:extLst>
          </p:cNvPr>
          <p:cNvSpPr>
            <a:spLocks noGrp="1"/>
          </p:cNvSpPr>
          <p:nvPr>
            <p:ph type="title"/>
          </p:nvPr>
        </p:nvSpPr>
        <p:spPr/>
        <p:txBody>
          <a:bodyPr>
            <a:normAutofit/>
          </a:bodyPr>
          <a:lstStyle/>
          <a:p>
            <a:pPr algn="ctr"/>
            <a:r>
              <a:rPr lang="en-US" sz="2800" b="1" dirty="0"/>
              <a:t>Building Performance Tasks Guidelines</a:t>
            </a:r>
          </a:p>
        </p:txBody>
      </p:sp>
      <p:sp>
        <p:nvSpPr>
          <p:cNvPr id="5" name="Content Placeholder 4">
            <a:extLst>
              <a:ext uri="{FF2B5EF4-FFF2-40B4-BE49-F238E27FC236}">
                <a16:creationId xmlns:a16="http://schemas.microsoft.com/office/drawing/2014/main" id="{D4796C5C-B155-E147-8FC4-E178DF5A99BC}"/>
              </a:ext>
            </a:extLst>
          </p:cNvPr>
          <p:cNvSpPr>
            <a:spLocks noGrp="1"/>
          </p:cNvSpPr>
          <p:nvPr>
            <p:ph idx="1"/>
          </p:nvPr>
        </p:nvSpPr>
        <p:spPr>
          <a:xfrm>
            <a:off x="457200" y="1447800"/>
            <a:ext cx="8229600" cy="4785458"/>
          </a:xfrm>
        </p:spPr>
        <p:txBody>
          <a:bodyPr>
            <a:normAutofit fontScale="70000" lnSpcReduction="20000"/>
          </a:bodyPr>
          <a:lstStyle/>
          <a:p>
            <a:pPr>
              <a:spcAft>
                <a:spcPts val="600"/>
              </a:spcAft>
            </a:pPr>
            <a:r>
              <a:rPr lang="en-US" dirty="0"/>
              <a:t>Review targeted standards and identify goals of the performance-based assessment.</a:t>
            </a:r>
          </a:p>
          <a:p>
            <a:pPr>
              <a:spcAft>
                <a:spcPts val="600"/>
              </a:spcAft>
            </a:pPr>
            <a:r>
              <a:rPr lang="en-US" altLang="en-US" dirty="0">
                <a:ea typeface="ＭＳ Ｐゴシック"/>
              </a:rPr>
              <a:t>Determine which aspects of the standard(s) can be best measured by a performance task.</a:t>
            </a:r>
          </a:p>
          <a:p>
            <a:pPr>
              <a:spcAft>
                <a:spcPts val="600"/>
              </a:spcAft>
            </a:pPr>
            <a:r>
              <a:rPr lang="en-US" altLang="en-US" dirty="0">
                <a:ea typeface="ＭＳ Ｐゴシック"/>
              </a:rPr>
              <a:t>Identify criteria for which student achievement of the  standards will be assessed.</a:t>
            </a:r>
          </a:p>
          <a:p>
            <a:pPr>
              <a:spcAft>
                <a:spcPts val="600"/>
              </a:spcAft>
            </a:pPr>
            <a:r>
              <a:rPr lang="en-US" altLang="en-US" dirty="0">
                <a:ea typeface="ＭＳ Ｐゴシック"/>
              </a:rPr>
              <a:t>Design a clear prompt/statement/scenario/task description for the final product (and subordinate tasks).</a:t>
            </a:r>
          </a:p>
          <a:p>
            <a:pPr>
              <a:spcAft>
                <a:spcPts val="600"/>
              </a:spcAft>
            </a:pPr>
            <a:r>
              <a:rPr lang="en-US" altLang="en-US" dirty="0">
                <a:ea typeface="ＭＳ Ｐゴシック"/>
                <a:cs typeface="Calibri" panose="020F0502020204030204"/>
              </a:rPr>
              <a:t>Develop a rubric based on the task’s identified assessment dimensions and criteria.</a:t>
            </a:r>
          </a:p>
          <a:p>
            <a:pPr>
              <a:spcAft>
                <a:spcPts val="600"/>
              </a:spcAft>
            </a:pPr>
            <a:r>
              <a:rPr lang="en-US" dirty="0"/>
              <a:t>Prepare support materials needed for students to complete the task.</a:t>
            </a:r>
          </a:p>
          <a:p>
            <a:pPr>
              <a:spcAft>
                <a:spcPts val="600"/>
              </a:spcAft>
            </a:pPr>
            <a:r>
              <a:rPr lang="en-US" dirty="0"/>
              <a:t>Develop a learning plan before administering the task. </a:t>
            </a:r>
          </a:p>
        </p:txBody>
      </p:sp>
      <p:sp>
        <p:nvSpPr>
          <p:cNvPr id="2" name="Date Placeholder 1">
            <a:extLst>
              <a:ext uri="{FF2B5EF4-FFF2-40B4-BE49-F238E27FC236}">
                <a16:creationId xmlns:a16="http://schemas.microsoft.com/office/drawing/2014/main" id="{10F084B6-9FFF-D44E-A8F7-4F886B8A294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3" name="Slide Number Placeholder 2">
            <a:extLst>
              <a:ext uri="{FF2B5EF4-FFF2-40B4-BE49-F238E27FC236}">
                <a16:creationId xmlns:a16="http://schemas.microsoft.com/office/drawing/2014/main" id="{ED1C60A0-E601-40DF-B8A3-ED9C2FC829CF}"/>
              </a:ext>
            </a:extLst>
          </p:cNvPr>
          <p:cNvSpPr>
            <a:spLocks noGrp="1"/>
          </p:cNvSpPr>
          <p:nvPr>
            <p:ph type="sldNum" sz="quarter" idx="12"/>
          </p:nvPr>
        </p:nvSpPr>
        <p:spPr/>
        <p:txBody>
          <a:bodyPr/>
          <a:lstStyle/>
          <a:p>
            <a:fld id="{330EA680-D336-4FF7-8B7A-9848BB0A1C32}" type="slidenum">
              <a:rPr lang="en-US" smtClean="0"/>
              <a:t>5</a:t>
            </a:fld>
            <a:endParaRPr lang="en-US"/>
          </a:p>
        </p:txBody>
      </p:sp>
    </p:spTree>
    <p:extLst>
      <p:ext uri="{BB962C8B-B14F-4D97-AF65-F5344CB8AC3E}">
        <p14:creationId xmlns:p14="http://schemas.microsoft.com/office/powerpoint/2010/main" val="95828263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6344A-D789-BF46-9BA3-61DE6973EC33}"/>
              </a:ext>
            </a:extLst>
          </p:cNvPr>
          <p:cNvSpPr>
            <a:spLocks noGrp="1"/>
          </p:cNvSpPr>
          <p:nvPr>
            <p:ph type="title"/>
          </p:nvPr>
        </p:nvSpPr>
        <p:spPr>
          <a:xfrm>
            <a:off x="228600" y="304800"/>
            <a:ext cx="8610600" cy="1143000"/>
          </a:xfrm>
        </p:spPr>
        <p:txBody>
          <a:bodyPr>
            <a:normAutofit/>
          </a:bodyPr>
          <a:lstStyle/>
          <a:p>
            <a:pPr algn="ctr"/>
            <a:r>
              <a:rPr lang="en-US" sz="2800" b="1" dirty="0"/>
              <a:t>Identifying Assessment Criteria Guidelines</a:t>
            </a:r>
          </a:p>
        </p:txBody>
      </p:sp>
      <p:sp>
        <p:nvSpPr>
          <p:cNvPr id="3" name="Content Placeholder 2">
            <a:extLst>
              <a:ext uri="{FF2B5EF4-FFF2-40B4-BE49-F238E27FC236}">
                <a16:creationId xmlns:a16="http://schemas.microsoft.com/office/drawing/2014/main" id="{A9D448F2-3864-CB44-A3F7-73746891090B}"/>
              </a:ext>
            </a:extLst>
          </p:cNvPr>
          <p:cNvSpPr>
            <a:spLocks noGrp="1"/>
          </p:cNvSpPr>
          <p:nvPr>
            <p:ph idx="1"/>
          </p:nvPr>
        </p:nvSpPr>
        <p:spPr>
          <a:xfrm>
            <a:off x="457200" y="1447800"/>
            <a:ext cx="8229600" cy="4525963"/>
          </a:xfrm>
        </p:spPr>
        <p:txBody>
          <a:bodyPr>
            <a:normAutofit/>
          </a:bodyPr>
          <a:lstStyle/>
          <a:p>
            <a:pPr marL="0" indent="0">
              <a:buNone/>
            </a:pPr>
            <a:r>
              <a:rPr lang="en-US" sz="2400" dirty="0"/>
              <a:t>Criteria for assessing student achievement on a performance task should:</a:t>
            </a:r>
          </a:p>
          <a:p>
            <a:pPr marL="0" indent="0">
              <a:buNone/>
            </a:pPr>
            <a:endParaRPr lang="en-US" sz="2400" dirty="0"/>
          </a:p>
          <a:p>
            <a:r>
              <a:rPr lang="en-US" sz="2400" dirty="0"/>
              <a:t>align with the standard(s) being assessed.</a:t>
            </a:r>
          </a:p>
          <a:p>
            <a:r>
              <a:rPr lang="en-US" sz="2400" dirty="0"/>
              <a:t>be observable.</a:t>
            </a:r>
          </a:p>
          <a:p>
            <a:r>
              <a:rPr lang="en-US" sz="2400" dirty="0"/>
              <a:t>encourage higher DOK task descriptions.</a:t>
            </a:r>
          </a:p>
          <a:p>
            <a:r>
              <a:rPr lang="en-US" sz="2400" dirty="0"/>
              <a:t>provide opportunity for describing a continuum of quality.</a:t>
            </a:r>
          </a:p>
          <a:p>
            <a:r>
              <a:rPr lang="en-US" sz="2400" dirty="0"/>
              <a:t>focus on achievement of authentic learning of the aligned standard(s).</a:t>
            </a:r>
          </a:p>
          <a:p>
            <a:pPr marL="0" indent="0">
              <a:buNone/>
            </a:pPr>
            <a:endParaRPr lang="en-US" sz="2800" dirty="0"/>
          </a:p>
        </p:txBody>
      </p:sp>
      <p:sp>
        <p:nvSpPr>
          <p:cNvPr id="4" name="Date Placeholder 3">
            <a:extLst>
              <a:ext uri="{FF2B5EF4-FFF2-40B4-BE49-F238E27FC236}">
                <a16:creationId xmlns:a16="http://schemas.microsoft.com/office/drawing/2014/main" id="{998381AE-229C-AB49-9141-86BA1B5AD110}"/>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C52D2FB2-6035-924D-B286-8598888960DB}"/>
              </a:ext>
            </a:extLst>
          </p:cNvPr>
          <p:cNvSpPr>
            <a:spLocks noGrp="1"/>
          </p:cNvSpPr>
          <p:nvPr>
            <p:ph type="sldNum" sz="quarter" idx="12"/>
          </p:nvPr>
        </p:nvSpPr>
        <p:spPr/>
        <p:txBody>
          <a:bodyPr/>
          <a:lstStyle/>
          <a:p>
            <a:fld id="{680C5762-CF65-4775-9966-A58D40CC61B9}" type="slidenum">
              <a:rPr lang="en-US" smtClean="0"/>
              <a:t>6</a:t>
            </a:fld>
            <a:endParaRPr lang="en-US"/>
          </a:p>
        </p:txBody>
      </p:sp>
    </p:spTree>
    <p:extLst>
      <p:ext uri="{BB962C8B-B14F-4D97-AF65-F5344CB8AC3E}">
        <p14:creationId xmlns:p14="http://schemas.microsoft.com/office/powerpoint/2010/main" val="182524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5D662-5CCC-2C4B-B669-8ADCAAA224E2}"/>
              </a:ext>
            </a:extLst>
          </p:cNvPr>
          <p:cNvSpPr>
            <a:spLocks noGrp="1"/>
          </p:cNvSpPr>
          <p:nvPr>
            <p:ph type="title"/>
          </p:nvPr>
        </p:nvSpPr>
        <p:spPr/>
        <p:txBody>
          <a:bodyPr>
            <a:normAutofit/>
          </a:bodyPr>
          <a:lstStyle/>
          <a:p>
            <a:pPr algn="ctr"/>
            <a:r>
              <a:rPr lang="en-US" sz="2800" b="1" dirty="0"/>
              <a:t>Writing Performance Tasks Guidelines</a:t>
            </a:r>
          </a:p>
        </p:txBody>
      </p:sp>
      <p:sp>
        <p:nvSpPr>
          <p:cNvPr id="3" name="Content Placeholder 2">
            <a:extLst>
              <a:ext uri="{FF2B5EF4-FFF2-40B4-BE49-F238E27FC236}">
                <a16:creationId xmlns:a16="http://schemas.microsoft.com/office/drawing/2014/main" id="{C8D82E81-921E-8842-B494-0FD45D391945}"/>
              </a:ext>
            </a:extLst>
          </p:cNvPr>
          <p:cNvSpPr>
            <a:spLocks noGrp="1"/>
          </p:cNvSpPr>
          <p:nvPr>
            <p:ph idx="1"/>
          </p:nvPr>
        </p:nvSpPr>
        <p:spPr>
          <a:xfrm>
            <a:off x="457200" y="1447800"/>
            <a:ext cx="8229600" cy="4683369"/>
          </a:xfrm>
        </p:spPr>
        <p:txBody>
          <a:bodyPr>
            <a:noAutofit/>
          </a:bodyPr>
          <a:lstStyle/>
          <a:p>
            <a:pPr marL="0" indent="0">
              <a:spcBef>
                <a:spcPts val="300"/>
              </a:spcBef>
              <a:buNone/>
            </a:pPr>
            <a:r>
              <a:rPr lang="en-US" sz="2400" dirty="0"/>
              <a:t>Tasks should:</a:t>
            </a:r>
          </a:p>
          <a:p>
            <a:pPr marL="0" indent="0">
              <a:spcBef>
                <a:spcPts val="300"/>
              </a:spcBef>
              <a:buNone/>
            </a:pPr>
            <a:endParaRPr lang="en-US" sz="1050" dirty="0"/>
          </a:p>
          <a:p>
            <a:pPr>
              <a:spcBef>
                <a:spcPts val="300"/>
              </a:spcBef>
            </a:pPr>
            <a:r>
              <a:rPr lang="en-US" sz="2400" dirty="0"/>
              <a:t>provide opportunity for students to demonstrate achievement of the identified assessment criteria.</a:t>
            </a:r>
          </a:p>
          <a:p>
            <a:pPr>
              <a:spcBef>
                <a:spcPts val="300"/>
              </a:spcBef>
            </a:pPr>
            <a:r>
              <a:rPr lang="en-US" sz="2400" dirty="0"/>
              <a:t>reflect real-world situations and represent content that is relevant and meaningful to students.</a:t>
            </a:r>
          </a:p>
          <a:p>
            <a:pPr>
              <a:spcBef>
                <a:spcPts val="300"/>
              </a:spcBef>
            </a:pPr>
            <a:r>
              <a:rPr lang="en-US" sz="2400" dirty="0"/>
              <a:t>allow for demonstration and synthesis of important knowledge, skills, and information.</a:t>
            </a:r>
          </a:p>
          <a:p>
            <a:pPr>
              <a:spcBef>
                <a:spcPts val="300"/>
              </a:spcBef>
            </a:pPr>
            <a:r>
              <a:rPr lang="en-US" sz="2400" dirty="0"/>
              <a:t>require student-initiated planning and management of information/ideas.</a:t>
            </a:r>
          </a:p>
          <a:p>
            <a:pPr>
              <a:spcBef>
                <a:spcPts val="300"/>
              </a:spcBef>
            </a:pPr>
            <a:r>
              <a:rPr lang="en-US" sz="2400" dirty="0"/>
              <a:t>encourage multiple approaches and response formats, utilizing diverse materials as appropriate.</a:t>
            </a:r>
          </a:p>
        </p:txBody>
      </p:sp>
      <p:sp>
        <p:nvSpPr>
          <p:cNvPr id="4" name="Date Placeholder 3">
            <a:extLst>
              <a:ext uri="{FF2B5EF4-FFF2-40B4-BE49-F238E27FC236}">
                <a16:creationId xmlns:a16="http://schemas.microsoft.com/office/drawing/2014/main" id="{25EDD189-F819-6E47-9CC5-51001E68F86B}"/>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66C8616D-9F2B-CB45-939F-0CFADC1130D6}"/>
              </a:ext>
            </a:extLst>
          </p:cNvPr>
          <p:cNvSpPr>
            <a:spLocks noGrp="1"/>
          </p:cNvSpPr>
          <p:nvPr>
            <p:ph type="sldNum" sz="quarter" idx="12"/>
          </p:nvPr>
        </p:nvSpPr>
        <p:spPr/>
        <p:txBody>
          <a:bodyPr/>
          <a:lstStyle/>
          <a:p>
            <a:fld id="{680C5762-CF65-4775-9966-A58D40CC61B9}" type="slidenum">
              <a:rPr lang="en-US" smtClean="0"/>
              <a:t>7</a:t>
            </a:fld>
            <a:endParaRPr lang="en-US"/>
          </a:p>
        </p:txBody>
      </p:sp>
    </p:spTree>
    <p:extLst>
      <p:ext uri="{BB962C8B-B14F-4D97-AF65-F5344CB8AC3E}">
        <p14:creationId xmlns:p14="http://schemas.microsoft.com/office/powerpoint/2010/main" val="435184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2DF302-D16B-C34A-9EF1-B69FBB474AF7}"/>
              </a:ext>
            </a:extLst>
          </p:cNvPr>
          <p:cNvSpPr>
            <a:spLocks noGrp="1"/>
          </p:cNvSpPr>
          <p:nvPr>
            <p:ph type="title"/>
          </p:nvPr>
        </p:nvSpPr>
        <p:spPr/>
        <p:txBody>
          <a:bodyPr>
            <a:normAutofit/>
          </a:bodyPr>
          <a:lstStyle/>
          <a:p>
            <a:pPr algn="ctr"/>
            <a:r>
              <a:rPr lang="en-US" sz="2800" b="1" dirty="0"/>
              <a:t>Performance Task: Example</a:t>
            </a:r>
          </a:p>
        </p:txBody>
      </p:sp>
      <p:sp>
        <p:nvSpPr>
          <p:cNvPr id="6" name="Content Placeholder 5">
            <a:extLst>
              <a:ext uri="{FF2B5EF4-FFF2-40B4-BE49-F238E27FC236}">
                <a16:creationId xmlns:a16="http://schemas.microsoft.com/office/drawing/2014/main" id="{462118BF-4650-1743-ADA6-45DC55B742F0}"/>
              </a:ext>
            </a:extLst>
          </p:cNvPr>
          <p:cNvSpPr>
            <a:spLocks noGrp="1"/>
          </p:cNvSpPr>
          <p:nvPr>
            <p:ph idx="1"/>
          </p:nvPr>
        </p:nvSpPr>
        <p:spPr>
          <a:xfrm>
            <a:off x="457200" y="1327190"/>
            <a:ext cx="8229600" cy="5105400"/>
          </a:xfrm>
        </p:spPr>
        <p:txBody>
          <a:bodyPr lIns="0">
            <a:noAutofit/>
          </a:bodyPr>
          <a:lstStyle/>
          <a:p>
            <a:pPr marL="160020" algn="ctr">
              <a:spcBef>
                <a:spcPct val="0"/>
              </a:spcBef>
              <a:spcAft>
                <a:spcPts val="750"/>
              </a:spcAft>
              <a:buNone/>
            </a:pPr>
            <a:r>
              <a:rPr lang="en-US" altLang="en-US" sz="2400" b="1" dirty="0">
                <a:ea typeface="ＭＳ Ｐゴシック"/>
              </a:rPr>
              <a:t>CTE: Nutrition and Culinary</a:t>
            </a:r>
          </a:p>
          <a:p>
            <a:pPr marL="160020">
              <a:spcBef>
                <a:spcPct val="0"/>
              </a:spcBef>
              <a:buNone/>
            </a:pPr>
            <a:r>
              <a:rPr lang="en-US" altLang="en-US" sz="2300" b="1" dirty="0">
                <a:ea typeface="ＭＳ Ｐゴシック"/>
              </a:rPr>
              <a:t>Task</a:t>
            </a:r>
            <a:r>
              <a:rPr lang="en-US" altLang="en-US" sz="2300" dirty="0">
                <a:ea typeface="ＭＳ Ｐゴシック"/>
              </a:rPr>
              <a:t>: </a:t>
            </a:r>
          </a:p>
          <a:p>
            <a:pPr marL="160020">
              <a:spcBef>
                <a:spcPct val="0"/>
              </a:spcBef>
              <a:buNone/>
            </a:pPr>
            <a:r>
              <a:rPr lang="en-US" altLang="en-US" sz="2300" dirty="0">
                <a:ea typeface="ＭＳ Ｐゴシック"/>
              </a:rPr>
              <a:t>  Plan and prepare two dishes to serve at a traditional holiday gathering. The first dish should include any meat, and the second dish should include eggs. </a:t>
            </a:r>
            <a:r>
              <a:rPr lang="en-US" altLang="en-US" sz="2300" b="1" dirty="0">
                <a:ea typeface="ＭＳ Ｐゴシック"/>
              </a:rPr>
              <a:t>You will be assessed on the safety and sanitation practices implemented in the preparation of both dishes. </a:t>
            </a:r>
            <a:r>
              <a:rPr lang="en-US" altLang="en-US" sz="2300" dirty="0">
                <a:ea typeface="ＭＳ Ｐゴシック"/>
              </a:rPr>
              <a:t>Additionally, based on your planned dishes, create a food safety and sanitation poster that provides details of four (4) possible safety and sanitation risk factors from production through consumption of the ingredients/meals For these identified risks, include the definition/description, two (2) examples, and at least one (1) method of preventing the risk.</a:t>
            </a:r>
          </a:p>
        </p:txBody>
      </p:sp>
      <p:sp>
        <p:nvSpPr>
          <p:cNvPr id="4" name="Date Placeholder 3">
            <a:extLst>
              <a:ext uri="{FF2B5EF4-FFF2-40B4-BE49-F238E27FC236}">
                <a16:creationId xmlns:a16="http://schemas.microsoft.com/office/drawing/2014/main" id="{E811A413-6CB8-564B-BAE3-1914B8165A2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3" name="Slide Number Placeholder 2">
            <a:extLst>
              <a:ext uri="{FF2B5EF4-FFF2-40B4-BE49-F238E27FC236}">
                <a16:creationId xmlns:a16="http://schemas.microsoft.com/office/drawing/2014/main" id="{39DC1588-EEDD-47B3-82DB-445E7B12A1E6}"/>
              </a:ext>
            </a:extLst>
          </p:cNvPr>
          <p:cNvSpPr>
            <a:spLocks noGrp="1"/>
          </p:cNvSpPr>
          <p:nvPr>
            <p:ph type="sldNum" sz="quarter" idx="12"/>
          </p:nvPr>
        </p:nvSpPr>
        <p:spPr/>
        <p:txBody>
          <a:bodyPr/>
          <a:lstStyle/>
          <a:p>
            <a:fld id="{330EA680-D336-4FF7-8B7A-9848BB0A1C32}" type="slidenum">
              <a:rPr lang="en-US" smtClean="0"/>
              <a:t>8</a:t>
            </a:fld>
            <a:endParaRPr lang="en-US"/>
          </a:p>
        </p:txBody>
      </p:sp>
    </p:spTree>
    <p:extLst>
      <p:ext uri="{BB962C8B-B14F-4D97-AF65-F5344CB8AC3E}">
        <p14:creationId xmlns:p14="http://schemas.microsoft.com/office/powerpoint/2010/main" val="214470792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4106D-8E01-0BDD-7140-1952AC4F1C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D4DA43A-4F4A-5C1A-BC01-83018646B615}"/>
              </a:ext>
            </a:extLst>
          </p:cNvPr>
          <p:cNvSpPr>
            <a:spLocks noGrp="1"/>
          </p:cNvSpPr>
          <p:nvPr>
            <p:ph type="title"/>
          </p:nvPr>
        </p:nvSpPr>
        <p:spPr/>
        <p:txBody>
          <a:bodyPr>
            <a:normAutofit/>
          </a:bodyPr>
          <a:lstStyle/>
          <a:p>
            <a:pPr algn="ctr"/>
            <a:r>
              <a:rPr lang="en-US" sz="2800" b="1" dirty="0"/>
              <a:t>Performance Task: Example </a:t>
            </a:r>
            <a:r>
              <a:rPr lang="en-US" sz="2800" b="1" dirty="0">
                <a:solidFill>
                  <a:srgbClr val="06347A"/>
                </a:solidFill>
              </a:rPr>
              <a:t>(cont.)</a:t>
            </a:r>
          </a:p>
        </p:txBody>
      </p:sp>
      <p:sp>
        <p:nvSpPr>
          <p:cNvPr id="6" name="Content Placeholder 5">
            <a:extLst>
              <a:ext uri="{FF2B5EF4-FFF2-40B4-BE49-F238E27FC236}">
                <a16:creationId xmlns:a16="http://schemas.microsoft.com/office/drawing/2014/main" id="{2F9DD11D-37FD-A989-FEAA-1EFA394216F1}"/>
              </a:ext>
            </a:extLst>
          </p:cNvPr>
          <p:cNvSpPr>
            <a:spLocks noGrp="1"/>
          </p:cNvSpPr>
          <p:nvPr>
            <p:ph idx="1"/>
          </p:nvPr>
        </p:nvSpPr>
        <p:spPr>
          <a:xfrm>
            <a:off x="457200" y="1327190"/>
            <a:ext cx="8229600" cy="5105400"/>
          </a:xfrm>
        </p:spPr>
        <p:txBody>
          <a:bodyPr>
            <a:noAutofit/>
          </a:bodyPr>
          <a:lstStyle/>
          <a:p>
            <a:pPr marL="160020">
              <a:spcBef>
                <a:spcPct val="0"/>
              </a:spcBef>
              <a:spcAft>
                <a:spcPts val="750"/>
              </a:spcAft>
              <a:buNone/>
            </a:pPr>
            <a:endParaRPr lang="en-US" altLang="en-US" sz="1050" b="1" dirty="0">
              <a:solidFill>
                <a:srgbClr val="C00000"/>
              </a:solidFill>
              <a:ea typeface="ＭＳ Ｐゴシック"/>
            </a:endParaRPr>
          </a:p>
          <a:p>
            <a:pPr marL="160020">
              <a:spcBef>
                <a:spcPct val="0"/>
              </a:spcBef>
              <a:spcAft>
                <a:spcPts val="750"/>
              </a:spcAft>
              <a:buNone/>
            </a:pPr>
            <a:r>
              <a:rPr lang="en-US" altLang="en-US" sz="2400" b="1" dirty="0">
                <a:solidFill>
                  <a:srgbClr val="C00000"/>
                </a:solidFill>
                <a:ea typeface="ＭＳ Ｐゴシック"/>
              </a:rPr>
              <a:t>Day 1:</a:t>
            </a:r>
            <a:r>
              <a:rPr lang="en-US" altLang="en-US" sz="2400" dirty="0">
                <a:solidFill>
                  <a:srgbClr val="C00000"/>
                </a:solidFill>
                <a:ea typeface="ＭＳ Ｐゴシック"/>
              </a:rPr>
              <a:t> Plan your two (2) dishes and draft your framework 	 for displaying the risk factors on your poster.  You 	 will have 45 minutes to complete these tasks.</a:t>
            </a:r>
          </a:p>
          <a:p>
            <a:pPr marL="160020">
              <a:spcBef>
                <a:spcPct val="0"/>
              </a:spcBef>
              <a:spcAft>
                <a:spcPts val="750"/>
              </a:spcAft>
              <a:buNone/>
            </a:pPr>
            <a:r>
              <a:rPr lang="en-US" altLang="en-US" sz="2400" b="1" dirty="0">
                <a:solidFill>
                  <a:srgbClr val="0070C0"/>
                </a:solidFill>
                <a:ea typeface="ＭＳ Ｐゴシック"/>
              </a:rPr>
              <a:t>Day 2:</a:t>
            </a:r>
            <a:r>
              <a:rPr lang="en-US" altLang="en-US" sz="2400" dirty="0">
                <a:solidFill>
                  <a:srgbClr val="0070C0"/>
                </a:solidFill>
                <a:ea typeface="ＭＳ Ｐゴシック"/>
              </a:rPr>
              <a:t> Prepare your planned dishes and present your 	 meals to the test administrators.  You will have 60 	 minutes to prepare your meals.</a:t>
            </a:r>
          </a:p>
          <a:p>
            <a:pPr marL="160020">
              <a:spcBef>
                <a:spcPct val="0"/>
              </a:spcBef>
              <a:buNone/>
            </a:pPr>
            <a:r>
              <a:rPr lang="en-US" altLang="en-US" sz="2400" b="1" dirty="0">
                <a:solidFill>
                  <a:srgbClr val="00B050"/>
                </a:solidFill>
                <a:ea typeface="ＭＳ Ｐゴシック"/>
              </a:rPr>
              <a:t>Day 3:</a:t>
            </a:r>
            <a:r>
              <a:rPr lang="en-US" altLang="en-US" sz="2400" dirty="0">
                <a:solidFill>
                  <a:srgbClr val="00B050"/>
                </a:solidFill>
                <a:ea typeface="ＭＳ Ｐゴシック"/>
              </a:rPr>
              <a:t> Complete your food safety and sanitation 	 	 poster.  Use pictures or other graphics to enhance 	 your poster.  Research and collation of materials 	can begin as early as Day 1 of this assignment.  </a:t>
            </a:r>
          </a:p>
          <a:p>
            <a:pPr marL="160020">
              <a:spcBef>
                <a:spcPct val="0"/>
              </a:spcBef>
              <a:buNone/>
            </a:pPr>
            <a:r>
              <a:rPr lang="en-US" altLang="en-US" sz="2400" dirty="0">
                <a:solidFill>
                  <a:srgbClr val="00B050"/>
                </a:solidFill>
                <a:ea typeface="ＭＳ Ｐゴシック"/>
              </a:rPr>
              <a:t>		You will have 45 minutes to complete this task.</a:t>
            </a:r>
          </a:p>
          <a:p>
            <a:pPr marL="160020" indent="0">
              <a:buNone/>
            </a:pPr>
            <a:endParaRPr lang="en-US" sz="1800" dirty="0"/>
          </a:p>
        </p:txBody>
      </p:sp>
      <p:sp>
        <p:nvSpPr>
          <p:cNvPr id="4" name="Date Placeholder 3">
            <a:extLst>
              <a:ext uri="{FF2B5EF4-FFF2-40B4-BE49-F238E27FC236}">
                <a16:creationId xmlns:a16="http://schemas.microsoft.com/office/drawing/2014/main" id="{7270CF07-9C90-D19F-5D33-7CDB32AB524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3" name="Slide Number Placeholder 2">
            <a:extLst>
              <a:ext uri="{FF2B5EF4-FFF2-40B4-BE49-F238E27FC236}">
                <a16:creationId xmlns:a16="http://schemas.microsoft.com/office/drawing/2014/main" id="{9C05306D-29A1-A696-B637-3A1F1115177D}"/>
              </a:ext>
            </a:extLst>
          </p:cNvPr>
          <p:cNvSpPr>
            <a:spLocks noGrp="1"/>
          </p:cNvSpPr>
          <p:nvPr>
            <p:ph type="sldNum" sz="quarter" idx="12"/>
          </p:nvPr>
        </p:nvSpPr>
        <p:spPr/>
        <p:txBody>
          <a:bodyPr/>
          <a:lstStyle/>
          <a:p>
            <a:fld id="{330EA680-D336-4FF7-8B7A-9848BB0A1C32}" type="slidenum">
              <a:rPr lang="en-US" smtClean="0"/>
              <a:t>9</a:t>
            </a:fld>
            <a:endParaRPr lang="en-US"/>
          </a:p>
        </p:txBody>
      </p:sp>
    </p:spTree>
    <p:extLst>
      <p:ext uri="{BB962C8B-B14F-4D97-AF65-F5344CB8AC3E}">
        <p14:creationId xmlns:p14="http://schemas.microsoft.com/office/powerpoint/2010/main" val="1095469038"/>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83EBBC4-14BE-4B13-9235-7D6F684971F1}"/>
</file>

<file path=customXml/itemProps2.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3.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363</TotalTime>
  <Words>4007</Words>
  <Application>Microsoft Office PowerPoint</Application>
  <PresentationFormat>On-screen Show (4:3)</PresentationFormat>
  <Paragraphs>331</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游ゴシック</vt:lpstr>
      <vt:lpstr>Arial</vt:lpstr>
      <vt:lpstr>Calibri</vt:lpstr>
      <vt:lpstr>Courier New</vt:lpstr>
      <vt:lpstr>Times New Roman</vt:lpstr>
      <vt:lpstr>Wingdings</vt:lpstr>
      <vt:lpstr>Office Theme</vt:lpstr>
      <vt:lpstr>Assessment Literacy Series</vt:lpstr>
      <vt:lpstr>Performance Task Items</vt:lpstr>
      <vt:lpstr>Performance Tasks: Characteristics</vt:lpstr>
      <vt:lpstr>Performance Tasks: Strengths &amp; Limitations</vt:lpstr>
      <vt:lpstr>Building Performance Tasks Guidelines</vt:lpstr>
      <vt:lpstr>Identifying Assessment Criteria Guidelines</vt:lpstr>
      <vt:lpstr>Writing Performance Tasks Guidelines</vt:lpstr>
      <vt:lpstr>Performance Task: Example</vt:lpstr>
      <vt:lpstr>Performance Task: Example (cont.)</vt:lpstr>
      <vt:lpstr>Performance Task: Checklist Scoring</vt:lpstr>
      <vt:lpstr>Performance Task: Rubric Scoring</vt:lpstr>
      <vt:lpstr>Quality Assurance Checklist: PT Items</vt:lpstr>
      <vt:lpstr>Practice Makes Progress: PT Items</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Baum Leaman, Rebekah</cp:lastModifiedBy>
  <cp:revision>13</cp:revision>
  <dcterms:created xsi:type="dcterms:W3CDTF">2017-02-01T18:23:33Z</dcterms:created>
  <dcterms:modified xsi:type="dcterms:W3CDTF">2025-10-13T16:39:25Z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