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5" r:id="rId2"/>
    <p:sldId id="366" r:id="rId3"/>
    <p:sldId id="395" r:id="rId4"/>
    <p:sldId id="380" r:id="rId5"/>
    <p:sldId id="379" r:id="rId6"/>
    <p:sldId id="386" r:id="rId7"/>
    <p:sldId id="263" r:id="rId8"/>
    <p:sldId id="384" r:id="rId9"/>
    <p:sldId id="385" r:id="rId10"/>
    <p:sldId id="286" r:id="rId11"/>
    <p:sldId id="269" r:id="rId12"/>
    <p:sldId id="273" r:id="rId13"/>
    <p:sldId id="271" r:id="rId14"/>
    <p:sldId id="275" r:id="rId15"/>
    <p:sldId id="276" r:id="rId16"/>
    <p:sldId id="280" r:id="rId17"/>
    <p:sldId id="281" r:id="rId18"/>
    <p:sldId id="282" r:id="rId19"/>
    <p:sldId id="284" r:id="rId20"/>
    <p:sldId id="393" r:id="rId21"/>
    <p:sldId id="388" r:id="rId22"/>
    <p:sldId id="389" r:id="rId23"/>
    <p:sldId id="392" r:id="rId24"/>
    <p:sldId id="391" r:id="rId25"/>
    <p:sldId id="378" r:id="rId26"/>
    <p:sldId id="36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m, Matthew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F3F63"/>
    <a:srgbClr val="39A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4" autoAdjust="0"/>
  </p:normalViewPr>
  <p:slideViewPr>
    <p:cSldViewPr snapToGrid="0">
      <p:cViewPr varScale="1">
        <p:scale>
          <a:sx n="91" d="100"/>
          <a:sy n="91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m-Leaman, Rebekah" userId="8137aeef-26fe-45ef-a6a3-922900807fbb" providerId="ADAL" clId="{C7729703-A2E2-43F1-93DC-DD047A261A08}"/>
    <pc:docChg chg="modSld sldOrd">
      <pc:chgData name="Baum-Leaman, Rebekah" userId="8137aeef-26fe-45ef-a6a3-922900807fbb" providerId="ADAL" clId="{C7729703-A2E2-43F1-93DC-DD047A261A08}" dt="2021-10-20T12:10:50.157" v="1877" actId="962"/>
      <pc:docMkLst>
        <pc:docMk/>
      </pc:docMkLst>
      <pc:sldChg chg="modSp mod ord">
        <pc:chgData name="Baum-Leaman, Rebekah" userId="8137aeef-26fe-45ef-a6a3-922900807fbb" providerId="ADAL" clId="{C7729703-A2E2-43F1-93DC-DD047A261A08}" dt="2021-10-20T11:47:44.588" v="343"/>
        <pc:sldMkLst>
          <pc:docMk/>
          <pc:sldMk cId="640677744" sldId="263"/>
        </pc:sldMkLst>
        <pc:picChg chg="mod">
          <ac:chgData name="Baum-Leaman, Rebekah" userId="8137aeef-26fe-45ef-a6a3-922900807fbb" providerId="ADAL" clId="{C7729703-A2E2-43F1-93DC-DD047A261A08}" dt="2021-10-20T11:45:17.823" v="331" actId="962"/>
          <ac:picMkLst>
            <pc:docMk/>
            <pc:sldMk cId="640677744" sldId="263"/>
            <ac:picMk id="7" creationId="{79622253-1E3A-4A37-AC97-DF1D9DFBEBD8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4:01.524" v="789" actId="962"/>
        <pc:sldMkLst>
          <pc:docMk/>
          <pc:sldMk cId="1725229429" sldId="269"/>
        </pc:sldMkLst>
        <pc:picChg chg="mod">
          <ac:chgData name="Baum-Leaman, Rebekah" userId="8137aeef-26fe-45ef-a6a3-922900807fbb" providerId="ADAL" clId="{C7729703-A2E2-43F1-93DC-DD047A261A08}" dt="2021-10-20T12:04:01.524" v="789" actId="962"/>
          <ac:picMkLst>
            <pc:docMk/>
            <pc:sldMk cId="1725229429" sldId="269"/>
            <ac:picMk id="6" creationId="{E593A84C-7B6F-49DB-92CC-B7F44D83425B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5:12.408" v="1071" actId="962"/>
        <pc:sldMkLst>
          <pc:docMk/>
          <pc:sldMk cId="1097372438" sldId="271"/>
        </pc:sldMkLst>
        <pc:picChg chg="mod">
          <ac:chgData name="Baum-Leaman, Rebekah" userId="8137aeef-26fe-45ef-a6a3-922900807fbb" providerId="ADAL" clId="{C7729703-A2E2-43F1-93DC-DD047A261A08}" dt="2021-10-20T12:05:12.408" v="1071" actId="962"/>
          <ac:picMkLst>
            <pc:docMk/>
            <pc:sldMk cId="1097372438" sldId="271"/>
            <ac:picMk id="7" creationId="{F48AB476-F489-417B-95AE-CF0577A186F5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4:38.269" v="919" actId="962"/>
        <pc:sldMkLst>
          <pc:docMk/>
          <pc:sldMk cId="1362140613" sldId="273"/>
        </pc:sldMkLst>
        <pc:picChg chg="mod">
          <ac:chgData name="Baum-Leaman, Rebekah" userId="8137aeef-26fe-45ef-a6a3-922900807fbb" providerId="ADAL" clId="{C7729703-A2E2-43F1-93DC-DD047A261A08}" dt="2021-10-20T12:04:38.269" v="919" actId="962"/>
          <ac:picMkLst>
            <pc:docMk/>
            <pc:sldMk cId="1362140613" sldId="273"/>
            <ac:picMk id="7" creationId="{1E88D3D9-8391-4CBF-BBC7-D5C9228D0135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7:49.772" v="1361" actId="962"/>
        <pc:sldMkLst>
          <pc:docMk/>
          <pc:sldMk cId="1251559888" sldId="275"/>
        </pc:sldMkLst>
        <pc:picChg chg="mod">
          <ac:chgData name="Baum-Leaman, Rebekah" userId="8137aeef-26fe-45ef-a6a3-922900807fbb" providerId="ADAL" clId="{C7729703-A2E2-43F1-93DC-DD047A261A08}" dt="2021-10-20T12:07:49.772" v="1361" actId="962"/>
          <ac:picMkLst>
            <pc:docMk/>
            <pc:sldMk cId="1251559888" sldId="275"/>
            <ac:picMk id="7" creationId="{6F60A34D-B75E-498C-A14E-3E9083658971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8:24.420" v="1509" actId="962"/>
        <pc:sldMkLst>
          <pc:docMk/>
          <pc:sldMk cId="3815194904" sldId="276"/>
        </pc:sldMkLst>
        <pc:picChg chg="mod">
          <ac:chgData name="Baum-Leaman, Rebekah" userId="8137aeef-26fe-45ef-a6a3-922900807fbb" providerId="ADAL" clId="{C7729703-A2E2-43F1-93DC-DD047A261A08}" dt="2021-10-20T12:08:24.420" v="1509" actId="962"/>
          <ac:picMkLst>
            <pc:docMk/>
            <pc:sldMk cId="3815194904" sldId="276"/>
            <ac:picMk id="7" creationId="{97B20CFD-61D5-4526-A3F5-39759945B42A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10:24.819" v="1783" actId="962"/>
        <pc:sldMkLst>
          <pc:docMk/>
          <pc:sldMk cId="2934587626" sldId="280"/>
        </pc:sldMkLst>
        <pc:picChg chg="mod">
          <ac:chgData name="Baum-Leaman, Rebekah" userId="8137aeef-26fe-45ef-a6a3-922900807fbb" providerId="ADAL" clId="{C7729703-A2E2-43F1-93DC-DD047A261A08}" dt="2021-10-20T12:10:24.819" v="1783" actId="962"/>
          <ac:picMkLst>
            <pc:docMk/>
            <pc:sldMk cId="2934587626" sldId="280"/>
            <ac:picMk id="7" creationId="{6B68DB38-23E3-4272-BBB3-61FC08A23C44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10:38.493" v="1835" actId="962"/>
        <pc:sldMkLst>
          <pc:docMk/>
          <pc:sldMk cId="2778962822" sldId="282"/>
        </pc:sldMkLst>
        <pc:picChg chg="mod">
          <ac:chgData name="Baum-Leaman, Rebekah" userId="8137aeef-26fe-45ef-a6a3-922900807fbb" providerId="ADAL" clId="{C7729703-A2E2-43F1-93DC-DD047A261A08}" dt="2021-10-20T12:10:38.493" v="1835" actId="962"/>
          <ac:picMkLst>
            <pc:docMk/>
            <pc:sldMk cId="2778962822" sldId="282"/>
            <ac:picMk id="7" creationId="{811CA428-3ED6-4D35-841B-CAE2BD0233AB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10:50.157" v="1877" actId="962"/>
        <pc:sldMkLst>
          <pc:docMk/>
          <pc:sldMk cId="2162111726" sldId="284"/>
        </pc:sldMkLst>
        <pc:picChg chg="mod">
          <ac:chgData name="Baum-Leaman, Rebekah" userId="8137aeef-26fe-45ef-a6a3-922900807fbb" providerId="ADAL" clId="{C7729703-A2E2-43F1-93DC-DD047A261A08}" dt="2021-10-20T12:10:50.157" v="1877" actId="962"/>
          <ac:picMkLst>
            <pc:docMk/>
            <pc:sldMk cId="2162111726" sldId="284"/>
            <ac:picMk id="7" creationId="{0609D57A-D99C-4DFE-8AB5-003865B326C4}"/>
          </ac:picMkLst>
        </pc:picChg>
      </pc:sldChg>
      <pc:sldChg chg="modSp mod">
        <pc:chgData name="Baum-Leaman, Rebekah" userId="8137aeef-26fe-45ef-a6a3-922900807fbb" providerId="ADAL" clId="{C7729703-A2E2-43F1-93DC-DD047A261A08}" dt="2021-10-20T12:03:23.302" v="597" actId="962"/>
        <pc:sldMkLst>
          <pc:docMk/>
          <pc:sldMk cId="1696604247" sldId="286"/>
        </pc:sldMkLst>
        <pc:picChg chg="mod">
          <ac:chgData name="Baum-Leaman, Rebekah" userId="8137aeef-26fe-45ef-a6a3-922900807fbb" providerId="ADAL" clId="{C7729703-A2E2-43F1-93DC-DD047A261A08}" dt="2021-10-20T12:03:23.302" v="597" actId="962"/>
          <ac:picMkLst>
            <pc:docMk/>
            <pc:sldMk cId="1696604247" sldId="286"/>
            <ac:picMk id="5" creationId="{49B93DFE-BB89-47E9-983F-D631134457F8}"/>
          </ac:picMkLst>
        </pc:picChg>
      </pc:sldChg>
      <pc:sldChg chg="modSp mod">
        <pc:chgData name="Baum-Leaman, Rebekah" userId="8137aeef-26fe-45ef-a6a3-922900807fbb" providerId="ADAL" clId="{C7729703-A2E2-43F1-93DC-DD047A261A08}" dt="2021-10-20T11:43:07.878" v="127" actId="962"/>
        <pc:sldMkLst>
          <pc:docMk/>
          <pc:sldMk cId="1538932776" sldId="379"/>
        </pc:sldMkLst>
        <pc:picChg chg="mod">
          <ac:chgData name="Baum-Leaman, Rebekah" userId="8137aeef-26fe-45ef-a6a3-922900807fbb" providerId="ADAL" clId="{C7729703-A2E2-43F1-93DC-DD047A261A08}" dt="2021-10-20T11:43:07.878" v="127" actId="962"/>
          <ac:picMkLst>
            <pc:docMk/>
            <pc:sldMk cId="1538932776" sldId="379"/>
            <ac:picMk id="6" creationId="{6825ED2E-409A-4F93-86E6-8D7709C12EA8}"/>
          </ac:picMkLst>
        </pc:picChg>
      </pc:sldChg>
      <pc:sldChg chg="modSp mod ord">
        <pc:chgData name="Baum-Leaman, Rebekah" userId="8137aeef-26fe-45ef-a6a3-922900807fbb" providerId="ADAL" clId="{C7729703-A2E2-43F1-93DC-DD047A261A08}" dt="2021-10-20T12:02:38.464" v="397" actId="962"/>
        <pc:sldMkLst>
          <pc:docMk/>
          <pc:sldMk cId="1446354202" sldId="384"/>
        </pc:sldMkLst>
        <pc:picChg chg="mod">
          <ac:chgData name="Baum-Leaman, Rebekah" userId="8137aeef-26fe-45ef-a6a3-922900807fbb" providerId="ADAL" clId="{C7729703-A2E2-43F1-93DC-DD047A261A08}" dt="2021-10-20T12:02:38.464" v="397" actId="962"/>
          <ac:picMkLst>
            <pc:docMk/>
            <pc:sldMk cId="1446354202" sldId="384"/>
            <ac:picMk id="7" creationId="{FD39CB24-368F-4B2D-AF36-A2BF2BBDC4BA}"/>
          </ac:picMkLst>
        </pc:picChg>
      </pc:sldChg>
      <pc:sldChg chg="modSp mod ord">
        <pc:chgData name="Baum-Leaman, Rebekah" userId="8137aeef-26fe-45ef-a6a3-922900807fbb" providerId="ADAL" clId="{C7729703-A2E2-43F1-93DC-DD047A261A08}" dt="2021-10-20T12:02:21.069" v="369" actId="962"/>
        <pc:sldMkLst>
          <pc:docMk/>
          <pc:sldMk cId="690293435" sldId="385"/>
        </pc:sldMkLst>
        <pc:picChg chg="mod">
          <ac:chgData name="Baum-Leaman, Rebekah" userId="8137aeef-26fe-45ef-a6a3-922900807fbb" providerId="ADAL" clId="{C7729703-A2E2-43F1-93DC-DD047A261A08}" dt="2021-10-20T12:02:21.069" v="369" actId="962"/>
          <ac:picMkLst>
            <pc:docMk/>
            <pc:sldMk cId="690293435" sldId="385"/>
            <ac:picMk id="7" creationId="{D8FD24C9-6DA3-4B8E-8F88-A613B65C6543}"/>
          </ac:picMkLst>
        </pc:picChg>
      </pc:sldChg>
      <pc:sldChg chg="modSp mod">
        <pc:chgData name="Baum-Leaman, Rebekah" userId="8137aeef-26fe-45ef-a6a3-922900807fbb" providerId="ADAL" clId="{C7729703-A2E2-43F1-93DC-DD047A261A08}" dt="2021-10-20T11:44:26.422" v="169" actId="962"/>
        <pc:sldMkLst>
          <pc:docMk/>
          <pc:sldMk cId="703199919" sldId="386"/>
        </pc:sldMkLst>
        <pc:picChg chg="mod">
          <ac:chgData name="Baum-Leaman, Rebekah" userId="8137aeef-26fe-45ef-a6a3-922900807fbb" providerId="ADAL" clId="{C7729703-A2E2-43F1-93DC-DD047A261A08}" dt="2021-10-20T11:44:26.422" v="169" actId="962"/>
          <ac:picMkLst>
            <pc:docMk/>
            <pc:sldMk cId="703199919" sldId="386"/>
            <ac:picMk id="7" creationId="{C21D392E-FCCE-45DE-AC45-4CB252E5EC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1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3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636D-F590-4EA9-9502-5B639DC76B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10/13/2021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-edfrcpp@pa.gov" TargetMode="External"/><Relationship Id="rId2" Type="http://schemas.openxmlformats.org/officeDocument/2006/relationships/hyperlink" Target="https://www.education.pa.gov/Teachers%20-%20Administrators/Comprehensive%20Planning/Pages/FRCPP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pa.gov/Pages/default.aspx" TargetMode="External"/><Relationship Id="rId2" Type="http://schemas.openxmlformats.org/officeDocument/2006/relationships/hyperlink" Target="https://pdesas.org/Page/Viewer/ViewPage/21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a-edfrcpp@pa.gov" TargetMode="External"/><Relationship Id="rId4" Type="http://schemas.openxmlformats.org/officeDocument/2006/relationships/hyperlink" Target="mailto:ra-edgradrequirement@p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80706"/>
            <a:ext cx="7772400" cy="166477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ACT 158 Statewide Training 2021</a:t>
            </a:r>
            <a:b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</a:br>
            <a:b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</a:br>
            <a:b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Module 3 – </a:t>
            </a:r>
            <a:b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tx2"/>
                </a:solidFill>
                <a:latin typeface="Arial"/>
                <a:cs typeface="Arial"/>
              </a:rPr>
              <a:t>Tracking &amp; Reporting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06662-7319-4E3B-A062-15BB4BAAC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6A28B6-9955-4513-ABCF-679DEBF7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b="1" dirty="0"/>
              <a:t>Keystone Proficiency Pathway                   </a:t>
            </a:r>
            <a:r>
              <a:rPr lang="en-US" dirty="0"/>
              <a:t>2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3ABC2-CB1E-4128-A295-AF13D289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F38B6-FE8B-4244-92C3-1DA1A7317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shot of Keystone Proficiency Pathway - all three Keystone Exams score 1500 or higher">
            <a:extLst>
              <a:ext uri="{FF2B5EF4-FFF2-40B4-BE49-F238E27FC236}">
                <a16:creationId xmlns:a16="http://schemas.microsoft.com/office/drawing/2014/main" id="{49B93DFE-BB89-47E9-983F-D63113445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05" y="1575283"/>
            <a:ext cx="7647096" cy="41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585F05-4895-467E-981C-E86DE970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Keystone Composite Pathway                    3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C76F-324B-4EA2-849A-C50DA15E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3B091-215A-4D83-8010-FB6D95CD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screenshot of Keystone Composite Pathway - composite Keystone Exam score is 4452 or higher">
            <a:extLst>
              <a:ext uri="{FF2B5EF4-FFF2-40B4-BE49-F238E27FC236}">
                <a16:creationId xmlns:a16="http://schemas.microsoft.com/office/drawing/2014/main" id="{E593A84C-7B6F-49DB-92CC-B7F44D83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99" y="1616226"/>
            <a:ext cx="7902352" cy="42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7B02D3-FEA3-4128-8BAA-F4B68D87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CTE Concentrator Pathway                        2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37963-3BC9-4430-BE15-2514284F7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A563F-B73E-4FB0-9171-61500F963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shot of CTE Concentrator Pathway -- Industry-based evidence">
            <a:extLst>
              <a:ext uri="{FF2B5EF4-FFF2-40B4-BE49-F238E27FC236}">
                <a16:creationId xmlns:a16="http://schemas.microsoft.com/office/drawing/2014/main" id="{1E88D3D9-8391-4CBF-BBC7-D5C9228D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7" y="1447800"/>
            <a:ext cx="8031319" cy="44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5A76D5-034B-4A96-86D0-D2905C4C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Alternative Assessment Pathway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914B5-40E3-4FDB-8D0F-76BD0123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998A4-C710-40B6-82E4-EF73D2DA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shot of Alternative Assessment Pathway - data input, core requirements">
            <a:extLst>
              <a:ext uri="{FF2B5EF4-FFF2-40B4-BE49-F238E27FC236}">
                <a16:creationId xmlns:a16="http://schemas.microsoft.com/office/drawing/2014/main" id="{F48AB476-F489-417B-95AE-CF0577A1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70" y="1447800"/>
            <a:ext cx="8027660" cy="42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5CC373-37E7-4518-9DDF-6B806FE6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Alternative Assessment Pathway               3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FDBB2-3A2B-4327-9D56-46838AB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B0517-04D5-4CFB-93B3-DAABE0C3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creenshot of Alternative Assessment Pathway - data input, concurrent enrollment, acceptance into 4yr institution of higher education">
            <a:extLst>
              <a:ext uri="{FF2B5EF4-FFF2-40B4-BE49-F238E27FC236}">
                <a16:creationId xmlns:a16="http://schemas.microsoft.com/office/drawing/2014/main" id="{6F60A34D-B75E-498C-A14E-3E908365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8" y="1447800"/>
            <a:ext cx="8066663" cy="42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B592FA-580F-4FDD-BD62-38505753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Evidence Based Pathway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6612-9036-4D9C-8F44-35233953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43E24-0336-4532-830E-FC649CBC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shot of Evidence Based Pathway - data input, core requirements">
            <a:extLst>
              <a:ext uri="{FF2B5EF4-FFF2-40B4-BE49-F238E27FC236}">
                <a16:creationId xmlns:a16="http://schemas.microsoft.com/office/drawing/2014/main" id="{97B20CFD-61D5-4526-A3F5-39759945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6" y="1447800"/>
            <a:ext cx="7873108" cy="41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865E40-99F6-401C-8193-ADC7F772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Evidence Based Pathway                            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855C8-0B82-41AE-A92D-5D94E92B0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629FA-FDF9-4232-B9BD-64C973728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creenshot of Evidence Based Pathway - data input, NCAA Division II, letter guaranteeing full-time employment">
            <a:extLst>
              <a:ext uri="{FF2B5EF4-FFF2-40B4-BE49-F238E27FC236}">
                <a16:creationId xmlns:a16="http://schemas.microsoft.com/office/drawing/2014/main" id="{6B68DB38-23E3-4272-BBB3-61FC08A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6" y="1447800"/>
            <a:ext cx="8046428" cy="43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C118D6-C145-4E3B-ABB7-0DE96F1A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09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Progress Log</a:t>
            </a:r>
            <a:endParaRPr lang="en-US" dirty="0"/>
          </a:p>
        </p:txBody>
      </p:sp>
      <p:pic>
        <p:nvPicPr>
          <p:cNvPr id="3" name="Picture 2" descr="screenshot of progress log where Counselors or other educator’s can track meetings/conversations with a student to support the student’s progress towards graduation.&#10;">
            <a:extLst>
              <a:ext uri="{FF2B5EF4-FFF2-40B4-BE49-F238E27FC236}">
                <a16:creationId xmlns:a16="http://schemas.microsoft.com/office/drawing/2014/main" id="{55FE5B0D-3E6F-4964-9598-229C065D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2590"/>
            <a:ext cx="8271359" cy="442531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E1932-C736-4E66-B15B-518A77AB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3A79FF-CCE2-4EA1-AE84-F58688031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051CEB-13F4-4770-A574-988DBDD0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0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Progress Log                                                2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48300-EE0B-4317-A9BB-35731EE0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32F22-DEBB-49DE-B1D5-1DC39BF6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screenshot of Progress Log">
            <a:extLst>
              <a:ext uri="{FF2B5EF4-FFF2-40B4-BE49-F238E27FC236}">
                <a16:creationId xmlns:a16="http://schemas.microsoft.com/office/drawing/2014/main" id="{811CA428-3ED6-4D35-841B-CAE2BD02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7900"/>
            <a:ext cx="8045757" cy="42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58E3E3-C746-4633-81CC-0808FBA7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090"/>
            <a:ext cx="86868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Summary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9441C-9ECF-4F39-8945-6E093F11A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22B19-6290-4AE0-ADB2-9F202A9F2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screenshot of Summary">
            <a:extLst>
              <a:ext uri="{FF2B5EF4-FFF2-40B4-BE49-F238E27FC236}">
                <a16:creationId xmlns:a16="http://schemas.microsoft.com/office/drawing/2014/main" id="{0609D57A-D99C-4DFE-8AB5-003865B3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3" y="1420090"/>
            <a:ext cx="7930313" cy="42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2B94-1FF0-44D6-A747-A7559323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294399-9A4A-4003-B99B-EE695C8F3F9C}"/>
              </a:ext>
            </a:extLst>
          </p:cNvPr>
          <p:cNvSpPr>
            <a:spLocks noGrp="1"/>
          </p:cNvSpPr>
          <p:nvPr/>
        </p:nvSpPr>
        <p:spPr>
          <a:xfrm>
            <a:off x="457200" y="1442187"/>
            <a:ext cx="6661805" cy="288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Tracking Tool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Reporting in the FRCPP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Q&amp;A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C6BF5-9F1F-46D1-AEC5-20545356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EB0B-1A7C-4217-8A1F-2F67DB90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682-3C4F-4456-93D6-D0E8F9FE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FRCPP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988CF-7AED-4CD8-9220-7054BEDE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7642-2EA7-403E-AA7F-3D5EB1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119B1-317A-4DD9-8B87-2D9B211BB171}"/>
              </a:ext>
            </a:extLst>
          </p:cNvPr>
          <p:cNvSpPr txBox="1"/>
          <p:nvPr/>
        </p:nvSpPr>
        <p:spPr>
          <a:xfrm>
            <a:off x="457200" y="1974573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in the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Ready Comprehensive Planning Portal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October 1 to December 1 each year, beginning with the reporting for the class of 2023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available at:                     </a:t>
            </a:r>
          </a:p>
          <a:p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ra-edfrcpp@pa.gov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7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682-3C4F-4456-93D6-D0E8F9FE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b="1" dirty="0"/>
              <a:t>FRCPP                                                           2</a:t>
            </a:r>
          </a:p>
        </p:txBody>
      </p:sp>
      <p:pic>
        <p:nvPicPr>
          <p:cNvPr id="8" name="Picture 7" descr="Graduation Pathways Profile title">
            <a:extLst>
              <a:ext uri="{FF2B5EF4-FFF2-40B4-BE49-F238E27FC236}">
                <a16:creationId xmlns:a16="http://schemas.microsoft.com/office/drawing/2014/main" id="{925DDCBA-836A-4D70-B782-58EBB5DB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5283"/>
            <a:ext cx="3990975" cy="923925"/>
          </a:xfrm>
          <a:prstGeom prst="rect">
            <a:avLst/>
          </a:prstGeom>
        </p:spPr>
      </p:pic>
      <p:pic>
        <p:nvPicPr>
          <p:cNvPr id="10" name="Picture 9" descr="screenshot of information needed for the graduation pathways profile">
            <a:extLst>
              <a:ext uri="{FF2B5EF4-FFF2-40B4-BE49-F238E27FC236}">
                <a16:creationId xmlns:a16="http://schemas.microsoft.com/office/drawing/2014/main" id="{702BC291-F28A-4375-99D6-0112F500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9208"/>
            <a:ext cx="8271496" cy="325821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377B9-E0F8-4F90-A471-38DB9F61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7642-2EA7-403E-AA7F-3D5EB1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682-3C4F-4456-93D6-D0E8F9FE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b="1" dirty="0"/>
              <a:t>FRCPP                                                           3</a:t>
            </a:r>
          </a:p>
        </p:txBody>
      </p:sp>
      <p:pic>
        <p:nvPicPr>
          <p:cNvPr id="7" name="Picture 6" descr="Gather number of Grade 12 Students (prior school year) and the number of students who graduated under each pathway.&#10;Enter the following information in the spaces provided:&#10;Single Point of Contact Name, Phone, and email address,&#10;LEA county location,&#10;Grade 12 student enrollment number (prior school year),&#10;Number of Grade 12 Students who graduated (prior school year)&#10;Number of Grade 12 Students that did not graduate (prior school year).&#10;">
            <a:extLst>
              <a:ext uri="{FF2B5EF4-FFF2-40B4-BE49-F238E27FC236}">
                <a16:creationId xmlns:a16="http://schemas.microsoft.com/office/drawing/2014/main" id="{27000942-F3D5-4D92-808A-843BF75D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13472"/>
            <a:ext cx="8359501" cy="414724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4B13B-D67D-45A4-8E5E-5978171C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7642-2EA7-403E-AA7F-3D5EB1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4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682-3C4F-4456-93D6-D0E8F9FE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b="1" dirty="0"/>
              <a:t>FRCPP                                                           4</a:t>
            </a:r>
          </a:p>
        </p:txBody>
      </p:sp>
      <p:pic>
        <p:nvPicPr>
          <p:cNvPr id="6" name="Picture 5" descr="Steps to Complete this Section:&#10;Enter the number of students who graduated under each of the Pathways.&#10;Select types of Evidence used for both the Alternate Assessment Pathway and the Evidence Based Pathway.&#10;">
            <a:extLst>
              <a:ext uri="{FF2B5EF4-FFF2-40B4-BE49-F238E27FC236}">
                <a16:creationId xmlns:a16="http://schemas.microsoft.com/office/drawing/2014/main" id="{338A49B3-B638-42CC-8616-C3B49E3C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38" y="1447799"/>
            <a:ext cx="6087078" cy="445661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FA5F4-A75E-4BC3-9C3A-D70A58AA7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7642-2EA7-403E-AA7F-3D5EB1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682-3C4F-4456-93D6-D0E8F9FE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b="1" dirty="0"/>
              <a:t>FRCPP                                                           5</a:t>
            </a:r>
          </a:p>
        </p:txBody>
      </p:sp>
      <p:pic>
        <p:nvPicPr>
          <p:cNvPr id="6" name="Picture 5" descr="Graduation Pathway Percentages page&#10;&#10;This table lists the percentage of your LEA’s graduates for each pathway.&#10;Steps to Complete this Section:&#10;Review Summary table. If number of graduates is not correct for any pathway, go back to Pathways section to make correction.&#10;Answer question about Grade 12 students not graduating. If the number of students not graduating is incorrect, make the adjustment on the Profile page.&#10;Ensure percent of students, graduated and not graduated, equals 100%. If not, review each entry and correct.&#10;">
            <a:extLst>
              <a:ext uri="{FF2B5EF4-FFF2-40B4-BE49-F238E27FC236}">
                <a16:creationId xmlns:a16="http://schemas.microsoft.com/office/drawing/2014/main" id="{0842D7AE-5E60-4475-8873-449A8C3F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6836"/>
            <a:ext cx="8229600" cy="439435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9FC09-2E8C-43C2-B7D2-1434527A4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67642-2EA7-403E-AA7F-3D5EB1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9ACA-6900-4688-B467-90FB1433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Office Hours</a:t>
            </a:r>
            <a:endParaRPr lang="en-US" b="1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E5F3BE2-0F88-45C4-9F96-6F0CE607A122}"/>
              </a:ext>
            </a:extLst>
          </p:cNvPr>
          <p:cNvSpPr txBox="1"/>
          <p:nvPr/>
        </p:nvSpPr>
        <p:spPr>
          <a:xfrm>
            <a:off x="454325" y="1374476"/>
            <a:ext cx="8235350" cy="43800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>
              <a:latin typeface="Arial"/>
              <a:cs typeface="Arial"/>
            </a:endParaRP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ACT 158 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Open Office Hours</a:t>
            </a:r>
            <a:r>
              <a:rPr lang="en-US" sz="2400" i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>
                <a:solidFill>
                  <a:srgbClr val="0563C1"/>
                </a:solidFill>
                <a:effectLst/>
                <a:latin typeface="Arial"/>
                <a:ea typeface="Calibri" panose="020F0502020204030204" pitchFamily="34" charset="0"/>
                <a:cs typeface="Times New Roman"/>
                <a:hlinkClick r:id="" action="ppaction://noaction"/>
              </a:rPr>
              <a:t>ZOOM link available on SAS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Wednesdays:  3:00 – 4:00 PM</a:t>
            </a:r>
            <a:endParaRPr lang="en-US" sz="2400" i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November 3</a:t>
            </a:r>
            <a:r>
              <a:rPr lang="en-US" sz="2400" baseline="300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rd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17th</a:t>
            </a:r>
          </a:p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December 1</a:t>
            </a:r>
            <a:r>
              <a:rPr lang="en-US" sz="2400" baseline="300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15th</a:t>
            </a:r>
          </a:p>
          <a:p>
            <a:pPr algn="ctr"/>
            <a:endParaRPr lang="en-US"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2400" b="1">
              <a:solidFill>
                <a:srgbClr val="0000FF"/>
              </a:solidFill>
              <a:ea typeface="+mn-lt"/>
              <a:cs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7BE99-9D76-4C41-A95D-34A2463F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DBFF5-4B86-4D3D-9EEA-D0173E55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7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 bwMode="gray"/>
        <p:txBody>
          <a:bodyPr/>
          <a:lstStyle/>
          <a:p>
            <a:r>
              <a:rPr lang="en-US" b="1" dirty="0"/>
              <a:t>Contact</a:t>
            </a:r>
            <a:r>
              <a:rPr lang="en-US" b="1" baseline="0" dirty="0"/>
              <a:t>/Mission</a:t>
            </a:r>
            <a:endParaRPr lang="en-US" b="1" dirty="0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85009" y="1503463"/>
            <a:ext cx="8692736" cy="29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For more information on Act 158, please visit: </a:t>
            </a:r>
          </a:p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  <a:hlinkClick r:id="rId2"/>
              </a:rPr>
              <a:t>SAS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  <a:hlinkClick r:id="rId3"/>
              </a:rPr>
              <a:t>PDE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  <a:p>
            <a:pPr algn="ctr" eaLnBrk="1" hangingPunct="1">
              <a:defRPr/>
            </a:pPr>
            <a:endParaRPr lang="en-US" dirty="0">
              <a:cs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Act 158: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  <a:hlinkClick r:id="rId4"/>
              </a:rPr>
              <a:t>ra-edgradrequirement@pa.gov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  <a:cs typeface="Arial"/>
              </a:rPr>
              <a:t>FRCPP: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hlinkClick r:id="rId5"/>
              </a:rPr>
              <a:t>ra-edfrcpp@pa.gov</a:t>
            </a:r>
            <a:endParaRPr lang="en-US" sz="2400" dirty="0">
              <a:latin typeface="Arial"/>
              <a:ea typeface="Verdana"/>
              <a:cs typeface="Arial"/>
            </a:endParaRPr>
          </a:p>
          <a:p>
            <a:pPr algn="ctr">
              <a:defRPr/>
            </a:pPr>
            <a:endParaRPr lang="en-US" altLang="en-US" sz="28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6102" y="4631262"/>
            <a:ext cx="8210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5971C-BA64-4B47-BB92-9F8308FC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7283-38D6-4862-B468-11F5D24A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 158 Reporting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C84EBF-6117-43BD-960A-A35AFB71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E9B1-BAE1-4DCF-AEBF-3F6D479A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AEA0A-23F5-4E41-BAA1-A9A90D8CE1B6}"/>
              </a:ext>
            </a:extLst>
          </p:cNvPr>
          <p:cNvSpPr txBox="1">
            <a:spLocks/>
          </p:cNvSpPr>
          <p:nvPr/>
        </p:nvSpPr>
        <p:spPr>
          <a:xfrm>
            <a:off x="457200" y="16390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Established by Act 158: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No later than December 1, 2023 (Act 136), and each December 1 thereafter, each school entity shall submit a report to the department which shall be posted by January 15 of each year on the department's publicly accessible Internet website. </a:t>
            </a:r>
          </a:p>
          <a:p>
            <a:pPr lvl="1"/>
            <a:endParaRPr lang="en-US" sz="1800" b="1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Aggregate Totals: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Total number of students in grade twelve in the previous school year.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Total number of students who graduated in the previous school year.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Total number of students who graduated under each pathway.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Number of students that the chief school administrator granted a waiver.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Number of students utilizing each type of evidence.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US" sz="2200" b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2B94-1FF0-44D6-A747-A7559323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Accessing the Tool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EB0B-1A7C-4217-8A1F-2F67DB90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screenshot of MyPDESuite login page">
            <a:extLst>
              <a:ext uri="{FF2B5EF4-FFF2-40B4-BE49-F238E27FC236}">
                <a16:creationId xmlns:a16="http://schemas.microsoft.com/office/drawing/2014/main" id="{635DBA1C-362E-4969-9ED1-378C516D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43" y="1433666"/>
            <a:ext cx="6225714" cy="5269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068884-D2BB-4452-A784-6C465B3A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4857" y="5844513"/>
            <a:ext cx="1133466" cy="608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C8E7E-4E59-4AFF-936A-28954829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</p:spTree>
    <p:extLst>
      <p:ext uri="{BB962C8B-B14F-4D97-AF65-F5344CB8AC3E}">
        <p14:creationId xmlns:p14="http://schemas.microsoft.com/office/powerpoint/2010/main" val="349700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2B94-1FF0-44D6-A747-A7559323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Pathways to Graduation Tool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541CF-40C9-4E83-87A3-D3932A73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EB0B-1A7C-4217-8A1F-2F67DB905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shot of Pathways to Graduation Dashboard - school overview">
            <a:extLst>
              <a:ext uri="{FF2B5EF4-FFF2-40B4-BE49-F238E27FC236}">
                <a16:creationId xmlns:a16="http://schemas.microsoft.com/office/drawing/2014/main" id="{6825ED2E-409A-4F93-86E6-8D7709C1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0" y="1447800"/>
            <a:ext cx="7843800" cy="43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3AAC-57BF-4D62-BF77-E2DD460C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Student Information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C1FED3-4C6E-4593-9F0D-17DE8118A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3372-8D5C-4EA0-9A20-61001B3C7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shot of Pathways to Graduation Dashboard - pathways overview">
            <a:extLst>
              <a:ext uri="{FF2B5EF4-FFF2-40B4-BE49-F238E27FC236}">
                <a16:creationId xmlns:a16="http://schemas.microsoft.com/office/drawing/2014/main" id="{C21D392E-FCCE-45DE-AC45-4CB252E5EC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2" y="1366999"/>
            <a:ext cx="7934815" cy="43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7B8662-2E6A-43CF-9838-CE9FC8D4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172720"/>
            <a:r>
              <a:rPr lang="en-US" b="1" dirty="0">
                <a:latin typeface="Arial"/>
                <a:cs typeface="Arial"/>
              </a:rPr>
              <a:t>Quick Start Questionnaire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8D853-A7F5-4163-952B-01369E08A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261E6D-67F9-4DF2-947C-FB3A3C467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shot of Quick Start Questionnaire - data input - Keystone Exams">
            <a:extLst>
              <a:ext uri="{FF2B5EF4-FFF2-40B4-BE49-F238E27FC236}">
                <a16:creationId xmlns:a16="http://schemas.microsoft.com/office/drawing/2014/main" id="{79622253-1E3A-4A37-AC97-DF1D9DFB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5" y="1447800"/>
            <a:ext cx="7948670" cy="43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8E3B-C256-487A-BAD0-EBFF6CB6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Overview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BE6AB6-08C8-4BD8-809E-BFCC6ABF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1A631-95C2-473E-85AB-55F6AFFB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shot of Pathways to Graduation Dashboard - student overview">
            <a:extLst>
              <a:ext uri="{FF2B5EF4-FFF2-40B4-BE49-F238E27FC236}">
                <a16:creationId xmlns:a16="http://schemas.microsoft.com/office/drawing/2014/main" id="{FD39CB24-368F-4B2D-AF36-A2BF2BBD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4" y="1447800"/>
            <a:ext cx="8119431" cy="43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5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7C3-E3E0-4F53-8438-215710F4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Pathways Overview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71B3DA-A4D6-4DF1-BCDE-97633A6E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7C69C-FE8F-4A7B-9B59-7D20910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shot of Pathways to Graduation Dashboard - pathways overview">
            <a:extLst>
              <a:ext uri="{FF2B5EF4-FFF2-40B4-BE49-F238E27FC236}">
                <a16:creationId xmlns:a16="http://schemas.microsoft.com/office/drawing/2014/main" id="{D8FD24C9-6DA3-4B8E-8F88-A613B65C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10" y="1558210"/>
            <a:ext cx="8083780" cy="42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431</Words>
  <Application>Microsoft Office PowerPoint</Application>
  <PresentationFormat>On-screen Show (4:3)</PresentationFormat>
  <Paragraphs>132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ACT 158 Statewide Training 2021   Module 3 –  Tracking &amp; Reporting</vt:lpstr>
      <vt:lpstr>Agenda</vt:lpstr>
      <vt:lpstr>Act 158 Reporting</vt:lpstr>
      <vt:lpstr>Accessing the Tool</vt:lpstr>
      <vt:lpstr>Pathways to Graduation Tool</vt:lpstr>
      <vt:lpstr>Uploading Student Information</vt:lpstr>
      <vt:lpstr>Quick Start Questionnaire</vt:lpstr>
      <vt:lpstr>Student Overview</vt:lpstr>
      <vt:lpstr>Pathways Overview</vt:lpstr>
      <vt:lpstr>Keystone Proficiency Pathway                   2      </vt:lpstr>
      <vt:lpstr>Keystone Composite Pathway                    3</vt:lpstr>
      <vt:lpstr>CTE Concentrator Pathway                        2</vt:lpstr>
      <vt:lpstr>Alternative Assessment Pathway</vt:lpstr>
      <vt:lpstr>Alternative Assessment Pathway               3 </vt:lpstr>
      <vt:lpstr>Evidence Based Pathway</vt:lpstr>
      <vt:lpstr>Evidence Based Pathway                            5</vt:lpstr>
      <vt:lpstr>Progress Log</vt:lpstr>
      <vt:lpstr>Progress Log                                                2</vt:lpstr>
      <vt:lpstr>Summary</vt:lpstr>
      <vt:lpstr>FRCPP</vt:lpstr>
      <vt:lpstr>FRCPP                                                           2</vt:lpstr>
      <vt:lpstr>FRCPP                                                           3</vt:lpstr>
      <vt:lpstr>FRCPP                                                           4</vt:lpstr>
      <vt:lpstr>FRCPP                                                           5</vt:lpstr>
      <vt:lpstr>Office Hours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Baum-Leaman, Rebekah</cp:lastModifiedBy>
  <cp:revision>7</cp:revision>
  <cp:lastPrinted>2019-11-05T16:12:25Z</cp:lastPrinted>
  <dcterms:created xsi:type="dcterms:W3CDTF">2017-02-01T18:23:33Z</dcterms:created>
  <dcterms:modified xsi:type="dcterms:W3CDTF">2021-10-20T12:10:56Z</dcterms:modified>
</cp:coreProperties>
</file>