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p:cViewPr varScale="1">
        <p:scale>
          <a:sx n="72" d="100"/>
          <a:sy n="72" d="100"/>
        </p:scale>
        <p:origin x="394" y="77"/>
      </p:cViewPr>
      <p:guideLst>
        <p:guide orient="horz" pos="2160"/>
        <p:guide pos="2880"/>
      </p:guideLst>
    </p:cSldViewPr>
  </p:slideViewPr>
  <p:outlineViewPr>
    <p:cViewPr>
      <p:scale>
        <a:sx n="33" d="100"/>
        <a:sy n="33" d="100"/>
      </p:scale>
      <p:origin x="0" y="-165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e99959937_1_10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AutoNum type="arabicPeriod"/>
            </a:pPr>
            <a:r>
              <a:rPr lang="en" sz="1200">
                <a:latin typeface="Calibri"/>
                <a:ea typeface="Calibri"/>
                <a:cs typeface="Calibri"/>
                <a:sym typeface="Calibri"/>
              </a:rPr>
              <a:t>This webinar is part of the STEELS Professional Learning Series on the STEELS Hub.</a:t>
            </a:r>
            <a:endParaRPr sz="120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a:latin typeface="Calibri"/>
                <a:ea typeface="Calibri"/>
                <a:cs typeface="Calibri"/>
                <a:sym typeface="Calibri"/>
              </a:rPr>
              <a:t>This session will focus on the Technology &amp; Engineering Foundation Boxes.</a:t>
            </a:r>
            <a:endParaRPr sz="1200">
              <a:latin typeface="Calibri"/>
              <a:ea typeface="Calibri"/>
              <a:cs typeface="Calibri"/>
              <a:sym typeface="Calibri"/>
            </a:endParaRPr>
          </a:p>
          <a:p>
            <a:pPr marL="457200" lvl="0" indent="-304800" algn="l" rtl="0">
              <a:spcBef>
                <a:spcPts val="0"/>
              </a:spcBef>
              <a:spcAft>
                <a:spcPts val="0"/>
              </a:spcAft>
              <a:buSzPts val="1200"/>
              <a:buFont typeface="Calibri"/>
              <a:buAutoNum type="arabicPeriod"/>
            </a:pPr>
            <a:r>
              <a:rPr lang="en" sz="1200">
                <a:latin typeface="Calibri"/>
                <a:ea typeface="Calibri"/>
                <a:cs typeface="Calibri"/>
                <a:sym typeface="Calibri"/>
              </a:rPr>
              <a:t>The foundation boxes are a rich resource for use by educators and curriculum developers during the implementation of the new standards.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61" name="Google Shape;161;gfe99959937_1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fa3dec2a1e_0_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clarifying statement give examples or more ideas to help us understand what the expectation of the standard is.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assessment boundaries are generally looked at as for those people or individuals that are looking at large scale assessment. Assessment boundaries are not defined for the Technology &amp; Engineering Standards.</a:t>
            </a:r>
            <a:endParaRPr sz="1200">
              <a:solidFill>
                <a:schemeClr val="dk1"/>
              </a:solidFill>
              <a:latin typeface="Calibri"/>
              <a:ea typeface="Calibri"/>
              <a:cs typeface="Calibri"/>
              <a:sym typeface="Calibri"/>
            </a:endParaRPr>
          </a:p>
        </p:txBody>
      </p:sp>
      <p:sp>
        <p:nvSpPr>
          <p:cNvPr id="246" name="Google Shape;246;g1fa3dec2a1e_0_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fa3dec2a1e_0_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Underneath the assessment boundaries, alignment to the Science and Engineering Practices is displayed.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For this standard, alignment to the Science and Engineering Practice of Asking Questions and Defining Problems has been made.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00"/>
              </a:highlight>
              <a:latin typeface="Calibri"/>
              <a:ea typeface="Calibri"/>
              <a:cs typeface="Calibri"/>
              <a:sym typeface="Calibri"/>
            </a:endParaRPr>
          </a:p>
        </p:txBody>
      </p:sp>
      <p:sp>
        <p:nvSpPr>
          <p:cNvPr id="255" name="Google Shape;255;g1fa3dec2a1e_0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fa3dec2a1e_0_1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Of the 8 Science and Engineering Practices that you see here, alignment has been made for this standard to the practice of Asking Questions and Defining Problems. This is the primary Science and Engineering Practice for this particular standard even though students may be using other practices on their way to achieving a standard.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00"/>
              </a:highlight>
              <a:latin typeface="Calibri"/>
              <a:ea typeface="Calibri"/>
              <a:cs typeface="Calibri"/>
              <a:sym typeface="Calibri"/>
            </a:endParaRPr>
          </a:p>
        </p:txBody>
      </p:sp>
      <p:sp>
        <p:nvSpPr>
          <p:cNvPr id="265" name="Google Shape;265;g1fa3dec2a1e_0_1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fa3dec2a1e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next box is the Disciplinary Core Ideas. This gives a brief description of aligned content (the disciplinary core idea) in the standard.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For Technology &amp; Engineering, the Disciplinary Core Ideas are to aligned to NGSS, the National Assessment for Educational Progress Technology and Engineering Literacy Framework, and ISTE.</a:t>
            </a:r>
            <a:endParaRPr sz="1200">
              <a:solidFill>
                <a:schemeClr val="dk1"/>
              </a:solidFill>
              <a:latin typeface="Calibri"/>
              <a:ea typeface="Calibri"/>
              <a:cs typeface="Calibri"/>
              <a:sym typeface="Calibri"/>
            </a:endParaRPr>
          </a:p>
        </p:txBody>
      </p:sp>
      <p:sp>
        <p:nvSpPr>
          <p:cNvPr id="275" name="Google Shape;275;g1fa3dec2a1e_0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fa3dec2a1e_0_1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third box contains the Technology &amp; Engineering Practices.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practices were adapted from the 21st Century Skills and from the research on Engineering Habits of Mind.</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practices are student centered and reflect the knowledge, skills, and dispositions students need in order to successfully apply the standards in different context areas.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00"/>
              </a:highlight>
              <a:latin typeface="Calibri"/>
              <a:ea typeface="Calibri"/>
              <a:cs typeface="Calibri"/>
              <a:sym typeface="Calibri"/>
            </a:endParaRPr>
          </a:p>
        </p:txBody>
      </p:sp>
      <p:sp>
        <p:nvSpPr>
          <p:cNvPr id="285" name="Google Shape;285;g1fa3dec2a1e_0_1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fa3dec2a1e_0_1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Of the 8 Technology &amp; Engineering Practices that you see here, Attention to Ethics is the primary practice identified within the foundation box.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This is the primary Technology &amp; Engineering Practice for this particular standard even though students may be using other practices on their way to achieving a standard.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highlight>
                <a:srgbClr val="FFFF00"/>
              </a:highlight>
              <a:latin typeface="Calibri"/>
              <a:ea typeface="Calibri"/>
              <a:cs typeface="Calibri"/>
              <a:sym typeface="Calibri"/>
            </a:endParaRPr>
          </a:p>
        </p:txBody>
      </p:sp>
      <p:sp>
        <p:nvSpPr>
          <p:cNvPr id="294" name="Google Shape;294;g1fa3dec2a1e_0_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fa3dec2a1e_0_1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next section of the foundation boxes is the Pennsylvania Context.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provided contexts serve to make the standards more relevant to students regardless of their location in our commonwealth.</a:t>
            </a:r>
            <a:endParaRPr sz="1200">
              <a:solidFill>
                <a:schemeClr val="dk1"/>
              </a:solidFill>
              <a:latin typeface="Calibri"/>
              <a:ea typeface="Calibri"/>
              <a:cs typeface="Calibri"/>
              <a:sym typeface="Calibri"/>
            </a:endParaRPr>
          </a:p>
        </p:txBody>
      </p:sp>
      <p:sp>
        <p:nvSpPr>
          <p:cNvPr id="303" name="Google Shape;303;g1fa3dec2a1e_0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fa3dec2a1e_0_1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Continuing down the foundation box, Pennsylvania Career Ready Skills aligned to this standard are identified.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 These skills include social emotional learning progressions that support the development of student competence.</a:t>
            </a:r>
            <a:endParaRPr sz="1200">
              <a:solidFill>
                <a:schemeClr val="dk1"/>
              </a:solidFill>
              <a:latin typeface="Calibri"/>
              <a:ea typeface="Calibri"/>
              <a:cs typeface="Calibri"/>
              <a:sym typeface="Calibri"/>
            </a:endParaRPr>
          </a:p>
        </p:txBody>
      </p:sp>
      <p:sp>
        <p:nvSpPr>
          <p:cNvPr id="312" name="Google Shape;312;g1fa3dec2a1e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fa3dec2a1e_0_1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And lastly, Connections to Other Standards Content and Practices connection boxes are provided to support interdisciplinary connections and integration.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1" name="Google Shape;321;g1fa3dec2a1e_0_1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fa3dec2a1e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Educators can use these connections to reinforce student learning by emphasizing experiences in multiple content areas and contexts to support authentic learning.</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foundation boxes provide a rich resource to be used when developing curriculum and to teach the Technology &amp; Engineering standards with fidelity.</a:t>
            </a:r>
            <a:endParaRPr sz="1200">
              <a:solidFill>
                <a:schemeClr val="dk1"/>
              </a:solidFill>
              <a:latin typeface="Calibri"/>
              <a:ea typeface="Calibri"/>
              <a:cs typeface="Calibri"/>
              <a:sym typeface="Calibri"/>
            </a:endParaRPr>
          </a:p>
        </p:txBody>
      </p:sp>
      <p:sp>
        <p:nvSpPr>
          <p:cNvPr id="330" name="Google Shape;330;g1fa3dec2a1e_0_1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f75e75a81c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There is a major shift of focus with the new Technology &amp; Engineering standards. (PAUSE)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This shift includes an emphasis on design and design thinking.</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 focus on a broader understanding of content as well as application of content.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Students create, utilize, and assess current and emerging technologies by developing and applying the Technology &amp; Engineering practices and disciplinary core ideas in a variety of contexts.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Students practice inquiry, critical thinking, hands-on making and doing, and focus on learning skills that can be applied throughout their lives, regardless of context.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0" name="Google Shape;170;g1f75e75a81c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f75e75a81c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f75e75a81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83333"/>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For more information, please visit the STEELS Hub on SAS. If you have any questions, please reach out to the Pennsylvania Department of Education and we will be sure to address your needs. Thank you.</a:t>
            </a: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83333"/>
              </a:lnSpc>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f75e75a81c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Technology &amp; Engineering foundation box documents are organized by: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Grade Band</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Standard Coding and Strand</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Standard</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Clarifying Statement and Assessment Boundary</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Science &amp; Engineering Practices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Disciplinary Core Ideas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Technology &amp; Engineering Practices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PA Contexts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Pennsylvania Career Ready Skills and</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Connections to Other Standards and Practices</a:t>
            </a:r>
            <a:endParaRPr sz="1200">
              <a:solidFill>
                <a:schemeClr val="dk1"/>
              </a:solidFill>
              <a:latin typeface="Calibri"/>
              <a:ea typeface="Calibri"/>
              <a:cs typeface="Calibri"/>
              <a:sym typeface="Calibri"/>
            </a:endParaRPr>
          </a:p>
        </p:txBody>
      </p:sp>
      <p:sp>
        <p:nvSpPr>
          <p:cNvPr id="178" name="Google Shape;178;g1f75e75a81c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fa3dec2a1e_0_1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All of the Technology &amp; Engineering standards are performance expectations that define what students know or can do.</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All standards are multi-dimensional and are comprised of components. This is reflected in the foundation boxes.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For Technology &amp; Engineering these components include:</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Alignment to the Science and Engineering Practices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Alignment to Disciplinary Core Ideas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And Technology &amp; Engineering Practices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These components are part of the standards as well as Technology &amp; Engineering Contexts.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Contexts are not defined within the foundation boxes due to varying classrooms and laboratories in Pennsylvania and the standards can be applied in any or all of the contexts.</a:t>
            </a:r>
            <a:endParaRPr sz="1200">
              <a:solidFill>
                <a:schemeClr val="dk1"/>
              </a:solidFill>
              <a:latin typeface="Calibri"/>
              <a:ea typeface="Calibri"/>
              <a:cs typeface="Calibri"/>
              <a:sym typeface="Calibri"/>
            </a:endParaRPr>
          </a:p>
        </p:txBody>
      </p:sp>
      <p:sp>
        <p:nvSpPr>
          <p:cNvPr id="187" name="Google Shape;187;g1fa3dec2a1e_0_1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fa3dec2a1e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This is an example of a Technology &amp; Engineering foundation box. Each standard has a foundation box.</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Grade Band is circled on this slide indicating it is a Grade K-2 standard.</a:t>
            </a:r>
            <a:endParaRPr sz="1200">
              <a:solidFill>
                <a:schemeClr val="dk1"/>
              </a:solidFill>
              <a:latin typeface="Calibri"/>
              <a:ea typeface="Calibri"/>
              <a:cs typeface="Calibri"/>
              <a:sym typeface="Calibri"/>
            </a:endParaRPr>
          </a:p>
        </p:txBody>
      </p:sp>
      <p:sp>
        <p:nvSpPr>
          <p:cNvPr id="196" name="Google Shape;196;g1fa3dec2a1e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fa3dec2a1e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As we navigate down the foundation box, the coding, content area, and standard are listed. For this standard, </a:t>
            </a:r>
            <a:r>
              <a:rPr lang="en" sz="1200">
                <a:solidFill>
                  <a:srgbClr val="222222"/>
                </a:solidFill>
                <a:latin typeface="Calibri"/>
                <a:ea typeface="Calibri"/>
                <a:cs typeface="Calibri"/>
                <a:sym typeface="Calibri"/>
              </a:rPr>
              <a:t>The first digit (3) represents the content (T&amp;E, Science, or ELS).</a:t>
            </a:r>
            <a:endParaRPr sz="1200">
              <a:solidFill>
                <a:srgbClr val="222222"/>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rgbClr val="222222"/>
                </a:solidFill>
                <a:latin typeface="Calibri"/>
                <a:ea typeface="Calibri"/>
                <a:cs typeface="Calibri"/>
                <a:sym typeface="Calibri"/>
              </a:rPr>
              <a:t>The second digit is the discipline. 5 represents Technology &amp; Engineering.</a:t>
            </a:r>
            <a:endParaRPr sz="120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The third number represents the grade band. For this example the grade band is K-2.</a:t>
            </a:r>
            <a:endParaRPr sz="120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And the fourth character represents the standard: D.</a:t>
            </a:r>
            <a:endParaRPr sz="120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AutoNum type="arabicPeriod"/>
            </a:pPr>
            <a:r>
              <a:rPr lang="en" sz="1200">
                <a:solidFill>
                  <a:srgbClr val="222222"/>
                </a:solidFill>
                <a:latin typeface="Calibri"/>
                <a:ea typeface="Calibri"/>
                <a:cs typeface="Calibri"/>
                <a:sym typeface="Calibri"/>
              </a:rPr>
              <a:t>Also included on this line is the name of the content area (Technology &amp; Engineering for this example), and the strand the standard falls within, which is Impacts of Technology.</a:t>
            </a:r>
            <a:endParaRPr sz="1200">
              <a:solidFill>
                <a:srgbClr val="222222"/>
              </a:solidFill>
              <a:latin typeface="Calibri"/>
              <a:ea typeface="Calibri"/>
              <a:cs typeface="Calibri"/>
              <a:sym typeface="Calibri"/>
            </a:endParaRPr>
          </a:p>
        </p:txBody>
      </p:sp>
      <p:sp>
        <p:nvSpPr>
          <p:cNvPr id="206" name="Google Shape;206;g1fa3dec2a1e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a3dec2a1e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next line of the foundation box displays the standard.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This standard is looking at students who demonstrate understanding who can select ways to reduce, reuse, and recycle resources in daily life.</a:t>
            </a:r>
            <a:endParaRPr sz="1200">
              <a:solidFill>
                <a:schemeClr val="dk1"/>
              </a:solidFill>
              <a:latin typeface="Calibri"/>
              <a:ea typeface="Calibri"/>
              <a:cs typeface="Calibri"/>
              <a:sym typeface="Calibri"/>
            </a:endParaRPr>
          </a:p>
        </p:txBody>
      </p:sp>
      <p:sp>
        <p:nvSpPr>
          <p:cNvPr id="216" name="Google Shape;216;g1fa3dec2a1e_0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fa3dec2a1e_0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way that this is stated in the standard, is that it includes multiple dimensions (or components) and the foundation box provides alignment to additional components or dimensions.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So students who demonstrate an understanding, can select ways to reduce, reuse, and recycle resources in daily life. In this example, while the students are selecting ways to reduce, reuse, and recycle, they are using the Technology &amp; Engineering Practice of Attention to Ethics where they are learning that the use of technology affects humans and the environment.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Reduce, reuse, and recycle resources in daily life is the content.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As I will show on the later slides, the Technology &amp; Engineering foundation boxes also provide alignment to the Science and Engineering Practices.</a:t>
            </a:r>
            <a:endParaRPr sz="1200">
              <a:solidFill>
                <a:schemeClr val="dk1"/>
              </a:solidFill>
              <a:latin typeface="Calibri"/>
              <a:ea typeface="Calibri"/>
              <a:cs typeface="Calibri"/>
              <a:sym typeface="Calibri"/>
            </a:endParaRPr>
          </a:p>
        </p:txBody>
      </p:sp>
      <p:sp>
        <p:nvSpPr>
          <p:cNvPr id="226" name="Google Shape;226;g1fa3dec2a1e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fa3dec2a1e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Below the standards, are clarifying statements and assessment boundaries. </a:t>
            </a:r>
            <a:endParaRPr sz="1200">
              <a:solidFill>
                <a:schemeClr val="dk1"/>
              </a:solidFill>
              <a:latin typeface="Calibri"/>
              <a:ea typeface="Calibri"/>
              <a:cs typeface="Calibri"/>
              <a:sym typeface="Calibri"/>
            </a:endParaRPr>
          </a:p>
        </p:txBody>
      </p:sp>
      <p:sp>
        <p:nvSpPr>
          <p:cNvPr id="236" name="Google Shape;236;g1fa3dec2a1e_0_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097711" y="1913178"/>
            <a:ext cx="6858000" cy="2387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4300778"/>
            <a:ext cx="6858000" cy="1655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4"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63" name="Google Shape;63;p14"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5"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71" name="Google Shape;71;p15"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9841" y="457200"/>
            <a:ext cx="2949300"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6"/>
          <p:cNvSpPr>
            <a:spLocks noGrp="1"/>
          </p:cNvSpPr>
          <p:nvPr>
            <p:ph type="pic" idx="2"/>
          </p:nvPr>
        </p:nvSpPr>
        <p:spPr>
          <a:xfrm>
            <a:off x="3887391" y="987425"/>
            <a:ext cx="4629300" cy="4873500"/>
          </a:xfrm>
          <a:prstGeom prst="rect">
            <a:avLst/>
          </a:prstGeom>
          <a:noFill/>
          <a:ln>
            <a:noFill/>
          </a:ln>
        </p:spPr>
      </p:sp>
      <p:sp>
        <p:nvSpPr>
          <p:cNvPr id="75" name="Google Shape;75;p16"/>
          <p:cNvSpPr txBox="1">
            <a:spLocks noGrp="1"/>
          </p:cNvSpPr>
          <p:nvPr>
            <p:ph type="body" idx="1"/>
          </p:nvPr>
        </p:nvSpPr>
        <p:spPr>
          <a:xfrm>
            <a:off x="629841" y="2057400"/>
            <a:ext cx="2949300" cy="3811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6" name="Google Shape;76;p16"/>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6"/>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16" descr="PDE Logo inside a blue square"/>
          <p:cNvPicPr preferRelativeResize="0"/>
          <p:nvPr/>
        </p:nvPicPr>
        <p:blipFill rotWithShape="1">
          <a:blip r:embed="rId2">
            <a:alphaModFix/>
          </a:blip>
          <a:srcRect/>
          <a:stretch/>
        </p:blipFill>
        <p:spPr>
          <a:xfrm>
            <a:off x="7125891" y="611585"/>
            <a:ext cx="1591011" cy="1591011"/>
          </a:xfrm>
          <a:prstGeom prst="rect">
            <a:avLst/>
          </a:prstGeom>
          <a:noFill/>
          <a:ln>
            <a:noFill/>
          </a:ln>
        </p:spPr>
      </p:pic>
      <p:pic>
        <p:nvPicPr>
          <p:cNvPr id="80" name="Google Shape;80;p16" descr="Pennsylvania Department of Education logo"/>
          <p:cNvPicPr preferRelativeResize="0"/>
          <p:nvPr/>
        </p:nvPicPr>
        <p:blipFill rotWithShape="1">
          <a:blip r:embed="rId3">
            <a:alphaModFix/>
          </a:blip>
          <a:srcRect/>
          <a:stretch/>
        </p:blipFill>
        <p:spPr>
          <a:xfrm>
            <a:off x="7386311" y="1191811"/>
            <a:ext cx="1063178" cy="6417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628650" y="1825625"/>
            <a:ext cx="7886700" cy="1875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7"/>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7"/>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7"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87" name="Google Shape;87;p17"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
        <p:nvSpPr>
          <p:cNvPr id="88" name="Google Shape;88;p17"/>
          <p:cNvSpPr txBox="1"/>
          <p:nvPr/>
        </p:nvSpPr>
        <p:spPr>
          <a:xfrm>
            <a:off x="815196" y="4606505"/>
            <a:ext cx="7700100" cy="1208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 sz="1200" b="0" i="1" u="none" strike="noStrike" cap="none">
                <a:solidFill>
                  <a:schemeClr val="dk1"/>
                </a:solidFill>
                <a:latin typeface="Arial"/>
                <a:ea typeface="Arial"/>
                <a:cs typeface="Arial"/>
                <a:sym typeface="Arial"/>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23888" y="1709738"/>
            <a:ext cx="7886700" cy="2852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623888" y="4589463"/>
            <a:ext cx="7886700" cy="1500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2" name="Google Shape;92;p18"/>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8"/>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8"/>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8"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96" name="Google Shape;96;p18"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19"/>
          <p:cNvSpPr txBox="1">
            <a:spLocks noGrp="1"/>
          </p:cNvSpPr>
          <p:nvPr>
            <p:ph type="body" idx="1"/>
          </p:nvPr>
        </p:nvSpPr>
        <p:spPr>
          <a:xfrm>
            <a:off x="628650" y="1825625"/>
            <a:ext cx="38862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19"/>
          <p:cNvSpPr txBox="1">
            <a:spLocks noGrp="1"/>
          </p:cNvSpPr>
          <p:nvPr>
            <p:ph type="body" idx="2"/>
          </p:nvPr>
        </p:nvSpPr>
        <p:spPr>
          <a:xfrm>
            <a:off x="4629150" y="1825625"/>
            <a:ext cx="38862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19"/>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9"/>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19"/>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9"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05" name="Google Shape;105;p19"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29841" y="365125"/>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0"/>
          <p:cNvSpPr txBox="1">
            <a:spLocks noGrp="1"/>
          </p:cNvSpPr>
          <p:nvPr>
            <p:ph type="body" idx="1"/>
          </p:nvPr>
        </p:nvSpPr>
        <p:spPr>
          <a:xfrm>
            <a:off x="629841" y="1681163"/>
            <a:ext cx="3868200" cy="8238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9" name="Google Shape;109;p20"/>
          <p:cNvSpPr txBox="1">
            <a:spLocks noGrp="1"/>
          </p:cNvSpPr>
          <p:nvPr>
            <p:ph type="body" idx="2"/>
          </p:nvPr>
        </p:nvSpPr>
        <p:spPr>
          <a:xfrm>
            <a:off x="629841" y="2505075"/>
            <a:ext cx="3868200" cy="368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0"/>
          <p:cNvSpPr txBox="1">
            <a:spLocks noGrp="1"/>
          </p:cNvSpPr>
          <p:nvPr>
            <p:ph type="body" idx="3"/>
          </p:nvPr>
        </p:nvSpPr>
        <p:spPr>
          <a:xfrm>
            <a:off x="4629150" y="1681163"/>
            <a:ext cx="3887400" cy="8238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1" name="Google Shape;111;p20"/>
          <p:cNvSpPr txBox="1">
            <a:spLocks noGrp="1"/>
          </p:cNvSpPr>
          <p:nvPr>
            <p:ph type="body" idx="4"/>
          </p:nvPr>
        </p:nvSpPr>
        <p:spPr>
          <a:xfrm>
            <a:off x="4629150" y="2505075"/>
            <a:ext cx="3887400" cy="3684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0"/>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0"/>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20"/>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5" name="Google Shape;115;p20"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16" name="Google Shape;116;p20"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628650" y="2694257"/>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1"/>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1"/>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1"/>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21"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123" name="Google Shape;123;p21"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628650" y="623917"/>
            <a:ext cx="7886700" cy="132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2"/>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2"/>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2"/>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9" name="Google Shape;129;p22"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30" name="Google Shape;130;p22"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3"/>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3"/>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3"/>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5" name="Google Shape;135;p23" descr="Ornamental shape. Blue gradient and gray rectangles"/>
          <p:cNvPicPr preferRelativeResize="0"/>
          <p:nvPr/>
        </p:nvPicPr>
        <p:blipFill rotWithShape="1">
          <a:blip r:embed="rId2">
            <a:alphaModFix/>
          </a:blip>
          <a:srcRect/>
          <a:stretch/>
        </p:blipFill>
        <p:spPr>
          <a:xfrm>
            <a:off x="0" y="152400"/>
            <a:ext cx="9144000" cy="1785938"/>
          </a:xfrm>
          <a:prstGeom prst="rect">
            <a:avLst/>
          </a:prstGeom>
          <a:noFill/>
          <a:ln>
            <a:noFill/>
          </a:ln>
        </p:spPr>
      </p:pic>
      <p:pic>
        <p:nvPicPr>
          <p:cNvPr id="136" name="Google Shape;136;p23" descr="Pennsylvania Department of Education Logo"/>
          <p:cNvPicPr preferRelativeResize="0"/>
          <p:nvPr/>
        </p:nvPicPr>
        <p:blipFill rotWithShape="1">
          <a:blip r:embed="rId3">
            <a:alphaModFix/>
          </a:blip>
          <a:srcRect/>
          <a:stretch/>
        </p:blipFill>
        <p:spPr>
          <a:xfrm>
            <a:off x="158022" y="530226"/>
            <a:ext cx="2667000" cy="952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7"/>
        <p:cNvGrpSpPr/>
        <p:nvPr/>
      </p:nvGrpSpPr>
      <p:grpSpPr>
        <a:xfrm>
          <a:off x="0" y="0"/>
          <a:ext cx="0" cy="0"/>
          <a:chOff x="0" y="0"/>
          <a:chExt cx="0" cy="0"/>
        </a:xfrm>
      </p:grpSpPr>
      <p:sp>
        <p:nvSpPr>
          <p:cNvPr id="138" name="Google Shape;138;p24"/>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4"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42" name="Google Shape;142;p24"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3"/>
        <p:cNvGrpSpPr/>
        <p:nvPr/>
      </p:nvGrpSpPr>
      <p:grpSpPr>
        <a:xfrm>
          <a:off x="0" y="0"/>
          <a:ext cx="0" cy="0"/>
          <a:chOff x="0" y="0"/>
          <a:chExt cx="0" cy="0"/>
        </a:xfrm>
      </p:grpSpPr>
      <p:sp>
        <p:nvSpPr>
          <p:cNvPr id="144" name="Google Shape;144;p25"/>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5"/>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6" name="Google Shape;146;p25"/>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25" descr="Pennsylvania Department of Education Logo"/>
          <p:cNvPicPr preferRelativeResize="0"/>
          <p:nvPr/>
        </p:nvPicPr>
        <p:blipFill rotWithShape="1">
          <a:blip r:embed="rId2">
            <a:alphaModFix/>
          </a:blip>
          <a:srcRect/>
          <a:stretch/>
        </p:blipFill>
        <p:spPr>
          <a:xfrm>
            <a:off x="7766495" y="136525"/>
            <a:ext cx="1377505" cy="491966"/>
          </a:xfrm>
          <a:prstGeom prst="rect">
            <a:avLst/>
          </a:prstGeom>
          <a:noFill/>
          <a:ln>
            <a:noFill/>
          </a:ln>
        </p:spPr>
      </p:pic>
      <p:pic>
        <p:nvPicPr>
          <p:cNvPr id="148" name="Google Shape;148;p25" descr="PDE Logo inside a blue square"/>
          <p:cNvPicPr preferRelativeResize="0"/>
          <p:nvPr/>
        </p:nvPicPr>
        <p:blipFill rotWithShape="1">
          <a:blip r:embed="rId3">
            <a:alphaModFix/>
          </a:blip>
          <a:srcRect/>
          <a:stretch/>
        </p:blipFill>
        <p:spPr>
          <a:xfrm>
            <a:off x="7294106" y="257902"/>
            <a:ext cx="1591011" cy="1591011"/>
          </a:xfrm>
          <a:prstGeom prst="rect">
            <a:avLst/>
          </a:prstGeom>
          <a:noFill/>
          <a:ln>
            <a:noFill/>
          </a:ln>
        </p:spPr>
      </p:pic>
      <p:pic>
        <p:nvPicPr>
          <p:cNvPr id="149" name="Google Shape;149;p25" descr="Pennsylvania Department of Education logo"/>
          <p:cNvPicPr preferRelativeResize="0"/>
          <p:nvPr/>
        </p:nvPicPr>
        <p:blipFill rotWithShape="1">
          <a:blip r:embed="rId4">
            <a:alphaModFix/>
          </a:blip>
          <a:srcRect/>
          <a:stretch/>
        </p:blipFill>
        <p:spPr>
          <a:xfrm>
            <a:off x="7558022" y="792480"/>
            <a:ext cx="1063178" cy="64179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629841" y="457200"/>
            <a:ext cx="2949300"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 name="Google Shape;152;p26"/>
          <p:cNvSpPr txBox="1">
            <a:spLocks noGrp="1"/>
          </p:cNvSpPr>
          <p:nvPr>
            <p:ph type="body" idx="1"/>
          </p:nvPr>
        </p:nvSpPr>
        <p:spPr>
          <a:xfrm>
            <a:off x="3887391" y="987425"/>
            <a:ext cx="4629300" cy="48735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3" name="Google Shape;153;p26"/>
          <p:cNvSpPr txBox="1">
            <a:spLocks noGrp="1"/>
          </p:cNvSpPr>
          <p:nvPr>
            <p:ph type="body" idx="2"/>
          </p:nvPr>
        </p:nvSpPr>
        <p:spPr>
          <a:xfrm>
            <a:off x="629841" y="2057400"/>
            <a:ext cx="2949300" cy="3811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54" name="Google Shape;154;p26"/>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6"/>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6"/>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26" descr="Ornamental shapes. Dark blue and light blue rectangles"/>
          <p:cNvPicPr preferRelativeResize="0"/>
          <p:nvPr/>
        </p:nvPicPr>
        <p:blipFill rotWithShape="1">
          <a:blip r:embed="rId2">
            <a:alphaModFix/>
          </a:blip>
          <a:srcRect/>
          <a:stretch/>
        </p:blipFill>
        <p:spPr>
          <a:xfrm>
            <a:off x="1257300" y="-138509"/>
            <a:ext cx="7886701" cy="1109067"/>
          </a:xfrm>
          <a:prstGeom prst="rect">
            <a:avLst/>
          </a:prstGeom>
          <a:noFill/>
          <a:ln>
            <a:noFill/>
          </a:ln>
        </p:spPr>
      </p:pic>
      <p:pic>
        <p:nvPicPr>
          <p:cNvPr id="158" name="Google Shape;158;p26" descr="Pennsylvania Department of Education Logo"/>
          <p:cNvPicPr preferRelativeResize="0"/>
          <p:nvPr/>
        </p:nvPicPr>
        <p:blipFill rotWithShape="1">
          <a:blip r:embed="rId3">
            <a:alphaModFix/>
          </a:blip>
          <a:srcRect/>
          <a:stretch/>
        </p:blipFill>
        <p:spPr>
          <a:xfrm>
            <a:off x="7766495" y="136525"/>
            <a:ext cx="1377505" cy="4919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desas.org/Page/Viewer/ViewPage/58/"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66" name="Google Shape;166;p27"/>
          <p:cNvSpPr txBox="1">
            <a:spLocks noGrp="1"/>
          </p:cNvSpPr>
          <p:nvPr>
            <p:ph type="title" idx="4294967295"/>
          </p:nvPr>
        </p:nvSpPr>
        <p:spPr>
          <a:xfrm>
            <a:off x="2780700" y="354050"/>
            <a:ext cx="5142600" cy="104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600" b="0" i="1" u="none" strike="noStrike" kern="0" cap="none" spc="0" normalizeH="0" baseline="0" noProof="0" dirty="0">
                <a:ln>
                  <a:noFill/>
                </a:ln>
                <a:solidFill>
                  <a:srgbClr val="FFFFFF"/>
                </a:solidFill>
                <a:effectLst/>
                <a:uLnTx/>
                <a:uFillTx/>
                <a:latin typeface="Calibri"/>
                <a:ea typeface="Calibri"/>
                <a:cs typeface="Calibri"/>
                <a:sym typeface="Calibri"/>
              </a:rPr>
              <a:t>STEELS </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600" b="0" i="1" u="none" strike="noStrike" kern="0" cap="none" spc="0" normalizeH="0" baseline="0" noProof="0" dirty="0">
                <a:ln>
                  <a:noFill/>
                </a:ln>
                <a:solidFill>
                  <a:srgbClr val="FFFFFF"/>
                </a:solidFill>
                <a:effectLst/>
                <a:uLnTx/>
                <a:uFillTx/>
                <a:latin typeface="Calibri"/>
                <a:ea typeface="Calibri"/>
                <a:cs typeface="Calibri"/>
                <a:sym typeface="Calibri"/>
              </a:rPr>
              <a:t>Professional Learning Series</a:t>
            </a:r>
            <a:endParaRPr kumimoji="0" lang="en-US" sz="16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4" name="Google Shape;164;p27"/>
          <p:cNvSpPr txBox="1"/>
          <p:nvPr/>
        </p:nvSpPr>
        <p:spPr>
          <a:xfrm>
            <a:off x="150150" y="1802025"/>
            <a:ext cx="8843700" cy="600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u="sng" dirty="0">
                <a:solidFill>
                  <a:schemeClr val="accent1"/>
                </a:solidFill>
                <a:latin typeface="Calibri"/>
                <a:ea typeface="Calibri"/>
                <a:cs typeface="Calibri"/>
                <a:sym typeface="Calibri"/>
              </a:rPr>
              <a:t>S</a:t>
            </a:r>
            <a:r>
              <a:rPr lang="en" sz="3300" b="1" dirty="0">
                <a:solidFill>
                  <a:schemeClr val="accent1"/>
                </a:solidFill>
                <a:latin typeface="Calibri"/>
                <a:ea typeface="Calibri"/>
                <a:cs typeface="Calibri"/>
                <a:sym typeface="Calibri"/>
              </a:rPr>
              <a:t>cience, </a:t>
            </a:r>
            <a:r>
              <a:rPr lang="en" sz="3300" b="1" u="sng" dirty="0">
                <a:solidFill>
                  <a:schemeClr val="accent1"/>
                </a:solidFill>
                <a:latin typeface="Calibri"/>
                <a:ea typeface="Calibri"/>
                <a:cs typeface="Calibri"/>
                <a:sym typeface="Calibri"/>
              </a:rPr>
              <a:t>T</a:t>
            </a:r>
            <a:r>
              <a:rPr lang="en" sz="3300" b="1" dirty="0">
                <a:solidFill>
                  <a:schemeClr val="accent1"/>
                </a:solidFill>
                <a:latin typeface="Calibri"/>
                <a:ea typeface="Calibri"/>
                <a:cs typeface="Calibri"/>
                <a:sym typeface="Calibri"/>
              </a:rPr>
              <a:t>echnology &amp; </a:t>
            </a:r>
            <a:r>
              <a:rPr lang="en" sz="3300" b="1" u="sng" dirty="0">
                <a:solidFill>
                  <a:schemeClr val="accent1"/>
                </a:solidFill>
                <a:latin typeface="Calibri"/>
                <a:ea typeface="Calibri"/>
                <a:cs typeface="Calibri"/>
                <a:sym typeface="Calibri"/>
              </a:rPr>
              <a:t>E</a:t>
            </a:r>
            <a:r>
              <a:rPr lang="en" sz="3300" b="1" dirty="0">
                <a:solidFill>
                  <a:schemeClr val="accent1"/>
                </a:solidFill>
                <a:latin typeface="Calibri"/>
                <a:ea typeface="Calibri"/>
                <a:cs typeface="Calibri"/>
                <a:sym typeface="Calibri"/>
              </a:rPr>
              <a:t>ngineering, </a:t>
            </a:r>
            <a:endParaRPr sz="33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 sz="3300" b="1" u="sng" dirty="0">
                <a:solidFill>
                  <a:schemeClr val="accent1"/>
                </a:solidFill>
                <a:latin typeface="Calibri"/>
                <a:ea typeface="Calibri"/>
                <a:cs typeface="Calibri"/>
                <a:sym typeface="Calibri"/>
              </a:rPr>
              <a:t>E</a:t>
            </a:r>
            <a:r>
              <a:rPr lang="en" sz="3300" b="1" dirty="0">
                <a:solidFill>
                  <a:schemeClr val="accent1"/>
                </a:solidFill>
                <a:latin typeface="Calibri"/>
                <a:ea typeface="Calibri"/>
                <a:cs typeface="Calibri"/>
                <a:sym typeface="Calibri"/>
              </a:rPr>
              <a:t>nvironmental </a:t>
            </a:r>
            <a:r>
              <a:rPr lang="en" sz="3300" b="1" u="sng" dirty="0">
                <a:solidFill>
                  <a:schemeClr val="accent1"/>
                </a:solidFill>
                <a:latin typeface="Calibri"/>
                <a:ea typeface="Calibri"/>
                <a:cs typeface="Calibri"/>
                <a:sym typeface="Calibri"/>
              </a:rPr>
              <a:t>L</a:t>
            </a:r>
            <a:r>
              <a:rPr lang="en" sz="3300" b="1" dirty="0">
                <a:solidFill>
                  <a:schemeClr val="accent1"/>
                </a:solidFill>
                <a:latin typeface="Calibri"/>
                <a:ea typeface="Calibri"/>
                <a:cs typeface="Calibri"/>
                <a:sym typeface="Calibri"/>
              </a:rPr>
              <a:t>iteracy &amp; </a:t>
            </a:r>
            <a:r>
              <a:rPr lang="en" sz="3300" b="1" u="sng" dirty="0">
                <a:solidFill>
                  <a:schemeClr val="accent1"/>
                </a:solidFill>
                <a:latin typeface="Calibri"/>
                <a:ea typeface="Calibri"/>
                <a:cs typeface="Calibri"/>
                <a:sym typeface="Calibri"/>
              </a:rPr>
              <a:t>S</a:t>
            </a:r>
            <a:r>
              <a:rPr lang="en" sz="3300" b="1" dirty="0">
                <a:solidFill>
                  <a:schemeClr val="accent1"/>
                </a:solidFill>
                <a:latin typeface="Calibri"/>
                <a:ea typeface="Calibri"/>
                <a:cs typeface="Calibri"/>
                <a:sym typeface="Calibri"/>
              </a:rPr>
              <a:t>ustainability</a:t>
            </a:r>
            <a:endParaRPr sz="33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 sz="3300" b="1" dirty="0">
                <a:solidFill>
                  <a:schemeClr val="accent1"/>
                </a:solidFill>
                <a:latin typeface="Calibri"/>
                <a:ea typeface="Calibri"/>
                <a:cs typeface="Calibri"/>
                <a:sym typeface="Calibri"/>
              </a:rPr>
              <a:t>Standards</a:t>
            </a:r>
            <a:br>
              <a:rPr lang="en" sz="3500" b="1" dirty="0">
                <a:solidFill>
                  <a:schemeClr val="accent1"/>
                </a:solidFill>
                <a:latin typeface="Calibri"/>
                <a:ea typeface="Calibri"/>
                <a:cs typeface="Calibri"/>
                <a:sym typeface="Calibri"/>
              </a:rPr>
            </a:br>
            <a:endParaRPr sz="35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 sz="5200" b="1" dirty="0">
                <a:solidFill>
                  <a:schemeClr val="accent1"/>
                </a:solidFill>
                <a:latin typeface="Calibri"/>
                <a:ea typeface="Calibri"/>
                <a:cs typeface="Calibri"/>
                <a:sym typeface="Calibri"/>
              </a:rPr>
              <a:t>STEELS</a:t>
            </a:r>
            <a:br>
              <a:rPr lang="en" sz="3500" b="1" dirty="0">
                <a:solidFill>
                  <a:schemeClr val="accent1"/>
                </a:solidFill>
                <a:latin typeface="Calibri"/>
                <a:ea typeface="Calibri"/>
                <a:cs typeface="Calibri"/>
                <a:sym typeface="Calibri"/>
              </a:rPr>
            </a:br>
            <a:endParaRPr sz="35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 sz="3500" b="1" dirty="0">
                <a:solidFill>
                  <a:schemeClr val="accent1"/>
                </a:solidFill>
                <a:latin typeface="Calibri"/>
                <a:ea typeface="Calibri"/>
                <a:cs typeface="Calibri"/>
                <a:sym typeface="Calibri"/>
              </a:rPr>
              <a:t>TECHNOLOGY &amp; ENGINEERING</a:t>
            </a:r>
            <a:endParaRPr sz="3500" b="1" dirty="0">
              <a:solidFill>
                <a:schemeClr val="accent1"/>
              </a:solidFill>
              <a:latin typeface="Calibri"/>
              <a:ea typeface="Calibri"/>
              <a:cs typeface="Calibri"/>
              <a:sym typeface="Calibri"/>
            </a:endParaRPr>
          </a:p>
          <a:p>
            <a:pPr marL="0" lvl="0" indent="0" algn="ctr" rtl="0">
              <a:spcBef>
                <a:spcPts val="0"/>
              </a:spcBef>
              <a:spcAft>
                <a:spcPts val="0"/>
              </a:spcAft>
              <a:buNone/>
            </a:pPr>
            <a:r>
              <a:rPr lang="en" sz="3500" b="1" dirty="0">
                <a:solidFill>
                  <a:schemeClr val="accent1"/>
                </a:solidFill>
                <a:latin typeface="Calibri"/>
                <a:ea typeface="Calibri"/>
                <a:cs typeface="Calibri"/>
                <a:sym typeface="Calibri"/>
              </a:rPr>
              <a:t>FOUNDATION BOXES</a:t>
            </a:r>
            <a:endParaRPr sz="35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3500" b="1" dirty="0">
              <a:solidFill>
                <a:schemeClr val="accent1"/>
              </a:solidFill>
              <a:latin typeface="Calibri"/>
              <a:ea typeface="Calibri"/>
              <a:cs typeface="Calibri"/>
              <a:sym typeface="Calibri"/>
            </a:endParaRPr>
          </a:p>
          <a:p>
            <a:pPr marL="0" lvl="0" indent="0" algn="l" rtl="0">
              <a:spcBef>
                <a:spcPts val="0"/>
              </a:spcBef>
              <a:spcAft>
                <a:spcPts val="0"/>
              </a:spcAft>
              <a:buNone/>
            </a:pPr>
            <a:endParaRPr sz="25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2700" dirty="0">
              <a:solidFill>
                <a:schemeClr val="accent1"/>
              </a:solidFill>
              <a:latin typeface="Calibri"/>
              <a:ea typeface="Calibri"/>
              <a:cs typeface="Calibri"/>
              <a:sym typeface="Calibri"/>
            </a:endParaRPr>
          </a:p>
        </p:txBody>
      </p:sp>
      <p:pic>
        <p:nvPicPr>
          <p:cNvPr id="165" name="Google Shape;165;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725" y="3035950"/>
            <a:ext cx="3645065" cy="2051150"/>
          </a:xfrm>
          <a:prstGeom prst="rect">
            <a:avLst/>
          </a:prstGeom>
          <a:noFill/>
          <a:ln>
            <a:noFill/>
          </a:ln>
        </p:spPr>
      </p:pic>
      <p:pic>
        <p:nvPicPr>
          <p:cNvPr id="167" name="Google Shape;167;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82638" y="3035950"/>
            <a:ext cx="3645065" cy="2051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49" name="Google Shape;249;p36">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51" name="Google Shape;251;p36"/>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Clarifying Statement and Assessment Boundary</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252" name="Google Shape;252;p36"/>
          <p:cNvSpPr txBox="1"/>
          <p:nvPr/>
        </p:nvSpPr>
        <p:spPr>
          <a:xfrm>
            <a:off x="235800" y="1831350"/>
            <a:ext cx="8672400" cy="330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500" b="1">
                <a:solidFill>
                  <a:srgbClr val="002060"/>
                </a:solidFill>
                <a:latin typeface="Calibri"/>
                <a:ea typeface="Calibri"/>
                <a:cs typeface="Calibri"/>
                <a:sym typeface="Calibri"/>
              </a:rPr>
              <a:t>Clarifying Statements </a:t>
            </a:r>
            <a:r>
              <a:rPr lang="en" sz="2500">
                <a:solidFill>
                  <a:srgbClr val="002060"/>
                </a:solidFill>
                <a:latin typeface="Calibri"/>
                <a:ea typeface="Calibri"/>
                <a:cs typeface="Calibri"/>
                <a:sym typeface="Calibri"/>
              </a:rPr>
              <a:t>supply examples or additional clarification and emphasis to the language of the performance expectations.</a:t>
            </a:r>
            <a:endParaRPr sz="2500">
              <a:solidFill>
                <a:srgbClr val="00206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500">
              <a:solidFill>
                <a:srgbClr val="00206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2500" b="1">
                <a:solidFill>
                  <a:srgbClr val="002060"/>
                </a:solidFill>
                <a:latin typeface="Calibri"/>
                <a:ea typeface="Calibri"/>
                <a:cs typeface="Calibri"/>
                <a:sym typeface="Calibri"/>
              </a:rPr>
              <a:t>Assessment Boundaries </a:t>
            </a:r>
            <a:r>
              <a:rPr lang="en" sz="2500">
                <a:solidFill>
                  <a:srgbClr val="002060"/>
                </a:solidFill>
                <a:latin typeface="Calibri"/>
                <a:ea typeface="Calibri"/>
                <a:cs typeface="Calibri"/>
                <a:sym typeface="Calibri"/>
              </a:rPr>
              <a:t>specify limits to large-scale assessment. They are not meant to put limits on what can be taught or how it is taught, but to provide guidance to assessment developers.</a:t>
            </a:r>
            <a:endParaRPr sz="2500">
              <a:solidFill>
                <a:srgbClr val="002060"/>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58" name="Google Shape;258;p37">
            <a:extLst>
              <a:ext uri="{C183D7F6-B498-43B3-948B-1728B52AA6E4}">
                <adec:decorative xmlns:adec="http://schemas.microsoft.com/office/drawing/2017/decorative" val="1"/>
              </a:ext>
            </a:extLst>
          </p:cNvPr>
          <p:cNvSpPr txBox="1"/>
          <p:nvPr/>
        </p:nvSpPr>
        <p:spPr>
          <a:xfrm>
            <a:off x="595950" y="1690825"/>
            <a:ext cx="7952100" cy="426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
        <p:nvSpPr>
          <p:cNvPr id="259" name="Google Shape;259;p37">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61" name="Google Shape;261;p37"/>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Science &amp; Engineering Practices (SEP)</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62" name="Google Shape;262;p37" descr="Image of standard 3.5.K-2.D with Science and Engineering Practices circled"/>
          <p:cNvPicPr preferRelativeResize="0"/>
          <p:nvPr/>
        </p:nvPicPr>
        <p:blipFill>
          <a:blip r:embed="rId3">
            <a:alphaModFix/>
          </a:blip>
          <a:stretch>
            <a:fillRect/>
          </a:stretch>
        </p:blipFill>
        <p:spPr>
          <a:xfrm>
            <a:off x="128600" y="1089575"/>
            <a:ext cx="8886825" cy="563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68" name="Google Shape;268;p38">
            <a:extLst>
              <a:ext uri="{C183D7F6-B498-43B3-948B-1728B52AA6E4}">
                <adec:decorative xmlns:adec="http://schemas.microsoft.com/office/drawing/2017/decorative" val="1"/>
              </a:ext>
            </a:extLst>
          </p:cNvPr>
          <p:cNvSpPr txBox="1"/>
          <p:nvPr/>
        </p:nvSpPr>
        <p:spPr>
          <a:xfrm>
            <a:off x="595950" y="1690825"/>
            <a:ext cx="7952100" cy="426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
        <p:nvSpPr>
          <p:cNvPr id="269" name="Google Shape;269;p38">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71" name="Google Shape;271;p38"/>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Science &amp; Engineering Practices (SEP)</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272" name="Google Shape;272;p38"/>
          <p:cNvSpPr txBox="1"/>
          <p:nvPr/>
        </p:nvSpPr>
        <p:spPr>
          <a:xfrm>
            <a:off x="235800" y="1097875"/>
            <a:ext cx="8672400" cy="5802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FF0000"/>
              </a:buClr>
              <a:buSzPts val="2000"/>
              <a:buFont typeface="Calibri"/>
              <a:buChar char="●"/>
            </a:pPr>
            <a:r>
              <a:rPr lang="en" sz="2000">
                <a:solidFill>
                  <a:srgbClr val="FF0000"/>
                </a:solidFill>
                <a:latin typeface="Calibri"/>
                <a:ea typeface="Calibri"/>
                <a:cs typeface="Calibri"/>
                <a:sym typeface="Calibri"/>
              </a:rPr>
              <a:t>Asking questions (for science) and defining problems (for engineering)</a:t>
            </a:r>
            <a:endParaRPr sz="2000">
              <a:solidFill>
                <a:srgbClr val="FF0000"/>
              </a:solidFill>
              <a:latin typeface="Calibri"/>
              <a:ea typeface="Calibri"/>
              <a:cs typeface="Calibri"/>
              <a:sym typeface="Calibri"/>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Developing and using models</a:t>
            </a:r>
            <a:endParaRPr sz="2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Planning and carrying out investigations</a:t>
            </a:r>
            <a:endParaRPr sz="2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Analyzing and interpreting data</a:t>
            </a:r>
            <a:endParaRPr sz="2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Using mathematics and computational thinking</a:t>
            </a:r>
            <a:endParaRPr sz="2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Constructing explanations (for science) and designing solutions (for engineering)</a:t>
            </a:r>
            <a:endParaRPr sz="2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Engaging in argument from evidence</a:t>
            </a:r>
            <a:endParaRPr sz="20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Obtaining, evaluating, and communicating information</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78" name="Google Shape;278;p39">
            <a:extLst>
              <a:ext uri="{C183D7F6-B498-43B3-948B-1728B52AA6E4}">
                <adec:decorative xmlns:adec="http://schemas.microsoft.com/office/drawing/2017/decorative" val="1"/>
              </a:ext>
            </a:extLst>
          </p:cNvPr>
          <p:cNvSpPr txBox="1"/>
          <p:nvPr/>
        </p:nvSpPr>
        <p:spPr>
          <a:xfrm>
            <a:off x="595950" y="1690825"/>
            <a:ext cx="7952100" cy="426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
        <p:nvSpPr>
          <p:cNvPr id="279" name="Google Shape;279;p39">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9">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81" name="Google Shape;281;p39"/>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Disciplinary Core Ideas (DCI)</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82" name="Google Shape;282;p39" descr="Image of standard 3.5.K-2.D with Disciplinary Core Ideas circled"/>
          <p:cNvPicPr preferRelativeResize="0"/>
          <p:nvPr/>
        </p:nvPicPr>
        <p:blipFill>
          <a:blip r:embed="rId3">
            <a:alphaModFix/>
          </a:blip>
          <a:stretch>
            <a:fillRect/>
          </a:stretch>
        </p:blipFill>
        <p:spPr>
          <a:xfrm>
            <a:off x="100025" y="1121125"/>
            <a:ext cx="8958250" cy="5662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88" name="Google Shape;288;p40">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90" name="Google Shape;290;p40"/>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Practices (TEP)</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91" name="Google Shape;291;p40" descr="Image of standard 3.5.K-2.D with Technology and Engineering Practices circled"/>
          <p:cNvPicPr preferRelativeResize="0"/>
          <p:nvPr/>
        </p:nvPicPr>
        <p:blipFill>
          <a:blip r:embed="rId3">
            <a:alphaModFix/>
          </a:blip>
          <a:stretch>
            <a:fillRect/>
          </a:stretch>
        </p:blipFill>
        <p:spPr>
          <a:xfrm>
            <a:off x="152400" y="1106325"/>
            <a:ext cx="8863025" cy="5680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97" name="Google Shape;297;p41">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1">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99" name="Google Shape;299;p41"/>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Technology &amp; Engineering Practices (TEP)</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300" name="Google Shape;300;p41"/>
          <p:cNvSpPr txBox="1"/>
          <p:nvPr/>
        </p:nvSpPr>
        <p:spPr>
          <a:xfrm>
            <a:off x="235800" y="1174300"/>
            <a:ext cx="8672400" cy="6260700"/>
          </a:xfrm>
          <a:prstGeom prst="rect">
            <a:avLst/>
          </a:prstGeom>
          <a:noFill/>
          <a:ln>
            <a:noFill/>
          </a:ln>
        </p:spPr>
        <p:txBody>
          <a:bodyPr spcFirstLastPara="1" wrap="square" lIns="91425" tIns="91425" rIns="91425" bIns="91425" anchor="t" anchorCtr="0">
            <a:spAutoFit/>
          </a:bodyPr>
          <a:lstStyle/>
          <a:p>
            <a:pPr marL="457200" lvl="0" indent="-406400" algn="l" rtl="0">
              <a:lnSpc>
                <a:spcPct val="15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Systems Thinking </a:t>
            </a:r>
            <a:endParaRPr sz="2800">
              <a:solidFill>
                <a:schemeClr val="dk1"/>
              </a:solidFill>
              <a:latin typeface="Calibri"/>
              <a:ea typeface="Calibri"/>
              <a:cs typeface="Calibri"/>
              <a:sym typeface="Calibri"/>
            </a:endParaRPr>
          </a:p>
          <a:p>
            <a:pPr marL="457200" lvl="0" indent="-406400" algn="l" rtl="0">
              <a:lnSpc>
                <a:spcPct val="15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Creativity </a:t>
            </a:r>
            <a:endParaRPr sz="2800">
              <a:solidFill>
                <a:schemeClr val="dk1"/>
              </a:solidFill>
              <a:latin typeface="Calibri"/>
              <a:ea typeface="Calibri"/>
              <a:cs typeface="Calibri"/>
              <a:sym typeface="Calibri"/>
            </a:endParaRPr>
          </a:p>
          <a:p>
            <a:pPr marL="457200" lvl="0" indent="-406400" algn="l" rtl="0">
              <a:lnSpc>
                <a:spcPct val="15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Making and Doing </a:t>
            </a:r>
            <a:endParaRPr sz="2800">
              <a:solidFill>
                <a:schemeClr val="dk1"/>
              </a:solidFill>
              <a:latin typeface="Calibri"/>
              <a:ea typeface="Calibri"/>
              <a:cs typeface="Calibri"/>
              <a:sym typeface="Calibri"/>
            </a:endParaRPr>
          </a:p>
          <a:p>
            <a:pPr marL="457200" lvl="0" indent="-406400" algn="l" rtl="0">
              <a:lnSpc>
                <a:spcPct val="15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Critical Thinking </a:t>
            </a:r>
            <a:endParaRPr sz="2800">
              <a:solidFill>
                <a:schemeClr val="dk1"/>
              </a:solidFill>
              <a:latin typeface="Calibri"/>
              <a:ea typeface="Calibri"/>
              <a:cs typeface="Calibri"/>
              <a:sym typeface="Calibri"/>
            </a:endParaRPr>
          </a:p>
          <a:p>
            <a:pPr marL="457200" lvl="0" indent="-406400" algn="l" rtl="0">
              <a:lnSpc>
                <a:spcPct val="15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Optimism </a:t>
            </a:r>
            <a:endParaRPr sz="2800">
              <a:solidFill>
                <a:schemeClr val="dk1"/>
              </a:solidFill>
              <a:latin typeface="Calibri"/>
              <a:ea typeface="Calibri"/>
              <a:cs typeface="Calibri"/>
              <a:sym typeface="Calibri"/>
            </a:endParaRPr>
          </a:p>
          <a:p>
            <a:pPr marL="457200" lvl="0" indent="-406400" algn="l" rtl="0">
              <a:lnSpc>
                <a:spcPct val="15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Collaboration </a:t>
            </a:r>
            <a:endParaRPr sz="2800">
              <a:solidFill>
                <a:schemeClr val="dk1"/>
              </a:solidFill>
              <a:latin typeface="Calibri"/>
              <a:ea typeface="Calibri"/>
              <a:cs typeface="Calibri"/>
              <a:sym typeface="Calibri"/>
            </a:endParaRPr>
          </a:p>
          <a:p>
            <a:pPr marL="457200" lvl="0" indent="-406400" algn="l" rtl="0">
              <a:lnSpc>
                <a:spcPct val="15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Communication </a:t>
            </a:r>
            <a:endParaRPr sz="2800">
              <a:solidFill>
                <a:schemeClr val="dk1"/>
              </a:solidFill>
              <a:latin typeface="Calibri"/>
              <a:ea typeface="Calibri"/>
              <a:cs typeface="Calibri"/>
              <a:sym typeface="Calibri"/>
            </a:endParaRPr>
          </a:p>
          <a:p>
            <a:pPr marL="457200" lvl="0" indent="-406400" algn="l" rtl="0">
              <a:lnSpc>
                <a:spcPct val="150000"/>
              </a:lnSpc>
              <a:spcBef>
                <a:spcPts val="0"/>
              </a:spcBef>
              <a:spcAft>
                <a:spcPts val="0"/>
              </a:spcAft>
              <a:buClr>
                <a:srgbClr val="FF0000"/>
              </a:buClr>
              <a:buSzPts val="2800"/>
              <a:buFont typeface="Calibri"/>
              <a:buChar char="●"/>
            </a:pPr>
            <a:r>
              <a:rPr lang="en" sz="2800">
                <a:solidFill>
                  <a:srgbClr val="FF0000"/>
                </a:solidFill>
                <a:latin typeface="Calibri"/>
                <a:ea typeface="Calibri"/>
                <a:cs typeface="Calibri"/>
                <a:sym typeface="Calibri"/>
              </a:rPr>
              <a:t>Attention to Ethics</a:t>
            </a:r>
            <a:endParaRPr sz="2400">
              <a:solidFill>
                <a:srgbClr val="FF0000"/>
              </a:solidFill>
              <a:latin typeface="Calibri"/>
              <a:ea typeface="Calibri"/>
              <a:cs typeface="Calibri"/>
              <a:sym typeface="Calibri"/>
            </a:endParaRPr>
          </a:p>
          <a:p>
            <a:pPr marL="0" lvl="0" indent="0" algn="l" rtl="0">
              <a:lnSpc>
                <a:spcPct val="115000"/>
              </a:lnSpc>
              <a:spcBef>
                <a:spcPts val="0"/>
              </a:spcBef>
              <a:spcAft>
                <a:spcPts val="0"/>
              </a:spcAft>
              <a:buNone/>
            </a:pPr>
            <a:endParaRPr sz="2500" b="1">
              <a:solidFill>
                <a:srgbClr val="002060"/>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06" name="Google Shape;306;p42">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2">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308" name="Google Shape;308;p42"/>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PA Context</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309" name="Google Shape;309;p42" descr="Image of standard 3.5.K-2.D with Pennsylvania Context circled"/>
          <p:cNvPicPr preferRelativeResize="0"/>
          <p:nvPr/>
        </p:nvPicPr>
        <p:blipFill>
          <a:blip r:embed="rId3">
            <a:alphaModFix/>
          </a:blip>
          <a:stretch>
            <a:fillRect/>
          </a:stretch>
        </p:blipFill>
        <p:spPr>
          <a:xfrm>
            <a:off x="152400" y="1120599"/>
            <a:ext cx="8805875" cy="5600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3">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15" name="Google Shape;315;p43">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3">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317" name="Google Shape;317;p43"/>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Pennsylvania Career Ready Skills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318" name="Google Shape;318;p43" descr="Image of standard 3.5.K-2.D with Pennsylvania Career Ready Skills circled">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52400" y="1043000"/>
            <a:ext cx="8848724" cy="5678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4">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324" name="Google Shape;324;p44">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4">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326" name="Google Shape;326;p44"/>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Connections to Other Standards and Practices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327" name="Google Shape;327;p44" descr="Image of standard 3.5.K-2.D with Connections to Other Standards Content and Practices circled"/>
          <p:cNvPicPr preferRelativeResize="0"/>
          <p:nvPr/>
        </p:nvPicPr>
        <p:blipFill>
          <a:blip r:embed="rId3">
            <a:alphaModFix/>
          </a:blip>
          <a:stretch>
            <a:fillRect/>
          </a:stretch>
        </p:blipFill>
        <p:spPr>
          <a:xfrm>
            <a:off x="0" y="1127750"/>
            <a:ext cx="9144001" cy="5593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33" name="Google Shape;333;p45">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5">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335" name="Google Shape;335;p45"/>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Connections to Other Standards and Practices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336" name="Google Shape;336;p45" descr="Image of Connections to Other Standards Content and Practices for standard 3.5.K-2.D"/>
          <p:cNvPicPr preferRelativeResize="0"/>
          <p:nvPr/>
        </p:nvPicPr>
        <p:blipFill>
          <a:blip r:embed="rId3">
            <a:alphaModFix/>
          </a:blip>
          <a:stretch>
            <a:fillRect/>
          </a:stretch>
        </p:blipFill>
        <p:spPr>
          <a:xfrm>
            <a:off x="152400" y="1050600"/>
            <a:ext cx="8891601" cy="5747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75" name="Google Shape;175;p28"/>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Shift in Focus</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73" name="Google Shape;173;p28"/>
          <p:cNvSpPr txBox="1"/>
          <p:nvPr/>
        </p:nvSpPr>
        <p:spPr>
          <a:xfrm>
            <a:off x="443550" y="1148725"/>
            <a:ext cx="7952100" cy="57093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Clr>
                <a:srgbClr val="002060"/>
              </a:buClr>
              <a:buSzPts val="2500"/>
              <a:buFont typeface="Calibri"/>
              <a:buChar char="●"/>
            </a:pPr>
            <a:r>
              <a:rPr lang="en" sz="2500">
                <a:solidFill>
                  <a:srgbClr val="002060"/>
                </a:solidFill>
                <a:latin typeface="Calibri"/>
                <a:ea typeface="Calibri"/>
                <a:cs typeface="Calibri"/>
                <a:sym typeface="Calibri"/>
              </a:rPr>
              <a:t>Increased emphasis on design and design thinking.</a:t>
            </a:r>
            <a:endParaRPr sz="2500">
              <a:solidFill>
                <a:srgbClr val="002060"/>
              </a:solidFill>
              <a:latin typeface="Calibri"/>
              <a:ea typeface="Calibri"/>
              <a:cs typeface="Calibri"/>
              <a:sym typeface="Calibri"/>
            </a:endParaRPr>
          </a:p>
          <a:p>
            <a:pPr marL="457200" lvl="0" indent="0" algn="l" rtl="0">
              <a:lnSpc>
                <a:spcPct val="100000"/>
              </a:lnSpc>
              <a:spcBef>
                <a:spcPts val="0"/>
              </a:spcBef>
              <a:spcAft>
                <a:spcPts val="0"/>
              </a:spcAft>
              <a:buNone/>
            </a:pPr>
            <a:endParaRPr sz="2500">
              <a:solidFill>
                <a:srgbClr val="002060"/>
              </a:solidFill>
              <a:latin typeface="Calibri"/>
              <a:ea typeface="Calibri"/>
              <a:cs typeface="Calibri"/>
              <a:sym typeface="Calibri"/>
            </a:endParaRPr>
          </a:p>
          <a:p>
            <a:pPr marL="457200" lvl="0" indent="-387350" algn="l" rtl="0">
              <a:spcBef>
                <a:spcPts val="0"/>
              </a:spcBef>
              <a:spcAft>
                <a:spcPts val="0"/>
              </a:spcAft>
              <a:buClr>
                <a:srgbClr val="002060"/>
              </a:buClr>
              <a:buSzPts val="2500"/>
              <a:buFont typeface="Calibri"/>
              <a:buChar char="●"/>
            </a:pPr>
            <a:r>
              <a:rPr lang="en" sz="2500">
                <a:solidFill>
                  <a:srgbClr val="002060"/>
                </a:solidFill>
                <a:latin typeface="Calibri"/>
                <a:ea typeface="Calibri"/>
                <a:cs typeface="Calibri"/>
                <a:sym typeface="Calibri"/>
              </a:rPr>
              <a:t>Focus on a broader understanding of content as well as application of content.</a:t>
            </a:r>
            <a:endParaRPr sz="2500">
              <a:solidFill>
                <a:srgbClr val="002060"/>
              </a:solidFill>
              <a:latin typeface="Calibri"/>
              <a:ea typeface="Calibri"/>
              <a:cs typeface="Calibri"/>
              <a:sym typeface="Calibri"/>
            </a:endParaRPr>
          </a:p>
          <a:p>
            <a:pPr marL="457200" lvl="0" indent="0" algn="l" rtl="0">
              <a:lnSpc>
                <a:spcPct val="100000"/>
              </a:lnSpc>
              <a:spcBef>
                <a:spcPts val="0"/>
              </a:spcBef>
              <a:spcAft>
                <a:spcPts val="0"/>
              </a:spcAft>
              <a:buNone/>
            </a:pPr>
            <a:endParaRPr sz="2500">
              <a:solidFill>
                <a:srgbClr val="002060"/>
              </a:solidFill>
              <a:latin typeface="Calibri"/>
              <a:ea typeface="Calibri"/>
              <a:cs typeface="Calibri"/>
              <a:sym typeface="Calibri"/>
            </a:endParaRPr>
          </a:p>
          <a:p>
            <a:pPr marL="457200" lvl="0" indent="-387350" algn="l" rtl="0">
              <a:spcBef>
                <a:spcPts val="0"/>
              </a:spcBef>
              <a:spcAft>
                <a:spcPts val="0"/>
              </a:spcAft>
              <a:buClr>
                <a:srgbClr val="002060"/>
              </a:buClr>
              <a:buSzPts val="2500"/>
              <a:buFont typeface="Calibri"/>
              <a:buChar char="●"/>
            </a:pPr>
            <a:r>
              <a:rPr lang="en" sz="2500">
                <a:solidFill>
                  <a:srgbClr val="002060"/>
                </a:solidFill>
                <a:latin typeface="Calibri"/>
                <a:ea typeface="Calibri"/>
                <a:cs typeface="Calibri"/>
                <a:sym typeface="Calibri"/>
              </a:rPr>
              <a:t>Students create, utilize, and assess current and emerging technologies by developing and applying the</a:t>
            </a:r>
            <a:r>
              <a:rPr lang="en" sz="2500" b="1">
                <a:solidFill>
                  <a:srgbClr val="FF0000"/>
                </a:solidFill>
                <a:latin typeface="Calibri"/>
                <a:ea typeface="Calibri"/>
                <a:cs typeface="Calibri"/>
                <a:sym typeface="Calibri"/>
              </a:rPr>
              <a:t> Technology &amp; Engineering practices</a:t>
            </a:r>
            <a:r>
              <a:rPr lang="en" sz="2500">
                <a:solidFill>
                  <a:srgbClr val="002060"/>
                </a:solidFill>
                <a:latin typeface="Calibri"/>
                <a:ea typeface="Calibri"/>
                <a:cs typeface="Calibri"/>
                <a:sym typeface="Calibri"/>
              </a:rPr>
              <a:t> and </a:t>
            </a:r>
            <a:r>
              <a:rPr lang="en" sz="2500" b="1">
                <a:solidFill>
                  <a:srgbClr val="0000FF"/>
                </a:solidFill>
                <a:latin typeface="Calibri"/>
                <a:ea typeface="Calibri"/>
                <a:cs typeface="Calibri"/>
                <a:sym typeface="Calibri"/>
              </a:rPr>
              <a:t>disciplinary core ideas</a:t>
            </a:r>
            <a:r>
              <a:rPr lang="en" sz="2500">
                <a:solidFill>
                  <a:srgbClr val="002060"/>
                </a:solidFill>
                <a:latin typeface="Calibri"/>
                <a:ea typeface="Calibri"/>
                <a:cs typeface="Calibri"/>
                <a:sym typeface="Calibri"/>
              </a:rPr>
              <a:t> in a variety of contexts.</a:t>
            </a:r>
            <a:endParaRPr sz="2500">
              <a:solidFill>
                <a:srgbClr val="002060"/>
              </a:solidFill>
              <a:latin typeface="Calibri"/>
              <a:ea typeface="Calibri"/>
              <a:cs typeface="Calibri"/>
              <a:sym typeface="Calibri"/>
            </a:endParaRPr>
          </a:p>
          <a:p>
            <a:pPr marL="457200" lvl="0" indent="0" algn="l" rtl="0">
              <a:spcBef>
                <a:spcPts val="0"/>
              </a:spcBef>
              <a:spcAft>
                <a:spcPts val="0"/>
              </a:spcAft>
              <a:buNone/>
            </a:pPr>
            <a:endParaRPr sz="2500">
              <a:solidFill>
                <a:srgbClr val="002060"/>
              </a:solidFill>
              <a:latin typeface="Calibri"/>
              <a:ea typeface="Calibri"/>
              <a:cs typeface="Calibri"/>
              <a:sym typeface="Calibri"/>
            </a:endParaRPr>
          </a:p>
          <a:p>
            <a:pPr marL="457200" lvl="0" indent="-387350" algn="l" rtl="0">
              <a:lnSpc>
                <a:spcPct val="115000"/>
              </a:lnSpc>
              <a:spcBef>
                <a:spcPts val="0"/>
              </a:spcBef>
              <a:spcAft>
                <a:spcPts val="0"/>
              </a:spcAft>
              <a:buClr>
                <a:srgbClr val="002060"/>
              </a:buClr>
              <a:buSzPts val="2500"/>
              <a:buFont typeface="Calibri"/>
              <a:buChar char="●"/>
            </a:pPr>
            <a:r>
              <a:rPr lang="en" sz="2500">
                <a:solidFill>
                  <a:srgbClr val="002060"/>
                </a:solidFill>
                <a:latin typeface="Calibri"/>
                <a:ea typeface="Calibri"/>
                <a:cs typeface="Calibri"/>
                <a:sym typeface="Calibri"/>
              </a:rPr>
              <a:t>Students practice inquiry, critical thinking, hands-on making and doing, and a focus on learning skills that can be applied throughout their lives, regardless of context.</a:t>
            </a:r>
            <a:endParaRPr sz="2500">
              <a:solidFill>
                <a:srgbClr val="002060"/>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4" name="Google Shape;174;p28">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46"/>
          <p:cNvSpPr txBox="1">
            <a:spLocks noGrp="1"/>
          </p:cNvSpPr>
          <p:nvPr>
            <p:ph type="title" idx="4294967295"/>
          </p:nvPr>
        </p:nvSpPr>
        <p:spPr>
          <a:xfrm>
            <a:off x="0" y="0"/>
            <a:ext cx="5162700" cy="97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Contact/Mission</a:t>
            </a:r>
            <a:endParaRPr kumimoji="0" lang="en-US" sz="3000" b="0"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341" name="Google Shape;341;p46"/>
          <p:cNvSpPr txBox="1"/>
          <p:nvPr/>
        </p:nvSpPr>
        <p:spPr>
          <a:xfrm>
            <a:off x="524175" y="1627800"/>
            <a:ext cx="8299500" cy="531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dk1"/>
                </a:solidFill>
                <a:latin typeface="Calibri"/>
                <a:ea typeface="Calibri"/>
                <a:cs typeface="Calibri"/>
                <a:sym typeface="Calibri"/>
              </a:rPr>
              <a:t>For more information, please visit the </a:t>
            </a:r>
            <a:r>
              <a:rPr lang="en" sz="2600" u="sng">
                <a:solidFill>
                  <a:schemeClr val="hlink"/>
                </a:solidFill>
                <a:latin typeface="Calibri"/>
                <a:ea typeface="Calibri"/>
                <a:cs typeface="Calibri"/>
                <a:sym typeface="Calibri"/>
                <a:hlinkClick r:id="rId3"/>
              </a:rPr>
              <a:t>STEELS Hub on SAS</a:t>
            </a:r>
            <a:r>
              <a:rPr lang="en"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en" sz="2600" i="1">
                <a:solidFill>
                  <a:schemeClr val="dk1"/>
                </a:solidFill>
                <a:latin typeface="Calibri"/>
                <a:ea typeface="Calibri"/>
                <a:cs typeface="Calibri"/>
                <a:sym typeface="Calibri"/>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sz="2600" i="1">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
        <p:nvSpPr>
          <p:cNvPr id="342" name="Google Shape;342;p46">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84" name="Google Shape;184;p29"/>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Foundation Box Organization</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81" name="Google Shape;181;p29"/>
          <p:cNvSpPr txBox="1"/>
          <p:nvPr/>
        </p:nvSpPr>
        <p:spPr>
          <a:xfrm>
            <a:off x="245850" y="1196550"/>
            <a:ext cx="8692200" cy="54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600">
                <a:latin typeface="Calibri"/>
                <a:ea typeface="Calibri"/>
                <a:cs typeface="Calibri"/>
                <a:sym typeface="Calibri"/>
              </a:rPr>
              <a:t>The Technology &amp; Engineering foundation boxes are organized by: </a:t>
            </a:r>
            <a:endParaRPr sz="2600">
              <a:latin typeface="Calibri"/>
              <a:ea typeface="Calibri"/>
              <a:cs typeface="Calibri"/>
              <a:sym typeface="Calibri"/>
            </a:endParaRPr>
          </a:p>
          <a:p>
            <a:pPr marL="0" lvl="0" indent="0" algn="l" rtl="0">
              <a:spcBef>
                <a:spcPts val="0"/>
              </a:spcBef>
              <a:spcAft>
                <a:spcPts val="0"/>
              </a:spcAft>
              <a:buNone/>
            </a:pP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Grade Band</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Standard Coding and Strand</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Standard</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Clarifying Statement and Assessment Boundary</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Science &amp; Engineering Practices</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Disciplinary Core Ideas</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Technology &amp; Engineering Practices</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PA Contexts</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Pennsylvania Career Ready Skills</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 sz="2600">
                <a:latin typeface="Calibri"/>
                <a:ea typeface="Calibri"/>
                <a:cs typeface="Calibri"/>
                <a:sym typeface="Calibri"/>
              </a:rPr>
              <a:t>Connections to Other Standards and Practices</a:t>
            </a:r>
            <a:endParaRPr sz="26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
        <p:nvSpPr>
          <p:cNvPr id="182" name="Google Shape;182;p29">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93" name="Google Shape;193;p30"/>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Foundation Box Organization</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190" name="Google Shape;190;p30"/>
          <p:cNvSpPr txBox="1"/>
          <p:nvPr/>
        </p:nvSpPr>
        <p:spPr>
          <a:xfrm>
            <a:off x="225900" y="1713000"/>
            <a:ext cx="8692200" cy="34320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SzPts val="2900"/>
              <a:buFont typeface="Calibri"/>
              <a:buChar char="●"/>
            </a:pPr>
            <a:r>
              <a:rPr lang="en" sz="2900">
                <a:latin typeface="Calibri"/>
                <a:ea typeface="Calibri"/>
                <a:cs typeface="Calibri"/>
                <a:sym typeface="Calibri"/>
              </a:rPr>
              <a:t>PA Standards are performance expectations</a:t>
            </a:r>
            <a:endParaRPr sz="2900">
              <a:latin typeface="Calibri"/>
              <a:ea typeface="Calibri"/>
              <a:cs typeface="Calibri"/>
              <a:sym typeface="Calibri"/>
            </a:endParaRPr>
          </a:p>
          <a:p>
            <a:pPr marL="457200" lvl="0" indent="0" algn="l" rtl="0">
              <a:spcBef>
                <a:spcPts val="0"/>
              </a:spcBef>
              <a:spcAft>
                <a:spcPts val="0"/>
              </a:spcAft>
              <a:buNone/>
            </a:pP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 sz="2900">
                <a:latin typeface="Calibri"/>
                <a:ea typeface="Calibri"/>
                <a:cs typeface="Calibri"/>
                <a:sym typeface="Calibri"/>
              </a:rPr>
              <a:t>All standards are multi-dimensional</a:t>
            </a:r>
            <a:endParaRPr sz="2900">
              <a:latin typeface="Calibri"/>
              <a:ea typeface="Calibri"/>
              <a:cs typeface="Calibri"/>
              <a:sym typeface="Calibri"/>
            </a:endParaRPr>
          </a:p>
          <a:p>
            <a:pPr marL="457200" lvl="0" indent="0" algn="l" rtl="0">
              <a:spcBef>
                <a:spcPts val="0"/>
              </a:spcBef>
              <a:spcAft>
                <a:spcPts val="0"/>
              </a:spcAft>
              <a:buNone/>
            </a:pP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 sz="2900">
                <a:latin typeface="Calibri"/>
                <a:ea typeface="Calibri"/>
                <a:cs typeface="Calibri"/>
                <a:sym typeface="Calibri"/>
              </a:rPr>
              <a:t>Technology &amp; Engineering Foundation Boxes include:</a:t>
            </a:r>
            <a:endParaRPr sz="2900">
              <a:latin typeface="Calibri"/>
              <a:ea typeface="Calibri"/>
              <a:cs typeface="Calibri"/>
              <a:sym typeface="Calibri"/>
            </a:endParaRPr>
          </a:p>
          <a:p>
            <a:pPr marL="914400" lvl="0" indent="0" algn="l" rtl="0">
              <a:spcBef>
                <a:spcPts val="0"/>
              </a:spcBef>
              <a:spcAft>
                <a:spcPts val="0"/>
              </a:spcAft>
              <a:buNone/>
            </a:pPr>
            <a:r>
              <a:rPr lang="en" sz="2900">
                <a:latin typeface="Calibri"/>
                <a:ea typeface="Calibri"/>
                <a:cs typeface="Calibri"/>
                <a:sym typeface="Calibri"/>
              </a:rPr>
              <a:t>Alignment to the Science and Engineering Practices</a:t>
            </a:r>
            <a:endParaRPr sz="2900">
              <a:latin typeface="Calibri"/>
              <a:ea typeface="Calibri"/>
              <a:cs typeface="Calibri"/>
              <a:sym typeface="Calibri"/>
            </a:endParaRPr>
          </a:p>
          <a:p>
            <a:pPr marL="457200" lvl="0" indent="457200" algn="l" rtl="0">
              <a:spcBef>
                <a:spcPts val="0"/>
              </a:spcBef>
              <a:spcAft>
                <a:spcPts val="0"/>
              </a:spcAft>
              <a:buNone/>
            </a:pPr>
            <a:r>
              <a:rPr lang="en" sz="2900">
                <a:solidFill>
                  <a:srgbClr val="0000FF"/>
                </a:solidFill>
                <a:latin typeface="Calibri"/>
                <a:ea typeface="Calibri"/>
                <a:cs typeface="Calibri"/>
                <a:sym typeface="Calibri"/>
              </a:rPr>
              <a:t>Alignment to Disciplinary Core Ideas</a:t>
            </a:r>
            <a:endParaRPr sz="2900">
              <a:solidFill>
                <a:srgbClr val="0000FF"/>
              </a:solidFill>
              <a:latin typeface="Calibri"/>
              <a:ea typeface="Calibri"/>
              <a:cs typeface="Calibri"/>
              <a:sym typeface="Calibri"/>
            </a:endParaRPr>
          </a:p>
          <a:p>
            <a:pPr marL="457200" lvl="0" indent="457200" algn="l" rtl="0">
              <a:spcBef>
                <a:spcPts val="0"/>
              </a:spcBef>
              <a:spcAft>
                <a:spcPts val="0"/>
              </a:spcAft>
              <a:buNone/>
            </a:pPr>
            <a:r>
              <a:rPr lang="en" sz="2900">
                <a:solidFill>
                  <a:srgbClr val="FF0000"/>
                </a:solidFill>
                <a:latin typeface="Calibri"/>
                <a:ea typeface="Calibri"/>
                <a:cs typeface="Calibri"/>
                <a:sym typeface="Calibri"/>
              </a:rPr>
              <a:t>Technology &amp; Engineering Practices</a:t>
            </a:r>
            <a:endParaRPr sz="2900">
              <a:solidFill>
                <a:srgbClr val="FF0000"/>
              </a:solidFill>
              <a:latin typeface="Calibri"/>
              <a:ea typeface="Calibri"/>
              <a:cs typeface="Calibri"/>
              <a:sym typeface="Calibri"/>
            </a:endParaRPr>
          </a:p>
          <a:p>
            <a:pPr marL="914400" lvl="0" indent="0" algn="l" rtl="0">
              <a:spcBef>
                <a:spcPts val="0"/>
              </a:spcBef>
              <a:spcAft>
                <a:spcPts val="0"/>
              </a:spcAft>
              <a:buNone/>
            </a:pPr>
            <a:endParaRPr sz="2900">
              <a:latin typeface="Calibri"/>
              <a:ea typeface="Calibri"/>
              <a:cs typeface="Calibri"/>
              <a:sym typeface="Calibri"/>
            </a:endParaRPr>
          </a:p>
          <a:p>
            <a:pPr marL="0" lvl="0" indent="0" algn="l" rtl="0">
              <a:spcBef>
                <a:spcPts val="0"/>
              </a:spcBef>
              <a:spcAft>
                <a:spcPts val="0"/>
              </a:spcAft>
              <a:buNone/>
            </a:pPr>
            <a:endParaRPr sz="2900">
              <a:latin typeface="Calibri"/>
              <a:ea typeface="Calibri"/>
              <a:cs typeface="Calibri"/>
              <a:sym typeface="Calibri"/>
            </a:endParaRPr>
          </a:p>
          <a:p>
            <a:pPr marL="457200" lvl="0" indent="0" algn="l" rtl="0">
              <a:spcBef>
                <a:spcPts val="0"/>
              </a:spcBef>
              <a:spcAft>
                <a:spcPts val="0"/>
              </a:spcAft>
              <a:buNone/>
            </a:pPr>
            <a:endParaRPr sz="2900">
              <a:latin typeface="Calibri"/>
              <a:ea typeface="Calibri"/>
              <a:cs typeface="Calibri"/>
              <a:sym typeface="Calibri"/>
            </a:endParaRPr>
          </a:p>
        </p:txBody>
      </p:sp>
      <p:sp>
        <p:nvSpPr>
          <p:cNvPr id="191" name="Google Shape;191;p30">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31"/>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Grade Band</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03" name="Google Shape;203;p31" descr="Image of standard 3.5.K-2.D with Grades K-2 circled"/>
          <p:cNvPicPr preferRelativeResize="0"/>
          <p:nvPr/>
        </p:nvPicPr>
        <p:blipFill>
          <a:blip r:embed="rId3">
            <a:alphaModFix/>
          </a:blip>
          <a:stretch>
            <a:fillRect/>
          </a:stretch>
        </p:blipFill>
        <p:spPr>
          <a:xfrm>
            <a:off x="114300" y="1055100"/>
            <a:ext cx="8786824" cy="5732400"/>
          </a:xfrm>
          <a:prstGeom prst="rect">
            <a:avLst/>
          </a:prstGeom>
          <a:noFill/>
          <a:ln>
            <a:noFill/>
          </a:ln>
        </p:spPr>
      </p:pic>
      <p:sp>
        <p:nvSpPr>
          <p:cNvPr id="198" name="Google Shape;198;p31">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00" name="Google Shape;200;p31">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09" name="Google Shape;209;p32">
            <a:extLst>
              <a:ext uri="{C183D7F6-B498-43B3-948B-1728B52AA6E4}">
                <adec:decorative xmlns:adec="http://schemas.microsoft.com/office/drawing/2017/decorative" val="1"/>
              </a:ext>
            </a:extLst>
          </p:cNvPr>
          <p:cNvSpPr txBox="1"/>
          <p:nvPr/>
        </p:nvSpPr>
        <p:spPr>
          <a:xfrm>
            <a:off x="595950" y="1690825"/>
            <a:ext cx="7952100" cy="426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
        <p:nvSpPr>
          <p:cNvPr id="210" name="Google Shape;210;p32">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12" name="Google Shape;212;p32"/>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Standard Coding and Strand</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13" name="Google Shape;213;p32" descr="Image of standard 3.5.K-2.D with standard code and text circled."/>
          <p:cNvPicPr preferRelativeResize="0"/>
          <p:nvPr/>
        </p:nvPicPr>
        <p:blipFill>
          <a:blip r:embed="rId3">
            <a:alphaModFix/>
          </a:blip>
          <a:stretch>
            <a:fillRect/>
          </a:stretch>
        </p:blipFill>
        <p:spPr>
          <a:xfrm>
            <a:off x="114300" y="1114425"/>
            <a:ext cx="8772525" cy="560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19" name="Google Shape;219;p33">
            <a:extLst>
              <a:ext uri="{C183D7F6-B498-43B3-948B-1728B52AA6E4}">
                <adec:decorative xmlns:adec="http://schemas.microsoft.com/office/drawing/2017/decorative" val="1"/>
              </a:ext>
            </a:extLst>
          </p:cNvPr>
          <p:cNvSpPr txBox="1"/>
          <p:nvPr/>
        </p:nvSpPr>
        <p:spPr>
          <a:xfrm>
            <a:off x="595950" y="1690825"/>
            <a:ext cx="7952100" cy="426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
        <p:nvSpPr>
          <p:cNvPr id="220" name="Google Shape;220;p33">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22" name="Google Shape;222;p33"/>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Standard</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23" name="Google Shape;223;p33" descr="Image of standard 3.5.K-2.D with &quot;students who demonstrate understanding can...&quot; circled"/>
          <p:cNvPicPr preferRelativeResize="0"/>
          <p:nvPr/>
        </p:nvPicPr>
        <p:blipFill>
          <a:blip r:embed="rId3">
            <a:alphaModFix/>
          </a:blip>
          <a:stretch>
            <a:fillRect/>
          </a:stretch>
        </p:blipFill>
        <p:spPr>
          <a:xfrm>
            <a:off x="103200" y="1096575"/>
            <a:ext cx="8958226" cy="562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29" name="Google Shape;229;p34">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31" name="Google Shape;231;p34"/>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K-2 Technology &amp; Engineering Standard</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sp>
        <p:nvSpPr>
          <p:cNvPr id="232" name="Google Shape;232;p34"/>
          <p:cNvSpPr txBox="1"/>
          <p:nvPr/>
        </p:nvSpPr>
        <p:spPr>
          <a:xfrm>
            <a:off x="235800" y="1467525"/>
            <a:ext cx="86724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dk1"/>
                </a:solidFill>
                <a:latin typeface="Calibri"/>
                <a:ea typeface="Calibri"/>
                <a:cs typeface="Calibri"/>
                <a:sym typeface="Calibri"/>
              </a:rPr>
              <a:t>Students who demonstrate understanding can </a:t>
            </a:r>
            <a:r>
              <a:rPr lang="en" sz="2900">
                <a:solidFill>
                  <a:srgbClr val="FF0000"/>
                </a:solidFill>
                <a:latin typeface="Calibri"/>
                <a:ea typeface="Calibri"/>
                <a:cs typeface="Calibri"/>
                <a:sym typeface="Calibri"/>
              </a:rPr>
              <a:t>select ways</a:t>
            </a:r>
            <a:r>
              <a:rPr lang="en" sz="2900">
                <a:solidFill>
                  <a:schemeClr val="dk1"/>
                </a:solidFill>
                <a:latin typeface="Calibri"/>
                <a:ea typeface="Calibri"/>
                <a:cs typeface="Calibri"/>
                <a:sym typeface="Calibri"/>
              </a:rPr>
              <a:t> to </a:t>
            </a:r>
            <a:r>
              <a:rPr lang="en" sz="2900">
                <a:solidFill>
                  <a:srgbClr val="0000FF"/>
                </a:solidFill>
                <a:latin typeface="Calibri"/>
                <a:ea typeface="Calibri"/>
                <a:cs typeface="Calibri"/>
                <a:sym typeface="Calibri"/>
              </a:rPr>
              <a:t>reduce, reuse, and recycle resources in daily life.</a:t>
            </a:r>
            <a:endParaRPr sz="2900">
              <a:solidFill>
                <a:srgbClr val="0000FF"/>
              </a:solidFill>
              <a:latin typeface="Calibri"/>
              <a:ea typeface="Calibri"/>
              <a:cs typeface="Calibri"/>
              <a:sym typeface="Calibri"/>
            </a:endParaRPr>
          </a:p>
        </p:txBody>
      </p:sp>
      <p:sp>
        <p:nvSpPr>
          <p:cNvPr id="233" name="Google Shape;233;p34"/>
          <p:cNvSpPr txBox="1"/>
          <p:nvPr/>
        </p:nvSpPr>
        <p:spPr>
          <a:xfrm>
            <a:off x="235800" y="2858375"/>
            <a:ext cx="8672400" cy="375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dk1"/>
                </a:solidFill>
                <a:latin typeface="Calibri"/>
                <a:ea typeface="Calibri"/>
                <a:cs typeface="Calibri"/>
                <a:sym typeface="Calibri"/>
              </a:rPr>
              <a:t>Each standard includes:</a:t>
            </a:r>
            <a:endParaRPr sz="290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900">
                <a:solidFill>
                  <a:srgbClr val="0000FF"/>
                </a:solidFill>
                <a:latin typeface="Calibri"/>
                <a:ea typeface="Calibri"/>
                <a:cs typeface="Calibri"/>
                <a:sym typeface="Calibri"/>
              </a:rPr>
              <a:t>Disciplinary Core Ideas</a:t>
            </a:r>
            <a:r>
              <a:rPr lang="en" sz="2900">
                <a:solidFill>
                  <a:schemeClr val="dk1"/>
                </a:solidFill>
                <a:latin typeface="Calibri"/>
                <a:ea typeface="Calibri"/>
                <a:cs typeface="Calibri"/>
                <a:sym typeface="Calibri"/>
              </a:rPr>
              <a:t> (aligned to NGSS, the National Assessment for Educational Progress Technology and Engineering Literacy Framework, and ISTE)</a:t>
            </a:r>
            <a:endParaRPr sz="29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 sz="2900">
                <a:solidFill>
                  <a:schemeClr val="dk1"/>
                </a:solidFill>
                <a:latin typeface="Calibri"/>
                <a:ea typeface="Calibri"/>
                <a:cs typeface="Calibri"/>
                <a:sym typeface="Calibri"/>
              </a:rPr>
              <a:t>Alignment to the Science and Engineering Practices</a:t>
            </a:r>
            <a:endParaRPr sz="29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 sz="2900">
                <a:solidFill>
                  <a:schemeClr val="dk1"/>
                </a:solidFill>
                <a:latin typeface="Calibri"/>
                <a:ea typeface="Calibri"/>
                <a:cs typeface="Calibri"/>
                <a:sym typeface="Calibri"/>
              </a:rPr>
              <a:t>Alignment to Disciplinary Core Ideas</a:t>
            </a:r>
            <a:endParaRPr sz="2900">
              <a:solidFill>
                <a:schemeClr val="dk1"/>
              </a:solidFill>
              <a:latin typeface="Calibri"/>
              <a:ea typeface="Calibri"/>
              <a:cs typeface="Calibri"/>
              <a:sym typeface="Calibri"/>
            </a:endParaRPr>
          </a:p>
          <a:p>
            <a:pPr marL="457200" lvl="0" indent="-381000" algn="l" rtl="0">
              <a:spcBef>
                <a:spcPts val="0"/>
              </a:spcBef>
              <a:spcAft>
                <a:spcPts val="0"/>
              </a:spcAft>
              <a:buClr>
                <a:srgbClr val="FF0000"/>
              </a:buClr>
              <a:buSzPts val="2400"/>
              <a:buFont typeface="Calibri"/>
              <a:buChar char="●"/>
            </a:pPr>
            <a:r>
              <a:rPr lang="en" sz="2900">
                <a:solidFill>
                  <a:srgbClr val="FF0000"/>
                </a:solidFill>
                <a:latin typeface="Calibri"/>
                <a:ea typeface="Calibri"/>
                <a:cs typeface="Calibri"/>
                <a:sym typeface="Calibri"/>
              </a:rPr>
              <a:t>Technology &amp; Engineering Practices</a:t>
            </a:r>
            <a:endParaRPr sz="2900">
              <a:solidFill>
                <a:srgbClr val="FF0000"/>
              </a:solidFill>
              <a:latin typeface="Calibri"/>
              <a:ea typeface="Calibri"/>
              <a:cs typeface="Calibri"/>
              <a:sym typeface="Calibri"/>
            </a:endParaRPr>
          </a:p>
          <a:p>
            <a:pPr marL="0" lvl="0" indent="0" algn="l" rtl="0">
              <a:spcBef>
                <a:spcPts val="0"/>
              </a:spcBef>
              <a:spcAft>
                <a:spcPts val="0"/>
              </a:spcAft>
              <a:buNone/>
            </a:pPr>
            <a:endParaRPr sz="29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a:extLst>
              <a:ext uri="{C183D7F6-B498-43B3-948B-1728B52AA6E4}">
                <adec:decorative xmlns:adec="http://schemas.microsoft.com/office/drawing/2017/decorative" val="1"/>
              </a:ext>
            </a:extLst>
          </p:cNvPr>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39" name="Google Shape;239;p35">
            <a:extLst>
              <a:ext uri="{C183D7F6-B498-43B3-948B-1728B52AA6E4}">
                <adec:decorative xmlns:adec="http://schemas.microsoft.com/office/drawing/2017/decorative" val="1"/>
              </a:ext>
            </a:extLst>
          </p:cNvPr>
          <p:cNvSpPr txBox="1"/>
          <p:nvPr/>
        </p:nvSpPr>
        <p:spPr>
          <a:xfrm>
            <a:off x="595950" y="1690825"/>
            <a:ext cx="7952100" cy="426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lnSpc>
                <a:spcPct val="160000"/>
              </a:lnSpc>
              <a:spcBef>
                <a:spcPts val="0"/>
              </a:spcBef>
              <a:spcAft>
                <a:spcPts val="1200"/>
              </a:spcAft>
              <a:buNone/>
            </a:pPr>
            <a:endParaRPr sz="1700">
              <a:solidFill>
                <a:srgbClr val="464646"/>
              </a:solidFill>
              <a:highlight>
                <a:srgbClr val="FAFAFA"/>
              </a:highlight>
              <a:latin typeface="Calibri"/>
              <a:ea typeface="Calibri"/>
              <a:cs typeface="Calibri"/>
              <a:sym typeface="Calibri"/>
            </a:endParaRPr>
          </a:p>
        </p:txBody>
      </p:sp>
      <p:sp>
        <p:nvSpPr>
          <p:cNvPr id="240" name="Google Shape;240;p35">
            <a:extLst>
              <a:ext uri="{C183D7F6-B498-43B3-948B-1728B52AA6E4}">
                <adec:decorative xmlns:adec="http://schemas.microsoft.com/office/drawing/2017/decorative" val="1"/>
              </a:ext>
            </a:extLst>
          </p:cNvPr>
          <p:cNvSpPr/>
          <p:nvPr/>
        </p:nvSpPr>
        <p:spPr>
          <a:xfrm>
            <a:off x="0" y="0"/>
            <a:ext cx="5162700" cy="974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a:extLst>
              <a:ext uri="{C183D7F6-B498-43B3-948B-1728B52AA6E4}">
                <adec:decorative xmlns:adec="http://schemas.microsoft.com/office/drawing/2017/decorative" val="1"/>
              </a:ext>
            </a:extLst>
          </p:cNvPr>
          <p:cNvSpPr txBox="1"/>
          <p:nvPr/>
        </p:nvSpPr>
        <p:spPr>
          <a:xfrm>
            <a:off x="0" y="0"/>
            <a:ext cx="5162700" cy="9744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None/>
            </a:pPr>
            <a:br>
              <a:rPr lang="en" sz="3600" b="1">
                <a:solidFill>
                  <a:schemeClr val="lt1"/>
                </a:solidFill>
                <a:latin typeface="Calibri"/>
                <a:ea typeface="Calibri"/>
                <a:cs typeface="Calibri"/>
                <a:sym typeface="Calibri"/>
              </a:rPr>
            </a:br>
            <a:endParaRPr sz="3300">
              <a:solidFill>
                <a:schemeClr val="lt1"/>
              </a:solidFill>
              <a:latin typeface="Calibri"/>
              <a:ea typeface="Calibri"/>
              <a:cs typeface="Calibri"/>
              <a:sym typeface="Calibri"/>
            </a:endParaRPr>
          </a:p>
        </p:txBody>
      </p:sp>
      <p:sp>
        <p:nvSpPr>
          <p:cNvPr id="242" name="Google Shape;242;p35"/>
          <p:cNvSpPr txBox="1">
            <a:spLocks noGrp="1"/>
          </p:cNvSpPr>
          <p:nvPr>
            <p:ph type="title" idx="4294967295"/>
          </p:nvPr>
        </p:nvSpPr>
        <p:spPr>
          <a:xfrm>
            <a:off x="0" y="1"/>
            <a:ext cx="51627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Calibri"/>
                <a:ea typeface="Calibri"/>
                <a:cs typeface="Calibri"/>
                <a:sym typeface="Calibri"/>
              </a:rPr>
              <a:t>Clarifying Statement and Assessment Boundary</a:t>
            </a:r>
            <a:br>
              <a:rPr kumimoji="0" lang="en-US" sz="3600" b="1" i="0" u="none" strike="noStrike" kern="0" cap="none" spc="0" normalizeH="0" baseline="0" noProof="0" dirty="0">
                <a:ln>
                  <a:noFill/>
                </a:ln>
                <a:solidFill>
                  <a:schemeClr val="lt1"/>
                </a:solidFill>
                <a:effectLst/>
                <a:uLnTx/>
                <a:uFillTx/>
                <a:latin typeface="Calibri"/>
                <a:ea typeface="Calibri"/>
                <a:cs typeface="Calibri"/>
                <a:sym typeface="Calibri"/>
              </a:rPr>
            </a:br>
            <a:endParaRPr kumimoji="0" lang="en-US" sz="3300" b="0" i="0" u="none" strike="noStrike" kern="0" cap="none" spc="0" normalizeH="0" baseline="0" noProof="0" dirty="0">
              <a:ln>
                <a:noFill/>
              </a:ln>
              <a:solidFill>
                <a:schemeClr val="lt1"/>
              </a:solidFill>
              <a:effectLst/>
              <a:uLnTx/>
              <a:uFillTx/>
              <a:latin typeface="Calibri"/>
              <a:ea typeface="Calibri"/>
              <a:cs typeface="Calibri"/>
              <a:sym typeface="Calibri"/>
            </a:endParaRPr>
          </a:p>
        </p:txBody>
      </p:sp>
      <p:pic>
        <p:nvPicPr>
          <p:cNvPr id="243" name="Google Shape;243;p35" descr="Image of standard 3.5.K-2.D with Clarifying Statement and Assessment Boundary circled."/>
          <p:cNvPicPr preferRelativeResize="0"/>
          <p:nvPr/>
        </p:nvPicPr>
        <p:blipFill>
          <a:blip r:embed="rId3">
            <a:alphaModFix/>
          </a:blip>
          <a:stretch>
            <a:fillRect/>
          </a:stretch>
        </p:blipFill>
        <p:spPr>
          <a:xfrm>
            <a:off x="0" y="1119350"/>
            <a:ext cx="9143999" cy="56020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On-screen Show (4:3)</PresentationFormat>
  <Paragraphs>198</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Simple Light</vt:lpstr>
      <vt:lpstr>Office Theme</vt:lpstr>
      <vt:lpstr>STEELS  Professional Learning Series</vt:lpstr>
      <vt:lpstr>Shift in Focus </vt:lpstr>
      <vt:lpstr>Foundation Box Organization </vt:lpstr>
      <vt:lpstr>Foundation Box Organization </vt:lpstr>
      <vt:lpstr>Grade Band </vt:lpstr>
      <vt:lpstr>Standard Coding and Strand </vt:lpstr>
      <vt:lpstr>Standard </vt:lpstr>
      <vt:lpstr>K-2 Technology &amp; Engineering Standard </vt:lpstr>
      <vt:lpstr>Clarifying Statement and Assessment Boundary </vt:lpstr>
      <vt:lpstr>Clarifying Statement and Assessment Boundary </vt:lpstr>
      <vt:lpstr>Science &amp; Engineering Practices (SEP) </vt:lpstr>
      <vt:lpstr>Science &amp; Engineering Practices (SEP) </vt:lpstr>
      <vt:lpstr>Disciplinary Core Ideas (DCI) </vt:lpstr>
      <vt:lpstr>Technology &amp; Engineering Practices (TEP) </vt:lpstr>
      <vt:lpstr>Technology &amp; Engineering Practices (TEP) </vt:lpstr>
      <vt:lpstr>PA Context </vt:lpstr>
      <vt:lpstr>Pennsylvania Career Ready Skills </vt:lpstr>
      <vt:lpstr>Connections to Other Standards and Practices </vt:lpstr>
      <vt:lpstr>Connections to Other Standards and Practices </vt:lpstr>
      <vt:lpstr>Contact/Mission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STEELS  Professional Learning Series</dc:title>
  <cp:lastModifiedBy>Andrea Brown</cp:lastModifiedBy>
  <cp:revision>1</cp:revision>
  <dcterms:modified xsi:type="dcterms:W3CDTF">2023-01-24T14:56:01Z</dcterms:modified>
</cp:coreProperties>
</file>