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39" r:id="rId4"/>
    <p:sldMasterId id="2147483740" r:id="rId5"/>
    <p:sldMasterId id="2147483741" r:id="rId6"/>
  </p:sldMasterIdLst>
  <p:notesMasterIdLst>
    <p:notesMasterId r:id="rId31"/>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Lst>
  <p:sldSz cx="10058400" cy="7772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5EE1B1-EB95-4BB7-BA9C-08EA7C282867}" v="7" dt="2025-06-13T03:14:44.606"/>
  </p1510:revLst>
</p1510:revInfo>
</file>

<file path=ppt/tableStyles.xml><?xml version="1.0" encoding="utf-8"?>
<a:tblStyleLst xmlns:a="http://schemas.openxmlformats.org/drawingml/2006/main" def="{8803E428-0F54-40B4-AED2-B203F57DB7CE}">
  <a:tblStyle styleId="{8803E428-0F54-40B4-AED2-B203F57DB7C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1F6016F-1F6F-4580-A61C-9CB6C4A440A6}" styleName="Table_1">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7E60624-C437-4599-8995-156B31D75F30}" styleName="Table_2">
    <a:wholeTbl>
      <a:tcTxStyle>
        <a:font>
          <a:latin typeface="Arial"/>
          <a:ea typeface="Arial"/>
          <a:cs typeface="Arial"/>
        </a:font>
        <a:srgbClr val="000000"/>
      </a:tcTxStyle>
      <a:tcStyle>
        <a:tcBdr>
          <a:left>
            <a:ln w="6350" cap="flat" cmpd="sng">
              <a:solidFill>
                <a:srgbClr val="666666"/>
              </a:solidFill>
              <a:prstDash val="solid"/>
              <a:round/>
              <a:headEnd type="none" w="sm" len="sm"/>
              <a:tailEnd type="none" w="sm" len="sm"/>
            </a:ln>
          </a:left>
          <a:right>
            <a:ln w="6350" cap="flat" cmpd="sng">
              <a:solidFill>
                <a:srgbClr val="666666"/>
              </a:solidFill>
              <a:prstDash val="solid"/>
              <a:round/>
              <a:headEnd type="none" w="sm" len="sm"/>
              <a:tailEnd type="none" w="sm" len="sm"/>
            </a:ln>
          </a:right>
          <a:top>
            <a:ln w="6350" cap="flat" cmpd="sng">
              <a:solidFill>
                <a:srgbClr val="666666"/>
              </a:solidFill>
              <a:prstDash val="solid"/>
              <a:round/>
              <a:headEnd type="none" w="sm" len="sm"/>
              <a:tailEnd type="none" w="sm" len="sm"/>
            </a:ln>
          </a:top>
          <a:bottom>
            <a:ln w="6350" cap="flat" cmpd="sng">
              <a:solidFill>
                <a:srgbClr val="666666"/>
              </a:solidFill>
              <a:prstDash val="solid"/>
              <a:round/>
              <a:headEnd type="none" w="sm" len="sm"/>
              <a:tailEnd type="none" w="sm" len="sm"/>
            </a:ln>
          </a:bottom>
          <a:insideH>
            <a:ln w="6350" cap="flat" cmpd="sng">
              <a:solidFill>
                <a:srgbClr val="666666"/>
              </a:solidFill>
              <a:prstDash val="solid"/>
              <a:round/>
              <a:headEnd type="none" w="sm" len="sm"/>
              <a:tailEnd type="none" w="sm" len="sm"/>
            </a:ln>
          </a:insideH>
          <a:insideV>
            <a:ln w="6350" cap="flat" cmpd="sng">
              <a:solidFill>
                <a:srgbClr val="666666"/>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88" autoAdjust="0"/>
  </p:normalViewPr>
  <p:slideViewPr>
    <p:cSldViewPr snapToGrid="0">
      <p:cViewPr varScale="1">
        <p:scale>
          <a:sx n="133" d="100"/>
          <a:sy n="133" d="100"/>
        </p:scale>
        <p:origin x="2226" y="168"/>
      </p:cViewPr>
      <p:guideLst>
        <p:guide orient="horz" pos="2448"/>
        <p:guide pos="316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ableStyles" Target="tableStyles.xml"/><Relationship Id="rId8" Type="http://schemas.openxmlformats.org/officeDocument/2006/relationships/slide" Target="slides/slide2.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C55EE1B1-EB95-4BB7-BA9C-08EA7C282867}"/>
    <pc:docChg chg="custSel modSld">
      <pc:chgData name="Aaron Feuerstein" userId="f5de8b9a-5c09-4bc3-b449-ac980e458ac8" providerId="ADAL" clId="{C55EE1B1-EB95-4BB7-BA9C-08EA7C282867}" dt="2025-06-13T03:24:51.653" v="984" actId="207"/>
      <pc:docMkLst>
        <pc:docMk/>
      </pc:docMkLst>
      <pc:sldChg chg="modSp mod">
        <pc:chgData name="Aaron Feuerstein" userId="f5de8b9a-5c09-4bc3-b449-ac980e458ac8" providerId="ADAL" clId="{C55EE1B1-EB95-4BB7-BA9C-08EA7C282867}" dt="2025-06-12T20:41:32.838" v="809" actId="13244"/>
        <pc:sldMkLst>
          <pc:docMk/>
          <pc:sldMk cId="0" sldId="256"/>
        </pc:sldMkLst>
        <pc:spChg chg="mod">
          <ac:chgData name="Aaron Feuerstein" userId="f5de8b9a-5c09-4bc3-b449-ac980e458ac8" providerId="ADAL" clId="{C55EE1B1-EB95-4BB7-BA9C-08EA7C282867}" dt="2025-06-12T20:32:56.551" v="79" actId="207"/>
          <ac:spMkLst>
            <pc:docMk/>
            <pc:sldMk cId="0" sldId="256"/>
            <ac:spMk id="806" creationId="{00000000-0000-0000-0000-000000000000}"/>
          </ac:spMkLst>
        </pc:spChg>
        <pc:spChg chg="mod ord">
          <ac:chgData name="Aaron Feuerstein" userId="f5de8b9a-5c09-4bc3-b449-ac980e458ac8" providerId="ADAL" clId="{C55EE1B1-EB95-4BB7-BA9C-08EA7C282867}" dt="2025-06-12T20:41:32.838" v="809" actId="13244"/>
          <ac:spMkLst>
            <pc:docMk/>
            <pc:sldMk cId="0" sldId="256"/>
            <ac:spMk id="807" creationId="{00000000-0000-0000-0000-000000000000}"/>
          </ac:spMkLst>
        </pc:spChg>
        <pc:spChg chg="mod">
          <ac:chgData name="Aaron Feuerstein" userId="f5de8b9a-5c09-4bc3-b449-ac980e458ac8" providerId="ADAL" clId="{C55EE1B1-EB95-4BB7-BA9C-08EA7C282867}" dt="2025-06-12T20:33:15.314" v="83" actId="207"/>
          <ac:spMkLst>
            <pc:docMk/>
            <pc:sldMk cId="0" sldId="256"/>
            <ac:spMk id="808" creationId="{00000000-0000-0000-0000-000000000000}"/>
          </ac:spMkLst>
        </pc:spChg>
      </pc:sldChg>
      <pc:sldChg chg="addSp delSp modSp mod">
        <pc:chgData name="Aaron Feuerstein" userId="f5de8b9a-5c09-4bc3-b449-ac980e458ac8" providerId="ADAL" clId="{C55EE1B1-EB95-4BB7-BA9C-08EA7C282867}" dt="2025-06-13T03:24:51.653" v="984" actId="207"/>
        <pc:sldMkLst>
          <pc:docMk/>
          <pc:sldMk cId="0" sldId="257"/>
        </pc:sldMkLst>
        <pc:spChg chg="add mod">
          <ac:chgData name="Aaron Feuerstein" userId="f5de8b9a-5c09-4bc3-b449-ac980e458ac8" providerId="ADAL" clId="{C55EE1B1-EB95-4BB7-BA9C-08EA7C282867}" dt="2025-06-13T03:24:51.653" v="984" actId="207"/>
          <ac:spMkLst>
            <pc:docMk/>
            <pc:sldMk cId="0" sldId="257"/>
            <ac:spMk id="2" creationId="{1E061073-2565-1A59-DE6E-52F70361DDB8}"/>
          </ac:spMkLst>
        </pc:spChg>
        <pc:spChg chg="add mod ord">
          <ac:chgData name="Aaron Feuerstein" userId="f5de8b9a-5c09-4bc3-b449-ac980e458ac8" providerId="ADAL" clId="{C55EE1B1-EB95-4BB7-BA9C-08EA7C282867}" dt="2025-06-13T03:16:23.261" v="953" actId="13244"/>
          <ac:spMkLst>
            <pc:docMk/>
            <pc:sldMk cId="0" sldId="257"/>
            <ac:spMk id="3" creationId="{1165C5F6-90BA-A54E-1649-4F8A26AC9050}"/>
          </ac:spMkLst>
        </pc:spChg>
        <pc:spChg chg="ord">
          <ac:chgData name="Aaron Feuerstein" userId="f5de8b9a-5c09-4bc3-b449-ac980e458ac8" providerId="ADAL" clId="{C55EE1B1-EB95-4BB7-BA9C-08EA7C282867}" dt="2025-06-13T03:16:28.973" v="954" actId="13244"/>
          <ac:spMkLst>
            <pc:docMk/>
            <pc:sldMk cId="0" sldId="257"/>
            <ac:spMk id="813" creationId="{00000000-0000-0000-0000-000000000000}"/>
          </ac:spMkLst>
        </pc:spChg>
        <pc:spChg chg="mod">
          <ac:chgData name="Aaron Feuerstein" userId="f5de8b9a-5c09-4bc3-b449-ac980e458ac8" providerId="ADAL" clId="{C55EE1B1-EB95-4BB7-BA9C-08EA7C282867}" dt="2025-06-12T19:39:03.566" v="0" actId="962"/>
          <ac:spMkLst>
            <pc:docMk/>
            <pc:sldMk cId="0" sldId="257"/>
            <ac:spMk id="814" creationId="{00000000-0000-0000-0000-000000000000}"/>
          </ac:spMkLst>
        </pc:spChg>
        <pc:spChg chg="mod modVis">
          <ac:chgData name="Aaron Feuerstein" userId="f5de8b9a-5c09-4bc3-b449-ac980e458ac8" providerId="ADAL" clId="{C55EE1B1-EB95-4BB7-BA9C-08EA7C282867}" dt="2025-06-12T20:47:51.975" v="816" actId="14429"/>
          <ac:spMkLst>
            <pc:docMk/>
            <pc:sldMk cId="0" sldId="257"/>
            <ac:spMk id="815" creationId="{00000000-0000-0000-0000-000000000000}"/>
          </ac:spMkLst>
        </pc:spChg>
        <pc:spChg chg="mod">
          <ac:chgData name="Aaron Feuerstein" userId="f5de8b9a-5c09-4bc3-b449-ac980e458ac8" providerId="ADAL" clId="{C55EE1B1-EB95-4BB7-BA9C-08EA7C282867}" dt="2025-06-13T03:24:38.333" v="981" actId="207"/>
          <ac:spMkLst>
            <pc:docMk/>
            <pc:sldMk cId="0" sldId="257"/>
            <ac:spMk id="816" creationId="{00000000-0000-0000-0000-000000000000}"/>
          </ac:spMkLst>
        </pc:spChg>
        <pc:spChg chg="mod">
          <ac:chgData name="Aaron Feuerstein" userId="f5de8b9a-5c09-4bc3-b449-ac980e458ac8" providerId="ADAL" clId="{C55EE1B1-EB95-4BB7-BA9C-08EA7C282867}" dt="2025-06-13T03:24:44.503" v="982" actId="207"/>
          <ac:spMkLst>
            <pc:docMk/>
            <pc:sldMk cId="0" sldId="257"/>
            <ac:spMk id="817" creationId="{00000000-0000-0000-0000-000000000000}"/>
          </ac:spMkLst>
        </pc:spChg>
        <pc:spChg chg="del mod">
          <ac:chgData name="Aaron Feuerstein" userId="f5de8b9a-5c09-4bc3-b449-ac980e458ac8" providerId="ADAL" clId="{C55EE1B1-EB95-4BB7-BA9C-08EA7C282867}" dt="2025-06-13T03:14:49.251" v="869" actId="478"/>
          <ac:spMkLst>
            <pc:docMk/>
            <pc:sldMk cId="0" sldId="257"/>
            <ac:spMk id="818" creationId="{00000000-0000-0000-0000-000000000000}"/>
          </ac:spMkLst>
        </pc:spChg>
      </pc:sldChg>
      <pc:sldChg chg="addSp modSp mod">
        <pc:chgData name="Aaron Feuerstein" userId="f5de8b9a-5c09-4bc3-b449-ac980e458ac8" providerId="ADAL" clId="{C55EE1B1-EB95-4BB7-BA9C-08EA7C282867}" dt="2025-06-12T20:44:51.086" v="814" actId="13244"/>
        <pc:sldMkLst>
          <pc:docMk/>
          <pc:sldMk cId="0" sldId="258"/>
        </pc:sldMkLst>
        <pc:spChg chg="add mod">
          <ac:chgData name="Aaron Feuerstein" userId="f5de8b9a-5c09-4bc3-b449-ac980e458ac8" providerId="ADAL" clId="{C55EE1B1-EB95-4BB7-BA9C-08EA7C282867}" dt="2025-06-12T20:44:51.086" v="814" actId="13244"/>
          <ac:spMkLst>
            <pc:docMk/>
            <pc:sldMk cId="0" sldId="258"/>
            <ac:spMk id="2" creationId="{E1160513-F891-0222-77DF-C62A321E3AD0}"/>
          </ac:spMkLst>
        </pc:spChg>
      </pc:sldChg>
      <pc:sldChg chg="addSp modSp mod">
        <pc:chgData name="Aaron Feuerstein" userId="f5de8b9a-5c09-4bc3-b449-ac980e458ac8" providerId="ADAL" clId="{C55EE1B1-EB95-4BB7-BA9C-08EA7C282867}" dt="2025-06-13T03:21:53.962" v="959" actId="13244"/>
        <pc:sldMkLst>
          <pc:docMk/>
          <pc:sldMk cId="0" sldId="259"/>
        </pc:sldMkLst>
        <pc:spChg chg="add mod ord">
          <ac:chgData name="Aaron Feuerstein" userId="f5de8b9a-5c09-4bc3-b449-ac980e458ac8" providerId="ADAL" clId="{C55EE1B1-EB95-4BB7-BA9C-08EA7C282867}" dt="2025-06-13T03:21:45.999" v="957" actId="13244"/>
          <ac:spMkLst>
            <pc:docMk/>
            <pc:sldMk cId="0" sldId="259"/>
            <ac:spMk id="2" creationId="{B222893B-A6C8-CDF1-C8D5-E8A8E440CA56}"/>
          </ac:spMkLst>
        </pc:spChg>
        <pc:spChg chg="ord">
          <ac:chgData name="Aaron Feuerstein" userId="f5de8b9a-5c09-4bc3-b449-ac980e458ac8" providerId="ADAL" clId="{C55EE1B1-EB95-4BB7-BA9C-08EA7C282867}" dt="2025-06-13T03:21:47.801" v="958" actId="13244"/>
          <ac:spMkLst>
            <pc:docMk/>
            <pc:sldMk cId="0" sldId="259"/>
            <ac:spMk id="829" creationId="{00000000-0000-0000-0000-000000000000}"/>
          </ac:spMkLst>
        </pc:spChg>
        <pc:spChg chg="ord">
          <ac:chgData name="Aaron Feuerstein" userId="f5de8b9a-5c09-4bc3-b449-ac980e458ac8" providerId="ADAL" clId="{C55EE1B1-EB95-4BB7-BA9C-08EA7C282867}" dt="2025-06-13T03:21:53.962" v="959" actId="13244"/>
          <ac:spMkLst>
            <pc:docMk/>
            <pc:sldMk cId="0" sldId="259"/>
            <ac:spMk id="834" creationId="{00000000-0000-0000-0000-000000000000}"/>
          </ac:spMkLst>
        </pc:spChg>
      </pc:sldChg>
      <pc:sldChg chg="addSp modSp mod">
        <pc:chgData name="Aaron Feuerstein" userId="f5de8b9a-5c09-4bc3-b449-ac980e458ac8" providerId="ADAL" clId="{C55EE1B1-EB95-4BB7-BA9C-08EA7C282867}" dt="2025-06-13T03:22:04.102" v="960" actId="13244"/>
        <pc:sldMkLst>
          <pc:docMk/>
          <pc:sldMk cId="0" sldId="260"/>
        </pc:sldMkLst>
        <pc:spChg chg="add mod ord">
          <ac:chgData name="Aaron Feuerstein" userId="f5de8b9a-5c09-4bc3-b449-ac980e458ac8" providerId="ADAL" clId="{C55EE1B1-EB95-4BB7-BA9C-08EA7C282867}" dt="2025-06-13T03:22:04.102" v="960" actId="13244"/>
          <ac:spMkLst>
            <pc:docMk/>
            <pc:sldMk cId="0" sldId="260"/>
            <ac:spMk id="2" creationId="{72F505E1-4D21-3D24-3A84-EFA7CD84789F}"/>
          </ac:spMkLst>
        </pc:spChg>
        <pc:spChg chg="mod">
          <ac:chgData name="Aaron Feuerstein" userId="f5de8b9a-5c09-4bc3-b449-ac980e458ac8" providerId="ADAL" clId="{C55EE1B1-EB95-4BB7-BA9C-08EA7C282867}" dt="2025-06-12T19:39:06.185" v="2" actId="962"/>
          <ac:spMkLst>
            <pc:docMk/>
            <pc:sldMk cId="0" sldId="260"/>
            <ac:spMk id="840" creationId="{00000000-0000-0000-0000-000000000000}"/>
          </ac:spMkLst>
        </pc:spChg>
        <pc:spChg chg="mod">
          <ac:chgData name="Aaron Feuerstein" userId="f5de8b9a-5c09-4bc3-b449-ac980e458ac8" providerId="ADAL" clId="{C55EE1B1-EB95-4BB7-BA9C-08EA7C282867}" dt="2025-06-12T19:39:06.577" v="3" actId="962"/>
          <ac:spMkLst>
            <pc:docMk/>
            <pc:sldMk cId="0" sldId="260"/>
            <ac:spMk id="841" creationId="{00000000-0000-0000-0000-000000000000}"/>
          </ac:spMkLst>
        </pc:spChg>
        <pc:spChg chg="mod">
          <ac:chgData name="Aaron Feuerstein" userId="f5de8b9a-5c09-4bc3-b449-ac980e458ac8" providerId="ADAL" clId="{C55EE1B1-EB95-4BB7-BA9C-08EA7C282867}" dt="2025-06-12T19:39:07.140" v="4" actId="962"/>
          <ac:spMkLst>
            <pc:docMk/>
            <pc:sldMk cId="0" sldId="260"/>
            <ac:spMk id="842" creationId="{00000000-0000-0000-0000-000000000000}"/>
          </ac:spMkLst>
        </pc:spChg>
        <pc:spChg chg="mod">
          <ac:chgData name="Aaron Feuerstein" userId="f5de8b9a-5c09-4bc3-b449-ac980e458ac8" providerId="ADAL" clId="{C55EE1B1-EB95-4BB7-BA9C-08EA7C282867}" dt="2025-06-12T19:39:07.711" v="5" actId="962"/>
          <ac:spMkLst>
            <pc:docMk/>
            <pc:sldMk cId="0" sldId="260"/>
            <ac:spMk id="843" creationId="{00000000-0000-0000-0000-000000000000}"/>
          </ac:spMkLst>
        </pc:spChg>
      </pc:sldChg>
      <pc:sldChg chg="addSp modSp mod">
        <pc:chgData name="Aaron Feuerstein" userId="f5de8b9a-5c09-4bc3-b449-ac980e458ac8" providerId="ADAL" clId="{C55EE1B1-EB95-4BB7-BA9C-08EA7C282867}" dt="2025-06-13T03:22:06.410" v="961" actId="13244"/>
        <pc:sldMkLst>
          <pc:docMk/>
          <pc:sldMk cId="0" sldId="261"/>
        </pc:sldMkLst>
        <pc:spChg chg="add mod ord">
          <ac:chgData name="Aaron Feuerstein" userId="f5de8b9a-5c09-4bc3-b449-ac980e458ac8" providerId="ADAL" clId="{C55EE1B1-EB95-4BB7-BA9C-08EA7C282867}" dt="2025-06-13T03:22:06.410" v="961" actId="13244"/>
          <ac:spMkLst>
            <pc:docMk/>
            <pc:sldMk cId="0" sldId="261"/>
            <ac:spMk id="2" creationId="{DBF86154-D646-FD28-1676-D2496D0ABF0E}"/>
          </ac:spMkLst>
        </pc:spChg>
      </pc:sldChg>
      <pc:sldChg chg="addSp modSp mod">
        <pc:chgData name="Aaron Feuerstein" userId="f5de8b9a-5c09-4bc3-b449-ac980e458ac8" providerId="ADAL" clId="{C55EE1B1-EB95-4BB7-BA9C-08EA7C282867}" dt="2025-06-13T03:22:19.016" v="962" actId="13244"/>
        <pc:sldMkLst>
          <pc:docMk/>
          <pc:sldMk cId="0" sldId="262"/>
        </pc:sldMkLst>
        <pc:spChg chg="add mod ord">
          <ac:chgData name="Aaron Feuerstein" userId="f5de8b9a-5c09-4bc3-b449-ac980e458ac8" providerId="ADAL" clId="{C55EE1B1-EB95-4BB7-BA9C-08EA7C282867}" dt="2025-06-13T03:22:19.016" v="962" actId="13244"/>
          <ac:spMkLst>
            <pc:docMk/>
            <pc:sldMk cId="0" sldId="262"/>
            <ac:spMk id="2" creationId="{B240D49D-9A44-A36E-8B8E-2554853C0787}"/>
          </ac:spMkLst>
        </pc:spChg>
        <pc:spChg chg="mod">
          <ac:chgData name="Aaron Feuerstein" userId="f5de8b9a-5c09-4bc3-b449-ac980e458ac8" providerId="ADAL" clId="{C55EE1B1-EB95-4BB7-BA9C-08EA7C282867}" dt="2025-06-12T19:39:08.565" v="6" actId="962"/>
          <ac:spMkLst>
            <pc:docMk/>
            <pc:sldMk cId="0" sldId="262"/>
            <ac:spMk id="854" creationId="{00000000-0000-0000-0000-000000000000}"/>
          </ac:spMkLst>
        </pc:spChg>
        <pc:spChg chg="mod">
          <ac:chgData name="Aaron Feuerstein" userId="f5de8b9a-5c09-4bc3-b449-ac980e458ac8" providerId="ADAL" clId="{C55EE1B1-EB95-4BB7-BA9C-08EA7C282867}" dt="2025-06-12T19:39:09.048" v="7" actId="962"/>
          <ac:spMkLst>
            <pc:docMk/>
            <pc:sldMk cId="0" sldId="262"/>
            <ac:spMk id="855" creationId="{00000000-0000-0000-0000-000000000000}"/>
          </ac:spMkLst>
        </pc:spChg>
        <pc:spChg chg="mod">
          <ac:chgData name="Aaron Feuerstein" userId="f5de8b9a-5c09-4bc3-b449-ac980e458ac8" providerId="ADAL" clId="{C55EE1B1-EB95-4BB7-BA9C-08EA7C282867}" dt="2025-06-12T19:39:09.461" v="8" actId="962"/>
          <ac:spMkLst>
            <pc:docMk/>
            <pc:sldMk cId="0" sldId="262"/>
            <ac:spMk id="856" creationId="{00000000-0000-0000-0000-000000000000}"/>
          </ac:spMkLst>
        </pc:spChg>
        <pc:spChg chg="mod">
          <ac:chgData name="Aaron Feuerstein" userId="f5de8b9a-5c09-4bc3-b449-ac980e458ac8" providerId="ADAL" clId="{C55EE1B1-EB95-4BB7-BA9C-08EA7C282867}" dt="2025-06-12T19:39:09.954" v="9" actId="962"/>
          <ac:spMkLst>
            <pc:docMk/>
            <pc:sldMk cId="0" sldId="262"/>
            <ac:spMk id="857" creationId="{00000000-0000-0000-0000-000000000000}"/>
          </ac:spMkLst>
        </pc:spChg>
        <pc:spChg chg="mod">
          <ac:chgData name="Aaron Feuerstein" userId="f5de8b9a-5c09-4bc3-b449-ac980e458ac8" providerId="ADAL" clId="{C55EE1B1-EB95-4BB7-BA9C-08EA7C282867}" dt="2025-06-12T19:39:10.464" v="10" actId="962"/>
          <ac:spMkLst>
            <pc:docMk/>
            <pc:sldMk cId="0" sldId="262"/>
            <ac:spMk id="858" creationId="{00000000-0000-0000-0000-000000000000}"/>
          </ac:spMkLst>
        </pc:spChg>
        <pc:spChg chg="mod">
          <ac:chgData name="Aaron Feuerstein" userId="f5de8b9a-5c09-4bc3-b449-ac980e458ac8" providerId="ADAL" clId="{C55EE1B1-EB95-4BB7-BA9C-08EA7C282867}" dt="2025-06-12T19:39:11.041" v="11" actId="962"/>
          <ac:spMkLst>
            <pc:docMk/>
            <pc:sldMk cId="0" sldId="262"/>
            <ac:spMk id="859" creationId="{00000000-0000-0000-0000-000000000000}"/>
          </ac:spMkLst>
        </pc:spChg>
        <pc:spChg chg="mod">
          <ac:chgData name="Aaron Feuerstein" userId="f5de8b9a-5c09-4bc3-b449-ac980e458ac8" providerId="ADAL" clId="{C55EE1B1-EB95-4BB7-BA9C-08EA7C282867}" dt="2025-06-12T19:39:11.444" v="12" actId="962"/>
          <ac:spMkLst>
            <pc:docMk/>
            <pc:sldMk cId="0" sldId="262"/>
            <ac:spMk id="860" creationId="{00000000-0000-0000-0000-000000000000}"/>
          </ac:spMkLst>
        </pc:spChg>
        <pc:spChg chg="mod">
          <ac:chgData name="Aaron Feuerstein" userId="f5de8b9a-5c09-4bc3-b449-ac980e458ac8" providerId="ADAL" clId="{C55EE1B1-EB95-4BB7-BA9C-08EA7C282867}" dt="2025-06-12T19:39:11.962" v="13" actId="962"/>
          <ac:spMkLst>
            <pc:docMk/>
            <pc:sldMk cId="0" sldId="262"/>
            <ac:spMk id="861" creationId="{00000000-0000-0000-0000-000000000000}"/>
          </ac:spMkLst>
        </pc:spChg>
        <pc:spChg chg="mod">
          <ac:chgData name="Aaron Feuerstein" userId="f5de8b9a-5c09-4bc3-b449-ac980e458ac8" providerId="ADAL" clId="{C55EE1B1-EB95-4BB7-BA9C-08EA7C282867}" dt="2025-06-12T19:39:12.387" v="14" actId="962"/>
          <ac:spMkLst>
            <pc:docMk/>
            <pc:sldMk cId="0" sldId="262"/>
            <ac:spMk id="862" creationId="{00000000-0000-0000-0000-000000000000}"/>
          </ac:spMkLst>
        </pc:spChg>
        <pc:spChg chg="mod">
          <ac:chgData name="Aaron Feuerstein" userId="f5de8b9a-5c09-4bc3-b449-ac980e458ac8" providerId="ADAL" clId="{C55EE1B1-EB95-4BB7-BA9C-08EA7C282867}" dt="2025-06-12T19:39:12.837" v="15" actId="962"/>
          <ac:spMkLst>
            <pc:docMk/>
            <pc:sldMk cId="0" sldId="262"/>
            <ac:spMk id="863" creationId="{00000000-0000-0000-0000-000000000000}"/>
          </ac:spMkLst>
        </pc:spChg>
        <pc:spChg chg="mod">
          <ac:chgData name="Aaron Feuerstein" userId="f5de8b9a-5c09-4bc3-b449-ac980e458ac8" providerId="ADAL" clId="{C55EE1B1-EB95-4BB7-BA9C-08EA7C282867}" dt="2025-06-12T19:39:13.367" v="16" actId="962"/>
          <ac:spMkLst>
            <pc:docMk/>
            <pc:sldMk cId="0" sldId="262"/>
            <ac:spMk id="864" creationId="{00000000-0000-0000-0000-000000000000}"/>
          </ac:spMkLst>
        </pc:spChg>
        <pc:spChg chg="mod">
          <ac:chgData name="Aaron Feuerstein" userId="f5de8b9a-5c09-4bc3-b449-ac980e458ac8" providerId="ADAL" clId="{C55EE1B1-EB95-4BB7-BA9C-08EA7C282867}" dt="2025-06-12T19:39:13.894" v="17" actId="962"/>
          <ac:spMkLst>
            <pc:docMk/>
            <pc:sldMk cId="0" sldId="262"/>
            <ac:spMk id="865" creationId="{00000000-0000-0000-0000-000000000000}"/>
          </ac:spMkLst>
        </pc:spChg>
        <pc:spChg chg="mod">
          <ac:chgData name="Aaron Feuerstein" userId="f5de8b9a-5c09-4bc3-b449-ac980e458ac8" providerId="ADAL" clId="{C55EE1B1-EB95-4BB7-BA9C-08EA7C282867}" dt="2025-06-12T19:39:14.389" v="18" actId="962"/>
          <ac:spMkLst>
            <pc:docMk/>
            <pc:sldMk cId="0" sldId="262"/>
            <ac:spMk id="866" creationId="{00000000-0000-0000-0000-000000000000}"/>
          </ac:spMkLst>
        </pc:spChg>
        <pc:spChg chg="mod">
          <ac:chgData name="Aaron Feuerstein" userId="f5de8b9a-5c09-4bc3-b449-ac980e458ac8" providerId="ADAL" clId="{C55EE1B1-EB95-4BB7-BA9C-08EA7C282867}" dt="2025-06-12T19:39:14.938" v="19" actId="962"/>
          <ac:spMkLst>
            <pc:docMk/>
            <pc:sldMk cId="0" sldId="262"/>
            <ac:spMk id="867" creationId="{00000000-0000-0000-0000-000000000000}"/>
          </ac:spMkLst>
        </pc:spChg>
        <pc:spChg chg="mod">
          <ac:chgData name="Aaron Feuerstein" userId="f5de8b9a-5c09-4bc3-b449-ac980e458ac8" providerId="ADAL" clId="{C55EE1B1-EB95-4BB7-BA9C-08EA7C282867}" dt="2025-06-12T19:39:15.424" v="20" actId="962"/>
          <ac:spMkLst>
            <pc:docMk/>
            <pc:sldMk cId="0" sldId="262"/>
            <ac:spMk id="868" creationId="{00000000-0000-0000-0000-000000000000}"/>
          </ac:spMkLst>
        </pc:spChg>
        <pc:spChg chg="mod">
          <ac:chgData name="Aaron Feuerstein" userId="f5de8b9a-5c09-4bc3-b449-ac980e458ac8" providerId="ADAL" clId="{C55EE1B1-EB95-4BB7-BA9C-08EA7C282867}" dt="2025-06-12T19:39:15.922" v="21" actId="962"/>
          <ac:spMkLst>
            <pc:docMk/>
            <pc:sldMk cId="0" sldId="262"/>
            <ac:spMk id="869" creationId="{00000000-0000-0000-0000-000000000000}"/>
          </ac:spMkLst>
        </pc:spChg>
        <pc:spChg chg="mod">
          <ac:chgData name="Aaron Feuerstein" userId="f5de8b9a-5c09-4bc3-b449-ac980e458ac8" providerId="ADAL" clId="{C55EE1B1-EB95-4BB7-BA9C-08EA7C282867}" dt="2025-06-12T19:39:16.368" v="22" actId="962"/>
          <ac:spMkLst>
            <pc:docMk/>
            <pc:sldMk cId="0" sldId="262"/>
            <ac:spMk id="870" creationId="{00000000-0000-0000-0000-000000000000}"/>
          </ac:spMkLst>
        </pc:spChg>
        <pc:spChg chg="mod">
          <ac:chgData name="Aaron Feuerstein" userId="f5de8b9a-5c09-4bc3-b449-ac980e458ac8" providerId="ADAL" clId="{C55EE1B1-EB95-4BB7-BA9C-08EA7C282867}" dt="2025-06-12T19:39:16.877" v="23" actId="962"/>
          <ac:spMkLst>
            <pc:docMk/>
            <pc:sldMk cId="0" sldId="262"/>
            <ac:spMk id="871" creationId="{00000000-0000-0000-0000-000000000000}"/>
          </ac:spMkLst>
        </pc:spChg>
        <pc:spChg chg="mod">
          <ac:chgData name="Aaron Feuerstein" userId="f5de8b9a-5c09-4bc3-b449-ac980e458ac8" providerId="ADAL" clId="{C55EE1B1-EB95-4BB7-BA9C-08EA7C282867}" dt="2025-06-12T19:39:17.367" v="24" actId="962"/>
          <ac:spMkLst>
            <pc:docMk/>
            <pc:sldMk cId="0" sldId="262"/>
            <ac:spMk id="872" creationId="{00000000-0000-0000-0000-000000000000}"/>
          </ac:spMkLst>
        </pc:spChg>
        <pc:spChg chg="mod">
          <ac:chgData name="Aaron Feuerstein" userId="f5de8b9a-5c09-4bc3-b449-ac980e458ac8" providerId="ADAL" clId="{C55EE1B1-EB95-4BB7-BA9C-08EA7C282867}" dt="2025-06-12T19:39:17.849" v="25" actId="962"/>
          <ac:spMkLst>
            <pc:docMk/>
            <pc:sldMk cId="0" sldId="262"/>
            <ac:spMk id="873" creationId="{00000000-0000-0000-0000-000000000000}"/>
          </ac:spMkLst>
        </pc:spChg>
      </pc:sldChg>
      <pc:sldChg chg="addSp modSp mod">
        <pc:chgData name="Aaron Feuerstein" userId="f5de8b9a-5c09-4bc3-b449-ac980e458ac8" providerId="ADAL" clId="{C55EE1B1-EB95-4BB7-BA9C-08EA7C282867}" dt="2025-06-13T03:22:26.268" v="963" actId="13244"/>
        <pc:sldMkLst>
          <pc:docMk/>
          <pc:sldMk cId="0" sldId="263"/>
        </pc:sldMkLst>
        <pc:spChg chg="add mod ord">
          <ac:chgData name="Aaron Feuerstein" userId="f5de8b9a-5c09-4bc3-b449-ac980e458ac8" providerId="ADAL" clId="{C55EE1B1-EB95-4BB7-BA9C-08EA7C282867}" dt="2025-06-13T03:22:26.268" v="963" actId="13244"/>
          <ac:spMkLst>
            <pc:docMk/>
            <pc:sldMk cId="0" sldId="263"/>
            <ac:spMk id="2" creationId="{EFADC830-926B-A1D6-1231-6D8B966F44E6}"/>
          </ac:spMkLst>
        </pc:spChg>
        <pc:spChg chg="mod">
          <ac:chgData name="Aaron Feuerstein" userId="f5de8b9a-5c09-4bc3-b449-ac980e458ac8" providerId="ADAL" clId="{C55EE1B1-EB95-4BB7-BA9C-08EA7C282867}" dt="2025-06-12T19:39:18.533" v="26" actId="962"/>
          <ac:spMkLst>
            <pc:docMk/>
            <pc:sldMk cId="0" sldId="263"/>
            <ac:spMk id="879" creationId="{00000000-0000-0000-0000-000000000000}"/>
          </ac:spMkLst>
        </pc:spChg>
        <pc:spChg chg="mod">
          <ac:chgData name="Aaron Feuerstein" userId="f5de8b9a-5c09-4bc3-b449-ac980e458ac8" providerId="ADAL" clId="{C55EE1B1-EB95-4BB7-BA9C-08EA7C282867}" dt="2025-06-12T19:39:19.042" v="27" actId="962"/>
          <ac:spMkLst>
            <pc:docMk/>
            <pc:sldMk cId="0" sldId="263"/>
            <ac:spMk id="880" creationId="{00000000-0000-0000-0000-000000000000}"/>
          </ac:spMkLst>
        </pc:spChg>
        <pc:spChg chg="mod">
          <ac:chgData name="Aaron Feuerstein" userId="f5de8b9a-5c09-4bc3-b449-ac980e458ac8" providerId="ADAL" clId="{C55EE1B1-EB95-4BB7-BA9C-08EA7C282867}" dt="2025-06-12T19:39:19.562" v="28" actId="962"/>
          <ac:spMkLst>
            <pc:docMk/>
            <pc:sldMk cId="0" sldId="263"/>
            <ac:spMk id="881" creationId="{00000000-0000-0000-0000-000000000000}"/>
          </ac:spMkLst>
        </pc:spChg>
        <pc:spChg chg="mod">
          <ac:chgData name="Aaron Feuerstein" userId="f5de8b9a-5c09-4bc3-b449-ac980e458ac8" providerId="ADAL" clId="{C55EE1B1-EB95-4BB7-BA9C-08EA7C282867}" dt="2025-06-12T19:39:20.072" v="29" actId="962"/>
          <ac:spMkLst>
            <pc:docMk/>
            <pc:sldMk cId="0" sldId="263"/>
            <ac:spMk id="882" creationId="{00000000-0000-0000-0000-000000000000}"/>
          </ac:spMkLst>
        </pc:spChg>
        <pc:spChg chg="mod">
          <ac:chgData name="Aaron Feuerstein" userId="f5de8b9a-5c09-4bc3-b449-ac980e458ac8" providerId="ADAL" clId="{C55EE1B1-EB95-4BB7-BA9C-08EA7C282867}" dt="2025-06-12T19:39:20.644" v="30" actId="962"/>
          <ac:spMkLst>
            <pc:docMk/>
            <pc:sldMk cId="0" sldId="263"/>
            <ac:spMk id="883" creationId="{00000000-0000-0000-0000-000000000000}"/>
          </ac:spMkLst>
        </pc:spChg>
        <pc:spChg chg="mod">
          <ac:chgData name="Aaron Feuerstein" userId="f5de8b9a-5c09-4bc3-b449-ac980e458ac8" providerId="ADAL" clId="{C55EE1B1-EB95-4BB7-BA9C-08EA7C282867}" dt="2025-06-12T19:39:21.150" v="31" actId="962"/>
          <ac:spMkLst>
            <pc:docMk/>
            <pc:sldMk cId="0" sldId="263"/>
            <ac:spMk id="884" creationId="{00000000-0000-0000-0000-000000000000}"/>
          </ac:spMkLst>
        </pc:spChg>
        <pc:spChg chg="mod">
          <ac:chgData name="Aaron Feuerstein" userId="f5de8b9a-5c09-4bc3-b449-ac980e458ac8" providerId="ADAL" clId="{C55EE1B1-EB95-4BB7-BA9C-08EA7C282867}" dt="2025-06-12T19:39:21.684" v="32" actId="962"/>
          <ac:spMkLst>
            <pc:docMk/>
            <pc:sldMk cId="0" sldId="263"/>
            <ac:spMk id="885" creationId="{00000000-0000-0000-0000-000000000000}"/>
          </ac:spMkLst>
        </pc:spChg>
        <pc:spChg chg="mod">
          <ac:chgData name="Aaron Feuerstein" userId="f5de8b9a-5c09-4bc3-b449-ac980e458ac8" providerId="ADAL" clId="{C55EE1B1-EB95-4BB7-BA9C-08EA7C282867}" dt="2025-06-12T19:39:22.184" v="33" actId="962"/>
          <ac:spMkLst>
            <pc:docMk/>
            <pc:sldMk cId="0" sldId="263"/>
            <ac:spMk id="886" creationId="{00000000-0000-0000-0000-000000000000}"/>
          </ac:spMkLst>
        </pc:spChg>
        <pc:spChg chg="mod">
          <ac:chgData name="Aaron Feuerstein" userId="f5de8b9a-5c09-4bc3-b449-ac980e458ac8" providerId="ADAL" clId="{C55EE1B1-EB95-4BB7-BA9C-08EA7C282867}" dt="2025-06-12T19:39:22.744" v="34" actId="962"/>
          <ac:spMkLst>
            <pc:docMk/>
            <pc:sldMk cId="0" sldId="263"/>
            <ac:spMk id="887" creationId="{00000000-0000-0000-0000-000000000000}"/>
          </ac:spMkLst>
        </pc:spChg>
      </pc:sldChg>
      <pc:sldChg chg="addSp modSp mod">
        <pc:chgData name="Aaron Feuerstein" userId="f5de8b9a-5c09-4bc3-b449-ac980e458ac8" providerId="ADAL" clId="{C55EE1B1-EB95-4BB7-BA9C-08EA7C282867}" dt="2025-06-13T03:22:30.626" v="964" actId="13244"/>
        <pc:sldMkLst>
          <pc:docMk/>
          <pc:sldMk cId="0" sldId="264"/>
        </pc:sldMkLst>
        <pc:spChg chg="add mod ord">
          <ac:chgData name="Aaron Feuerstein" userId="f5de8b9a-5c09-4bc3-b449-ac980e458ac8" providerId="ADAL" clId="{C55EE1B1-EB95-4BB7-BA9C-08EA7C282867}" dt="2025-06-13T03:22:30.626" v="964" actId="13244"/>
          <ac:spMkLst>
            <pc:docMk/>
            <pc:sldMk cId="0" sldId="264"/>
            <ac:spMk id="2" creationId="{FCCA1D7E-903A-570C-E33E-D905D24D9667}"/>
          </ac:spMkLst>
        </pc:spChg>
        <pc:spChg chg="mod">
          <ac:chgData name="Aaron Feuerstein" userId="f5de8b9a-5c09-4bc3-b449-ac980e458ac8" providerId="ADAL" clId="{C55EE1B1-EB95-4BB7-BA9C-08EA7C282867}" dt="2025-06-12T19:39:23.728" v="35" actId="962"/>
          <ac:spMkLst>
            <pc:docMk/>
            <pc:sldMk cId="0" sldId="264"/>
            <ac:spMk id="893" creationId="{00000000-0000-0000-0000-000000000000}"/>
          </ac:spMkLst>
        </pc:spChg>
        <pc:spChg chg="mod">
          <ac:chgData name="Aaron Feuerstein" userId="f5de8b9a-5c09-4bc3-b449-ac980e458ac8" providerId="ADAL" clId="{C55EE1B1-EB95-4BB7-BA9C-08EA7C282867}" dt="2025-06-12T19:39:24.263" v="36" actId="962"/>
          <ac:spMkLst>
            <pc:docMk/>
            <pc:sldMk cId="0" sldId="264"/>
            <ac:spMk id="894" creationId="{00000000-0000-0000-0000-000000000000}"/>
          </ac:spMkLst>
        </pc:spChg>
        <pc:spChg chg="mod">
          <ac:chgData name="Aaron Feuerstein" userId="f5de8b9a-5c09-4bc3-b449-ac980e458ac8" providerId="ADAL" clId="{C55EE1B1-EB95-4BB7-BA9C-08EA7C282867}" dt="2025-06-12T19:39:24.680" v="37" actId="962"/>
          <ac:spMkLst>
            <pc:docMk/>
            <pc:sldMk cId="0" sldId="264"/>
            <ac:spMk id="895" creationId="{00000000-0000-0000-0000-000000000000}"/>
          </ac:spMkLst>
        </pc:spChg>
      </pc:sldChg>
      <pc:sldChg chg="addSp modSp mod">
        <pc:chgData name="Aaron Feuerstein" userId="f5de8b9a-5c09-4bc3-b449-ac980e458ac8" providerId="ADAL" clId="{C55EE1B1-EB95-4BB7-BA9C-08EA7C282867}" dt="2025-06-13T03:22:35.240" v="965" actId="13244"/>
        <pc:sldMkLst>
          <pc:docMk/>
          <pc:sldMk cId="0" sldId="265"/>
        </pc:sldMkLst>
        <pc:spChg chg="add mod ord">
          <ac:chgData name="Aaron Feuerstein" userId="f5de8b9a-5c09-4bc3-b449-ac980e458ac8" providerId="ADAL" clId="{C55EE1B1-EB95-4BB7-BA9C-08EA7C282867}" dt="2025-06-13T03:22:35.240" v="965" actId="13244"/>
          <ac:spMkLst>
            <pc:docMk/>
            <pc:sldMk cId="0" sldId="265"/>
            <ac:spMk id="2" creationId="{8D1AB6D1-FB11-2866-7F7E-0B3252563BCC}"/>
          </ac:spMkLst>
        </pc:spChg>
        <pc:spChg chg="mod">
          <ac:chgData name="Aaron Feuerstein" userId="f5de8b9a-5c09-4bc3-b449-ac980e458ac8" providerId="ADAL" clId="{C55EE1B1-EB95-4BB7-BA9C-08EA7C282867}" dt="2025-06-12T19:39:25.531" v="38" actId="962"/>
          <ac:spMkLst>
            <pc:docMk/>
            <pc:sldMk cId="0" sldId="265"/>
            <ac:spMk id="901" creationId="{00000000-0000-0000-0000-000000000000}"/>
          </ac:spMkLst>
        </pc:spChg>
        <pc:spChg chg="mod">
          <ac:chgData name="Aaron Feuerstein" userId="f5de8b9a-5c09-4bc3-b449-ac980e458ac8" providerId="ADAL" clId="{C55EE1B1-EB95-4BB7-BA9C-08EA7C282867}" dt="2025-06-12T19:39:26.128" v="39" actId="962"/>
          <ac:spMkLst>
            <pc:docMk/>
            <pc:sldMk cId="0" sldId="265"/>
            <ac:spMk id="902" creationId="{00000000-0000-0000-0000-000000000000}"/>
          </ac:spMkLst>
        </pc:spChg>
        <pc:spChg chg="mod">
          <ac:chgData name="Aaron Feuerstein" userId="f5de8b9a-5c09-4bc3-b449-ac980e458ac8" providerId="ADAL" clId="{C55EE1B1-EB95-4BB7-BA9C-08EA7C282867}" dt="2025-06-12T19:39:26.655" v="40" actId="962"/>
          <ac:spMkLst>
            <pc:docMk/>
            <pc:sldMk cId="0" sldId="265"/>
            <ac:spMk id="903" creationId="{00000000-0000-0000-0000-000000000000}"/>
          </ac:spMkLst>
        </pc:spChg>
        <pc:spChg chg="mod">
          <ac:chgData name="Aaron Feuerstein" userId="f5de8b9a-5c09-4bc3-b449-ac980e458ac8" providerId="ADAL" clId="{C55EE1B1-EB95-4BB7-BA9C-08EA7C282867}" dt="2025-06-12T19:39:27.148" v="41" actId="962"/>
          <ac:spMkLst>
            <pc:docMk/>
            <pc:sldMk cId="0" sldId="265"/>
            <ac:spMk id="904" creationId="{00000000-0000-0000-0000-000000000000}"/>
          </ac:spMkLst>
        </pc:spChg>
        <pc:spChg chg="mod">
          <ac:chgData name="Aaron Feuerstein" userId="f5de8b9a-5c09-4bc3-b449-ac980e458ac8" providerId="ADAL" clId="{C55EE1B1-EB95-4BB7-BA9C-08EA7C282867}" dt="2025-06-12T19:39:27.715" v="42" actId="962"/>
          <ac:spMkLst>
            <pc:docMk/>
            <pc:sldMk cId="0" sldId="265"/>
            <ac:spMk id="905" creationId="{00000000-0000-0000-0000-000000000000}"/>
          </ac:spMkLst>
        </pc:spChg>
      </pc:sldChg>
      <pc:sldChg chg="addSp modSp mod">
        <pc:chgData name="Aaron Feuerstein" userId="f5de8b9a-5c09-4bc3-b449-ac980e458ac8" providerId="ADAL" clId="{C55EE1B1-EB95-4BB7-BA9C-08EA7C282867}" dt="2025-06-13T03:22:37.729" v="966" actId="13244"/>
        <pc:sldMkLst>
          <pc:docMk/>
          <pc:sldMk cId="0" sldId="266"/>
        </pc:sldMkLst>
        <pc:spChg chg="add mod ord">
          <ac:chgData name="Aaron Feuerstein" userId="f5de8b9a-5c09-4bc3-b449-ac980e458ac8" providerId="ADAL" clId="{C55EE1B1-EB95-4BB7-BA9C-08EA7C282867}" dt="2025-06-13T03:22:37.729" v="966" actId="13244"/>
          <ac:spMkLst>
            <pc:docMk/>
            <pc:sldMk cId="0" sldId="266"/>
            <ac:spMk id="2" creationId="{40FA57AC-2FD5-E0FA-FC1A-BE6DF26582FD}"/>
          </ac:spMkLst>
        </pc:spChg>
        <pc:spChg chg="mod">
          <ac:chgData name="Aaron Feuerstein" userId="f5de8b9a-5c09-4bc3-b449-ac980e458ac8" providerId="ADAL" clId="{C55EE1B1-EB95-4BB7-BA9C-08EA7C282867}" dt="2025-06-12T19:39:28.395" v="43" actId="962"/>
          <ac:spMkLst>
            <pc:docMk/>
            <pc:sldMk cId="0" sldId="266"/>
            <ac:spMk id="911" creationId="{00000000-0000-0000-0000-000000000000}"/>
          </ac:spMkLst>
        </pc:spChg>
        <pc:spChg chg="mod">
          <ac:chgData name="Aaron Feuerstein" userId="f5de8b9a-5c09-4bc3-b449-ac980e458ac8" providerId="ADAL" clId="{C55EE1B1-EB95-4BB7-BA9C-08EA7C282867}" dt="2025-06-12T19:39:29.103" v="44" actId="962"/>
          <ac:spMkLst>
            <pc:docMk/>
            <pc:sldMk cId="0" sldId="266"/>
            <ac:spMk id="912" creationId="{00000000-0000-0000-0000-000000000000}"/>
          </ac:spMkLst>
        </pc:spChg>
      </pc:sldChg>
      <pc:sldChg chg="addSp delSp modSp mod">
        <pc:chgData name="Aaron Feuerstein" userId="f5de8b9a-5c09-4bc3-b449-ac980e458ac8" providerId="ADAL" clId="{C55EE1B1-EB95-4BB7-BA9C-08EA7C282867}" dt="2025-06-13T03:22:54.853" v="968" actId="478"/>
        <pc:sldMkLst>
          <pc:docMk/>
          <pc:sldMk cId="0" sldId="267"/>
        </pc:sldMkLst>
        <pc:spChg chg="add mod ord">
          <ac:chgData name="Aaron Feuerstein" userId="f5de8b9a-5c09-4bc3-b449-ac980e458ac8" providerId="ADAL" clId="{C55EE1B1-EB95-4BB7-BA9C-08EA7C282867}" dt="2025-06-13T03:22:42.155" v="967" actId="13244"/>
          <ac:spMkLst>
            <pc:docMk/>
            <pc:sldMk cId="0" sldId="267"/>
            <ac:spMk id="2" creationId="{182F5603-FCC7-9F14-743D-B1CBA94B78B0}"/>
          </ac:spMkLst>
        </pc:spChg>
        <pc:spChg chg="del">
          <ac:chgData name="Aaron Feuerstein" userId="f5de8b9a-5c09-4bc3-b449-ac980e458ac8" providerId="ADAL" clId="{C55EE1B1-EB95-4BB7-BA9C-08EA7C282867}" dt="2025-06-13T03:22:54.853" v="968" actId="478"/>
          <ac:spMkLst>
            <pc:docMk/>
            <pc:sldMk cId="0" sldId="267"/>
            <ac:spMk id="918" creationId="{00000000-0000-0000-0000-000000000000}"/>
          </ac:spMkLst>
        </pc:spChg>
      </pc:sldChg>
      <pc:sldChg chg="addSp modSp mod">
        <pc:chgData name="Aaron Feuerstein" userId="f5de8b9a-5c09-4bc3-b449-ac980e458ac8" providerId="ADAL" clId="{C55EE1B1-EB95-4BB7-BA9C-08EA7C282867}" dt="2025-06-13T03:23:03.313" v="969" actId="13244"/>
        <pc:sldMkLst>
          <pc:docMk/>
          <pc:sldMk cId="0" sldId="268"/>
        </pc:sldMkLst>
        <pc:spChg chg="add mod ord">
          <ac:chgData name="Aaron Feuerstein" userId="f5de8b9a-5c09-4bc3-b449-ac980e458ac8" providerId="ADAL" clId="{C55EE1B1-EB95-4BB7-BA9C-08EA7C282867}" dt="2025-06-13T03:23:03.313" v="969" actId="13244"/>
          <ac:spMkLst>
            <pc:docMk/>
            <pc:sldMk cId="0" sldId="268"/>
            <ac:spMk id="2" creationId="{4D17C894-C245-5E22-B68E-BC9B37171C29}"/>
          </ac:spMkLst>
        </pc:spChg>
        <pc:spChg chg="mod">
          <ac:chgData name="Aaron Feuerstein" userId="f5de8b9a-5c09-4bc3-b449-ac980e458ac8" providerId="ADAL" clId="{C55EE1B1-EB95-4BB7-BA9C-08EA7C282867}" dt="2025-06-12T19:39:29.677" v="45" actId="962"/>
          <ac:spMkLst>
            <pc:docMk/>
            <pc:sldMk cId="0" sldId="268"/>
            <ac:spMk id="924" creationId="{00000000-0000-0000-0000-000000000000}"/>
          </ac:spMkLst>
        </pc:spChg>
        <pc:spChg chg="mod">
          <ac:chgData name="Aaron Feuerstein" userId="f5de8b9a-5c09-4bc3-b449-ac980e458ac8" providerId="ADAL" clId="{C55EE1B1-EB95-4BB7-BA9C-08EA7C282867}" dt="2025-06-12T19:39:30.249" v="46" actId="962"/>
          <ac:spMkLst>
            <pc:docMk/>
            <pc:sldMk cId="0" sldId="268"/>
            <ac:spMk id="925" creationId="{00000000-0000-0000-0000-000000000000}"/>
          </ac:spMkLst>
        </pc:spChg>
        <pc:picChg chg="mod">
          <ac:chgData name="Aaron Feuerstein" userId="f5de8b9a-5c09-4bc3-b449-ac980e458ac8" providerId="ADAL" clId="{C55EE1B1-EB95-4BB7-BA9C-08EA7C282867}" dt="2025-06-12T19:39:30.950" v="47" actId="962"/>
          <ac:picMkLst>
            <pc:docMk/>
            <pc:sldMk cId="0" sldId="268"/>
            <ac:picMk id="926" creationId="{00000000-0000-0000-0000-000000000000}"/>
          </ac:picMkLst>
        </pc:picChg>
      </pc:sldChg>
      <pc:sldChg chg="addSp modSp mod">
        <pc:chgData name="Aaron Feuerstein" userId="f5de8b9a-5c09-4bc3-b449-ac980e458ac8" providerId="ADAL" clId="{C55EE1B1-EB95-4BB7-BA9C-08EA7C282867}" dt="2025-06-13T03:23:05.889" v="970" actId="13244"/>
        <pc:sldMkLst>
          <pc:docMk/>
          <pc:sldMk cId="0" sldId="269"/>
        </pc:sldMkLst>
        <pc:spChg chg="add mod ord">
          <ac:chgData name="Aaron Feuerstein" userId="f5de8b9a-5c09-4bc3-b449-ac980e458ac8" providerId="ADAL" clId="{C55EE1B1-EB95-4BB7-BA9C-08EA7C282867}" dt="2025-06-13T03:23:05.889" v="970" actId="13244"/>
          <ac:spMkLst>
            <pc:docMk/>
            <pc:sldMk cId="0" sldId="269"/>
            <ac:spMk id="2" creationId="{0F7A88DC-A7C1-8981-9613-4DD93962E237}"/>
          </ac:spMkLst>
        </pc:spChg>
        <pc:spChg chg="mod">
          <ac:chgData name="Aaron Feuerstein" userId="f5de8b9a-5c09-4bc3-b449-ac980e458ac8" providerId="ADAL" clId="{C55EE1B1-EB95-4BB7-BA9C-08EA7C282867}" dt="2025-06-12T19:39:31.662" v="48" actId="962"/>
          <ac:spMkLst>
            <pc:docMk/>
            <pc:sldMk cId="0" sldId="269"/>
            <ac:spMk id="932" creationId="{00000000-0000-0000-0000-000000000000}"/>
          </ac:spMkLst>
        </pc:spChg>
        <pc:spChg chg="mod">
          <ac:chgData name="Aaron Feuerstein" userId="f5de8b9a-5c09-4bc3-b449-ac980e458ac8" providerId="ADAL" clId="{C55EE1B1-EB95-4BB7-BA9C-08EA7C282867}" dt="2025-06-12T19:39:32.228" v="49" actId="962"/>
          <ac:spMkLst>
            <pc:docMk/>
            <pc:sldMk cId="0" sldId="269"/>
            <ac:spMk id="933" creationId="{00000000-0000-0000-0000-000000000000}"/>
          </ac:spMkLst>
        </pc:spChg>
        <pc:spChg chg="mod">
          <ac:chgData name="Aaron Feuerstein" userId="f5de8b9a-5c09-4bc3-b449-ac980e458ac8" providerId="ADAL" clId="{C55EE1B1-EB95-4BB7-BA9C-08EA7C282867}" dt="2025-06-12T19:39:32.716" v="50" actId="962"/>
          <ac:spMkLst>
            <pc:docMk/>
            <pc:sldMk cId="0" sldId="269"/>
            <ac:spMk id="934" creationId="{00000000-0000-0000-0000-000000000000}"/>
          </ac:spMkLst>
        </pc:spChg>
        <pc:spChg chg="mod">
          <ac:chgData name="Aaron Feuerstein" userId="f5de8b9a-5c09-4bc3-b449-ac980e458ac8" providerId="ADAL" clId="{C55EE1B1-EB95-4BB7-BA9C-08EA7C282867}" dt="2025-06-12T19:39:33.873" v="52" actId="962"/>
          <ac:spMkLst>
            <pc:docMk/>
            <pc:sldMk cId="0" sldId="269"/>
            <ac:spMk id="938" creationId="{00000000-0000-0000-0000-000000000000}"/>
          </ac:spMkLst>
        </pc:spChg>
        <pc:grpChg chg="mod">
          <ac:chgData name="Aaron Feuerstein" userId="f5de8b9a-5c09-4bc3-b449-ac980e458ac8" providerId="ADAL" clId="{C55EE1B1-EB95-4BB7-BA9C-08EA7C282867}" dt="2025-06-12T19:39:33.263" v="51" actId="962"/>
          <ac:grpSpMkLst>
            <pc:docMk/>
            <pc:sldMk cId="0" sldId="269"/>
            <ac:grpSpMk id="935" creationId="{00000000-0000-0000-0000-000000000000}"/>
          </ac:grpSpMkLst>
        </pc:grpChg>
      </pc:sldChg>
      <pc:sldChg chg="addSp modSp mod">
        <pc:chgData name="Aaron Feuerstein" userId="f5de8b9a-5c09-4bc3-b449-ac980e458ac8" providerId="ADAL" clId="{C55EE1B1-EB95-4BB7-BA9C-08EA7C282867}" dt="2025-06-13T03:23:10.274" v="971" actId="13244"/>
        <pc:sldMkLst>
          <pc:docMk/>
          <pc:sldMk cId="0" sldId="270"/>
        </pc:sldMkLst>
        <pc:spChg chg="add mod ord">
          <ac:chgData name="Aaron Feuerstein" userId="f5de8b9a-5c09-4bc3-b449-ac980e458ac8" providerId="ADAL" clId="{C55EE1B1-EB95-4BB7-BA9C-08EA7C282867}" dt="2025-06-13T03:23:10.274" v="971" actId="13244"/>
          <ac:spMkLst>
            <pc:docMk/>
            <pc:sldMk cId="0" sldId="270"/>
            <ac:spMk id="2" creationId="{25B5B6A2-D02C-1E14-AF35-B3E536C7C836}"/>
          </ac:spMkLst>
        </pc:spChg>
        <pc:spChg chg="mod">
          <ac:chgData name="Aaron Feuerstein" userId="f5de8b9a-5c09-4bc3-b449-ac980e458ac8" providerId="ADAL" clId="{C55EE1B1-EB95-4BB7-BA9C-08EA7C282867}" dt="2025-06-12T19:39:34.620" v="53" actId="962"/>
          <ac:spMkLst>
            <pc:docMk/>
            <pc:sldMk cId="0" sldId="270"/>
            <ac:spMk id="944" creationId="{00000000-0000-0000-0000-000000000000}"/>
          </ac:spMkLst>
        </pc:spChg>
      </pc:sldChg>
      <pc:sldChg chg="addSp modSp mod">
        <pc:chgData name="Aaron Feuerstein" userId="f5de8b9a-5c09-4bc3-b449-ac980e458ac8" providerId="ADAL" clId="{C55EE1B1-EB95-4BB7-BA9C-08EA7C282867}" dt="2025-06-13T03:23:12.631" v="972" actId="13244"/>
        <pc:sldMkLst>
          <pc:docMk/>
          <pc:sldMk cId="0" sldId="271"/>
        </pc:sldMkLst>
        <pc:spChg chg="add mod ord">
          <ac:chgData name="Aaron Feuerstein" userId="f5de8b9a-5c09-4bc3-b449-ac980e458ac8" providerId="ADAL" clId="{C55EE1B1-EB95-4BB7-BA9C-08EA7C282867}" dt="2025-06-13T03:23:12.631" v="972" actId="13244"/>
          <ac:spMkLst>
            <pc:docMk/>
            <pc:sldMk cId="0" sldId="271"/>
            <ac:spMk id="2" creationId="{757FB47D-AAEA-3B58-8557-0DD587AE437C}"/>
          </ac:spMkLst>
        </pc:spChg>
      </pc:sldChg>
      <pc:sldChg chg="addSp modSp mod">
        <pc:chgData name="Aaron Feuerstein" userId="f5de8b9a-5c09-4bc3-b449-ac980e458ac8" providerId="ADAL" clId="{C55EE1B1-EB95-4BB7-BA9C-08EA7C282867}" dt="2025-06-13T03:23:16.334" v="973" actId="13244"/>
        <pc:sldMkLst>
          <pc:docMk/>
          <pc:sldMk cId="0" sldId="272"/>
        </pc:sldMkLst>
        <pc:spChg chg="add mod ord">
          <ac:chgData name="Aaron Feuerstein" userId="f5de8b9a-5c09-4bc3-b449-ac980e458ac8" providerId="ADAL" clId="{C55EE1B1-EB95-4BB7-BA9C-08EA7C282867}" dt="2025-06-13T03:23:16.334" v="973" actId="13244"/>
          <ac:spMkLst>
            <pc:docMk/>
            <pc:sldMk cId="0" sldId="272"/>
            <ac:spMk id="2" creationId="{FE0D5BA0-5109-A0F0-8668-37359BFD16E3}"/>
          </ac:spMkLst>
        </pc:spChg>
      </pc:sldChg>
      <pc:sldChg chg="addSp modSp mod">
        <pc:chgData name="Aaron Feuerstein" userId="f5de8b9a-5c09-4bc3-b449-ac980e458ac8" providerId="ADAL" clId="{C55EE1B1-EB95-4BB7-BA9C-08EA7C282867}" dt="2025-06-13T03:23:19.151" v="974" actId="13244"/>
        <pc:sldMkLst>
          <pc:docMk/>
          <pc:sldMk cId="0" sldId="273"/>
        </pc:sldMkLst>
        <pc:spChg chg="add mod ord">
          <ac:chgData name="Aaron Feuerstein" userId="f5de8b9a-5c09-4bc3-b449-ac980e458ac8" providerId="ADAL" clId="{C55EE1B1-EB95-4BB7-BA9C-08EA7C282867}" dt="2025-06-13T03:23:19.151" v="974" actId="13244"/>
          <ac:spMkLst>
            <pc:docMk/>
            <pc:sldMk cId="0" sldId="273"/>
            <ac:spMk id="2" creationId="{5C7D4F2A-9F00-1793-C611-BCE603643B61}"/>
          </ac:spMkLst>
        </pc:spChg>
        <pc:spChg chg="mod">
          <ac:chgData name="Aaron Feuerstein" userId="f5de8b9a-5c09-4bc3-b449-ac980e458ac8" providerId="ADAL" clId="{C55EE1B1-EB95-4BB7-BA9C-08EA7C282867}" dt="2025-06-12T19:39:35.159" v="54" actId="962"/>
          <ac:spMkLst>
            <pc:docMk/>
            <pc:sldMk cId="0" sldId="273"/>
            <ac:spMk id="960" creationId="{00000000-0000-0000-0000-000000000000}"/>
          </ac:spMkLst>
        </pc:spChg>
        <pc:spChg chg="mod">
          <ac:chgData name="Aaron Feuerstein" userId="f5de8b9a-5c09-4bc3-b449-ac980e458ac8" providerId="ADAL" clId="{C55EE1B1-EB95-4BB7-BA9C-08EA7C282867}" dt="2025-06-12T19:39:35.815" v="55" actId="962"/>
          <ac:spMkLst>
            <pc:docMk/>
            <pc:sldMk cId="0" sldId="273"/>
            <ac:spMk id="961" creationId="{00000000-0000-0000-0000-000000000000}"/>
          </ac:spMkLst>
        </pc:spChg>
        <pc:spChg chg="mod">
          <ac:chgData name="Aaron Feuerstein" userId="f5de8b9a-5c09-4bc3-b449-ac980e458ac8" providerId="ADAL" clId="{C55EE1B1-EB95-4BB7-BA9C-08EA7C282867}" dt="2025-06-12T19:39:36.349" v="56" actId="962"/>
          <ac:spMkLst>
            <pc:docMk/>
            <pc:sldMk cId="0" sldId="273"/>
            <ac:spMk id="962" creationId="{00000000-0000-0000-0000-000000000000}"/>
          </ac:spMkLst>
        </pc:spChg>
        <pc:spChg chg="mod">
          <ac:chgData name="Aaron Feuerstein" userId="f5de8b9a-5c09-4bc3-b449-ac980e458ac8" providerId="ADAL" clId="{C55EE1B1-EB95-4BB7-BA9C-08EA7C282867}" dt="2025-06-12T19:39:36.872" v="57" actId="962"/>
          <ac:spMkLst>
            <pc:docMk/>
            <pc:sldMk cId="0" sldId="273"/>
            <ac:spMk id="963" creationId="{00000000-0000-0000-0000-000000000000}"/>
          </ac:spMkLst>
        </pc:spChg>
      </pc:sldChg>
      <pc:sldChg chg="addSp modSp mod">
        <pc:chgData name="Aaron Feuerstein" userId="f5de8b9a-5c09-4bc3-b449-ac980e458ac8" providerId="ADAL" clId="{C55EE1B1-EB95-4BB7-BA9C-08EA7C282867}" dt="2025-06-13T03:23:23.431" v="975" actId="13244"/>
        <pc:sldMkLst>
          <pc:docMk/>
          <pc:sldMk cId="0" sldId="274"/>
        </pc:sldMkLst>
        <pc:spChg chg="add mod ord">
          <ac:chgData name="Aaron Feuerstein" userId="f5de8b9a-5c09-4bc3-b449-ac980e458ac8" providerId="ADAL" clId="{C55EE1B1-EB95-4BB7-BA9C-08EA7C282867}" dt="2025-06-13T03:23:23.431" v="975" actId="13244"/>
          <ac:spMkLst>
            <pc:docMk/>
            <pc:sldMk cId="0" sldId="274"/>
            <ac:spMk id="2" creationId="{D92BB693-50F8-9FDB-1B03-545F789D0BA6}"/>
          </ac:spMkLst>
        </pc:spChg>
        <pc:spChg chg="mod">
          <ac:chgData name="Aaron Feuerstein" userId="f5de8b9a-5c09-4bc3-b449-ac980e458ac8" providerId="ADAL" clId="{C55EE1B1-EB95-4BB7-BA9C-08EA7C282867}" dt="2025-06-12T19:39:37.594" v="58" actId="962"/>
          <ac:spMkLst>
            <pc:docMk/>
            <pc:sldMk cId="0" sldId="274"/>
            <ac:spMk id="969" creationId="{00000000-0000-0000-0000-000000000000}"/>
          </ac:spMkLst>
        </pc:spChg>
        <pc:spChg chg="mod">
          <ac:chgData name="Aaron Feuerstein" userId="f5de8b9a-5c09-4bc3-b449-ac980e458ac8" providerId="ADAL" clId="{C55EE1B1-EB95-4BB7-BA9C-08EA7C282867}" dt="2025-06-12T19:39:38.128" v="59" actId="962"/>
          <ac:spMkLst>
            <pc:docMk/>
            <pc:sldMk cId="0" sldId="274"/>
            <ac:spMk id="970" creationId="{00000000-0000-0000-0000-000000000000}"/>
          </ac:spMkLst>
        </pc:spChg>
      </pc:sldChg>
      <pc:sldChg chg="addSp modSp mod">
        <pc:chgData name="Aaron Feuerstein" userId="f5de8b9a-5c09-4bc3-b449-ac980e458ac8" providerId="ADAL" clId="{C55EE1B1-EB95-4BB7-BA9C-08EA7C282867}" dt="2025-06-13T03:23:25.930" v="976" actId="13244"/>
        <pc:sldMkLst>
          <pc:docMk/>
          <pc:sldMk cId="0" sldId="275"/>
        </pc:sldMkLst>
        <pc:spChg chg="add mod ord">
          <ac:chgData name="Aaron Feuerstein" userId="f5de8b9a-5c09-4bc3-b449-ac980e458ac8" providerId="ADAL" clId="{C55EE1B1-EB95-4BB7-BA9C-08EA7C282867}" dt="2025-06-13T03:23:25.930" v="976" actId="13244"/>
          <ac:spMkLst>
            <pc:docMk/>
            <pc:sldMk cId="0" sldId="275"/>
            <ac:spMk id="2" creationId="{2D6C1242-07A2-9692-FCA6-18BCDE588C0D}"/>
          </ac:spMkLst>
        </pc:spChg>
      </pc:sldChg>
      <pc:sldChg chg="addSp modSp mod">
        <pc:chgData name="Aaron Feuerstein" userId="f5de8b9a-5c09-4bc3-b449-ac980e458ac8" providerId="ADAL" clId="{C55EE1B1-EB95-4BB7-BA9C-08EA7C282867}" dt="2025-06-13T03:23:30.262" v="977" actId="13244"/>
        <pc:sldMkLst>
          <pc:docMk/>
          <pc:sldMk cId="0" sldId="276"/>
        </pc:sldMkLst>
        <pc:spChg chg="add mod ord">
          <ac:chgData name="Aaron Feuerstein" userId="f5de8b9a-5c09-4bc3-b449-ac980e458ac8" providerId="ADAL" clId="{C55EE1B1-EB95-4BB7-BA9C-08EA7C282867}" dt="2025-06-13T03:23:30.262" v="977" actId="13244"/>
          <ac:spMkLst>
            <pc:docMk/>
            <pc:sldMk cId="0" sldId="276"/>
            <ac:spMk id="2" creationId="{BCCF67D8-CE6B-EA7F-4866-B11E80ADBD8A}"/>
          </ac:spMkLst>
        </pc:spChg>
        <pc:grpChg chg="mod">
          <ac:chgData name="Aaron Feuerstein" userId="f5de8b9a-5c09-4bc3-b449-ac980e458ac8" providerId="ADAL" clId="{C55EE1B1-EB95-4BB7-BA9C-08EA7C282867}" dt="2025-06-12T19:39:39.680" v="60" actId="962"/>
          <ac:grpSpMkLst>
            <pc:docMk/>
            <pc:sldMk cId="0" sldId="276"/>
            <ac:grpSpMk id="981" creationId="{00000000-0000-0000-0000-000000000000}"/>
          </ac:grpSpMkLst>
        </pc:grpChg>
        <pc:grpChg chg="mod">
          <ac:chgData name="Aaron Feuerstein" userId="f5de8b9a-5c09-4bc3-b449-ac980e458ac8" providerId="ADAL" clId="{C55EE1B1-EB95-4BB7-BA9C-08EA7C282867}" dt="2025-06-12T19:39:40.156" v="61" actId="962"/>
          <ac:grpSpMkLst>
            <pc:docMk/>
            <pc:sldMk cId="0" sldId="276"/>
            <ac:grpSpMk id="984" creationId="{00000000-0000-0000-0000-000000000000}"/>
          </ac:grpSpMkLst>
        </pc:grpChg>
        <pc:grpChg chg="mod">
          <ac:chgData name="Aaron Feuerstein" userId="f5de8b9a-5c09-4bc3-b449-ac980e458ac8" providerId="ADAL" clId="{C55EE1B1-EB95-4BB7-BA9C-08EA7C282867}" dt="2025-06-12T19:39:40.581" v="62" actId="962"/>
          <ac:grpSpMkLst>
            <pc:docMk/>
            <pc:sldMk cId="0" sldId="276"/>
            <ac:grpSpMk id="987" creationId="{00000000-0000-0000-0000-000000000000}"/>
          </ac:grpSpMkLst>
        </pc:grpChg>
        <pc:grpChg chg="mod">
          <ac:chgData name="Aaron Feuerstein" userId="f5de8b9a-5c09-4bc3-b449-ac980e458ac8" providerId="ADAL" clId="{C55EE1B1-EB95-4BB7-BA9C-08EA7C282867}" dt="2025-06-12T19:39:41.168" v="63" actId="962"/>
          <ac:grpSpMkLst>
            <pc:docMk/>
            <pc:sldMk cId="0" sldId="276"/>
            <ac:grpSpMk id="990" creationId="{00000000-0000-0000-0000-000000000000}"/>
          </ac:grpSpMkLst>
        </pc:grpChg>
        <pc:grpChg chg="mod">
          <ac:chgData name="Aaron Feuerstein" userId="f5de8b9a-5c09-4bc3-b449-ac980e458ac8" providerId="ADAL" clId="{C55EE1B1-EB95-4BB7-BA9C-08EA7C282867}" dt="2025-06-12T19:39:41.665" v="64" actId="962"/>
          <ac:grpSpMkLst>
            <pc:docMk/>
            <pc:sldMk cId="0" sldId="276"/>
            <ac:grpSpMk id="993" creationId="{00000000-0000-0000-0000-000000000000}"/>
          </ac:grpSpMkLst>
        </pc:grpChg>
      </pc:sldChg>
      <pc:sldChg chg="addSp modSp mod">
        <pc:chgData name="Aaron Feuerstein" userId="f5de8b9a-5c09-4bc3-b449-ac980e458ac8" providerId="ADAL" clId="{C55EE1B1-EB95-4BB7-BA9C-08EA7C282867}" dt="2025-06-13T03:23:32.501" v="978" actId="13244"/>
        <pc:sldMkLst>
          <pc:docMk/>
          <pc:sldMk cId="0" sldId="277"/>
        </pc:sldMkLst>
        <pc:spChg chg="add mod ord">
          <ac:chgData name="Aaron Feuerstein" userId="f5de8b9a-5c09-4bc3-b449-ac980e458ac8" providerId="ADAL" clId="{C55EE1B1-EB95-4BB7-BA9C-08EA7C282867}" dt="2025-06-13T03:23:32.501" v="978" actId="13244"/>
          <ac:spMkLst>
            <pc:docMk/>
            <pc:sldMk cId="0" sldId="277"/>
            <ac:spMk id="2" creationId="{917220D7-52A3-8E7C-6F49-61AE5009837F}"/>
          </ac:spMkLst>
        </pc:spChg>
        <pc:spChg chg="mod">
          <ac:chgData name="Aaron Feuerstein" userId="f5de8b9a-5c09-4bc3-b449-ac980e458ac8" providerId="ADAL" clId="{C55EE1B1-EB95-4BB7-BA9C-08EA7C282867}" dt="2025-06-12T19:39:43.030" v="65" actId="962"/>
          <ac:spMkLst>
            <pc:docMk/>
            <pc:sldMk cId="0" sldId="277"/>
            <ac:spMk id="1001" creationId="{00000000-0000-0000-0000-000000000000}"/>
          </ac:spMkLst>
        </pc:spChg>
      </pc:sldChg>
      <pc:sldChg chg="addSp modSp mod">
        <pc:chgData name="Aaron Feuerstein" userId="f5de8b9a-5c09-4bc3-b449-ac980e458ac8" providerId="ADAL" clId="{C55EE1B1-EB95-4BB7-BA9C-08EA7C282867}" dt="2025-06-13T03:23:37.229" v="979" actId="13244"/>
        <pc:sldMkLst>
          <pc:docMk/>
          <pc:sldMk cId="0" sldId="278"/>
        </pc:sldMkLst>
        <pc:spChg chg="add mod ord">
          <ac:chgData name="Aaron Feuerstein" userId="f5de8b9a-5c09-4bc3-b449-ac980e458ac8" providerId="ADAL" clId="{C55EE1B1-EB95-4BB7-BA9C-08EA7C282867}" dt="2025-06-13T03:23:37.229" v="979" actId="13244"/>
          <ac:spMkLst>
            <pc:docMk/>
            <pc:sldMk cId="0" sldId="278"/>
            <ac:spMk id="2" creationId="{FE3C5350-35AA-E5E5-8D26-72DE6D203721}"/>
          </ac:spMkLst>
        </pc:spChg>
        <pc:spChg chg="mod">
          <ac:chgData name="Aaron Feuerstein" userId="f5de8b9a-5c09-4bc3-b449-ac980e458ac8" providerId="ADAL" clId="{C55EE1B1-EB95-4BB7-BA9C-08EA7C282867}" dt="2025-06-12T19:39:43.707" v="66" actId="962"/>
          <ac:spMkLst>
            <pc:docMk/>
            <pc:sldMk cId="0" sldId="278"/>
            <ac:spMk id="1007" creationId="{00000000-0000-0000-0000-000000000000}"/>
          </ac:spMkLst>
        </pc:spChg>
        <pc:spChg chg="mod">
          <ac:chgData name="Aaron Feuerstein" userId="f5de8b9a-5c09-4bc3-b449-ac980e458ac8" providerId="ADAL" clId="{C55EE1B1-EB95-4BB7-BA9C-08EA7C282867}" dt="2025-06-12T19:39:44.181" v="67" actId="962"/>
          <ac:spMkLst>
            <pc:docMk/>
            <pc:sldMk cId="0" sldId="278"/>
            <ac:spMk id="1008" creationId="{00000000-0000-0000-0000-000000000000}"/>
          </ac:spMkLst>
        </pc:spChg>
        <pc:spChg chg="mod">
          <ac:chgData name="Aaron Feuerstein" userId="f5de8b9a-5c09-4bc3-b449-ac980e458ac8" providerId="ADAL" clId="{C55EE1B1-EB95-4BB7-BA9C-08EA7C282867}" dt="2025-06-12T19:39:44.828" v="68" actId="962"/>
          <ac:spMkLst>
            <pc:docMk/>
            <pc:sldMk cId="0" sldId="278"/>
            <ac:spMk id="1009" creationId="{00000000-0000-0000-0000-000000000000}"/>
          </ac:spMkLst>
        </pc:spChg>
        <pc:spChg chg="mod">
          <ac:chgData name="Aaron Feuerstein" userId="f5de8b9a-5c09-4bc3-b449-ac980e458ac8" providerId="ADAL" clId="{C55EE1B1-EB95-4BB7-BA9C-08EA7C282867}" dt="2025-06-12T19:39:45.358" v="69" actId="962"/>
          <ac:spMkLst>
            <pc:docMk/>
            <pc:sldMk cId="0" sldId="278"/>
            <ac:spMk id="1010" creationId="{00000000-0000-0000-0000-000000000000}"/>
          </ac:spMkLst>
        </pc:spChg>
        <pc:spChg chg="mod">
          <ac:chgData name="Aaron Feuerstein" userId="f5de8b9a-5c09-4bc3-b449-ac980e458ac8" providerId="ADAL" clId="{C55EE1B1-EB95-4BB7-BA9C-08EA7C282867}" dt="2025-06-12T19:39:45.888" v="70" actId="962"/>
          <ac:spMkLst>
            <pc:docMk/>
            <pc:sldMk cId="0" sldId="278"/>
            <ac:spMk id="1011" creationId="{00000000-0000-0000-0000-000000000000}"/>
          </ac:spMkLst>
        </pc:spChg>
      </pc:sldChg>
      <pc:sldChg chg="addSp modSp mod">
        <pc:chgData name="Aaron Feuerstein" userId="f5de8b9a-5c09-4bc3-b449-ac980e458ac8" providerId="ADAL" clId="{C55EE1B1-EB95-4BB7-BA9C-08EA7C282867}" dt="2025-06-13T03:23:39.741" v="980" actId="13244"/>
        <pc:sldMkLst>
          <pc:docMk/>
          <pc:sldMk cId="0" sldId="279"/>
        </pc:sldMkLst>
        <pc:spChg chg="add mod ord">
          <ac:chgData name="Aaron Feuerstein" userId="f5de8b9a-5c09-4bc3-b449-ac980e458ac8" providerId="ADAL" clId="{C55EE1B1-EB95-4BB7-BA9C-08EA7C282867}" dt="2025-06-13T03:23:39.741" v="980" actId="13244"/>
          <ac:spMkLst>
            <pc:docMk/>
            <pc:sldMk cId="0" sldId="279"/>
            <ac:spMk id="2" creationId="{20BCE9A7-ABEC-1EE9-B485-7919D286C5C0}"/>
          </ac:spMkLst>
        </pc:spChg>
        <pc:spChg chg="mod">
          <ac:chgData name="Aaron Feuerstein" userId="f5de8b9a-5c09-4bc3-b449-ac980e458ac8" providerId="ADAL" clId="{C55EE1B1-EB95-4BB7-BA9C-08EA7C282867}" dt="2025-06-12T19:39:46.784" v="71" actId="962"/>
          <ac:spMkLst>
            <pc:docMk/>
            <pc:sldMk cId="0" sldId="279"/>
            <ac:spMk id="1017" creationId="{00000000-0000-0000-0000-000000000000}"/>
          </ac:spMkLst>
        </pc:spChg>
        <pc:spChg chg="mod">
          <ac:chgData name="Aaron Feuerstein" userId="f5de8b9a-5c09-4bc3-b449-ac980e458ac8" providerId="ADAL" clId="{C55EE1B1-EB95-4BB7-BA9C-08EA7C282867}" dt="2025-06-12T19:39:47.323" v="72" actId="962"/>
          <ac:spMkLst>
            <pc:docMk/>
            <pc:sldMk cId="0" sldId="279"/>
            <ac:spMk id="1018" creationId="{00000000-0000-0000-0000-000000000000}"/>
          </ac:spMkLst>
        </pc:spChg>
        <pc:spChg chg="mod">
          <ac:chgData name="Aaron Feuerstein" userId="f5de8b9a-5c09-4bc3-b449-ac980e458ac8" providerId="ADAL" clId="{C55EE1B1-EB95-4BB7-BA9C-08EA7C282867}" dt="2025-06-12T19:39:47.810" v="73" actId="962"/>
          <ac:spMkLst>
            <pc:docMk/>
            <pc:sldMk cId="0" sldId="279"/>
            <ac:spMk id="1019" creationId="{00000000-0000-0000-0000-000000000000}"/>
          </ac:spMkLst>
        </pc:spChg>
        <pc:spChg chg="mod">
          <ac:chgData name="Aaron Feuerstein" userId="f5de8b9a-5c09-4bc3-b449-ac980e458ac8" providerId="ADAL" clId="{C55EE1B1-EB95-4BB7-BA9C-08EA7C282867}" dt="2025-06-12T19:39:48.262" v="74" actId="962"/>
          <ac:spMkLst>
            <pc:docMk/>
            <pc:sldMk cId="0" sldId="279"/>
            <ac:spMk id="102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1054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1"/>
        <p:cNvGrpSpPr/>
        <p:nvPr/>
      </p:nvGrpSpPr>
      <p:grpSpPr>
        <a:xfrm>
          <a:off x="0" y="0"/>
          <a:ext cx="0" cy="0"/>
          <a:chOff x="0" y="0"/>
          <a:chExt cx="0" cy="0"/>
        </a:xfrm>
      </p:grpSpPr>
      <p:sp>
        <p:nvSpPr>
          <p:cNvPr id="802" name="Google Shape;802;p: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3" name="Google Shape;80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6"/>
        <p:cNvGrpSpPr/>
        <p:nvPr/>
      </p:nvGrpSpPr>
      <p:grpSpPr>
        <a:xfrm>
          <a:off x="0" y="0"/>
          <a:ext cx="0" cy="0"/>
          <a:chOff x="0" y="0"/>
          <a:chExt cx="0" cy="0"/>
        </a:xfrm>
      </p:grpSpPr>
      <p:sp>
        <p:nvSpPr>
          <p:cNvPr id="897" name="Google Shape;897;gd4066d7755_0_74: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8" name="Google Shape;898;gd4066d7755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4066d7755_0_11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4066d7755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3"/>
        <p:cNvGrpSpPr/>
        <p:nvPr/>
      </p:nvGrpSpPr>
      <p:grpSpPr>
        <a:xfrm>
          <a:off x="0" y="0"/>
          <a:ext cx="0" cy="0"/>
          <a:chOff x="0" y="0"/>
          <a:chExt cx="0" cy="0"/>
        </a:xfrm>
      </p:grpSpPr>
      <p:sp>
        <p:nvSpPr>
          <p:cNvPr id="914" name="Google Shape;914;gf3f244bced_0_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5" name="Google Shape;915;gf3f244bce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9"/>
        <p:cNvGrpSpPr/>
        <p:nvPr/>
      </p:nvGrpSpPr>
      <p:grpSpPr>
        <a:xfrm>
          <a:off x="0" y="0"/>
          <a:ext cx="0" cy="0"/>
          <a:chOff x="0" y="0"/>
          <a:chExt cx="0" cy="0"/>
        </a:xfrm>
      </p:grpSpPr>
      <p:sp>
        <p:nvSpPr>
          <p:cNvPr id="920" name="Google Shape;920;gd347f0c98a_0_4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1" name="Google Shape;921;gd347f0c98a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7"/>
        <p:cNvGrpSpPr/>
        <p:nvPr/>
      </p:nvGrpSpPr>
      <p:grpSpPr>
        <a:xfrm>
          <a:off x="0" y="0"/>
          <a:ext cx="0" cy="0"/>
          <a:chOff x="0" y="0"/>
          <a:chExt cx="0" cy="0"/>
        </a:xfrm>
      </p:grpSpPr>
      <p:sp>
        <p:nvSpPr>
          <p:cNvPr id="928" name="Google Shape;928;gdb35797e50_2_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9" name="Google Shape;929;gdb35797e50_2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9"/>
        <p:cNvGrpSpPr/>
        <p:nvPr/>
      </p:nvGrpSpPr>
      <p:grpSpPr>
        <a:xfrm>
          <a:off x="0" y="0"/>
          <a:ext cx="0" cy="0"/>
          <a:chOff x="0" y="0"/>
          <a:chExt cx="0" cy="0"/>
        </a:xfrm>
      </p:grpSpPr>
      <p:sp>
        <p:nvSpPr>
          <p:cNvPr id="940" name="Google Shape;940;gdb35797e50_2_3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db35797e50_2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5"/>
        <p:cNvGrpSpPr/>
        <p:nvPr/>
      </p:nvGrpSpPr>
      <p:grpSpPr>
        <a:xfrm>
          <a:off x="0" y="0"/>
          <a:ext cx="0" cy="0"/>
          <a:chOff x="0" y="0"/>
          <a:chExt cx="0" cy="0"/>
        </a:xfrm>
      </p:grpSpPr>
      <p:sp>
        <p:nvSpPr>
          <p:cNvPr id="946" name="Google Shape;946;gfcd9273e90_0_64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7" name="Google Shape;947;gfcd9273e90_0_6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0"/>
        <p:cNvGrpSpPr/>
        <p:nvPr/>
      </p:nvGrpSpPr>
      <p:grpSpPr>
        <a:xfrm>
          <a:off x="0" y="0"/>
          <a:ext cx="0" cy="0"/>
          <a:chOff x="0" y="0"/>
          <a:chExt cx="0" cy="0"/>
        </a:xfrm>
      </p:grpSpPr>
      <p:sp>
        <p:nvSpPr>
          <p:cNvPr id="951" name="Google Shape;951;gdb35797e50_2_48: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2" name="Google Shape;952;gdb35797e50_2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5"/>
        <p:cNvGrpSpPr/>
        <p:nvPr/>
      </p:nvGrpSpPr>
      <p:grpSpPr>
        <a:xfrm>
          <a:off x="0" y="0"/>
          <a:ext cx="0" cy="0"/>
          <a:chOff x="0" y="0"/>
          <a:chExt cx="0" cy="0"/>
        </a:xfrm>
      </p:grpSpPr>
      <p:sp>
        <p:nvSpPr>
          <p:cNvPr id="956" name="Google Shape;956;gd347f0c98a_0_8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7" name="Google Shape;957;gd347f0c98a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4"/>
        <p:cNvGrpSpPr/>
        <p:nvPr/>
      </p:nvGrpSpPr>
      <p:grpSpPr>
        <a:xfrm>
          <a:off x="0" y="0"/>
          <a:ext cx="0" cy="0"/>
          <a:chOff x="0" y="0"/>
          <a:chExt cx="0" cy="0"/>
        </a:xfrm>
      </p:grpSpPr>
      <p:sp>
        <p:nvSpPr>
          <p:cNvPr id="965" name="Google Shape;965;gdb35797e50_2_6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6" name="Google Shape;966;gdb35797e50_2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9"/>
        <p:cNvGrpSpPr/>
        <p:nvPr/>
      </p:nvGrpSpPr>
      <p:grpSpPr>
        <a:xfrm>
          <a:off x="0" y="0"/>
          <a:ext cx="0" cy="0"/>
          <a:chOff x="0" y="0"/>
          <a:chExt cx="0" cy="0"/>
        </a:xfrm>
      </p:grpSpPr>
      <p:sp>
        <p:nvSpPr>
          <p:cNvPr id="810" name="Google Shape;810;gfcd9273e90_0_32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1" name="Google Shape;811;gfcd9273e90_0_3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1"/>
        <p:cNvGrpSpPr/>
        <p:nvPr/>
      </p:nvGrpSpPr>
      <p:grpSpPr>
        <a:xfrm>
          <a:off x="0" y="0"/>
          <a:ext cx="0" cy="0"/>
          <a:chOff x="0" y="0"/>
          <a:chExt cx="0" cy="0"/>
        </a:xfrm>
      </p:grpSpPr>
      <p:sp>
        <p:nvSpPr>
          <p:cNvPr id="972" name="Google Shape;972;gd347f0c98a_0_7: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3" name="Google Shape;973;gd347f0c98a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6"/>
        <p:cNvGrpSpPr/>
        <p:nvPr/>
      </p:nvGrpSpPr>
      <p:grpSpPr>
        <a:xfrm>
          <a:off x="0" y="0"/>
          <a:ext cx="0" cy="0"/>
          <a:chOff x="0" y="0"/>
          <a:chExt cx="0" cy="0"/>
        </a:xfrm>
      </p:grpSpPr>
      <p:sp>
        <p:nvSpPr>
          <p:cNvPr id="977" name="Google Shape;977;gd347f0c98a_0_2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8" name="Google Shape;978;gd347f0c98a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6"/>
        <p:cNvGrpSpPr/>
        <p:nvPr/>
      </p:nvGrpSpPr>
      <p:grpSpPr>
        <a:xfrm>
          <a:off x="0" y="0"/>
          <a:ext cx="0" cy="0"/>
          <a:chOff x="0" y="0"/>
          <a:chExt cx="0" cy="0"/>
        </a:xfrm>
      </p:grpSpPr>
      <p:sp>
        <p:nvSpPr>
          <p:cNvPr id="997" name="Google Shape;997;g126a36484c1_0_4: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8" name="Google Shape;998;g126a36484c1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2"/>
        <p:cNvGrpSpPr/>
        <p:nvPr/>
      </p:nvGrpSpPr>
      <p:grpSpPr>
        <a:xfrm>
          <a:off x="0" y="0"/>
          <a:ext cx="0" cy="0"/>
          <a:chOff x="0" y="0"/>
          <a:chExt cx="0" cy="0"/>
        </a:xfrm>
      </p:grpSpPr>
      <p:sp>
        <p:nvSpPr>
          <p:cNvPr id="1003" name="Google Shape;1003;gd347f0c98a_0_6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4" name="Google Shape;1004;gd347f0c98a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2"/>
        <p:cNvGrpSpPr/>
        <p:nvPr/>
      </p:nvGrpSpPr>
      <p:grpSpPr>
        <a:xfrm>
          <a:off x="0" y="0"/>
          <a:ext cx="0" cy="0"/>
          <a:chOff x="0" y="0"/>
          <a:chExt cx="0" cy="0"/>
        </a:xfrm>
      </p:grpSpPr>
      <p:sp>
        <p:nvSpPr>
          <p:cNvPr id="1013" name="Google Shape;1013;g126f6e388aa_1_50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4" name="Google Shape;1014;g126f6e388aa_1_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9"/>
        <p:cNvGrpSpPr/>
        <p:nvPr/>
      </p:nvGrpSpPr>
      <p:grpSpPr>
        <a:xfrm>
          <a:off x="0" y="0"/>
          <a:ext cx="0" cy="0"/>
          <a:chOff x="0" y="0"/>
          <a:chExt cx="0" cy="0"/>
        </a:xfrm>
      </p:grpSpPr>
      <p:sp>
        <p:nvSpPr>
          <p:cNvPr id="820" name="Google Shape;820;ga9de7652a5_0_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1" name="Google Shape;821;ga9de7652a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5"/>
        <p:cNvGrpSpPr/>
        <p:nvPr/>
      </p:nvGrpSpPr>
      <p:grpSpPr>
        <a:xfrm>
          <a:off x="0" y="0"/>
          <a:ext cx="0" cy="0"/>
          <a:chOff x="0" y="0"/>
          <a:chExt cx="0" cy="0"/>
        </a:xfrm>
      </p:grpSpPr>
      <p:sp>
        <p:nvSpPr>
          <p:cNvPr id="826" name="Google Shape;826;gf2056d2c82_0_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7" name="Google Shape;827;gf2056d2c8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5"/>
        <p:cNvGrpSpPr/>
        <p:nvPr/>
      </p:nvGrpSpPr>
      <p:grpSpPr>
        <a:xfrm>
          <a:off x="0" y="0"/>
          <a:ext cx="0" cy="0"/>
          <a:chOff x="0" y="0"/>
          <a:chExt cx="0" cy="0"/>
        </a:xfrm>
      </p:grpSpPr>
      <p:sp>
        <p:nvSpPr>
          <p:cNvPr id="836" name="Google Shape;836;gce319456cb_2_1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7" name="Google Shape;837;gce319456cb_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4"/>
        <p:cNvGrpSpPr/>
        <p:nvPr/>
      </p:nvGrpSpPr>
      <p:grpSpPr>
        <a:xfrm>
          <a:off x="0" y="0"/>
          <a:ext cx="0" cy="0"/>
          <a:chOff x="0" y="0"/>
          <a:chExt cx="0" cy="0"/>
        </a:xfrm>
      </p:grpSpPr>
      <p:sp>
        <p:nvSpPr>
          <p:cNvPr id="845" name="Google Shape;845;ga9de7652a5_0_2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6" name="Google Shape;846;ga9de7652a5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gd4066d7755_0_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1" name="Google Shape;851;gd4066d775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4"/>
        <p:cNvGrpSpPr/>
        <p:nvPr/>
      </p:nvGrpSpPr>
      <p:grpSpPr>
        <a:xfrm>
          <a:off x="0" y="0"/>
          <a:ext cx="0" cy="0"/>
          <a:chOff x="0" y="0"/>
          <a:chExt cx="0" cy="0"/>
        </a:xfrm>
      </p:grpSpPr>
      <p:sp>
        <p:nvSpPr>
          <p:cNvPr id="875" name="Google Shape;875;gb21ede8a08_1_2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6" name="Google Shape;876;gb21ede8a08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8"/>
        <p:cNvGrpSpPr/>
        <p:nvPr/>
      </p:nvGrpSpPr>
      <p:grpSpPr>
        <a:xfrm>
          <a:off x="0" y="0"/>
          <a:ext cx="0" cy="0"/>
          <a:chOff x="0" y="0"/>
          <a:chExt cx="0" cy="0"/>
        </a:xfrm>
      </p:grpSpPr>
      <p:sp>
        <p:nvSpPr>
          <p:cNvPr id="889" name="Google Shape;889;gd4066d7755_0_13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0" name="Google Shape;890;gd4066d7755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9.png"/></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jpg"/><Relationship Id="rId7" Type="http://schemas.openxmlformats.org/officeDocument/2006/relationships/image" Target="../media/image15.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jpg"/><Relationship Id="rId10" Type="http://schemas.openxmlformats.org/officeDocument/2006/relationships/image" Target="../media/image18.png"/><Relationship Id="rId4" Type="http://schemas.openxmlformats.org/officeDocument/2006/relationships/image" Target="../media/image12.jpg"/><Relationship Id="rId9" Type="http://schemas.openxmlformats.org/officeDocument/2006/relationships/image" Target="../media/image17.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23.png"/><Relationship Id="rId4" Type="http://schemas.openxmlformats.org/officeDocument/2006/relationships/image" Target="../media/image21.png"/></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2.png"/><Relationship Id="rId4" Type="http://schemas.openxmlformats.org/officeDocument/2006/relationships/image" Target="../media/image9.png"/></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3.xml"/><Relationship Id="rId5" Type="http://schemas.openxmlformats.org/officeDocument/2006/relationships/image" Target="../media/image2.png"/><Relationship Id="rId4" Type="http://schemas.openxmlformats.org/officeDocument/2006/relationships/image" Target="../media/image9.png"/></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OC"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3 - Engage 1">
  <p:cSld name="CUSTOM_10">
    <p:spTree>
      <p:nvGrpSpPr>
        <p:cNvPr id="1" name="Shape 76"/>
        <p:cNvGrpSpPr/>
        <p:nvPr/>
      </p:nvGrpSpPr>
      <p:grpSpPr>
        <a:xfrm>
          <a:off x="0" y="0"/>
          <a:ext cx="0" cy="0"/>
          <a:chOff x="0" y="0"/>
          <a:chExt cx="0" cy="0"/>
        </a:xfrm>
      </p:grpSpPr>
      <p:sp>
        <p:nvSpPr>
          <p:cNvPr id="77" name="Google Shape;77;p1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78" name="Google Shape;78;p11" descr="Table to record photos and provide information about the image." title="A Day in My Life Table"/>
          <p:cNvGraphicFramePr/>
          <p:nvPr/>
        </p:nvGraphicFramePr>
        <p:xfrm>
          <a:off x="468500" y="1827803"/>
          <a:ext cx="9129575" cy="5473635"/>
        </p:xfrm>
        <a:graphic>
          <a:graphicData uri="http://schemas.openxmlformats.org/drawingml/2006/table">
            <a:tbl>
              <a:tblPr>
                <a:noFill/>
                <a:tableStyleId>{C1F6016F-1F6F-4580-A61C-9CB6C4A440A6}</a:tableStyleId>
              </a:tblPr>
              <a:tblGrid>
                <a:gridCol w="2103850">
                  <a:extLst>
                    <a:ext uri="{9D8B030D-6E8A-4147-A177-3AD203B41FA5}">
                      <a16:colId xmlns:a16="http://schemas.microsoft.com/office/drawing/2014/main" val="20000"/>
                    </a:ext>
                  </a:extLst>
                </a:gridCol>
                <a:gridCol w="2219375">
                  <a:extLst>
                    <a:ext uri="{9D8B030D-6E8A-4147-A177-3AD203B41FA5}">
                      <a16:colId xmlns:a16="http://schemas.microsoft.com/office/drawing/2014/main" val="20001"/>
                    </a:ext>
                  </a:extLst>
                </a:gridCol>
                <a:gridCol w="2403175">
                  <a:extLst>
                    <a:ext uri="{9D8B030D-6E8A-4147-A177-3AD203B41FA5}">
                      <a16:colId xmlns:a16="http://schemas.microsoft.com/office/drawing/2014/main" val="20002"/>
                    </a:ext>
                  </a:extLst>
                </a:gridCol>
                <a:gridCol w="2403175">
                  <a:extLst>
                    <a:ext uri="{9D8B030D-6E8A-4147-A177-3AD203B41FA5}">
                      <a16:colId xmlns:a16="http://schemas.microsoft.com/office/drawing/2014/main" val="20003"/>
                    </a:ext>
                  </a:extLst>
                </a:gridCol>
              </a:tblGrid>
              <a:tr h="488300">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Photo or Written Description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If photo: Where did you take it?</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What activity does this picture explain?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Why is this activity important to you?</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bl>
          </a:graphicData>
        </a:graphic>
      </p:graphicFrame>
      <p:sp>
        <p:nvSpPr>
          <p:cNvPr id="79" name="Google Shape;79;p11"/>
          <p:cNvSpPr txBox="1"/>
          <p:nvPr/>
        </p:nvSpPr>
        <p:spPr>
          <a:xfrm>
            <a:off x="185025" y="4934550"/>
            <a:ext cx="4397100" cy="1218900"/>
          </a:xfrm>
          <a:prstGeom prst="rect">
            <a:avLst/>
          </a:prstGeom>
          <a:noFill/>
          <a:ln>
            <a:noFill/>
          </a:ln>
        </p:spPr>
        <p:txBody>
          <a:bodyPr spcFirstLastPara="1" wrap="square" lIns="91425" tIns="91425" rIns="91425" bIns="91425" anchor="t" anchorCtr="0">
            <a:spAutoFit/>
          </a:bodyPr>
          <a:lstStyle/>
          <a:p>
            <a:pPr marL="91440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91440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p:txBody>
      </p:sp>
      <p:sp>
        <p:nvSpPr>
          <p:cNvPr id="80" name="Google Shape;80;p11"/>
          <p:cNvSpPr txBox="1"/>
          <p:nvPr/>
        </p:nvSpPr>
        <p:spPr>
          <a:xfrm>
            <a:off x="687125" y="319425"/>
            <a:ext cx="59475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ENGAGE: What are natural resources, and how do humans use them?</a:t>
            </a:r>
            <a:endParaRPr>
              <a:latin typeface="Source Sans Pro"/>
              <a:ea typeface="Source Sans Pro"/>
              <a:cs typeface="Source Sans Pro"/>
              <a:sym typeface="Source Sans Pro"/>
            </a:endParaRPr>
          </a:p>
        </p:txBody>
      </p:sp>
      <p:sp>
        <p:nvSpPr>
          <p:cNvPr id="81" name="Google Shape;81;p11"/>
          <p:cNvSpPr txBox="1"/>
          <p:nvPr/>
        </p:nvSpPr>
        <p:spPr>
          <a:xfrm>
            <a:off x="0" y="573872"/>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A Day in My Life</a:t>
            </a:r>
            <a:endParaRPr sz="3600">
              <a:latin typeface="Source Sans Pro"/>
              <a:ea typeface="Source Sans Pro"/>
              <a:cs typeface="Source Sans Pro"/>
              <a:sym typeface="Source Sans Pro"/>
            </a:endParaRPr>
          </a:p>
        </p:txBody>
      </p:sp>
      <p:sp>
        <p:nvSpPr>
          <p:cNvPr id="82" name="Google Shape;82;p11"/>
          <p:cNvSpPr txBox="1"/>
          <p:nvPr/>
        </p:nvSpPr>
        <p:spPr>
          <a:xfrm>
            <a:off x="0" y="1255175"/>
            <a:ext cx="100584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How do you rely on Earth materials for your daily life? </a:t>
            </a:r>
            <a:endParaRPr>
              <a:latin typeface="Source Sans Pro"/>
              <a:ea typeface="Source Sans Pro"/>
              <a:cs typeface="Source Sans Pro"/>
              <a:sym typeface="Source Sans Pro"/>
            </a:endParaRPr>
          </a:p>
        </p:txBody>
      </p:sp>
      <p:cxnSp>
        <p:nvCxnSpPr>
          <p:cNvPr id="83" name="Google Shape;83;p11"/>
          <p:cNvCxnSpPr/>
          <p:nvPr/>
        </p:nvCxnSpPr>
        <p:spPr>
          <a:xfrm rot="10800000" flipH="1">
            <a:off x="6502700" y="466250"/>
            <a:ext cx="2348100" cy="8400"/>
          </a:xfrm>
          <a:prstGeom prst="straightConnector1">
            <a:avLst/>
          </a:prstGeom>
          <a:noFill/>
          <a:ln w="9525" cap="flat" cmpd="sng">
            <a:solidFill>
              <a:schemeClr val="dk2"/>
            </a:solidFill>
            <a:prstDash val="dot"/>
            <a:round/>
            <a:headEnd type="none" w="med" len="med"/>
            <a:tailEnd type="none" w="med" len="med"/>
          </a:ln>
        </p:spPr>
      </p:cxnSp>
      <p:pic>
        <p:nvPicPr>
          <p:cNvPr id="84" name="Google Shape;84;p1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3 - Explain 1">
  <p:cSld name="CUSTOM_1_1">
    <p:spTree>
      <p:nvGrpSpPr>
        <p:cNvPr id="1" name="Shape 85"/>
        <p:cNvGrpSpPr/>
        <p:nvPr/>
      </p:nvGrpSpPr>
      <p:grpSpPr>
        <a:xfrm>
          <a:off x="0" y="0"/>
          <a:ext cx="0" cy="0"/>
          <a:chOff x="0" y="0"/>
          <a:chExt cx="0" cy="0"/>
        </a:xfrm>
      </p:grpSpPr>
      <p:sp>
        <p:nvSpPr>
          <p:cNvPr id="86" name="Google Shape;86;p1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87" name="Google Shape;87;p12"/>
          <p:cNvSpPr txBox="1"/>
          <p:nvPr/>
        </p:nvSpPr>
        <p:spPr>
          <a:xfrm>
            <a:off x="0" y="6645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Fossil Fuel Energy Research</a:t>
            </a:r>
            <a:endParaRPr sz="3600">
              <a:latin typeface="Source Sans Pro"/>
              <a:ea typeface="Source Sans Pro"/>
              <a:cs typeface="Source Sans Pro"/>
              <a:sym typeface="Source Sans Pro"/>
            </a:endParaRPr>
          </a:p>
        </p:txBody>
      </p:sp>
      <p:sp>
        <p:nvSpPr>
          <p:cNvPr id="88" name="Google Shape;88;p12"/>
          <p:cNvSpPr txBox="1"/>
          <p:nvPr/>
        </p:nvSpPr>
        <p:spPr>
          <a:xfrm>
            <a:off x="664600" y="251982"/>
            <a:ext cx="59139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EXPLAIN: </a:t>
            </a:r>
            <a:r>
              <a:rPr lang="en">
                <a:solidFill>
                  <a:schemeClr val="dk1"/>
                </a:solidFill>
                <a:latin typeface="Source Sans Pro"/>
                <a:ea typeface="Source Sans Pro"/>
                <a:cs typeface="Source Sans Pro"/>
                <a:sym typeface="Source Sans Pro"/>
              </a:rPr>
              <a:t>What are natural resources, and how do humans use them?</a:t>
            </a:r>
            <a:endParaRPr>
              <a:latin typeface="Source Sans Pro"/>
              <a:ea typeface="Source Sans Pro"/>
              <a:cs typeface="Source Sans Pro"/>
              <a:sym typeface="Source Sans Pro"/>
            </a:endParaRPr>
          </a:p>
        </p:txBody>
      </p:sp>
      <p:cxnSp>
        <p:nvCxnSpPr>
          <p:cNvPr id="89" name="Google Shape;89;p12"/>
          <p:cNvCxnSpPr/>
          <p:nvPr/>
        </p:nvCxnSpPr>
        <p:spPr>
          <a:xfrm rot="10800000" flipH="1">
            <a:off x="6578375" y="466200"/>
            <a:ext cx="2272200" cy="6900"/>
          </a:xfrm>
          <a:prstGeom prst="straightConnector1">
            <a:avLst/>
          </a:prstGeom>
          <a:noFill/>
          <a:ln w="9525" cap="flat" cmpd="sng">
            <a:solidFill>
              <a:schemeClr val="dk2"/>
            </a:solidFill>
            <a:prstDash val="dot"/>
            <a:round/>
            <a:headEnd type="none" w="med" len="med"/>
            <a:tailEnd type="none" w="med" len="med"/>
          </a:ln>
        </p:spPr>
      </p:cxnSp>
      <p:pic>
        <p:nvPicPr>
          <p:cNvPr id="90" name="Google Shape;90;p1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91" name="Google Shape;91;p12"/>
          <p:cNvGraphicFramePr/>
          <p:nvPr/>
        </p:nvGraphicFramePr>
        <p:xfrm>
          <a:off x="455600" y="1620925"/>
          <a:ext cx="9139250" cy="5396245"/>
        </p:xfrm>
        <a:graphic>
          <a:graphicData uri="http://schemas.openxmlformats.org/drawingml/2006/table">
            <a:tbl>
              <a:tblPr>
                <a:noFill/>
                <a:tableStyleId>{C1F6016F-1F6F-4580-A61C-9CB6C4A440A6}</a:tableStyleId>
              </a:tblPr>
              <a:tblGrid>
                <a:gridCol w="983475">
                  <a:extLst>
                    <a:ext uri="{9D8B030D-6E8A-4147-A177-3AD203B41FA5}">
                      <a16:colId xmlns:a16="http://schemas.microsoft.com/office/drawing/2014/main" val="20000"/>
                    </a:ext>
                  </a:extLst>
                </a:gridCol>
                <a:gridCol w="3715700">
                  <a:extLst>
                    <a:ext uri="{9D8B030D-6E8A-4147-A177-3AD203B41FA5}">
                      <a16:colId xmlns:a16="http://schemas.microsoft.com/office/drawing/2014/main" val="20001"/>
                    </a:ext>
                  </a:extLst>
                </a:gridCol>
                <a:gridCol w="1173450">
                  <a:extLst>
                    <a:ext uri="{9D8B030D-6E8A-4147-A177-3AD203B41FA5}">
                      <a16:colId xmlns:a16="http://schemas.microsoft.com/office/drawing/2014/main" val="20002"/>
                    </a:ext>
                  </a:extLst>
                </a:gridCol>
                <a:gridCol w="3266625">
                  <a:extLst>
                    <a:ext uri="{9D8B030D-6E8A-4147-A177-3AD203B41FA5}">
                      <a16:colId xmlns:a16="http://schemas.microsoft.com/office/drawing/2014/main" val="20003"/>
                    </a:ext>
                  </a:extLst>
                </a:gridCol>
              </a:tblGrid>
              <a:tr h="506125">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Energy Source</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How it forms (natural process)</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Is it renewable? </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How humans use technology to extract it or use it</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Coal</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Oil</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Natural Gas</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bl>
          </a:graphicData>
        </a:graphic>
      </p:graphicFrame>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L4 - Explore 2">
  <p:cSld name="CUSTOM_11">
    <p:spTree>
      <p:nvGrpSpPr>
        <p:cNvPr id="1" name="Shape 92"/>
        <p:cNvGrpSpPr/>
        <p:nvPr/>
      </p:nvGrpSpPr>
      <p:grpSpPr>
        <a:xfrm>
          <a:off x="0" y="0"/>
          <a:ext cx="0" cy="0"/>
          <a:chOff x="0" y="0"/>
          <a:chExt cx="0" cy="0"/>
        </a:xfrm>
      </p:grpSpPr>
      <p:sp>
        <p:nvSpPr>
          <p:cNvPr id="93" name="Google Shape;93;p1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94" name="Google Shape;94;p13"/>
          <p:cNvSpPr txBox="1"/>
          <p:nvPr/>
        </p:nvSpPr>
        <p:spPr>
          <a:xfrm>
            <a:off x="709000" y="283850"/>
            <a:ext cx="5862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our use of fossil fuels affect Earth systems?  </a:t>
            </a:r>
            <a:endParaRPr>
              <a:latin typeface="Source Sans Pro"/>
              <a:ea typeface="Source Sans Pro"/>
              <a:cs typeface="Source Sans Pro"/>
              <a:sym typeface="Source Sans Pro"/>
            </a:endParaRPr>
          </a:p>
        </p:txBody>
      </p:sp>
      <p:sp>
        <p:nvSpPr>
          <p:cNvPr id="95" name="Google Shape;95;p13"/>
          <p:cNvSpPr txBox="1"/>
          <p:nvPr/>
        </p:nvSpPr>
        <p:spPr>
          <a:xfrm>
            <a:off x="0" y="712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The Air We Breathe </a:t>
            </a:r>
            <a:endParaRPr sz="3600" i="1">
              <a:solidFill>
                <a:schemeClr val="dk1"/>
              </a:solidFill>
              <a:latin typeface="Source Sans Pro"/>
              <a:ea typeface="Source Sans Pro"/>
              <a:cs typeface="Source Sans Pro"/>
              <a:sym typeface="Source Sans Pro"/>
            </a:endParaRPr>
          </a:p>
        </p:txBody>
      </p:sp>
      <p:pic>
        <p:nvPicPr>
          <p:cNvPr id="96" name="Google Shape;96;p1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97" name="Google Shape;97;p13"/>
          <p:cNvCxnSpPr/>
          <p:nvPr/>
        </p:nvCxnSpPr>
        <p:spPr>
          <a:xfrm>
            <a:off x="6266275" y="460425"/>
            <a:ext cx="2613300" cy="5700"/>
          </a:xfrm>
          <a:prstGeom prst="straightConnector1">
            <a:avLst/>
          </a:prstGeom>
          <a:noFill/>
          <a:ln w="9525" cap="flat" cmpd="sng">
            <a:solidFill>
              <a:schemeClr val="dk2"/>
            </a:solidFill>
            <a:prstDash val="dot"/>
            <a:round/>
            <a:headEnd type="none" w="med" len="med"/>
            <a:tailEnd type="none" w="med" len="med"/>
          </a:ln>
        </p:spPr>
      </p:cxnSp>
      <p:sp>
        <p:nvSpPr>
          <p:cNvPr id="98" name="Google Shape;98;p13"/>
          <p:cNvSpPr txBox="1"/>
          <p:nvPr/>
        </p:nvSpPr>
        <p:spPr>
          <a:xfrm>
            <a:off x="473100" y="1451300"/>
            <a:ext cx="91242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Research how the use of cars and other transportation leads to health problems. Make a flowchart showing how traffic leads to higher asthma rates in certain places. </a:t>
            </a:r>
            <a:endParaRPr>
              <a:latin typeface="Source Sans Pro"/>
              <a:ea typeface="Source Sans Pro"/>
              <a:cs typeface="Source Sans Pro"/>
              <a:sym typeface="Source Sans Pro"/>
            </a:endParaRPr>
          </a:p>
        </p:txBody>
      </p:sp>
      <p:pic>
        <p:nvPicPr>
          <p:cNvPr id="99" name="Google Shape;99;p13" descr="Drawing of a red, two door car" title="Red Car"/>
          <p:cNvPicPr preferRelativeResize="0"/>
          <p:nvPr/>
        </p:nvPicPr>
        <p:blipFill>
          <a:blip r:embed="rId3">
            <a:alphaModFix/>
          </a:blip>
          <a:stretch>
            <a:fillRect/>
          </a:stretch>
        </p:blipFill>
        <p:spPr>
          <a:xfrm>
            <a:off x="425400" y="3979572"/>
            <a:ext cx="1701000" cy="721160"/>
          </a:xfrm>
          <a:prstGeom prst="rect">
            <a:avLst/>
          </a:prstGeom>
          <a:noFill/>
          <a:ln>
            <a:noFill/>
          </a:ln>
        </p:spPr>
      </p:pic>
      <p:pic>
        <p:nvPicPr>
          <p:cNvPr id="100" name="Google Shape;100;p13" descr="Drawing of a young girl using an inhaler" title="Asthma Picture"/>
          <p:cNvPicPr preferRelativeResize="0"/>
          <p:nvPr/>
        </p:nvPicPr>
        <p:blipFill>
          <a:blip r:embed="rId4">
            <a:alphaModFix/>
          </a:blip>
          <a:stretch>
            <a:fillRect/>
          </a:stretch>
        </p:blipFill>
        <p:spPr>
          <a:xfrm>
            <a:off x="8067475" y="3775287"/>
            <a:ext cx="1252225" cy="1154550"/>
          </a:xfrm>
          <a:prstGeom prst="rect">
            <a:avLst/>
          </a:prstGeom>
          <a:noFill/>
          <a:ln>
            <a:noFill/>
          </a:ln>
        </p:spPr>
      </p:pic>
      <p:sp>
        <p:nvSpPr>
          <p:cNvPr id="101" name="Google Shape;101;p13"/>
          <p:cNvSpPr txBox="1"/>
          <p:nvPr/>
        </p:nvSpPr>
        <p:spPr>
          <a:xfrm>
            <a:off x="7841800" y="5022475"/>
            <a:ext cx="1701000" cy="6156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Source Sans Pro"/>
                <a:ea typeface="Source Sans Pro"/>
                <a:cs typeface="Source Sans Pro"/>
                <a:sym typeface="Source Sans Pro"/>
              </a:rPr>
              <a:t>Effect:</a:t>
            </a:r>
            <a:endParaRPr b="1">
              <a:latin typeface="Source Sans Pro"/>
              <a:ea typeface="Source Sans Pro"/>
              <a:cs typeface="Source Sans Pro"/>
              <a:sym typeface="Source Sans Pro"/>
            </a:endParaRPr>
          </a:p>
          <a:p>
            <a:pPr marL="0" lvl="0" indent="0" algn="ctr" rtl="0">
              <a:spcBef>
                <a:spcPts val="0"/>
              </a:spcBef>
              <a:spcAft>
                <a:spcPts val="0"/>
              </a:spcAft>
              <a:buNone/>
            </a:pPr>
            <a:r>
              <a:rPr lang="en">
                <a:latin typeface="Source Sans Pro"/>
                <a:ea typeface="Source Sans Pro"/>
                <a:cs typeface="Source Sans Pro"/>
                <a:sym typeface="Source Sans Pro"/>
              </a:rPr>
              <a:t>Childhood Asthma</a:t>
            </a:r>
            <a:endParaRPr>
              <a:latin typeface="Source Sans Pro"/>
              <a:ea typeface="Source Sans Pro"/>
              <a:cs typeface="Source Sans Pro"/>
              <a:sym typeface="Source Sans Pro"/>
            </a:endParaRPr>
          </a:p>
        </p:txBody>
      </p:sp>
      <p:sp>
        <p:nvSpPr>
          <p:cNvPr id="102" name="Google Shape;102;p13"/>
          <p:cNvSpPr txBox="1"/>
          <p:nvPr/>
        </p:nvSpPr>
        <p:spPr>
          <a:xfrm>
            <a:off x="425400" y="4772850"/>
            <a:ext cx="1701000" cy="6156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Source Sans Pro"/>
                <a:ea typeface="Source Sans Pro"/>
                <a:cs typeface="Source Sans Pro"/>
                <a:sym typeface="Source Sans Pro"/>
              </a:rPr>
              <a:t>Cause: </a:t>
            </a:r>
            <a:endParaRPr b="1">
              <a:latin typeface="Source Sans Pro"/>
              <a:ea typeface="Source Sans Pro"/>
              <a:cs typeface="Source Sans Pro"/>
              <a:sym typeface="Source Sans Pro"/>
            </a:endParaRPr>
          </a:p>
          <a:p>
            <a:pPr marL="0" lvl="0" indent="0" algn="ctr" rtl="0">
              <a:spcBef>
                <a:spcPts val="0"/>
              </a:spcBef>
              <a:spcAft>
                <a:spcPts val="0"/>
              </a:spcAft>
              <a:buNone/>
            </a:pPr>
            <a:r>
              <a:rPr lang="en">
                <a:latin typeface="Source Sans Pro"/>
                <a:ea typeface="Source Sans Pro"/>
                <a:cs typeface="Source Sans Pro"/>
                <a:sym typeface="Source Sans Pro"/>
              </a:rPr>
              <a:t>Driving Cars</a:t>
            </a:r>
            <a:endParaRPr>
              <a:latin typeface="Source Sans Pro"/>
              <a:ea typeface="Source Sans Pro"/>
              <a:cs typeface="Source Sans Pro"/>
              <a:sym typeface="Source Sans Pro"/>
            </a:endParaRPr>
          </a:p>
        </p:txBody>
      </p:sp>
      <p:sp>
        <p:nvSpPr>
          <p:cNvPr id="103" name="Google Shape;103;p13"/>
          <p:cNvSpPr/>
          <p:nvPr/>
        </p:nvSpPr>
        <p:spPr>
          <a:xfrm rot="-1703126">
            <a:off x="1927214" y="3738742"/>
            <a:ext cx="646192" cy="27007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3"/>
          <p:cNvSpPr/>
          <p:nvPr/>
        </p:nvSpPr>
        <p:spPr>
          <a:xfrm>
            <a:off x="7249825" y="4217550"/>
            <a:ext cx="646200" cy="270000"/>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3"/>
          <p:cNvSpPr/>
          <p:nvPr/>
        </p:nvSpPr>
        <p:spPr>
          <a:xfrm>
            <a:off x="2598750" y="2383938"/>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3"/>
          <p:cNvSpPr/>
          <p:nvPr/>
        </p:nvSpPr>
        <p:spPr>
          <a:xfrm>
            <a:off x="4471038" y="2721650"/>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3"/>
          <p:cNvSpPr/>
          <p:nvPr/>
        </p:nvSpPr>
        <p:spPr>
          <a:xfrm>
            <a:off x="3075988" y="5318750"/>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3"/>
          <p:cNvSpPr/>
          <p:nvPr/>
        </p:nvSpPr>
        <p:spPr>
          <a:xfrm>
            <a:off x="5195500" y="5665025"/>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3"/>
          <p:cNvSpPr/>
          <p:nvPr/>
        </p:nvSpPr>
        <p:spPr>
          <a:xfrm>
            <a:off x="5950075" y="3052075"/>
            <a:ext cx="1128300" cy="1938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3"/>
          <p:cNvSpPr/>
          <p:nvPr/>
        </p:nvSpPr>
        <p:spPr>
          <a:xfrm rot="761251">
            <a:off x="3802536" y="3423623"/>
            <a:ext cx="646076" cy="27001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3"/>
          <p:cNvSpPr/>
          <p:nvPr/>
        </p:nvSpPr>
        <p:spPr>
          <a:xfrm rot="7953273">
            <a:off x="3864972" y="4854323"/>
            <a:ext cx="646319" cy="27007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3"/>
          <p:cNvSpPr/>
          <p:nvPr/>
        </p:nvSpPr>
        <p:spPr>
          <a:xfrm rot="-138904">
            <a:off x="4376839" y="6333659"/>
            <a:ext cx="646127" cy="270216"/>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3"/>
          <p:cNvSpPr/>
          <p:nvPr/>
        </p:nvSpPr>
        <p:spPr>
          <a:xfrm rot="-3209837">
            <a:off x="5700028" y="5195231"/>
            <a:ext cx="646033" cy="270067"/>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L4 - Explore 3">
  <p:cSld name="CUSTOM_12">
    <p:spTree>
      <p:nvGrpSpPr>
        <p:cNvPr id="1" name="Shape 114"/>
        <p:cNvGrpSpPr/>
        <p:nvPr/>
      </p:nvGrpSpPr>
      <p:grpSpPr>
        <a:xfrm>
          <a:off x="0" y="0"/>
          <a:ext cx="0" cy="0"/>
          <a:chOff x="0" y="0"/>
          <a:chExt cx="0" cy="0"/>
        </a:xfrm>
      </p:grpSpPr>
      <p:sp>
        <p:nvSpPr>
          <p:cNvPr id="115" name="Google Shape;115;p1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16" name="Google Shape;116;p14"/>
          <p:cNvSpPr txBox="1"/>
          <p:nvPr/>
        </p:nvSpPr>
        <p:spPr>
          <a:xfrm>
            <a:off x="-14725" y="772013"/>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Effects of Fossil Fuels on the Environment</a:t>
            </a:r>
            <a:endParaRPr sz="3600">
              <a:solidFill>
                <a:schemeClr val="dk1"/>
              </a:solidFill>
              <a:latin typeface="Source Sans Pro"/>
              <a:ea typeface="Source Sans Pro"/>
              <a:cs typeface="Source Sans Pro"/>
              <a:sym typeface="Source Sans Pro"/>
            </a:endParaRPr>
          </a:p>
        </p:txBody>
      </p:sp>
      <p:sp>
        <p:nvSpPr>
          <p:cNvPr id="117" name="Google Shape;117;p14"/>
          <p:cNvSpPr txBox="1"/>
          <p:nvPr/>
        </p:nvSpPr>
        <p:spPr>
          <a:xfrm>
            <a:off x="450575" y="1470575"/>
            <a:ext cx="91908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a:t>
            </a:r>
            <a:r>
              <a:rPr lang="en">
                <a:latin typeface="Source Sans Pro"/>
                <a:ea typeface="Source Sans Pro"/>
                <a:cs typeface="Source Sans Pro"/>
                <a:sym typeface="Source Sans Pro"/>
              </a:rPr>
              <a:t> Choose an effect fossil fuels have on the environment and research what is causing that to happen. Make a flowchart to show the things that happen.</a:t>
            </a:r>
            <a:endParaRPr>
              <a:latin typeface="Source Sans Pro"/>
              <a:ea typeface="Source Sans Pro"/>
              <a:cs typeface="Source Sans Pro"/>
              <a:sym typeface="Source Sans Pro"/>
            </a:endParaRPr>
          </a:p>
        </p:txBody>
      </p:sp>
      <p:sp>
        <p:nvSpPr>
          <p:cNvPr id="118" name="Google Shape;118;p14"/>
          <p:cNvSpPr txBox="1"/>
          <p:nvPr/>
        </p:nvSpPr>
        <p:spPr>
          <a:xfrm>
            <a:off x="450575" y="3680225"/>
            <a:ext cx="2034600" cy="8313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Cause:</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19" name="Google Shape;119;p14"/>
          <p:cNvSpPr txBox="1"/>
          <p:nvPr/>
        </p:nvSpPr>
        <p:spPr>
          <a:xfrm>
            <a:off x="7606775" y="3680225"/>
            <a:ext cx="2034600" cy="8313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Effect:</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20" name="Google Shape;120;p14"/>
          <p:cNvSpPr txBox="1"/>
          <p:nvPr/>
        </p:nvSpPr>
        <p:spPr>
          <a:xfrm>
            <a:off x="709000" y="283850"/>
            <a:ext cx="5862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our use of fossil fuels affect Earth systems?  </a:t>
            </a:r>
            <a:endParaRPr>
              <a:latin typeface="Source Sans Pro"/>
              <a:ea typeface="Source Sans Pro"/>
              <a:cs typeface="Source Sans Pro"/>
              <a:sym typeface="Source Sans Pro"/>
            </a:endParaRPr>
          </a:p>
        </p:txBody>
      </p:sp>
      <p:pic>
        <p:nvPicPr>
          <p:cNvPr id="121" name="Google Shape;121;p1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22" name="Google Shape;122;p14"/>
          <p:cNvCxnSpPr/>
          <p:nvPr/>
        </p:nvCxnSpPr>
        <p:spPr>
          <a:xfrm>
            <a:off x="6266275" y="460425"/>
            <a:ext cx="2613300" cy="57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L4 - Explore 1">
  <p:cSld name="CUSTOM_13">
    <p:spTree>
      <p:nvGrpSpPr>
        <p:cNvPr id="1" name="Shape 123"/>
        <p:cNvGrpSpPr/>
        <p:nvPr/>
      </p:nvGrpSpPr>
      <p:grpSpPr>
        <a:xfrm>
          <a:off x="0" y="0"/>
          <a:ext cx="0" cy="0"/>
          <a:chOff x="0" y="0"/>
          <a:chExt cx="0" cy="0"/>
        </a:xfrm>
      </p:grpSpPr>
      <p:sp>
        <p:nvSpPr>
          <p:cNvPr id="124" name="Google Shape;124;p1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25" name="Google Shape;125;p1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26" name="Google Shape;126;p15"/>
          <p:cNvCxnSpPr/>
          <p:nvPr/>
        </p:nvCxnSpPr>
        <p:spPr>
          <a:xfrm>
            <a:off x="6178700" y="460425"/>
            <a:ext cx="2613300" cy="5700"/>
          </a:xfrm>
          <a:prstGeom prst="straightConnector1">
            <a:avLst/>
          </a:prstGeom>
          <a:noFill/>
          <a:ln w="9525" cap="flat" cmpd="sng">
            <a:solidFill>
              <a:schemeClr val="dk2"/>
            </a:solidFill>
            <a:prstDash val="dot"/>
            <a:round/>
            <a:headEnd type="none" w="med" len="med"/>
            <a:tailEnd type="none" w="med" len="med"/>
          </a:ln>
        </p:spPr>
      </p:cxnSp>
      <p:sp>
        <p:nvSpPr>
          <p:cNvPr id="127" name="Google Shape;127;p15"/>
          <p:cNvSpPr txBox="1"/>
          <p:nvPr/>
        </p:nvSpPr>
        <p:spPr>
          <a:xfrm>
            <a:off x="0" y="673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Research About Traffic and Asthma</a:t>
            </a:r>
            <a:endParaRPr sz="3600">
              <a:solidFill>
                <a:schemeClr val="dk1"/>
              </a:solidFill>
              <a:latin typeface="Source Sans Pro"/>
              <a:ea typeface="Source Sans Pro"/>
              <a:cs typeface="Source Sans Pro"/>
              <a:sym typeface="Source Sans Pro"/>
            </a:endParaRPr>
          </a:p>
        </p:txBody>
      </p:sp>
      <p:sp>
        <p:nvSpPr>
          <p:cNvPr id="128" name="Google Shape;128;p15"/>
          <p:cNvSpPr txBox="1"/>
          <p:nvPr/>
        </p:nvSpPr>
        <p:spPr>
          <a:xfrm>
            <a:off x="687125" y="268100"/>
            <a:ext cx="58734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How does our use of fossil fuels affect Earth’s systems</a:t>
            </a:r>
            <a:r>
              <a:rPr lang="en">
                <a:solidFill>
                  <a:schemeClr val="dk1"/>
                </a:solidFill>
                <a:latin typeface="Source Sans Pro"/>
                <a:ea typeface="Source Sans Pro"/>
                <a:cs typeface="Source Sans Pro"/>
                <a:sym typeface="Source Sans Pro"/>
              </a:rPr>
              <a:t>?</a:t>
            </a:r>
            <a:endParaRPr>
              <a:latin typeface="Source Sans Pro"/>
              <a:ea typeface="Source Sans Pro"/>
              <a:cs typeface="Source Sans Pro"/>
              <a:sym typeface="Source Sans Pro"/>
            </a:endParaRPr>
          </a:p>
        </p:txBody>
      </p:sp>
      <p:sp>
        <p:nvSpPr>
          <p:cNvPr id="129" name="Google Shape;129;p15"/>
          <p:cNvSpPr txBox="1"/>
          <p:nvPr/>
        </p:nvSpPr>
        <p:spPr>
          <a:xfrm>
            <a:off x="687125" y="1505675"/>
            <a:ext cx="5622900" cy="4279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Questions to Research:</a:t>
            </a:r>
            <a:endParaRPr b="1">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Why does transportation release pollution?</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What is the effect of particulate matter on the human body?</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What is the effect of nitrogen dioxide on the human body? </a:t>
            </a:r>
            <a:endParaRPr>
              <a:latin typeface="Source Sans Pro"/>
              <a:ea typeface="Source Sans Pro"/>
              <a:cs typeface="Source Sans Pro"/>
              <a:sym typeface="Source Sans Pro"/>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L5 - Explore 1">
  <p:cSld name="CUSTOM_14">
    <p:spTree>
      <p:nvGrpSpPr>
        <p:cNvPr id="1" name="Shape 130"/>
        <p:cNvGrpSpPr/>
        <p:nvPr/>
      </p:nvGrpSpPr>
      <p:grpSpPr>
        <a:xfrm>
          <a:off x="0" y="0"/>
          <a:ext cx="0" cy="0"/>
          <a:chOff x="0" y="0"/>
          <a:chExt cx="0" cy="0"/>
        </a:xfrm>
      </p:grpSpPr>
      <p:sp>
        <p:nvSpPr>
          <p:cNvPr id="131" name="Google Shape;131;p1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32" name="Google Shape;132;p16"/>
          <p:cNvSpPr txBox="1"/>
          <p:nvPr/>
        </p:nvSpPr>
        <p:spPr>
          <a:xfrm>
            <a:off x="709650" y="301893"/>
            <a:ext cx="7492200" cy="4515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EXPLORE: </a:t>
            </a:r>
            <a:r>
              <a:rPr lang="en">
                <a:solidFill>
                  <a:schemeClr val="dk1"/>
                </a:solidFill>
                <a:latin typeface="Source Sans Pro"/>
                <a:ea typeface="Source Sans Pro"/>
                <a:cs typeface="Source Sans Pro"/>
                <a:sym typeface="Source Sans Pro"/>
              </a:rPr>
              <a:t>How does animal waste affect the environment and what can we do about it?</a:t>
            </a:r>
            <a:endParaRPr>
              <a:latin typeface="Source Sans Pro"/>
              <a:ea typeface="Source Sans Pro"/>
              <a:cs typeface="Source Sans Pro"/>
              <a:sym typeface="Source Sans Pro"/>
            </a:endParaRPr>
          </a:p>
        </p:txBody>
      </p:sp>
      <p:pic>
        <p:nvPicPr>
          <p:cNvPr id="133" name="Google Shape;133;p1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34" name="Google Shape;134;p16"/>
          <p:cNvSpPr txBox="1"/>
          <p:nvPr/>
        </p:nvSpPr>
        <p:spPr>
          <a:xfrm>
            <a:off x="-35050" y="5776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endParaRPr sz="3600">
              <a:solidFill>
                <a:schemeClr val="dk1"/>
              </a:solidFill>
              <a:latin typeface="Source Sans Pro"/>
              <a:ea typeface="Source Sans Pro"/>
              <a:cs typeface="Source Sans Pro"/>
              <a:sym typeface="Source Sans Pro"/>
            </a:endParaRPr>
          </a:p>
        </p:txBody>
      </p:sp>
      <p:cxnSp>
        <p:nvCxnSpPr>
          <p:cNvPr id="135" name="Google Shape;135;p16"/>
          <p:cNvCxnSpPr/>
          <p:nvPr/>
        </p:nvCxnSpPr>
        <p:spPr>
          <a:xfrm rot="10800000" flipH="1">
            <a:off x="7927450" y="465900"/>
            <a:ext cx="901800" cy="7200"/>
          </a:xfrm>
          <a:prstGeom prst="straightConnector1">
            <a:avLst/>
          </a:prstGeom>
          <a:noFill/>
          <a:ln w="9525" cap="flat" cmpd="sng">
            <a:solidFill>
              <a:schemeClr val="dk2"/>
            </a:solidFill>
            <a:prstDash val="dot"/>
            <a:round/>
            <a:headEnd type="none" w="med" len="med"/>
            <a:tailEnd type="none" w="med" len="med"/>
          </a:ln>
        </p:spPr>
      </p:cxnSp>
      <p:sp>
        <p:nvSpPr>
          <p:cNvPr id="136" name="Google Shape;136;p16"/>
          <p:cNvSpPr txBox="1"/>
          <p:nvPr/>
        </p:nvSpPr>
        <p:spPr>
          <a:xfrm>
            <a:off x="437400" y="1205007"/>
            <a:ext cx="9314700" cy="400200"/>
          </a:xfrm>
          <a:prstGeom prst="rect">
            <a:avLst/>
          </a:prstGeom>
          <a:noFill/>
          <a:ln>
            <a:noFill/>
          </a:ln>
        </p:spPr>
        <p:txBody>
          <a:bodyPr spcFirstLastPara="1" wrap="square" lIns="91425" tIns="91425" rIns="91425" bIns="91425" anchor="ctr" anchorCtr="0">
            <a:spAutoFit/>
          </a:bodyPr>
          <a:lstStyle/>
          <a:p>
            <a:pPr marL="0" lvl="0" indent="0" algn="l" rtl="0">
              <a:lnSpc>
                <a:spcPct val="115000"/>
              </a:lnSpc>
              <a:spcBef>
                <a:spcPts val="1000"/>
              </a:spcBef>
              <a:spcAft>
                <a:spcPts val="500"/>
              </a:spcAft>
              <a:buNone/>
            </a:pPr>
            <a:r>
              <a:rPr lang="en" b="1">
                <a:latin typeface="Source Sans Pro"/>
                <a:ea typeface="Source Sans Pro"/>
                <a:cs typeface="Source Sans Pro"/>
                <a:sym typeface="Source Sans Pro"/>
              </a:rPr>
              <a:t>Investigation Question: </a:t>
            </a:r>
            <a:r>
              <a:rPr lang="en" i="1">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How can we collect the most natural gas possible from animal waste? </a:t>
            </a:r>
            <a:endParaRPr>
              <a:latin typeface="Source Sans Pro"/>
              <a:ea typeface="Source Sans Pro"/>
              <a:cs typeface="Source Sans Pro"/>
              <a:sym typeface="Source Sans Pro"/>
            </a:endParaRPr>
          </a:p>
        </p:txBody>
      </p:sp>
      <p:graphicFrame>
        <p:nvGraphicFramePr>
          <p:cNvPr id="137" name="Google Shape;137;p16"/>
          <p:cNvGraphicFramePr/>
          <p:nvPr/>
        </p:nvGraphicFramePr>
        <p:xfrm>
          <a:off x="437400" y="1650275"/>
          <a:ext cx="9171600" cy="2072610"/>
        </p:xfrm>
        <a:graphic>
          <a:graphicData uri="http://schemas.openxmlformats.org/drawingml/2006/table">
            <a:tbl>
              <a:tblPr>
                <a:noFill/>
                <a:tableStyleId>{8803E428-0F54-40B4-AED2-B203F57DB7CE}</a:tableStyleId>
              </a:tblPr>
              <a:tblGrid>
                <a:gridCol w="1723825">
                  <a:extLst>
                    <a:ext uri="{9D8B030D-6E8A-4147-A177-3AD203B41FA5}">
                      <a16:colId xmlns:a16="http://schemas.microsoft.com/office/drawing/2014/main" val="20000"/>
                    </a:ext>
                  </a:extLst>
                </a:gridCol>
                <a:gridCol w="7447775">
                  <a:extLst>
                    <a:ext uri="{9D8B030D-6E8A-4147-A177-3AD203B41FA5}">
                      <a16:colId xmlns:a16="http://schemas.microsoft.com/office/drawing/2014/main" val="20001"/>
                    </a:ext>
                  </a:extLst>
                </a:gridCol>
              </a:tblGrid>
              <a:tr h="16618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Check the investigation you want to do</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b="1">
                        <a:solidFill>
                          <a:srgbClr val="FFFFFF"/>
                        </a:solidFill>
                        <a:latin typeface="Source Sans Pro"/>
                        <a:ea typeface="Source Sans Pro"/>
                        <a:cs typeface="Source Sans Pro"/>
                        <a:sym typeface="Source Sans Pro"/>
                      </a:endParaRPr>
                    </a:p>
                  </a:txBody>
                  <a:tcPr marL="91425" marR="91425" marT="91425" marB="91425" anchor="ctr">
                    <a:solidFill>
                      <a:srgbClr val="666666"/>
                    </a:solidFill>
                  </a:tcPr>
                </a:tc>
                <a:tc>
                  <a:txBody>
                    <a:bodyPr/>
                    <a:lstStyle/>
                    <a:p>
                      <a:pPr marL="0" lvl="0" indent="0" algn="l" rtl="0">
                        <a:spcBef>
                          <a:spcPts val="0"/>
                        </a:spcBef>
                        <a:spcAft>
                          <a:spcPts val="0"/>
                        </a:spcAft>
                        <a:buNone/>
                      </a:pPr>
                      <a:r>
                        <a:rPr lang="en">
                          <a:latin typeface="Source Sans Pro"/>
                          <a:ea typeface="Source Sans Pro"/>
                          <a:cs typeface="Source Sans Pro"/>
                          <a:sym typeface="Source Sans Pro"/>
                        </a:rPr>
                        <a:t>  We want to do an investigation that would test how...</a:t>
                      </a:r>
                      <a:endParaRPr>
                        <a:latin typeface="Source Sans Pro"/>
                        <a:ea typeface="Source Sans Pro"/>
                        <a:cs typeface="Source Sans Pro"/>
                        <a:sym typeface="Source Sans Pro"/>
                      </a:endParaRPr>
                    </a:p>
                    <a:p>
                      <a:pPr marL="914400" lvl="0" indent="0" algn="l" rtl="0">
                        <a:lnSpc>
                          <a:spcPct val="100000"/>
                        </a:lnSpc>
                        <a:spcBef>
                          <a:spcPts val="800"/>
                        </a:spcBef>
                        <a:spcAft>
                          <a:spcPts val="0"/>
                        </a:spcAft>
                        <a:buNone/>
                      </a:pPr>
                      <a:r>
                        <a:rPr lang="en">
                          <a:latin typeface="Source Sans Pro"/>
                          <a:ea typeface="Source Sans Pro"/>
                          <a:cs typeface="Source Sans Pro"/>
                          <a:sym typeface="Source Sans Pro"/>
                        </a:rPr>
                        <a:t>The</a:t>
                      </a:r>
                      <a:r>
                        <a:rPr lang="en" b="1">
                          <a:latin typeface="Source Sans Pro"/>
                          <a:ea typeface="Source Sans Pro"/>
                          <a:cs typeface="Source Sans Pro"/>
                          <a:sym typeface="Source Sans Pro"/>
                        </a:rPr>
                        <a:t> temperature</a:t>
                      </a:r>
                      <a:r>
                        <a:rPr lang="en">
                          <a:latin typeface="Source Sans Pro"/>
                          <a:ea typeface="Source Sans Pro"/>
                          <a:cs typeface="Source Sans Pro"/>
                          <a:sym typeface="Source Sans Pro"/>
                        </a:rPr>
                        <a:t> of the waste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a:latin typeface="Source Sans Pro"/>
                          <a:ea typeface="Source Sans Pro"/>
                          <a:cs typeface="Source Sans Pro"/>
                          <a:sym typeface="Source Sans Pro"/>
                        </a:rPr>
                        <a:t>The </a:t>
                      </a:r>
                      <a:r>
                        <a:rPr lang="en" b="1">
                          <a:latin typeface="Source Sans Pro"/>
                          <a:ea typeface="Source Sans Pro"/>
                          <a:cs typeface="Source Sans Pro"/>
                          <a:sym typeface="Source Sans Pro"/>
                        </a:rPr>
                        <a:t>type of food scraps </a:t>
                      </a:r>
                      <a:r>
                        <a:rPr lang="en">
                          <a:latin typeface="Source Sans Pro"/>
                          <a:ea typeface="Source Sans Pro"/>
                          <a:cs typeface="Source Sans Pro"/>
                          <a:sym typeface="Source Sans Pro"/>
                        </a:rPr>
                        <a:t>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a:latin typeface="Source Sans Pro"/>
                          <a:ea typeface="Source Sans Pro"/>
                          <a:cs typeface="Source Sans Pro"/>
                          <a:sym typeface="Source Sans Pro"/>
                        </a:rPr>
                        <a:t>How </a:t>
                      </a:r>
                      <a:r>
                        <a:rPr lang="en" b="1">
                          <a:latin typeface="Source Sans Pro"/>
                          <a:ea typeface="Source Sans Pro"/>
                          <a:cs typeface="Source Sans Pro"/>
                          <a:sym typeface="Source Sans Pro"/>
                        </a:rPr>
                        <a:t>acidic</a:t>
                      </a:r>
                      <a:r>
                        <a:rPr lang="en">
                          <a:latin typeface="Source Sans Pro"/>
                          <a:ea typeface="Source Sans Pro"/>
                          <a:cs typeface="Source Sans Pro"/>
                          <a:sym typeface="Source Sans Pro"/>
                        </a:rPr>
                        <a:t> the environment is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b="1">
                          <a:latin typeface="Source Sans Pro"/>
                          <a:ea typeface="Source Sans Pro"/>
                          <a:cs typeface="Source Sans Pro"/>
                          <a:sym typeface="Source Sans Pro"/>
                        </a:rPr>
                        <a:t>Soil</a:t>
                      </a:r>
                      <a:r>
                        <a:rPr lang="en">
                          <a:latin typeface="Source Sans Pro"/>
                          <a:ea typeface="Source Sans Pro"/>
                          <a:cs typeface="Source Sans Pro"/>
                          <a:sym typeface="Source Sans Pro"/>
                        </a:rPr>
                        <a:t>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1000"/>
                        </a:spcAft>
                        <a:buNone/>
                      </a:pPr>
                      <a:r>
                        <a:rPr lang="en">
                          <a:latin typeface="Source Sans Pro"/>
                          <a:ea typeface="Source Sans Pro"/>
                          <a:cs typeface="Source Sans Pro"/>
                          <a:sym typeface="Source Sans Pro"/>
                        </a:rPr>
                        <a:t>________________________________________________________</a:t>
                      </a: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0"/>
                  </a:ext>
                </a:extLst>
              </a:tr>
            </a:tbl>
          </a:graphicData>
        </a:graphic>
      </p:graphicFrame>
      <p:graphicFrame>
        <p:nvGraphicFramePr>
          <p:cNvPr id="138" name="Google Shape;138;p16"/>
          <p:cNvGraphicFramePr/>
          <p:nvPr/>
        </p:nvGraphicFramePr>
        <p:xfrm>
          <a:off x="437400" y="3807863"/>
          <a:ext cx="3290050" cy="3913410"/>
        </p:xfrm>
        <a:graphic>
          <a:graphicData uri="http://schemas.openxmlformats.org/drawingml/2006/table">
            <a:tbl>
              <a:tblPr>
                <a:noFill/>
                <a:tableStyleId>{8803E428-0F54-40B4-AED2-B203F57DB7CE}</a:tableStyleId>
              </a:tblPr>
              <a:tblGrid>
                <a:gridCol w="32900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Materials Needed (make a list)</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35172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graphicFrame>
        <p:nvGraphicFramePr>
          <p:cNvPr id="139" name="Google Shape;139;p16"/>
          <p:cNvGraphicFramePr/>
          <p:nvPr/>
        </p:nvGraphicFramePr>
        <p:xfrm>
          <a:off x="3880150" y="3807875"/>
          <a:ext cx="5643675" cy="3888810"/>
        </p:xfrm>
        <a:graphic>
          <a:graphicData uri="http://schemas.openxmlformats.org/drawingml/2006/table">
            <a:tbl>
              <a:tblPr>
                <a:noFill/>
                <a:tableStyleId>{8803E428-0F54-40B4-AED2-B203F57DB7CE}</a:tableStyleId>
              </a:tblPr>
              <a:tblGrid>
                <a:gridCol w="5643675">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What do you think will happen during your investigation?</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1256000">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609575">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How will knowing this information help us make better use of animal waste?</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2"/>
                  </a:ext>
                </a:extLst>
              </a:tr>
              <a:tr h="1627025">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bl>
          </a:graphicData>
        </a:graphic>
      </p:graphicFrame>
      <p:sp>
        <p:nvSpPr>
          <p:cNvPr id="140" name="Google Shape;140;p16"/>
          <p:cNvSpPr txBox="1"/>
          <p:nvPr/>
        </p:nvSpPr>
        <p:spPr>
          <a:xfrm>
            <a:off x="2598975" y="2056800"/>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141" name="Google Shape;141;p16"/>
          <p:cNvSpPr txBox="1"/>
          <p:nvPr/>
        </p:nvSpPr>
        <p:spPr>
          <a:xfrm>
            <a:off x="2598975" y="2385533"/>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142" name="Google Shape;142;p16"/>
          <p:cNvSpPr txBox="1"/>
          <p:nvPr/>
        </p:nvSpPr>
        <p:spPr>
          <a:xfrm>
            <a:off x="2598975" y="2714267"/>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143" name="Google Shape;143;p16"/>
          <p:cNvSpPr txBox="1"/>
          <p:nvPr/>
        </p:nvSpPr>
        <p:spPr>
          <a:xfrm>
            <a:off x="2598975" y="3043025"/>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144" name="Google Shape;144;p16"/>
          <p:cNvSpPr txBox="1"/>
          <p:nvPr/>
        </p:nvSpPr>
        <p:spPr>
          <a:xfrm>
            <a:off x="2598975" y="3371775"/>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pic>
        <p:nvPicPr>
          <p:cNvPr id="145" name="Google Shape;145;p16"/>
          <p:cNvPicPr preferRelativeResize="0"/>
          <p:nvPr/>
        </p:nvPicPr>
        <p:blipFill>
          <a:blip r:embed="rId3">
            <a:alphaModFix/>
          </a:blip>
          <a:stretch>
            <a:fillRect/>
          </a:stretch>
        </p:blipFill>
        <p:spPr>
          <a:xfrm>
            <a:off x="2386600" y="792586"/>
            <a:ext cx="318600" cy="308929"/>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L5 - Explain 1">
  <p:cSld name="CUSTOM_15">
    <p:spTree>
      <p:nvGrpSpPr>
        <p:cNvPr id="1" name="Shape 146"/>
        <p:cNvGrpSpPr/>
        <p:nvPr/>
      </p:nvGrpSpPr>
      <p:grpSpPr>
        <a:xfrm>
          <a:off x="0" y="0"/>
          <a:ext cx="0" cy="0"/>
          <a:chOff x="0" y="0"/>
          <a:chExt cx="0" cy="0"/>
        </a:xfrm>
      </p:grpSpPr>
      <p:sp>
        <p:nvSpPr>
          <p:cNvPr id="147" name="Google Shape;147;p1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48" name="Google Shape;148;p17"/>
          <p:cNvSpPr txBox="1"/>
          <p:nvPr/>
        </p:nvSpPr>
        <p:spPr>
          <a:xfrm>
            <a:off x="677550" y="268100"/>
            <a:ext cx="7185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EXPLAIN: </a:t>
            </a:r>
            <a:r>
              <a:rPr lang="en">
                <a:solidFill>
                  <a:schemeClr val="dk1"/>
                </a:solidFill>
                <a:latin typeface="Source Sans Pro"/>
                <a:ea typeface="Source Sans Pro"/>
                <a:cs typeface="Source Sans Pro"/>
                <a:sym typeface="Source Sans Pro"/>
              </a:rPr>
              <a:t>How does animal waste affect the environment and what can we do about it?</a:t>
            </a:r>
            <a:endParaRPr>
              <a:latin typeface="Source Sans Pro"/>
              <a:ea typeface="Source Sans Pro"/>
              <a:cs typeface="Source Sans Pro"/>
              <a:sym typeface="Source Sans Pro"/>
            </a:endParaRPr>
          </a:p>
        </p:txBody>
      </p:sp>
      <p:pic>
        <p:nvPicPr>
          <p:cNvPr id="149" name="Google Shape;149;p1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50" name="Google Shape;150;p17"/>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cxnSp>
        <p:nvCxnSpPr>
          <p:cNvPr id="151" name="Google Shape;151;p17"/>
          <p:cNvCxnSpPr/>
          <p:nvPr/>
        </p:nvCxnSpPr>
        <p:spPr>
          <a:xfrm>
            <a:off x="7941375" y="465525"/>
            <a:ext cx="844800" cy="7500"/>
          </a:xfrm>
          <a:prstGeom prst="straightConnector1">
            <a:avLst/>
          </a:prstGeom>
          <a:noFill/>
          <a:ln w="9525" cap="flat" cmpd="sng">
            <a:solidFill>
              <a:schemeClr val="dk2"/>
            </a:solidFill>
            <a:prstDash val="dot"/>
            <a:round/>
            <a:headEnd type="none" w="med" len="med"/>
            <a:tailEnd type="none" w="med" len="med"/>
          </a:ln>
        </p:spPr>
      </p:cxnSp>
      <p:graphicFrame>
        <p:nvGraphicFramePr>
          <p:cNvPr id="152" name="Google Shape;152;p17"/>
          <p:cNvGraphicFramePr/>
          <p:nvPr/>
        </p:nvGraphicFramePr>
        <p:xfrm>
          <a:off x="471800" y="1435775"/>
          <a:ext cx="9109825" cy="5745325"/>
        </p:xfrm>
        <a:graphic>
          <a:graphicData uri="http://schemas.openxmlformats.org/drawingml/2006/table">
            <a:tbl>
              <a:tblPr>
                <a:noFill/>
                <a:tableStyleId>{8803E428-0F54-40B4-AED2-B203F57DB7CE}</a:tableStyleId>
              </a:tblPr>
              <a:tblGrid>
                <a:gridCol w="9109825">
                  <a:extLst>
                    <a:ext uri="{9D8B030D-6E8A-4147-A177-3AD203B41FA5}">
                      <a16:colId xmlns:a16="http://schemas.microsoft.com/office/drawing/2014/main" val="20000"/>
                    </a:ext>
                  </a:extLst>
                </a:gridCol>
              </a:tblGrid>
              <a:tr h="78592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do your investigation? Write a procedure</a:t>
                      </a:r>
                      <a:r>
                        <a:rPr lang="en" b="1">
                          <a:solidFill>
                            <a:schemeClr val="dk1"/>
                          </a:solidFill>
                          <a:latin typeface="Source Sans Pro"/>
                          <a:ea typeface="Source Sans Pro"/>
                          <a:cs typeface="Source Sans Pro"/>
                          <a:sym typeface="Source Sans Pro"/>
                        </a:rPr>
                        <a:t> </a:t>
                      </a:r>
                      <a:r>
                        <a:rPr lang="en" b="1">
                          <a:solidFill>
                            <a:srgbClr val="FFFFFF"/>
                          </a:solidFill>
                          <a:latin typeface="Source Sans Pro"/>
                          <a:ea typeface="Source Sans Pro"/>
                          <a:cs typeface="Source Sans Pro"/>
                          <a:sym typeface="Source Sans Pro"/>
                        </a:rPr>
                        <a:t>that lists how you will set up the materials.</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You will need multiple steps so that any student could pick up your procedure and repeat it.</a:t>
                      </a:r>
                      <a:endParaRPr b="1">
                        <a:latin typeface="Source Sans Pro"/>
                        <a:ea typeface="Source Sans Pro"/>
                        <a:cs typeface="Source Sans Pro"/>
                        <a:sym typeface="Source Sans Pro"/>
                      </a:endParaRPr>
                    </a:p>
                  </a:txBody>
                  <a:tcPr marL="91425" marR="91425" marT="91425" marB="91425" anchor="ctr">
                    <a:solidFill>
                      <a:srgbClr val="666666"/>
                    </a:solidFill>
                  </a:tcPr>
                </a:tc>
                <a:extLst>
                  <a:ext uri="{0D108BD9-81ED-4DB2-BD59-A6C34878D82A}">
                    <a16:rowId xmlns:a16="http://schemas.microsoft.com/office/drawing/2014/main" val="10000"/>
                  </a:ext>
                </a:extLst>
              </a:tr>
              <a:tr h="49594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nchor="ctr"/>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L5 - Explain 1 1">
  <p:cSld name="CUSTOM_15_1">
    <p:spTree>
      <p:nvGrpSpPr>
        <p:cNvPr id="1" name="Shape 153"/>
        <p:cNvGrpSpPr/>
        <p:nvPr/>
      </p:nvGrpSpPr>
      <p:grpSpPr>
        <a:xfrm>
          <a:off x="0" y="0"/>
          <a:ext cx="0" cy="0"/>
          <a:chOff x="0" y="0"/>
          <a:chExt cx="0" cy="0"/>
        </a:xfrm>
      </p:grpSpPr>
      <p:sp>
        <p:nvSpPr>
          <p:cNvPr id="154" name="Google Shape;154;p1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55" name="Google Shape;155;p18"/>
          <p:cNvSpPr txBox="1"/>
          <p:nvPr/>
        </p:nvSpPr>
        <p:spPr>
          <a:xfrm>
            <a:off x="677550" y="268100"/>
            <a:ext cx="7185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EXPLAIN: </a:t>
            </a:r>
            <a:r>
              <a:rPr lang="en">
                <a:solidFill>
                  <a:schemeClr val="dk1"/>
                </a:solidFill>
                <a:latin typeface="Source Sans Pro"/>
                <a:ea typeface="Source Sans Pro"/>
                <a:cs typeface="Source Sans Pro"/>
                <a:sym typeface="Source Sans Pro"/>
              </a:rPr>
              <a:t>How does animal waste affect the environment and what can we do about it?</a:t>
            </a:r>
            <a:endParaRPr>
              <a:latin typeface="Source Sans Pro"/>
              <a:ea typeface="Source Sans Pro"/>
              <a:cs typeface="Source Sans Pro"/>
              <a:sym typeface="Source Sans Pro"/>
            </a:endParaRPr>
          </a:p>
        </p:txBody>
      </p:sp>
      <p:pic>
        <p:nvPicPr>
          <p:cNvPr id="156" name="Google Shape;156;p1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57" name="Google Shape;157;p18"/>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cxnSp>
        <p:nvCxnSpPr>
          <p:cNvPr id="158" name="Google Shape;158;p18"/>
          <p:cNvCxnSpPr/>
          <p:nvPr/>
        </p:nvCxnSpPr>
        <p:spPr>
          <a:xfrm>
            <a:off x="7941375" y="465525"/>
            <a:ext cx="844800" cy="7500"/>
          </a:xfrm>
          <a:prstGeom prst="straightConnector1">
            <a:avLst/>
          </a:prstGeom>
          <a:noFill/>
          <a:ln w="9525" cap="flat" cmpd="sng">
            <a:solidFill>
              <a:schemeClr val="dk2"/>
            </a:solidFill>
            <a:prstDash val="dot"/>
            <a:round/>
            <a:headEnd type="none" w="med" len="med"/>
            <a:tailEnd type="none" w="med" len="med"/>
          </a:ln>
        </p:spPr>
      </p:cxnSp>
      <p:graphicFrame>
        <p:nvGraphicFramePr>
          <p:cNvPr id="159" name="Google Shape;159;p18"/>
          <p:cNvGraphicFramePr/>
          <p:nvPr/>
        </p:nvGraphicFramePr>
        <p:xfrm>
          <a:off x="475800" y="1435775"/>
          <a:ext cx="9151850" cy="5702275"/>
        </p:xfrm>
        <a:graphic>
          <a:graphicData uri="http://schemas.openxmlformats.org/drawingml/2006/table">
            <a:tbl>
              <a:tblPr>
                <a:noFill/>
                <a:tableStyleId>{8803E428-0F54-40B4-AED2-B203F57DB7CE}</a:tableStyleId>
              </a:tblPr>
              <a:tblGrid>
                <a:gridCol w="9151850">
                  <a:extLst>
                    <a:ext uri="{9D8B030D-6E8A-4147-A177-3AD203B41FA5}">
                      <a16:colId xmlns:a16="http://schemas.microsoft.com/office/drawing/2014/main" val="20000"/>
                    </a:ext>
                  </a:extLst>
                </a:gridCol>
              </a:tblGrid>
              <a:tr h="638375">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Draw a picture of the investigation setup.</a:t>
                      </a:r>
                      <a:endParaRPr b="1">
                        <a:solidFill>
                          <a:schemeClr val="lt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Be sure to label all the parts. </a:t>
                      </a:r>
                      <a:endParaRPr b="1">
                        <a:latin typeface="Source Sans Pro"/>
                        <a:ea typeface="Source Sans Pro"/>
                        <a:cs typeface="Source Sans Pro"/>
                        <a:sym typeface="Source Sans Pro"/>
                      </a:endParaRPr>
                    </a:p>
                  </a:txBody>
                  <a:tcPr marL="91425" marR="91425" marT="91425" marB="91425" anchor="ctr">
                    <a:solidFill>
                      <a:srgbClr val="666666"/>
                    </a:solidFill>
                  </a:tcPr>
                </a:tc>
                <a:extLst>
                  <a:ext uri="{0D108BD9-81ED-4DB2-BD59-A6C34878D82A}">
                    <a16:rowId xmlns:a16="http://schemas.microsoft.com/office/drawing/2014/main" val="10000"/>
                  </a:ext>
                </a:extLst>
              </a:tr>
              <a:tr h="5063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nchor="ctr"/>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L5 - Elaborate 1">
  <p:cSld name="CUSTOM_16">
    <p:spTree>
      <p:nvGrpSpPr>
        <p:cNvPr id="1" name="Shape 160"/>
        <p:cNvGrpSpPr/>
        <p:nvPr/>
      </p:nvGrpSpPr>
      <p:grpSpPr>
        <a:xfrm>
          <a:off x="0" y="0"/>
          <a:ext cx="0" cy="0"/>
          <a:chOff x="0" y="0"/>
          <a:chExt cx="0" cy="0"/>
        </a:xfrm>
      </p:grpSpPr>
      <p:sp>
        <p:nvSpPr>
          <p:cNvPr id="161" name="Google Shape;161;p1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62" name="Google Shape;162;p19"/>
          <p:cNvSpPr txBox="1"/>
          <p:nvPr/>
        </p:nvSpPr>
        <p:spPr>
          <a:xfrm>
            <a:off x="675850" y="268100"/>
            <a:ext cx="7446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6 ELABORATE: How does animal waste affect the environment and what can we do about it?</a:t>
            </a:r>
            <a:endParaRPr>
              <a:latin typeface="Source Sans Pro"/>
              <a:ea typeface="Source Sans Pro"/>
              <a:cs typeface="Source Sans Pro"/>
              <a:sym typeface="Source Sans Pro"/>
            </a:endParaRPr>
          </a:p>
        </p:txBody>
      </p:sp>
      <p:pic>
        <p:nvPicPr>
          <p:cNvPr id="163" name="Google Shape;163;p1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64" name="Google Shape;164;p19"/>
          <p:cNvCxnSpPr/>
          <p:nvPr/>
        </p:nvCxnSpPr>
        <p:spPr>
          <a:xfrm>
            <a:off x="8268025" y="450575"/>
            <a:ext cx="535800" cy="1200"/>
          </a:xfrm>
          <a:prstGeom prst="straightConnector1">
            <a:avLst/>
          </a:prstGeom>
          <a:noFill/>
          <a:ln w="9525" cap="flat" cmpd="sng">
            <a:solidFill>
              <a:schemeClr val="dk2"/>
            </a:solidFill>
            <a:prstDash val="dot"/>
            <a:round/>
            <a:headEnd type="none" w="med" len="med"/>
            <a:tailEnd type="none" w="med" len="med"/>
          </a:ln>
        </p:spPr>
      </p:cxnSp>
      <p:graphicFrame>
        <p:nvGraphicFramePr>
          <p:cNvPr id="165" name="Google Shape;165;p19"/>
          <p:cNvGraphicFramePr/>
          <p:nvPr/>
        </p:nvGraphicFramePr>
        <p:xfrm>
          <a:off x="465575" y="1456725"/>
          <a:ext cx="9149675" cy="5708750"/>
        </p:xfrm>
        <a:graphic>
          <a:graphicData uri="http://schemas.openxmlformats.org/drawingml/2006/table">
            <a:tbl>
              <a:tblPr>
                <a:noFill/>
                <a:tableStyleId>{8803E428-0F54-40B4-AED2-B203F57DB7CE}</a:tableStyleId>
              </a:tblPr>
              <a:tblGrid>
                <a:gridCol w="9149675">
                  <a:extLst>
                    <a:ext uri="{9D8B030D-6E8A-4147-A177-3AD203B41FA5}">
                      <a16:colId xmlns:a16="http://schemas.microsoft.com/office/drawing/2014/main" val="20000"/>
                    </a:ext>
                  </a:extLst>
                </a:gridCol>
              </a:tblGrid>
              <a:tr h="66137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collect data? Create a table where you will record your observations from the investigation. Measurements, descriptions, and pictures all count as useful data. </a:t>
                      </a:r>
                      <a:endParaRPr/>
                    </a:p>
                  </a:txBody>
                  <a:tcPr marL="91425" marR="91425" marT="91425" marB="91425">
                    <a:solidFill>
                      <a:srgbClr val="666666"/>
                    </a:solidFill>
                  </a:tcPr>
                </a:tc>
                <a:extLst>
                  <a:ext uri="{0D108BD9-81ED-4DB2-BD59-A6C34878D82A}">
                    <a16:rowId xmlns:a16="http://schemas.microsoft.com/office/drawing/2014/main" val="10000"/>
                  </a:ext>
                </a:extLst>
              </a:tr>
              <a:tr h="5047375">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sp>
        <p:nvSpPr>
          <p:cNvPr id="166" name="Google Shape;166;p19"/>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ustom Layout 1">
  <p:cSld name="CUSTOM_19">
    <p:spTree>
      <p:nvGrpSpPr>
        <p:cNvPr id="1" name="Shape 167"/>
        <p:cNvGrpSpPr/>
        <p:nvPr/>
      </p:nvGrpSpPr>
      <p:grpSpPr>
        <a:xfrm>
          <a:off x="0" y="0"/>
          <a:ext cx="0" cy="0"/>
          <a:chOff x="0" y="0"/>
          <a:chExt cx="0" cy="0"/>
        </a:xfrm>
      </p:grpSpPr>
      <p:sp>
        <p:nvSpPr>
          <p:cNvPr id="168" name="Google Shape;168;p20"/>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169" name="Google Shape;169;p2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L1 - Launch" type="secHead">
  <p:cSld name="SECTION_HEADER">
    <p:spTree>
      <p:nvGrpSpPr>
        <p:cNvPr id="1" name="Shape 11"/>
        <p:cNvGrpSpPr/>
        <p:nvPr/>
      </p:nvGrpSpPr>
      <p:grpSpPr>
        <a:xfrm>
          <a:off x="0" y="0"/>
          <a:ext cx="0" cy="0"/>
          <a:chOff x="0" y="0"/>
          <a:chExt cx="0" cy="0"/>
        </a:xfrm>
      </p:grpSpPr>
      <p:sp>
        <p:nvSpPr>
          <p:cNvPr id="12" name="Google Shape;12;p3"/>
          <p:cNvSpPr txBox="1"/>
          <p:nvPr/>
        </p:nvSpPr>
        <p:spPr>
          <a:xfrm>
            <a:off x="690625" y="394275"/>
            <a:ext cx="5142000" cy="2754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LAUNCHING THE UNIT</a:t>
            </a:r>
            <a:endParaRPr>
              <a:latin typeface="Source Sans Pro"/>
              <a:ea typeface="Source Sans Pro"/>
              <a:cs typeface="Source Sans Pro"/>
              <a:sym typeface="Source Sans Pro"/>
            </a:endParaRPr>
          </a:p>
        </p:txBody>
      </p:sp>
      <p:pic>
        <p:nvPicPr>
          <p:cNvPr id="13" name="Google Shape;13;p3"/>
          <p:cNvPicPr preferRelativeResize="0"/>
          <p:nvPr/>
        </p:nvPicPr>
        <p:blipFill rotWithShape="1">
          <a:blip r:embed="rId2">
            <a:alphaModFix/>
          </a:blip>
          <a:srcRect l="406" r="396"/>
          <a:stretch/>
        </p:blipFill>
        <p:spPr>
          <a:xfrm>
            <a:off x="745825" y="669675"/>
            <a:ext cx="700324" cy="706025"/>
          </a:xfrm>
          <a:prstGeom prst="rect">
            <a:avLst/>
          </a:prstGeom>
          <a:noFill/>
          <a:ln>
            <a:noFill/>
          </a:ln>
        </p:spPr>
      </p:pic>
      <p:sp>
        <p:nvSpPr>
          <p:cNvPr id="14" name="Google Shape;14;p3"/>
          <p:cNvSpPr txBox="1"/>
          <p:nvPr/>
        </p:nvSpPr>
        <p:spPr>
          <a:xfrm>
            <a:off x="1523550" y="626950"/>
            <a:ext cx="8060400" cy="59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Ask a Question</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15" name="Google Shape;15;p3"/>
          <p:cNvSpPr txBox="1"/>
          <p:nvPr/>
        </p:nvSpPr>
        <p:spPr>
          <a:xfrm>
            <a:off x="690625" y="1598475"/>
            <a:ext cx="8961600" cy="11586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en" sz="2200" b="1">
                <a:solidFill>
                  <a:schemeClr val="dk1"/>
                </a:solidFill>
                <a:latin typeface="Source Sans Pro"/>
                <a:ea typeface="Source Sans Pro"/>
                <a:cs typeface="Source Sans Pro"/>
                <a:sym typeface="Source Sans Pro"/>
              </a:rPr>
              <a:t>What do you wonder about the problem?</a:t>
            </a:r>
            <a:endParaRPr b="1">
              <a:solidFill>
                <a:srgbClr val="000000"/>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2200">
                <a:solidFill>
                  <a:srgbClr val="000000"/>
                </a:solidFill>
                <a:latin typeface="Source Sans Pro"/>
                <a:ea typeface="Source Sans Pro"/>
                <a:cs typeface="Source Sans Pro"/>
                <a:sym typeface="Source Sans Pro"/>
              </a:rPr>
              <a:t>I wonder...</a:t>
            </a:r>
            <a:endParaRPr sz="2200"/>
          </a:p>
        </p:txBody>
      </p:sp>
      <p:sp>
        <p:nvSpPr>
          <p:cNvPr id="16" name="Google Shape;16;p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cxnSp>
        <p:nvCxnSpPr>
          <p:cNvPr id="17" name="Google Shape;17;p3"/>
          <p:cNvCxnSpPr/>
          <p:nvPr/>
        </p:nvCxnSpPr>
        <p:spPr>
          <a:xfrm rot="10800000" flipH="1">
            <a:off x="3469425" y="466200"/>
            <a:ext cx="5381100" cy="6900"/>
          </a:xfrm>
          <a:prstGeom prst="straightConnector1">
            <a:avLst/>
          </a:prstGeom>
          <a:noFill/>
          <a:ln w="9525" cap="flat" cmpd="sng">
            <a:solidFill>
              <a:schemeClr val="dk2"/>
            </a:solidFill>
            <a:prstDash val="dot"/>
            <a:round/>
            <a:headEnd type="none" w="med" len="med"/>
            <a:tailEnd type="none" w="med" len="med"/>
          </a:ln>
        </p:spPr>
      </p:cxnSp>
      <p:pic>
        <p:nvPicPr>
          <p:cNvPr id="18" name="Google Shape;18;p3"/>
          <p:cNvPicPr preferRelativeResize="0"/>
          <p:nvPr/>
        </p:nvPicPr>
        <p:blipFill rotWithShape="1">
          <a:blip r:embed="rId3">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L6 - Explore 1">
  <p:cSld name="CUSTOM_1_1_1">
    <p:spTree>
      <p:nvGrpSpPr>
        <p:cNvPr id="1" name="Shape 170"/>
        <p:cNvGrpSpPr/>
        <p:nvPr/>
      </p:nvGrpSpPr>
      <p:grpSpPr>
        <a:xfrm>
          <a:off x="0" y="0"/>
          <a:ext cx="0" cy="0"/>
          <a:chOff x="0" y="0"/>
          <a:chExt cx="0" cy="0"/>
        </a:xfrm>
      </p:grpSpPr>
      <p:sp>
        <p:nvSpPr>
          <p:cNvPr id="171" name="Google Shape;171;p2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72" name="Google Shape;172;p21"/>
          <p:cNvSpPr txBox="1"/>
          <p:nvPr/>
        </p:nvSpPr>
        <p:spPr>
          <a:xfrm>
            <a:off x="469275" y="622113"/>
            <a:ext cx="91248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Types of Water on Earth</a:t>
            </a:r>
            <a:endParaRPr sz="3000" i="1">
              <a:latin typeface="Source Sans Pro"/>
              <a:ea typeface="Source Sans Pro"/>
              <a:cs typeface="Source Sans Pro"/>
              <a:sym typeface="Source Sans Pro"/>
            </a:endParaRPr>
          </a:p>
        </p:txBody>
      </p:sp>
      <p:sp>
        <p:nvSpPr>
          <p:cNvPr id="173" name="Google Shape;173;p21"/>
          <p:cNvSpPr txBox="1"/>
          <p:nvPr/>
        </p:nvSpPr>
        <p:spPr>
          <a:xfrm>
            <a:off x="675850" y="283000"/>
            <a:ext cx="57702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EXPLORE: </a:t>
            </a:r>
            <a:r>
              <a:rPr lang="en">
                <a:solidFill>
                  <a:schemeClr val="dk1"/>
                </a:solidFill>
                <a:latin typeface="Source Sans Pro"/>
                <a:ea typeface="Source Sans Pro"/>
                <a:cs typeface="Source Sans Pro"/>
                <a:sym typeface="Source Sans Pro"/>
              </a:rPr>
              <a:t>How does our use of water affect Earth’s systems?</a:t>
            </a:r>
            <a:endParaRPr>
              <a:latin typeface="Source Sans Pro"/>
              <a:ea typeface="Source Sans Pro"/>
              <a:cs typeface="Source Sans Pro"/>
              <a:sym typeface="Source Sans Pro"/>
            </a:endParaRPr>
          </a:p>
        </p:txBody>
      </p:sp>
      <p:cxnSp>
        <p:nvCxnSpPr>
          <p:cNvPr id="174" name="Google Shape;174;p21"/>
          <p:cNvCxnSpPr/>
          <p:nvPr/>
        </p:nvCxnSpPr>
        <p:spPr>
          <a:xfrm>
            <a:off x="5813675" y="460625"/>
            <a:ext cx="3036600" cy="5400"/>
          </a:xfrm>
          <a:prstGeom prst="straightConnector1">
            <a:avLst/>
          </a:prstGeom>
          <a:noFill/>
          <a:ln w="9525" cap="flat" cmpd="sng">
            <a:solidFill>
              <a:schemeClr val="dk2"/>
            </a:solidFill>
            <a:prstDash val="dot"/>
            <a:round/>
            <a:headEnd type="none" w="med" len="med"/>
            <a:tailEnd type="none" w="med" len="med"/>
          </a:ln>
        </p:spPr>
      </p:cxnSp>
      <p:pic>
        <p:nvPicPr>
          <p:cNvPr id="175" name="Google Shape;175;p2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76" name="Google Shape;176;p21"/>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77" name="Google Shape;177;p21"/>
          <p:cNvSpPr txBox="1"/>
          <p:nvPr/>
        </p:nvSpPr>
        <p:spPr>
          <a:xfrm>
            <a:off x="469275" y="1373025"/>
            <a:ext cx="91248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Clr>
                <a:schemeClr val="dk1"/>
              </a:buClr>
              <a:buSzPts val="1100"/>
              <a:buFont typeface="Arial"/>
              <a:buNone/>
            </a:pPr>
            <a:r>
              <a:rPr lang="en" b="1">
                <a:solidFill>
                  <a:srgbClr val="3E3E3E"/>
                </a:solidFill>
                <a:highlight>
                  <a:srgbClr val="FEFEFE"/>
                </a:highlight>
                <a:latin typeface="Source Sans Pro"/>
                <a:ea typeface="Source Sans Pro"/>
                <a:cs typeface="Source Sans Pro"/>
                <a:sym typeface="Source Sans Pro"/>
              </a:rPr>
              <a:t>Directions: </a:t>
            </a:r>
            <a:r>
              <a:rPr lang="en">
                <a:solidFill>
                  <a:srgbClr val="3E3E3E"/>
                </a:solidFill>
                <a:highlight>
                  <a:srgbClr val="FEFEFE"/>
                </a:highlight>
                <a:latin typeface="Source Sans Pro"/>
                <a:ea typeface="Source Sans Pro"/>
                <a:cs typeface="Source Sans Pro"/>
                <a:sym typeface="Source Sans Pro"/>
              </a:rPr>
              <a:t>Use the data table to make a pie graph that shows the amounts of different types of water on Earth. </a:t>
            </a:r>
            <a:endParaRPr>
              <a:solidFill>
                <a:srgbClr val="3E3E3E"/>
              </a:solidFill>
              <a:highlight>
                <a:srgbClr val="FEFEFE"/>
              </a:highlight>
              <a:latin typeface="Source Sans Pro"/>
              <a:ea typeface="Source Sans Pro"/>
              <a:cs typeface="Source Sans Pro"/>
              <a:sym typeface="Source Sans Pro"/>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L7 - Explain 2">
  <p:cSld name="CUSTOM_17">
    <p:spTree>
      <p:nvGrpSpPr>
        <p:cNvPr id="1" name="Shape 178"/>
        <p:cNvGrpSpPr/>
        <p:nvPr/>
      </p:nvGrpSpPr>
      <p:grpSpPr>
        <a:xfrm>
          <a:off x="0" y="0"/>
          <a:ext cx="0" cy="0"/>
          <a:chOff x="0" y="0"/>
          <a:chExt cx="0" cy="0"/>
        </a:xfrm>
      </p:grpSpPr>
      <p:sp>
        <p:nvSpPr>
          <p:cNvPr id="179" name="Google Shape;179;p2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80" name="Google Shape;180;p22"/>
          <p:cNvSpPr txBox="1"/>
          <p:nvPr/>
        </p:nvSpPr>
        <p:spPr>
          <a:xfrm>
            <a:off x="685500" y="1373700"/>
            <a:ext cx="8836200" cy="384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500"/>
              </a:spcAft>
              <a:buNone/>
            </a:pPr>
            <a:endParaRPr sz="1300">
              <a:solidFill>
                <a:schemeClr val="dk1"/>
              </a:solidFill>
              <a:latin typeface="Source Sans Pro"/>
              <a:ea typeface="Source Sans Pro"/>
              <a:cs typeface="Source Sans Pro"/>
              <a:sym typeface="Source Sans Pro"/>
            </a:endParaRPr>
          </a:p>
        </p:txBody>
      </p:sp>
      <p:sp>
        <p:nvSpPr>
          <p:cNvPr id="181" name="Google Shape;181;p22"/>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182" name="Google Shape;182;p22"/>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 </a:t>
            </a:r>
            <a:r>
              <a:rPr lang="en" sz="2400" i="1">
                <a:solidFill>
                  <a:schemeClr val="dk1"/>
                </a:solidFill>
                <a:latin typeface="Source Sans Pro"/>
                <a:ea typeface="Source Sans Pro"/>
                <a:cs typeface="Source Sans Pro"/>
                <a:sym typeface="Source Sans Pro"/>
              </a:rPr>
              <a:t>(continued)</a:t>
            </a:r>
            <a:endParaRPr sz="2400" i="1">
              <a:solidFill>
                <a:schemeClr val="dk1"/>
              </a:solidFill>
              <a:latin typeface="Source Sans Pro"/>
              <a:ea typeface="Source Sans Pro"/>
              <a:cs typeface="Source Sans Pro"/>
              <a:sym typeface="Source Sans Pro"/>
            </a:endParaRPr>
          </a:p>
        </p:txBody>
      </p:sp>
      <p:cxnSp>
        <p:nvCxnSpPr>
          <p:cNvPr id="183" name="Google Shape;183;p22"/>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pic>
        <p:nvPicPr>
          <p:cNvPr id="184" name="Google Shape;184;p2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85" name="Google Shape;185;p22"/>
          <p:cNvSpPr txBox="1"/>
          <p:nvPr/>
        </p:nvSpPr>
        <p:spPr>
          <a:xfrm>
            <a:off x="450575" y="1430550"/>
            <a:ext cx="90711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500"/>
              </a:spcAft>
              <a:buNone/>
            </a:pPr>
            <a:r>
              <a:rPr lang="en" b="1">
                <a:solidFill>
                  <a:schemeClr val="dk1"/>
                </a:solidFill>
                <a:latin typeface="Source Sans Pro"/>
                <a:ea typeface="Source Sans Pro"/>
                <a:cs typeface="Source Sans Pro"/>
                <a:sym typeface="Source Sans Pro"/>
              </a:rPr>
              <a:t>Guiding Question #3: </a:t>
            </a:r>
            <a:r>
              <a:rPr lang="en">
                <a:solidFill>
                  <a:schemeClr val="dk1"/>
                </a:solidFill>
                <a:latin typeface="Source Sans Pro"/>
                <a:ea typeface="Source Sans Pro"/>
                <a:cs typeface="Source Sans Pro"/>
                <a:sym typeface="Source Sans Pro"/>
              </a:rPr>
              <a:t>What were some benefits of changing to new energy sources?</a:t>
            </a:r>
            <a:endParaRPr>
              <a:solidFill>
                <a:schemeClr val="dk1"/>
              </a:solidFill>
              <a:latin typeface="Source Sans Pro"/>
              <a:ea typeface="Source Sans Pro"/>
              <a:cs typeface="Source Sans Pro"/>
              <a:sym typeface="Source Sans Pro"/>
            </a:endParaRPr>
          </a:p>
        </p:txBody>
      </p:sp>
      <p:graphicFrame>
        <p:nvGraphicFramePr>
          <p:cNvPr id="186" name="Google Shape;186;p22"/>
          <p:cNvGraphicFramePr/>
          <p:nvPr/>
        </p:nvGraphicFramePr>
        <p:xfrm>
          <a:off x="450450" y="1996125"/>
          <a:ext cx="9155600" cy="5084000"/>
        </p:xfrm>
        <a:graphic>
          <a:graphicData uri="http://schemas.openxmlformats.org/drawingml/2006/table">
            <a:tbl>
              <a:tblPr>
                <a:noFill/>
                <a:tableStyleId>{C1F6016F-1F6F-4580-A61C-9CB6C4A440A6}</a:tableStyleId>
              </a:tblPr>
              <a:tblGrid>
                <a:gridCol w="4565075">
                  <a:extLst>
                    <a:ext uri="{9D8B030D-6E8A-4147-A177-3AD203B41FA5}">
                      <a16:colId xmlns:a16="http://schemas.microsoft.com/office/drawing/2014/main" val="20000"/>
                    </a:ext>
                  </a:extLst>
                </a:gridCol>
                <a:gridCol w="4590525">
                  <a:extLst>
                    <a:ext uri="{9D8B030D-6E8A-4147-A177-3AD203B41FA5}">
                      <a16:colId xmlns:a16="http://schemas.microsoft.com/office/drawing/2014/main" val="20001"/>
                    </a:ext>
                  </a:extLst>
                </a:gridCol>
              </a:tblGrid>
              <a:tr h="3962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4687725">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L7 - Elaborate 1">
  <p:cSld name="CUSTOM_18">
    <p:spTree>
      <p:nvGrpSpPr>
        <p:cNvPr id="1" name="Shape 187"/>
        <p:cNvGrpSpPr/>
        <p:nvPr/>
      </p:nvGrpSpPr>
      <p:grpSpPr>
        <a:xfrm>
          <a:off x="0" y="0"/>
          <a:ext cx="0" cy="0"/>
          <a:chOff x="0" y="0"/>
          <a:chExt cx="0" cy="0"/>
        </a:xfrm>
      </p:grpSpPr>
      <p:sp>
        <p:nvSpPr>
          <p:cNvPr id="188" name="Google Shape;188;p2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89" name="Google Shape;189;p23"/>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A Farm that Helps Protect the Earth</a:t>
            </a:r>
            <a:endParaRPr sz="3600" i="1">
              <a:solidFill>
                <a:schemeClr val="dk1"/>
              </a:solidFill>
            </a:endParaRPr>
          </a:p>
        </p:txBody>
      </p:sp>
      <p:sp>
        <p:nvSpPr>
          <p:cNvPr id="190" name="Google Shape;190;p23"/>
          <p:cNvSpPr txBox="1"/>
          <p:nvPr/>
        </p:nvSpPr>
        <p:spPr>
          <a:xfrm>
            <a:off x="439300" y="1437250"/>
            <a:ext cx="9031800" cy="400200"/>
          </a:xfrm>
          <a:prstGeom prst="rect">
            <a:avLst/>
          </a:prstGeom>
          <a:noFill/>
          <a:ln>
            <a:noFill/>
          </a:ln>
        </p:spPr>
        <p:txBody>
          <a:bodyPr spcFirstLastPara="1" wrap="square" lIns="91425" tIns="91425" rIns="91425" bIns="91425" anchor="t" anchorCtr="0">
            <a:spAutoFit/>
          </a:bodyPr>
          <a:lstStyle/>
          <a:p>
            <a:pPr marL="19050" lvl="0" indent="0" algn="l" rtl="0">
              <a:lnSpc>
                <a:spcPct val="115000"/>
              </a:lnSpc>
              <a:spcBef>
                <a:spcPts val="0"/>
              </a:spcBef>
              <a:spcAft>
                <a:spcPts val="600"/>
              </a:spcAft>
              <a:buNone/>
            </a:pPr>
            <a:r>
              <a:rPr lang="en">
                <a:solidFill>
                  <a:schemeClr val="dk1"/>
                </a:solidFill>
                <a:latin typeface="Source Sans Pro"/>
                <a:ea typeface="Source Sans Pro"/>
                <a:cs typeface="Source Sans Pro"/>
                <a:sym typeface="Source Sans Pro"/>
              </a:rPr>
              <a:t>Create a new model farm that uses science ideas to protect the Earth. Label the parts of the model.</a:t>
            </a:r>
            <a:endParaRPr u="sng">
              <a:solidFill>
                <a:schemeClr val="dk1"/>
              </a:solidFill>
              <a:latin typeface="Source Sans Pro"/>
              <a:ea typeface="Source Sans Pro"/>
              <a:cs typeface="Source Sans Pro"/>
              <a:sym typeface="Source Sans Pro"/>
            </a:endParaRPr>
          </a:p>
        </p:txBody>
      </p:sp>
      <p:sp>
        <p:nvSpPr>
          <p:cNvPr id="191" name="Google Shape;191;p23"/>
          <p:cNvSpPr txBox="1"/>
          <p:nvPr/>
        </p:nvSpPr>
        <p:spPr>
          <a:xfrm>
            <a:off x="685500" y="264500"/>
            <a:ext cx="71208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Lessons 7 &amp; 9 ELABORATE &amp; EVALUATE</a:t>
            </a:r>
            <a:endParaRPr>
              <a:latin typeface="Source Sans Pro"/>
              <a:ea typeface="Source Sans Pro"/>
              <a:cs typeface="Source Sans Pro"/>
              <a:sym typeface="Source Sans Pro"/>
            </a:endParaRPr>
          </a:p>
        </p:txBody>
      </p:sp>
      <p:cxnSp>
        <p:nvCxnSpPr>
          <p:cNvPr id="192" name="Google Shape;192;p23"/>
          <p:cNvCxnSpPr/>
          <p:nvPr/>
        </p:nvCxnSpPr>
        <p:spPr>
          <a:xfrm rot="10800000" flipH="1">
            <a:off x="3702275" y="465950"/>
            <a:ext cx="5072100" cy="8700"/>
          </a:xfrm>
          <a:prstGeom prst="straightConnector1">
            <a:avLst/>
          </a:prstGeom>
          <a:noFill/>
          <a:ln w="9525" cap="flat" cmpd="sng">
            <a:solidFill>
              <a:schemeClr val="dk2"/>
            </a:solidFill>
            <a:prstDash val="dot"/>
            <a:round/>
            <a:headEnd type="none" w="med" len="med"/>
            <a:tailEnd type="none" w="med" len="med"/>
          </a:ln>
        </p:spPr>
      </p:cxnSp>
      <p:pic>
        <p:nvPicPr>
          <p:cNvPr id="193" name="Google Shape;193;p2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94" name="Google Shape;194;p23"/>
          <p:cNvSpPr/>
          <p:nvPr/>
        </p:nvSpPr>
        <p:spPr>
          <a:xfrm>
            <a:off x="473100" y="1922100"/>
            <a:ext cx="9123900" cy="53772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L8 - Explore 1">
  <p:cSld name="CUSTOM_5">
    <p:spTree>
      <p:nvGrpSpPr>
        <p:cNvPr id="1" name="Shape 195"/>
        <p:cNvGrpSpPr/>
        <p:nvPr/>
      </p:nvGrpSpPr>
      <p:grpSpPr>
        <a:xfrm>
          <a:off x="0" y="0"/>
          <a:ext cx="0" cy="0"/>
          <a:chOff x="0" y="0"/>
          <a:chExt cx="0" cy="0"/>
        </a:xfrm>
      </p:grpSpPr>
      <p:sp>
        <p:nvSpPr>
          <p:cNvPr id="196" name="Google Shape;196;p2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97" name="Google Shape;197;p24"/>
          <p:cNvPicPr preferRelativeResize="0"/>
          <p:nvPr/>
        </p:nvPicPr>
        <p:blipFill rotWithShape="1">
          <a:blip r:embed="rId2">
            <a:alphaModFix/>
          </a:blip>
          <a:srcRect l="149" r="149"/>
          <a:stretch/>
        </p:blipFill>
        <p:spPr>
          <a:xfrm>
            <a:off x="3267075" y="2594707"/>
            <a:ext cx="3524250" cy="3419475"/>
          </a:xfrm>
          <a:prstGeom prst="rect">
            <a:avLst/>
          </a:prstGeom>
          <a:noFill/>
          <a:ln>
            <a:noFill/>
          </a:ln>
        </p:spPr>
      </p:pic>
      <p:graphicFrame>
        <p:nvGraphicFramePr>
          <p:cNvPr id="198" name="Google Shape;198;p24"/>
          <p:cNvGraphicFramePr/>
          <p:nvPr/>
        </p:nvGraphicFramePr>
        <p:xfrm>
          <a:off x="1762563" y="2011725"/>
          <a:ext cx="6289275" cy="4905225"/>
        </p:xfrm>
        <a:graphic>
          <a:graphicData uri="http://schemas.openxmlformats.org/drawingml/2006/table">
            <a:tbl>
              <a:tblPr>
                <a:noFill/>
                <a:tableStyleId>{C1F6016F-1F6F-4580-A61C-9CB6C4A440A6}</a:tableStyleId>
              </a:tblPr>
              <a:tblGrid>
                <a:gridCol w="1563750">
                  <a:extLst>
                    <a:ext uri="{9D8B030D-6E8A-4147-A177-3AD203B41FA5}">
                      <a16:colId xmlns:a16="http://schemas.microsoft.com/office/drawing/2014/main" val="20000"/>
                    </a:ext>
                  </a:extLst>
                </a:gridCol>
                <a:gridCol w="1767350">
                  <a:extLst>
                    <a:ext uri="{9D8B030D-6E8A-4147-A177-3AD203B41FA5}">
                      <a16:colId xmlns:a16="http://schemas.microsoft.com/office/drawing/2014/main" val="20001"/>
                    </a:ext>
                  </a:extLst>
                </a:gridCol>
                <a:gridCol w="1776600">
                  <a:extLst>
                    <a:ext uri="{9D8B030D-6E8A-4147-A177-3AD203B41FA5}">
                      <a16:colId xmlns:a16="http://schemas.microsoft.com/office/drawing/2014/main" val="20002"/>
                    </a:ext>
                  </a:extLst>
                </a:gridCol>
                <a:gridCol w="1181575">
                  <a:extLst>
                    <a:ext uri="{9D8B030D-6E8A-4147-A177-3AD203B41FA5}">
                      <a16:colId xmlns:a16="http://schemas.microsoft.com/office/drawing/2014/main" val="20003"/>
                    </a:ext>
                  </a:extLst>
                </a:gridCol>
              </a:tblGrid>
              <a:tr h="1171725">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1. Identify Need/Problem</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hMerge="1">
                  <a:txBody>
                    <a:bodyPr/>
                    <a:lstStyle/>
                    <a:p>
                      <a:endParaRPr lang="en-US"/>
                    </a:p>
                  </a:txBody>
                  <a:tcPr/>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r h="1278200">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7. Redesign</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rowSpan="2" gridSpan="2">
                  <a:txBody>
                    <a:bodyPr/>
                    <a:lstStyle/>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alpha val="0"/>
                        </a:srgbClr>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rowSpan="2" hMerge="1">
                  <a:txBody>
                    <a:bodyPr/>
                    <a:lstStyle/>
                    <a:p>
                      <a:endParaRPr lang="en-US"/>
                    </a:p>
                  </a:txBody>
                  <a:tcPr/>
                </a:tc>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2. Research &amp; Brainstorm</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1"/>
                  </a:ext>
                </a:extLst>
              </a:tr>
              <a:tr h="1597775">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6. Communicate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gridSpan="2" vMerge="1">
                  <a:txBody>
                    <a:bodyPr/>
                    <a:lstStyle/>
                    <a:p>
                      <a:endParaRPr lang="en-US"/>
                    </a:p>
                  </a:txBody>
                  <a:tcPr/>
                </a:tc>
                <a:tc hMerge="1" vMerge="1">
                  <a:txBody>
                    <a:bodyPr/>
                    <a:lstStyle/>
                    <a:p>
                      <a:endParaRPr lang="en-US"/>
                    </a:p>
                  </a:txBody>
                  <a:tcPr/>
                </a:tc>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3. Choose Best Ideas</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2"/>
                  </a:ext>
                </a:extLst>
              </a:tr>
              <a:tr h="857525">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5. Test &amp; Evaluate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4. Construct Prototype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199" name="Google Shape;199;p24"/>
          <p:cNvSpPr txBox="1"/>
          <p:nvPr/>
        </p:nvSpPr>
        <p:spPr>
          <a:xfrm>
            <a:off x="0" y="691850"/>
            <a:ext cx="10058400" cy="9144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Engineering Design Cycle</a:t>
            </a:r>
            <a:endParaRPr sz="3600">
              <a:latin typeface="Source Sans Pro"/>
              <a:ea typeface="Source Sans Pro"/>
              <a:cs typeface="Source Sans Pro"/>
              <a:sym typeface="Source Sans Pro"/>
            </a:endParaRPr>
          </a:p>
        </p:txBody>
      </p:sp>
      <p:sp>
        <p:nvSpPr>
          <p:cNvPr id="200" name="Google Shape;200;p24"/>
          <p:cNvSpPr txBox="1"/>
          <p:nvPr/>
        </p:nvSpPr>
        <p:spPr>
          <a:xfrm>
            <a:off x="687125" y="241975"/>
            <a:ext cx="7505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201" name="Google Shape;201;p24"/>
          <p:cNvCxnSpPr/>
          <p:nvPr/>
        </p:nvCxnSpPr>
        <p:spPr>
          <a:xfrm>
            <a:off x="5752550" y="464575"/>
            <a:ext cx="3039600" cy="8400"/>
          </a:xfrm>
          <a:prstGeom prst="straightConnector1">
            <a:avLst/>
          </a:prstGeom>
          <a:noFill/>
          <a:ln w="9525" cap="flat" cmpd="sng">
            <a:solidFill>
              <a:schemeClr val="dk2"/>
            </a:solidFill>
            <a:prstDash val="dot"/>
            <a:round/>
            <a:headEnd type="none" w="med" len="med"/>
            <a:tailEnd type="none" w="med" len="med"/>
          </a:ln>
        </p:spPr>
      </p:cxnSp>
      <p:pic>
        <p:nvPicPr>
          <p:cNvPr id="202" name="Google Shape;202;p24"/>
          <p:cNvPicPr preferRelativeResize="0"/>
          <p:nvPr/>
        </p:nvPicPr>
        <p:blipFill rotWithShape="1">
          <a:blip r:embed="rId3">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L8 - Explore 2">
  <p:cSld name="CUSTOM_6">
    <p:spTree>
      <p:nvGrpSpPr>
        <p:cNvPr id="1" name="Shape 203"/>
        <p:cNvGrpSpPr/>
        <p:nvPr/>
      </p:nvGrpSpPr>
      <p:grpSpPr>
        <a:xfrm>
          <a:off x="0" y="0"/>
          <a:ext cx="0" cy="0"/>
          <a:chOff x="0" y="0"/>
          <a:chExt cx="0" cy="0"/>
        </a:xfrm>
      </p:grpSpPr>
      <p:sp>
        <p:nvSpPr>
          <p:cNvPr id="204" name="Google Shape;204;p2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205" name="Google Shape;205;p25"/>
          <p:cNvGraphicFramePr/>
          <p:nvPr/>
        </p:nvGraphicFramePr>
        <p:xfrm>
          <a:off x="543663" y="797750"/>
          <a:ext cx="8720075" cy="6656750"/>
        </p:xfrm>
        <a:graphic>
          <a:graphicData uri="http://schemas.openxmlformats.org/drawingml/2006/table">
            <a:tbl>
              <a:tblPr>
                <a:noFill/>
                <a:tableStyleId>{B7E60624-C437-4599-8995-156B31D75F30}</a:tableStyleId>
              </a:tblPr>
              <a:tblGrid>
                <a:gridCol w="3907625">
                  <a:extLst>
                    <a:ext uri="{9D8B030D-6E8A-4147-A177-3AD203B41FA5}">
                      <a16:colId xmlns:a16="http://schemas.microsoft.com/office/drawing/2014/main" val="20000"/>
                    </a:ext>
                  </a:extLst>
                </a:gridCol>
                <a:gridCol w="1604150">
                  <a:extLst>
                    <a:ext uri="{9D8B030D-6E8A-4147-A177-3AD203B41FA5}">
                      <a16:colId xmlns:a16="http://schemas.microsoft.com/office/drawing/2014/main" val="20001"/>
                    </a:ext>
                  </a:extLst>
                </a:gridCol>
                <a:gridCol w="1604150">
                  <a:extLst>
                    <a:ext uri="{9D8B030D-6E8A-4147-A177-3AD203B41FA5}">
                      <a16:colId xmlns:a16="http://schemas.microsoft.com/office/drawing/2014/main" val="20002"/>
                    </a:ext>
                  </a:extLst>
                </a:gridCol>
                <a:gridCol w="1604150">
                  <a:extLst>
                    <a:ext uri="{9D8B030D-6E8A-4147-A177-3AD203B41FA5}">
                      <a16:colId xmlns:a16="http://schemas.microsoft.com/office/drawing/2014/main" val="20003"/>
                    </a:ext>
                  </a:extLst>
                </a:gridCol>
              </a:tblGrid>
              <a:tr h="1070625">
                <a:tc>
                  <a:txBody>
                    <a:bodyPr/>
                    <a:lstStyle/>
                    <a:p>
                      <a:pPr marL="0" lvl="0" indent="0" algn="l" rtl="0">
                        <a:spcBef>
                          <a:spcPts val="0"/>
                        </a:spcBef>
                        <a:spcAft>
                          <a:spcPts val="0"/>
                        </a:spcAft>
                        <a:buClr>
                          <a:schemeClr val="dk1"/>
                        </a:buClr>
                        <a:buSzPts val="1100"/>
                        <a:buFont typeface="Arial"/>
                        <a:buNone/>
                      </a:pPr>
                      <a:r>
                        <a:rPr lang="en" sz="2600">
                          <a:solidFill>
                            <a:schemeClr val="dk1"/>
                          </a:solidFill>
                          <a:latin typeface="Source Sans Pro"/>
                          <a:ea typeface="Source Sans Pro"/>
                          <a:cs typeface="Source Sans Pro"/>
                          <a:sym typeface="Source Sans Pro"/>
                        </a:rPr>
                        <a:t>Design Challenge Rubric</a:t>
                      </a:r>
                      <a:endParaRPr>
                        <a:latin typeface="Source Sans Pro"/>
                        <a:ea typeface="Source Sans Pro"/>
                        <a:cs typeface="Source Sans Pro"/>
                        <a:sym typeface="Source Sans Pro"/>
                      </a:endParaRPr>
                    </a:p>
                  </a:txBody>
                  <a:tcPr marL="63500" marR="63500" marT="63500" marB="63500">
                    <a:lnL cap="flat" cmpd="sng">
                      <a:solidFill>
                        <a:srgbClr val="FFFFFF"/>
                      </a:solidFill>
                      <a:prstDash val="solid"/>
                      <a:round/>
                      <a:headEnd type="none" w="sm" len="sm"/>
                      <a:tailEnd type="none" w="sm" len="sm"/>
                    </a:lnL>
                    <a:lnR cap="flat" cmpd="sng">
                      <a:solidFill>
                        <a:srgbClr val="FFFFFF"/>
                      </a:solidFill>
                      <a:prstDash val="solid"/>
                      <a:round/>
                      <a:headEnd type="none" w="sm" len="sm"/>
                      <a:tailEnd type="none" w="sm" len="sm"/>
                    </a:lnR>
                    <a:lnT cap="flat" cmpd="sng">
                      <a:solidFill>
                        <a:srgbClr val="FFFFFF"/>
                      </a:solidFill>
                      <a:prstDash val="solid"/>
                      <a:round/>
                      <a:headEnd type="none" w="sm" len="sm"/>
                      <a:tailEnd type="none" w="sm" len="sm"/>
                    </a:lnT>
                    <a:solidFill>
                      <a:srgbClr val="FFFFFF"/>
                    </a:solidFill>
                  </a:tcPr>
                </a:tc>
                <a:tc>
                  <a:txBody>
                    <a:bodyPr/>
                    <a:lstStyle/>
                    <a:p>
                      <a:pPr marL="0" lvl="0" indent="0" algn="ctr" rtl="0">
                        <a:lnSpc>
                          <a:spcPct val="115000"/>
                        </a:lnSpc>
                        <a:spcBef>
                          <a:spcPts val="0"/>
                        </a:spcBef>
                        <a:spcAft>
                          <a:spcPts val="0"/>
                        </a:spcAft>
                        <a:buClr>
                          <a:schemeClr val="dk1"/>
                        </a:buClr>
                        <a:buSzPts val="1100"/>
                        <a:buFont typeface="Arial"/>
                        <a:buNone/>
                      </a:pPr>
                      <a:r>
                        <a:rPr lang="en" sz="1800" b="1">
                          <a:solidFill>
                            <a:schemeClr val="lt1"/>
                          </a:solidFill>
                          <a:latin typeface="Source Sans Pro"/>
                          <a:ea typeface="Source Sans Pro"/>
                          <a:cs typeface="Source Sans Pro"/>
                          <a:sym typeface="Source Sans Pro"/>
                        </a:rPr>
                        <a:t>NO</a:t>
                      </a:r>
                      <a:endParaRPr sz="1200" b="1">
                        <a:latin typeface="Source Sans Pro"/>
                        <a:ea typeface="Source Sans Pro"/>
                        <a:cs typeface="Source Sans Pro"/>
                        <a:sym typeface="Source Sans Pro"/>
                      </a:endParaRPr>
                    </a:p>
                  </a:txBody>
                  <a:tcPr marL="63500" marR="63500" marT="63500" marB="63500">
                    <a:lnL cap="flat" cmpd="sng">
                      <a:solidFill>
                        <a:srgbClr val="FFFFFF"/>
                      </a:solidFill>
                      <a:prstDash val="solid"/>
                      <a:round/>
                      <a:headEnd type="none" w="sm" len="sm"/>
                      <a:tailEnd type="none" w="sm" len="sm"/>
                    </a:lnL>
                    <a:solidFill>
                      <a:srgbClr val="FF0000"/>
                    </a:solidFill>
                  </a:tcPr>
                </a:tc>
                <a:tc>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SOMEWHAT</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1C232"/>
                    </a:solidFill>
                  </a:tcPr>
                </a:tc>
                <a:tc>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YES</a:t>
                      </a:r>
                      <a:endParaRPr sz="1800" b="1">
                        <a:solidFill>
                          <a:srgbClr val="FFFFFF"/>
                        </a:solidFill>
                        <a:latin typeface="Source Sans Pro"/>
                        <a:ea typeface="Source Sans Pro"/>
                        <a:cs typeface="Source Sans Pro"/>
                        <a:sym typeface="Source Sans Pro"/>
                      </a:endParaRPr>
                    </a:p>
                    <a:p>
                      <a:pPr marL="0" lvl="0" indent="0" algn="ctr" rtl="0">
                        <a:lnSpc>
                          <a:spcPct val="115000"/>
                        </a:lnSpc>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6AA84F"/>
                    </a:solidFill>
                  </a:tcPr>
                </a:tc>
                <a:extLst>
                  <a:ext uri="{0D108BD9-81ED-4DB2-BD59-A6C34878D82A}">
                    <a16:rowId xmlns:a16="http://schemas.microsoft.com/office/drawing/2014/main" val="10000"/>
                  </a:ext>
                </a:extLst>
              </a:tr>
              <a:tr h="11172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used research to help make a design proposal. </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Clr>
                          <a:schemeClr val="dk1"/>
                        </a:buClr>
                        <a:buSzPts val="1100"/>
                        <a:buFont typeface="Arial"/>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1172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Our group compared multiple design proposals to determine which design would best meet the criteria given the materials constraints.</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172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Our group conducted a fair test to determine if the design met the criteria given the constraints, and design should be improved. </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17225">
                <a:tc>
                  <a:txBody>
                    <a:bodyPr/>
                    <a:lstStyle/>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Our group communicated to our peers the results of our test.</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1117225">
                <a:tc>
                  <a:txBody>
                    <a:bodyPr/>
                    <a:lstStyle/>
                    <a:p>
                      <a:pPr marL="0" lvl="0" indent="0" algn="l" rtl="0">
                        <a:spcBef>
                          <a:spcPts val="0"/>
                        </a:spcBef>
                        <a:spcAft>
                          <a:spcPts val="400"/>
                        </a:spcAft>
                        <a:buClr>
                          <a:schemeClr val="dk1"/>
                        </a:buClr>
                        <a:buSzPts val="1100"/>
                        <a:buFont typeface="Arial"/>
                        <a:buNone/>
                      </a:pPr>
                      <a:r>
                        <a:rPr lang="en">
                          <a:solidFill>
                            <a:schemeClr val="dk1"/>
                          </a:solidFill>
                          <a:latin typeface="Source Sans Pro"/>
                          <a:ea typeface="Source Sans Pro"/>
                          <a:cs typeface="Source Sans Pro"/>
                          <a:sym typeface="Source Sans Pro"/>
                        </a:rPr>
                        <a:t>Our group changed something about our design to improve it based on evidence from test results and feedback from peers.</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bl>
          </a:graphicData>
        </a:graphic>
      </p:graphicFrame>
      <p:pic>
        <p:nvPicPr>
          <p:cNvPr id="206" name="Google Shape;206;p25"/>
          <p:cNvPicPr preferRelativeResize="0"/>
          <p:nvPr/>
        </p:nvPicPr>
        <p:blipFill>
          <a:blip r:embed="rId2">
            <a:alphaModFix/>
          </a:blip>
          <a:stretch>
            <a:fillRect/>
          </a:stretch>
        </p:blipFill>
        <p:spPr>
          <a:xfrm>
            <a:off x="8287450" y="1256182"/>
            <a:ext cx="409575" cy="514350"/>
          </a:xfrm>
          <a:prstGeom prst="rect">
            <a:avLst/>
          </a:prstGeom>
          <a:noFill/>
          <a:ln>
            <a:noFill/>
          </a:ln>
        </p:spPr>
      </p:pic>
      <p:pic>
        <p:nvPicPr>
          <p:cNvPr id="207" name="Google Shape;207;p25"/>
          <p:cNvPicPr preferRelativeResize="0"/>
          <p:nvPr/>
        </p:nvPicPr>
        <p:blipFill>
          <a:blip r:embed="rId3">
            <a:alphaModFix/>
          </a:blip>
          <a:stretch>
            <a:fillRect/>
          </a:stretch>
        </p:blipFill>
        <p:spPr>
          <a:xfrm>
            <a:off x="6605500" y="1260957"/>
            <a:ext cx="561975" cy="504825"/>
          </a:xfrm>
          <a:prstGeom prst="rect">
            <a:avLst/>
          </a:prstGeom>
          <a:noFill/>
          <a:ln>
            <a:noFill/>
          </a:ln>
        </p:spPr>
      </p:pic>
      <p:pic>
        <p:nvPicPr>
          <p:cNvPr id="208" name="Google Shape;208;p25"/>
          <p:cNvPicPr preferRelativeResize="0"/>
          <p:nvPr/>
        </p:nvPicPr>
        <p:blipFill>
          <a:blip r:embed="rId4">
            <a:alphaModFix/>
          </a:blip>
          <a:stretch>
            <a:fillRect/>
          </a:stretch>
        </p:blipFill>
        <p:spPr>
          <a:xfrm>
            <a:off x="5085475" y="1270470"/>
            <a:ext cx="400050" cy="485775"/>
          </a:xfrm>
          <a:prstGeom prst="rect">
            <a:avLst/>
          </a:prstGeom>
          <a:noFill/>
          <a:ln>
            <a:noFill/>
          </a:ln>
        </p:spPr>
      </p:pic>
      <p:sp>
        <p:nvSpPr>
          <p:cNvPr id="209" name="Google Shape;209;p25"/>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210" name="Google Shape;210;p25"/>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211" name="Google Shape;211;p25"/>
          <p:cNvPicPr preferRelativeResize="0"/>
          <p:nvPr/>
        </p:nvPicPr>
        <p:blipFill rotWithShape="1">
          <a:blip r:embed="rId5">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L8 - Explore 3">
  <p:cSld name="CUSTOM_7">
    <p:spTree>
      <p:nvGrpSpPr>
        <p:cNvPr id="1" name="Shape 212"/>
        <p:cNvGrpSpPr/>
        <p:nvPr/>
      </p:nvGrpSpPr>
      <p:grpSpPr>
        <a:xfrm>
          <a:off x="0" y="0"/>
          <a:ext cx="0" cy="0"/>
          <a:chOff x="0" y="0"/>
          <a:chExt cx="0" cy="0"/>
        </a:xfrm>
      </p:grpSpPr>
      <p:sp>
        <p:nvSpPr>
          <p:cNvPr id="213" name="Google Shape;213;p2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214" name="Google Shape;214;p26"/>
          <p:cNvGraphicFramePr/>
          <p:nvPr/>
        </p:nvGraphicFramePr>
        <p:xfrm>
          <a:off x="455850" y="1373975"/>
          <a:ext cx="9146700" cy="4170393"/>
        </p:xfrm>
        <a:graphic>
          <a:graphicData uri="http://schemas.openxmlformats.org/drawingml/2006/table">
            <a:tbl>
              <a:tblPr>
                <a:noFill/>
                <a:tableStyleId>{C1F6016F-1F6F-4580-A61C-9CB6C4A440A6}</a:tableStyleId>
              </a:tblPr>
              <a:tblGrid>
                <a:gridCol w="4573350">
                  <a:extLst>
                    <a:ext uri="{9D8B030D-6E8A-4147-A177-3AD203B41FA5}">
                      <a16:colId xmlns:a16="http://schemas.microsoft.com/office/drawing/2014/main" val="20000"/>
                    </a:ext>
                  </a:extLst>
                </a:gridCol>
                <a:gridCol w="4573350">
                  <a:extLst>
                    <a:ext uri="{9D8B030D-6E8A-4147-A177-3AD203B41FA5}">
                      <a16:colId xmlns:a16="http://schemas.microsoft.com/office/drawing/2014/main" val="20001"/>
                    </a:ext>
                  </a:extLst>
                </a:gridCol>
              </a:tblGrid>
              <a:tr h="501175">
                <a:tc>
                  <a:txBody>
                    <a:bodyPr/>
                    <a:lstStyle/>
                    <a:p>
                      <a:pPr marL="0" lvl="0" indent="0" algn="l" rtl="0">
                        <a:spcBef>
                          <a:spcPts val="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Research: </a:t>
                      </a:r>
                      <a:r>
                        <a:rPr lang="en">
                          <a:solidFill>
                            <a:schemeClr val="dk1"/>
                          </a:solidFill>
                          <a:latin typeface="Source Sans Pro"/>
                          <a:ea typeface="Source Sans Pro"/>
                          <a:cs typeface="Source Sans Pro"/>
                          <a:sym typeface="Source Sans Pro"/>
                        </a:rPr>
                        <a:t>Use reliable resources to obtain information about wind turbines to help you create a design. </a:t>
                      </a: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Design a Prototype: </a:t>
                      </a:r>
                      <a:r>
                        <a:rPr lang="en">
                          <a:solidFill>
                            <a:schemeClr val="dk1"/>
                          </a:solidFill>
                          <a:latin typeface="Source Sans Pro"/>
                          <a:ea typeface="Source Sans Pro"/>
                          <a:cs typeface="Source Sans Pro"/>
                          <a:sym typeface="Source Sans Pro"/>
                        </a:rPr>
                        <a:t>Draw a diagram of your design idea to use wind as an energy source. Include labels on the different parts of your design. </a:t>
                      </a:r>
                      <a:endParaRPr>
                        <a:solidFill>
                          <a:schemeClr val="dk1"/>
                        </a:solidFill>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0"/>
                  </a:ext>
                </a:extLst>
              </a:tr>
              <a:tr h="332235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
        <p:nvSpPr>
          <p:cNvPr id="215" name="Google Shape;215;p26"/>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a:t>
            </a:r>
            <a:endParaRPr>
              <a:latin typeface="Source Sans Pro"/>
              <a:ea typeface="Source Sans Pro"/>
              <a:cs typeface="Source Sans Pro"/>
              <a:sym typeface="Source Sans Pro"/>
            </a:endParaRPr>
          </a:p>
        </p:txBody>
      </p:sp>
      <p:sp>
        <p:nvSpPr>
          <p:cNvPr id="216" name="Google Shape;216;p26"/>
          <p:cNvSpPr txBox="1"/>
          <p:nvPr/>
        </p:nvSpPr>
        <p:spPr>
          <a:xfrm>
            <a:off x="455850" y="5661225"/>
            <a:ext cx="77817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How will your design harness energy from the wind given the materials you are provided?</a:t>
            </a:r>
            <a:endParaRPr>
              <a:latin typeface="Source Sans Pro"/>
              <a:ea typeface="Source Sans Pro"/>
              <a:cs typeface="Source Sans Pro"/>
              <a:sym typeface="Source Sans Pro"/>
            </a:endParaRPr>
          </a:p>
        </p:txBody>
      </p:sp>
      <p:sp>
        <p:nvSpPr>
          <p:cNvPr id="217" name="Google Shape;217;p26"/>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218" name="Google Shape;218;p26"/>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219" name="Google Shape;219;p2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Prototype">
  <p:cSld name="CUSTOM_20">
    <p:spTree>
      <p:nvGrpSpPr>
        <p:cNvPr id="1" name="Shape 220"/>
        <p:cNvGrpSpPr/>
        <p:nvPr/>
      </p:nvGrpSpPr>
      <p:grpSpPr>
        <a:xfrm>
          <a:off x="0" y="0"/>
          <a:ext cx="0" cy="0"/>
          <a:chOff x="0" y="0"/>
          <a:chExt cx="0" cy="0"/>
        </a:xfrm>
      </p:grpSpPr>
      <p:sp>
        <p:nvSpPr>
          <p:cNvPr id="221" name="Google Shape;221;p2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22" name="Google Shape;222;p27"/>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pic>
        <p:nvPicPr>
          <p:cNvPr id="223" name="Google Shape;223;p2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224" name="Google Shape;224;p27"/>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sp>
        <p:nvSpPr>
          <p:cNvPr id="225" name="Google Shape;225;p27"/>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 </a:t>
            </a:r>
            <a:r>
              <a:rPr lang="en" sz="2000">
                <a:solidFill>
                  <a:schemeClr val="dk1"/>
                </a:solidFill>
                <a:latin typeface="Source Sans Pro"/>
                <a:ea typeface="Source Sans Pro"/>
                <a:cs typeface="Source Sans Pro"/>
                <a:sym typeface="Source Sans Pro"/>
              </a:rPr>
              <a:t>(continued)</a:t>
            </a:r>
            <a:endParaRPr>
              <a:latin typeface="Source Sans Pro"/>
              <a:ea typeface="Source Sans Pro"/>
              <a:cs typeface="Source Sans Pro"/>
              <a:sym typeface="Source Sans Pro"/>
            </a:endParaRPr>
          </a:p>
        </p:txBody>
      </p:sp>
      <p:graphicFrame>
        <p:nvGraphicFramePr>
          <p:cNvPr id="226" name="Google Shape;226;p27"/>
          <p:cNvGraphicFramePr/>
          <p:nvPr/>
        </p:nvGraphicFramePr>
        <p:xfrm>
          <a:off x="455850" y="1373975"/>
          <a:ext cx="9146700" cy="6095683"/>
        </p:xfrm>
        <a:graphic>
          <a:graphicData uri="http://schemas.openxmlformats.org/drawingml/2006/table">
            <a:tbl>
              <a:tblPr>
                <a:noFill/>
                <a:tableStyleId>{C1F6016F-1F6F-4580-A61C-9CB6C4A440A6}</a:tableStyleId>
              </a:tblPr>
              <a:tblGrid>
                <a:gridCol w="4573350">
                  <a:extLst>
                    <a:ext uri="{9D8B030D-6E8A-4147-A177-3AD203B41FA5}">
                      <a16:colId xmlns:a16="http://schemas.microsoft.com/office/drawing/2014/main" val="20000"/>
                    </a:ext>
                  </a:extLst>
                </a:gridCol>
                <a:gridCol w="4573350">
                  <a:extLst>
                    <a:ext uri="{9D8B030D-6E8A-4147-A177-3AD203B41FA5}">
                      <a16:colId xmlns:a16="http://schemas.microsoft.com/office/drawing/2014/main" val="20001"/>
                    </a:ext>
                  </a:extLst>
                </a:gridCol>
              </a:tblGrid>
              <a:tr h="501175">
                <a:tc>
                  <a:txBody>
                    <a:bodyPr/>
                    <a:lstStyle/>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Choose Your Best Idea: </a:t>
                      </a:r>
                      <a:r>
                        <a:rPr lang="en">
                          <a:solidFill>
                            <a:schemeClr val="dk1"/>
                          </a:solidFill>
                          <a:latin typeface="Source Sans Pro"/>
                          <a:ea typeface="Source Sans Pro"/>
                          <a:cs typeface="Source Sans Pro"/>
                          <a:sym typeface="Source Sans Pro"/>
                        </a:rPr>
                        <a:t>Draw a diagram of the prototype your group agreed on. </a:t>
                      </a: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Explain why you chose this design.</a:t>
                      </a:r>
                      <a:r>
                        <a:rPr lang="en">
                          <a:solidFill>
                            <a:schemeClr val="dk1"/>
                          </a:solidFill>
                          <a:latin typeface="Source Sans Pro"/>
                          <a:ea typeface="Source Sans Pro"/>
                          <a:cs typeface="Source Sans Pro"/>
                          <a:sym typeface="Source Sans Pro"/>
                        </a:rPr>
                        <a:t> How would it best meet the criteria given the materials constraints?</a:t>
                      </a:r>
                      <a:endParaRPr>
                        <a:solidFill>
                          <a:schemeClr val="dk1"/>
                        </a:solidFill>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0"/>
                  </a:ext>
                </a:extLst>
              </a:tr>
              <a:tr h="332235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L7 - Explore 4">
  <p:cSld name="CUSTOM_8">
    <p:spTree>
      <p:nvGrpSpPr>
        <p:cNvPr id="1" name="Shape 227"/>
        <p:cNvGrpSpPr/>
        <p:nvPr/>
      </p:nvGrpSpPr>
      <p:grpSpPr>
        <a:xfrm>
          <a:off x="0" y="0"/>
          <a:ext cx="0" cy="0"/>
          <a:chOff x="0" y="0"/>
          <a:chExt cx="0" cy="0"/>
        </a:xfrm>
      </p:grpSpPr>
      <p:sp>
        <p:nvSpPr>
          <p:cNvPr id="228" name="Google Shape;228;p2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29" name="Google Shape;229;p28"/>
          <p:cNvSpPr txBox="1"/>
          <p:nvPr/>
        </p:nvSpPr>
        <p:spPr>
          <a:xfrm>
            <a:off x="680625" y="519950"/>
            <a:ext cx="84318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Wind Energy Design Challenge Notes </a:t>
            </a:r>
            <a:r>
              <a:rPr lang="en" sz="2000">
                <a:solidFill>
                  <a:schemeClr val="dk1"/>
                </a:solidFill>
                <a:latin typeface="Source Sans Pro"/>
                <a:ea typeface="Source Sans Pro"/>
                <a:cs typeface="Source Sans Pro"/>
                <a:sym typeface="Source Sans Pro"/>
              </a:rPr>
              <a:t>(continued)</a:t>
            </a:r>
            <a:endParaRPr sz="2000">
              <a:latin typeface="Source Sans Pro"/>
              <a:ea typeface="Source Sans Pro"/>
              <a:cs typeface="Source Sans Pro"/>
              <a:sym typeface="Source Sans Pro"/>
            </a:endParaRPr>
          </a:p>
        </p:txBody>
      </p:sp>
      <p:sp>
        <p:nvSpPr>
          <p:cNvPr id="230" name="Google Shape;230;p28"/>
          <p:cNvSpPr txBox="1"/>
          <p:nvPr/>
        </p:nvSpPr>
        <p:spPr>
          <a:xfrm>
            <a:off x="366475" y="1154500"/>
            <a:ext cx="41805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Test, Evaluate, Communicate, and Redesign:  </a:t>
            </a:r>
            <a:endParaRPr b="1">
              <a:latin typeface="Source Sans Pro"/>
              <a:ea typeface="Source Sans Pro"/>
              <a:cs typeface="Source Sans Pro"/>
              <a:sym typeface="Source Sans Pro"/>
            </a:endParaRPr>
          </a:p>
        </p:txBody>
      </p:sp>
      <p:graphicFrame>
        <p:nvGraphicFramePr>
          <p:cNvPr id="231" name="Google Shape;231;p28"/>
          <p:cNvGraphicFramePr/>
          <p:nvPr/>
        </p:nvGraphicFramePr>
        <p:xfrm>
          <a:off x="462225" y="1606600"/>
          <a:ext cx="9167750" cy="5481350"/>
        </p:xfrm>
        <a:graphic>
          <a:graphicData uri="http://schemas.openxmlformats.org/drawingml/2006/table">
            <a:tbl>
              <a:tblPr>
                <a:noFill/>
                <a:tableStyleId>{C1F6016F-1F6F-4580-A61C-9CB6C4A440A6}</a:tableStyleId>
              </a:tblPr>
              <a:tblGrid>
                <a:gridCol w="1396775">
                  <a:extLst>
                    <a:ext uri="{9D8B030D-6E8A-4147-A177-3AD203B41FA5}">
                      <a16:colId xmlns:a16="http://schemas.microsoft.com/office/drawing/2014/main" val="20000"/>
                    </a:ext>
                  </a:extLst>
                </a:gridCol>
                <a:gridCol w="1265550">
                  <a:extLst>
                    <a:ext uri="{9D8B030D-6E8A-4147-A177-3AD203B41FA5}">
                      <a16:colId xmlns:a16="http://schemas.microsoft.com/office/drawing/2014/main" val="20001"/>
                    </a:ext>
                  </a:extLst>
                </a:gridCol>
                <a:gridCol w="972525">
                  <a:extLst>
                    <a:ext uri="{9D8B030D-6E8A-4147-A177-3AD203B41FA5}">
                      <a16:colId xmlns:a16="http://schemas.microsoft.com/office/drawing/2014/main" val="20002"/>
                    </a:ext>
                  </a:extLst>
                </a:gridCol>
                <a:gridCol w="1376250">
                  <a:extLst>
                    <a:ext uri="{9D8B030D-6E8A-4147-A177-3AD203B41FA5}">
                      <a16:colId xmlns:a16="http://schemas.microsoft.com/office/drawing/2014/main" val="20003"/>
                    </a:ext>
                  </a:extLst>
                </a:gridCol>
                <a:gridCol w="4156650">
                  <a:extLst>
                    <a:ext uri="{9D8B030D-6E8A-4147-A177-3AD203B41FA5}">
                      <a16:colId xmlns:a16="http://schemas.microsoft.com/office/drawing/2014/main" val="20004"/>
                    </a:ext>
                  </a:extLst>
                </a:gridCol>
              </a:tblGrid>
              <a:tr h="356200">
                <a:tc rowSpan="2">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TEST AND EVALUATE:</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Test your prototype and see if it is able use wind to lift a bucket. </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gridSpan="3">
                  <a:txBody>
                    <a:bodyPr/>
                    <a:lstStyle/>
                    <a:p>
                      <a:pPr marL="0" lvl="0" indent="0" algn="l"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Qualitative Observations</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a:txBody>
                    <a:bodyPr/>
                    <a:lstStyle/>
                    <a:p>
                      <a:pPr marL="0" lvl="0" indent="0" algn="l"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Quantitative Observations</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extLst>
                  <a:ext uri="{0D108BD9-81ED-4DB2-BD59-A6C34878D82A}">
                    <a16:rowId xmlns:a16="http://schemas.microsoft.com/office/drawing/2014/main" val="10000"/>
                  </a:ext>
                </a:extLst>
              </a:tr>
              <a:tr h="1610675">
                <a:tc vMerge="1">
                  <a:txBody>
                    <a:bodyPr/>
                    <a:lstStyle/>
                    <a:p>
                      <a:endParaRPr lang="en-US"/>
                    </a:p>
                  </a:txBody>
                  <a:tcPr/>
                </a:tc>
                <a:tc gridSpan="3">
                  <a:txBody>
                    <a:bodyPr/>
                    <a:lstStyle/>
                    <a:p>
                      <a:pPr marL="0" lvl="0" indent="0" algn="l" rtl="0">
                        <a:lnSpc>
                          <a:spcPct val="114000"/>
                        </a:lnSpc>
                        <a:spcBef>
                          <a:spcPts val="0"/>
                        </a:spcBef>
                        <a:spcAft>
                          <a:spcPts val="400"/>
                        </a:spcAft>
                        <a:buNone/>
                      </a:pPr>
                      <a:r>
                        <a:rPr lang="en" sz="1200">
                          <a:latin typeface="Source Sans Pro"/>
                          <a:ea typeface="Source Sans Pro"/>
                          <a:cs typeface="Source Sans Pro"/>
                          <a:sym typeface="Source Sans Pro"/>
                        </a:rPr>
                        <a:t>I saw...</a:t>
                      </a:r>
                      <a:endParaRPr sz="1200">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a:txBody>
                    <a:bodyPr/>
                    <a:lstStyle/>
                    <a:p>
                      <a:pPr marL="0" lvl="0" indent="0" algn="l" rtl="0">
                        <a:lnSpc>
                          <a:spcPct val="114000"/>
                        </a:lnSpc>
                        <a:spcBef>
                          <a:spcPts val="0"/>
                        </a:spcBef>
                        <a:spcAft>
                          <a:spcPts val="400"/>
                        </a:spcAft>
                        <a:buNone/>
                      </a:pPr>
                      <a:r>
                        <a:rPr lang="en" sz="1200">
                          <a:latin typeface="Source Sans Pro"/>
                          <a:ea typeface="Source Sans Pro"/>
                          <a:cs typeface="Source Sans Pro"/>
                          <a:sym typeface="Source Sans Pro"/>
                        </a:rPr>
                        <a:t>I measured...</a:t>
                      </a: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356200">
                <a:tc rowSpan="2">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COMMUNICATE: </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Share your design and the results of your test with the class.  </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gridSpan="4">
                  <a:txBody>
                    <a:bodyPr/>
                    <a:lstStyle/>
                    <a:p>
                      <a:pPr marL="0" lvl="0" indent="0" algn="ctr"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2 Pieces of Feedback That You Received</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504350">
                <a:tc vMerge="1">
                  <a:txBody>
                    <a:bodyPr/>
                    <a:lstStyle/>
                    <a:p>
                      <a:endParaRPr lang="en-US"/>
                    </a:p>
                  </a:txBody>
                  <a:tcPr/>
                </a:tc>
                <a:tc gridSpan="4">
                  <a:txBody>
                    <a:bodyPr/>
                    <a:lstStyle/>
                    <a:p>
                      <a:pPr marL="0" lvl="0" indent="0" algn="l" rtl="0">
                        <a:lnSpc>
                          <a:spcPct val="114000"/>
                        </a:lnSpc>
                        <a:spcBef>
                          <a:spcPts val="0"/>
                        </a:spcBef>
                        <a:spcAft>
                          <a:spcPts val="0"/>
                        </a:spcAft>
                        <a:buNone/>
                      </a:pPr>
                      <a:r>
                        <a:rPr lang="en" sz="1200">
                          <a:latin typeface="Source Sans Pro"/>
                          <a:ea typeface="Source Sans Pro"/>
                          <a:cs typeface="Source Sans Pro"/>
                          <a:sym typeface="Source Sans Pro"/>
                        </a:rPr>
                        <a:t>One piece of feedback I received was….</a:t>
                      </a:r>
                      <a:endParaRPr sz="1200">
                        <a:latin typeface="Source Sans Pro"/>
                        <a:ea typeface="Source Sans Pro"/>
                        <a:cs typeface="Source Sans Pro"/>
                        <a:sym typeface="Source Sans Pro"/>
                      </a:endParaRPr>
                    </a:p>
                    <a:p>
                      <a:pPr marL="0" lvl="0" indent="0" algn="l" rtl="0">
                        <a:lnSpc>
                          <a:spcPct val="114000"/>
                        </a:lnSpc>
                        <a:spcBef>
                          <a:spcPts val="400"/>
                        </a:spcBef>
                        <a:spcAft>
                          <a:spcPts val="0"/>
                        </a:spcAft>
                        <a:buNone/>
                      </a:pPr>
                      <a:endParaRPr sz="1200">
                        <a:latin typeface="Source Sans Pro"/>
                        <a:ea typeface="Source Sans Pro"/>
                        <a:cs typeface="Source Sans Pro"/>
                        <a:sym typeface="Source Sans Pro"/>
                      </a:endParaRPr>
                    </a:p>
                    <a:p>
                      <a:pPr marL="0" lvl="0" indent="0" algn="l" rtl="0">
                        <a:lnSpc>
                          <a:spcPct val="114000"/>
                        </a:lnSpc>
                        <a:spcBef>
                          <a:spcPts val="400"/>
                        </a:spcBef>
                        <a:spcAft>
                          <a:spcPts val="0"/>
                        </a:spcAft>
                        <a:buNone/>
                      </a:pPr>
                      <a:endParaRPr sz="1200">
                        <a:latin typeface="Source Sans Pro"/>
                        <a:ea typeface="Source Sans Pro"/>
                        <a:cs typeface="Source Sans Pro"/>
                        <a:sym typeface="Source Sans Pro"/>
                      </a:endParaRPr>
                    </a:p>
                    <a:p>
                      <a:pPr marL="0" lvl="0" indent="0" algn="l" rtl="0">
                        <a:lnSpc>
                          <a:spcPct val="114000"/>
                        </a:lnSpc>
                        <a:spcBef>
                          <a:spcPts val="400"/>
                        </a:spcBef>
                        <a:spcAft>
                          <a:spcPts val="400"/>
                        </a:spcAft>
                        <a:buNone/>
                      </a:pPr>
                      <a:r>
                        <a:rPr lang="en" sz="1200">
                          <a:latin typeface="Source Sans Pro"/>
                          <a:ea typeface="Source Sans Pro"/>
                          <a:cs typeface="Source Sans Pro"/>
                          <a:sym typeface="Source Sans Pro"/>
                        </a:rPr>
                        <a:t>A second piece of feedback I received was...</a:t>
                      </a:r>
                      <a:endParaRPr sz="1200">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113700">
                <a:tc rowSpan="3">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REDESIGN: </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Revise your design based on feedback.</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rowSpan="2" gridSpan="4">
                  <a:txBody>
                    <a:bodyPr/>
                    <a:lstStyle/>
                    <a:p>
                      <a:pPr marL="0" lvl="0" indent="0" algn="ctr"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1 Way That You Would Redesign Your Prototype</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0004"/>
                  </a:ext>
                </a:extLst>
              </a:tr>
              <a:tr h="242500">
                <a:tc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5"/>
                  </a:ext>
                </a:extLst>
              </a:tr>
              <a:tr h="1297725">
                <a:tc vMerge="1">
                  <a:txBody>
                    <a:bodyPr/>
                    <a:lstStyle/>
                    <a:p>
                      <a:endParaRPr lang="en-US"/>
                    </a:p>
                  </a:txBody>
                  <a:tcPr/>
                </a:tc>
                <a:tc gridSpan="4">
                  <a:txBody>
                    <a:bodyPr/>
                    <a:lstStyle/>
                    <a:p>
                      <a:pPr marL="0" lvl="0" indent="0" algn="l" rtl="0">
                        <a:lnSpc>
                          <a:spcPct val="114000"/>
                        </a:lnSpc>
                        <a:spcBef>
                          <a:spcPts val="0"/>
                        </a:spcBef>
                        <a:spcAft>
                          <a:spcPts val="400"/>
                        </a:spcAft>
                        <a:buNone/>
                      </a:pPr>
                      <a:endParaRPr sz="1100" b="1">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bl>
          </a:graphicData>
        </a:graphic>
      </p:graphicFrame>
      <p:sp>
        <p:nvSpPr>
          <p:cNvPr id="232" name="Google Shape;232;p28"/>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233" name="Google Shape;233;p28"/>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234" name="Google Shape;234;p2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L7 - Explain 1">
  <p:cSld name="CUSTOM_9">
    <p:spTree>
      <p:nvGrpSpPr>
        <p:cNvPr id="1" name="Shape 235"/>
        <p:cNvGrpSpPr/>
        <p:nvPr/>
      </p:nvGrpSpPr>
      <p:grpSpPr>
        <a:xfrm>
          <a:off x="0" y="0"/>
          <a:ext cx="0" cy="0"/>
          <a:chOff x="0" y="0"/>
          <a:chExt cx="0" cy="0"/>
        </a:xfrm>
      </p:grpSpPr>
      <p:sp>
        <p:nvSpPr>
          <p:cNvPr id="236" name="Google Shape;236;p2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37" name="Google Shape;237;p29"/>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238" name="Google Shape;238;p29"/>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a:t>
            </a:r>
            <a:endParaRPr i="1">
              <a:solidFill>
                <a:schemeClr val="dk1"/>
              </a:solidFill>
              <a:latin typeface="Source Sans Pro"/>
              <a:ea typeface="Source Sans Pro"/>
              <a:cs typeface="Source Sans Pro"/>
              <a:sym typeface="Source Sans Pro"/>
            </a:endParaRPr>
          </a:p>
        </p:txBody>
      </p:sp>
      <p:sp>
        <p:nvSpPr>
          <p:cNvPr id="239" name="Google Shape;239;p29"/>
          <p:cNvSpPr txBox="1"/>
          <p:nvPr/>
        </p:nvSpPr>
        <p:spPr>
          <a:xfrm>
            <a:off x="461850" y="1324700"/>
            <a:ext cx="8965500" cy="960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Guiding Question #1: </a:t>
            </a:r>
            <a:r>
              <a:rPr lang="en">
                <a:solidFill>
                  <a:schemeClr val="dk1"/>
                </a:solidFill>
                <a:latin typeface="Source Sans Pro"/>
                <a:ea typeface="Source Sans Pro"/>
                <a:cs typeface="Source Sans Pro"/>
                <a:sym typeface="Source Sans Pro"/>
              </a:rPr>
              <a:t>What natural resources do the people of</a:t>
            </a:r>
            <a:r>
              <a:rPr lang="en" b="1">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Samsø use for energy? What technology is used to create energy from these natural resources? </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500"/>
              </a:spcAft>
              <a:buClr>
                <a:schemeClr val="dk1"/>
              </a:buClr>
              <a:buSzPts val="1100"/>
              <a:buFont typeface="Arial"/>
              <a:buNone/>
            </a:pPr>
            <a:endParaRPr>
              <a:latin typeface="Source Sans Pro"/>
              <a:ea typeface="Source Sans Pro"/>
              <a:cs typeface="Source Sans Pro"/>
              <a:sym typeface="Source Sans Pro"/>
            </a:endParaRPr>
          </a:p>
        </p:txBody>
      </p:sp>
      <p:cxnSp>
        <p:nvCxnSpPr>
          <p:cNvPr id="240" name="Google Shape;240;p29"/>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graphicFrame>
        <p:nvGraphicFramePr>
          <p:cNvPr id="241" name="Google Shape;241;p29"/>
          <p:cNvGraphicFramePr/>
          <p:nvPr/>
        </p:nvGraphicFramePr>
        <p:xfrm>
          <a:off x="461850" y="1919925"/>
          <a:ext cx="9121650" cy="2250625"/>
        </p:xfrm>
        <a:graphic>
          <a:graphicData uri="http://schemas.openxmlformats.org/drawingml/2006/table">
            <a:tbl>
              <a:tblPr>
                <a:noFill/>
                <a:tableStyleId>{C1F6016F-1F6F-4580-A61C-9CB6C4A440A6}</a:tableStyleId>
              </a:tblPr>
              <a:tblGrid>
                <a:gridCol w="4548175">
                  <a:extLst>
                    <a:ext uri="{9D8B030D-6E8A-4147-A177-3AD203B41FA5}">
                      <a16:colId xmlns:a16="http://schemas.microsoft.com/office/drawing/2014/main" val="20000"/>
                    </a:ext>
                  </a:extLst>
                </a:gridCol>
                <a:gridCol w="4573475">
                  <a:extLst>
                    <a:ext uri="{9D8B030D-6E8A-4147-A177-3AD203B41FA5}">
                      <a16:colId xmlns:a16="http://schemas.microsoft.com/office/drawing/2014/main" val="20001"/>
                    </a:ext>
                  </a:extLst>
                </a:gridCol>
              </a:tblGrid>
              <a:tr h="3647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1885850">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graphicFrame>
        <p:nvGraphicFramePr>
          <p:cNvPr id="242" name="Google Shape;242;p29"/>
          <p:cNvGraphicFramePr/>
          <p:nvPr/>
        </p:nvGraphicFramePr>
        <p:xfrm>
          <a:off x="461850" y="4818825"/>
          <a:ext cx="9121650" cy="2250625"/>
        </p:xfrm>
        <a:graphic>
          <a:graphicData uri="http://schemas.openxmlformats.org/drawingml/2006/table">
            <a:tbl>
              <a:tblPr>
                <a:noFill/>
                <a:tableStyleId>{C1F6016F-1F6F-4580-A61C-9CB6C4A440A6}</a:tableStyleId>
              </a:tblPr>
              <a:tblGrid>
                <a:gridCol w="4560825">
                  <a:extLst>
                    <a:ext uri="{9D8B030D-6E8A-4147-A177-3AD203B41FA5}">
                      <a16:colId xmlns:a16="http://schemas.microsoft.com/office/drawing/2014/main" val="20000"/>
                    </a:ext>
                  </a:extLst>
                </a:gridCol>
                <a:gridCol w="4560825">
                  <a:extLst>
                    <a:ext uri="{9D8B030D-6E8A-4147-A177-3AD203B41FA5}">
                      <a16:colId xmlns:a16="http://schemas.microsoft.com/office/drawing/2014/main" val="20001"/>
                    </a:ext>
                  </a:extLst>
                </a:gridCol>
              </a:tblGrid>
              <a:tr h="3647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1885850">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
        <p:nvSpPr>
          <p:cNvPr id="243" name="Google Shape;243;p29"/>
          <p:cNvSpPr txBox="1"/>
          <p:nvPr/>
        </p:nvSpPr>
        <p:spPr>
          <a:xfrm>
            <a:off x="461850" y="4322950"/>
            <a:ext cx="88914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500"/>
              </a:spcAft>
              <a:buClr>
                <a:schemeClr val="dk1"/>
              </a:buClr>
              <a:buSzPts val="1100"/>
              <a:buFont typeface="Arial"/>
              <a:buNone/>
            </a:pPr>
            <a:r>
              <a:rPr lang="en" b="1">
                <a:solidFill>
                  <a:schemeClr val="dk1"/>
                </a:solidFill>
                <a:latin typeface="Source Sans Pro"/>
                <a:ea typeface="Source Sans Pro"/>
                <a:cs typeface="Source Sans Pro"/>
                <a:sym typeface="Source Sans Pro"/>
              </a:rPr>
              <a:t>Guiding Question #2:</a:t>
            </a:r>
            <a:r>
              <a:rPr lang="en">
                <a:solidFill>
                  <a:schemeClr val="dk1"/>
                </a:solidFill>
                <a:latin typeface="Source Sans Pro"/>
                <a:ea typeface="Source Sans Pro"/>
                <a:cs typeface="Source Sans Pro"/>
                <a:sym typeface="Source Sans Pro"/>
              </a:rPr>
              <a:t> Why did the community decide to use these energy sources?</a:t>
            </a:r>
            <a:endParaRPr>
              <a:latin typeface="Source Sans Pro"/>
              <a:ea typeface="Source Sans Pro"/>
              <a:cs typeface="Source Sans Pro"/>
              <a:sym typeface="Source Sans Pro"/>
            </a:endParaRPr>
          </a:p>
        </p:txBody>
      </p:sp>
      <p:pic>
        <p:nvPicPr>
          <p:cNvPr id="244" name="Google Shape;244;p2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OC" type="title">
  <p:cSld name="TITLE">
    <p:spTree>
      <p:nvGrpSpPr>
        <p:cNvPr id="1" name="Shape 249"/>
        <p:cNvGrpSpPr/>
        <p:nvPr/>
      </p:nvGrpSpPr>
      <p:grpSpPr>
        <a:xfrm>
          <a:off x="0" y="0"/>
          <a:ext cx="0" cy="0"/>
          <a:chOff x="0" y="0"/>
          <a:chExt cx="0" cy="0"/>
        </a:xfrm>
      </p:grpSpPr>
      <p:sp>
        <p:nvSpPr>
          <p:cNvPr id="250" name="Google Shape;250;p3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L1 - Explore">
  <p:cSld name="SECTION_HEADER_1">
    <p:spTree>
      <p:nvGrpSpPr>
        <p:cNvPr id="1" name="Shape 19"/>
        <p:cNvGrpSpPr/>
        <p:nvPr/>
      </p:nvGrpSpPr>
      <p:grpSpPr>
        <a:xfrm>
          <a:off x="0" y="0"/>
          <a:ext cx="0" cy="0"/>
          <a:chOff x="0" y="0"/>
          <a:chExt cx="0" cy="0"/>
        </a:xfrm>
      </p:grpSpPr>
      <p:sp>
        <p:nvSpPr>
          <p:cNvPr id="20" name="Google Shape;20;p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1" name="Google Shape;21;p4"/>
          <p:cNvSpPr txBox="1"/>
          <p:nvPr/>
        </p:nvSpPr>
        <p:spPr>
          <a:xfrm>
            <a:off x="0" y="5261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Parts of Our Schoolyard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22" name="Google Shape;22;p4"/>
          <p:cNvSpPr txBox="1"/>
          <p:nvPr/>
        </p:nvSpPr>
        <p:spPr>
          <a:xfrm>
            <a:off x="664600" y="349900"/>
            <a:ext cx="5381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How can we describe the different parts of the Earth?</a:t>
            </a:r>
            <a:endParaRPr>
              <a:latin typeface="Source Sans Pro"/>
              <a:ea typeface="Source Sans Pro"/>
              <a:cs typeface="Source Sans Pro"/>
              <a:sym typeface="Source Sans Pro"/>
            </a:endParaRPr>
          </a:p>
        </p:txBody>
      </p:sp>
      <p:sp>
        <p:nvSpPr>
          <p:cNvPr id="23" name="Google Shape;23;p4"/>
          <p:cNvSpPr txBox="1"/>
          <p:nvPr/>
        </p:nvSpPr>
        <p:spPr>
          <a:xfrm>
            <a:off x="648450" y="1197775"/>
            <a:ext cx="8761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you go around the schoolyard, identify natural parts of the environment. </a:t>
            </a:r>
            <a:r>
              <a:rPr lang="en" sz="1600" b="1">
                <a:solidFill>
                  <a:schemeClr val="dk1"/>
                </a:solidFill>
                <a:latin typeface="Source Sans Pro"/>
                <a:ea typeface="Source Sans Pro"/>
                <a:cs typeface="Source Sans Pro"/>
                <a:sym typeface="Source Sans Pro"/>
              </a:rPr>
              <a:t>Record </a:t>
            </a:r>
            <a:r>
              <a:rPr lang="en" sz="1600">
                <a:solidFill>
                  <a:schemeClr val="dk1"/>
                </a:solidFill>
                <a:latin typeface="Source Sans Pro"/>
                <a:ea typeface="Source Sans Pro"/>
                <a:cs typeface="Source Sans Pro"/>
                <a:sym typeface="Source Sans Pro"/>
              </a:rPr>
              <a:t>your observations in the space below</a:t>
            </a:r>
            <a:endParaRPr sz="1600">
              <a:latin typeface="Source Sans Pro"/>
              <a:ea typeface="Source Sans Pro"/>
              <a:cs typeface="Source Sans Pro"/>
              <a:sym typeface="Source Sans Pro"/>
            </a:endParaRPr>
          </a:p>
        </p:txBody>
      </p:sp>
      <p:cxnSp>
        <p:nvCxnSpPr>
          <p:cNvPr id="24" name="Google Shape;24;p4"/>
          <p:cNvCxnSpPr/>
          <p:nvPr/>
        </p:nvCxnSpPr>
        <p:spPr>
          <a:xfrm>
            <a:off x="6251725" y="461850"/>
            <a:ext cx="2598600" cy="4500"/>
          </a:xfrm>
          <a:prstGeom prst="straightConnector1">
            <a:avLst/>
          </a:prstGeom>
          <a:noFill/>
          <a:ln w="9525" cap="flat" cmpd="sng">
            <a:solidFill>
              <a:schemeClr val="dk2"/>
            </a:solidFill>
            <a:prstDash val="dot"/>
            <a:round/>
            <a:headEnd type="none" w="med" len="med"/>
            <a:tailEnd type="none" w="med" len="med"/>
          </a:ln>
        </p:spPr>
      </p:cxnSp>
      <p:pic>
        <p:nvPicPr>
          <p:cNvPr id="25" name="Google Shape;25;p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L1 - Launch" type="secHead">
  <p:cSld name="SECTION_HEADER">
    <p:spTree>
      <p:nvGrpSpPr>
        <p:cNvPr id="1" name="Shape 251"/>
        <p:cNvGrpSpPr/>
        <p:nvPr/>
      </p:nvGrpSpPr>
      <p:grpSpPr>
        <a:xfrm>
          <a:off x="0" y="0"/>
          <a:ext cx="0" cy="0"/>
          <a:chOff x="0" y="0"/>
          <a:chExt cx="0" cy="0"/>
        </a:xfrm>
      </p:grpSpPr>
      <p:sp>
        <p:nvSpPr>
          <p:cNvPr id="252" name="Google Shape;252;p3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53" name="Google Shape;253;p32"/>
          <p:cNvSpPr txBox="1"/>
          <p:nvPr/>
        </p:nvSpPr>
        <p:spPr>
          <a:xfrm>
            <a:off x="486450" y="337050"/>
            <a:ext cx="24648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LAUNCHING THE UNIT</a:t>
            </a:r>
            <a:endParaRPr>
              <a:latin typeface="Source Sans Pro"/>
              <a:ea typeface="Source Sans Pro"/>
              <a:cs typeface="Source Sans Pro"/>
              <a:sym typeface="Source Sans Pro"/>
            </a:endParaRPr>
          </a:p>
        </p:txBody>
      </p:sp>
      <p:cxnSp>
        <p:nvCxnSpPr>
          <p:cNvPr id="254" name="Google Shape;254;p32"/>
          <p:cNvCxnSpPr/>
          <p:nvPr/>
        </p:nvCxnSpPr>
        <p:spPr>
          <a:xfrm>
            <a:off x="3145725" y="520150"/>
            <a:ext cx="5704800" cy="0"/>
          </a:xfrm>
          <a:prstGeom prst="straightConnector1">
            <a:avLst/>
          </a:prstGeom>
          <a:noFill/>
          <a:ln w="9525" cap="flat" cmpd="sng">
            <a:solidFill>
              <a:schemeClr val="dk2"/>
            </a:solidFill>
            <a:prstDash val="dot"/>
            <a:round/>
            <a:headEnd type="none" w="med" len="med"/>
            <a:tailEnd type="none" w="med" len="med"/>
          </a:ln>
        </p:spPr>
      </p:cxnSp>
      <p:pic>
        <p:nvPicPr>
          <p:cNvPr id="255" name="Google Shape;255;p32"/>
          <p:cNvPicPr preferRelativeResize="0"/>
          <p:nvPr/>
        </p:nvPicPr>
        <p:blipFill rotWithShape="1">
          <a:blip r:embed="rId2">
            <a:alphaModFix/>
          </a:blip>
          <a:srcRect t="29" b="19"/>
          <a:stretch/>
        </p:blipFill>
        <p:spPr>
          <a:xfrm>
            <a:off x="8949675" y="322153"/>
            <a:ext cx="476276" cy="390350"/>
          </a:xfrm>
          <a:prstGeom prst="rect">
            <a:avLst/>
          </a:prstGeom>
          <a:noFill/>
          <a:ln>
            <a:noFill/>
          </a:ln>
        </p:spPr>
      </p:pic>
      <p:sp>
        <p:nvSpPr>
          <p:cNvPr id="256" name="Google Shape;256;p32"/>
          <p:cNvSpPr txBox="1"/>
          <p:nvPr/>
        </p:nvSpPr>
        <p:spPr>
          <a:xfrm>
            <a:off x="1611900" y="766893"/>
            <a:ext cx="7983000" cy="59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rgbClr val="000000"/>
              </a:buClr>
              <a:buSzPts val="1100"/>
              <a:buFont typeface="Arial"/>
              <a:buNone/>
            </a:pPr>
            <a:r>
              <a:rPr lang="en" sz="3600">
                <a:latin typeface="Source Sans Pro"/>
                <a:ea typeface="Source Sans Pro"/>
                <a:cs typeface="Source Sans Pro"/>
                <a:sym typeface="Source Sans Pro"/>
              </a:rPr>
              <a:t>Ask a Question</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257" name="Google Shape;257;p32"/>
          <p:cNvSpPr txBox="1"/>
          <p:nvPr/>
        </p:nvSpPr>
        <p:spPr>
          <a:xfrm>
            <a:off x="486450" y="1502450"/>
            <a:ext cx="9108600" cy="99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2000" b="1">
                <a:solidFill>
                  <a:srgbClr val="000000"/>
                </a:solidFill>
                <a:latin typeface="Source Sans Pro"/>
                <a:ea typeface="Source Sans Pro"/>
                <a:cs typeface="Source Sans Pro"/>
                <a:sym typeface="Source Sans Pro"/>
              </a:rPr>
              <a:t>What do you wonder about </a:t>
            </a:r>
            <a:r>
              <a:rPr lang="en" sz="2000" b="1">
                <a:solidFill>
                  <a:schemeClr val="dk1"/>
                </a:solidFill>
                <a:latin typeface="Source Sans Pro"/>
                <a:ea typeface="Source Sans Pro"/>
                <a:cs typeface="Source Sans Pro"/>
                <a:sym typeface="Source Sans Pro"/>
              </a:rPr>
              <a:t>the soil, the crops, and the soil degradation map</a:t>
            </a:r>
            <a:r>
              <a:rPr lang="en" sz="2000" b="1">
                <a:solidFill>
                  <a:srgbClr val="000000"/>
                </a:solidFill>
                <a:latin typeface="Source Sans Pro"/>
                <a:ea typeface="Source Sans Pro"/>
                <a:cs typeface="Source Sans Pro"/>
                <a:sym typeface="Source Sans Pro"/>
              </a:rPr>
              <a:t>?</a:t>
            </a:r>
            <a:endParaRPr sz="2000" b="1">
              <a:solidFill>
                <a:srgbClr val="000000"/>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2000">
                <a:solidFill>
                  <a:srgbClr val="000000"/>
                </a:solidFill>
                <a:latin typeface="Source Sans Pro"/>
                <a:ea typeface="Source Sans Pro"/>
                <a:cs typeface="Source Sans Pro"/>
                <a:sym typeface="Source Sans Pro"/>
              </a:rPr>
              <a:t>I wonder...</a:t>
            </a:r>
            <a:endParaRPr sz="2000"/>
          </a:p>
        </p:txBody>
      </p:sp>
      <p:pic>
        <p:nvPicPr>
          <p:cNvPr id="258" name="Google Shape;258;p32"/>
          <p:cNvPicPr preferRelativeResize="0"/>
          <p:nvPr/>
        </p:nvPicPr>
        <p:blipFill rotWithShape="1">
          <a:blip r:embed="rId3">
            <a:alphaModFix/>
          </a:blip>
          <a:srcRect l="406" r="396"/>
          <a:stretch/>
        </p:blipFill>
        <p:spPr>
          <a:xfrm>
            <a:off x="801025" y="782418"/>
            <a:ext cx="700450" cy="706150"/>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L1 - Engage">
  <p:cSld name="SECTION_HEADER_1">
    <p:spTree>
      <p:nvGrpSpPr>
        <p:cNvPr id="1" name="Shape 259"/>
        <p:cNvGrpSpPr/>
        <p:nvPr/>
      </p:nvGrpSpPr>
      <p:grpSpPr>
        <a:xfrm>
          <a:off x="0" y="0"/>
          <a:ext cx="0" cy="0"/>
          <a:chOff x="0" y="0"/>
          <a:chExt cx="0" cy="0"/>
        </a:xfrm>
      </p:grpSpPr>
      <p:sp>
        <p:nvSpPr>
          <p:cNvPr id="260" name="Google Shape;260;p3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61" name="Google Shape;261;p33"/>
          <p:cNvSpPr txBox="1"/>
          <p:nvPr/>
        </p:nvSpPr>
        <p:spPr>
          <a:xfrm>
            <a:off x="0" y="7547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The Land Around Our School </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262" name="Google Shape;262;p33"/>
          <p:cNvSpPr txBox="1"/>
          <p:nvPr/>
        </p:nvSpPr>
        <p:spPr>
          <a:xfrm>
            <a:off x="486450" y="279075"/>
            <a:ext cx="60429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ENGAGE:  </a:t>
            </a:r>
            <a:r>
              <a:rPr lang="en">
                <a:solidFill>
                  <a:schemeClr val="dk1"/>
                </a:solidFill>
                <a:latin typeface="Source Sans Pro"/>
                <a:ea typeface="Source Sans Pro"/>
                <a:cs typeface="Source Sans Pro"/>
                <a:sym typeface="Source Sans Pro"/>
              </a:rPr>
              <a:t>What is the surface of land like, and how do people map it out?</a:t>
            </a:r>
            <a:endParaRPr>
              <a:latin typeface="Source Sans Pro"/>
              <a:ea typeface="Source Sans Pro"/>
              <a:cs typeface="Source Sans Pro"/>
              <a:sym typeface="Source Sans Pro"/>
            </a:endParaRPr>
          </a:p>
        </p:txBody>
      </p:sp>
      <p:cxnSp>
        <p:nvCxnSpPr>
          <p:cNvPr id="263" name="Google Shape;263;p33"/>
          <p:cNvCxnSpPr/>
          <p:nvPr/>
        </p:nvCxnSpPr>
        <p:spPr>
          <a:xfrm>
            <a:off x="6529350" y="474250"/>
            <a:ext cx="2259300" cy="0"/>
          </a:xfrm>
          <a:prstGeom prst="straightConnector1">
            <a:avLst/>
          </a:prstGeom>
          <a:noFill/>
          <a:ln w="9525" cap="flat" cmpd="sng">
            <a:solidFill>
              <a:schemeClr val="dk2"/>
            </a:solidFill>
            <a:prstDash val="dot"/>
            <a:round/>
            <a:headEnd type="none" w="med" len="med"/>
            <a:tailEnd type="none" w="med" len="med"/>
          </a:ln>
        </p:spPr>
      </p:cxnSp>
      <p:pic>
        <p:nvPicPr>
          <p:cNvPr id="264" name="Google Shape;264;p33"/>
          <p:cNvPicPr preferRelativeResize="0"/>
          <p:nvPr/>
        </p:nvPicPr>
        <p:blipFill rotWithShape="1">
          <a:blip r:embed="rId2">
            <a:alphaModFix/>
          </a:blip>
          <a:srcRect t="29" b="19"/>
          <a:stretch/>
        </p:blipFill>
        <p:spPr>
          <a:xfrm>
            <a:off x="8949675" y="279065"/>
            <a:ext cx="476276" cy="390350"/>
          </a:xfrm>
          <a:prstGeom prst="rect">
            <a:avLst/>
          </a:prstGeom>
          <a:noFill/>
          <a:ln>
            <a:noFill/>
          </a:ln>
        </p:spPr>
      </p:pic>
      <p:sp>
        <p:nvSpPr>
          <p:cNvPr id="265" name="Google Shape;265;p33"/>
          <p:cNvSpPr txBox="1"/>
          <p:nvPr/>
        </p:nvSpPr>
        <p:spPr>
          <a:xfrm>
            <a:off x="486450" y="1517700"/>
            <a:ext cx="91128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latin typeface="Source Sans Pro"/>
                <a:ea typeface="Source Sans Pro"/>
                <a:cs typeface="Source Sans Pro"/>
                <a:sym typeface="Source Sans Pro"/>
              </a:rPr>
              <a:t>Draw the land around your school. Label the different things you draw such as hills, water, rocks, parking lot, sidewalk, buildings, trees, or anything else you observe.</a:t>
            </a:r>
            <a:endParaRPr sz="1600">
              <a:latin typeface="Source Sans Pro"/>
              <a:ea typeface="Source Sans Pro"/>
              <a:cs typeface="Source Sans Pro"/>
              <a:sym typeface="Source Sans Pro"/>
            </a:endParaRPr>
          </a:p>
        </p:txBody>
      </p:sp>
      <p:sp>
        <p:nvSpPr>
          <p:cNvPr id="266" name="Google Shape;266;p33"/>
          <p:cNvSpPr/>
          <p:nvPr/>
        </p:nvSpPr>
        <p:spPr>
          <a:xfrm>
            <a:off x="486450" y="2333800"/>
            <a:ext cx="9112800" cy="49737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L1 - Explore 1">
  <p:cSld name="SECTION_HEADER_1_2">
    <p:spTree>
      <p:nvGrpSpPr>
        <p:cNvPr id="1" name="Shape 267"/>
        <p:cNvGrpSpPr/>
        <p:nvPr/>
      </p:nvGrpSpPr>
      <p:grpSpPr>
        <a:xfrm>
          <a:off x="0" y="0"/>
          <a:ext cx="0" cy="0"/>
          <a:chOff x="0" y="0"/>
          <a:chExt cx="0" cy="0"/>
        </a:xfrm>
      </p:grpSpPr>
      <p:pic>
        <p:nvPicPr>
          <p:cNvPr id="268" name="Google Shape;268;p34"/>
          <p:cNvPicPr preferRelativeResize="0"/>
          <p:nvPr/>
        </p:nvPicPr>
        <p:blipFill>
          <a:blip r:embed="rId2">
            <a:alphaModFix/>
          </a:blip>
          <a:stretch>
            <a:fillRect/>
          </a:stretch>
        </p:blipFill>
        <p:spPr>
          <a:xfrm>
            <a:off x="410625" y="1448850"/>
            <a:ext cx="9237150" cy="5956350"/>
          </a:xfrm>
          <a:prstGeom prst="rect">
            <a:avLst/>
          </a:prstGeom>
          <a:noFill/>
          <a:ln>
            <a:noFill/>
          </a:ln>
        </p:spPr>
      </p:pic>
      <p:sp>
        <p:nvSpPr>
          <p:cNvPr id="269" name="Google Shape;269;p3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70" name="Google Shape;270;p34"/>
          <p:cNvSpPr txBox="1"/>
          <p:nvPr/>
        </p:nvSpPr>
        <p:spPr>
          <a:xfrm>
            <a:off x="3605275" y="647800"/>
            <a:ext cx="29775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My Earth Map</a:t>
            </a:r>
            <a:endParaRPr sz="3600">
              <a:latin typeface="Source Sans Pro"/>
              <a:ea typeface="Source Sans Pro"/>
              <a:cs typeface="Source Sans Pro"/>
              <a:sym typeface="Source Sans Pro"/>
            </a:endParaRPr>
          </a:p>
        </p:txBody>
      </p:sp>
      <p:sp>
        <p:nvSpPr>
          <p:cNvPr id="271" name="Google Shape;271;p34"/>
          <p:cNvSpPr txBox="1"/>
          <p:nvPr/>
        </p:nvSpPr>
        <p:spPr>
          <a:xfrm>
            <a:off x="454025" y="214225"/>
            <a:ext cx="6318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What is the surface of land like, and how do people map it out?</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1000"/>
              </a:spcAft>
              <a:buNone/>
            </a:pPr>
            <a:endParaRPr>
              <a:latin typeface="Source Sans Pro"/>
              <a:ea typeface="Source Sans Pro"/>
              <a:cs typeface="Source Sans Pro"/>
              <a:sym typeface="Source Sans Pro"/>
            </a:endParaRPr>
          </a:p>
        </p:txBody>
      </p:sp>
      <p:cxnSp>
        <p:nvCxnSpPr>
          <p:cNvPr id="272" name="Google Shape;272;p34"/>
          <p:cNvCxnSpPr/>
          <p:nvPr/>
        </p:nvCxnSpPr>
        <p:spPr>
          <a:xfrm>
            <a:off x="6475200" y="432400"/>
            <a:ext cx="2375400" cy="1500"/>
          </a:xfrm>
          <a:prstGeom prst="straightConnector1">
            <a:avLst/>
          </a:prstGeom>
          <a:noFill/>
          <a:ln w="9525" cap="flat" cmpd="sng">
            <a:solidFill>
              <a:schemeClr val="dk2"/>
            </a:solidFill>
            <a:prstDash val="dot"/>
            <a:round/>
            <a:headEnd type="none" w="med" len="med"/>
            <a:tailEnd type="none" w="med" len="med"/>
          </a:ln>
        </p:spPr>
      </p:cxnSp>
      <p:pic>
        <p:nvPicPr>
          <p:cNvPr id="273" name="Google Shape;273;p34"/>
          <p:cNvPicPr preferRelativeResize="0"/>
          <p:nvPr/>
        </p:nvPicPr>
        <p:blipFill rotWithShape="1">
          <a:blip r:embed="rId3">
            <a:alphaModFix/>
          </a:blip>
          <a:srcRect t="29" b="19"/>
          <a:stretch/>
        </p:blipFill>
        <p:spPr>
          <a:xfrm>
            <a:off x="8949675" y="257445"/>
            <a:ext cx="476276" cy="390350"/>
          </a:xfrm>
          <a:prstGeom prst="rect">
            <a:avLst/>
          </a:prstGeom>
          <a:noFill/>
          <a:ln>
            <a:noFill/>
          </a:ln>
        </p:spPr>
      </p:pic>
      <p:sp>
        <p:nvSpPr>
          <p:cNvPr id="274" name="Google Shape;274;p34"/>
          <p:cNvSpPr/>
          <p:nvPr/>
        </p:nvSpPr>
        <p:spPr>
          <a:xfrm>
            <a:off x="-2560075" y="-10425"/>
            <a:ext cx="2549700" cy="7772400"/>
          </a:xfrm>
          <a:prstGeom prst="rect">
            <a:avLst/>
          </a:pr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34"/>
          <p:cNvSpPr txBox="1"/>
          <p:nvPr/>
        </p:nvSpPr>
        <p:spPr>
          <a:xfrm>
            <a:off x="-2479675" y="604525"/>
            <a:ext cx="2052300" cy="2303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latin typeface="Source Sans Pro"/>
                <a:ea typeface="Source Sans Pro"/>
                <a:cs typeface="Source Sans Pro"/>
                <a:sym typeface="Source Sans Pro"/>
              </a:rPr>
              <a:t>Volcano =</a:t>
            </a:r>
            <a:endParaRPr sz="1600">
              <a:latin typeface="Source Sans Pro"/>
              <a:ea typeface="Source Sans Pro"/>
              <a:cs typeface="Source Sans Pro"/>
              <a:sym typeface="Source Sans Pro"/>
            </a:endParaRPr>
          </a:p>
          <a:p>
            <a:pPr marL="0" lvl="0" indent="0" algn="l" rtl="0">
              <a:spcBef>
                <a:spcPts val="1000"/>
              </a:spcBef>
              <a:spcAft>
                <a:spcPts val="0"/>
              </a:spcAft>
              <a:buNone/>
            </a:pPr>
            <a:r>
              <a:rPr lang="en" sz="1600">
                <a:latin typeface="Source Sans Pro"/>
                <a:ea typeface="Source Sans Pro"/>
                <a:cs typeface="Source Sans Pro"/>
                <a:sym typeface="Source Sans Pro"/>
              </a:rPr>
              <a:t>Earthquake =</a:t>
            </a:r>
            <a:endParaRPr sz="1600">
              <a:latin typeface="Source Sans Pro"/>
              <a:ea typeface="Source Sans Pro"/>
              <a:cs typeface="Source Sans Pro"/>
              <a:sym typeface="Source Sans Pro"/>
            </a:endParaRPr>
          </a:p>
          <a:p>
            <a:pPr marL="0" lvl="0" indent="0" algn="l" rtl="0">
              <a:spcBef>
                <a:spcPts val="1000"/>
              </a:spcBef>
              <a:spcAft>
                <a:spcPts val="0"/>
              </a:spcAft>
              <a:buNone/>
            </a:pPr>
            <a:r>
              <a:rPr lang="en" sz="1600">
                <a:latin typeface="Source Sans Pro"/>
                <a:ea typeface="Source Sans Pro"/>
                <a:cs typeface="Source Sans Pro"/>
                <a:sym typeface="Source Sans Pro"/>
              </a:rPr>
              <a:t>Plate Boundary =</a:t>
            </a:r>
            <a:endParaRPr sz="1600">
              <a:latin typeface="Source Sans Pro"/>
              <a:ea typeface="Source Sans Pro"/>
              <a:cs typeface="Source Sans Pro"/>
              <a:sym typeface="Source Sans Pro"/>
            </a:endParaRPr>
          </a:p>
          <a:p>
            <a:pPr marL="0" lvl="0" indent="0" algn="l" rtl="0">
              <a:spcBef>
                <a:spcPts val="1000"/>
              </a:spcBef>
              <a:spcAft>
                <a:spcPts val="0"/>
              </a:spcAft>
              <a:buNone/>
            </a:pPr>
            <a:r>
              <a:rPr lang="en" sz="1600">
                <a:latin typeface="Source Sans Pro"/>
                <a:ea typeface="Source Sans Pro"/>
                <a:cs typeface="Source Sans Pro"/>
                <a:sym typeface="Source Sans Pro"/>
              </a:rPr>
              <a:t>Mountain Range =</a:t>
            </a:r>
            <a:endParaRPr sz="1600">
              <a:latin typeface="Source Sans Pro"/>
              <a:ea typeface="Source Sans Pro"/>
              <a:cs typeface="Source Sans Pro"/>
              <a:sym typeface="Source Sans Pro"/>
            </a:endParaRPr>
          </a:p>
          <a:p>
            <a:pPr marL="0" lvl="0" indent="0" algn="l" rtl="0">
              <a:spcBef>
                <a:spcPts val="1000"/>
              </a:spcBef>
              <a:spcAft>
                <a:spcPts val="0"/>
              </a:spcAft>
              <a:buNone/>
            </a:pPr>
            <a:r>
              <a:rPr lang="en" sz="1600">
                <a:latin typeface="Source Sans Pro"/>
                <a:ea typeface="Source Sans Pro"/>
                <a:cs typeface="Source Sans Pro"/>
                <a:sym typeface="Source Sans Pro"/>
              </a:rPr>
              <a:t>Ocean Feature =</a:t>
            </a:r>
            <a:endParaRPr sz="1600">
              <a:latin typeface="Source Sans Pro"/>
              <a:ea typeface="Source Sans Pro"/>
              <a:cs typeface="Source Sans Pro"/>
              <a:sym typeface="Source Sans Pro"/>
            </a:endParaRPr>
          </a:p>
          <a:p>
            <a:pPr marL="0" lvl="0" indent="0" algn="l" rtl="0">
              <a:spcBef>
                <a:spcPts val="1000"/>
              </a:spcBef>
              <a:spcAft>
                <a:spcPts val="1000"/>
              </a:spcAft>
              <a:buNone/>
            </a:pPr>
            <a:endParaRPr sz="1600">
              <a:latin typeface="Source Sans Pro"/>
              <a:ea typeface="Source Sans Pro"/>
              <a:cs typeface="Source Sans Pro"/>
              <a:sym typeface="Source Sans Pro"/>
            </a:endParaRPr>
          </a:p>
        </p:txBody>
      </p:sp>
      <p:sp>
        <p:nvSpPr>
          <p:cNvPr id="276" name="Google Shape;276;p34"/>
          <p:cNvSpPr txBox="1"/>
          <p:nvPr/>
        </p:nvSpPr>
        <p:spPr>
          <a:xfrm>
            <a:off x="-2479675" y="252525"/>
            <a:ext cx="1875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KEY</a:t>
            </a:r>
            <a:endParaRPr b="1">
              <a:latin typeface="Source Sans Pro"/>
              <a:ea typeface="Source Sans Pro"/>
              <a:cs typeface="Source Sans Pro"/>
              <a:sym typeface="Source Sans Pro"/>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L1 - Explore 2">
  <p:cSld name="SECTION_HEADER_1_1">
    <p:spTree>
      <p:nvGrpSpPr>
        <p:cNvPr id="1" name="Shape 277"/>
        <p:cNvGrpSpPr/>
        <p:nvPr/>
      </p:nvGrpSpPr>
      <p:grpSpPr>
        <a:xfrm>
          <a:off x="0" y="0"/>
          <a:ext cx="0" cy="0"/>
          <a:chOff x="0" y="0"/>
          <a:chExt cx="0" cy="0"/>
        </a:xfrm>
      </p:grpSpPr>
      <p:sp>
        <p:nvSpPr>
          <p:cNvPr id="278" name="Google Shape;278;p3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79" name="Google Shape;279;p35"/>
          <p:cNvSpPr txBox="1"/>
          <p:nvPr/>
        </p:nvSpPr>
        <p:spPr>
          <a:xfrm>
            <a:off x="0" y="711088"/>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My Earth Map Checklist</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cxnSp>
        <p:nvCxnSpPr>
          <p:cNvPr id="280" name="Google Shape;280;p35"/>
          <p:cNvCxnSpPr/>
          <p:nvPr/>
        </p:nvCxnSpPr>
        <p:spPr>
          <a:xfrm>
            <a:off x="6486000" y="464825"/>
            <a:ext cx="2364300" cy="1200"/>
          </a:xfrm>
          <a:prstGeom prst="straightConnector1">
            <a:avLst/>
          </a:prstGeom>
          <a:noFill/>
          <a:ln w="9525" cap="flat" cmpd="sng">
            <a:solidFill>
              <a:schemeClr val="dk2"/>
            </a:solidFill>
            <a:prstDash val="dot"/>
            <a:round/>
            <a:headEnd type="none" w="med" len="med"/>
            <a:tailEnd type="none" w="med" len="med"/>
          </a:ln>
        </p:spPr>
      </p:cxnSp>
      <p:pic>
        <p:nvPicPr>
          <p:cNvPr id="281" name="Google Shape;281;p3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82" name="Google Shape;282;p35"/>
          <p:cNvSpPr txBox="1"/>
          <p:nvPr/>
        </p:nvSpPr>
        <p:spPr>
          <a:xfrm>
            <a:off x="464825" y="252200"/>
            <a:ext cx="6237300" cy="400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solidFill>
                  <a:schemeClr val="dk1"/>
                </a:solidFill>
                <a:latin typeface="Source Sans Pro"/>
                <a:ea typeface="Source Sans Pro"/>
                <a:cs typeface="Source Sans Pro"/>
                <a:sym typeface="Source Sans Pro"/>
              </a:rPr>
              <a:t>Lesson 1 EXPLORE: What is the surface of land like, and how do people map it out?</a:t>
            </a:r>
            <a:endParaRPr>
              <a:solidFill>
                <a:schemeClr val="dk1"/>
              </a:solidFill>
              <a:latin typeface="Source Sans Pro"/>
              <a:ea typeface="Source Sans Pro"/>
              <a:cs typeface="Source Sans Pro"/>
              <a:sym typeface="Source Sans Pro"/>
            </a:endParaRPr>
          </a:p>
        </p:txBody>
      </p:sp>
      <p:sp>
        <p:nvSpPr>
          <p:cNvPr id="283" name="Google Shape;283;p35"/>
          <p:cNvSpPr txBox="1"/>
          <p:nvPr/>
        </p:nvSpPr>
        <p:spPr>
          <a:xfrm>
            <a:off x="909625" y="1364675"/>
            <a:ext cx="3102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latin typeface="Source Sans Pro"/>
                <a:ea typeface="Source Sans Pro"/>
                <a:cs typeface="Source Sans Pro"/>
                <a:sym typeface="Source Sans Pro"/>
              </a:rPr>
              <a:t>Resource:</a:t>
            </a:r>
            <a:r>
              <a:rPr lang="en" b="1" i="1">
                <a:latin typeface="Source Sans Pro"/>
                <a:ea typeface="Source Sans Pro"/>
                <a:cs typeface="Source Sans Pro"/>
                <a:sym typeface="Source Sans Pro"/>
              </a:rPr>
              <a:t> </a:t>
            </a:r>
            <a:r>
              <a:rPr lang="en" b="1">
                <a:latin typeface="Source Sans Pro"/>
                <a:ea typeface="Source Sans Pro"/>
                <a:cs typeface="Source Sans Pro"/>
                <a:sym typeface="Source Sans Pro"/>
              </a:rPr>
              <a:t>Inflatable Globe</a:t>
            </a:r>
            <a:endParaRPr>
              <a:latin typeface="Source Sans Pro"/>
              <a:ea typeface="Source Sans Pro"/>
              <a:cs typeface="Source Sans Pro"/>
              <a:sym typeface="Source Sans Pro"/>
            </a:endParaRPr>
          </a:p>
        </p:txBody>
      </p:sp>
      <p:graphicFrame>
        <p:nvGraphicFramePr>
          <p:cNvPr id="284" name="Google Shape;284;p35"/>
          <p:cNvGraphicFramePr/>
          <p:nvPr/>
        </p:nvGraphicFramePr>
        <p:xfrm>
          <a:off x="985813" y="1759500"/>
          <a:ext cx="3000000" cy="3000000"/>
        </p:xfrm>
        <a:graphic>
          <a:graphicData uri="http://schemas.openxmlformats.org/drawingml/2006/table">
            <a:tbl>
              <a:tblPr>
                <a:noFill/>
                <a:tableStyleId>{8803E428-0F54-40B4-AED2-B203F57DB7CE}</a:tableStyleId>
              </a:tblPr>
              <a:tblGrid>
                <a:gridCol w="3178250">
                  <a:extLst>
                    <a:ext uri="{9D8B030D-6E8A-4147-A177-3AD203B41FA5}">
                      <a16:colId xmlns:a16="http://schemas.microsoft.com/office/drawing/2014/main" val="20000"/>
                    </a:ext>
                  </a:extLst>
                </a:gridCol>
                <a:gridCol w="2317975">
                  <a:extLst>
                    <a:ext uri="{9D8B030D-6E8A-4147-A177-3AD203B41FA5}">
                      <a16:colId xmlns:a16="http://schemas.microsoft.com/office/drawing/2014/main" val="20001"/>
                    </a:ext>
                  </a:extLst>
                </a:gridCol>
                <a:gridCol w="2047725">
                  <a:extLst>
                    <a:ext uri="{9D8B030D-6E8A-4147-A177-3AD203B41FA5}">
                      <a16:colId xmlns:a16="http://schemas.microsoft.com/office/drawing/2014/main" val="20002"/>
                    </a:ext>
                  </a:extLst>
                </a:gridCol>
              </a:tblGrid>
              <a:tr h="4366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Map Part</a:t>
                      </a:r>
                      <a:endParaRPr b="1">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Did I label it on my map?</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Color or Symbol I Used</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5286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7 Continent Names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5286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4 Ocean Names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r h="5286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Lines of Latitude</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3"/>
                  </a:ext>
                </a:extLst>
              </a:tr>
              <a:tr h="5286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Directions (North, South, East, West)</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4"/>
                  </a:ext>
                </a:extLst>
              </a:tr>
            </a:tbl>
          </a:graphicData>
        </a:graphic>
      </p:graphicFrame>
      <p:sp>
        <p:nvSpPr>
          <p:cNvPr id="285" name="Google Shape;285;p35"/>
          <p:cNvSpPr txBox="1"/>
          <p:nvPr/>
        </p:nvSpPr>
        <p:spPr>
          <a:xfrm>
            <a:off x="909625" y="4458225"/>
            <a:ext cx="3307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latin typeface="Source Sans Pro"/>
                <a:ea typeface="Source Sans Pro"/>
                <a:cs typeface="Source Sans Pro"/>
                <a:sym typeface="Source Sans Pro"/>
              </a:rPr>
              <a:t>Resource: </a:t>
            </a:r>
            <a:r>
              <a:rPr lang="en" b="1">
                <a:latin typeface="Source Sans Pro"/>
                <a:ea typeface="Source Sans Pro"/>
                <a:cs typeface="Source Sans Pro"/>
                <a:sym typeface="Source Sans Pro"/>
              </a:rPr>
              <a:t>Cracked Plates Online Map</a:t>
            </a:r>
            <a:endParaRPr>
              <a:latin typeface="Source Sans Pro"/>
              <a:ea typeface="Source Sans Pro"/>
              <a:cs typeface="Source Sans Pro"/>
              <a:sym typeface="Source Sans Pro"/>
            </a:endParaRPr>
          </a:p>
        </p:txBody>
      </p:sp>
      <p:graphicFrame>
        <p:nvGraphicFramePr>
          <p:cNvPr id="286" name="Google Shape;286;p35"/>
          <p:cNvGraphicFramePr/>
          <p:nvPr/>
        </p:nvGraphicFramePr>
        <p:xfrm>
          <a:off x="985850" y="4873195"/>
          <a:ext cx="3000000" cy="3000000"/>
        </p:xfrm>
        <a:graphic>
          <a:graphicData uri="http://schemas.openxmlformats.org/drawingml/2006/table">
            <a:tbl>
              <a:tblPr>
                <a:noFill/>
                <a:tableStyleId>{8803E428-0F54-40B4-AED2-B203F57DB7CE}</a:tableStyleId>
              </a:tblPr>
              <a:tblGrid>
                <a:gridCol w="3178225">
                  <a:extLst>
                    <a:ext uri="{9D8B030D-6E8A-4147-A177-3AD203B41FA5}">
                      <a16:colId xmlns:a16="http://schemas.microsoft.com/office/drawing/2014/main" val="20000"/>
                    </a:ext>
                  </a:extLst>
                </a:gridCol>
                <a:gridCol w="2295525">
                  <a:extLst>
                    <a:ext uri="{9D8B030D-6E8A-4147-A177-3AD203B41FA5}">
                      <a16:colId xmlns:a16="http://schemas.microsoft.com/office/drawing/2014/main" val="20001"/>
                    </a:ext>
                  </a:extLst>
                </a:gridCol>
                <a:gridCol w="2039350">
                  <a:extLst>
                    <a:ext uri="{9D8B030D-6E8A-4147-A177-3AD203B41FA5}">
                      <a16:colId xmlns:a16="http://schemas.microsoft.com/office/drawing/2014/main" val="20002"/>
                    </a:ext>
                  </a:extLst>
                </a:gridCol>
              </a:tblGrid>
              <a:tr h="4474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Map Part</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Did I label it on my map?</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Color or Symbol I Used</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5205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Mountain Ranges </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5205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Mid-Ocean Ridges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r h="5205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Volcanoes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3"/>
                  </a:ext>
                </a:extLst>
              </a:tr>
              <a:tr h="5205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Earthquakes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L1 - Explain">
  <p:cSld name="SECTION_HEADER_1_1_3">
    <p:spTree>
      <p:nvGrpSpPr>
        <p:cNvPr id="1" name="Shape 287"/>
        <p:cNvGrpSpPr/>
        <p:nvPr/>
      </p:nvGrpSpPr>
      <p:grpSpPr>
        <a:xfrm>
          <a:off x="0" y="0"/>
          <a:ext cx="0" cy="0"/>
          <a:chOff x="0" y="0"/>
          <a:chExt cx="0" cy="0"/>
        </a:xfrm>
      </p:grpSpPr>
      <p:sp>
        <p:nvSpPr>
          <p:cNvPr id="288" name="Google Shape;288;p3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89" name="Google Shape;289;p36"/>
          <p:cNvSpPr txBox="1"/>
          <p:nvPr/>
        </p:nvSpPr>
        <p:spPr>
          <a:xfrm>
            <a:off x="0" y="65845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Patterns of Earth Features</a:t>
            </a:r>
            <a:endParaRPr sz="30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290" name="Google Shape;290;p36"/>
          <p:cNvSpPr txBox="1"/>
          <p:nvPr/>
        </p:nvSpPr>
        <p:spPr>
          <a:xfrm>
            <a:off x="479250" y="268125"/>
            <a:ext cx="62121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EXPLAIN: </a:t>
            </a:r>
            <a:r>
              <a:rPr lang="en">
                <a:solidFill>
                  <a:schemeClr val="dk1"/>
                </a:solidFill>
                <a:latin typeface="Source Sans Pro"/>
                <a:ea typeface="Source Sans Pro"/>
                <a:cs typeface="Source Sans Pro"/>
                <a:sym typeface="Source Sans Pro"/>
              </a:rPr>
              <a:t>What is the surface of land like, and how do people map it out?</a:t>
            </a:r>
            <a:endParaRPr>
              <a:latin typeface="Source Sans Pro"/>
              <a:ea typeface="Source Sans Pro"/>
              <a:cs typeface="Source Sans Pro"/>
              <a:sym typeface="Source Sans Pro"/>
            </a:endParaRPr>
          </a:p>
        </p:txBody>
      </p:sp>
      <p:cxnSp>
        <p:nvCxnSpPr>
          <p:cNvPr id="291" name="Google Shape;291;p36"/>
          <p:cNvCxnSpPr/>
          <p:nvPr/>
        </p:nvCxnSpPr>
        <p:spPr>
          <a:xfrm>
            <a:off x="6464400" y="486450"/>
            <a:ext cx="2386200" cy="12300"/>
          </a:xfrm>
          <a:prstGeom prst="straightConnector1">
            <a:avLst/>
          </a:prstGeom>
          <a:noFill/>
          <a:ln w="9525" cap="flat" cmpd="sng">
            <a:solidFill>
              <a:schemeClr val="dk2"/>
            </a:solidFill>
            <a:prstDash val="dot"/>
            <a:round/>
            <a:headEnd type="none" w="med" len="med"/>
            <a:tailEnd type="none" w="med" len="med"/>
          </a:ln>
        </p:spPr>
      </p:cxnSp>
      <p:pic>
        <p:nvPicPr>
          <p:cNvPr id="292" name="Google Shape;292;p36"/>
          <p:cNvPicPr preferRelativeResize="0"/>
          <p:nvPr/>
        </p:nvPicPr>
        <p:blipFill rotWithShape="1">
          <a:blip r:embed="rId2">
            <a:alphaModFix/>
          </a:blip>
          <a:srcRect t="29" b="19"/>
          <a:stretch/>
        </p:blipFill>
        <p:spPr>
          <a:xfrm>
            <a:off x="8949675" y="311343"/>
            <a:ext cx="476276" cy="390350"/>
          </a:xfrm>
          <a:prstGeom prst="rect">
            <a:avLst/>
          </a:prstGeom>
          <a:noFill/>
          <a:ln>
            <a:noFill/>
          </a:ln>
        </p:spPr>
      </p:pic>
      <p:graphicFrame>
        <p:nvGraphicFramePr>
          <p:cNvPr id="293" name="Google Shape;293;p36"/>
          <p:cNvGraphicFramePr/>
          <p:nvPr/>
        </p:nvGraphicFramePr>
        <p:xfrm>
          <a:off x="479250" y="2136500"/>
          <a:ext cx="3000000" cy="3000000"/>
        </p:xfrm>
        <a:graphic>
          <a:graphicData uri="http://schemas.openxmlformats.org/drawingml/2006/table">
            <a:tbl>
              <a:tblPr>
                <a:noFill/>
                <a:tableStyleId>{C1F6016F-1F6F-4580-A61C-9CB6C4A440A6}</a:tableStyleId>
              </a:tblPr>
              <a:tblGrid>
                <a:gridCol w="1901675">
                  <a:extLst>
                    <a:ext uri="{9D8B030D-6E8A-4147-A177-3AD203B41FA5}">
                      <a16:colId xmlns:a16="http://schemas.microsoft.com/office/drawing/2014/main" val="20000"/>
                    </a:ext>
                  </a:extLst>
                </a:gridCol>
                <a:gridCol w="7187850">
                  <a:extLst>
                    <a:ext uri="{9D8B030D-6E8A-4147-A177-3AD203B41FA5}">
                      <a16:colId xmlns:a16="http://schemas.microsoft.com/office/drawing/2014/main" val="20001"/>
                    </a:ext>
                  </a:extLst>
                </a:gridCol>
              </a:tblGrid>
              <a:tr h="390550">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Earth Feature</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Patterns located on Earth (they often occur in/near ________ )</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extLst>
                  <a:ext uri="{0D108BD9-81ED-4DB2-BD59-A6C34878D82A}">
                    <a16:rowId xmlns:a16="http://schemas.microsoft.com/office/drawing/2014/main" val="10000"/>
                  </a:ext>
                </a:extLst>
              </a:tr>
              <a:tr h="11931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Mountain ranges</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1931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Mid-ocean ridges</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931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Volcanoes</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931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Earthquakes</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294" name="Google Shape;294;p36"/>
          <p:cNvSpPr txBox="1"/>
          <p:nvPr/>
        </p:nvSpPr>
        <p:spPr>
          <a:xfrm>
            <a:off x="479250" y="1387125"/>
            <a:ext cx="90894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Directions:</a:t>
            </a:r>
            <a:r>
              <a:rPr lang="en">
                <a:latin typeface="Source Sans Pro"/>
                <a:ea typeface="Source Sans Pro"/>
                <a:cs typeface="Source Sans Pro"/>
                <a:sym typeface="Source Sans Pro"/>
              </a:rPr>
              <a:t> Use the data you gathered to make your Earth Map to look for patterns. Where do mountains, mid-ocean ridges, volcanoes, and earthquakes occur on Earth? </a:t>
            </a:r>
            <a:endParaRPr>
              <a:latin typeface="Source Sans Pro"/>
              <a:ea typeface="Source Sans Pro"/>
              <a:cs typeface="Source Sans Pro"/>
              <a:sym typeface="Source Sans Pro"/>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L1 - Elaborate">
  <p:cSld name="SECTION_HEADER_1_1_1">
    <p:spTree>
      <p:nvGrpSpPr>
        <p:cNvPr id="1" name="Shape 295"/>
        <p:cNvGrpSpPr/>
        <p:nvPr/>
      </p:nvGrpSpPr>
      <p:grpSpPr>
        <a:xfrm>
          <a:off x="0" y="0"/>
          <a:ext cx="0" cy="0"/>
          <a:chOff x="0" y="0"/>
          <a:chExt cx="0" cy="0"/>
        </a:xfrm>
      </p:grpSpPr>
      <p:sp>
        <p:nvSpPr>
          <p:cNvPr id="296" name="Google Shape;296;p3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97" name="Google Shape;297;p37"/>
          <p:cNvSpPr txBox="1"/>
          <p:nvPr/>
        </p:nvSpPr>
        <p:spPr>
          <a:xfrm>
            <a:off x="0" y="6294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Global Soil Patterns</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298" name="Google Shape;298;p37"/>
          <p:cNvSpPr txBox="1"/>
          <p:nvPr/>
        </p:nvSpPr>
        <p:spPr>
          <a:xfrm>
            <a:off x="497250" y="206925"/>
            <a:ext cx="65400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ELABORATE: </a:t>
            </a:r>
            <a:r>
              <a:rPr lang="en">
                <a:solidFill>
                  <a:schemeClr val="dk1"/>
                </a:solidFill>
                <a:latin typeface="Source Sans Pro"/>
                <a:ea typeface="Source Sans Pro"/>
                <a:cs typeface="Source Sans Pro"/>
                <a:sym typeface="Source Sans Pro"/>
              </a:rPr>
              <a:t>What is the surface of land like, and how do people map it out?</a:t>
            </a:r>
            <a:endParaRPr>
              <a:latin typeface="Source Sans Pro"/>
              <a:ea typeface="Source Sans Pro"/>
              <a:cs typeface="Source Sans Pro"/>
              <a:sym typeface="Source Sans Pro"/>
            </a:endParaRPr>
          </a:p>
        </p:txBody>
      </p:sp>
      <p:cxnSp>
        <p:nvCxnSpPr>
          <p:cNvPr id="299" name="Google Shape;299;p37"/>
          <p:cNvCxnSpPr/>
          <p:nvPr/>
        </p:nvCxnSpPr>
        <p:spPr>
          <a:xfrm rot="10800000" flipH="1">
            <a:off x="6745450" y="426400"/>
            <a:ext cx="2105100" cy="6000"/>
          </a:xfrm>
          <a:prstGeom prst="straightConnector1">
            <a:avLst/>
          </a:prstGeom>
          <a:noFill/>
          <a:ln w="9525" cap="flat" cmpd="sng">
            <a:solidFill>
              <a:schemeClr val="dk2"/>
            </a:solidFill>
            <a:prstDash val="dot"/>
            <a:round/>
            <a:headEnd type="none" w="med" len="med"/>
            <a:tailEnd type="none" w="med" len="med"/>
          </a:ln>
        </p:spPr>
      </p:cxnSp>
      <p:pic>
        <p:nvPicPr>
          <p:cNvPr id="300" name="Google Shape;300;p3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301" name="Google Shape;301;p37"/>
          <p:cNvGraphicFramePr/>
          <p:nvPr/>
        </p:nvGraphicFramePr>
        <p:xfrm>
          <a:off x="497238" y="1859866"/>
          <a:ext cx="3000000" cy="3000000"/>
        </p:xfrm>
        <a:graphic>
          <a:graphicData uri="http://schemas.openxmlformats.org/drawingml/2006/table">
            <a:tbl>
              <a:tblPr>
                <a:noFill/>
                <a:tableStyleId>{8803E428-0F54-40B4-AED2-B203F57DB7CE}</a:tableStyleId>
              </a:tblPr>
              <a:tblGrid>
                <a:gridCol w="1309000">
                  <a:extLst>
                    <a:ext uri="{9D8B030D-6E8A-4147-A177-3AD203B41FA5}">
                      <a16:colId xmlns:a16="http://schemas.microsoft.com/office/drawing/2014/main" val="20000"/>
                    </a:ext>
                  </a:extLst>
                </a:gridCol>
                <a:gridCol w="2599225">
                  <a:extLst>
                    <a:ext uri="{9D8B030D-6E8A-4147-A177-3AD203B41FA5}">
                      <a16:colId xmlns:a16="http://schemas.microsoft.com/office/drawing/2014/main" val="20001"/>
                    </a:ext>
                  </a:extLst>
                </a:gridCol>
                <a:gridCol w="2599225">
                  <a:extLst>
                    <a:ext uri="{9D8B030D-6E8A-4147-A177-3AD203B41FA5}">
                      <a16:colId xmlns:a16="http://schemas.microsoft.com/office/drawing/2014/main" val="20002"/>
                    </a:ext>
                  </a:extLst>
                </a:gridCol>
                <a:gridCol w="2599225">
                  <a:extLst>
                    <a:ext uri="{9D8B030D-6E8A-4147-A177-3AD203B41FA5}">
                      <a16:colId xmlns:a16="http://schemas.microsoft.com/office/drawing/2014/main" val="20003"/>
                    </a:ext>
                  </a:extLst>
                </a:gridCol>
              </a:tblGrid>
              <a:tr h="790100">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Soil type</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ctr" rtl="0">
                        <a:lnSpc>
                          <a:spcPct val="115000"/>
                        </a:lnSpc>
                        <a:spcBef>
                          <a:spcPts val="0"/>
                        </a:spcBef>
                        <a:spcAft>
                          <a:spcPts val="0"/>
                        </a:spcAft>
                        <a:buNone/>
                      </a:pPr>
                      <a:r>
                        <a:rPr lang="en" b="1">
                          <a:solidFill>
                            <a:srgbClr val="FFFFFF"/>
                          </a:solidFill>
                          <a:latin typeface="Source Sans Pro"/>
                          <a:ea typeface="Source Sans Pro"/>
                          <a:cs typeface="Source Sans Pro"/>
                          <a:sym typeface="Source Sans Pro"/>
                        </a:rPr>
                        <a:t>Description of soil</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Where it Occurs (name countries or regions such as Northeast, Southwest…)</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Type of Earth feature it occurs near</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1249650">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Inceptisol</a:t>
                      </a:r>
                      <a:endParaRPr>
                        <a:latin typeface="Source Sans Pro"/>
                        <a:ea typeface="Source Sans Pro"/>
                        <a:cs typeface="Source Sans Pro"/>
                        <a:sym typeface="Source Sans Pro"/>
                      </a:endParaRPr>
                    </a:p>
                  </a:txBody>
                  <a:tcPr marL="91425" marR="91425" marT="91425" marB="91425" anchor="ct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1249650">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Andisol</a:t>
                      </a:r>
                      <a:endParaRPr>
                        <a:latin typeface="Source Sans Pro"/>
                        <a:ea typeface="Source Sans Pro"/>
                        <a:cs typeface="Source Sans Pro"/>
                        <a:sym typeface="Source Sans Pro"/>
                      </a:endParaRPr>
                    </a:p>
                  </a:txBody>
                  <a:tcPr marL="91425" marR="91425" marT="91425" marB="91425" anchor="ctr"/>
                </a:tc>
                <a:tc>
                  <a:txBody>
                    <a:bodyPr/>
                    <a:lstStyle/>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bl>
          </a:graphicData>
        </a:graphic>
      </p:graphicFrame>
      <p:sp>
        <p:nvSpPr>
          <p:cNvPr id="302" name="Google Shape;302;p37"/>
          <p:cNvSpPr txBox="1"/>
          <p:nvPr/>
        </p:nvSpPr>
        <p:spPr>
          <a:xfrm>
            <a:off x="497250" y="5268545"/>
            <a:ext cx="83532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7000"/>
              </a:spcAft>
              <a:buClr>
                <a:schemeClr val="dk1"/>
              </a:buClr>
              <a:buSzPts val="1100"/>
              <a:buFont typeface="Arial"/>
              <a:buNone/>
            </a:pPr>
            <a:r>
              <a:rPr lang="en">
                <a:solidFill>
                  <a:schemeClr val="dk1"/>
                </a:solidFill>
                <a:latin typeface="Source Sans Pro"/>
                <a:ea typeface="Source Sans Pro"/>
                <a:cs typeface="Source Sans Pro"/>
                <a:sym typeface="Source Sans Pro"/>
              </a:rPr>
              <a:t>Why do you think soil types occur near certain Earth features?</a:t>
            </a:r>
            <a:endParaRPr>
              <a:solidFill>
                <a:schemeClr val="dk1"/>
              </a:solidFill>
              <a:latin typeface="Source Sans Pro"/>
              <a:ea typeface="Source Sans Pro"/>
              <a:cs typeface="Source Sans Pro"/>
              <a:sym typeface="Source Sans Pro"/>
            </a:endParaRPr>
          </a:p>
        </p:txBody>
      </p:sp>
      <p:sp>
        <p:nvSpPr>
          <p:cNvPr id="303" name="Google Shape;303;p37"/>
          <p:cNvSpPr txBox="1"/>
          <p:nvPr/>
        </p:nvSpPr>
        <p:spPr>
          <a:xfrm>
            <a:off x="497250" y="1387600"/>
            <a:ext cx="9027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i="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Use soil maps and the Earth Map you created to identify patterns about soil around the world. </a:t>
            </a:r>
            <a:endParaRPr>
              <a:latin typeface="Source Sans Pro"/>
              <a:ea typeface="Source Sans Pro"/>
              <a:cs typeface="Source Sans Pro"/>
              <a:sym typeface="Source Sans Pro"/>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L2 - Explore">
  <p:cSld name="CUSTOM_1">
    <p:spTree>
      <p:nvGrpSpPr>
        <p:cNvPr id="1" name="Shape 304"/>
        <p:cNvGrpSpPr/>
        <p:nvPr/>
      </p:nvGrpSpPr>
      <p:grpSpPr>
        <a:xfrm>
          <a:off x="0" y="0"/>
          <a:ext cx="0" cy="0"/>
          <a:chOff x="0" y="0"/>
          <a:chExt cx="0" cy="0"/>
        </a:xfrm>
      </p:grpSpPr>
      <p:sp>
        <p:nvSpPr>
          <p:cNvPr id="305" name="Google Shape;305;p3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06" name="Google Shape;306;p38"/>
          <p:cNvSpPr txBox="1"/>
          <p:nvPr/>
        </p:nvSpPr>
        <p:spPr>
          <a:xfrm>
            <a:off x="0" y="690880"/>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Evidence in Soil and Rocks</a:t>
            </a:r>
            <a:endParaRPr sz="3600">
              <a:latin typeface="Source Sans Pro"/>
              <a:ea typeface="Source Sans Pro"/>
              <a:cs typeface="Source Sans Pro"/>
              <a:sym typeface="Source Sans Pro"/>
            </a:endParaRPr>
          </a:p>
        </p:txBody>
      </p:sp>
      <p:sp>
        <p:nvSpPr>
          <p:cNvPr id="307" name="Google Shape;307;p38"/>
          <p:cNvSpPr txBox="1"/>
          <p:nvPr/>
        </p:nvSpPr>
        <p:spPr>
          <a:xfrm>
            <a:off x="466225" y="268100"/>
            <a:ext cx="6597000" cy="451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EXPLORE: What can we figure out about Earth’s past and present by digging?</a:t>
            </a:r>
            <a:endParaRPr>
              <a:latin typeface="Source Sans Pro"/>
              <a:ea typeface="Source Sans Pro"/>
              <a:cs typeface="Source Sans Pro"/>
              <a:sym typeface="Source Sans Pro"/>
            </a:endParaRPr>
          </a:p>
        </p:txBody>
      </p:sp>
      <p:cxnSp>
        <p:nvCxnSpPr>
          <p:cNvPr id="308" name="Google Shape;308;p38"/>
          <p:cNvCxnSpPr/>
          <p:nvPr/>
        </p:nvCxnSpPr>
        <p:spPr>
          <a:xfrm rot="10800000" flipH="1">
            <a:off x="6734650" y="476850"/>
            <a:ext cx="2091300" cy="20400"/>
          </a:xfrm>
          <a:prstGeom prst="straightConnector1">
            <a:avLst/>
          </a:prstGeom>
          <a:noFill/>
          <a:ln w="9525" cap="flat" cmpd="sng">
            <a:solidFill>
              <a:schemeClr val="dk2"/>
            </a:solidFill>
            <a:prstDash val="dot"/>
            <a:round/>
            <a:headEnd type="none" w="med" len="med"/>
            <a:tailEnd type="none" w="med" len="med"/>
          </a:ln>
        </p:spPr>
      </p:cxnSp>
      <p:pic>
        <p:nvPicPr>
          <p:cNvPr id="309" name="Google Shape;309;p3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310" name="Google Shape;310;p38"/>
          <p:cNvGraphicFramePr/>
          <p:nvPr/>
        </p:nvGraphicFramePr>
        <p:xfrm>
          <a:off x="466225" y="1601925"/>
          <a:ext cx="3000000" cy="3000000"/>
        </p:xfrm>
        <a:graphic>
          <a:graphicData uri="http://schemas.openxmlformats.org/drawingml/2006/table">
            <a:tbl>
              <a:tblPr>
                <a:noFill/>
                <a:tableStyleId>{8803E428-0F54-40B4-AED2-B203F57DB7CE}</a:tableStyleId>
              </a:tblPr>
              <a:tblGrid>
                <a:gridCol w="2926800">
                  <a:extLst>
                    <a:ext uri="{9D8B030D-6E8A-4147-A177-3AD203B41FA5}">
                      <a16:colId xmlns:a16="http://schemas.microsoft.com/office/drawing/2014/main" val="20000"/>
                    </a:ext>
                  </a:extLst>
                </a:gridCol>
                <a:gridCol w="1729600">
                  <a:extLst>
                    <a:ext uri="{9D8B030D-6E8A-4147-A177-3AD203B41FA5}">
                      <a16:colId xmlns:a16="http://schemas.microsoft.com/office/drawing/2014/main" val="20001"/>
                    </a:ext>
                  </a:extLst>
                </a:gridCol>
                <a:gridCol w="4480725">
                  <a:extLst>
                    <a:ext uri="{9D8B030D-6E8A-4147-A177-3AD203B41FA5}">
                      <a16:colId xmlns:a16="http://schemas.microsoft.com/office/drawing/2014/main" val="20002"/>
                    </a:ext>
                  </a:extLst>
                </a:gridCol>
              </a:tblGrid>
              <a:tr h="8229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Fossil or Artifact Type</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Where it was found (soil or layers of rock)</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Comparison to Missouri today</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8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8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r h="8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3"/>
                  </a:ext>
                </a:extLst>
              </a:tr>
            </a:tbl>
          </a:graphicData>
        </a:graphic>
      </p:graphicFrame>
      <p:sp>
        <p:nvSpPr>
          <p:cNvPr id="311" name="Google Shape;311;p38"/>
          <p:cNvSpPr txBox="1"/>
          <p:nvPr/>
        </p:nvSpPr>
        <p:spPr>
          <a:xfrm>
            <a:off x="466225" y="5263780"/>
            <a:ext cx="6632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Source Sans Pro"/>
                <a:ea typeface="Source Sans Pro"/>
                <a:cs typeface="Source Sans Pro"/>
                <a:sym typeface="Source Sans Pro"/>
              </a:rPr>
              <a:t>What do these artifacts and fossils tell us about Missouri’s landscape over time?</a:t>
            </a:r>
            <a:endParaRPr>
              <a:latin typeface="Source Sans Pro"/>
              <a:ea typeface="Source Sans Pro"/>
              <a:cs typeface="Source Sans Pro"/>
              <a:sym typeface="Source Sans Pro"/>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L2 - Explain">
  <p:cSld name="CUSTOM_10">
    <p:spTree>
      <p:nvGrpSpPr>
        <p:cNvPr id="1" name="Shape 312"/>
        <p:cNvGrpSpPr/>
        <p:nvPr/>
      </p:nvGrpSpPr>
      <p:grpSpPr>
        <a:xfrm>
          <a:off x="0" y="0"/>
          <a:ext cx="0" cy="0"/>
          <a:chOff x="0" y="0"/>
          <a:chExt cx="0" cy="0"/>
        </a:xfrm>
      </p:grpSpPr>
      <p:sp>
        <p:nvSpPr>
          <p:cNvPr id="313" name="Google Shape;313;p3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314" name="Google Shape;314;p39"/>
          <p:cNvGraphicFramePr/>
          <p:nvPr/>
        </p:nvGraphicFramePr>
        <p:xfrm>
          <a:off x="626975" y="1231365"/>
          <a:ext cx="3000000" cy="3000000"/>
        </p:xfrm>
        <a:graphic>
          <a:graphicData uri="http://schemas.openxmlformats.org/drawingml/2006/table">
            <a:tbl>
              <a:tblPr>
                <a:noFill/>
                <a:tableStyleId>{C1F6016F-1F6F-4580-A61C-9CB6C4A440A6}</a:tableStyleId>
              </a:tblPr>
              <a:tblGrid>
                <a:gridCol w="1942475">
                  <a:extLst>
                    <a:ext uri="{9D8B030D-6E8A-4147-A177-3AD203B41FA5}">
                      <a16:colId xmlns:a16="http://schemas.microsoft.com/office/drawing/2014/main" val="20000"/>
                    </a:ext>
                  </a:extLst>
                </a:gridCol>
                <a:gridCol w="1054425">
                  <a:extLst>
                    <a:ext uri="{9D8B030D-6E8A-4147-A177-3AD203B41FA5}">
                      <a16:colId xmlns:a16="http://schemas.microsoft.com/office/drawing/2014/main" val="20001"/>
                    </a:ext>
                  </a:extLst>
                </a:gridCol>
                <a:gridCol w="1979025">
                  <a:extLst>
                    <a:ext uri="{9D8B030D-6E8A-4147-A177-3AD203B41FA5}">
                      <a16:colId xmlns:a16="http://schemas.microsoft.com/office/drawing/2014/main" val="20002"/>
                    </a:ext>
                  </a:extLst>
                </a:gridCol>
                <a:gridCol w="3789975">
                  <a:extLst>
                    <a:ext uri="{9D8B030D-6E8A-4147-A177-3AD203B41FA5}">
                      <a16:colId xmlns:a16="http://schemas.microsoft.com/office/drawing/2014/main" val="20003"/>
                    </a:ext>
                  </a:extLst>
                </a:gridCol>
              </a:tblGrid>
              <a:tr h="413850">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LAYER</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COLOR</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FOSSILS IN LAYER?</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Sketch</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extLst>
                  <a:ext uri="{0D108BD9-81ED-4DB2-BD59-A6C34878D82A}">
                    <a16:rowId xmlns:a16="http://schemas.microsoft.com/office/drawing/2014/main" val="10000"/>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1 (Bottom Layer)</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rowSpan="5">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2</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vMerge="1">
                  <a:txBody>
                    <a:bodyPr/>
                    <a:lstStyle/>
                    <a:p>
                      <a:endParaRPr lang="en-US"/>
                    </a:p>
                  </a:txBody>
                  <a:tcPr/>
                </a:tc>
                <a:extLst>
                  <a:ext uri="{0D108BD9-81ED-4DB2-BD59-A6C34878D82A}">
                    <a16:rowId xmlns:a16="http://schemas.microsoft.com/office/drawing/2014/main" val="10002"/>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3</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vMerge="1">
                  <a:txBody>
                    <a:bodyPr/>
                    <a:lstStyle/>
                    <a:p>
                      <a:endParaRPr lang="en-US"/>
                    </a:p>
                  </a:txBody>
                  <a:tcPr/>
                </a:tc>
                <a:extLst>
                  <a:ext uri="{0D108BD9-81ED-4DB2-BD59-A6C34878D82A}">
                    <a16:rowId xmlns:a16="http://schemas.microsoft.com/office/drawing/2014/main" val="10003"/>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4</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vMerge="1">
                  <a:txBody>
                    <a:bodyPr/>
                    <a:lstStyle/>
                    <a:p>
                      <a:endParaRPr lang="en-US"/>
                    </a:p>
                  </a:txBody>
                  <a:tcPr/>
                </a:tc>
                <a:extLst>
                  <a:ext uri="{0D108BD9-81ED-4DB2-BD59-A6C34878D82A}">
                    <a16:rowId xmlns:a16="http://schemas.microsoft.com/office/drawing/2014/main" val="10004"/>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5 (Top Layer)</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vMerge="1">
                  <a:txBody>
                    <a:bodyPr/>
                    <a:lstStyle/>
                    <a:p>
                      <a:endParaRPr lang="en-US"/>
                    </a:p>
                  </a:txBody>
                  <a:tcPr/>
                </a:tc>
                <a:extLst>
                  <a:ext uri="{0D108BD9-81ED-4DB2-BD59-A6C34878D82A}">
                    <a16:rowId xmlns:a16="http://schemas.microsoft.com/office/drawing/2014/main" val="10005"/>
                  </a:ext>
                </a:extLst>
              </a:tr>
            </a:tbl>
          </a:graphicData>
        </a:graphic>
      </p:graphicFrame>
      <p:sp>
        <p:nvSpPr>
          <p:cNvPr id="315" name="Google Shape;315;p39"/>
          <p:cNvSpPr txBox="1"/>
          <p:nvPr/>
        </p:nvSpPr>
        <p:spPr>
          <a:xfrm>
            <a:off x="497250" y="4837275"/>
            <a:ext cx="3583800" cy="1962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1.  Which layer is the oldest?  </a:t>
            </a:r>
            <a:r>
              <a:rPr lang="en" i="1">
                <a:solidFill>
                  <a:schemeClr val="dk1"/>
                </a:solidFill>
                <a:latin typeface="Source Sans Pro"/>
                <a:ea typeface="Source Sans Pro"/>
                <a:cs typeface="Source Sans Pro"/>
                <a:sym typeface="Source Sans Pro"/>
              </a:rPr>
              <a:t>Circle one:</a:t>
            </a:r>
            <a:endParaRPr i="1">
              <a:solidFill>
                <a:schemeClr val="dk1"/>
              </a:solidFill>
              <a:latin typeface="Source Sans Pro"/>
              <a:ea typeface="Source Sans Pro"/>
              <a:cs typeface="Source Sans Pro"/>
              <a:sym typeface="Source Sans Pro"/>
            </a:endParaRPr>
          </a:p>
          <a:p>
            <a:pPr marL="457200" lvl="0" indent="0" algn="l" rtl="0">
              <a:lnSpc>
                <a:spcPct val="115000"/>
              </a:lnSpc>
              <a:spcBef>
                <a:spcPts val="1500"/>
              </a:spcBef>
              <a:spcAft>
                <a:spcPts val="0"/>
              </a:spcAft>
              <a:buNone/>
            </a:pPr>
            <a:r>
              <a:rPr lang="en">
                <a:solidFill>
                  <a:schemeClr val="dk1"/>
                </a:solidFill>
                <a:latin typeface="Source Sans Pro"/>
                <a:ea typeface="Source Sans Pro"/>
                <a:cs typeface="Source Sans Pro"/>
                <a:sym typeface="Source Sans Pro"/>
              </a:rPr>
              <a:t>Top      		Bottom</a:t>
            </a:r>
            <a:endParaRPr>
              <a:solidFill>
                <a:schemeClr val="dk1"/>
              </a:solidFill>
              <a:latin typeface="Source Sans Pro"/>
              <a:ea typeface="Source Sans Pro"/>
              <a:cs typeface="Source Sans Pro"/>
              <a:sym typeface="Source Sans Pro"/>
            </a:endParaRPr>
          </a:p>
          <a:p>
            <a:pPr marL="91440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2.  Which layer is the youngest?  </a:t>
            </a:r>
            <a:r>
              <a:rPr lang="en" i="1">
                <a:solidFill>
                  <a:schemeClr val="dk1"/>
                </a:solidFill>
                <a:latin typeface="Source Sans Pro"/>
                <a:ea typeface="Source Sans Pro"/>
                <a:cs typeface="Source Sans Pro"/>
                <a:sym typeface="Source Sans Pro"/>
              </a:rPr>
              <a:t>Circle one:</a:t>
            </a:r>
            <a:endParaRPr i="1">
              <a:solidFill>
                <a:schemeClr val="dk1"/>
              </a:solidFill>
              <a:latin typeface="Source Sans Pro"/>
              <a:ea typeface="Source Sans Pro"/>
              <a:cs typeface="Source Sans Pro"/>
              <a:sym typeface="Source Sans Pro"/>
            </a:endParaRPr>
          </a:p>
          <a:p>
            <a:pPr marL="457200" lvl="0" indent="0" algn="l" rtl="0">
              <a:lnSpc>
                <a:spcPct val="115000"/>
              </a:lnSpc>
              <a:spcBef>
                <a:spcPts val="1500"/>
              </a:spcBef>
              <a:spcAft>
                <a:spcPts val="0"/>
              </a:spcAft>
              <a:buNone/>
            </a:pPr>
            <a:r>
              <a:rPr lang="en">
                <a:solidFill>
                  <a:schemeClr val="dk1"/>
                </a:solidFill>
                <a:latin typeface="Source Sans Pro"/>
                <a:ea typeface="Source Sans Pro"/>
                <a:cs typeface="Source Sans Pro"/>
                <a:sym typeface="Source Sans Pro"/>
              </a:rPr>
              <a:t>Top      		Bottom</a:t>
            </a: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91440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p:txBody>
      </p:sp>
      <p:sp>
        <p:nvSpPr>
          <p:cNvPr id="316" name="Google Shape;316;p39"/>
          <p:cNvSpPr txBox="1"/>
          <p:nvPr/>
        </p:nvSpPr>
        <p:spPr>
          <a:xfrm>
            <a:off x="497250" y="206925"/>
            <a:ext cx="64863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What can we figure out about Earth’s past and present by digging?</a:t>
            </a:r>
            <a:endParaRPr>
              <a:latin typeface="Source Sans Pro"/>
              <a:ea typeface="Source Sans Pro"/>
              <a:cs typeface="Source Sans Pro"/>
              <a:sym typeface="Source Sans Pro"/>
            </a:endParaRPr>
          </a:p>
        </p:txBody>
      </p:sp>
      <p:sp>
        <p:nvSpPr>
          <p:cNvPr id="317" name="Google Shape;317;p39"/>
          <p:cNvSpPr txBox="1"/>
          <p:nvPr/>
        </p:nvSpPr>
        <p:spPr>
          <a:xfrm>
            <a:off x="0" y="426175"/>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Layers of Time </a:t>
            </a:r>
            <a:endParaRPr sz="3600">
              <a:latin typeface="Source Sans Pro"/>
              <a:ea typeface="Source Sans Pro"/>
              <a:cs typeface="Source Sans Pro"/>
              <a:sym typeface="Source Sans Pro"/>
            </a:endParaRPr>
          </a:p>
        </p:txBody>
      </p:sp>
      <p:pic>
        <p:nvPicPr>
          <p:cNvPr id="318" name="Google Shape;318;p39"/>
          <p:cNvPicPr preferRelativeResize="0"/>
          <p:nvPr/>
        </p:nvPicPr>
        <p:blipFill rotWithShape="1">
          <a:blip r:embed="rId2">
            <a:alphaModFix/>
          </a:blip>
          <a:srcRect t="29" b="19"/>
          <a:stretch/>
        </p:blipFill>
        <p:spPr>
          <a:xfrm>
            <a:off x="9267300" y="249328"/>
            <a:ext cx="476276" cy="390350"/>
          </a:xfrm>
          <a:prstGeom prst="rect">
            <a:avLst/>
          </a:prstGeom>
          <a:noFill/>
          <a:ln>
            <a:noFill/>
          </a:ln>
        </p:spPr>
      </p:pic>
      <p:cxnSp>
        <p:nvCxnSpPr>
          <p:cNvPr id="319" name="Google Shape;319;p39"/>
          <p:cNvCxnSpPr/>
          <p:nvPr/>
        </p:nvCxnSpPr>
        <p:spPr>
          <a:xfrm rot="10800000" flipH="1">
            <a:off x="6702200" y="433615"/>
            <a:ext cx="2425800" cy="9600"/>
          </a:xfrm>
          <a:prstGeom prst="straightConnector1">
            <a:avLst/>
          </a:prstGeom>
          <a:noFill/>
          <a:ln w="9525" cap="flat" cmpd="sng">
            <a:solidFill>
              <a:schemeClr val="dk2"/>
            </a:solidFill>
            <a:prstDash val="dot"/>
            <a:round/>
            <a:headEnd type="none" w="med" len="med"/>
            <a:tailEnd type="none" w="med" len="med"/>
          </a:ln>
        </p:spPr>
      </p:cxnSp>
      <p:sp>
        <p:nvSpPr>
          <p:cNvPr id="320" name="Google Shape;320;p39"/>
          <p:cNvSpPr txBox="1"/>
          <p:nvPr/>
        </p:nvSpPr>
        <p:spPr>
          <a:xfrm>
            <a:off x="4081125" y="5267200"/>
            <a:ext cx="1086000" cy="21651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Layer 1:  </a:t>
            </a:r>
            <a:endParaRPr>
              <a:solidFill>
                <a:schemeClr val="dk1"/>
              </a:solidFill>
              <a:latin typeface="Source Sans Pro"/>
              <a:ea typeface="Source Sans Pro"/>
              <a:cs typeface="Source Sans Pro"/>
              <a:sym typeface="Source Sans Pro"/>
            </a:endParaRPr>
          </a:p>
          <a:p>
            <a:pPr marL="0" lvl="0" indent="0" algn="l" rtl="0">
              <a:lnSpc>
                <a:spcPct val="100000"/>
              </a:lnSpc>
              <a:spcBef>
                <a:spcPts val="2000"/>
              </a:spcBef>
              <a:spcAft>
                <a:spcPts val="0"/>
              </a:spcAft>
              <a:buNone/>
            </a:pPr>
            <a:r>
              <a:rPr lang="en">
                <a:solidFill>
                  <a:schemeClr val="dk1"/>
                </a:solidFill>
                <a:latin typeface="Source Sans Pro"/>
                <a:ea typeface="Source Sans Pro"/>
                <a:cs typeface="Source Sans Pro"/>
                <a:sym typeface="Source Sans Pro"/>
              </a:rPr>
              <a:t>Layer 2: </a:t>
            </a: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Layer 3:  </a:t>
            </a: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Layer 4:  </a:t>
            </a: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Layer 5:  </a:t>
            </a:r>
            <a:endParaRPr sz="1600">
              <a:latin typeface="Source Sans Pro"/>
              <a:ea typeface="Source Sans Pro"/>
              <a:cs typeface="Source Sans Pro"/>
              <a:sym typeface="Source Sans Pro"/>
            </a:endParaRPr>
          </a:p>
        </p:txBody>
      </p:sp>
      <p:sp>
        <p:nvSpPr>
          <p:cNvPr id="321" name="Google Shape;321;p39"/>
          <p:cNvSpPr txBox="1"/>
          <p:nvPr/>
        </p:nvSpPr>
        <p:spPr>
          <a:xfrm>
            <a:off x="3837550" y="4837275"/>
            <a:ext cx="5837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3.  What type of habitat did the location have for each layer: Land or Water? </a:t>
            </a:r>
            <a:endParaRPr/>
          </a:p>
        </p:txBody>
      </p:sp>
      <p:sp>
        <p:nvSpPr>
          <p:cNvPr id="322" name="Google Shape;322;p39"/>
          <p:cNvSpPr txBox="1"/>
          <p:nvPr/>
        </p:nvSpPr>
        <p:spPr>
          <a:xfrm>
            <a:off x="497250" y="6898300"/>
            <a:ext cx="2409900" cy="6156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a:solidFill>
                  <a:srgbClr val="B45F06"/>
                </a:solidFill>
                <a:latin typeface="Source Sans Pro"/>
                <a:ea typeface="Source Sans Pro"/>
                <a:cs typeface="Source Sans Pro"/>
                <a:sym typeface="Source Sans Pro"/>
              </a:rPr>
              <a:t>Drag the yellow circles to answer questions 1-2</a:t>
            </a:r>
            <a:endParaRPr>
              <a:solidFill>
                <a:srgbClr val="B45F06"/>
              </a:solidFill>
              <a:latin typeface="Source Sans Pro"/>
              <a:ea typeface="Source Sans Pro"/>
              <a:cs typeface="Source Sans Pro"/>
              <a:sym typeface="Source Sans Pro"/>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L2 - Evaluate">
  <p:cSld name="CUSTOM_1_1">
    <p:spTree>
      <p:nvGrpSpPr>
        <p:cNvPr id="1" name="Shape 323"/>
        <p:cNvGrpSpPr/>
        <p:nvPr/>
      </p:nvGrpSpPr>
      <p:grpSpPr>
        <a:xfrm>
          <a:off x="0" y="0"/>
          <a:ext cx="0" cy="0"/>
          <a:chOff x="0" y="0"/>
          <a:chExt cx="0" cy="0"/>
        </a:xfrm>
      </p:grpSpPr>
      <p:sp>
        <p:nvSpPr>
          <p:cNvPr id="324" name="Google Shape;324;p4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25" name="Google Shape;325;p40"/>
          <p:cNvSpPr txBox="1"/>
          <p:nvPr/>
        </p:nvSpPr>
        <p:spPr>
          <a:xfrm>
            <a:off x="0" y="547414"/>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What Can Rocks Tell Us? </a:t>
            </a:r>
            <a:endParaRPr sz="3600">
              <a:latin typeface="Source Sans Pro"/>
              <a:ea typeface="Source Sans Pro"/>
              <a:cs typeface="Source Sans Pro"/>
              <a:sym typeface="Source Sans Pro"/>
            </a:endParaRPr>
          </a:p>
        </p:txBody>
      </p:sp>
      <p:sp>
        <p:nvSpPr>
          <p:cNvPr id="326" name="Google Shape;326;p40"/>
          <p:cNvSpPr txBox="1"/>
          <p:nvPr/>
        </p:nvSpPr>
        <p:spPr>
          <a:xfrm>
            <a:off x="454025" y="268100"/>
            <a:ext cx="71634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EVALUATE: </a:t>
            </a:r>
            <a:r>
              <a:rPr lang="en">
                <a:solidFill>
                  <a:schemeClr val="dk1"/>
                </a:solidFill>
                <a:latin typeface="Source Sans Pro"/>
                <a:ea typeface="Source Sans Pro"/>
                <a:cs typeface="Source Sans Pro"/>
                <a:sym typeface="Source Sans Pro"/>
              </a:rPr>
              <a:t>What can we figure out about Earth’s past and present by digging?</a:t>
            </a:r>
            <a:endParaRPr>
              <a:latin typeface="Source Sans Pro"/>
              <a:ea typeface="Source Sans Pro"/>
              <a:cs typeface="Source Sans Pro"/>
              <a:sym typeface="Source Sans Pro"/>
            </a:endParaRPr>
          </a:p>
        </p:txBody>
      </p:sp>
      <p:cxnSp>
        <p:nvCxnSpPr>
          <p:cNvPr id="327" name="Google Shape;327;p40"/>
          <p:cNvCxnSpPr/>
          <p:nvPr/>
        </p:nvCxnSpPr>
        <p:spPr>
          <a:xfrm rot="10800000" flipH="1">
            <a:off x="6756250" y="496075"/>
            <a:ext cx="2083800" cy="12000"/>
          </a:xfrm>
          <a:prstGeom prst="straightConnector1">
            <a:avLst/>
          </a:prstGeom>
          <a:noFill/>
          <a:ln w="9525" cap="flat" cmpd="sng">
            <a:solidFill>
              <a:schemeClr val="dk2"/>
            </a:solidFill>
            <a:prstDash val="dot"/>
            <a:round/>
            <a:headEnd type="none" w="med" len="med"/>
            <a:tailEnd type="none" w="med" len="med"/>
          </a:ln>
        </p:spPr>
      </p:cxnSp>
      <p:pic>
        <p:nvPicPr>
          <p:cNvPr id="328" name="Google Shape;328;p40"/>
          <p:cNvPicPr preferRelativeResize="0"/>
          <p:nvPr/>
        </p:nvPicPr>
        <p:blipFill rotWithShape="1">
          <a:blip r:embed="rId2">
            <a:alphaModFix/>
          </a:blip>
          <a:srcRect t="29" b="19"/>
          <a:stretch/>
        </p:blipFill>
        <p:spPr>
          <a:xfrm>
            <a:off x="8949675" y="306903"/>
            <a:ext cx="476276" cy="390350"/>
          </a:xfrm>
          <a:prstGeom prst="rect">
            <a:avLst/>
          </a:prstGeom>
          <a:noFill/>
          <a:ln>
            <a:noFill/>
          </a:ln>
        </p:spPr>
      </p:pic>
      <p:sp>
        <p:nvSpPr>
          <p:cNvPr id="329" name="Google Shape;329;p40"/>
          <p:cNvSpPr txBox="1"/>
          <p:nvPr/>
        </p:nvSpPr>
        <p:spPr>
          <a:xfrm>
            <a:off x="454025" y="4737623"/>
            <a:ext cx="9145200" cy="1904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Scientists mapped out fossils found in layers of rock in three different Dig Sites. </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a:solidFill>
                  <a:schemeClr val="dk1"/>
                </a:solidFill>
                <a:latin typeface="Source Sans Pro"/>
                <a:ea typeface="Source Sans Pro"/>
                <a:cs typeface="Source Sans Pro"/>
                <a:sym typeface="Source Sans Pro"/>
              </a:rPr>
              <a:t>1.  Which two rock samples were most likely taken from the same region of Earth? Why do you think that?</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500"/>
              </a:spcAft>
              <a:buNone/>
            </a:pPr>
            <a:r>
              <a:rPr lang="en">
                <a:solidFill>
                  <a:schemeClr val="dk1"/>
                </a:solidFill>
                <a:latin typeface="Source Sans Pro"/>
                <a:ea typeface="Source Sans Pro"/>
                <a:cs typeface="Source Sans Pro"/>
                <a:sym typeface="Source Sans Pro"/>
              </a:rPr>
              <a:t>2.  What do the fossils tell you about how the landscape of Location 3 has changed over time?</a:t>
            </a:r>
            <a:endParaRPr>
              <a:solidFill>
                <a:schemeClr val="dk1"/>
              </a:solidFill>
              <a:latin typeface="Source Sans Pro"/>
              <a:ea typeface="Source Sans Pro"/>
              <a:cs typeface="Source Sans Pro"/>
              <a:sym typeface="Source Sans Pro"/>
            </a:endParaRPr>
          </a:p>
        </p:txBody>
      </p:sp>
      <p:sp>
        <p:nvSpPr>
          <p:cNvPr id="330" name="Google Shape;330;p40"/>
          <p:cNvSpPr txBox="1"/>
          <p:nvPr/>
        </p:nvSpPr>
        <p:spPr>
          <a:xfrm>
            <a:off x="637528" y="4318896"/>
            <a:ext cx="16197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Dig Site 1</a:t>
            </a:r>
            <a:endParaRPr b="1">
              <a:latin typeface="Source Sans Pro"/>
              <a:ea typeface="Source Sans Pro"/>
              <a:cs typeface="Source Sans Pro"/>
              <a:sym typeface="Source Sans Pro"/>
            </a:endParaRPr>
          </a:p>
        </p:txBody>
      </p:sp>
      <p:sp>
        <p:nvSpPr>
          <p:cNvPr id="331" name="Google Shape;331;p40"/>
          <p:cNvSpPr txBox="1"/>
          <p:nvPr/>
        </p:nvSpPr>
        <p:spPr>
          <a:xfrm>
            <a:off x="2538103" y="4318896"/>
            <a:ext cx="16197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Dig Site 2</a:t>
            </a:r>
            <a:endParaRPr b="1">
              <a:latin typeface="Source Sans Pro"/>
              <a:ea typeface="Source Sans Pro"/>
              <a:cs typeface="Source Sans Pro"/>
              <a:sym typeface="Source Sans Pro"/>
            </a:endParaRPr>
          </a:p>
        </p:txBody>
      </p:sp>
      <p:sp>
        <p:nvSpPr>
          <p:cNvPr id="332" name="Google Shape;332;p40"/>
          <p:cNvSpPr txBox="1"/>
          <p:nvPr/>
        </p:nvSpPr>
        <p:spPr>
          <a:xfrm>
            <a:off x="4346912" y="4318896"/>
            <a:ext cx="16197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Dig Site 3</a:t>
            </a:r>
            <a:endParaRPr b="1">
              <a:latin typeface="Source Sans Pro"/>
              <a:ea typeface="Source Sans Pro"/>
              <a:cs typeface="Source Sans Pro"/>
              <a:sym typeface="Source Sans Pro"/>
            </a:endParaRPr>
          </a:p>
        </p:txBody>
      </p:sp>
      <p:graphicFrame>
        <p:nvGraphicFramePr>
          <p:cNvPr id="333" name="Google Shape;333;p40"/>
          <p:cNvGraphicFramePr/>
          <p:nvPr/>
        </p:nvGraphicFramePr>
        <p:xfrm>
          <a:off x="6484000" y="1304617"/>
          <a:ext cx="3000000" cy="3000000"/>
        </p:xfrm>
        <a:graphic>
          <a:graphicData uri="http://schemas.openxmlformats.org/drawingml/2006/table">
            <a:tbl>
              <a:tblPr>
                <a:noFill/>
                <a:tableStyleId>{8803E428-0F54-40B4-AED2-B203F57DB7CE}</a:tableStyleId>
              </a:tblPr>
              <a:tblGrid>
                <a:gridCol w="1021175">
                  <a:extLst>
                    <a:ext uri="{9D8B030D-6E8A-4147-A177-3AD203B41FA5}">
                      <a16:colId xmlns:a16="http://schemas.microsoft.com/office/drawing/2014/main" val="20000"/>
                    </a:ext>
                  </a:extLst>
                </a:gridCol>
                <a:gridCol w="1695150">
                  <a:extLst>
                    <a:ext uri="{9D8B030D-6E8A-4147-A177-3AD203B41FA5}">
                      <a16:colId xmlns:a16="http://schemas.microsoft.com/office/drawing/2014/main" val="20001"/>
                    </a:ext>
                  </a:extLst>
                </a:gridCol>
              </a:tblGrid>
              <a:tr h="273800">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Symbol</a:t>
                      </a:r>
                      <a:endParaRPr b="1">
                        <a:solidFill>
                          <a:srgbClr val="FFFFFF"/>
                        </a:solidFill>
                        <a:latin typeface="Source Sans Pro"/>
                        <a:ea typeface="Source Sans Pro"/>
                        <a:cs typeface="Source Sans Pro"/>
                        <a:sym typeface="Source Sans Pro"/>
                      </a:endParaRPr>
                    </a:p>
                  </a:txBody>
                  <a:tcPr marL="91425" marR="0" marT="0" marB="0">
                    <a:solidFill>
                      <a:schemeClr val="dk2"/>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Organism</a:t>
                      </a:r>
                      <a:endParaRPr b="1">
                        <a:solidFill>
                          <a:srgbClr val="FFFFFF"/>
                        </a:solidFill>
                        <a:latin typeface="Source Sans Pro"/>
                        <a:ea typeface="Source Sans Pro"/>
                        <a:cs typeface="Source Sans Pro"/>
                        <a:sym typeface="Source Sans Pro"/>
                      </a:endParaRPr>
                    </a:p>
                  </a:txBody>
                  <a:tcPr marL="91425" marR="0" marT="0" marB="0">
                    <a:solidFill>
                      <a:schemeClr val="dk2"/>
                    </a:solidFill>
                  </a:tcPr>
                </a:tc>
                <a:extLst>
                  <a:ext uri="{0D108BD9-81ED-4DB2-BD59-A6C34878D82A}">
                    <a16:rowId xmlns:a16="http://schemas.microsoft.com/office/drawing/2014/main" val="10000"/>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Marine (ocean) mollusk</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1"/>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Flowering plant</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2"/>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Horse</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3"/>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Fish</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4"/>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Fern plant</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5"/>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Marine (ocean) arthropod</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6"/>
                  </a:ext>
                </a:extLst>
              </a:tr>
            </a:tbl>
          </a:graphicData>
        </a:graphic>
      </p:graphicFrame>
      <p:pic>
        <p:nvPicPr>
          <p:cNvPr id="334" name="Google Shape;334;p40"/>
          <p:cNvPicPr preferRelativeResize="0"/>
          <p:nvPr/>
        </p:nvPicPr>
        <p:blipFill>
          <a:blip r:embed="rId3">
            <a:alphaModFix/>
          </a:blip>
          <a:stretch>
            <a:fillRect/>
          </a:stretch>
        </p:blipFill>
        <p:spPr>
          <a:xfrm>
            <a:off x="637500" y="1312888"/>
            <a:ext cx="1619677" cy="3003369"/>
          </a:xfrm>
          <a:prstGeom prst="rect">
            <a:avLst/>
          </a:prstGeom>
          <a:noFill/>
          <a:ln w="9525" cap="flat" cmpd="sng">
            <a:solidFill>
              <a:srgbClr val="666666"/>
            </a:solidFill>
            <a:prstDash val="solid"/>
            <a:round/>
            <a:headEnd type="none" w="sm" len="sm"/>
            <a:tailEnd type="none" w="sm" len="sm"/>
          </a:ln>
        </p:spPr>
      </p:pic>
      <p:pic>
        <p:nvPicPr>
          <p:cNvPr id="335" name="Google Shape;335;p40"/>
          <p:cNvPicPr preferRelativeResize="0"/>
          <p:nvPr/>
        </p:nvPicPr>
        <p:blipFill>
          <a:blip r:embed="rId4">
            <a:alphaModFix/>
          </a:blip>
          <a:stretch>
            <a:fillRect/>
          </a:stretch>
        </p:blipFill>
        <p:spPr>
          <a:xfrm>
            <a:off x="2537906" y="1312888"/>
            <a:ext cx="1619677" cy="3003369"/>
          </a:xfrm>
          <a:prstGeom prst="rect">
            <a:avLst/>
          </a:prstGeom>
          <a:noFill/>
          <a:ln w="9525" cap="flat" cmpd="sng">
            <a:solidFill>
              <a:srgbClr val="666666"/>
            </a:solidFill>
            <a:prstDash val="solid"/>
            <a:round/>
            <a:headEnd type="none" w="sm" len="sm"/>
            <a:tailEnd type="none" w="sm" len="sm"/>
          </a:ln>
        </p:spPr>
      </p:pic>
      <p:pic>
        <p:nvPicPr>
          <p:cNvPr id="336" name="Google Shape;336;p40"/>
          <p:cNvPicPr preferRelativeResize="0"/>
          <p:nvPr/>
        </p:nvPicPr>
        <p:blipFill>
          <a:blip r:embed="rId5">
            <a:alphaModFix/>
          </a:blip>
          <a:stretch>
            <a:fillRect/>
          </a:stretch>
        </p:blipFill>
        <p:spPr>
          <a:xfrm>
            <a:off x="4371208" y="1304624"/>
            <a:ext cx="1619367" cy="3019895"/>
          </a:xfrm>
          <a:prstGeom prst="rect">
            <a:avLst/>
          </a:prstGeom>
          <a:noFill/>
          <a:ln w="9525" cap="flat" cmpd="sng">
            <a:solidFill>
              <a:srgbClr val="666666"/>
            </a:solidFill>
            <a:prstDash val="solid"/>
            <a:round/>
            <a:headEnd type="none" w="sm" len="sm"/>
            <a:tailEnd type="none" w="sm" len="sm"/>
          </a:ln>
        </p:spPr>
      </p:pic>
      <p:pic>
        <p:nvPicPr>
          <p:cNvPr id="337" name="Google Shape;337;p40"/>
          <p:cNvPicPr preferRelativeResize="0"/>
          <p:nvPr/>
        </p:nvPicPr>
        <p:blipFill>
          <a:blip r:embed="rId6">
            <a:alphaModFix/>
          </a:blip>
          <a:stretch>
            <a:fillRect/>
          </a:stretch>
        </p:blipFill>
        <p:spPr>
          <a:xfrm>
            <a:off x="6790806" y="1629626"/>
            <a:ext cx="382850" cy="404110"/>
          </a:xfrm>
          <a:prstGeom prst="rect">
            <a:avLst/>
          </a:prstGeom>
          <a:noFill/>
          <a:ln>
            <a:noFill/>
          </a:ln>
        </p:spPr>
      </p:pic>
      <p:pic>
        <p:nvPicPr>
          <p:cNvPr id="338" name="Google Shape;338;p40"/>
          <p:cNvPicPr preferRelativeResize="0"/>
          <p:nvPr/>
        </p:nvPicPr>
        <p:blipFill>
          <a:blip r:embed="rId7">
            <a:alphaModFix/>
          </a:blip>
          <a:stretch>
            <a:fillRect/>
          </a:stretch>
        </p:blipFill>
        <p:spPr>
          <a:xfrm>
            <a:off x="6744093" y="2108314"/>
            <a:ext cx="476275" cy="415476"/>
          </a:xfrm>
          <a:prstGeom prst="rect">
            <a:avLst/>
          </a:prstGeom>
          <a:noFill/>
          <a:ln>
            <a:noFill/>
          </a:ln>
        </p:spPr>
      </p:pic>
      <p:pic>
        <p:nvPicPr>
          <p:cNvPr id="339" name="Google Shape;339;p40"/>
          <p:cNvPicPr preferRelativeResize="0"/>
          <p:nvPr/>
        </p:nvPicPr>
        <p:blipFill>
          <a:blip r:embed="rId8">
            <a:alphaModFix/>
          </a:blip>
          <a:stretch>
            <a:fillRect/>
          </a:stretch>
        </p:blipFill>
        <p:spPr>
          <a:xfrm>
            <a:off x="6720981" y="2613584"/>
            <a:ext cx="522500" cy="436849"/>
          </a:xfrm>
          <a:prstGeom prst="rect">
            <a:avLst/>
          </a:prstGeom>
          <a:noFill/>
          <a:ln>
            <a:noFill/>
          </a:ln>
        </p:spPr>
      </p:pic>
      <p:pic>
        <p:nvPicPr>
          <p:cNvPr id="340" name="Google Shape;340;p40"/>
          <p:cNvPicPr preferRelativeResize="0"/>
          <p:nvPr/>
        </p:nvPicPr>
        <p:blipFill>
          <a:blip r:embed="rId9">
            <a:alphaModFix/>
          </a:blip>
          <a:stretch>
            <a:fillRect/>
          </a:stretch>
        </p:blipFill>
        <p:spPr>
          <a:xfrm>
            <a:off x="6720979" y="3140197"/>
            <a:ext cx="522500" cy="336878"/>
          </a:xfrm>
          <a:prstGeom prst="rect">
            <a:avLst/>
          </a:prstGeom>
          <a:noFill/>
          <a:ln>
            <a:noFill/>
          </a:ln>
        </p:spPr>
      </p:pic>
      <p:pic>
        <p:nvPicPr>
          <p:cNvPr id="341" name="Google Shape;341;p40"/>
          <p:cNvPicPr preferRelativeResize="0"/>
          <p:nvPr/>
        </p:nvPicPr>
        <p:blipFill>
          <a:blip r:embed="rId10">
            <a:alphaModFix/>
          </a:blip>
          <a:stretch>
            <a:fillRect/>
          </a:stretch>
        </p:blipFill>
        <p:spPr>
          <a:xfrm>
            <a:off x="6582166" y="3646899"/>
            <a:ext cx="800130" cy="336900"/>
          </a:xfrm>
          <a:prstGeom prst="rect">
            <a:avLst/>
          </a:prstGeom>
          <a:noFill/>
          <a:ln>
            <a:noFill/>
          </a:ln>
        </p:spPr>
      </p:pic>
      <p:pic>
        <p:nvPicPr>
          <p:cNvPr id="342" name="Google Shape;342;p40"/>
          <p:cNvPicPr preferRelativeResize="0"/>
          <p:nvPr/>
        </p:nvPicPr>
        <p:blipFill>
          <a:blip r:embed="rId11">
            <a:alphaModFix/>
          </a:blip>
          <a:stretch>
            <a:fillRect/>
          </a:stretch>
        </p:blipFill>
        <p:spPr>
          <a:xfrm>
            <a:off x="6790811" y="4105925"/>
            <a:ext cx="382840" cy="390350"/>
          </a:xfrm>
          <a:prstGeom prst="rect">
            <a:avLst/>
          </a:prstGeom>
          <a:noFill/>
          <a:ln>
            <a:noFill/>
          </a:ln>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L3 - Explore">
  <p:cSld name="CUSTOM_11">
    <p:spTree>
      <p:nvGrpSpPr>
        <p:cNvPr id="1" name="Shape 343"/>
        <p:cNvGrpSpPr/>
        <p:nvPr/>
      </p:nvGrpSpPr>
      <p:grpSpPr>
        <a:xfrm>
          <a:off x="0" y="0"/>
          <a:ext cx="0" cy="0"/>
          <a:chOff x="0" y="0"/>
          <a:chExt cx="0" cy="0"/>
        </a:xfrm>
      </p:grpSpPr>
      <p:sp>
        <p:nvSpPr>
          <p:cNvPr id="344" name="Google Shape;344;p4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45" name="Google Shape;345;p41"/>
          <p:cNvSpPr txBox="1"/>
          <p:nvPr/>
        </p:nvSpPr>
        <p:spPr>
          <a:xfrm>
            <a:off x="482400" y="268100"/>
            <a:ext cx="66075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EXPLORE: </a:t>
            </a:r>
            <a:r>
              <a:rPr lang="en">
                <a:solidFill>
                  <a:schemeClr val="dk1"/>
                </a:solidFill>
                <a:latin typeface="Source Sans Pro"/>
                <a:ea typeface="Source Sans Pro"/>
                <a:cs typeface="Source Sans Pro"/>
                <a:sym typeface="Source Sans Pro"/>
              </a:rPr>
              <a:t>How do rocky features like mountains and volcanoes form?</a:t>
            </a:r>
            <a:endParaRPr>
              <a:latin typeface="Source Sans Pro"/>
              <a:ea typeface="Source Sans Pro"/>
              <a:cs typeface="Source Sans Pro"/>
              <a:sym typeface="Source Sans Pro"/>
            </a:endParaRPr>
          </a:p>
        </p:txBody>
      </p:sp>
      <p:sp>
        <p:nvSpPr>
          <p:cNvPr id="346" name="Google Shape;346;p41"/>
          <p:cNvSpPr txBox="1"/>
          <p:nvPr/>
        </p:nvSpPr>
        <p:spPr>
          <a:xfrm>
            <a:off x="0" y="640970"/>
            <a:ext cx="10058400" cy="6465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000">
                <a:solidFill>
                  <a:schemeClr val="dk1"/>
                </a:solidFill>
                <a:latin typeface="Source Sans Pro"/>
                <a:ea typeface="Source Sans Pro"/>
                <a:cs typeface="Source Sans Pro"/>
                <a:sym typeface="Source Sans Pro"/>
              </a:rPr>
              <a:t>Plate Motion and Changes to Earth’s Surface</a:t>
            </a:r>
            <a:endParaRPr sz="3000">
              <a:solidFill>
                <a:schemeClr val="dk1"/>
              </a:solidFill>
              <a:latin typeface="Source Sans Pro"/>
              <a:ea typeface="Source Sans Pro"/>
              <a:cs typeface="Source Sans Pro"/>
              <a:sym typeface="Source Sans Pro"/>
            </a:endParaRPr>
          </a:p>
        </p:txBody>
      </p:sp>
      <p:pic>
        <p:nvPicPr>
          <p:cNvPr id="347" name="Google Shape;347;p41"/>
          <p:cNvPicPr preferRelativeResize="0"/>
          <p:nvPr/>
        </p:nvPicPr>
        <p:blipFill rotWithShape="1">
          <a:blip r:embed="rId2">
            <a:alphaModFix/>
          </a:blip>
          <a:srcRect t="29" b="19"/>
          <a:stretch/>
        </p:blipFill>
        <p:spPr>
          <a:xfrm>
            <a:off x="8906425" y="283703"/>
            <a:ext cx="476276" cy="390350"/>
          </a:xfrm>
          <a:prstGeom prst="rect">
            <a:avLst/>
          </a:prstGeom>
          <a:noFill/>
          <a:ln>
            <a:noFill/>
          </a:ln>
        </p:spPr>
      </p:pic>
      <p:cxnSp>
        <p:nvCxnSpPr>
          <p:cNvPr id="348" name="Google Shape;348;p41"/>
          <p:cNvCxnSpPr/>
          <p:nvPr/>
        </p:nvCxnSpPr>
        <p:spPr>
          <a:xfrm>
            <a:off x="6269800" y="475650"/>
            <a:ext cx="2530200" cy="10800"/>
          </a:xfrm>
          <a:prstGeom prst="straightConnector1">
            <a:avLst/>
          </a:prstGeom>
          <a:noFill/>
          <a:ln w="9525" cap="flat" cmpd="sng">
            <a:solidFill>
              <a:schemeClr val="dk2"/>
            </a:solidFill>
            <a:prstDash val="dot"/>
            <a:round/>
            <a:headEnd type="none" w="med" len="med"/>
            <a:tailEnd type="none" w="med" len="med"/>
          </a:ln>
        </p:spPr>
      </p:cxnSp>
      <p:graphicFrame>
        <p:nvGraphicFramePr>
          <p:cNvPr id="349" name="Google Shape;349;p41"/>
          <p:cNvGraphicFramePr/>
          <p:nvPr/>
        </p:nvGraphicFramePr>
        <p:xfrm>
          <a:off x="482400" y="1381300"/>
          <a:ext cx="3000000" cy="3000000"/>
        </p:xfrm>
        <a:graphic>
          <a:graphicData uri="http://schemas.openxmlformats.org/drawingml/2006/table">
            <a:tbl>
              <a:tblPr>
                <a:noFill/>
                <a:tableStyleId>{8803E428-0F54-40B4-AED2-B203F57DB7CE}</a:tableStyleId>
              </a:tblPr>
              <a:tblGrid>
                <a:gridCol w="2192775">
                  <a:extLst>
                    <a:ext uri="{9D8B030D-6E8A-4147-A177-3AD203B41FA5}">
                      <a16:colId xmlns:a16="http://schemas.microsoft.com/office/drawing/2014/main" val="20000"/>
                    </a:ext>
                  </a:extLst>
                </a:gridCol>
                <a:gridCol w="3433325">
                  <a:extLst>
                    <a:ext uri="{9D8B030D-6E8A-4147-A177-3AD203B41FA5}">
                      <a16:colId xmlns:a16="http://schemas.microsoft.com/office/drawing/2014/main" val="20001"/>
                    </a:ext>
                  </a:extLst>
                </a:gridCol>
                <a:gridCol w="3433325">
                  <a:extLst>
                    <a:ext uri="{9D8B030D-6E8A-4147-A177-3AD203B41FA5}">
                      <a16:colId xmlns:a16="http://schemas.microsoft.com/office/drawing/2014/main" val="20002"/>
                    </a:ext>
                  </a:extLst>
                </a:gridCol>
              </a:tblGrid>
              <a:tr h="381000">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Plate Direction</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gridSpan="2">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Time frame: 20 million years</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endParaRPr b="1">
                        <a:latin typeface="Source Sans Pro"/>
                        <a:ea typeface="Source Sans Pro"/>
                        <a:cs typeface="Source Sans Pro"/>
                        <a:sym typeface="Source Sans Pro"/>
                      </a:endParaRPr>
                    </a:p>
                  </a:txBody>
                  <a:tcPr marL="91425" marR="91425" marT="91425" marB="91425">
                    <a:solidFill>
                      <a:srgbClr val="D9D9D9"/>
                    </a:solidFill>
                  </a:tcPr>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Events that occur</a:t>
                      </a:r>
                      <a:endParaRPr b="1">
                        <a:latin typeface="Source Sans Pro"/>
                        <a:ea typeface="Source Sans Pro"/>
                        <a:cs typeface="Source Sans Pro"/>
                        <a:sym typeface="Source Sans Pro"/>
                      </a:endParaRPr>
                    </a:p>
                  </a:txBody>
                  <a:tcPr marL="91425" marR="91425" marT="91425" marB="91425">
                    <a:solidFill>
                      <a:srgbClr val="D9D9D9"/>
                    </a:solidFill>
                  </a:tcPr>
                </a:tc>
                <a:tc>
                  <a:txBody>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Landforms that are created</a:t>
                      </a:r>
                      <a:endParaRPr b="1">
                        <a:solidFill>
                          <a:schemeClr val="dk1"/>
                        </a:solidFill>
                        <a:latin typeface="Source Sans Pro"/>
                        <a:ea typeface="Source Sans Pro"/>
                        <a:cs typeface="Source Sans Pro"/>
                        <a:sym typeface="Source Sans Pro"/>
                      </a:endParaRPr>
                    </a:p>
                  </a:txBody>
                  <a:tcPr marL="91425" marR="91425" marT="91425" marB="91425">
                    <a:solidFill>
                      <a:srgbClr val="D9D9D9"/>
                    </a:solidFill>
                  </a:tcPr>
                </a:tc>
                <a:extLst>
                  <a:ext uri="{0D108BD9-81ED-4DB2-BD59-A6C34878D82A}">
                    <a16:rowId xmlns:a16="http://schemas.microsoft.com/office/drawing/2014/main" val="10001"/>
                  </a:ext>
                </a:extLst>
              </a:tr>
              <a:tr h="124965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r h="124965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r h="124965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4"/>
                  </a:ext>
                </a:extLst>
              </a:tr>
              <a:tr h="124965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5"/>
                  </a:ext>
                </a:extLst>
              </a:tr>
            </a:tbl>
          </a:graphicData>
        </a:graphic>
      </p:graphicFrame>
      <p:pic>
        <p:nvPicPr>
          <p:cNvPr id="350" name="Google Shape;350;p41"/>
          <p:cNvPicPr preferRelativeResize="0"/>
          <p:nvPr/>
        </p:nvPicPr>
        <p:blipFill>
          <a:blip r:embed="rId3">
            <a:alphaModFix/>
          </a:blip>
          <a:stretch>
            <a:fillRect/>
          </a:stretch>
        </p:blipFill>
        <p:spPr>
          <a:xfrm>
            <a:off x="616625" y="2237660"/>
            <a:ext cx="1919449" cy="1139675"/>
          </a:xfrm>
          <a:prstGeom prst="rect">
            <a:avLst/>
          </a:prstGeom>
          <a:noFill/>
          <a:ln>
            <a:noFill/>
          </a:ln>
        </p:spPr>
      </p:pic>
      <p:pic>
        <p:nvPicPr>
          <p:cNvPr id="351" name="Google Shape;351;p41"/>
          <p:cNvPicPr preferRelativeResize="0"/>
          <p:nvPr/>
        </p:nvPicPr>
        <p:blipFill>
          <a:blip r:embed="rId4">
            <a:alphaModFix/>
          </a:blip>
          <a:stretch>
            <a:fillRect/>
          </a:stretch>
        </p:blipFill>
        <p:spPr>
          <a:xfrm>
            <a:off x="680501" y="3519049"/>
            <a:ext cx="1675350" cy="1108564"/>
          </a:xfrm>
          <a:prstGeom prst="rect">
            <a:avLst/>
          </a:prstGeom>
          <a:noFill/>
          <a:ln>
            <a:noFill/>
          </a:ln>
        </p:spPr>
      </p:pic>
      <p:pic>
        <p:nvPicPr>
          <p:cNvPr id="352" name="Google Shape;352;p41"/>
          <p:cNvPicPr preferRelativeResize="0"/>
          <p:nvPr/>
        </p:nvPicPr>
        <p:blipFill rotWithShape="1">
          <a:blip r:embed="rId5">
            <a:alphaModFix/>
          </a:blip>
          <a:srcRect/>
          <a:stretch/>
        </p:blipFill>
        <p:spPr>
          <a:xfrm>
            <a:off x="558450" y="4731331"/>
            <a:ext cx="1919450" cy="1095589"/>
          </a:xfrm>
          <a:prstGeom prst="rect">
            <a:avLst/>
          </a:prstGeom>
          <a:noFill/>
          <a:ln>
            <a:noFill/>
          </a:ln>
        </p:spPr>
      </p:pic>
      <p:pic>
        <p:nvPicPr>
          <p:cNvPr id="353" name="Google Shape;353;p41"/>
          <p:cNvPicPr preferRelativeResize="0"/>
          <p:nvPr/>
        </p:nvPicPr>
        <p:blipFill>
          <a:blip r:embed="rId6">
            <a:alphaModFix/>
          </a:blip>
          <a:stretch>
            <a:fillRect/>
          </a:stretch>
        </p:blipFill>
        <p:spPr>
          <a:xfrm>
            <a:off x="680512" y="5965904"/>
            <a:ext cx="1675350" cy="1166572"/>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L1 - Explore 1">
  <p:cSld name="SECTION_HEADER_1_3">
    <p:spTree>
      <p:nvGrpSpPr>
        <p:cNvPr id="1" name="Shape 26"/>
        <p:cNvGrpSpPr/>
        <p:nvPr/>
      </p:nvGrpSpPr>
      <p:grpSpPr>
        <a:xfrm>
          <a:off x="0" y="0"/>
          <a:ext cx="0" cy="0"/>
          <a:chOff x="0" y="0"/>
          <a:chExt cx="0" cy="0"/>
        </a:xfrm>
      </p:grpSpPr>
      <p:sp>
        <p:nvSpPr>
          <p:cNvPr id="27" name="Google Shape;27;p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8" name="Google Shape;28;p5"/>
          <p:cNvSpPr txBox="1"/>
          <p:nvPr/>
        </p:nvSpPr>
        <p:spPr>
          <a:xfrm>
            <a:off x="0" y="5261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Parts of Our Schoolyard </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29" name="Google Shape;29;p5"/>
          <p:cNvSpPr txBox="1"/>
          <p:nvPr/>
        </p:nvSpPr>
        <p:spPr>
          <a:xfrm>
            <a:off x="664600" y="349900"/>
            <a:ext cx="5381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How can we describe the different parts of the Earth?</a:t>
            </a:r>
            <a:endParaRPr>
              <a:latin typeface="Source Sans Pro"/>
              <a:ea typeface="Source Sans Pro"/>
              <a:cs typeface="Source Sans Pro"/>
              <a:sym typeface="Source Sans Pro"/>
            </a:endParaRPr>
          </a:p>
        </p:txBody>
      </p:sp>
      <p:sp>
        <p:nvSpPr>
          <p:cNvPr id="30" name="Google Shape;30;p5"/>
          <p:cNvSpPr txBox="1"/>
          <p:nvPr/>
        </p:nvSpPr>
        <p:spPr>
          <a:xfrm>
            <a:off x="648450" y="1197775"/>
            <a:ext cx="8761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you go around the schoolyard, identify natural parts of the environment. </a:t>
            </a:r>
            <a:r>
              <a:rPr lang="en" sz="1600" b="1">
                <a:solidFill>
                  <a:schemeClr val="dk1"/>
                </a:solidFill>
                <a:latin typeface="Source Sans Pro"/>
                <a:ea typeface="Source Sans Pro"/>
                <a:cs typeface="Source Sans Pro"/>
                <a:sym typeface="Source Sans Pro"/>
              </a:rPr>
              <a:t>Classify</a:t>
            </a:r>
            <a:r>
              <a:rPr lang="en" sz="1600">
                <a:solidFill>
                  <a:schemeClr val="dk1"/>
                </a:solidFill>
                <a:latin typeface="Source Sans Pro"/>
                <a:ea typeface="Source Sans Pro"/>
                <a:cs typeface="Source Sans Pro"/>
                <a:sym typeface="Source Sans Pro"/>
              </a:rPr>
              <a:t> the things you find (put them into groups or categories)</a:t>
            </a:r>
            <a:r>
              <a:rPr lang="en" sz="1600">
                <a:latin typeface="Source Sans Pro"/>
                <a:ea typeface="Source Sans Pro"/>
                <a:cs typeface="Source Sans Pro"/>
                <a:sym typeface="Source Sans Pro"/>
              </a:rPr>
              <a:t> based on patterns you observe about them. </a:t>
            </a:r>
            <a:endParaRPr sz="1600">
              <a:latin typeface="Source Sans Pro"/>
              <a:ea typeface="Source Sans Pro"/>
              <a:cs typeface="Source Sans Pro"/>
              <a:sym typeface="Source Sans Pro"/>
            </a:endParaRPr>
          </a:p>
        </p:txBody>
      </p:sp>
      <p:cxnSp>
        <p:nvCxnSpPr>
          <p:cNvPr id="31" name="Google Shape;31;p5"/>
          <p:cNvCxnSpPr/>
          <p:nvPr/>
        </p:nvCxnSpPr>
        <p:spPr>
          <a:xfrm>
            <a:off x="6251725" y="461850"/>
            <a:ext cx="2598600" cy="4500"/>
          </a:xfrm>
          <a:prstGeom prst="straightConnector1">
            <a:avLst/>
          </a:prstGeom>
          <a:noFill/>
          <a:ln w="9525" cap="flat" cmpd="sng">
            <a:solidFill>
              <a:schemeClr val="dk2"/>
            </a:solidFill>
            <a:prstDash val="dot"/>
            <a:round/>
            <a:headEnd type="none" w="med" len="med"/>
            <a:tailEnd type="none" w="med" len="med"/>
          </a:ln>
        </p:spPr>
      </p:cxnSp>
      <p:pic>
        <p:nvPicPr>
          <p:cNvPr id="32" name="Google Shape;32;p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33" name="Google Shape;33;p5"/>
          <p:cNvGraphicFramePr/>
          <p:nvPr/>
        </p:nvGraphicFramePr>
        <p:xfrm>
          <a:off x="664575" y="1967282"/>
          <a:ext cx="8761500" cy="5421250"/>
        </p:xfrm>
        <a:graphic>
          <a:graphicData uri="http://schemas.openxmlformats.org/drawingml/2006/table">
            <a:tbl>
              <a:tblPr>
                <a:noFill/>
                <a:tableStyleId>{8803E428-0F54-40B4-AED2-B203F57DB7CE}</a:tableStyleId>
              </a:tblPr>
              <a:tblGrid>
                <a:gridCol w="2920500">
                  <a:extLst>
                    <a:ext uri="{9D8B030D-6E8A-4147-A177-3AD203B41FA5}">
                      <a16:colId xmlns:a16="http://schemas.microsoft.com/office/drawing/2014/main" val="20000"/>
                    </a:ext>
                  </a:extLst>
                </a:gridCol>
                <a:gridCol w="2920500">
                  <a:extLst>
                    <a:ext uri="{9D8B030D-6E8A-4147-A177-3AD203B41FA5}">
                      <a16:colId xmlns:a16="http://schemas.microsoft.com/office/drawing/2014/main" val="20001"/>
                    </a:ext>
                  </a:extLst>
                </a:gridCol>
                <a:gridCol w="2920500">
                  <a:extLst>
                    <a:ext uri="{9D8B030D-6E8A-4147-A177-3AD203B41FA5}">
                      <a16:colId xmlns:a16="http://schemas.microsoft.com/office/drawing/2014/main" val="20002"/>
                    </a:ext>
                  </a:extLst>
                </a:gridCol>
              </a:tblGrid>
              <a:tr h="376350">
                <a:tc gridSpan="3">
                  <a:txBody>
                    <a:bodyPr/>
                    <a:lstStyle/>
                    <a:p>
                      <a:pPr marL="0" lvl="0" indent="0" algn="l" rtl="0">
                        <a:spcBef>
                          <a:spcPts val="0"/>
                        </a:spcBef>
                        <a:spcAft>
                          <a:spcPts val="0"/>
                        </a:spcAft>
                        <a:buNone/>
                      </a:pPr>
                      <a:r>
                        <a:rPr lang="en" sz="1200" b="1">
                          <a:solidFill>
                            <a:schemeClr val="lt1"/>
                          </a:solidFill>
                          <a:latin typeface="Source Sans Pro"/>
                          <a:ea typeface="Source Sans Pro"/>
                          <a:cs typeface="Source Sans Pro"/>
                          <a:sym typeface="Source Sans Pro"/>
                        </a:rPr>
                        <a:t>Next, create categories for the things you found:</a:t>
                      </a:r>
                      <a:endParaRPr sz="1200" b="1">
                        <a:solidFill>
                          <a:schemeClr val="lt1"/>
                        </a:solidFill>
                        <a:latin typeface="Source Sans Pro"/>
                        <a:ea typeface="Source Sans Pro"/>
                        <a:cs typeface="Source Sans Pro"/>
                        <a:sym typeface="Source Sans Pro"/>
                      </a:endParaRPr>
                    </a:p>
                  </a:txBody>
                  <a:tcPr marL="91425" marR="91425" marT="91425" marB="91425">
                    <a:solidFill>
                      <a:srgbClr val="3C78D8"/>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522450">
                <a:tc>
                  <a:txBody>
                    <a:bodyPr/>
                    <a:lstStyle/>
                    <a:p>
                      <a:pPr marL="0" lvl="0" indent="0" algn="l" rtl="0">
                        <a:lnSpc>
                          <a:spcPct val="115000"/>
                        </a:lnSpc>
                        <a:spcBef>
                          <a:spcPts val="0"/>
                        </a:spcBef>
                        <a:spcAft>
                          <a:spcPts val="0"/>
                        </a:spcAft>
                        <a:buNone/>
                      </a:pPr>
                      <a:r>
                        <a:rPr lang="en" b="1">
                          <a:solidFill>
                            <a:srgbClr val="CC0000"/>
                          </a:solidFill>
                          <a:latin typeface="Source Sans Pro"/>
                          <a:ea typeface="Source Sans Pro"/>
                          <a:cs typeface="Source Sans Pro"/>
                          <a:sym typeface="Source Sans Pro"/>
                        </a:rPr>
                        <a:t>Example</a:t>
                      </a:r>
                      <a:endParaRPr b="1">
                        <a:solidFill>
                          <a:srgbClr val="CC0000"/>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Category:</a:t>
                      </a:r>
                      <a:r>
                        <a:rPr lang="en" b="1">
                          <a:latin typeface="Source Sans Pro"/>
                          <a:ea typeface="Source Sans Pro"/>
                          <a:cs typeface="Source Sans Pro"/>
                          <a:sym typeface="Source Sans Pro"/>
                        </a:rPr>
                        <a:t> </a:t>
                      </a:r>
                      <a:r>
                        <a:rPr lang="en">
                          <a:latin typeface="Source Sans Pro"/>
                          <a:ea typeface="Source Sans Pro"/>
                          <a:cs typeface="Source Sans Pro"/>
                          <a:sym typeface="Source Sans Pro"/>
                        </a:rPr>
                        <a:t>things that have leaves</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What I found:</a:t>
                      </a:r>
                      <a:endParaRPr b="1">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flower </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tree</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bush</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weeds</a:t>
                      </a:r>
                      <a:endParaRPr>
                        <a:latin typeface="Source Sans Pro"/>
                        <a:ea typeface="Source Sans Pro"/>
                        <a:cs typeface="Source Sans Pro"/>
                        <a:sym typeface="Source Sans Pro"/>
                      </a:endParaRPr>
                    </a:p>
                  </a:txBody>
                  <a:tcPr marL="91425" marR="91425" marT="91425" marB="91425">
                    <a:solidFill>
                      <a:schemeClr val="lt1"/>
                    </a:solidFill>
                  </a:tcPr>
                </a:tc>
                <a:tc>
                  <a:txBody>
                    <a:bodyPr/>
                    <a:lstStyle/>
                    <a:p>
                      <a:pPr marL="0" lvl="0" indent="0" algn="l" rtl="0">
                        <a:lnSpc>
                          <a:spcPct val="115000"/>
                        </a:lnSpc>
                        <a:spcBef>
                          <a:spcPts val="0"/>
                        </a:spcBef>
                        <a:spcAft>
                          <a:spcPts val="0"/>
                        </a:spcAft>
                        <a:buNone/>
                      </a:pPr>
                      <a:endParaRPr b="1">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2522450">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bl>
          </a:graphicData>
        </a:graphic>
      </p:graphicFrame>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L3 - Explore 2">
  <p:cSld name="CUSTOM_12">
    <p:spTree>
      <p:nvGrpSpPr>
        <p:cNvPr id="1" name="Shape 354"/>
        <p:cNvGrpSpPr/>
        <p:nvPr/>
      </p:nvGrpSpPr>
      <p:grpSpPr>
        <a:xfrm>
          <a:off x="0" y="0"/>
          <a:ext cx="0" cy="0"/>
          <a:chOff x="0" y="0"/>
          <a:chExt cx="0" cy="0"/>
        </a:xfrm>
      </p:grpSpPr>
      <p:graphicFrame>
        <p:nvGraphicFramePr>
          <p:cNvPr id="355" name="Google Shape;355;p42"/>
          <p:cNvGraphicFramePr/>
          <p:nvPr/>
        </p:nvGraphicFramePr>
        <p:xfrm>
          <a:off x="482400" y="1533700"/>
          <a:ext cx="3000000" cy="3000000"/>
        </p:xfrm>
        <a:graphic>
          <a:graphicData uri="http://schemas.openxmlformats.org/drawingml/2006/table">
            <a:tbl>
              <a:tblPr>
                <a:noFill/>
                <a:tableStyleId>{8803E428-0F54-40B4-AED2-B203F57DB7CE}</a:tableStyleId>
              </a:tblPr>
              <a:tblGrid>
                <a:gridCol w="2192775">
                  <a:extLst>
                    <a:ext uri="{9D8B030D-6E8A-4147-A177-3AD203B41FA5}">
                      <a16:colId xmlns:a16="http://schemas.microsoft.com/office/drawing/2014/main" val="20000"/>
                    </a:ext>
                  </a:extLst>
                </a:gridCol>
                <a:gridCol w="3433325">
                  <a:extLst>
                    <a:ext uri="{9D8B030D-6E8A-4147-A177-3AD203B41FA5}">
                      <a16:colId xmlns:a16="http://schemas.microsoft.com/office/drawing/2014/main" val="20001"/>
                    </a:ext>
                  </a:extLst>
                </a:gridCol>
                <a:gridCol w="3433325">
                  <a:extLst>
                    <a:ext uri="{9D8B030D-6E8A-4147-A177-3AD203B41FA5}">
                      <a16:colId xmlns:a16="http://schemas.microsoft.com/office/drawing/2014/main" val="20002"/>
                    </a:ext>
                  </a:extLst>
                </a:gridCol>
              </a:tblGrid>
              <a:tr h="485375">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Plate Direction</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gridSpan="2">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Events that occur</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hMerge="1">
                  <a:txBody>
                    <a:bodyPr/>
                    <a:lstStyle/>
                    <a:p>
                      <a:endParaRPr lang="en-US"/>
                    </a:p>
                  </a:txBody>
                  <a:tcPr/>
                </a:tc>
                <a:extLst>
                  <a:ext uri="{0D108BD9-81ED-4DB2-BD59-A6C34878D82A}">
                    <a16:rowId xmlns:a16="http://schemas.microsoft.com/office/drawing/2014/main" val="10000"/>
                  </a:ext>
                </a:extLst>
              </a:tr>
              <a:tr h="485375">
                <a:tc>
                  <a:txBody>
                    <a:bodyPr/>
                    <a:lstStyle/>
                    <a:p>
                      <a:pPr marL="0" lvl="0" indent="0" algn="l" rtl="0">
                        <a:spcBef>
                          <a:spcPts val="0"/>
                        </a:spcBef>
                        <a:spcAft>
                          <a:spcPts val="0"/>
                        </a:spcAft>
                        <a:buNone/>
                      </a:pPr>
                      <a:endParaRPr b="1">
                        <a:latin typeface="Source Sans Pro"/>
                        <a:ea typeface="Source Sans Pro"/>
                        <a:cs typeface="Source Sans Pro"/>
                        <a:sym typeface="Source Sans Pro"/>
                      </a:endParaRPr>
                    </a:p>
                  </a:txBody>
                  <a:tcPr marL="91425" marR="91425" marT="91425" marB="91425">
                    <a:solidFill>
                      <a:srgbClr val="D9D9D9"/>
                    </a:solidFill>
                  </a:tcPr>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100 years</a:t>
                      </a:r>
                      <a:endParaRPr b="1">
                        <a:latin typeface="Source Sans Pro"/>
                        <a:ea typeface="Source Sans Pro"/>
                        <a:cs typeface="Source Sans Pro"/>
                        <a:sym typeface="Source Sans Pro"/>
                      </a:endParaRPr>
                    </a:p>
                  </a:txBody>
                  <a:tcPr marL="91425" marR="91425" marT="91425" marB="91425">
                    <a:solidFill>
                      <a:srgbClr val="D9D9D9"/>
                    </a:solidFill>
                  </a:tcPr>
                </a:tc>
                <a:tc>
                  <a:txBody>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1 million years</a:t>
                      </a:r>
                      <a:endParaRPr b="1">
                        <a:solidFill>
                          <a:schemeClr val="dk1"/>
                        </a:solidFill>
                        <a:latin typeface="Source Sans Pro"/>
                        <a:ea typeface="Source Sans Pro"/>
                        <a:cs typeface="Source Sans Pro"/>
                        <a:sym typeface="Source Sans Pro"/>
                      </a:endParaRPr>
                    </a:p>
                  </a:txBody>
                  <a:tcPr marL="91425" marR="91425" marT="91425" marB="91425">
                    <a:solidFill>
                      <a:srgbClr val="D9D9D9"/>
                    </a:solidFill>
                  </a:tcPr>
                </a:tc>
                <a:extLst>
                  <a:ext uri="{0D108BD9-81ED-4DB2-BD59-A6C34878D82A}">
                    <a16:rowId xmlns:a16="http://schemas.microsoft.com/office/drawing/2014/main" val="10001"/>
                  </a:ext>
                </a:extLst>
              </a:tr>
              <a:tr h="1530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r h="1530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r h="1530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4"/>
                  </a:ext>
                </a:extLst>
              </a:tr>
            </a:tbl>
          </a:graphicData>
        </a:graphic>
      </p:graphicFrame>
      <p:sp>
        <p:nvSpPr>
          <p:cNvPr id="356" name="Google Shape;356;p4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357" name="Google Shape;357;p42"/>
          <p:cNvPicPr preferRelativeResize="0"/>
          <p:nvPr/>
        </p:nvPicPr>
        <p:blipFill rotWithShape="1">
          <a:blip r:embed="rId2">
            <a:alphaModFix/>
          </a:blip>
          <a:srcRect t="29" b="19"/>
          <a:stretch/>
        </p:blipFill>
        <p:spPr>
          <a:xfrm>
            <a:off x="8949675" y="203242"/>
            <a:ext cx="476276" cy="390350"/>
          </a:xfrm>
          <a:prstGeom prst="rect">
            <a:avLst/>
          </a:prstGeom>
          <a:noFill/>
          <a:ln>
            <a:noFill/>
          </a:ln>
        </p:spPr>
      </p:pic>
      <p:cxnSp>
        <p:nvCxnSpPr>
          <p:cNvPr id="358" name="Google Shape;358;p42"/>
          <p:cNvCxnSpPr/>
          <p:nvPr/>
        </p:nvCxnSpPr>
        <p:spPr>
          <a:xfrm rot="10800000" flipH="1">
            <a:off x="6259000" y="430005"/>
            <a:ext cx="2581800" cy="13200"/>
          </a:xfrm>
          <a:prstGeom prst="straightConnector1">
            <a:avLst/>
          </a:prstGeom>
          <a:noFill/>
          <a:ln w="9525" cap="flat" cmpd="sng">
            <a:solidFill>
              <a:schemeClr val="dk2"/>
            </a:solidFill>
            <a:prstDash val="dot"/>
            <a:round/>
            <a:headEnd type="none" w="med" len="med"/>
            <a:tailEnd type="none" w="med" len="med"/>
          </a:ln>
        </p:spPr>
      </p:cxnSp>
      <p:sp>
        <p:nvSpPr>
          <p:cNvPr id="359" name="Google Shape;359;p42"/>
          <p:cNvSpPr txBox="1"/>
          <p:nvPr/>
        </p:nvSpPr>
        <p:spPr>
          <a:xfrm>
            <a:off x="0" y="754925"/>
            <a:ext cx="10058400" cy="6465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000">
                <a:solidFill>
                  <a:schemeClr val="dk1"/>
                </a:solidFill>
                <a:latin typeface="Source Sans Pro"/>
                <a:ea typeface="Source Sans Pro"/>
                <a:cs typeface="Source Sans Pro"/>
                <a:sym typeface="Source Sans Pro"/>
              </a:rPr>
              <a:t>Plate Motion and Changes to Earth’s Surface</a:t>
            </a:r>
            <a:endParaRPr sz="3000">
              <a:solidFill>
                <a:schemeClr val="dk1"/>
              </a:solidFill>
              <a:latin typeface="Source Sans Pro"/>
              <a:ea typeface="Source Sans Pro"/>
              <a:cs typeface="Source Sans Pro"/>
              <a:sym typeface="Source Sans Pro"/>
            </a:endParaRPr>
          </a:p>
        </p:txBody>
      </p:sp>
      <p:pic>
        <p:nvPicPr>
          <p:cNvPr id="360" name="Google Shape;360;p42"/>
          <p:cNvPicPr preferRelativeResize="0"/>
          <p:nvPr/>
        </p:nvPicPr>
        <p:blipFill>
          <a:blip r:embed="rId3">
            <a:alphaModFix/>
          </a:blip>
          <a:stretch>
            <a:fillRect/>
          </a:stretch>
        </p:blipFill>
        <p:spPr>
          <a:xfrm>
            <a:off x="591950" y="2632400"/>
            <a:ext cx="1991650" cy="1182550"/>
          </a:xfrm>
          <a:prstGeom prst="rect">
            <a:avLst/>
          </a:prstGeom>
          <a:noFill/>
          <a:ln>
            <a:noFill/>
          </a:ln>
        </p:spPr>
      </p:pic>
      <p:pic>
        <p:nvPicPr>
          <p:cNvPr id="361" name="Google Shape;361;p42"/>
          <p:cNvPicPr preferRelativeResize="0"/>
          <p:nvPr/>
        </p:nvPicPr>
        <p:blipFill>
          <a:blip r:embed="rId4">
            <a:alphaModFix/>
          </a:blip>
          <a:stretch>
            <a:fillRect/>
          </a:stretch>
        </p:blipFill>
        <p:spPr>
          <a:xfrm>
            <a:off x="591956" y="4126956"/>
            <a:ext cx="1991650" cy="1317857"/>
          </a:xfrm>
          <a:prstGeom prst="rect">
            <a:avLst/>
          </a:prstGeom>
          <a:noFill/>
          <a:ln>
            <a:noFill/>
          </a:ln>
        </p:spPr>
      </p:pic>
      <p:pic>
        <p:nvPicPr>
          <p:cNvPr id="362" name="Google Shape;362;p42"/>
          <p:cNvPicPr preferRelativeResize="0"/>
          <p:nvPr/>
        </p:nvPicPr>
        <p:blipFill>
          <a:blip r:embed="rId5">
            <a:alphaModFix/>
          </a:blip>
          <a:stretch>
            <a:fillRect/>
          </a:stretch>
        </p:blipFill>
        <p:spPr>
          <a:xfrm>
            <a:off x="591950" y="5622425"/>
            <a:ext cx="1991650" cy="1386839"/>
          </a:xfrm>
          <a:prstGeom prst="rect">
            <a:avLst/>
          </a:prstGeom>
          <a:noFill/>
          <a:ln>
            <a:noFill/>
          </a:ln>
        </p:spPr>
      </p:pic>
      <p:sp>
        <p:nvSpPr>
          <p:cNvPr id="363" name="Google Shape;363;p42"/>
          <p:cNvSpPr txBox="1"/>
          <p:nvPr/>
        </p:nvSpPr>
        <p:spPr>
          <a:xfrm>
            <a:off x="482400" y="242430"/>
            <a:ext cx="6066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EXPLORE: </a:t>
            </a:r>
            <a:r>
              <a:rPr lang="en">
                <a:solidFill>
                  <a:schemeClr val="dk1"/>
                </a:solidFill>
                <a:latin typeface="Source Sans Pro"/>
                <a:ea typeface="Source Sans Pro"/>
                <a:cs typeface="Source Sans Pro"/>
                <a:sym typeface="Source Sans Pro"/>
              </a:rPr>
              <a:t>How do rocky features like mountains and volcanoes form?</a:t>
            </a:r>
            <a:endParaRPr>
              <a:latin typeface="Source Sans Pro"/>
              <a:ea typeface="Source Sans Pro"/>
              <a:cs typeface="Source Sans Pro"/>
              <a:sym typeface="Source Sans Pro"/>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L3 - Evaluate">
  <p:cSld name="CUSTOM_13">
    <p:spTree>
      <p:nvGrpSpPr>
        <p:cNvPr id="1" name="Shape 364"/>
        <p:cNvGrpSpPr/>
        <p:nvPr/>
      </p:nvGrpSpPr>
      <p:grpSpPr>
        <a:xfrm>
          <a:off x="0" y="0"/>
          <a:ext cx="0" cy="0"/>
          <a:chOff x="0" y="0"/>
          <a:chExt cx="0" cy="0"/>
        </a:xfrm>
      </p:grpSpPr>
      <p:sp>
        <p:nvSpPr>
          <p:cNvPr id="365" name="Google Shape;365;p4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366" name="Google Shape;366;p43"/>
          <p:cNvPicPr preferRelativeResize="0"/>
          <p:nvPr/>
        </p:nvPicPr>
        <p:blipFill rotWithShape="1">
          <a:blip r:embed="rId2">
            <a:alphaModFix/>
          </a:blip>
          <a:srcRect t="29" b="19"/>
          <a:stretch/>
        </p:blipFill>
        <p:spPr>
          <a:xfrm>
            <a:off x="8843425" y="245003"/>
            <a:ext cx="476276" cy="390350"/>
          </a:xfrm>
          <a:prstGeom prst="rect">
            <a:avLst/>
          </a:prstGeom>
          <a:noFill/>
          <a:ln>
            <a:noFill/>
          </a:ln>
        </p:spPr>
      </p:pic>
      <p:cxnSp>
        <p:nvCxnSpPr>
          <p:cNvPr id="367" name="Google Shape;367;p43"/>
          <p:cNvCxnSpPr/>
          <p:nvPr/>
        </p:nvCxnSpPr>
        <p:spPr>
          <a:xfrm>
            <a:off x="6313050" y="421600"/>
            <a:ext cx="2410500" cy="0"/>
          </a:xfrm>
          <a:prstGeom prst="straightConnector1">
            <a:avLst/>
          </a:prstGeom>
          <a:noFill/>
          <a:ln w="9525" cap="flat" cmpd="sng">
            <a:solidFill>
              <a:schemeClr val="dk2"/>
            </a:solidFill>
            <a:prstDash val="dot"/>
            <a:round/>
            <a:headEnd type="none" w="med" len="med"/>
            <a:tailEnd type="none" w="med" len="med"/>
          </a:ln>
        </p:spPr>
      </p:cxnSp>
      <p:sp>
        <p:nvSpPr>
          <p:cNvPr id="368" name="Google Shape;368;p43"/>
          <p:cNvSpPr txBox="1"/>
          <p:nvPr/>
        </p:nvSpPr>
        <p:spPr>
          <a:xfrm>
            <a:off x="-2550" y="673400"/>
            <a:ext cx="10058400" cy="6465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000">
                <a:solidFill>
                  <a:schemeClr val="dk1"/>
                </a:solidFill>
                <a:latin typeface="Source Sans Pro"/>
                <a:ea typeface="Source Sans Pro"/>
                <a:cs typeface="Source Sans Pro"/>
                <a:sym typeface="Source Sans Pro"/>
              </a:rPr>
              <a:t>Claim, Evidence, Reasoning</a:t>
            </a:r>
            <a:endParaRPr sz="3000">
              <a:solidFill>
                <a:schemeClr val="dk1"/>
              </a:solidFill>
              <a:latin typeface="Source Sans Pro"/>
              <a:ea typeface="Source Sans Pro"/>
              <a:cs typeface="Source Sans Pro"/>
              <a:sym typeface="Source Sans Pro"/>
            </a:endParaRPr>
          </a:p>
        </p:txBody>
      </p:sp>
      <p:sp>
        <p:nvSpPr>
          <p:cNvPr id="369" name="Google Shape;369;p43"/>
          <p:cNvSpPr txBox="1"/>
          <p:nvPr/>
        </p:nvSpPr>
        <p:spPr>
          <a:xfrm>
            <a:off x="675850" y="1319900"/>
            <a:ext cx="8479200" cy="556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BACKGROUND IDEA     </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There have been many theories about why the Earth has a wrinkled surface that is covered with tall mountains and deep ocean trenches. One is known as the Shrinking Earth theory. According to that theory, the Earth started off as a hot, molten ball of rock. As this ball cooled, a skin formed on the outer surface, like the skin of a fruit. The cooled outer skin is the crust. </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When things cool down, they shrink. This would cause the solid crust to wrinkle, in the same way that the skin of a grape wrinkles when it becomes a raisin. The wrinkles on the crust became mountain ranges and ocean trenches. </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The Shrinking Earth theory predicted that the crust could only move up  or down and not side to side.  The theory also predicted that mountain ranges, volcanoes and earthquakes  would appear randomly (without any pattern) all over the Earth’s surface. It also predicted that mountains would constantly grow higher, as cooling continues. </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CLAIM</a:t>
            </a:r>
            <a:r>
              <a:rPr lang="en">
                <a:latin typeface="Source Sans Pro"/>
                <a:ea typeface="Source Sans Pro"/>
                <a:cs typeface="Source Sans Pro"/>
                <a:sym typeface="Source Sans Pro"/>
              </a:rPr>
              <a:t>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The Shrinking Earth theory explains the patterns of Earth’s features such as the location of mountain ranges, ocean trenches, ocean floor structures, earthquakes and volcanoes.</a:t>
            </a:r>
            <a:endParaRPr>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EVIDENCE</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i="1">
                <a:latin typeface="Source Sans Pro"/>
                <a:ea typeface="Source Sans Pro"/>
                <a:cs typeface="Source Sans Pro"/>
                <a:sym typeface="Source Sans Pro"/>
              </a:rPr>
              <a:t>For the Shrinking Earth Theory to be scientifically correct, these two things must be true:</a:t>
            </a:r>
            <a:endParaRPr i="1">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r>
              <a:rPr lang="en">
                <a:latin typeface="Source Sans Pro"/>
                <a:ea typeface="Source Sans Pro"/>
                <a:cs typeface="Source Sans Pro"/>
                <a:sym typeface="Source Sans Pro"/>
              </a:rPr>
              <a:t>Earth features, such as mountain ranges, ocean trenches, volcanoes, and earthquakes occur randomly all over the earth’s surface.</a:t>
            </a: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r>
              <a:rPr lang="en">
                <a:latin typeface="Source Sans Pro"/>
                <a:ea typeface="Source Sans Pro"/>
                <a:cs typeface="Source Sans Pro"/>
                <a:sym typeface="Source Sans Pro"/>
              </a:rPr>
              <a:t>Mountains continually grow taller, and ocean trenches deeper because Earth’s crust can only move up or down. It cannot move from side to side. </a:t>
            </a:r>
            <a:endParaRPr>
              <a:latin typeface="Source Sans Pro"/>
              <a:ea typeface="Source Sans Pro"/>
              <a:cs typeface="Source Sans Pro"/>
              <a:sym typeface="Source Sans Pro"/>
            </a:endParaRPr>
          </a:p>
          <a:p>
            <a:pPr marL="0" lvl="0" indent="0" algn="l" rtl="0">
              <a:lnSpc>
                <a:spcPct val="115000"/>
              </a:lnSpc>
              <a:spcBef>
                <a:spcPts val="1000"/>
              </a:spcBef>
              <a:spcAft>
                <a:spcPts val="1000"/>
              </a:spcAft>
              <a:buNone/>
            </a:pPr>
            <a:endParaRPr>
              <a:latin typeface="Source Sans Pro"/>
              <a:ea typeface="Source Sans Pro"/>
              <a:cs typeface="Source Sans Pro"/>
              <a:sym typeface="Source Sans Pro"/>
            </a:endParaRPr>
          </a:p>
        </p:txBody>
      </p:sp>
      <p:sp>
        <p:nvSpPr>
          <p:cNvPr id="370" name="Google Shape;370;p43"/>
          <p:cNvSpPr txBox="1"/>
          <p:nvPr/>
        </p:nvSpPr>
        <p:spPr>
          <a:xfrm>
            <a:off x="475650" y="206925"/>
            <a:ext cx="6581700" cy="466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EVALUATE: </a:t>
            </a:r>
            <a:r>
              <a:rPr lang="en">
                <a:solidFill>
                  <a:schemeClr val="dk1"/>
                </a:solidFill>
                <a:latin typeface="Source Sans Pro"/>
                <a:ea typeface="Source Sans Pro"/>
                <a:cs typeface="Source Sans Pro"/>
                <a:sym typeface="Source Sans Pro"/>
              </a:rPr>
              <a:t>How do rocky features like mountains and volcanoes form?</a:t>
            </a:r>
            <a:endParaRPr>
              <a:latin typeface="Source Sans Pro"/>
              <a:ea typeface="Source Sans Pro"/>
              <a:cs typeface="Source Sans Pro"/>
              <a:sym typeface="Source Sans Pro"/>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L3 - Evaluate 1">
  <p:cSld name="CUSTOM_13_1">
    <p:spTree>
      <p:nvGrpSpPr>
        <p:cNvPr id="1" name="Shape 371"/>
        <p:cNvGrpSpPr/>
        <p:nvPr/>
      </p:nvGrpSpPr>
      <p:grpSpPr>
        <a:xfrm>
          <a:off x="0" y="0"/>
          <a:ext cx="0" cy="0"/>
          <a:chOff x="0" y="0"/>
          <a:chExt cx="0" cy="0"/>
        </a:xfrm>
      </p:grpSpPr>
      <p:sp>
        <p:nvSpPr>
          <p:cNvPr id="372" name="Google Shape;372;p4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373" name="Google Shape;373;p44"/>
          <p:cNvPicPr preferRelativeResize="0"/>
          <p:nvPr/>
        </p:nvPicPr>
        <p:blipFill rotWithShape="1">
          <a:blip r:embed="rId2">
            <a:alphaModFix/>
          </a:blip>
          <a:srcRect t="29" b="19"/>
          <a:stretch/>
        </p:blipFill>
        <p:spPr>
          <a:xfrm>
            <a:off x="8843425" y="245003"/>
            <a:ext cx="476276" cy="390350"/>
          </a:xfrm>
          <a:prstGeom prst="rect">
            <a:avLst/>
          </a:prstGeom>
          <a:noFill/>
          <a:ln>
            <a:noFill/>
          </a:ln>
        </p:spPr>
      </p:pic>
      <p:cxnSp>
        <p:nvCxnSpPr>
          <p:cNvPr id="374" name="Google Shape;374;p44"/>
          <p:cNvCxnSpPr/>
          <p:nvPr/>
        </p:nvCxnSpPr>
        <p:spPr>
          <a:xfrm>
            <a:off x="6313050" y="421600"/>
            <a:ext cx="2410500" cy="0"/>
          </a:xfrm>
          <a:prstGeom prst="straightConnector1">
            <a:avLst/>
          </a:prstGeom>
          <a:noFill/>
          <a:ln w="9525" cap="flat" cmpd="sng">
            <a:solidFill>
              <a:schemeClr val="dk2"/>
            </a:solidFill>
            <a:prstDash val="dot"/>
            <a:round/>
            <a:headEnd type="none" w="med" len="med"/>
            <a:tailEnd type="none" w="med" len="med"/>
          </a:ln>
        </p:spPr>
      </p:cxnSp>
      <p:sp>
        <p:nvSpPr>
          <p:cNvPr id="375" name="Google Shape;375;p44"/>
          <p:cNvSpPr txBox="1"/>
          <p:nvPr/>
        </p:nvSpPr>
        <p:spPr>
          <a:xfrm>
            <a:off x="-2550" y="597200"/>
            <a:ext cx="10058400" cy="6465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000">
                <a:solidFill>
                  <a:schemeClr val="dk1"/>
                </a:solidFill>
                <a:latin typeface="Source Sans Pro"/>
                <a:ea typeface="Source Sans Pro"/>
                <a:cs typeface="Source Sans Pro"/>
                <a:sym typeface="Source Sans Pro"/>
              </a:rPr>
              <a:t>Claim, Evidence, Reasoning</a:t>
            </a:r>
            <a:r>
              <a:rPr lang="en" sz="2400" i="1">
                <a:solidFill>
                  <a:schemeClr val="dk1"/>
                </a:solidFill>
                <a:latin typeface="Source Sans Pro"/>
                <a:ea typeface="Source Sans Pro"/>
                <a:cs typeface="Source Sans Pro"/>
                <a:sym typeface="Source Sans Pro"/>
              </a:rPr>
              <a:t> continued</a:t>
            </a:r>
            <a:endParaRPr sz="2400" i="1">
              <a:solidFill>
                <a:schemeClr val="dk1"/>
              </a:solidFill>
              <a:latin typeface="Source Sans Pro"/>
              <a:ea typeface="Source Sans Pro"/>
              <a:cs typeface="Source Sans Pro"/>
              <a:sym typeface="Source Sans Pro"/>
            </a:endParaRPr>
          </a:p>
        </p:txBody>
      </p:sp>
      <p:sp>
        <p:nvSpPr>
          <p:cNvPr id="376" name="Google Shape;376;p44"/>
          <p:cNvSpPr txBox="1"/>
          <p:nvPr/>
        </p:nvSpPr>
        <p:spPr>
          <a:xfrm>
            <a:off x="667950" y="1243700"/>
            <a:ext cx="8722500" cy="79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Analyzing the Argument</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Based on the models you have used showing causes of Earth’s features, is this claim about a Shrinking Earth scientifically correct? Support your answer with your own evidence and reasoning. </a:t>
            </a:r>
            <a:endParaRPr>
              <a:latin typeface="Source Sans Pro"/>
              <a:ea typeface="Source Sans Pro"/>
              <a:cs typeface="Source Sans Pro"/>
              <a:sym typeface="Source Sans Pro"/>
            </a:endParaRPr>
          </a:p>
          <a:p>
            <a:pPr marL="0" lvl="0" indent="0" algn="l" rtl="0">
              <a:lnSpc>
                <a:spcPct val="115000"/>
              </a:lnSpc>
              <a:spcBef>
                <a:spcPts val="1000"/>
              </a:spcBef>
              <a:spcAft>
                <a:spcPts val="1000"/>
              </a:spcAft>
              <a:buNone/>
            </a:pPr>
            <a:endParaRPr sz="1200">
              <a:latin typeface="Source Sans Pro"/>
              <a:ea typeface="Source Sans Pro"/>
              <a:cs typeface="Source Sans Pro"/>
              <a:sym typeface="Source Sans Pro"/>
            </a:endParaRPr>
          </a:p>
        </p:txBody>
      </p:sp>
      <p:sp>
        <p:nvSpPr>
          <p:cNvPr id="377" name="Google Shape;377;p44"/>
          <p:cNvSpPr txBox="1"/>
          <p:nvPr/>
        </p:nvSpPr>
        <p:spPr>
          <a:xfrm>
            <a:off x="475650" y="206925"/>
            <a:ext cx="6581700" cy="466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EVALUATE: </a:t>
            </a:r>
            <a:r>
              <a:rPr lang="en">
                <a:solidFill>
                  <a:schemeClr val="dk1"/>
                </a:solidFill>
                <a:latin typeface="Source Sans Pro"/>
                <a:ea typeface="Source Sans Pro"/>
                <a:cs typeface="Source Sans Pro"/>
                <a:sym typeface="Source Sans Pro"/>
              </a:rPr>
              <a:t>How do rocky features like mountains and volcanoes form?</a:t>
            </a:r>
            <a:endParaRPr>
              <a:latin typeface="Source Sans Pro"/>
              <a:ea typeface="Source Sans Pro"/>
              <a:cs typeface="Source Sans Pro"/>
              <a:sym typeface="Source Sans Pro"/>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L4 - Explore">
  <p:cSld name="CUSTOM_14">
    <p:spTree>
      <p:nvGrpSpPr>
        <p:cNvPr id="1" name="Shape 378"/>
        <p:cNvGrpSpPr/>
        <p:nvPr/>
      </p:nvGrpSpPr>
      <p:grpSpPr>
        <a:xfrm>
          <a:off x="0" y="0"/>
          <a:ext cx="0" cy="0"/>
          <a:chOff x="0" y="0"/>
          <a:chExt cx="0" cy="0"/>
        </a:xfrm>
      </p:grpSpPr>
      <p:sp>
        <p:nvSpPr>
          <p:cNvPr id="379" name="Google Shape;379;p4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80" name="Google Shape;380;p45"/>
          <p:cNvSpPr txBox="1"/>
          <p:nvPr/>
        </p:nvSpPr>
        <p:spPr>
          <a:xfrm>
            <a:off x="454025" y="268100"/>
            <a:ext cx="3729300" cy="38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How does soil form?</a:t>
            </a:r>
            <a:endParaRPr>
              <a:latin typeface="Source Sans Pro"/>
              <a:ea typeface="Source Sans Pro"/>
              <a:cs typeface="Source Sans Pro"/>
              <a:sym typeface="Source Sans Pro"/>
            </a:endParaRPr>
          </a:p>
        </p:txBody>
      </p:sp>
      <p:pic>
        <p:nvPicPr>
          <p:cNvPr id="381" name="Google Shape;381;p4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382" name="Google Shape;382;p45"/>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2200">
                <a:solidFill>
                  <a:schemeClr val="dk1"/>
                </a:solidFill>
                <a:latin typeface="Source Sans Pro"/>
                <a:ea typeface="Source Sans Pro"/>
                <a:cs typeface="Source Sans Pro"/>
                <a:sym typeface="Source Sans Pro"/>
              </a:rPr>
              <a:t> </a:t>
            </a:r>
            <a:r>
              <a:rPr lang="en" sz="1800">
                <a:solidFill>
                  <a:schemeClr val="dk1"/>
                </a:solidFill>
                <a:latin typeface="Source Sans Pro"/>
                <a:ea typeface="Source Sans Pro"/>
                <a:cs typeface="Source Sans Pro"/>
                <a:sym typeface="Source Sans Pro"/>
              </a:rPr>
              <a:t>– </a:t>
            </a:r>
            <a:r>
              <a:rPr lang="en" sz="1800" b="1">
                <a:solidFill>
                  <a:schemeClr val="dk1"/>
                </a:solidFill>
                <a:latin typeface="Source Sans Pro"/>
                <a:ea typeface="Source Sans Pro"/>
                <a:cs typeface="Source Sans Pro"/>
                <a:sym typeface="Source Sans Pro"/>
              </a:rPr>
              <a:t>Station One: Rocks and Liquid</a:t>
            </a:r>
            <a:endParaRPr sz="1800">
              <a:solidFill>
                <a:schemeClr val="dk1"/>
              </a:solidFill>
              <a:latin typeface="Source Sans Pro"/>
              <a:ea typeface="Source Sans Pro"/>
              <a:cs typeface="Source Sans Pro"/>
              <a:sym typeface="Source Sans Pro"/>
            </a:endParaRPr>
          </a:p>
        </p:txBody>
      </p:sp>
      <p:cxnSp>
        <p:nvCxnSpPr>
          <p:cNvPr id="383" name="Google Shape;383;p45"/>
          <p:cNvCxnSpPr/>
          <p:nvPr/>
        </p:nvCxnSpPr>
        <p:spPr>
          <a:xfrm rot="10800000" flipH="1">
            <a:off x="3480825" y="466050"/>
            <a:ext cx="5343300" cy="9600"/>
          </a:xfrm>
          <a:prstGeom prst="straightConnector1">
            <a:avLst/>
          </a:prstGeom>
          <a:noFill/>
          <a:ln w="9525" cap="flat" cmpd="sng">
            <a:solidFill>
              <a:schemeClr val="dk2"/>
            </a:solidFill>
            <a:prstDash val="dot"/>
            <a:round/>
            <a:headEnd type="none" w="med" len="med"/>
            <a:tailEnd type="none" w="med" len="med"/>
          </a:ln>
        </p:spPr>
      </p:cxnSp>
      <p:sp>
        <p:nvSpPr>
          <p:cNvPr id="384" name="Google Shape;384;p45"/>
          <p:cNvSpPr txBox="1"/>
          <p:nvPr/>
        </p:nvSpPr>
        <p:spPr>
          <a:xfrm>
            <a:off x="470100" y="1269075"/>
            <a:ext cx="9118200" cy="1877700"/>
          </a:xfrm>
          <a:prstGeom prst="rect">
            <a:avLst/>
          </a:prstGeom>
          <a:noFill/>
          <a:ln>
            <a:noFill/>
          </a:ln>
        </p:spPr>
        <p:txBody>
          <a:bodyPr spcFirstLastPara="1" wrap="square" lIns="91425" tIns="91425" rIns="91425" bIns="91425" anchor="ctr" anchorCtr="0">
            <a:spAutoFit/>
          </a:bodyPr>
          <a:lstStyle/>
          <a:p>
            <a:pPr marL="0" lvl="0" indent="0" algn="l" rtl="0">
              <a:lnSpc>
                <a:spcPct val="100000"/>
              </a:lnSpc>
              <a:spcBef>
                <a:spcPts val="0"/>
              </a:spcBef>
              <a:spcAft>
                <a:spcPts val="0"/>
              </a:spcAft>
              <a:buNone/>
            </a:pPr>
            <a:r>
              <a:rPr lang="en" sz="1200" b="1">
                <a:latin typeface="Source Sans Pro"/>
                <a:ea typeface="Source Sans Pro"/>
                <a:cs typeface="Source Sans Pro"/>
                <a:sym typeface="Source Sans Pro"/>
              </a:rPr>
              <a:t>Background Information:</a:t>
            </a:r>
            <a:r>
              <a:rPr lang="en" sz="1200">
                <a:latin typeface="Source Sans Pro"/>
                <a:ea typeface="Source Sans Pro"/>
                <a:cs typeface="Source Sans Pro"/>
                <a:sym typeface="Source Sans Pro"/>
              </a:rPr>
              <a:t> </a:t>
            </a:r>
            <a:r>
              <a:rPr lang="en" sz="1200">
                <a:solidFill>
                  <a:schemeClr val="dk1"/>
                </a:solidFill>
                <a:latin typeface="Source Sans Pro"/>
                <a:ea typeface="Source Sans Pro"/>
                <a:cs typeface="Source Sans Pro"/>
                <a:sym typeface="Source Sans Pro"/>
              </a:rPr>
              <a:t>You might think that rocks never change. However, rocks can be changed when they come into contact with liquids. Liquids can be </a:t>
            </a:r>
            <a:r>
              <a:rPr lang="en" sz="1200" b="1">
                <a:solidFill>
                  <a:schemeClr val="dk1"/>
                </a:solidFill>
                <a:latin typeface="Source Sans Pro"/>
                <a:ea typeface="Source Sans Pro"/>
                <a:cs typeface="Source Sans Pro"/>
                <a:sym typeface="Source Sans Pro"/>
              </a:rPr>
              <a:t>acidic</a:t>
            </a:r>
            <a:r>
              <a:rPr lang="en" sz="1200">
                <a:solidFill>
                  <a:schemeClr val="dk1"/>
                </a:solidFill>
                <a:latin typeface="Source Sans Pro"/>
                <a:ea typeface="Source Sans Pro"/>
                <a:cs typeface="Source Sans Pro"/>
                <a:sym typeface="Source Sans Pro"/>
              </a:rPr>
              <a:t>, like vinegar, </a:t>
            </a:r>
            <a:r>
              <a:rPr lang="en" sz="1200" b="1">
                <a:solidFill>
                  <a:schemeClr val="dk1"/>
                </a:solidFill>
                <a:latin typeface="Source Sans Pro"/>
                <a:ea typeface="Source Sans Pro"/>
                <a:cs typeface="Source Sans Pro"/>
                <a:sym typeface="Source Sans Pro"/>
              </a:rPr>
              <a:t>basic</a:t>
            </a:r>
            <a:r>
              <a:rPr lang="en" sz="1200">
                <a:solidFill>
                  <a:schemeClr val="dk1"/>
                </a:solidFill>
                <a:latin typeface="Source Sans Pro"/>
                <a:ea typeface="Source Sans Pro"/>
                <a:cs typeface="Source Sans Pro"/>
                <a:sym typeface="Source Sans Pro"/>
              </a:rPr>
              <a:t>, like milk, or </a:t>
            </a:r>
            <a:r>
              <a:rPr lang="en" sz="1200" b="1">
                <a:solidFill>
                  <a:schemeClr val="dk1"/>
                </a:solidFill>
                <a:latin typeface="Source Sans Pro"/>
                <a:ea typeface="Source Sans Pro"/>
                <a:cs typeface="Source Sans Pro"/>
                <a:sym typeface="Source Sans Pro"/>
              </a:rPr>
              <a:t>neutral</a:t>
            </a:r>
            <a:r>
              <a:rPr lang="en" sz="1200">
                <a:solidFill>
                  <a:schemeClr val="dk1"/>
                </a:solidFill>
                <a:latin typeface="Source Sans Pro"/>
                <a:ea typeface="Source Sans Pro"/>
                <a:cs typeface="Source Sans Pro"/>
                <a:sym typeface="Source Sans Pro"/>
              </a:rPr>
              <a:t>, like water. Different kinds of liquids have different effects on rocks. </a:t>
            </a:r>
            <a:endParaRPr sz="1200">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sz="1200" b="1">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1200" b="1">
                <a:solidFill>
                  <a:schemeClr val="dk1"/>
                </a:solidFill>
                <a:latin typeface="Source Sans Pro"/>
                <a:ea typeface="Source Sans Pro"/>
                <a:cs typeface="Source Sans Pro"/>
                <a:sym typeface="Source Sans Pro"/>
              </a:rPr>
              <a:t>Lichens </a:t>
            </a:r>
            <a:r>
              <a:rPr lang="en" sz="1200">
                <a:solidFill>
                  <a:schemeClr val="dk1"/>
                </a:solidFill>
                <a:latin typeface="Source Sans Pro"/>
                <a:ea typeface="Source Sans Pro"/>
                <a:cs typeface="Source Sans Pro"/>
                <a:sym typeface="Source Sans Pro"/>
              </a:rPr>
              <a:t>can also change rocks. Lichens are organisms that grow on rocks, and they need water to survive. As they grow, lichens produce an </a:t>
            </a:r>
            <a:r>
              <a:rPr lang="en" sz="1200" b="1">
                <a:solidFill>
                  <a:schemeClr val="dk1"/>
                </a:solidFill>
                <a:latin typeface="Source Sans Pro"/>
                <a:ea typeface="Source Sans Pro"/>
                <a:cs typeface="Source Sans Pro"/>
                <a:sym typeface="Source Sans Pro"/>
              </a:rPr>
              <a:t>acidic</a:t>
            </a:r>
            <a:r>
              <a:rPr lang="en" sz="1200">
                <a:solidFill>
                  <a:schemeClr val="dk1"/>
                </a:solidFill>
                <a:latin typeface="Source Sans Pro"/>
                <a:ea typeface="Source Sans Pro"/>
                <a:cs typeface="Source Sans Pro"/>
                <a:sym typeface="Source Sans Pro"/>
              </a:rPr>
              <a:t> liquid. It can take many years for liquids to change rocks. </a:t>
            </a:r>
            <a:endParaRPr sz="1200">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1200">
                <a:solidFill>
                  <a:schemeClr val="dk1"/>
                </a:solidFill>
                <a:latin typeface="Source Sans Pro"/>
                <a:ea typeface="Source Sans Pro"/>
                <a:cs typeface="Source Sans Pro"/>
                <a:sym typeface="Source Sans Pro"/>
              </a:rPr>
              <a:t>How could we design an experiment to see how different liquids affect rocks, without having to wait so long? Use the materials provided. (Hint: Tums are a type of medicine made of mostly calcium, which is a mineral found in many rocks.)</a:t>
            </a:r>
            <a:endParaRPr sz="1200">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latin typeface="Source Sans Pro"/>
              <a:ea typeface="Source Sans Pro"/>
              <a:cs typeface="Source Sans Pro"/>
              <a:sym typeface="Source Sans Pro"/>
            </a:endParaRPr>
          </a:p>
        </p:txBody>
      </p:sp>
      <p:graphicFrame>
        <p:nvGraphicFramePr>
          <p:cNvPr id="385" name="Google Shape;385;p45"/>
          <p:cNvGraphicFramePr/>
          <p:nvPr/>
        </p:nvGraphicFramePr>
        <p:xfrm>
          <a:off x="470075" y="3762860"/>
          <a:ext cx="3000000" cy="3000000"/>
        </p:xfrm>
        <a:graphic>
          <a:graphicData uri="http://schemas.openxmlformats.org/drawingml/2006/table">
            <a:tbl>
              <a:tblPr>
                <a:noFill/>
                <a:tableStyleId>{8803E428-0F54-40B4-AED2-B203F57DB7CE}</a:tableStyleId>
              </a:tblPr>
              <a:tblGrid>
                <a:gridCol w="3780475">
                  <a:extLst>
                    <a:ext uri="{9D8B030D-6E8A-4147-A177-3AD203B41FA5}">
                      <a16:colId xmlns:a16="http://schemas.microsoft.com/office/drawing/2014/main" val="20000"/>
                    </a:ext>
                  </a:extLst>
                </a:gridCol>
                <a:gridCol w="5337725">
                  <a:extLst>
                    <a:ext uri="{9D8B030D-6E8A-4147-A177-3AD203B41FA5}">
                      <a16:colId xmlns:a16="http://schemas.microsoft.com/office/drawing/2014/main" val="20001"/>
                    </a:ext>
                  </a:extLst>
                </a:gridCol>
              </a:tblGrid>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are we trying to figure out?</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(Testable Question)</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0"/>
                  </a:ext>
                </a:extLst>
              </a:tr>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are we changing between the two groups? (Independent Variable)</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type of data will we measure?</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(Dependent Variable)</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needs to stay the same in both groups?</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(Control Variables)</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3"/>
                  </a:ext>
                </a:extLst>
              </a:tr>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do you think will happen?</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(Hypothesis)</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4"/>
                  </a:ext>
                </a:extLst>
              </a:tr>
            </a:tbl>
          </a:graphicData>
        </a:graphic>
      </p:graphicFrame>
      <p:sp>
        <p:nvSpPr>
          <p:cNvPr id="386" name="Google Shape;386;p45"/>
          <p:cNvSpPr txBox="1"/>
          <p:nvPr/>
        </p:nvSpPr>
        <p:spPr>
          <a:xfrm>
            <a:off x="454025" y="2946325"/>
            <a:ext cx="6110400" cy="5541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sz="1200" b="1" i="1">
                <a:solidFill>
                  <a:schemeClr val="dk1"/>
                </a:solidFill>
                <a:latin typeface="Source Sans Pro"/>
                <a:ea typeface="Source Sans Pro"/>
                <a:cs typeface="Source Sans Pro"/>
                <a:sym typeface="Source Sans Pro"/>
              </a:rPr>
              <a:t>Materials: </a:t>
            </a:r>
            <a:endParaRPr sz="1200" b="1" i="1">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1200">
                <a:solidFill>
                  <a:schemeClr val="dk1"/>
                </a:solidFill>
                <a:latin typeface="Source Sans Pro"/>
                <a:ea typeface="Source Sans Pro"/>
                <a:cs typeface="Source Sans Pro"/>
                <a:sym typeface="Source Sans Pro"/>
              </a:rPr>
              <a:t>Tums     Petri Dishes     Cup of Vinegar     Cup of Water     Eye Droppers</a:t>
            </a:r>
            <a:endParaRPr sz="1200">
              <a:latin typeface="Source Sans Pro"/>
              <a:ea typeface="Source Sans Pro"/>
              <a:cs typeface="Source Sans Pro"/>
              <a:sym typeface="Source Sans Pro"/>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L4 - Explore 3">
  <p:cSld name="CUSTOM_14_1">
    <p:spTree>
      <p:nvGrpSpPr>
        <p:cNvPr id="1" name="Shape 387"/>
        <p:cNvGrpSpPr/>
        <p:nvPr/>
      </p:nvGrpSpPr>
      <p:grpSpPr>
        <a:xfrm>
          <a:off x="0" y="0"/>
          <a:ext cx="0" cy="0"/>
          <a:chOff x="0" y="0"/>
          <a:chExt cx="0" cy="0"/>
        </a:xfrm>
      </p:grpSpPr>
      <p:sp>
        <p:nvSpPr>
          <p:cNvPr id="388" name="Google Shape;388;p4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89" name="Google Shape;389;p46"/>
          <p:cNvSpPr txBox="1"/>
          <p:nvPr/>
        </p:nvSpPr>
        <p:spPr>
          <a:xfrm>
            <a:off x="454025" y="268100"/>
            <a:ext cx="3729300" cy="38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How does soil form?</a:t>
            </a:r>
            <a:endParaRPr>
              <a:latin typeface="Source Sans Pro"/>
              <a:ea typeface="Source Sans Pro"/>
              <a:cs typeface="Source Sans Pro"/>
              <a:sym typeface="Source Sans Pro"/>
            </a:endParaRPr>
          </a:p>
        </p:txBody>
      </p:sp>
      <p:pic>
        <p:nvPicPr>
          <p:cNvPr id="390" name="Google Shape;390;p4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391" name="Google Shape;391;p46"/>
          <p:cNvCxnSpPr/>
          <p:nvPr/>
        </p:nvCxnSpPr>
        <p:spPr>
          <a:xfrm rot="10800000" flipH="1">
            <a:off x="3480825" y="466050"/>
            <a:ext cx="5343300" cy="9600"/>
          </a:xfrm>
          <a:prstGeom prst="straightConnector1">
            <a:avLst/>
          </a:prstGeom>
          <a:noFill/>
          <a:ln w="9525" cap="flat" cmpd="sng">
            <a:solidFill>
              <a:schemeClr val="dk2"/>
            </a:solidFill>
            <a:prstDash val="dot"/>
            <a:round/>
            <a:headEnd type="none" w="med" len="med"/>
            <a:tailEnd type="none" w="med" len="med"/>
          </a:ln>
        </p:spPr>
      </p:cxnSp>
      <p:graphicFrame>
        <p:nvGraphicFramePr>
          <p:cNvPr id="392" name="Google Shape;392;p46"/>
          <p:cNvGraphicFramePr/>
          <p:nvPr/>
        </p:nvGraphicFramePr>
        <p:xfrm>
          <a:off x="538025" y="3663960"/>
          <a:ext cx="3000000" cy="3000000"/>
        </p:xfrm>
        <a:graphic>
          <a:graphicData uri="http://schemas.openxmlformats.org/drawingml/2006/table">
            <a:tbl>
              <a:tblPr>
                <a:noFill/>
                <a:tableStyleId>{8803E428-0F54-40B4-AED2-B203F57DB7CE}</a:tableStyleId>
              </a:tblPr>
              <a:tblGrid>
                <a:gridCol w="2556375">
                  <a:extLst>
                    <a:ext uri="{9D8B030D-6E8A-4147-A177-3AD203B41FA5}">
                      <a16:colId xmlns:a16="http://schemas.microsoft.com/office/drawing/2014/main" val="20000"/>
                    </a:ext>
                  </a:extLst>
                </a:gridCol>
                <a:gridCol w="6418600">
                  <a:extLst>
                    <a:ext uri="{9D8B030D-6E8A-4147-A177-3AD203B41FA5}">
                      <a16:colId xmlns:a16="http://schemas.microsoft.com/office/drawing/2014/main" val="20001"/>
                    </a:ext>
                  </a:extLst>
                </a:gridCol>
              </a:tblGrid>
              <a:tr h="490725">
                <a:tc gridSpan="2">
                  <a:txBody>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PERFORM THE EXPERIMENT!</a:t>
                      </a:r>
                      <a:endParaRPr b="1">
                        <a:solidFill>
                          <a:schemeClr val="dk1"/>
                        </a:solidFill>
                        <a:latin typeface="Source Sans Pro"/>
                        <a:ea typeface="Source Sans Pro"/>
                        <a:cs typeface="Source Sans Pro"/>
                        <a:sym typeface="Source Sans Pro"/>
                      </a:endParaRPr>
                    </a:p>
                  </a:txBody>
                  <a:tcPr marL="91425" marR="91425" marT="91425" marB="91425">
                    <a:lnB w="9525" cap="flat" cmpd="sng">
                      <a:solidFill>
                        <a:srgbClr val="9E9E9E"/>
                      </a:solidFill>
                      <a:prstDash val="solid"/>
                      <a:round/>
                      <a:headEnd type="none" w="sm" len="sm"/>
                      <a:tailEnd type="none" w="sm" len="sm"/>
                    </a:lnB>
                    <a:solidFill>
                      <a:srgbClr val="D9D9D9"/>
                    </a:solidFill>
                  </a:tcPr>
                </a:tc>
                <a:tc hMerge="1">
                  <a:txBody>
                    <a:bodyPr/>
                    <a:lstStyle/>
                    <a:p>
                      <a:endParaRPr lang="en-US"/>
                    </a:p>
                  </a:txBody>
                  <a:tcPr/>
                </a:tc>
                <a:extLst>
                  <a:ext uri="{0D108BD9-81ED-4DB2-BD59-A6C34878D82A}">
                    <a16:rowId xmlns:a16="http://schemas.microsoft.com/office/drawing/2014/main" val="10000"/>
                  </a:ext>
                </a:extLst>
              </a:tr>
              <a:tr h="1556275">
                <a:tc>
                  <a:txBody>
                    <a:bodyPr/>
                    <a:lstStyle/>
                    <a:p>
                      <a:pPr marL="0" lvl="0" indent="0" algn="l" rtl="0">
                        <a:spcBef>
                          <a:spcPts val="0"/>
                        </a:spcBef>
                        <a:spcAft>
                          <a:spcPts val="0"/>
                        </a:spcAft>
                        <a:buNone/>
                      </a:pPr>
                      <a:r>
                        <a:rPr lang="en" b="1">
                          <a:solidFill>
                            <a:schemeClr val="lt1"/>
                          </a:solidFill>
                          <a:latin typeface="Source Sans Pro"/>
                          <a:ea typeface="Source Sans Pro"/>
                          <a:cs typeface="Source Sans Pro"/>
                          <a:sym typeface="Source Sans Pro"/>
                        </a:rPr>
                        <a:t>What do we observe?</a:t>
                      </a:r>
                      <a:endParaRPr b="1">
                        <a:solidFill>
                          <a:schemeClr val="lt1"/>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chemeClr val="lt1"/>
                          </a:solidFill>
                          <a:latin typeface="Source Sans Pro"/>
                          <a:ea typeface="Source Sans Pro"/>
                          <a:cs typeface="Source Sans Pro"/>
                          <a:sym typeface="Source Sans Pro"/>
                        </a:rPr>
                        <a:t>(Data)</a:t>
                      </a:r>
                      <a:endParaRPr sz="1200" b="1">
                        <a:solidFill>
                          <a:srgbClr val="FFFFFF"/>
                        </a:solidFill>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15562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did we figure out about how liquid affects rocks?</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(Conclusion)</a:t>
                      </a:r>
                      <a:endParaRPr b="1">
                        <a:solidFill>
                          <a:srgbClr val="FFFFFF"/>
                        </a:solidFill>
                        <a:latin typeface="Source Sans Pro"/>
                        <a:ea typeface="Source Sans Pro"/>
                        <a:cs typeface="Source Sans Pro"/>
                        <a:sym typeface="Source Sans Pro"/>
                      </a:endParaRPr>
                    </a:p>
                  </a:txBody>
                  <a:tcPr marL="91425" marR="91425" marT="91425" marB="91425">
                    <a:lnT w="9525" cap="flat" cmpd="sng">
                      <a:solidFill>
                        <a:srgbClr val="9E9E9E"/>
                      </a:solidFill>
                      <a:prstDash val="solid"/>
                      <a:round/>
                      <a:headEnd type="none" w="sm" len="sm"/>
                      <a:tailEnd type="none" w="sm" len="sm"/>
                    </a:lnT>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T w="9525" cap="flat" cmpd="sng">
                      <a:solidFill>
                        <a:srgbClr val="9E9E9E"/>
                      </a:solidFill>
                      <a:prstDash val="solid"/>
                      <a:round/>
                      <a:headEnd type="none" w="sm" len="sm"/>
                      <a:tailEnd type="none" w="sm" len="sm"/>
                    </a:lnT>
                  </a:tcPr>
                </a:tc>
                <a:extLst>
                  <a:ext uri="{0D108BD9-81ED-4DB2-BD59-A6C34878D82A}">
                    <a16:rowId xmlns:a16="http://schemas.microsoft.com/office/drawing/2014/main" val="10002"/>
                  </a:ext>
                </a:extLst>
              </a:tr>
            </a:tbl>
          </a:graphicData>
        </a:graphic>
      </p:graphicFrame>
      <p:graphicFrame>
        <p:nvGraphicFramePr>
          <p:cNvPr id="393" name="Google Shape;393;p46"/>
          <p:cNvGraphicFramePr/>
          <p:nvPr/>
        </p:nvGraphicFramePr>
        <p:xfrm>
          <a:off x="538025" y="1389802"/>
          <a:ext cx="3000000" cy="3000000"/>
        </p:xfrm>
        <a:graphic>
          <a:graphicData uri="http://schemas.openxmlformats.org/drawingml/2006/table">
            <a:tbl>
              <a:tblPr>
                <a:noFill/>
                <a:tableStyleId>{8803E428-0F54-40B4-AED2-B203F57DB7CE}</a:tableStyleId>
              </a:tblPr>
              <a:tblGrid>
                <a:gridCol w="8974975">
                  <a:extLst>
                    <a:ext uri="{9D8B030D-6E8A-4147-A177-3AD203B41FA5}">
                      <a16:colId xmlns:a16="http://schemas.microsoft.com/office/drawing/2014/main" val="20000"/>
                    </a:ext>
                  </a:extLst>
                </a:gridCol>
              </a:tblGrid>
              <a:tr h="42630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figure it out? Write out steps. (Procedure)</a:t>
                      </a:r>
                      <a:endParaRPr/>
                    </a:p>
                  </a:txBody>
                  <a:tcPr marL="91425" marR="91425" marT="91425" marB="91425">
                    <a:solidFill>
                      <a:srgbClr val="666666"/>
                    </a:solidFill>
                  </a:tcPr>
                </a:tc>
                <a:extLst>
                  <a:ext uri="{0D108BD9-81ED-4DB2-BD59-A6C34878D82A}">
                    <a16:rowId xmlns:a16="http://schemas.microsoft.com/office/drawing/2014/main" val="10000"/>
                  </a:ext>
                </a:extLst>
              </a:tr>
              <a:tr h="1696825">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sp>
        <p:nvSpPr>
          <p:cNvPr id="394" name="Google Shape;394;p46"/>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1800">
                <a:solidFill>
                  <a:schemeClr val="dk1"/>
                </a:solidFill>
                <a:latin typeface="Source Sans Pro"/>
                <a:ea typeface="Source Sans Pro"/>
                <a:cs typeface="Source Sans Pro"/>
                <a:sym typeface="Source Sans Pro"/>
              </a:rPr>
              <a:t> – </a:t>
            </a:r>
            <a:r>
              <a:rPr lang="en" sz="1800" b="1">
                <a:solidFill>
                  <a:schemeClr val="dk1"/>
                </a:solidFill>
                <a:latin typeface="Source Sans Pro"/>
                <a:ea typeface="Source Sans Pro"/>
                <a:cs typeface="Source Sans Pro"/>
                <a:sym typeface="Source Sans Pro"/>
              </a:rPr>
              <a:t>Station One: Rocks and Liquid</a:t>
            </a:r>
            <a:r>
              <a:rPr lang="en" sz="1800" i="1">
                <a:solidFill>
                  <a:schemeClr val="dk1"/>
                </a:solidFill>
                <a:latin typeface="Source Sans Pro"/>
                <a:ea typeface="Source Sans Pro"/>
                <a:cs typeface="Source Sans Pro"/>
                <a:sym typeface="Source Sans Pro"/>
              </a:rPr>
              <a:t> continued</a:t>
            </a:r>
            <a:endParaRPr sz="1800" i="1">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L4 - Explore 1">
  <p:cSld name="CUSTOM_15">
    <p:spTree>
      <p:nvGrpSpPr>
        <p:cNvPr id="1" name="Shape 395"/>
        <p:cNvGrpSpPr/>
        <p:nvPr/>
      </p:nvGrpSpPr>
      <p:grpSpPr>
        <a:xfrm>
          <a:off x="0" y="0"/>
          <a:ext cx="0" cy="0"/>
          <a:chOff x="0" y="0"/>
          <a:chExt cx="0" cy="0"/>
        </a:xfrm>
      </p:grpSpPr>
      <p:sp>
        <p:nvSpPr>
          <p:cNvPr id="396" name="Google Shape;396;p4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97" name="Google Shape;397;p47"/>
          <p:cNvSpPr txBox="1"/>
          <p:nvPr/>
        </p:nvSpPr>
        <p:spPr>
          <a:xfrm>
            <a:off x="464825" y="268100"/>
            <a:ext cx="32646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soil form?</a:t>
            </a:r>
            <a:endParaRPr>
              <a:latin typeface="Source Sans Pro"/>
              <a:ea typeface="Source Sans Pro"/>
              <a:cs typeface="Source Sans Pro"/>
              <a:sym typeface="Source Sans Pro"/>
            </a:endParaRPr>
          </a:p>
        </p:txBody>
      </p:sp>
      <p:pic>
        <p:nvPicPr>
          <p:cNvPr id="398" name="Google Shape;398;p4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399" name="Google Shape;399;p47"/>
          <p:cNvSpPr txBox="1"/>
          <p:nvPr/>
        </p:nvSpPr>
        <p:spPr>
          <a:xfrm>
            <a:off x="681025" y="1288225"/>
            <a:ext cx="8638800" cy="21651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b="1" i="1">
                <a:solidFill>
                  <a:schemeClr val="dk1"/>
                </a:solidFill>
                <a:latin typeface="Source Sans Pro"/>
                <a:ea typeface="Source Sans Pro"/>
                <a:cs typeface="Source Sans Pro"/>
                <a:sym typeface="Source Sans Pro"/>
              </a:rPr>
              <a:t>Part 1: </a:t>
            </a:r>
            <a:r>
              <a:rPr lang="en" b="1">
                <a:solidFill>
                  <a:schemeClr val="dk1"/>
                </a:solidFill>
                <a:latin typeface="Source Sans Pro"/>
                <a:ea typeface="Source Sans Pro"/>
                <a:cs typeface="Source Sans Pro"/>
                <a:sym typeface="Source Sans Pro"/>
              </a:rPr>
              <a:t> Rocks bumping into plant and fungi body parts</a:t>
            </a:r>
            <a:endParaRPr u="sng">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Clr>
                <a:schemeClr val="dk1"/>
              </a:buClr>
              <a:buSzPts val="1100"/>
              <a:buFont typeface="Arial"/>
              <a:buNone/>
            </a:pPr>
            <a:r>
              <a:rPr lang="en" b="1" i="1">
                <a:solidFill>
                  <a:schemeClr val="dk1"/>
                </a:solidFill>
                <a:latin typeface="Source Sans Pro"/>
                <a:ea typeface="Source Sans Pro"/>
                <a:cs typeface="Source Sans Pro"/>
                <a:sym typeface="Source Sans Pro"/>
              </a:rPr>
              <a:t>Background Information:</a:t>
            </a:r>
            <a:r>
              <a:rPr lang="en">
                <a:solidFill>
                  <a:schemeClr val="dk1"/>
                </a:solidFill>
                <a:latin typeface="Source Sans Pro"/>
                <a:ea typeface="Source Sans Pro"/>
                <a:cs typeface="Source Sans Pro"/>
                <a:sym typeface="Source Sans Pro"/>
              </a:rPr>
              <a:t> Plants have roots, which grow into the ground to obtain water and nutrients. Lichens are fungi (not plants), and they form something called </a:t>
            </a:r>
            <a:r>
              <a:rPr lang="en" b="1">
                <a:solidFill>
                  <a:schemeClr val="dk1"/>
                </a:solidFill>
                <a:latin typeface="Source Sans Pro"/>
                <a:ea typeface="Source Sans Pro"/>
                <a:cs typeface="Source Sans Pro"/>
                <a:sym typeface="Source Sans Pro"/>
              </a:rPr>
              <a:t>filaments</a:t>
            </a:r>
            <a:r>
              <a:rPr lang="en">
                <a:solidFill>
                  <a:schemeClr val="dk1"/>
                </a:solidFill>
                <a:latin typeface="Source Sans Pro"/>
                <a:ea typeface="Source Sans Pro"/>
                <a:cs typeface="Source Sans Pro"/>
                <a:sym typeface="Source Sans Pro"/>
              </a:rPr>
              <a:t>: long, thin strands similar to plant roots that push down into the ground. Filaments and roots can grow into rocks as well as soil. </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r>
              <a:rPr lang="en" b="1" i="1">
                <a:solidFill>
                  <a:schemeClr val="dk1"/>
                </a:solidFill>
                <a:latin typeface="Source Sans Pro"/>
                <a:ea typeface="Source Sans Pro"/>
                <a:cs typeface="Source Sans Pro"/>
                <a:sym typeface="Source Sans Pro"/>
              </a:rPr>
              <a:t>Procedure:</a:t>
            </a:r>
            <a:endParaRPr b="1" i="1">
              <a:solidFill>
                <a:schemeClr val="dk1"/>
              </a:solidFill>
              <a:latin typeface="Source Sans Pro"/>
              <a:ea typeface="Source Sans Pro"/>
              <a:cs typeface="Source Sans Pro"/>
              <a:sym typeface="Source Sans Pro"/>
            </a:endParaRPr>
          </a:p>
          <a:p>
            <a:pPr marL="457200" lvl="0" indent="-317500" algn="l" rtl="0">
              <a:lnSpc>
                <a:spcPct val="100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Remove 1 sugar cube from the bag. </a:t>
            </a:r>
            <a:endParaRPr>
              <a:solidFill>
                <a:schemeClr val="dk1"/>
              </a:solidFill>
              <a:latin typeface="Source Sans Pro"/>
              <a:ea typeface="Source Sans Pro"/>
              <a:cs typeface="Source Sans Pro"/>
              <a:sym typeface="Source Sans Pro"/>
            </a:endParaRPr>
          </a:p>
          <a:p>
            <a:pPr marL="457200" lvl="0" indent="-317500" algn="l" rtl="0">
              <a:lnSpc>
                <a:spcPct val="100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Try to stick a toothpick into the sugar cube, as far as possible. </a:t>
            </a:r>
            <a:endParaRPr>
              <a:solidFill>
                <a:schemeClr val="dk1"/>
              </a:solidFill>
              <a:latin typeface="Source Sans Pro"/>
              <a:ea typeface="Source Sans Pro"/>
              <a:cs typeface="Source Sans Pro"/>
              <a:sym typeface="Source Sans Pro"/>
            </a:endParaRPr>
          </a:p>
          <a:p>
            <a:pPr marL="457200" lvl="0" indent="-317500" algn="l" rtl="0">
              <a:lnSpc>
                <a:spcPct val="100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Observe what happens to the sugar cube. </a:t>
            </a:r>
            <a:endParaRPr>
              <a:latin typeface="Source Sans Pro"/>
              <a:ea typeface="Source Sans Pro"/>
              <a:cs typeface="Source Sans Pro"/>
              <a:sym typeface="Source Sans Pro"/>
            </a:endParaRPr>
          </a:p>
        </p:txBody>
      </p:sp>
      <p:sp>
        <p:nvSpPr>
          <p:cNvPr id="400" name="Google Shape;400;p47"/>
          <p:cNvSpPr/>
          <p:nvPr/>
        </p:nvSpPr>
        <p:spPr>
          <a:xfrm>
            <a:off x="615775" y="1656575"/>
            <a:ext cx="8769300" cy="1796700"/>
          </a:xfrm>
          <a:prstGeom prst="rect">
            <a:avLst/>
          </a:prstGeom>
          <a:noFill/>
          <a:ln w="9525"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01" name="Google Shape;401;p47"/>
          <p:cNvCxnSpPr/>
          <p:nvPr/>
        </p:nvCxnSpPr>
        <p:spPr>
          <a:xfrm rot="10800000" flipH="1">
            <a:off x="3491625" y="466050"/>
            <a:ext cx="5332500" cy="9600"/>
          </a:xfrm>
          <a:prstGeom prst="straightConnector1">
            <a:avLst/>
          </a:prstGeom>
          <a:noFill/>
          <a:ln w="9525" cap="flat" cmpd="sng">
            <a:solidFill>
              <a:schemeClr val="dk2"/>
            </a:solidFill>
            <a:prstDash val="dot"/>
            <a:round/>
            <a:headEnd type="none" w="med" len="med"/>
            <a:tailEnd type="none" w="med" len="med"/>
          </a:ln>
        </p:spPr>
      </p:cxnSp>
      <p:sp>
        <p:nvSpPr>
          <p:cNvPr id="402" name="Google Shape;402;p47"/>
          <p:cNvSpPr txBox="1"/>
          <p:nvPr/>
        </p:nvSpPr>
        <p:spPr>
          <a:xfrm>
            <a:off x="7372425" y="2356300"/>
            <a:ext cx="1255500" cy="861300"/>
          </a:xfrm>
          <a:prstGeom prst="rect">
            <a:avLst/>
          </a:prstGeom>
          <a:noFill/>
          <a:ln>
            <a:noFill/>
          </a:ln>
        </p:spPr>
        <p:txBody>
          <a:bodyPr spcFirstLastPara="1" wrap="square" lIns="91425" tIns="91425" rIns="91425" bIns="91425" anchor="t" anchorCtr="0">
            <a:spAutoFit/>
          </a:bodyPr>
          <a:lstStyle/>
          <a:p>
            <a:pPr marL="0" lvl="0" indent="0" algn="l" rtl="0">
              <a:lnSpc>
                <a:spcPct val="114000"/>
              </a:lnSpc>
              <a:spcBef>
                <a:spcPts val="0"/>
              </a:spcBef>
              <a:spcAft>
                <a:spcPts val="0"/>
              </a:spcAft>
              <a:buNone/>
            </a:pPr>
            <a:r>
              <a:rPr lang="en" b="1" i="1">
                <a:solidFill>
                  <a:schemeClr val="dk1"/>
                </a:solidFill>
                <a:latin typeface="Source Sans Pro"/>
                <a:ea typeface="Source Sans Pro"/>
                <a:cs typeface="Source Sans Pro"/>
                <a:sym typeface="Source Sans Pro"/>
              </a:rPr>
              <a:t>Materials: </a:t>
            </a:r>
            <a:endParaRPr b="1" i="1">
              <a:solidFill>
                <a:schemeClr val="dk1"/>
              </a:solidFill>
              <a:latin typeface="Source Sans Pro"/>
              <a:ea typeface="Source Sans Pro"/>
              <a:cs typeface="Source Sans Pro"/>
              <a:sym typeface="Source Sans Pro"/>
            </a:endParaRPr>
          </a:p>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Sugar cube	Toothpick</a:t>
            </a:r>
            <a:endParaRPr/>
          </a:p>
        </p:txBody>
      </p:sp>
      <p:sp>
        <p:nvSpPr>
          <p:cNvPr id="403" name="Google Shape;403;p47"/>
          <p:cNvSpPr txBox="1"/>
          <p:nvPr/>
        </p:nvSpPr>
        <p:spPr>
          <a:xfrm>
            <a:off x="644550" y="3529525"/>
            <a:ext cx="8769300" cy="28938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b="1">
                <a:solidFill>
                  <a:schemeClr val="dk1"/>
                </a:solidFill>
                <a:latin typeface="Source Sans Pro"/>
                <a:ea typeface="Source Sans Pro"/>
                <a:cs typeface="Source Sans Pro"/>
                <a:sym typeface="Source Sans Pro"/>
              </a:rPr>
              <a:t>Data:</a:t>
            </a:r>
            <a:r>
              <a:rPr lang="en">
                <a:solidFill>
                  <a:schemeClr val="dk1"/>
                </a:solidFill>
                <a:latin typeface="Source Sans Pro"/>
                <a:ea typeface="Source Sans Pro"/>
                <a:cs typeface="Source Sans Pro"/>
                <a:sym typeface="Source Sans Pro"/>
              </a:rPr>
              <a:t> (Observations)</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r>
              <a:rPr lang="en">
                <a:solidFill>
                  <a:schemeClr val="dk1"/>
                </a:solidFill>
                <a:latin typeface="Source Sans Pro"/>
                <a:ea typeface="Source Sans Pro"/>
                <a:cs typeface="Source Sans Pro"/>
                <a:sym typeface="Source Sans Pro"/>
              </a:rPr>
              <a:t>This is a model of physical breakdown of rocks by plants. What do the different parts of the model represent?</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r>
              <a:rPr lang="en">
                <a:solidFill>
                  <a:schemeClr val="dk1"/>
                </a:solidFill>
                <a:latin typeface="Source Sans Pro"/>
                <a:ea typeface="Source Sans Pro"/>
                <a:cs typeface="Source Sans Pro"/>
                <a:sym typeface="Source Sans Pro"/>
              </a:rPr>
              <a:t>How do plant and lichen structures affect rocks?</a:t>
            </a:r>
            <a:endParaRPr/>
          </a:p>
        </p:txBody>
      </p:sp>
      <p:sp>
        <p:nvSpPr>
          <p:cNvPr id="404" name="Google Shape;404;p47"/>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2200">
                <a:solidFill>
                  <a:schemeClr val="dk1"/>
                </a:solidFill>
                <a:latin typeface="Source Sans Pro"/>
                <a:ea typeface="Source Sans Pro"/>
                <a:cs typeface="Source Sans Pro"/>
                <a:sym typeface="Source Sans Pro"/>
              </a:rPr>
              <a:t> </a:t>
            </a:r>
            <a:r>
              <a:rPr lang="en" sz="1800">
                <a:solidFill>
                  <a:schemeClr val="dk1"/>
                </a:solidFill>
                <a:latin typeface="Source Sans Pro"/>
                <a:ea typeface="Source Sans Pro"/>
                <a:cs typeface="Source Sans Pro"/>
                <a:sym typeface="Source Sans Pro"/>
              </a:rPr>
              <a:t>– </a:t>
            </a:r>
            <a:r>
              <a:rPr lang="en" sz="1800" b="1">
                <a:solidFill>
                  <a:schemeClr val="dk1"/>
                </a:solidFill>
                <a:latin typeface="Source Sans Pro"/>
                <a:ea typeface="Source Sans Pro"/>
                <a:cs typeface="Source Sans Pro"/>
                <a:sym typeface="Source Sans Pro"/>
              </a:rPr>
              <a:t>Station Two: Rocks and Physical Movement</a:t>
            </a:r>
            <a:endParaRPr sz="1800">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L4 - Explore 2">
  <p:cSld name="CUSTOM_16">
    <p:spTree>
      <p:nvGrpSpPr>
        <p:cNvPr id="1" name="Shape 405"/>
        <p:cNvGrpSpPr/>
        <p:nvPr/>
      </p:nvGrpSpPr>
      <p:grpSpPr>
        <a:xfrm>
          <a:off x="0" y="0"/>
          <a:ext cx="0" cy="0"/>
          <a:chOff x="0" y="0"/>
          <a:chExt cx="0" cy="0"/>
        </a:xfrm>
      </p:grpSpPr>
      <p:sp>
        <p:nvSpPr>
          <p:cNvPr id="406" name="Google Shape;406;p4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07" name="Google Shape;407;p48"/>
          <p:cNvSpPr txBox="1"/>
          <p:nvPr/>
        </p:nvSpPr>
        <p:spPr>
          <a:xfrm>
            <a:off x="449350" y="3565075"/>
            <a:ext cx="18423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Data:</a:t>
            </a:r>
            <a:r>
              <a:rPr lang="en">
                <a:latin typeface="Source Sans Pro"/>
                <a:ea typeface="Source Sans Pro"/>
                <a:cs typeface="Source Sans Pro"/>
                <a:sym typeface="Source Sans Pro"/>
              </a:rPr>
              <a:t> (Observations)</a:t>
            </a:r>
            <a:endParaRPr>
              <a:latin typeface="Source Sans Pro"/>
              <a:ea typeface="Source Sans Pro"/>
              <a:cs typeface="Source Sans Pro"/>
              <a:sym typeface="Source Sans Pro"/>
            </a:endParaRPr>
          </a:p>
        </p:txBody>
      </p:sp>
      <p:graphicFrame>
        <p:nvGraphicFramePr>
          <p:cNvPr id="408" name="Google Shape;408;p48"/>
          <p:cNvGraphicFramePr/>
          <p:nvPr/>
        </p:nvGraphicFramePr>
        <p:xfrm>
          <a:off x="400738" y="4016675"/>
          <a:ext cx="3000000" cy="3000000"/>
        </p:xfrm>
        <a:graphic>
          <a:graphicData uri="http://schemas.openxmlformats.org/drawingml/2006/table">
            <a:tbl>
              <a:tblPr>
                <a:noFill/>
                <a:tableStyleId>{8803E428-0F54-40B4-AED2-B203F57DB7CE}</a:tableStyleId>
              </a:tblPr>
              <a:tblGrid>
                <a:gridCol w="4569600">
                  <a:extLst>
                    <a:ext uri="{9D8B030D-6E8A-4147-A177-3AD203B41FA5}">
                      <a16:colId xmlns:a16="http://schemas.microsoft.com/office/drawing/2014/main" val="20000"/>
                    </a:ext>
                  </a:extLst>
                </a:gridCol>
                <a:gridCol w="4569600">
                  <a:extLst>
                    <a:ext uri="{9D8B030D-6E8A-4147-A177-3AD203B41FA5}">
                      <a16:colId xmlns:a16="http://schemas.microsoft.com/office/drawing/2014/main" val="20001"/>
                    </a:ext>
                  </a:extLst>
                </a:gridCol>
              </a:tblGrid>
              <a:tr h="504200">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Sugar cube before shaking</a:t>
                      </a:r>
                      <a:endParaRPr b="1">
                        <a:solidFill>
                          <a:srgbClr val="FFFFFF"/>
                        </a:solidFill>
                        <a:latin typeface="Source Sans Pro"/>
                        <a:ea typeface="Source Sans Pro"/>
                        <a:cs typeface="Source Sans Pro"/>
                        <a:sym typeface="Source Sans Pro"/>
                      </a:endParaRPr>
                    </a:p>
                  </a:txBody>
                  <a:tcPr marL="91425" marR="91425" marT="91425" marB="91425">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solidFill>
                      <a:schemeClr val="dk2"/>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Sugar cube after shaking</a:t>
                      </a:r>
                      <a:endParaRPr b="1">
                        <a:solidFill>
                          <a:srgbClr val="FFFFFF"/>
                        </a:solidFill>
                        <a:latin typeface="Source Sans Pro"/>
                        <a:ea typeface="Source Sans Pro"/>
                        <a:cs typeface="Source Sans Pro"/>
                        <a:sym typeface="Source Sans Pro"/>
                      </a:endParaRPr>
                    </a:p>
                  </a:txBody>
                  <a:tcPr marL="91425" marR="91425" marT="91425" marB="91425">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solidFill>
                      <a:schemeClr val="dk2"/>
                    </a:solidFill>
                  </a:tcPr>
                </a:tc>
                <a:extLst>
                  <a:ext uri="{0D108BD9-81ED-4DB2-BD59-A6C34878D82A}">
                    <a16:rowId xmlns:a16="http://schemas.microsoft.com/office/drawing/2014/main" val="10000"/>
                  </a:ext>
                </a:extLst>
              </a:tr>
              <a:tr h="2630225">
                <a:tc>
                  <a:txBody>
                    <a:bodyPr/>
                    <a:lstStyle/>
                    <a:p>
                      <a:pPr marL="0" lvl="0" indent="0" algn="l" rtl="0">
                        <a:spcBef>
                          <a:spcPts val="0"/>
                        </a:spcBef>
                        <a:spcAft>
                          <a:spcPts val="0"/>
                        </a:spcAft>
                        <a:buNone/>
                      </a:pPr>
                      <a:endParaRPr/>
                    </a:p>
                  </a:txBody>
                  <a:tcPr marL="91425" marR="91425" marT="91425" marB="91425">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409" name="Google Shape;409;p48"/>
          <p:cNvSpPr txBox="1"/>
          <p:nvPr/>
        </p:nvSpPr>
        <p:spPr>
          <a:xfrm>
            <a:off x="449350" y="268100"/>
            <a:ext cx="3279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soil form?</a:t>
            </a:r>
            <a:endParaRPr>
              <a:latin typeface="Source Sans Pro"/>
              <a:ea typeface="Source Sans Pro"/>
              <a:cs typeface="Source Sans Pro"/>
              <a:sym typeface="Source Sans Pro"/>
            </a:endParaRPr>
          </a:p>
        </p:txBody>
      </p:sp>
      <p:pic>
        <p:nvPicPr>
          <p:cNvPr id="410" name="Google Shape;410;p4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411" name="Google Shape;411;p48"/>
          <p:cNvCxnSpPr/>
          <p:nvPr/>
        </p:nvCxnSpPr>
        <p:spPr>
          <a:xfrm rot="10800000" flipH="1">
            <a:off x="3480825" y="466050"/>
            <a:ext cx="5343000" cy="9600"/>
          </a:xfrm>
          <a:prstGeom prst="straightConnector1">
            <a:avLst/>
          </a:prstGeom>
          <a:noFill/>
          <a:ln w="9525" cap="flat" cmpd="sng">
            <a:solidFill>
              <a:schemeClr val="dk2"/>
            </a:solidFill>
            <a:prstDash val="dot"/>
            <a:round/>
            <a:headEnd type="none" w="med" len="med"/>
            <a:tailEnd type="none" w="med" len="med"/>
          </a:ln>
        </p:spPr>
      </p:cxnSp>
      <p:sp>
        <p:nvSpPr>
          <p:cNvPr id="412" name="Google Shape;412;p48"/>
          <p:cNvSpPr txBox="1"/>
          <p:nvPr/>
        </p:nvSpPr>
        <p:spPr>
          <a:xfrm>
            <a:off x="449350" y="1141405"/>
            <a:ext cx="9139200" cy="2327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Part 2: </a:t>
            </a:r>
            <a:r>
              <a:rPr lang="en" b="1">
                <a:latin typeface="Source Sans Pro"/>
                <a:ea typeface="Source Sans Pro"/>
                <a:cs typeface="Source Sans Pro"/>
                <a:sym typeface="Source Sans Pro"/>
              </a:rPr>
              <a:t> Rocks bumping into each other</a:t>
            </a:r>
            <a:endParaRPr u="sng">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b="1" i="1">
                <a:solidFill>
                  <a:schemeClr val="dk1"/>
                </a:solidFill>
                <a:latin typeface="Source Sans Pro"/>
                <a:ea typeface="Source Sans Pro"/>
                <a:cs typeface="Source Sans Pro"/>
                <a:sym typeface="Source Sans Pro"/>
              </a:rPr>
              <a:t>Background Information:</a:t>
            </a:r>
            <a:r>
              <a:rPr lang="en">
                <a:solidFill>
                  <a:schemeClr val="dk1"/>
                </a:solidFill>
                <a:latin typeface="Source Sans Pro"/>
                <a:ea typeface="Source Sans Pro"/>
                <a:cs typeface="Source Sans Pro"/>
                <a:sym typeface="Source Sans Pro"/>
              </a:rPr>
              <a:t> Sometimes rocks get moved by wind or water. When this happens, they bump into each other. </a:t>
            </a:r>
            <a:endParaRPr>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None/>
            </a:pPr>
            <a:r>
              <a:rPr lang="en" b="1" i="1">
                <a:solidFill>
                  <a:schemeClr val="dk1"/>
                </a:solidFill>
                <a:latin typeface="Source Sans Pro"/>
                <a:ea typeface="Source Sans Pro"/>
                <a:cs typeface="Source Sans Pro"/>
                <a:sym typeface="Source Sans Pro"/>
              </a:rPr>
              <a:t>Procedure:</a:t>
            </a:r>
            <a:endParaRPr b="1" i="1">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Put one sugar cube in the plastic jar filled with gravel.  Make sure the jar lid is on tight. </a:t>
            </a:r>
            <a:endParaRPr>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Record observations, describing what the sugar cube looks like before shaking the jar. </a:t>
            </a:r>
            <a:endParaRPr>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Shake the jar very hard for 60 seconds. </a:t>
            </a:r>
            <a:endParaRPr>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Remove the lid of the jar, and get the sugar cube out.</a:t>
            </a:r>
            <a:endParaRPr>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Record observations, describing what the sugar cube looks like after shaking it in the jar.  </a:t>
            </a:r>
            <a:endParaRPr>
              <a:latin typeface="Source Sans Pro"/>
              <a:ea typeface="Source Sans Pro"/>
              <a:cs typeface="Source Sans Pro"/>
              <a:sym typeface="Source Sans Pro"/>
            </a:endParaRPr>
          </a:p>
        </p:txBody>
      </p:sp>
      <p:sp>
        <p:nvSpPr>
          <p:cNvPr id="413" name="Google Shape;413;p48"/>
          <p:cNvSpPr txBox="1"/>
          <p:nvPr/>
        </p:nvSpPr>
        <p:spPr>
          <a:xfrm>
            <a:off x="7804450" y="2273325"/>
            <a:ext cx="1621500" cy="912600"/>
          </a:xfrm>
          <a:prstGeom prst="rect">
            <a:avLst/>
          </a:prstGeom>
          <a:noFill/>
          <a:ln>
            <a:noFill/>
          </a:ln>
        </p:spPr>
        <p:txBody>
          <a:bodyPr spcFirstLastPara="1" wrap="square" lIns="91425" tIns="91425" rIns="91425" bIns="91425" anchor="t" anchorCtr="0">
            <a:spAutoFit/>
          </a:bodyPr>
          <a:lstStyle/>
          <a:p>
            <a:pPr marL="0" lvl="0" indent="0" algn="l" rtl="0">
              <a:lnSpc>
                <a:spcPct val="114000"/>
              </a:lnSpc>
              <a:spcBef>
                <a:spcPts val="0"/>
              </a:spcBef>
              <a:spcAft>
                <a:spcPts val="0"/>
              </a:spcAft>
              <a:buNone/>
            </a:pPr>
            <a:r>
              <a:rPr lang="en" b="1" i="1">
                <a:solidFill>
                  <a:schemeClr val="dk1"/>
                </a:solidFill>
                <a:latin typeface="Source Sans Pro"/>
                <a:ea typeface="Source Sans Pro"/>
                <a:cs typeface="Source Sans Pro"/>
                <a:sym typeface="Source Sans Pro"/>
              </a:rPr>
              <a:t>Materials: </a:t>
            </a:r>
            <a:endParaRPr b="1" i="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Sugar cube</a:t>
            </a:r>
            <a:endParaRPr>
              <a:solidFill>
                <a:schemeClr val="dk1"/>
              </a:solidFill>
              <a:latin typeface="Source Sans Pro"/>
              <a:ea typeface="Source Sans Pro"/>
              <a:cs typeface="Source Sans Pro"/>
              <a:sym typeface="Source Sans Pro"/>
            </a:endParaRPr>
          </a:p>
          <a:p>
            <a:pPr marL="0" lvl="0" indent="0" algn="l" rtl="0">
              <a:spcBef>
                <a:spcPts val="400"/>
              </a:spcBef>
              <a:spcAft>
                <a:spcPts val="400"/>
              </a:spcAft>
              <a:buNone/>
            </a:pPr>
            <a:r>
              <a:rPr lang="en">
                <a:solidFill>
                  <a:schemeClr val="dk1"/>
                </a:solidFill>
                <a:latin typeface="Source Sans Pro"/>
                <a:ea typeface="Source Sans Pro"/>
                <a:cs typeface="Source Sans Pro"/>
                <a:sym typeface="Source Sans Pro"/>
              </a:rPr>
              <a:t>Plastic jar of gravel</a:t>
            </a:r>
            <a:endParaRPr/>
          </a:p>
        </p:txBody>
      </p:sp>
      <p:sp>
        <p:nvSpPr>
          <p:cNvPr id="414" name="Google Shape;414;p48"/>
          <p:cNvSpPr/>
          <p:nvPr/>
        </p:nvSpPr>
        <p:spPr>
          <a:xfrm>
            <a:off x="400750" y="1541200"/>
            <a:ext cx="9139200" cy="1927500"/>
          </a:xfrm>
          <a:prstGeom prst="rect">
            <a:avLst/>
          </a:prstGeom>
          <a:noFill/>
          <a:ln w="9525"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48"/>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2200">
                <a:solidFill>
                  <a:schemeClr val="dk1"/>
                </a:solidFill>
                <a:latin typeface="Source Sans Pro"/>
                <a:ea typeface="Source Sans Pro"/>
                <a:cs typeface="Source Sans Pro"/>
                <a:sym typeface="Source Sans Pro"/>
              </a:rPr>
              <a:t> </a:t>
            </a:r>
            <a:r>
              <a:rPr lang="en" sz="1800">
                <a:solidFill>
                  <a:schemeClr val="dk1"/>
                </a:solidFill>
                <a:latin typeface="Source Sans Pro"/>
                <a:ea typeface="Source Sans Pro"/>
                <a:cs typeface="Source Sans Pro"/>
                <a:sym typeface="Source Sans Pro"/>
              </a:rPr>
              <a:t>– </a:t>
            </a:r>
            <a:r>
              <a:rPr lang="en" sz="1800" b="1">
                <a:solidFill>
                  <a:schemeClr val="dk1"/>
                </a:solidFill>
                <a:latin typeface="Source Sans Pro"/>
                <a:ea typeface="Source Sans Pro"/>
                <a:cs typeface="Source Sans Pro"/>
                <a:sym typeface="Source Sans Pro"/>
              </a:rPr>
              <a:t>Station Two: Rocks and Physical Movement </a:t>
            </a:r>
            <a:r>
              <a:rPr lang="en" sz="1800" i="1">
                <a:solidFill>
                  <a:schemeClr val="dk1"/>
                </a:solidFill>
                <a:latin typeface="Source Sans Pro"/>
                <a:ea typeface="Source Sans Pro"/>
                <a:cs typeface="Source Sans Pro"/>
                <a:sym typeface="Source Sans Pro"/>
              </a:rPr>
              <a:t>continued</a:t>
            </a:r>
            <a:endParaRPr sz="1800" i="1">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L4 - Explore 2 1">
  <p:cSld name="CUSTOM_16_1">
    <p:spTree>
      <p:nvGrpSpPr>
        <p:cNvPr id="1" name="Shape 416"/>
        <p:cNvGrpSpPr/>
        <p:nvPr/>
      </p:nvGrpSpPr>
      <p:grpSpPr>
        <a:xfrm>
          <a:off x="0" y="0"/>
          <a:ext cx="0" cy="0"/>
          <a:chOff x="0" y="0"/>
          <a:chExt cx="0" cy="0"/>
        </a:xfrm>
      </p:grpSpPr>
      <p:sp>
        <p:nvSpPr>
          <p:cNvPr id="417" name="Google Shape;417;p4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18" name="Google Shape;418;p49"/>
          <p:cNvSpPr/>
          <p:nvPr/>
        </p:nvSpPr>
        <p:spPr>
          <a:xfrm>
            <a:off x="542725" y="2416725"/>
            <a:ext cx="9056100" cy="47718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49"/>
          <p:cNvSpPr txBox="1"/>
          <p:nvPr/>
        </p:nvSpPr>
        <p:spPr>
          <a:xfrm>
            <a:off x="542725" y="1619048"/>
            <a:ext cx="90114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Conclusion:</a:t>
            </a:r>
            <a:r>
              <a:rPr lang="en" b="1" i="1">
                <a:latin typeface="Source Sans Pro"/>
                <a:ea typeface="Source Sans Pro"/>
                <a:cs typeface="Source Sans Pro"/>
                <a:sym typeface="Source Sans Pro"/>
              </a:rPr>
              <a:t> </a:t>
            </a:r>
            <a:r>
              <a:rPr lang="en">
                <a:latin typeface="Source Sans Pro"/>
                <a:ea typeface="Source Sans Pro"/>
                <a:cs typeface="Source Sans Pro"/>
                <a:sym typeface="Source Sans Pro"/>
              </a:rPr>
              <a:t>Draw a model to show how rocks can be broken down by bumping into each other. Be sure to label the parts of your model and how they are interacting.</a:t>
            </a:r>
            <a:endParaRPr sz="1600">
              <a:latin typeface="Source Sans Pro"/>
              <a:ea typeface="Source Sans Pro"/>
              <a:cs typeface="Source Sans Pro"/>
              <a:sym typeface="Source Sans Pro"/>
            </a:endParaRPr>
          </a:p>
        </p:txBody>
      </p:sp>
      <p:sp>
        <p:nvSpPr>
          <p:cNvPr id="420" name="Google Shape;420;p49"/>
          <p:cNvSpPr txBox="1"/>
          <p:nvPr/>
        </p:nvSpPr>
        <p:spPr>
          <a:xfrm>
            <a:off x="449350" y="268100"/>
            <a:ext cx="3279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soil form?</a:t>
            </a:r>
            <a:endParaRPr>
              <a:latin typeface="Source Sans Pro"/>
              <a:ea typeface="Source Sans Pro"/>
              <a:cs typeface="Source Sans Pro"/>
              <a:sym typeface="Source Sans Pro"/>
            </a:endParaRPr>
          </a:p>
        </p:txBody>
      </p:sp>
      <p:pic>
        <p:nvPicPr>
          <p:cNvPr id="421" name="Google Shape;421;p4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422" name="Google Shape;422;p49"/>
          <p:cNvCxnSpPr/>
          <p:nvPr/>
        </p:nvCxnSpPr>
        <p:spPr>
          <a:xfrm rot="10800000" flipH="1">
            <a:off x="3480825" y="466050"/>
            <a:ext cx="5343000" cy="9600"/>
          </a:xfrm>
          <a:prstGeom prst="straightConnector1">
            <a:avLst/>
          </a:prstGeom>
          <a:noFill/>
          <a:ln w="9525" cap="flat" cmpd="sng">
            <a:solidFill>
              <a:schemeClr val="dk2"/>
            </a:solidFill>
            <a:prstDash val="dot"/>
            <a:round/>
            <a:headEnd type="none" w="med" len="med"/>
            <a:tailEnd type="none" w="med" len="med"/>
          </a:ln>
        </p:spPr>
      </p:cxnSp>
      <p:sp>
        <p:nvSpPr>
          <p:cNvPr id="423" name="Google Shape;423;p49"/>
          <p:cNvSpPr txBox="1"/>
          <p:nvPr/>
        </p:nvSpPr>
        <p:spPr>
          <a:xfrm>
            <a:off x="542700" y="1271550"/>
            <a:ext cx="90561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 b="1" i="1">
                <a:latin typeface="Source Sans Pro"/>
                <a:ea typeface="Source Sans Pro"/>
                <a:cs typeface="Source Sans Pro"/>
                <a:sym typeface="Source Sans Pro"/>
              </a:rPr>
              <a:t>Part 2: </a:t>
            </a:r>
            <a:r>
              <a:rPr lang="en" b="1">
                <a:latin typeface="Source Sans Pro"/>
                <a:ea typeface="Source Sans Pro"/>
                <a:cs typeface="Source Sans Pro"/>
                <a:sym typeface="Source Sans Pro"/>
              </a:rPr>
              <a:t> Rocks bumping into each other</a:t>
            </a:r>
            <a:endParaRPr>
              <a:latin typeface="Source Sans Pro"/>
              <a:ea typeface="Source Sans Pro"/>
              <a:cs typeface="Source Sans Pro"/>
              <a:sym typeface="Source Sans Pro"/>
            </a:endParaRPr>
          </a:p>
        </p:txBody>
      </p:sp>
      <p:sp>
        <p:nvSpPr>
          <p:cNvPr id="424" name="Google Shape;424;p49"/>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2200">
                <a:solidFill>
                  <a:schemeClr val="dk1"/>
                </a:solidFill>
                <a:latin typeface="Source Sans Pro"/>
                <a:ea typeface="Source Sans Pro"/>
                <a:cs typeface="Source Sans Pro"/>
                <a:sym typeface="Source Sans Pro"/>
              </a:rPr>
              <a:t> </a:t>
            </a:r>
            <a:r>
              <a:rPr lang="en" sz="1800">
                <a:solidFill>
                  <a:schemeClr val="dk1"/>
                </a:solidFill>
                <a:latin typeface="Source Sans Pro"/>
                <a:ea typeface="Source Sans Pro"/>
                <a:cs typeface="Source Sans Pro"/>
                <a:sym typeface="Source Sans Pro"/>
              </a:rPr>
              <a:t>– </a:t>
            </a:r>
            <a:r>
              <a:rPr lang="en" sz="1800" b="1">
                <a:solidFill>
                  <a:schemeClr val="dk1"/>
                </a:solidFill>
                <a:latin typeface="Source Sans Pro"/>
                <a:ea typeface="Source Sans Pro"/>
                <a:cs typeface="Source Sans Pro"/>
                <a:sym typeface="Source Sans Pro"/>
              </a:rPr>
              <a:t>Station Two: Rocks and Physical Movement </a:t>
            </a:r>
            <a:r>
              <a:rPr lang="en" sz="1800" i="1">
                <a:solidFill>
                  <a:schemeClr val="dk1"/>
                </a:solidFill>
                <a:latin typeface="Source Sans Pro"/>
                <a:ea typeface="Source Sans Pro"/>
                <a:cs typeface="Source Sans Pro"/>
                <a:sym typeface="Source Sans Pro"/>
              </a:rPr>
              <a:t>continued</a:t>
            </a:r>
            <a:endParaRPr sz="1800" i="1">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L4 - Evaluate">
  <p:cSld name="CUSTOM_1_1_1">
    <p:spTree>
      <p:nvGrpSpPr>
        <p:cNvPr id="1" name="Shape 425"/>
        <p:cNvGrpSpPr/>
        <p:nvPr/>
      </p:nvGrpSpPr>
      <p:grpSpPr>
        <a:xfrm>
          <a:off x="0" y="0"/>
          <a:ext cx="0" cy="0"/>
          <a:chOff x="0" y="0"/>
          <a:chExt cx="0" cy="0"/>
        </a:xfrm>
      </p:grpSpPr>
      <p:sp>
        <p:nvSpPr>
          <p:cNvPr id="426" name="Google Shape;426;p5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27" name="Google Shape;427;p50"/>
          <p:cNvSpPr txBox="1"/>
          <p:nvPr/>
        </p:nvSpPr>
        <p:spPr>
          <a:xfrm>
            <a:off x="0" y="62212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Elephant Rocks Story</a:t>
            </a:r>
            <a:endParaRPr sz="3600" i="1">
              <a:latin typeface="Source Sans Pro"/>
              <a:ea typeface="Source Sans Pro"/>
              <a:cs typeface="Source Sans Pro"/>
              <a:sym typeface="Source Sans Pro"/>
            </a:endParaRPr>
          </a:p>
        </p:txBody>
      </p:sp>
      <p:sp>
        <p:nvSpPr>
          <p:cNvPr id="428" name="Google Shape;428;p50"/>
          <p:cNvSpPr txBox="1"/>
          <p:nvPr/>
        </p:nvSpPr>
        <p:spPr>
          <a:xfrm>
            <a:off x="469275" y="283000"/>
            <a:ext cx="3444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EVALUATE: </a:t>
            </a:r>
            <a:r>
              <a:rPr lang="en">
                <a:solidFill>
                  <a:schemeClr val="dk1"/>
                </a:solidFill>
                <a:latin typeface="Source Sans Pro"/>
                <a:ea typeface="Source Sans Pro"/>
                <a:cs typeface="Source Sans Pro"/>
                <a:sym typeface="Source Sans Pro"/>
              </a:rPr>
              <a:t>How does soil form?</a:t>
            </a:r>
            <a:endParaRPr>
              <a:latin typeface="Source Sans Pro"/>
              <a:ea typeface="Source Sans Pro"/>
              <a:cs typeface="Source Sans Pro"/>
              <a:sym typeface="Source Sans Pro"/>
            </a:endParaRPr>
          </a:p>
        </p:txBody>
      </p:sp>
      <p:cxnSp>
        <p:nvCxnSpPr>
          <p:cNvPr id="429" name="Google Shape;429;p50"/>
          <p:cNvCxnSpPr/>
          <p:nvPr/>
        </p:nvCxnSpPr>
        <p:spPr>
          <a:xfrm>
            <a:off x="3642975" y="464825"/>
            <a:ext cx="5207400" cy="1200"/>
          </a:xfrm>
          <a:prstGeom prst="straightConnector1">
            <a:avLst/>
          </a:prstGeom>
          <a:noFill/>
          <a:ln w="9525" cap="flat" cmpd="sng">
            <a:solidFill>
              <a:schemeClr val="dk2"/>
            </a:solidFill>
            <a:prstDash val="dot"/>
            <a:round/>
            <a:headEnd type="none" w="med" len="med"/>
            <a:tailEnd type="none" w="med" len="med"/>
          </a:ln>
        </p:spPr>
      </p:cxnSp>
      <p:pic>
        <p:nvPicPr>
          <p:cNvPr id="430" name="Google Shape;430;p5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31" name="Google Shape;431;p50"/>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32" name="Google Shape;432;p50"/>
          <p:cNvSpPr txBox="1"/>
          <p:nvPr/>
        </p:nvSpPr>
        <p:spPr>
          <a:xfrm>
            <a:off x="469275" y="1340600"/>
            <a:ext cx="9140700" cy="1895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 b="1">
                <a:highlight>
                  <a:srgbClr val="FEFEFE"/>
                </a:highlight>
                <a:latin typeface="Source Sans Pro"/>
                <a:ea typeface="Source Sans Pro"/>
                <a:cs typeface="Source Sans Pro"/>
                <a:sym typeface="Source Sans Pro"/>
              </a:rPr>
              <a:t>Elephant Rocks State Park</a:t>
            </a:r>
            <a:r>
              <a:rPr lang="en">
                <a:highlight>
                  <a:srgbClr val="FEFEFE"/>
                </a:highlight>
                <a:latin typeface="Source Sans Pro"/>
                <a:ea typeface="Source Sans Pro"/>
                <a:cs typeface="Source Sans Pro"/>
                <a:sym typeface="Source Sans Pro"/>
              </a:rPr>
              <a:t> is located near Ironton in southeast Missouri. The rocks are made of 1.5 billion year old granite. Granite is formed when liquid hot magma pools together and cools underground. The granite used to be huge slabs buried underground, but over time, it was exposed to the surface and became the round boulders we see today. </a:t>
            </a:r>
            <a:endParaRPr>
              <a:highlight>
                <a:srgbClr val="FEFEFE"/>
              </a:highlight>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b="1" i="1">
                <a:highlight>
                  <a:srgbClr val="FEFEFE"/>
                </a:highlight>
                <a:latin typeface="Source Sans Pro"/>
                <a:ea typeface="Source Sans Pro"/>
                <a:cs typeface="Source Sans Pro"/>
                <a:sym typeface="Source Sans Pro"/>
              </a:rPr>
              <a:t>Directions: </a:t>
            </a:r>
            <a:r>
              <a:rPr lang="en">
                <a:highlight>
                  <a:srgbClr val="FEFEFE"/>
                </a:highlight>
                <a:latin typeface="Source Sans Pro"/>
                <a:ea typeface="Source Sans Pro"/>
                <a:cs typeface="Source Sans Pro"/>
                <a:sym typeface="Source Sans Pro"/>
              </a:rPr>
              <a:t>Tell the story of how the Elephant Rock boulders might have formed over millions of years. Predict what will happen in the future to these rocks.</a:t>
            </a:r>
            <a:endParaRPr>
              <a:highlight>
                <a:srgbClr val="FEFEFE"/>
              </a:highlight>
              <a:latin typeface="Source Sans Pro"/>
              <a:ea typeface="Source Sans Pro"/>
              <a:cs typeface="Source Sans Pro"/>
              <a:sym typeface="Source Sans Pro"/>
            </a:endParaRPr>
          </a:p>
          <a:p>
            <a:pPr marL="0" lvl="0" indent="0" algn="l" rtl="0">
              <a:lnSpc>
                <a:spcPct val="115000"/>
              </a:lnSpc>
              <a:spcBef>
                <a:spcPts val="1000"/>
              </a:spcBef>
              <a:spcAft>
                <a:spcPts val="1000"/>
              </a:spcAft>
              <a:buClr>
                <a:schemeClr val="dk1"/>
              </a:buClr>
              <a:buSzPts val="1100"/>
              <a:buFont typeface="Arial"/>
              <a:buNone/>
            </a:pPr>
            <a:r>
              <a:rPr lang="en" b="1" i="1">
                <a:highlight>
                  <a:srgbClr val="FEFEFE"/>
                </a:highlight>
                <a:latin typeface="Source Sans Pro"/>
                <a:ea typeface="Source Sans Pro"/>
                <a:cs typeface="Source Sans Pro"/>
                <a:sym typeface="Source Sans Pro"/>
              </a:rPr>
              <a:t>Helpful Science Words: </a:t>
            </a:r>
            <a:r>
              <a:rPr lang="en">
                <a:highlight>
                  <a:srgbClr val="FEFEFE"/>
                </a:highlight>
                <a:latin typeface="Source Sans Pro"/>
                <a:ea typeface="Source Sans Pro"/>
                <a:cs typeface="Source Sans Pro"/>
                <a:sym typeface="Source Sans Pro"/>
              </a:rPr>
              <a:t>     weathering     plate      plate motion     </a:t>
            </a:r>
            <a:endParaRPr>
              <a:highlight>
                <a:srgbClr val="FEFEFE"/>
              </a:highlight>
              <a:latin typeface="Source Sans Pro"/>
              <a:ea typeface="Source Sans Pro"/>
              <a:cs typeface="Source Sans Pro"/>
              <a:sym typeface="Source Sans Pro"/>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L5 - Explore">
  <p:cSld name="CUSTOM_17">
    <p:spTree>
      <p:nvGrpSpPr>
        <p:cNvPr id="1" name="Shape 433"/>
        <p:cNvGrpSpPr/>
        <p:nvPr/>
      </p:nvGrpSpPr>
      <p:grpSpPr>
        <a:xfrm>
          <a:off x="0" y="0"/>
          <a:ext cx="0" cy="0"/>
          <a:chOff x="0" y="0"/>
          <a:chExt cx="0" cy="0"/>
        </a:xfrm>
      </p:grpSpPr>
      <p:sp>
        <p:nvSpPr>
          <p:cNvPr id="434" name="Google Shape;434;p5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35" name="Google Shape;435;p51"/>
          <p:cNvSpPr txBox="1"/>
          <p:nvPr/>
        </p:nvSpPr>
        <p:spPr>
          <a:xfrm>
            <a:off x="454025" y="261380"/>
            <a:ext cx="5991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EXPLORE: How do soil and rocks get moved from place to place? </a:t>
            </a:r>
            <a:endParaRPr>
              <a:latin typeface="Source Sans Pro"/>
              <a:ea typeface="Source Sans Pro"/>
              <a:cs typeface="Source Sans Pro"/>
              <a:sym typeface="Source Sans Pro"/>
            </a:endParaRPr>
          </a:p>
        </p:txBody>
      </p:sp>
      <p:pic>
        <p:nvPicPr>
          <p:cNvPr id="436" name="Google Shape;436;p5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437" name="Google Shape;437;p51"/>
          <p:cNvCxnSpPr/>
          <p:nvPr/>
        </p:nvCxnSpPr>
        <p:spPr>
          <a:xfrm>
            <a:off x="5880650" y="466125"/>
            <a:ext cx="2969700" cy="0"/>
          </a:xfrm>
          <a:prstGeom prst="straightConnector1">
            <a:avLst/>
          </a:prstGeom>
          <a:noFill/>
          <a:ln w="9525" cap="flat" cmpd="sng">
            <a:solidFill>
              <a:schemeClr val="dk2"/>
            </a:solidFill>
            <a:prstDash val="dot"/>
            <a:round/>
            <a:headEnd type="none" w="med" len="med"/>
            <a:tailEnd type="none" w="med" len="med"/>
          </a:ln>
        </p:spPr>
      </p:cxnSp>
      <p:sp>
        <p:nvSpPr>
          <p:cNvPr id="438" name="Google Shape;438;p51"/>
          <p:cNvSpPr txBox="1"/>
          <p:nvPr/>
        </p:nvSpPr>
        <p:spPr>
          <a:xfrm>
            <a:off x="0" y="53954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Movement of Soil and Rocks </a:t>
            </a:r>
            <a:endParaRPr sz="3600" i="1">
              <a:solidFill>
                <a:schemeClr val="dk1"/>
              </a:solidFill>
            </a:endParaRPr>
          </a:p>
        </p:txBody>
      </p:sp>
      <p:sp>
        <p:nvSpPr>
          <p:cNvPr id="439" name="Google Shape;439;p51"/>
          <p:cNvSpPr txBox="1"/>
          <p:nvPr/>
        </p:nvSpPr>
        <p:spPr>
          <a:xfrm>
            <a:off x="454025" y="1167250"/>
            <a:ext cx="7783200" cy="22524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b="1">
                <a:solidFill>
                  <a:schemeClr val="dk1"/>
                </a:solidFill>
                <a:latin typeface="Source Sans Pro"/>
                <a:ea typeface="Source Sans Pro"/>
                <a:cs typeface="Source Sans Pro"/>
                <a:sym typeface="Source Sans Pro"/>
              </a:rPr>
              <a:t>Building up the Missouri Bootheel Mississippi River Delta Soil</a:t>
            </a:r>
            <a:endParaRPr b="1">
              <a:solidFill>
                <a:schemeClr val="dk1"/>
              </a:solidFill>
              <a:latin typeface="Source Sans Pro"/>
              <a:ea typeface="Source Sans Pro"/>
              <a:cs typeface="Source Sans Pro"/>
              <a:sym typeface="Source Sans Pro"/>
            </a:endParaRPr>
          </a:p>
          <a:p>
            <a:pPr marL="0" lvl="0" indent="0" algn="l" rtl="0">
              <a:lnSpc>
                <a:spcPct val="100000"/>
              </a:lnSpc>
              <a:spcBef>
                <a:spcPts val="500"/>
              </a:spcBef>
              <a:spcAft>
                <a:spcPts val="0"/>
              </a:spcAft>
              <a:buNone/>
            </a:pPr>
            <a:r>
              <a:rPr lang="en" b="1" i="1">
                <a:solidFill>
                  <a:schemeClr val="dk1"/>
                </a:solidFill>
                <a:latin typeface="Source Sans Pro"/>
                <a:ea typeface="Source Sans Pro"/>
                <a:cs typeface="Source Sans Pro"/>
                <a:sym typeface="Source Sans Pro"/>
              </a:rPr>
              <a:t>Background Information:</a:t>
            </a:r>
            <a:r>
              <a:rPr lang="en">
                <a:solidFill>
                  <a:schemeClr val="dk1"/>
                </a:solidFill>
                <a:latin typeface="Source Sans Pro"/>
                <a:ea typeface="Source Sans Pro"/>
                <a:cs typeface="Source Sans Pro"/>
                <a:sym typeface="Source Sans Pro"/>
              </a:rPr>
              <a:t> The Missouri Bootheel has very fertile soil that has rocks in it from as far away as the Rocky Mountains.  The Missouri River originates in the Rockies, and then meets up with the Mississippi River which travels down the Missouri state border to the bootheel. What landscape conditions must have existed for pieces of Rocky Mountain rock to travel all the way to the Missouri bootheel? </a:t>
            </a:r>
            <a:endParaRPr>
              <a:solidFill>
                <a:schemeClr val="dk1"/>
              </a:solidFill>
              <a:latin typeface="Source Sans Pro"/>
              <a:ea typeface="Source Sans Pro"/>
              <a:cs typeface="Source Sans Pro"/>
              <a:sym typeface="Source Sans Pro"/>
            </a:endParaRPr>
          </a:p>
          <a:p>
            <a:pPr marL="0" lvl="0" indent="0" algn="l" rtl="0">
              <a:lnSpc>
                <a:spcPct val="100000"/>
              </a:lnSpc>
              <a:spcBef>
                <a:spcPts val="500"/>
              </a:spcBef>
              <a:spcAft>
                <a:spcPts val="500"/>
              </a:spcAft>
              <a:buNone/>
            </a:pPr>
            <a:r>
              <a:rPr lang="en" b="1" i="1">
                <a:solidFill>
                  <a:schemeClr val="dk1"/>
                </a:solidFill>
                <a:latin typeface="Source Sans Pro"/>
                <a:ea typeface="Source Sans Pro"/>
                <a:cs typeface="Source Sans Pro"/>
                <a:sym typeface="Source Sans Pro"/>
              </a:rPr>
              <a:t>Directions: </a:t>
            </a:r>
            <a:r>
              <a:rPr lang="en">
                <a:solidFill>
                  <a:schemeClr val="dk1"/>
                </a:solidFill>
                <a:latin typeface="Source Sans Pro"/>
                <a:ea typeface="Source Sans Pro"/>
                <a:cs typeface="Source Sans Pro"/>
                <a:sym typeface="Source Sans Pro"/>
              </a:rPr>
              <a:t> Make a model to show how this process happened. You may have to revise your model a few times until you are able to recreate the conditions needed to move the rock pieces from one end of the tray (Rocky Mountains) to the other end (Missouri Bootheel).</a:t>
            </a:r>
            <a:endParaRPr>
              <a:solidFill>
                <a:schemeClr val="dk1"/>
              </a:solidFill>
              <a:latin typeface="Source Sans Pro"/>
              <a:ea typeface="Source Sans Pro"/>
              <a:cs typeface="Source Sans Pro"/>
              <a:sym typeface="Source Sans Pro"/>
            </a:endParaRPr>
          </a:p>
        </p:txBody>
      </p:sp>
      <p:graphicFrame>
        <p:nvGraphicFramePr>
          <p:cNvPr id="440" name="Google Shape;440;p51"/>
          <p:cNvGraphicFramePr/>
          <p:nvPr/>
        </p:nvGraphicFramePr>
        <p:xfrm>
          <a:off x="454050" y="3626875"/>
          <a:ext cx="3000000" cy="3000000"/>
        </p:xfrm>
        <a:graphic>
          <a:graphicData uri="http://schemas.openxmlformats.org/drawingml/2006/table">
            <a:tbl>
              <a:tblPr>
                <a:noFill/>
                <a:tableStyleId>{8803E428-0F54-40B4-AED2-B203F57DB7CE}</a:tableStyleId>
              </a:tblPr>
              <a:tblGrid>
                <a:gridCol w="1586075">
                  <a:extLst>
                    <a:ext uri="{9D8B030D-6E8A-4147-A177-3AD203B41FA5}">
                      <a16:colId xmlns:a16="http://schemas.microsoft.com/office/drawing/2014/main" val="20000"/>
                    </a:ext>
                  </a:extLst>
                </a:gridCol>
                <a:gridCol w="7279575">
                  <a:extLst>
                    <a:ext uri="{9D8B030D-6E8A-4147-A177-3AD203B41FA5}">
                      <a16:colId xmlns:a16="http://schemas.microsoft.com/office/drawing/2014/main" val="20001"/>
                    </a:ext>
                  </a:extLst>
                </a:gridCol>
              </a:tblGrid>
              <a:tr h="360150">
                <a:tc>
                  <a:txBody>
                    <a:bodyPr/>
                    <a:lstStyle/>
                    <a:p>
                      <a:pPr marL="0" lvl="0" indent="0" algn="l" rtl="0">
                        <a:spcBef>
                          <a:spcPts val="0"/>
                        </a:spcBef>
                        <a:spcAft>
                          <a:spcPts val="0"/>
                        </a:spcAft>
                        <a:buNone/>
                      </a:pPr>
                      <a:endParaRPr>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Initial Model</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2048225">
                <a:tc>
                  <a:txBody>
                    <a:bodyPr/>
                    <a:lstStyle/>
                    <a:p>
                      <a:pPr marL="0" lvl="0" indent="0" algn="l" rtl="0">
                        <a:spcBef>
                          <a:spcPts val="0"/>
                        </a:spcBef>
                        <a:spcAft>
                          <a:spcPts val="0"/>
                        </a:spcAft>
                        <a:buNone/>
                      </a:pPr>
                      <a:r>
                        <a:rPr lang="en">
                          <a:latin typeface="Source Sans Pro"/>
                          <a:ea typeface="Source Sans Pro"/>
                          <a:cs typeface="Source Sans Pro"/>
                          <a:sym typeface="Source Sans Pro"/>
                        </a:rPr>
                        <a:t>Labeled Drawing of Our Setup</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13262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Observations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bl>
          </a:graphicData>
        </a:graphic>
      </p:graphicFrame>
      <p:sp>
        <p:nvSpPr>
          <p:cNvPr id="441" name="Google Shape;441;p51"/>
          <p:cNvSpPr txBox="1"/>
          <p:nvPr/>
        </p:nvSpPr>
        <p:spPr>
          <a:xfrm>
            <a:off x="8237225" y="1167250"/>
            <a:ext cx="1426800" cy="2339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i="1">
                <a:solidFill>
                  <a:schemeClr val="dk1"/>
                </a:solidFill>
                <a:latin typeface="Source Sans Pro"/>
                <a:ea typeface="Source Sans Pro"/>
                <a:cs typeface="Source Sans Pro"/>
                <a:sym typeface="Source Sans Pro"/>
              </a:rPr>
              <a:t>Materials:  </a:t>
            </a:r>
            <a:r>
              <a:rPr lang="en">
                <a:solidFill>
                  <a:schemeClr val="dk1"/>
                </a:solidFill>
                <a:latin typeface="Source Sans Pro"/>
                <a:ea typeface="Source Sans Pro"/>
                <a:cs typeface="Source Sans Pro"/>
                <a:sym typeface="Source Sans Pro"/>
              </a:rPr>
              <a:t>    Tray	Stopwatch</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Soil</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Sand</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Ruler</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Wooden block        Water </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Plastic cup       Pipette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1 - Explain 1">
  <p:cSld name="SECTION_HEADER_1_2">
    <p:spTree>
      <p:nvGrpSpPr>
        <p:cNvPr id="1" name="Shape 34"/>
        <p:cNvGrpSpPr/>
        <p:nvPr/>
      </p:nvGrpSpPr>
      <p:grpSpPr>
        <a:xfrm>
          <a:off x="0" y="0"/>
          <a:ext cx="0" cy="0"/>
          <a:chOff x="0" y="0"/>
          <a:chExt cx="0" cy="0"/>
        </a:xfrm>
      </p:grpSpPr>
      <p:sp>
        <p:nvSpPr>
          <p:cNvPr id="35" name="Google Shape;35;p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6" name="Google Shape;36;p6"/>
          <p:cNvSpPr txBox="1"/>
          <p:nvPr/>
        </p:nvSpPr>
        <p:spPr>
          <a:xfrm>
            <a:off x="0" y="7967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The Systems in Our Schoolyard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37" name="Google Shape;37;p6"/>
          <p:cNvSpPr txBox="1"/>
          <p:nvPr/>
        </p:nvSpPr>
        <p:spPr>
          <a:xfrm>
            <a:off x="687125" y="245207"/>
            <a:ext cx="6085800" cy="390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latin typeface="Source Sans Pro"/>
                <a:ea typeface="Source Sans Pro"/>
                <a:cs typeface="Source Sans Pro"/>
                <a:sym typeface="Source Sans Pro"/>
              </a:rPr>
              <a:t>Lesson 1 EXPLAIN: </a:t>
            </a:r>
            <a:r>
              <a:rPr lang="en">
                <a:solidFill>
                  <a:schemeClr val="dk1"/>
                </a:solidFill>
                <a:latin typeface="Source Sans Pro"/>
                <a:ea typeface="Source Sans Pro"/>
                <a:cs typeface="Source Sans Pro"/>
                <a:sym typeface="Source Sans Pro"/>
              </a:rPr>
              <a:t>How can we describe the different parts of the Earth?</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endParaRPr>
              <a:latin typeface="Source Sans Pro"/>
              <a:ea typeface="Source Sans Pro"/>
              <a:cs typeface="Source Sans Pro"/>
              <a:sym typeface="Source Sans Pro"/>
            </a:endParaRPr>
          </a:p>
        </p:txBody>
      </p:sp>
      <p:graphicFrame>
        <p:nvGraphicFramePr>
          <p:cNvPr id="38" name="Google Shape;38;p6" descr="Table to record data from your observations in the schoolyard. " title="Earth System Table"/>
          <p:cNvGraphicFramePr/>
          <p:nvPr/>
        </p:nvGraphicFramePr>
        <p:xfrm>
          <a:off x="446425" y="1711400"/>
          <a:ext cx="9165575" cy="5118890"/>
        </p:xfrm>
        <a:graphic>
          <a:graphicData uri="http://schemas.openxmlformats.org/drawingml/2006/table">
            <a:tbl>
              <a:tblPr>
                <a:noFill/>
                <a:tableStyleId>{C1F6016F-1F6F-4580-A61C-9CB6C4A440A6}</a:tableStyleId>
              </a:tblPr>
              <a:tblGrid>
                <a:gridCol w="1917575">
                  <a:extLst>
                    <a:ext uri="{9D8B030D-6E8A-4147-A177-3AD203B41FA5}">
                      <a16:colId xmlns:a16="http://schemas.microsoft.com/office/drawing/2014/main" val="20000"/>
                    </a:ext>
                  </a:extLst>
                </a:gridCol>
                <a:gridCol w="7248000">
                  <a:extLst>
                    <a:ext uri="{9D8B030D-6E8A-4147-A177-3AD203B41FA5}">
                      <a16:colId xmlns:a16="http://schemas.microsoft.com/office/drawing/2014/main" val="20001"/>
                    </a:ext>
                  </a:extLst>
                </a:gridCol>
              </a:tblGrid>
              <a:tr h="429075">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Earth System</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Observations From Our Schoolyard</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extLst>
                  <a:ext uri="{0D108BD9-81ED-4DB2-BD59-A6C34878D82A}">
                    <a16:rowId xmlns:a16="http://schemas.microsoft.com/office/drawing/2014/main" val="10000"/>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Geosphere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r>
                        <a:rPr lang="en" sz="1800">
                          <a:latin typeface="Source Sans Pro"/>
                          <a:ea typeface="Source Sans Pro"/>
                          <a:cs typeface="Source Sans Pro"/>
                          <a:sym typeface="Source Sans Pro"/>
                        </a:rPr>
                        <a:t>---</a:t>
                      </a: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Biosphere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r>
                        <a:rPr lang="en" sz="1800">
                          <a:latin typeface="Source Sans Pro"/>
                          <a:ea typeface="Source Sans Pro"/>
                          <a:cs typeface="Source Sans Pro"/>
                          <a:sym typeface="Source Sans Pro"/>
                        </a:rPr>
                        <a:t>---</a:t>
                      </a: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Atmosphere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r>
                        <a:rPr lang="en" sz="1800">
                          <a:latin typeface="Source Sans Pro"/>
                          <a:ea typeface="Source Sans Pro"/>
                          <a:cs typeface="Source Sans Pro"/>
                          <a:sym typeface="Source Sans Pro"/>
                        </a:rPr>
                        <a:t>---</a:t>
                      </a: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Hydrosphere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r>
                        <a:rPr lang="en" sz="1800">
                          <a:latin typeface="Source Sans Pro"/>
                          <a:ea typeface="Source Sans Pro"/>
                          <a:cs typeface="Source Sans Pro"/>
                          <a:sym typeface="Source Sans Pro"/>
                        </a:rPr>
                        <a:t>---</a:t>
                      </a: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cxnSp>
        <p:nvCxnSpPr>
          <p:cNvPr id="39" name="Google Shape;39;p6"/>
          <p:cNvCxnSpPr/>
          <p:nvPr/>
        </p:nvCxnSpPr>
        <p:spPr>
          <a:xfrm>
            <a:off x="6082750" y="466200"/>
            <a:ext cx="2767800" cy="0"/>
          </a:xfrm>
          <a:prstGeom prst="straightConnector1">
            <a:avLst/>
          </a:prstGeom>
          <a:noFill/>
          <a:ln w="9525" cap="flat" cmpd="sng">
            <a:solidFill>
              <a:schemeClr val="dk2"/>
            </a:solidFill>
            <a:prstDash val="dot"/>
            <a:round/>
            <a:headEnd type="none" w="med" len="med"/>
            <a:tailEnd type="none" w="med" len="med"/>
          </a:ln>
        </p:spPr>
      </p:cxnSp>
      <p:pic>
        <p:nvPicPr>
          <p:cNvPr id="40" name="Google Shape;40;p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pic>
        <p:nvPicPr>
          <p:cNvPr id="41" name="Google Shape;41;p6"/>
          <p:cNvPicPr preferRelativeResize="0"/>
          <p:nvPr/>
        </p:nvPicPr>
        <p:blipFill>
          <a:blip r:embed="rId3">
            <a:alphaModFix/>
          </a:blip>
          <a:stretch>
            <a:fillRect/>
          </a:stretch>
        </p:blipFill>
        <p:spPr>
          <a:xfrm>
            <a:off x="1784750" y="1021050"/>
            <a:ext cx="314325" cy="304800"/>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L5 - Explore 1">
  <p:cSld name="CUSTOM_17_1">
    <p:spTree>
      <p:nvGrpSpPr>
        <p:cNvPr id="1" name="Shape 442"/>
        <p:cNvGrpSpPr/>
        <p:nvPr/>
      </p:nvGrpSpPr>
      <p:grpSpPr>
        <a:xfrm>
          <a:off x="0" y="0"/>
          <a:ext cx="0" cy="0"/>
          <a:chOff x="0" y="0"/>
          <a:chExt cx="0" cy="0"/>
        </a:xfrm>
      </p:grpSpPr>
      <p:sp>
        <p:nvSpPr>
          <p:cNvPr id="443" name="Google Shape;443;p5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44" name="Google Shape;444;p52"/>
          <p:cNvSpPr txBox="1"/>
          <p:nvPr/>
        </p:nvSpPr>
        <p:spPr>
          <a:xfrm>
            <a:off x="454025" y="261380"/>
            <a:ext cx="5991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EXPLORE: How do soil and rocks get moved from place to place? </a:t>
            </a:r>
            <a:endParaRPr>
              <a:latin typeface="Source Sans Pro"/>
              <a:ea typeface="Source Sans Pro"/>
              <a:cs typeface="Source Sans Pro"/>
              <a:sym typeface="Source Sans Pro"/>
            </a:endParaRPr>
          </a:p>
        </p:txBody>
      </p:sp>
      <p:pic>
        <p:nvPicPr>
          <p:cNvPr id="445" name="Google Shape;445;p5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446" name="Google Shape;446;p52"/>
          <p:cNvCxnSpPr/>
          <p:nvPr/>
        </p:nvCxnSpPr>
        <p:spPr>
          <a:xfrm>
            <a:off x="5880650" y="466125"/>
            <a:ext cx="2969700" cy="0"/>
          </a:xfrm>
          <a:prstGeom prst="straightConnector1">
            <a:avLst/>
          </a:prstGeom>
          <a:noFill/>
          <a:ln w="9525" cap="flat" cmpd="sng">
            <a:solidFill>
              <a:schemeClr val="dk2"/>
            </a:solidFill>
            <a:prstDash val="dot"/>
            <a:round/>
            <a:headEnd type="none" w="med" len="med"/>
            <a:tailEnd type="none" w="med" len="med"/>
          </a:ln>
        </p:spPr>
      </p:cxnSp>
      <p:sp>
        <p:nvSpPr>
          <p:cNvPr id="447" name="Google Shape;447;p52"/>
          <p:cNvSpPr txBox="1"/>
          <p:nvPr/>
        </p:nvSpPr>
        <p:spPr>
          <a:xfrm>
            <a:off x="0" y="53954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Movement of Soil and Rocks</a:t>
            </a:r>
            <a:r>
              <a:rPr lang="en" sz="2400" i="1">
                <a:solidFill>
                  <a:schemeClr val="dk1"/>
                </a:solidFill>
                <a:latin typeface="Source Sans Pro"/>
                <a:ea typeface="Source Sans Pro"/>
                <a:cs typeface="Source Sans Pro"/>
                <a:sym typeface="Source Sans Pro"/>
              </a:rPr>
              <a:t> continued</a:t>
            </a:r>
            <a:r>
              <a:rPr lang="en" sz="3600">
                <a:solidFill>
                  <a:schemeClr val="dk1"/>
                </a:solidFill>
                <a:latin typeface="Source Sans Pro"/>
                <a:ea typeface="Source Sans Pro"/>
                <a:cs typeface="Source Sans Pro"/>
                <a:sym typeface="Source Sans Pro"/>
              </a:rPr>
              <a:t> </a:t>
            </a:r>
            <a:endParaRPr sz="3600" i="1">
              <a:solidFill>
                <a:schemeClr val="dk1"/>
              </a:solidFill>
            </a:endParaRPr>
          </a:p>
        </p:txBody>
      </p:sp>
      <p:graphicFrame>
        <p:nvGraphicFramePr>
          <p:cNvPr id="448" name="Google Shape;448;p52"/>
          <p:cNvGraphicFramePr/>
          <p:nvPr/>
        </p:nvGraphicFramePr>
        <p:xfrm>
          <a:off x="596375" y="1278505"/>
          <a:ext cx="3000000" cy="3000000"/>
        </p:xfrm>
        <a:graphic>
          <a:graphicData uri="http://schemas.openxmlformats.org/drawingml/2006/table">
            <a:tbl>
              <a:tblPr>
                <a:noFill/>
                <a:tableStyleId>{8803E428-0F54-40B4-AED2-B203F57DB7CE}</a:tableStyleId>
              </a:tblPr>
              <a:tblGrid>
                <a:gridCol w="1326825">
                  <a:extLst>
                    <a:ext uri="{9D8B030D-6E8A-4147-A177-3AD203B41FA5}">
                      <a16:colId xmlns:a16="http://schemas.microsoft.com/office/drawing/2014/main" val="20000"/>
                    </a:ext>
                  </a:extLst>
                </a:gridCol>
                <a:gridCol w="7538825">
                  <a:extLst>
                    <a:ext uri="{9D8B030D-6E8A-4147-A177-3AD203B41FA5}">
                      <a16:colId xmlns:a16="http://schemas.microsoft.com/office/drawing/2014/main" val="20001"/>
                    </a:ext>
                  </a:extLst>
                </a:gridCol>
              </a:tblGrid>
              <a:tr h="394025">
                <a:tc>
                  <a:txBody>
                    <a:bodyPr/>
                    <a:lstStyle/>
                    <a:p>
                      <a:pPr marL="0" lvl="0" indent="0" algn="l" rtl="0">
                        <a:spcBef>
                          <a:spcPts val="0"/>
                        </a:spcBef>
                        <a:spcAft>
                          <a:spcPts val="0"/>
                        </a:spcAft>
                        <a:buNone/>
                      </a:pPr>
                      <a:endParaRPr>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Revised Model 1</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1810025">
                <a:tc>
                  <a:txBody>
                    <a:bodyPr/>
                    <a:lstStyle/>
                    <a:p>
                      <a:pPr marL="0" lvl="0" indent="0" algn="l" rtl="0">
                        <a:spcBef>
                          <a:spcPts val="0"/>
                        </a:spcBef>
                        <a:spcAft>
                          <a:spcPts val="0"/>
                        </a:spcAft>
                        <a:buNone/>
                      </a:pPr>
                      <a:r>
                        <a:rPr lang="en">
                          <a:latin typeface="Source Sans Pro"/>
                          <a:ea typeface="Source Sans Pro"/>
                          <a:cs typeface="Source Sans Pro"/>
                          <a:sym typeface="Source Sans Pro"/>
                        </a:rPr>
                        <a:t>Labeled Drawing of Our Setup</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936350">
                <a:tc>
                  <a:txBody>
                    <a:bodyPr/>
                    <a:lstStyle/>
                    <a:p>
                      <a:pPr marL="0" lvl="0" indent="0" algn="l" rtl="0">
                        <a:spcBef>
                          <a:spcPts val="0"/>
                        </a:spcBef>
                        <a:spcAft>
                          <a:spcPts val="0"/>
                        </a:spcAft>
                        <a:buNone/>
                      </a:pPr>
                      <a:r>
                        <a:rPr lang="en">
                          <a:latin typeface="Source Sans Pro"/>
                          <a:ea typeface="Source Sans Pro"/>
                          <a:cs typeface="Source Sans Pro"/>
                          <a:sym typeface="Source Sans Pro"/>
                        </a:rPr>
                        <a:t>Observations</a:t>
                      </a:r>
                      <a:endParaRPr>
                        <a:latin typeface="Source Sans Pro"/>
                        <a:ea typeface="Source Sans Pro"/>
                        <a:cs typeface="Source Sans Pro"/>
                        <a:sym typeface="Source Sans Pro"/>
                      </a:endParaRPr>
                    </a:p>
                  </a:txBody>
                  <a:tcPr marL="91425" marR="91425" marT="91425" marB="91425">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394025">
                <a:tc>
                  <a:txBody>
                    <a:bodyPr/>
                    <a:lstStyle/>
                    <a:p>
                      <a:pPr marL="0" lvl="0" indent="0" algn="l" rtl="0">
                        <a:spcBef>
                          <a:spcPts val="0"/>
                        </a:spcBef>
                        <a:spcAft>
                          <a:spcPts val="0"/>
                        </a:spcAft>
                        <a:buNone/>
                      </a:pPr>
                      <a:endParaRPr>
                        <a:solidFill>
                          <a:srgbClr val="FFFFFF"/>
                        </a:solidFill>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Revised Model 2</a:t>
                      </a:r>
                      <a:endParaRPr b="1">
                        <a:solidFill>
                          <a:srgbClr val="FFFFFF"/>
                        </a:solidFill>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solidFill>
                      <a:schemeClr val="dk2"/>
                    </a:solidFill>
                  </a:tcPr>
                </a:tc>
                <a:extLst>
                  <a:ext uri="{0D108BD9-81ED-4DB2-BD59-A6C34878D82A}">
                    <a16:rowId xmlns:a16="http://schemas.microsoft.com/office/drawing/2014/main" val="10003"/>
                  </a:ext>
                </a:extLst>
              </a:tr>
              <a:tr h="1577350">
                <a:tc>
                  <a:txBody>
                    <a:bodyPr/>
                    <a:lstStyle/>
                    <a:p>
                      <a:pPr marL="0" lvl="0" indent="0" algn="l" rtl="0">
                        <a:spcBef>
                          <a:spcPts val="0"/>
                        </a:spcBef>
                        <a:spcAft>
                          <a:spcPts val="0"/>
                        </a:spcAft>
                        <a:buNone/>
                      </a:pPr>
                      <a:r>
                        <a:rPr lang="en">
                          <a:latin typeface="Source Sans Pro"/>
                          <a:ea typeface="Source Sans Pro"/>
                          <a:cs typeface="Source Sans Pro"/>
                          <a:sym typeface="Source Sans Pro"/>
                        </a:rPr>
                        <a:t>Labeled Drawing of Our Setup</a:t>
                      </a: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r h="936350">
                <a:tc>
                  <a:txBody>
                    <a:bodyPr/>
                    <a:lstStyle/>
                    <a:p>
                      <a:pPr marL="0" lvl="0" indent="0" algn="l" rtl="0">
                        <a:spcBef>
                          <a:spcPts val="0"/>
                        </a:spcBef>
                        <a:spcAft>
                          <a:spcPts val="0"/>
                        </a:spcAft>
                        <a:buNone/>
                      </a:pPr>
                      <a:r>
                        <a:rPr lang="en">
                          <a:latin typeface="Source Sans Pro"/>
                          <a:ea typeface="Source Sans Pro"/>
                          <a:cs typeface="Source Sans Pro"/>
                          <a:sym typeface="Source Sans Pro"/>
                        </a:rPr>
                        <a:t>Observations</a:t>
                      </a: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L5 - Evaluate">
  <p:cSld name="CUSTOM_18">
    <p:spTree>
      <p:nvGrpSpPr>
        <p:cNvPr id="1" name="Shape 449"/>
        <p:cNvGrpSpPr/>
        <p:nvPr/>
      </p:nvGrpSpPr>
      <p:grpSpPr>
        <a:xfrm>
          <a:off x="0" y="0"/>
          <a:ext cx="0" cy="0"/>
          <a:chOff x="0" y="0"/>
          <a:chExt cx="0" cy="0"/>
        </a:xfrm>
      </p:grpSpPr>
      <p:sp>
        <p:nvSpPr>
          <p:cNvPr id="450" name="Google Shape;450;p5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51" name="Google Shape;451;p53"/>
          <p:cNvSpPr txBox="1"/>
          <p:nvPr/>
        </p:nvSpPr>
        <p:spPr>
          <a:xfrm>
            <a:off x="454025" y="283000"/>
            <a:ext cx="59919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EVALUATE: How do soil and rocks get moved from place to place? </a:t>
            </a:r>
            <a:endParaRPr>
              <a:latin typeface="Source Sans Pro"/>
              <a:ea typeface="Source Sans Pro"/>
              <a:cs typeface="Source Sans Pro"/>
              <a:sym typeface="Source Sans Pro"/>
            </a:endParaRPr>
          </a:p>
        </p:txBody>
      </p:sp>
      <p:cxnSp>
        <p:nvCxnSpPr>
          <p:cNvPr id="452" name="Google Shape;452;p53"/>
          <p:cNvCxnSpPr/>
          <p:nvPr/>
        </p:nvCxnSpPr>
        <p:spPr>
          <a:xfrm>
            <a:off x="5956325" y="464825"/>
            <a:ext cx="2894100" cy="1200"/>
          </a:xfrm>
          <a:prstGeom prst="straightConnector1">
            <a:avLst/>
          </a:prstGeom>
          <a:noFill/>
          <a:ln w="9525" cap="flat" cmpd="sng">
            <a:solidFill>
              <a:schemeClr val="dk2"/>
            </a:solidFill>
            <a:prstDash val="dot"/>
            <a:round/>
            <a:headEnd type="none" w="med" len="med"/>
            <a:tailEnd type="none" w="med" len="med"/>
          </a:ln>
        </p:spPr>
      </p:cxnSp>
      <p:pic>
        <p:nvPicPr>
          <p:cNvPr id="453" name="Google Shape;453;p5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54" name="Google Shape;454;p53"/>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Explaining a Changing Landscape</a:t>
            </a:r>
            <a:endParaRPr sz="3600" i="1">
              <a:solidFill>
                <a:schemeClr val="dk1"/>
              </a:solidFill>
              <a:latin typeface="Source Sans Pro"/>
              <a:ea typeface="Source Sans Pro"/>
              <a:cs typeface="Source Sans Pro"/>
              <a:sym typeface="Source Sans Pro"/>
            </a:endParaRPr>
          </a:p>
        </p:txBody>
      </p:sp>
      <p:sp>
        <p:nvSpPr>
          <p:cNvPr id="455" name="Google Shape;455;p53"/>
          <p:cNvSpPr txBox="1"/>
          <p:nvPr/>
        </p:nvSpPr>
        <p:spPr>
          <a:xfrm>
            <a:off x="454025" y="1435775"/>
            <a:ext cx="9145200" cy="960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i="1">
                <a:solidFill>
                  <a:schemeClr val="dk1"/>
                </a:solidFill>
                <a:latin typeface="Source Sans Pro"/>
                <a:ea typeface="Source Sans Pro"/>
                <a:cs typeface="Source Sans Pro"/>
                <a:sym typeface="Source Sans Pro"/>
              </a:rPr>
              <a:t>Directions: </a:t>
            </a:r>
            <a:r>
              <a:rPr lang="en">
                <a:solidFill>
                  <a:schemeClr val="dk1"/>
                </a:solidFill>
                <a:latin typeface="Source Sans Pro"/>
                <a:ea typeface="Source Sans Pro"/>
                <a:cs typeface="Source Sans Pro"/>
                <a:sym typeface="Source Sans Pro"/>
              </a:rPr>
              <a:t>Pick one of the Google Earth scenarios, or the Elephant Rocks pictures, and explain what is causing those features to change over time. </a:t>
            </a:r>
            <a:endParaRPr>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None/>
            </a:pPr>
            <a:r>
              <a:rPr lang="en" b="1" i="1">
                <a:solidFill>
                  <a:schemeClr val="dk1"/>
                </a:solidFill>
                <a:latin typeface="Source Sans Pro"/>
                <a:ea typeface="Source Sans Pro"/>
                <a:cs typeface="Source Sans Pro"/>
                <a:sym typeface="Source Sans Pro"/>
              </a:rPr>
              <a:t>Possible Science Words to Use: </a:t>
            </a:r>
            <a:r>
              <a:rPr lang="en">
                <a:solidFill>
                  <a:schemeClr val="dk1"/>
                </a:solidFill>
                <a:latin typeface="Source Sans Pro"/>
                <a:ea typeface="Source Sans Pro"/>
                <a:cs typeface="Source Sans Pro"/>
                <a:sym typeface="Source Sans Pro"/>
              </a:rPr>
              <a:t>     erosion      weathering      wind      water      glacier</a:t>
            </a:r>
            <a:endParaRPr>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L6 - Explore">
  <p:cSld name="CUSTOM_1_1_1_1">
    <p:spTree>
      <p:nvGrpSpPr>
        <p:cNvPr id="1" name="Shape 456"/>
        <p:cNvGrpSpPr/>
        <p:nvPr/>
      </p:nvGrpSpPr>
      <p:grpSpPr>
        <a:xfrm>
          <a:off x="0" y="0"/>
          <a:ext cx="0" cy="0"/>
          <a:chOff x="0" y="0"/>
          <a:chExt cx="0" cy="0"/>
        </a:xfrm>
      </p:grpSpPr>
      <p:sp>
        <p:nvSpPr>
          <p:cNvPr id="457" name="Google Shape;457;p5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58" name="Google Shape;458;p54"/>
          <p:cNvSpPr txBox="1"/>
          <p:nvPr/>
        </p:nvSpPr>
        <p:spPr>
          <a:xfrm>
            <a:off x="0" y="59130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Soil Reading Notes</a:t>
            </a:r>
            <a:endParaRPr sz="3600">
              <a:latin typeface="Source Sans Pro"/>
              <a:ea typeface="Source Sans Pro"/>
              <a:cs typeface="Source Sans Pro"/>
              <a:sym typeface="Source Sans Pro"/>
            </a:endParaRPr>
          </a:p>
        </p:txBody>
      </p:sp>
      <p:sp>
        <p:nvSpPr>
          <p:cNvPr id="459" name="Google Shape;459;p54"/>
          <p:cNvSpPr txBox="1"/>
          <p:nvPr/>
        </p:nvSpPr>
        <p:spPr>
          <a:xfrm>
            <a:off x="469275" y="261380"/>
            <a:ext cx="6174000" cy="375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EXPLORE: How do humans use soil, and what happens because of this?</a:t>
            </a:r>
            <a:endParaRPr>
              <a:latin typeface="Source Sans Pro"/>
              <a:ea typeface="Source Sans Pro"/>
              <a:cs typeface="Source Sans Pro"/>
              <a:sym typeface="Source Sans Pro"/>
            </a:endParaRPr>
          </a:p>
        </p:txBody>
      </p:sp>
      <p:cxnSp>
        <p:nvCxnSpPr>
          <p:cNvPr id="460" name="Google Shape;460;p54"/>
          <p:cNvCxnSpPr/>
          <p:nvPr/>
        </p:nvCxnSpPr>
        <p:spPr>
          <a:xfrm>
            <a:off x="6367100" y="464825"/>
            <a:ext cx="2483400" cy="1200"/>
          </a:xfrm>
          <a:prstGeom prst="straightConnector1">
            <a:avLst/>
          </a:prstGeom>
          <a:noFill/>
          <a:ln w="9525" cap="flat" cmpd="sng">
            <a:solidFill>
              <a:schemeClr val="dk2"/>
            </a:solidFill>
            <a:prstDash val="dot"/>
            <a:round/>
            <a:headEnd type="none" w="med" len="med"/>
            <a:tailEnd type="none" w="med" len="med"/>
          </a:ln>
        </p:spPr>
      </p:cxnSp>
      <p:pic>
        <p:nvPicPr>
          <p:cNvPr id="461" name="Google Shape;461;p5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62" name="Google Shape;462;p54"/>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63" name="Google Shape;463;p54"/>
          <p:cNvSpPr txBox="1"/>
          <p:nvPr/>
        </p:nvSpPr>
        <p:spPr>
          <a:xfrm>
            <a:off x="628425" y="1434213"/>
            <a:ext cx="9024000" cy="855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1800">
              <a:solidFill>
                <a:schemeClr val="dk1"/>
              </a:solidFill>
              <a:latin typeface="Source Sans Pro"/>
              <a:ea typeface="Source Sans Pro"/>
              <a:cs typeface="Source Sans Pro"/>
              <a:sym typeface="Source Sans Pro"/>
            </a:endParaRPr>
          </a:p>
        </p:txBody>
      </p:sp>
      <p:sp>
        <p:nvSpPr>
          <p:cNvPr id="464" name="Google Shape;464;p54"/>
          <p:cNvSpPr txBox="1"/>
          <p:nvPr/>
        </p:nvSpPr>
        <p:spPr>
          <a:xfrm>
            <a:off x="469275" y="1342275"/>
            <a:ext cx="6492300" cy="5468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What is the title of your reading?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Directions:</a:t>
            </a:r>
            <a:r>
              <a:rPr lang="en">
                <a:latin typeface="Source Sans Pro"/>
                <a:ea typeface="Source Sans Pro"/>
                <a:cs typeface="Source Sans Pro"/>
                <a:sym typeface="Source Sans Pro"/>
              </a:rPr>
              <a:t>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Step 1:</a:t>
            </a:r>
            <a:r>
              <a:rPr lang="en">
                <a:latin typeface="Source Sans Pro"/>
                <a:ea typeface="Source Sans Pro"/>
                <a:cs typeface="Source Sans Pro"/>
                <a:sym typeface="Source Sans Pro"/>
              </a:rPr>
              <a:t> Read the text once to get a general idea of what it is about.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Step 2: </a:t>
            </a:r>
            <a:r>
              <a:rPr lang="en">
                <a:latin typeface="Source Sans Pro"/>
                <a:ea typeface="Source Sans Pro"/>
                <a:cs typeface="Source Sans Pro"/>
                <a:sym typeface="Source Sans Pro"/>
              </a:rPr>
              <a:t>Read the text again to answer the Reflection Questions at the end of the text. </a:t>
            </a:r>
            <a:r>
              <a:rPr lang="en">
                <a:solidFill>
                  <a:srgbClr val="3C4043"/>
                </a:solidFill>
                <a:highlight>
                  <a:srgbClr val="FFFFFF"/>
                </a:highlight>
                <a:latin typeface="Source Sans Pro"/>
                <a:ea typeface="Source Sans Pro"/>
                <a:cs typeface="Source Sans Pro"/>
                <a:sym typeface="Source Sans Pro"/>
              </a:rPr>
              <a:t>As you read, you can write or copy and paste these symbols into the text. Use them to point out important, interesting, or confusing parts of the reading</a:t>
            </a:r>
            <a:r>
              <a:rPr lang="en">
                <a:latin typeface="Source Sans Pro"/>
                <a:ea typeface="Source Sans Pro"/>
                <a:cs typeface="Source Sans Pro"/>
                <a:sym typeface="Source Sans Pro"/>
              </a:rPr>
              <a:t>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Answers to the Reflection Questions:</a:t>
            </a: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65" name="Google Shape;465;p54"/>
          <p:cNvSpPr txBox="1"/>
          <p:nvPr/>
        </p:nvSpPr>
        <p:spPr>
          <a:xfrm>
            <a:off x="7480525" y="1535025"/>
            <a:ext cx="2172000" cy="16059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This is interesting to me!</a:t>
            </a:r>
            <a:endParaRPr>
              <a:solidFill>
                <a:schemeClr val="dk1"/>
              </a:solidFill>
              <a:latin typeface="Source Sans Pro"/>
              <a:ea typeface="Source Sans Pro"/>
              <a:cs typeface="Source Sans Pro"/>
              <a:sym typeface="Source Sans Pro"/>
            </a:endParaRPr>
          </a:p>
          <a:p>
            <a:pPr marL="0" lvl="0" indent="0" algn="l" rtl="0">
              <a:lnSpc>
                <a:spcPct val="100000"/>
              </a:lnSpc>
              <a:spcBef>
                <a:spcPts val="500"/>
              </a:spcBef>
              <a:spcAft>
                <a:spcPts val="0"/>
              </a:spcAft>
              <a:buNone/>
            </a:pPr>
            <a:r>
              <a:rPr lang="en">
                <a:solidFill>
                  <a:schemeClr val="dk1"/>
                </a:solidFill>
                <a:latin typeface="Source Sans Pro"/>
                <a:ea typeface="Source Sans Pro"/>
                <a:cs typeface="Source Sans Pro"/>
                <a:sym typeface="Source Sans Pro"/>
              </a:rPr>
              <a:t>I don’t understand this, or I have a question about this.</a:t>
            </a:r>
            <a:endParaRPr>
              <a:solidFill>
                <a:schemeClr val="dk1"/>
              </a:solidFill>
              <a:latin typeface="Source Sans Pro"/>
              <a:ea typeface="Source Sans Pro"/>
              <a:cs typeface="Source Sans Pro"/>
              <a:sym typeface="Source Sans Pro"/>
            </a:endParaRPr>
          </a:p>
          <a:p>
            <a:pPr marL="0" lvl="0" indent="0" algn="l" rtl="0">
              <a:lnSpc>
                <a:spcPct val="100000"/>
              </a:lnSpc>
              <a:spcBef>
                <a:spcPts val="500"/>
              </a:spcBef>
              <a:spcAft>
                <a:spcPts val="500"/>
              </a:spcAft>
              <a:buNone/>
            </a:pPr>
            <a:r>
              <a:rPr lang="en">
                <a:solidFill>
                  <a:schemeClr val="dk1"/>
                </a:solidFill>
                <a:latin typeface="Source Sans Pro"/>
                <a:ea typeface="Source Sans Pro"/>
                <a:cs typeface="Source Sans Pro"/>
                <a:sym typeface="Source Sans Pro"/>
              </a:rPr>
              <a:t>This will help me answer a Reflection Question. </a:t>
            </a:r>
            <a:endParaRPr/>
          </a:p>
        </p:txBody>
      </p:sp>
      <p:sp>
        <p:nvSpPr>
          <p:cNvPr id="466" name="Google Shape;466;p54"/>
          <p:cNvSpPr txBox="1"/>
          <p:nvPr/>
        </p:nvSpPr>
        <p:spPr>
          <a:xfrm>
            <a:off x="7285950" y="1434225"/>
            <a:ext cx="259500" cy="5541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2400">
                <a:solidFill>
                  <a:schemeClr val="dk1"/>
                </a:solidFill>
                <a:latin typeface="Source Sans Pro"/>
                <a:ea typeface="Source Sans Pro"/>
                <a:cs typeface="Source Sans Pro"/>
                <a:sym typeface="Source Sans Pro"/>
              </a:rPr>
              <a:t>! </a:t>
            </a:r>
            <a:endParaRPr sz="2400">
              <a:latin typeface="Source Sans Pro"/>
              <a:ea typeface="Source Sans Pro"/>
              <a:cs typeface="Source Sans Pro"/>
              <a:sym typeface="Source Sans Pro"/>
            </a:endParaRPr>
          </a:p>
        </p:txBody>
      </p:sp>
      <p:sp>
        <p:nvSpPr>
          <p:cNvPr id="467" name="Google Shape;467;p54"/>
          <p:cNvSpPr txBox="1"/>
          <p:nvPr/>
        </p:nvSpPr>
        <p:spPr>
          <a:xfrm>
            <a:off x="7264330" y="1855825"/>
            <a:ext cx="259500" cy="5541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2400">
                <a:solidFill>
                  <a:schemeClr val="dk1"/>
                </a:solidFill>
                <a:latin typeface="Source Sans Pro"/>
                <a:ea typeface="Source Sans Pro"/>
                <a:cs typeface="Source Sans Pro"/>
                <a:sym typeface="Source Sans Pro"/>
              </a:rPr>
              <a:t>? </a:t>
            </a:r>
            <a:endParaRPr sz="2400">
              <a:latin typeface="Source Sans Pro"/>
              <a:ea typeface="Source Sans Pro"/>
              <a:cs typeface="Source Sans Pro"/>
              <a:sym typeface="Source Sans Pro"/>
            </a:endParaRPr>
          </a:p>
        </p:txBody>
      </p:sp>
      <p:sp>
        <p:nvSpPr>
          <p:cNvPr id="468" name="Google Shape;468;p54"/>
          <p:cNvSpPr txBox="1"/>
          <p:nvPr/>
        </p:nvSpPr>
        <p:spPr>
          <a:xfrm>
            <a:off x="7242710" y="2409925"/>
            <a:ext cx="259500" cy="4002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a:t>
            </a:r>
            <a:endParaRPr/>
          </a:p>
        </p:txBody>
      </p:sp>
      <p:cxnSp>
        <p:nvCxnSpPr>
          <p:cNvPr id="469" name="Google Shape;469;p54"/>
          <p:cNvCxnSpPr>
            <a:endCxn id="468" idx="1"/>
          </p:cNvCxnSpPr>
          <p:nvPr/>
        </p:nvCxnSpPr>
        <p:spPr>
          <a:xfrm rot="10800000" flipH="1">
            <a:off x="5437910" y="2610025"/>
            <a:ext cx="1804800" cy="200100"/>
          </a:xfrm>
          <a:prstGeom prst="straightConnector1">
            <a:avLst/>
          </a:prstGeom>
          <a:noFill/>
          <a:ln w="9525" cap="flat" cmpd="sng">
            <a:solidFill>
              <a:schemeClr val="dk2"/>
            </a:solidFill>
            <a:prstDash val="solid"/>
            <a:round/>
            <a:headEnd type="none" w="med" len="med"/>
            <a:tailEnd type="triangle" w="med" len="med"/>
          </a:ln>
        </p:spPr>
      </p:cxn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L6 - Explain">
  <p:cSld name="CUSTOM_1_1_1_1_1">
    <p:spTree>
      <p:nvGrpSpPr>
        <p:cNvPr id="1" name="Shape 470"/>
        <p:cNvGrpSpPr/>
        <p:nvPr/>
      </p:nvGrpSpPr>
      <p:grpSpPr>
        <a:xfrm>
          <a:off x="0" y="0"/>
          <a:ext cx="0" cy="0"/>
          <a:chOff x="0" y="0"/>
          <a:chExt cx="0" cy="0"/>
        </a:xfrm>
      </p:grpSpPr>
      <p:sp>
        <p:nvSpPr>
          <p:cNvPr id="471" name="Google Shape;471;p5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72" name="Google Shape;472;p55"/>
          <p:cNvSpPr txBox="1"/>
          <p:nvPr/>
        </p:nvSpPr>
        <p:spPr>
          <a:xfrm>
            <a:off x="0" y="6669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Soil Reading Notes</a:t>
            </a:r>
            <a:r>
              <a:rPr lang="en" sz="3600" i="1">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2400" i="1">
              <a:solidFill>
                <a:schemeClr val="dk1"/>
              </a:solidFill>
              <a:latin typeface="Source Sans Pro"/>
              <a:ea typeface="Source Sans Pro"/>
              <a:cs typeface="Source Sans Pro"/>
              <a:sym typeface="Source Sans Pro"/>
            </a:endParaRPr>
          </a:p>
          <a:p>
            <a:pPr marL="0" lvl="0" indent="0" algn="ctr" rtl="0">
              <a:lnSpc>
                <a:spcPct val="115000"/>
              </a:lnSpc>
              <a:spcBef>
                <a:spcPts val="0"/>
              </a:spcBef>
              <a:spcAft>
                <a:spcPts val="1000"/>
              </a:spcAft>
              <a:buClr>
                <a:schemeClr val="dk1"/>
              </a:buClr>
              <a:buSzPts val="1100"/>
              <a:buFont typeface="Arial"/>
              <a:buNone/>
            </a:pPr>
            <a:endParaRPr sz="3600">
              <a:latin typeface="Source Sans Pro"/>
              <a:ea typeface="Source Sans Pro"/>
              <a:cs typeface="Source Sans Pro"/>
              <a:sym typeface="Source Sans Pro"/>
            </a:endParaRPr>
          </a:p>
        </p:txBody>
      </p:sp>
      <p:sp>
        <p:nvSpPr>
          <p:cNvPr id="473" name="Google Shape;473;p55"/>
          <p:cNvSpPr txBox="1"/>
          <p:nvPr/>
        </p:nvSpPr>
        <p:spPr>
          <a:xfrm>
            <a:off x="469275" y="283000"/>
            <a:ext cx="61740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EXPLAIN: How do humans use soil, and what happens because of this?</a:t>
            </a:r>
            <a:endParaRPr>
              <a:latin typeface="Source Sans Pro"/>
              <a:ea typeface="Source Sans Pro"/>
              <a:cs typeface="Source Sans Pro"/>
              <a:sym typeface="Source Sans Pro"/>
            </a:endParaRPr>
          </a:p>
        </p:txBody>
      </p:sp>
      <p:cxnSp>
        <p:nvCxnSpPr>
          <p:cNvPr id="474" name="Google Shape;474;p55"/>
          <p:cNvCxnSpPr/>
          <p:nvPr/>
        </p:nvCxnSpPr>
        <p:spPr>
          <a:xfrm rot="10800000" flipH="1">
            <a:off x="6323850" y="466050"/>
            <a:ext cx="2526600" cy="20400"/>
          </a:xfrm>
          <a:prstGeom prst="straightConnector1">
            <a:avLst/>
          </a:prstGeom>
          <a:noFill/>
          <a:ln w="9525" cap="flat" cmpd="sng">
            <a:solidFill>
              <a:schemeClr val="dk2"/>
            </a:solidFill>
            <a:prstDash val="dot"/>
            <a:round/>
            <a:headEnd type="none" w="med" len="med"/>
            <a:tailEnd type="none" w="med" len="med"/>
          </a:ln>
        </p:spPr>
      </p:cxnSp>
      <p:pic>
        <p:nvPicPr>
          <p:cNvPr id="475" name="Google Shape;475;p5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76" name="Google Shape;476;p55"/>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77" name="Google Shape;477;p55"/>
          <p:cNvSpPr txBox="1"/>
          <p:nvPr/>
        </p:nvSpPr>
        <p:spPr>
          <a:xfrm>
            <a:off x="469275" y="1442400"/>
            <a:ext cx="9129900" cy="5987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Do you see any connections between your reading topic and other groups’ reading topics? Give examples.</a:t>
            </a: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How do these topics connect to things you have seen in this unit?</a:t>
            </a:r>
            <a:endParaRPr>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78"/>
        <p:cNvGrpSpPr/>
        <p:nvPr/>
      </p:nvGrpSpPr>
      <p:grpSpPr>
        <a:xfrm>
          <a:off x="0" y="0"/>
          <a:ext cx="0" cy="0"/>
          <a:chOff x="0" y="0"/>
          <a:chExt cx="0" cy="0"/>
        </a:xfrm>
      </p:grpSpPr>
      <p:sp>
        <p:nvSpPr>
          <p:cNvPr id="479" name="Google Shape;479;p56"/>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80" name="Google Shape;480;p56"/>
          <p:cNvSpPr txBox="1">
            <a:spLocks noGrp="1"/>
          </p:cNvSpPr>
          <p:nvPr>
            <p:ph type="body" idx="1"/>
          </p:nvPr>
        </p:nvSpPr>
        <p:spPr>
          <a:xfrm>
            <a:off x="342870" y="1741518"/>
            <a:ext cx="4399800" cy="5162700"/>
          </a:xfrm>
          <a:prstGeom prst="rect">
            <a:avLst/>
          </a:prstGeom>
        </p:spPr>
        <p:txBody>
          <a:bodyPr spcFirstLastPara="1" wrap="square" lIns="113100" tIns="113100" rIns="113100" bIns="113100" anchor="t" anchorCtr="0">
            <a:noAutofit/>
          </a:bodyPr>
          <a:lstStyle>
            <a:lvl1pPr marL="457200" lvl="0" indent="-336550" rtl="0">
              <a:spcBef>
                <a:spcPts val="0"/>
              </a:spcBef>
              <a:spcAft>
                <a:spcPts val="0"/>
              </a:spcAft>
              <a:buSzPts val="1700"/>
              <a:buChar char="●"/>
              <a:defRPr sz="1700"/>
            </a:lvl1pPr>
            <a:lvl2pPr marL="914400" lvl="1" indent="-323850" rtl="0">
              <a:spcBef>
                <a:spcPts val="2000"/>
              </a:spcBef>
              <a:spcAft>
                <a:spcPts val="0"/>
              </a:spcAft>
              <a:buSzPts val="1500"/>
              <a:buChar char="○"/>
              <a:defRPr sz="1500"/>
            </a:lvl2pPr>
            <a:lvl3pPr marL="1371600" lvl="2" indent="-323850" rtl="0">
              <a:spcBef>
                <a:spcPts val="2000"/>
              </a:spcBef>
              <a:spcAft>
                <a:spcPts val="0"/>
              </a:spcAft>
              <a:buSzPts val="1500"/>
              <a:buChar char="■"/>
              <a:defRPr sz="1500"/>
            </a:lvl3pPr>
            <a:lvl4pPr marL="1828800" lvl="3" indent="-323850" rtl="0">
              <a:spcBef>
                <a:spcPts val="2000"/>
              </a:spcBef>
              <a:spcAft>
                <a:spcPts val="0"/>
              </a:spcAft>
              <a:buSzPts val="1500"/>
              <a:buChar char="●"/>
              <a:defRPr sz="1500"/>
            </a:lvl4pPr>
            <a:lvl5pPr marL="2286000" lvl="4" indent="-323850" rtl="0">
              <a:spcBef>
                <a:spcPts val="2000"/>
              </a:spcBef>
              <a:spcAft>
                <a:spcPts val="0"/>
              </a:spcAft>
              <a:buSzPts val="1500"/>
              <a:buChar char="○"/>
              <a:defRPr sz="1500"/>
            </a:lvl5pPr>
            <a:lvl6pPr marL="2743200" lvl="5" indent="-323850" rtl="0">
              <a:spcBef>
                <a:spcPts val="2000"/>
              </a:spcBef>
              <a:spcAft>
                <a:spcPts val="0"/>
              </a:spcAft>
              <a:buSzPts val="1500"/>
              <a:buChar char="■"/>
              <a:defRPr sz="1500"/>
            </a:lvl6pPr>
            <a:lvl7pPr marL="3200400" lvl="6" indent="-323850" rtl="0">
              <a:spcBef>
                <a:spcPts val="2000"/>
              </a:spcBef>
              <a:spcAft>
                <a:spcPts val="0"/>
              </a:spcAft>
              <a:buSzPts val="1500"/>
              <a:buChar char="●"/>
              <a:defRPr sz="1500"/>
            </a:lvl7pPr>
            <a:lvl8pPr marL="3657600" lvl="7" indent="-323850" rtl="0">
              <a:spcBef>
                <a:spcPts val="2000"/>
              </a:spcBef>
              <a:spcAft>
                <a:spcPts val="0"/>
              </a:spcAft>
              <a:buSzPts val="1500"/>
              <a:buChar char="○"/>
              <a:defRPr sz="1500"/>
            </a:lvl8pPr>
            <a:lvl9pPr marL="4114800" lvl="8" indent="-323850" rtl="0">
              <a:spcBef>
                <a:spcPts val="2000"/>
              </a:spcBef>
              <a:spcAft>
                <a:spcPts val="2000"/>
              </a:spcAft>
              <a:buSzPts val="1500"/>
              <a:buChar char="■"/>
              <a:defRPr sz="1500"/>
            </a:lvl9pPr>
          </a:lstStyle>
          <a:p>
            <a:endParaRPr/>
          </a:p>
        </p:txBody>
      </p:sp>
      <p:sp>
        <p:nvSpPr>
          <p:cNvPr id="481" name="Google Shape;481;p56"/>
          <p:cNvSpPr txBox="1">
            <a:spLocks noGrp="1"/>
          </p:cNvSpPr>
          <p:nvPr>
            <p:ph type="body" idx="2"/>
          </p:nvPr>
        </p:nvSpPr>
        <p:spPr>
          <a:xfrm>
            <a:off x="5315640" y="1741518"/>
            <a:ext cx="4399800" cy="5162700"/>
          </a:xfrm>
          <a:prstGeom prst="rect">
            <a:avLst/>
          </a:prstGeom>
        </p:spPr>
        <p:txBody>
          <a:bodyPr spcFirstLastPara="1" wrap="square" lIns="113100" tIns="113100" rIns="113100" bIns="113100" anchor="t" anchorCtr="0">
            <a:noAutofit/>
          </a:bodyPr>
          <a:lstStyle>
            <a:lvl1pPr marL="457200" lvl="0" indent="-336550" rtl="0">
              <a:spcBef>
                <a:spcPts val="0"/>
              </a:spcBef>
              <a:spcAft>
                <a:spcPts val="0"/>
              </a:spcAft>
              <a:buSzPts val="1700"/>
              <a:buChar char="●"/>
              <a:defRPr sz="1700"/>
            </a:lvl1pPr>
            <a:lvl2pPr marL="914400" lvl="1" indent="-323850" rtl="0">
              <a:spcBef>
                <a:spcPts val="2000"/>
              </a:spcBef>
              <a:spcAft>
                <a:spcPts val="0"/>
              </a:spcAft>
              <a:buSzPts val="1500"/>
              <a:buChar char="○"/>
              <a:defRPr sz="1500"/>
            </a:lvl2pPr>
            <a:lvl3pPr marL="1371600" lvl="2" indent="-323850" rtl="0">
              <a:spcBef>
                <a:spcPts val="2000"/>
              </a:spcBef>
              <a:spcAft>
                <a:spcPts val="0"/>
              </a:spcAft>
              <a:buSzPts val="1500"/>
              <a:buChar char="■"/>
              <a:defRPr sz="1500"/>
            </a:lvl3pPr>
            <a:lvl4pPr marL="1828800" lvl="3" indent="-323850" rtl="0">
              <a:spcBef>
                <a:spcPts val="2000"/>
              </a:spcBef>
              <a:spcAft>
                <a:spcPts val="0"/>
              </a:spcAft>
              <a:buSzPts val="1500"/>
              <a:buChar char="●"/>
              <a:defRPr sz="1500"/>
            </a:lvl4pPr>
            <a:lvl5pPr marL="2286000" lvl="4" indent="-323850" rtl="0">
              <a:spcBef>
                <a:spcPts val="2000"/>
              </a:spcBef>
              <a:spcAft>
                <a:spcPts val="0"/>
              </a:spcAft>
              <a:buSzPts val="1500"/>
              <a:buChar char="○"/>
              <a:defRPr sz="1500"/>
            </a:lvl5pPr>
            <a:lvl6pPr marL="2743200" lvl="5" indent="-323850" rtl="0">
              <a:spcBef>
                <a:spcPts val="2000"/>
              </a:spcBef>
              <a:spcAft>
                <a:spcPts val="0"/>
              </a:spcAft>
              <a:buSzPts val="1500"/>
              <a:buChar char="■"/>
              <a:defRPr sz="1500"/>
            </a:lvl6pPr>
            <a:lvl7pPr marL="3200400" lvl="6" indent="-323850" rtl="0">
              <a:spcBef>
                <a:spcPts val="2000"/>
              </a:spcBef>
              <a:spcAft>
                <a:spcPts val="0"/>
              </a:spcAft>
              <a:buSzPts val="1500"/>
              <a:buChar char="●"/>
              <a:defRPr sz="1500"/>
            </a:lvl7pPr>
            <a:lvl8pPr marL="3657600" lvl="7" indent="-323850" rtl="0">
              <a:spcBef>
                <a:spcPts val="2000"/>
              </a:spcBef>
              <a:spcAft>
                <a:spcPts val="0"/>
              </a:spcAft>
              <a:buSzPts val="1500"/>
              <a:buChar char="○"/>
              <a:defRPr sz="1500"/>
            </a:lvl8pPr>
            <a:lvl9pPr marL="4114800" lvl="8" indent="-323850" rtl="0">
              <a:spcBef>
                <a:spcPts val="2000"/>
              </a:spcBef>
              <a:spcAft>
                <a:spcPts val="2000"/>
              </a:spcAft>
              <a:buSzPts val="1500"/>
              <a:buChar char="■"/>
              <a:defRPr sz="1500"/>
            </a:lvl9pPr>
          </a:lstStyle>
          <a:p>
            <a:endParaRPr/>
          </a:p>
        </p:txBody>
      </p:sp>
      <p:sp>
        <p:nvSpPr>
          <p:cNvPr id="482" name="Google Shape;482;p5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83"/>
        <p:cNvGrpSpPr/>
        <p:nvPr/>
      </p:nvGrpSpPr>
      <p:grpSpPr>
        <a:xfrm>
          <a:off x="0" y="0"/>
          <a:ext cx="0" cy="0"/>
          <a:chOff x="0" y="0"/>
          <a:chExt cx="0" cy="0"/>
        </a:xfrm>
      </p:grpSpPr>
      <p:sp>
        <p:nvSpPr>
          <p:cNvPr id="484" name="Google Shape;484;p57"/>
          <p:cNvSpPr/>
          <p:nvPr/>
        </p:nvSpPr>
        <p:spPr>
          <a:xfrm>
            <a:off x="5029200" y="-189"/>
            <a:ext cx="5029200" cy="77724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485" name="Google Shape;485;p57"/>
          <p:cNvSpPr txBox="1">
            <a:spLocks noGrp="1"/>
          </p:cNvSpPr>
          <p:nvPr>
            <p:ph type="title"/>
          </p:nvPr>
        </p:nvSpPr>
        <p:spPr>
          <a:xfrm>
            <a:off x="292050" y="1863464"/>
            <a:ext cx="4449600" cy="2239800"/>
          </a:xfrm>
          <a:prstGeom prst="rect">
            <a:avLst/>
          </a:prstGeom>
        </p:spPr>
        <p:txBody>
          <a:bodyPr spcFirstLastPara="1" wrap="square" lIns="113100" tIns="113100" rIns="113100" bIns="113100"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486" name="Google Shape;486;p57"/>
          <p:cNvSpPr txBox="1">
            <a:spLocks noGrp="1"/>
          </p:cNvSpPr>
          <p:nvPr>
            <p:ph type="subTitle" idx="1"/>
          </p:nvPr>
        </p:nvSpPr>
        <p:spPr>
          <a:xfrm>
            <a:off x="292050" y="4235758"/>
            <a:ext cx="4449600" cy="1866300"/>
          </a:xfrm>
          <a:prstGeom prst="rect">
            <a:avLst/>
          </a:prstGeom>
        </p:spPr>
        <p:txBody>
          <a:bodyPr spcFirstLastPara="1" wrap="square" lIns="113100" tIns="113100" rIns="113100" bIns="113100" anchor="t" anchorCtr="0">
            <a:noAutofit/>
          </a:bodyPr>
          <a:lstStyle>
            <a:lvl1pPr lvl="0" algn="ctr" rtl="0">
              <a:lnSpc>
                <a:spcPct val="100000"/>
              </a:lnSpc>
              <a:spcBef>
                <a:spcPts val="0"/>
              </a:spcBef>
              <a:spcAft>
                <a:spcPts val="0"/>
              </a:spcAft>
              <a:buSzPts val="2600"/>
              <a:buNone/>
              <a:defRPr sz="2600"/>
            </a:lvl1pPr>
            <a:lvl2pPr lvl="1" algn="ctr" rtl="0">
              <a:lnSpc>
                <a:spcPct val="100000"/>
              </a:lnSpc>
              <a:spcBef>
                <a:spcPts val="0"/>
              </a:spcBef>
              <a:spcAft>
                <a:spcPts val="0"/>
              </a:spcAft>
              <a:buSzPts val="2600"/>
              <a:buNone/>
              <a:defRPr sz="2600"/>
            </a:lvl2pPr>
            <a:lvl3pPr lvl="2" algn="ctr" rtl="0">
              <a:lnSpc>
                <a:spcPct val="100000"/>
              </a:lnSpc>
              <a:spcBef>
                <a:spcPts val="0"/>
              </a:spcBef>
              <a:spcAft>
                <a:spcPts val="0"/>
              </a:spcAft>
              <a:buSzPts val="2600"/>
              <a:buNone/>
              <a:defRPr sz="2600"/>
            </a:lvl3pPr>
            <a:lvl4pPr lvl="3" algn="ctr" rtl="0">
              <a:lnSpc>
                <a:spcPct val="100000"/>
              </a:lnSpc>
              <a:spcBef>
                <a:spcPts val="0"/>
              </a:spcBef>
              <a:spcAft>
                <a:spcPts val="0"/>
              </a:spcAft>
              <a:buSzPts val="2600"/>
              <a:buNone/>
              <a:defRPr sz="2600"/>
            </a:lvl4pPr>
            <a:lvl5pPr lvl="4" algn="ctr" rtl="0">
              <a:lnSpc>
                <a:spcPct val="100000"/>
              </a:lnSpc>
              <a:spcBef>
                <a:spcPts val="0"/>
              </a:spcBef>
              <a:spcAft>
                <a:spcPts val="0"/>
              </a:spcAft>
              <a:buSzPts val="2600"/>
              <a:buNone/>
              <a:defRPr sz="2600"/>
            </a:lvl5pPr>
            <a:lvl6pPr lvl="5" algn="ctr" rtl="0">
              <a:lnSpc>
                <a:spcPct val="100000"/>
              </a:lnSpc>
              <a:spcBef>
                <a:spcPts val="0"/>
              </a:spcBef>
              <a:spcAft>
                <a:spcPts val="0"/>
              </a:spcAft>
              <a:buSzPts val="2600"/>
              <a:buNone/>
              <a:defRPr sz="2600"/>
            </a:lvl6pPr>
            <a:lvl7pPr lvl="6" algn="ctr" rtl="0">
              <a:lnSpc>
                <a:spcPct val="100000"/>
              </a:lnSpc>
              <a:spcBef>
                <a:spcPts val="0"/>
              </a:spcBef>
              <a:spcAft>
                <a:spcPts val="0"/>
              </a:spcAft>
              <a:buSzPts val="2600"/>
              <a:buNone/>
              <a:defRPr sz="2600"/>
            </a:lvl7pPr>
            <a:lvl8pPr lvl="7" algn="ctr" rtl="0">
              <a:lnSpc>
                <a:spcPct val="100000"/>
              </a:lnSpc>
              <a:spcBef>
                <a:spcPts val="0"/>
              </a:spcBef>
              <a:spcAft>
                <a:spcPts val="0"/>
              </a:spcAft>
              <a:buSzPts val="2600"/>
              <a:buNone/>
              <a:defRPr sz="2600"/>
            </a:lvl8pPr>
            <a:lvl9pPr lvl="8" algn="ctr" rtl="0">
              <a:lnSpc>
                <a:spcPct val="100000"/>
              </a:lnSpc>
              <a:spcBef>
                <a:spcPts val="0"/>
              </a:spcBef>
              <a:spcAft>
                <a:spcPts val="0"/>
              </a:spcAft>
              <a:buSzPts val="2600"/>
              <a:buNone/>
              <a:defRPr sz="2600"/>
            </a:lvl9pPr>
          </a:lstStyle>
          <a:p>
            <a:endParaRPr/>
          </a:p>
        </p:txBody>
      </p:sp>
      <p:sp>
        <p:nvSpPr>
          <p:cNvPr id="487" name="Google Shape;487;p57"/>
          <p:cNvSpPr txBox="1">
            <a:spLocks noGrp="1"/>
          </p:cNvSpPr>
          <p:nvPr>
            <p:ph type="body" idx="2"/>
          </p:nvPr>
        </p:nvSpPr>
        <p:spPr>
          <a:xfrm>
            <a:off x="5433450" y="1094158"/>
            <a:ext cx="4220700" cy="5583600"/>
          </a:xfrm>
          <a:prstGeom prst="rect">
            <a:avLst/>
          </a:prstGeom>
        </p:spPr>
        <p:txBody>
          <a:bodyPr spcFirstLastPara="1" wrap="square" lIns="113100" tIns="113100" rIns="113100" bIns="113100" anchor="ctr" anchorCtr="0">
            <a:noAutofit/>
          </a:bodyPr>
          <a:lstStyle>
            <a:lvl1pPr marL="457200" lvl="0" indent="-368300" rtl="0">
              <a:spcBef>
                <a:spcPts val="0"/>
              </a:spcBef>
              <a:spcAft>
                <a:spcPts val="0"/>
              </a:spcAft>
              <a:buSzPts val="2200"/>
              <a:buChar char="●"/>
              <a:defRPr/>
            </a:lvl1pPr>
            <a:lvl2pPr marL="914400" lvl="1" indent="-336550" rtl="0">
              <a:spcBef>
                <a:spcPts val="2000"/>
              </a:spcBef>
              <a:spcAft>
                <a:spcPts val="0"/>
              </a:spcAft>
              <a:buSzPts val="1700"/>
              <a:buChar char="○"/>
              <a:defRPr/>
            </a:lvl2pPr>
            <a:lvl3pPr marL="1371600" lvl="2" indent="-336550" rtl="0">
              <a:spcBef>
                <a:spcPts val="2000"/>
              </a:spcBef>
              <a:spcAft>
                <a:spcPts val="0"/>
              </a:spcAft>
              <a:buSzPts val="1700"/>
              <a:buChar char="■"/>
              <a:defRPr/>
            </a:lvl3pPr>
            <a:lvl4pPr marL="1828800" lvl="3" indent="-336550" rtl="0">
              <a:spcBef>
                <a:spcPts val="2000"/>
              </a:spcBef>
              <a:spcAft>
                <a:spcPts val="0"/>
              </a:spcAft>
              <a:buSzPts val="1700"/>
              <a:buChar char="●"/>
              <a:defRPr/>
            </a:lvl4pPr>
            <a:lvl5pPr marL="2286000" lvl="4" indent="-336550" rtl="0">
              <a:spcBef>
                <a:spcPts val="2000"/>
              </a:spcBef>
              <a:spcAft>
                <a:spcPts val="0"/>
              </a:spcAft>
              <a:buSzPts val="1700"/>
              <a:buChar char="○"/>
              <a:defRPr/>
            </a:lvl5pPr>
            <a:lvl6pPr marL="2743200" lvl="5" indent="-336550" rtl="0">
              <a:spcBef>
                <a:spcPts val="2000"/>
              </a:spcBef>
              <a:spcAft>
                <a:spcPts val="0"/>
              </a:spcAft>
              <a:buSzPts val="1700"/>
              <a:buChar char="■"/>
              <a:defRPr/>
            </a:lvl6pPr>
            <a:lvl7pPr marL="3200400" lvl="6" indent="-336550" rtl="0">
              <a:spcBef>
                <a:spcPts val="2000"/>
              </a:spcBef>
              <a:spcAft>
                <a:spcPts val="0"/>
              </a:spcAft>
              <a:buSzPts val="1700"/>
              <a:buChar char="●"/>
              <a:defRPr/>
            </a:lvl7pPr>
            <a:lvl8pPr marL="3657600" lvl="7" indent="-336550" rtl="0">
              <a:spcBef>
                <a:spcPts val="2000"/>
              </a:spcBef>
              <a:spcAft>
                <a:spcPts val="0"/>
              </a:spcAft>
              <a:buSzPts val="1700"/>
              <a:buChar char="○"/>
              <a:defRPr/>
            </a:lvl8pPr>
            <a:lvl9pPr marL="4114800" lvl="8" indent="-336550" rtl="0">
              <a:spcBef>
                <a:spcPts val="2000"/>
              </a:spcBef>
              <a:spcAft>
                <a:spcPts val="2000"/>
              </a:spcAft>
              <a:buSzPts val="1700"/>
              <a:buChar char="■"/>
              <a:defRPr/>
            </a:lvl9pPr>
          </a:lstStyle>
          <a:p>
            <a:endParaRPr/>
          </a:p>
        </p:txBody>
      </p:sp>
      <p:sp>
        <p:nvSpPr>
          <p:cNvPr id="488" name="Google Shape;488;p5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L6 - Evaluate" type="blank">
  <p:cSld name="BLANK">
    <p:spTree>
      <p:nvGrpSpPr>
        <p:cNvPr id="1" name="Shape 489"/>
        <p:cNvGrpSpPr/>
        <p:nvPr/>
      </p:nvGrpSpPr>
      <p:grpSpPr>
        <a:xfrm>
          <a:off x="0" y="0"/>
          <a:ext cx="0" cy="0"/>
          <a:chOff x="0" y="0"/>
          <a:chExt cx="0" cy="0"/>
        </a:xfrm>
      </p:grpSpPr>
      <p:sp>
        <p:nvSpPr>
          <p:cNvPr id="490" name="Google Shape;490;p5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r>
              <a:rPr lang="en"/>
              <a:t>12</a:t>
            </a:r>
            <a:endParaRPr/>
          </a:p>
        </p:txBody>
      </p:sp>
      <p:sp>
        <p:nvSpPr>
          <p:cNvPr id="491" name="Google Shape;491;p58"/>
          <p:cNvSpPr txBox="1"/>
          <p:nvPr/>
        </p:nvSpPr>
        <p:spPr>
          <a:xfrm>
            <a:off x="455950" y="241975"/>
            <a:ext cx="63282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EVALUATE: How do humans use soil, and what happens because of this?</a:t>
            </a:r>
            <a:endParaRPr>
              <a:latin typeface="Source Sans Pro"/>
              <a:ea typeface="Source Sans Pro"/>
              <a:cs typeface="Source Sans Pro"/>
              <a:sym typeface="Source Sans Pro"/>
            </a:endParaRPr>
          </a:p>
        </p:txBody>
      </p:sp>
      <p:sp>
        <p:nvSpPr>
          <p:cNvPr id="492" name="Google Shape;492;p58"/>
          <p:cNvSpPr txBox="1"/>
          <p:nvPr/>
        </p:nvSpPr>
        <p:spPr>
          <a:xfrm>
            <a:off x="0" y="6154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What is Happening to the Soil?</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493" name="Google Shape;493;p58"/>
          <p:cNvSpPr txBox="1"/>
          <p:nvPr/>
        </p:nvSpPr>
        <p:spPr>
          <a:xfrm>
            <a:off x="455950" y="1380925"/>
            <a:ext cx="9143400" cy="27588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b="1" i="1">
                <a:solidFill>
                  <a:schemeClr val="dk1"/>
                </a:solidFill>
                <a:latin typeface="Source Sans Pro"/>
                <a:ea typeface="Source Sans Pro"/>
                <a:cs typeface="Source Sans Pro"/>
                <a:sym typeface="Source Sans Pro"/>
              </a:rPr>
              <a:t>Directions: </a:t>
            </a:r>
            <a:r>
              <a:rPr lang="en">
                <a:solidFill>
                  <a:schemeClr val="dk1"/>
                </a:solidFill>
                <a:latin typeface="Source Sans Pro"/>
                <a:ea typeface="Source Sans Pro"/>
                <a:cs typeface="Source Sans Pro"/>
                <a:sym typeface="Source Sans Pro"/>
              </a:rPr>
              <a:t>Choose one of the photos in the slideshow that shows something happening that caused degraded or poor soil. Explain in words what might have happened to cause what the photo shows. </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a:solidFill>
                  <a:schemeClr val="dk1"/>
                </a:solidFill>
                <a:latin typeface="Source Sans Pro"/>
                <a:ea typeface="Source Sans Pro"/>
                <a:cs typeface="Source Sans Pro"/>
                <a:sym typeface="Source Sans Pro"/>
              </a:rPr>
              <a:t>Describe the photo you chose: </a:t>
            </a: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What caused this to happen?</a:t>
            </a:r>
            <a:endParaRPr>
              <a:solidFill>
                <a:schemeClr val="dk1"/>
              </a:solidFill>
              <a:latin typeface="Source Sans Pro"/>
              <a:ea typeface="Source Sans Pro"/>
              <a:cs typeface="Source Sans Pro"/>
              <a:sym typeface="Source Sans Pro"/>
            </a:endParaRPr>
          </a:p>
        </p:txBody>
      </p:sp>
      <p:pic>
        <p:nvPicPr>
          <p:cNvPr id="494" name="Google Shape;494;p58"/>
          <p:cNvPicPr preferRelativeResize="0"/>
          <p:nvPr/>
        </p:nvPicPr>
        <p:blipFill rotWithShape="1">
          <a:blip r:embed="rId2">
            <a:alphaModFix/>
          </a:blip>
          <a:srcRect t="29" b="19"/>
          <a:stretch/>
        </p:blipFill>
        <p:spPr>
          <a:xfrm>
            <a:off x="9015813" y="264853"/>
            <a:ext cx="476276" cy="390350"/>
          </a:xfrm>
          <a:prstGeom prst="rect">
            <a:avLst/>
          </a:prstGeom>
          <a:noFill/>
          <a:ln>
            <a:noFill/>
          </a:ln>
        </p:spPr>
      </p:pic>
      <p:cxnSp>
        <p:nvCxnSpPr>
          <p:cNvPr id="495" name="Google Shape;495;p58"/>
          <p:cNvCxnSpPr/>
          <p:nvPr/>
        </p:nvCxnSpPr>
        <p:spPr>
          <a:xfrm>
            <a:off x="6431950" y="454025"/>
            <a:ext cx="2418300" cy="120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L6 - Evaluate 1">
  <p:cSld name="BLANK_1">
    <p:spTree>
      <p:nvGrpSpPr>
        <p:cNvPr id="1" name="Shape 496"/>
        <p:cNvGrpSpPr/>
        <p:nvPr/>
      </p:nvGrpSpPr>
      <p:grpSpPr>
        <a:xfrm>
          <a:off x="0" y="0"/>
          <a:ext cx="0" cy="0"/>
          <a:chOff x="0" y="0"/>
          <a:chExt cx="0" cy="0"/>
        </a:xfrm>
      </p:grpSpPr>
      <p:sp>
        <p:nvSpPr>
          <p:cNvPr id="497" name="Google Shape;497;p5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r>
              <a:rPr lang="en"/>
              <a:t>12</a:t>
            </a:r>
            <a:endParaRPr/>
          </a:p>
        </p:txBody>
      </p:sp>
      <p:sp>
        <p:nvSpPr>
          <p:cNvPr id="498" name="Google Shape;498;p59"/>
          <p:cNvSpPr txBox="1"/>
          <p:nvPr/>
        </p:nvSpPr>
        <p:spPr>
          <a:xfrm>
            <a:off x="455950" y="241975"/>
            <a:ext cx="63282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EVALUATE: How do humans use soil, and what happens because of this?</a:t>
            </a:r>
            <a:endParaRPr>
              <a:latin typeface="Source Sans Pro"/>
              <a:ea typeface="Source Sans Pro"/>
              <a:cs typeface="Source Sans Pro"/>
              <a:sym typeface="Source Sans Pro"/>
            </a:endParaRPr>
          </a:p>
        </p:txBody>
      </p:sp>
      <p:sp>
        <p:nvSpPr>
          <p:cNvPr id="499" name="Google Shape;499;p59"/>
          <p:cNvSpPr txBox="1"/>
          <p:nvPr/>
        </p:nvSpPr>
        <p:spPr>
          <a:xfrm>
            <a:off x="0" y="6154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What is Happening to the Soil?</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500" name="Google Shape;500;p59"/>
          <p:cNvSpPr txBox="1"/>
          <p:nvPr/>
        </p:nvSpPr>
        <p:spPr>
          <a:xfrm>
            <a:off x="455950" y="1419950"/>
            <a:ext cx="42276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a:solidFill>
                  <a:schemeClr val="dk1"/>
                </a:solidFill>
                <a:latin typeface="Source Sans Pro"/>
                <a:ea typeface="Source Sans Pro"/>
                <a:cs typeface="Source Sans Pro"/>
                <a:sym typeface="Source Sans Pro"/>
              </a:rPr>
              <a:t>Draw a model with labels to support your explanation. </a:t>
            </a:r>
            <a:endParaRPr>
              <a:latin typeface="Source Sans Pro"/>
              <a:ea typeface="Source Sans Pro"/>
              <a:cs typeface="Source Sans Pro"/>
              <a:sym typeface="Source Sans Pro"/>
            </a:endParaRPr>
          </a:p>
        </p:txBody>
      </p:sp>
      <p:pic>
        <p:nvPicPr>
          <p:cNvPr id="501" name="Google Shape;501;p59"/>
          <p:cNvPicPr preferRelativeResize="0"/>
          <p:nvPr/>
        </p:nvPicPr>
        <p:blipFill rotWithShape="1">
          <a:blip r:embed="rId2">
            <a:alphaModFix/>
          </a:blip>
          <a:srcRect t="29" b="19"/>
          <a:stretch/>
        </p:blipFill>
        <p:spPr>
          <a:xfrm>
            <a:off x="9015813" y="264853"/>
            <a:ext cx="476276" cy="390350"/>
          </a:xfrm>
          <a:prstGeom prst="rect">
            <a:avLst/>
          </a:prstGeom>
          <a:noFill/>
          <a:ln>
            <a:noFill/>
          </a:ln>
        </p:spPr>
      </p:pic>
      <p:cxnSp>
        <p:nvCxnSpPr>
          <p:cNvPr id="502" name="Google Shape;502;p59"/>
          <p:cNvCxnSpPr/>
          <p:nvPr/>
        </p:nvCxnSpPr>
        <p:spPr>
          <a:xfrm>
            <a:off x="6431950" y="454025"/>
            <a:ext cx="2418300" cy="12000"/>
          </a:xfrm>
          <a:prstGeom prst="straightConnector1">
            <a:avLst/>
          </a:prstGeom>
          <a:noFill/>
          <a:ln w="9525" cap="flat" cmpd="sng">
            <a:solidFill>
              <a:schemeClr val="dk2"/>
            </a:solidFill>
            <a:prstDash val="dot"/>
            <a:round/>
            <a:headEnd type="none" w="med" len="med"/>
            <a:tailEnd type="none" w="med" len="med"/>
          </a:ln>
        </p:spPr>
      </p:cxnSp>
      <p:sp>
        <p:nvSpPr>
          <p:cNvPr id="503" name="Google Shape;503;p59"/>
          <p:cNvSpPr/>
          <p:nvPr/>
        </p:nvSpPr>
        <p:spPr>
          <a:xfrm>
            <a:off x="532500" y="2029725"/>
            <a:ext cx="8959500" cy="5234700"/>
          </a:xfrm>
          <a:prstGeom prst="rect">
            <a:avLst/>
          </a:prstGeom>
          <a:solidFill>
            <a:srgbClr val="FFFFF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L7 - Explore">
  <p:cSld name="CUSTOM_5">
    <p:spTree>
      <p:nvGrpSpPr>
        <p:cNvPr id="1" name="Shape 504"/>
        <p:cNvGrpSpPr/>
        <p:nvPr/>
      </p:nvGrpSpPr>
      <p:grpSpPr>
        <a:xfrm>
          <a:off x="0" y="0"/>
          <a:ext cx="0" cy="0"/>
          <a:chOff x="0" y="0"/>
          <a:chExt cx="0" cy="0"/>
        </a:xfrm>
      </p:grpSpPr>
      <p:sp>
        <p:nvSpPr>
          <p:cNvPr id="505" name="Google Shape;505;p6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506" name="Google Shape;506;p60"/>
          <p:cNvPicPr preferRelativeResize="0"/>
          <p:nvPr/>
        </p:nvPicPr>
        <p:blipFill rotWithShape="1">
          <a:blip r:embed="rId2">
            <a:alphaModFix/>
          </a:blip>
          <a:srcRect l="149" r="149"/>
          <a:stretch/>
        </p:blipFill>
        <p:spPr>
          <a:xfrm>
            <a:off x="3267075" y="2594707"/>
            <a:ext cx="3524250" cy="3419475"/>
          </a:xfrm>
          <a:prstGeom prst="rect">
            <a:avLst/>
          </a:prstGeom>
          <a:noFill/>
          <a:ln>
            <a:noFill/>
          </a:ln>
        </p:spPr>
      </p:pic>
      <p:graphicFrame>
        <p:nvGraphicFramePr>
          <p:cNvPr id="507" name="Google Shape;507;p60"/>
          <p:cNvGraphicFramePr/>
          <p:nvPr/>
        </p:nvGraphicFramePr>
        <p:xfrm>
          <a:off x="1594988" y="2011725"/>
          <a:ext cx="3000000" cy="3000000"/>
        </p:xfrm>
        <a:graphic>
          <a:graphicData uri="http://schemas.openxmlformats.org/drawingml/2006/table">
            <a:tbl>
              <a:tblPr>
                <a:noFill/>
                <a:tableStyleId>{C1F6016F-1F6F-4580-A61C-9CB6C4A440A6}</a:tableStyleId>
              </a:tblPr>
              <a:tblGrid>
                <a:gridCol w="1633650">
                  <a:extLst>
                    <a:ext uri="{9D8B030D-6E8A-4147-A177-3AD203B41FA5}">
                      <a16:colId xmlns:a16="http://schemas.microsoft.com/office/drawing/2014/main" val="20000"/>
                    </a:ext>
                  </a:extLst>
                </a:gridCol>
                <a:gridCol w="1846350">
                  <a:extLst>
                    <a:ext uri="{9D8B030D-6E8A-4147-A177-3AD203B41FA5}">
                      <a16:colId xmlns:a16="http://schemas.microsoft.com/office/drawing/2014/main" val="20001"/>
                    </a:ext>
                  </a:extLst>
                </a:gridCol>
                <a:gridCol w="1855975">
                  <a:extLst>
                    <a:ext uri="{9D8B030D-6E8A-4147-A177-3AD203B41FA5}">
                      <a16:colId xmlns:a16="http://schemas.microsoft.com/office/drawing/2014/main" val="20002"/>
                    </a:ext>
                  </a:extLst>
                </a:gridCol>
                <a:gridCol w="1234375">
                  <a:extLst>
                    <a:ext uri="{9D8B030D-6E8A-4147-A177-3AD203B41FA5}">
                      <a16:colId xmlns:a16="http://schemas.microsoft.com/office/drawing/2014/main" val="20003"/>
                    </a:ext>
                  </a:extLst>
                </a:gridCol>
              </a:tblGrid>
              <a:tr h="118592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gridSpan="2">
                  <a:txBody>
                    <a:bodyPr/>
                    <a:lstStyle/>
                    <a:p>
                      <a:pPr marL="0" lvl="0" indent="0" algn="ctr" rtl="0">
                        <a:spcBef>
                          <a:spcPts val="0"/>
                        </a:spcBef>
                        <a:spcAft>
                          <a:spcPts val="0"/>
                        </a:spcAft>
                        <a:buNone/>
                      </a:pPr>
                      <a:r>
                        <a:rPr lang="en" b="1">
                          <a:latin typeface="Source Sans Pro"/>
                          <a:ea typeface="Source Sans Pro"/>
                          <a:cs typeface="Source Sans Pro"/>
                          <a:sym typeface="Source Sans Pro"/>
                        </a:rPr>
                        <a:t>1. Identify Need/Problem</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hMerge="1">
                  <a:txBody>
                    <a:bodyPr/>
                    <a:lstStyle/>
                    <a:p>
                      <a:endParaRPr lang="en-US"/>
                    </a:p>
                  </a:txBody>
                  <a:tcPr/>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r h="1293700">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7. Redesign</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rowSpan="2" gridSpan="2">
                  <a:txBody>
                    <a:bodyPr/>
                    <a:lstStyle/>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alpha val="0"/>
                        </a:srgbClr>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rowSpan="2" hMerge="1">
                  <a:txBody>
                    <a:bodyPr/>
                    <a:lstStyle/>
                    <a:p>
                      <a:endParaRPr lang="en-US"/>
                    </a:p>
                  </a:txBody>
                  <a:tcPr/>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2. Research &amp; Brainstorm</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1"/>
                  </a:ext>
                </a:extLst>
              </a:tr>
              <a:tr h="1617150">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6. Communicate</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gridSpan="2" vMerge="1">
                  <a:txBody>
                    <a:bodyPr/>
                    <a:lstStyle/>
                    <a:p>
                      <a:endParaRPr lang="en-US"/>
                    </a:p>
                  </a:txBody>
                  <a:tcPr/>
                </a:tc>
                <a:tc hMerge="1" vMerge="1">
                  <a:txBody>
                    <a:bodyPr/>
                    <a:lstStyle/>
                    <a:p>
                      <a:endParaRPr lang="en-US"/>
                    </a:p>
                  </a:txBody>
                  <a:tcPr/>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3. Choose Best Ideas</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2"/>
                  </a:ext>
                </a:extLst>
              </a:tr>
              <a:tr h="867925">
                <a:tc gridSpan="2">
                  <a:txBody>
                    <a:bodyPr/>
                    <a:lstStyle/>
                    <a:p>
                      <a:pPr marL="0" lvl="0" indent="0" algn="ctr" rtl="0">
                        <a:spcBef>
                          <a:spcPts val="0"/>
                        </a:spcBef>
                        <a:spcAft>
                          <a:spcPts val="0"/>
                        </a:spcAft>
                        <a:buNone/>
                      </a:pPr>
                      <a:r>
                        <a:rPr lang="en" b="1">
                          <a:latin typeface="Source Sans Pro"/>
                          <a:ea typeface="Source Sans Pro"/>
                          <a:cs typeface="Source Sans Pro"/>
                          <a:sym typeface="Source Sans Pro"/>
                        </a:rPr>
                        <a:t>5. Test &amp; Evaluate</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tc gridSpan="2">
                  <a:txBody>
                    <a:bodyPr/>
                    <a:lstStyle/>
                    <a:p>
                      <a:pPr marL="0" lvl="0" indent="0" algn="ctr" rtl="0">
                        <a:spcBef>
                          <a:spcPts val="0"/>
                        </a:spcBef>
                        <a:spcAft>
                          <a:spcPts val="0"/>
                        </a:spcAft>
                        <a:buNone/>
                      </a:pPr>
                      <a:r>
                        <a:rPr lang="en" b="1">
                          <a:latin typeface="Source Sans Pro"/>
                          <a:ea typeface="Source Sans Pro"/>
                          <a:cs typeface="Source Sans Pro"/>
                          <a:sym typeface="Source Sans Pro"/>
                        </a:rPr>
                        <a:t>4. Construct Prototype</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508" name="Google Shape;508;p60"/>
          <p:cNvSpPr txBox="1"/>
          <p:nvPr/>
        </p:nvSpPr>
        <p:spPr>
          <a:xfrm>
            <a:off x="0" y="849763"/>
            <a:ext cx="10058400" cy="778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Engineering Design Cycle</a:t>
            </a:r>
            <a:endParaRPr sz="3600">
              <a:latin typeface="Source Sans Pro"/>
              <a:ea typeface="Source Sans Pro"/>
              <a:cs typeface="Source Sans Pro"/>
              <a:sym typeface="Source Sans Pro"/>
            </a:endParaRPr>
          </a:p>
        </p:txBody>
      </p:sp>
      <p:sp>
        <p:nvSpPr>
          <p:cNvPr id="509" name="Google Shape;509;p60"/>
          <p:cNvSpPr txBox="1"/>
          <p:nvPr/>
        </p:nvSpPr>
        <p:spPr>
          <a:xfrm>
            <a:off x="455950" y="241975"/>
            <a:ext cx="48735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we keep soils in place and healthy?</a:t>
            </a:r>
            <a:endParaRPr>
              <a:latin typeface="Source Sans Pro"/>
              <a:ea typeface="Source Sans Pro"/>
              <a:cs typeface="Source Sans Pro"/>
              <a:sym typeface="Source Sans Pro"/>
            </a:endParaRPr>
          </a:p>
        </p:txBody>
      </p:sp>
      <p:pic>
        <p:nvPicPr>
          <p:cNvPr id="510" name="Google Shape;510;p60"/>
          <p:cNvPicPr preferRelativeResize="0"/>
          <p:nvPr/>
        </p:nvPicPr>
        <p:blipFill rotWithShape="1">
          <a:blip r:embed="rId3">
            <a:alphaModFix/>
          </a:blip>
          <a:srcRect t="29" b="19"/>
          <a:stretch/>
        </p:blipFill>
        <p:spPr>
          <a:xfrm>
            <a:off x="8972588" y="259912"/>
            <a:ext cx="476276" cy="390350"/>
          </a:xfrm>
          <a:prstGeom prst="rect">
            <a:avLst/>
          </a:prstGeom>
          <a:noFill/>
          <a:ln>
            <a:noFill/>
          </a:ln>
        </p:spPr>
      </p:pic>
      <p:cxnSp>
        <p:nvCxnSpPr>
          <p:cNvPr id="511" name="Google Shape;511;p60"/>
          <p:cNvCxnSpPr/>
          <p:nvPr/>
        </p:nvCxnSpPr>
        <p:spPr>
          <a:xfrm>
            <a:off x="5245375" y="454900"/>
            <a:ext cx="3605100" cy="111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L7 - Explore 1">
  <p:cSld name="CUSTOM_7">
    <p:spTree>
      <p:nvGrpSpPr>
        <p:cNvPr id="1" name="Shape 512"/>
        <p:cNvGrpSpPr/>
        <p:nvPr/>
      </p:nvGrpSpPr>
      <p:grpSpPr>
        <a:xfrm>
          <a:off x="0" y="0"/>
          <a:ext cx="0" cy="0"/>
          <a:chOff x="0" y="0"/>
          <a:chExt cx="0" cy="0"/>
        </a:xfrm>
      </p:grpSpPr>
      <p:sp>
        <p:nvSpPr>
          <p:cNvPr id="513" name="Google Shape;513;p6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514" name="Google Shape;514;p61"/>
          <p:cNvGraphicFramePr/>
          <p:nvPr/>
        </p:nvGraphicFramePr>
        <p:xfrm>
          <a:off x="464825" y="2018200"/>
          <a:ext cx="3000000" cy="3000000"/>
        </p:xfrm>
        <a:graphic>
          <a:graphicData uri="http://schemas.openxmlformats.org/drawingml/2006/table">
            <a:tbl>
              <a:tblPr>
                <a:noFill/>
                <a:tableStyleId>{C1F6016F-1F6F-4580-A61C-9CB6C4A440A6}</a:tableStyleId>
              </a:tblPr>
              <a:tblGrid>
                <a:gridCol w="9129725">
                  <a:extLst>
                    <a:ext uri="{9D8B030D-6E8A-4147-A177-3AD203B41FA5}">
                      <a16:colId xmlns:a16="http://schemas.microsoft.com/office/drawing/2014/main" val="20000"/>
                    </a:ext>
                  </a:extLst>
                </a:gridCol>
              </a:tblGrid>
              <a:tr h="308520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666666"/>
                      </a:solidFill>
                      <a:prstDash val="solid"/>
                      <a:round/>
                      <a:headEnd type="none" w="sm" len="sm"/>
                      <a:tailEnd type="none" w="sm" len="sm"/>
                    </a:lnL>
                    <a:lnR w="12700" cap="flat" cmpd="sng">
                      <a:solidFill>
                        <a:srgbClr val="666666"/>
                      </a:solidFill>
                      <a:prstDash val="solid"/>
                      <a:round/>
                      <a:headEnd type="none" w="sm" len="sm"/>
                      <a:tailEnd type="none" w="sm" len="sm"/>
                    </a:lnR>
                    <a:lnT w="12700" cap="flat" cmpd="sng">
                      <a:solidFill>
                        <a:srgbClr val="666666"/>
                      </a:solidFill>
                      <a:prstDash val="solid"/>
                      <a:round/>
                      <a:headEnd type="none" w="sm" len="sm"/>
                      <a:tailEnd type="none" w="sm" len="sm"/>
                    </a:lnT>
                    <a:lnB w="12700" cap="flat" cmpd="sng">
                      <a:solidFill>
                        <a:srgbClr val="666666"/>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
        <p:nvSpPr>
          <p:cNvPr id="515" name="Google Shape;515;p61"/>
          <p:cNvSpPr txBox="1"/>
          <p:nvPr/>
        </p:nvSpPr>
        <p:spPr>
          <a:xfrm>
            <a:off x="464825" y="1327000"/>
            <a:ext cx="7637700" cy="691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Design a Prototype: How could we keep soil in place when there is flooding? Draw a diagram of your design idea. Include labels on the different parts of your design. </a:t>
            </a:r>
            <a:endParaRPr>
              <a:latin typeface="Source Sans Pro"/>
              <a:ea typeface="Source Sans Pro"/>
              <a:cs typeface="Source Sans Pro"/>
              <a:sym typeface="Source Sans Pro"/>
            </a:endParaRPr>
          </a:p>
        </p:txBody>
      </p:sp>
      <p:sp>
        <p:nvSpPr>
          <p:cNvPr id="516" name="Google Shape;516;p61"/>
          <p:cNvSpPr txBox="1"/>
          <p:nvPr/>
        </p:nvSpPr>
        <p:spPr>
          <a:xfrm>
            <a:off x="464825" y="239250"/>
            <a:ext cx="7213500" cy="400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we keep soils in place and healthy?</a:t>
            </a:r>
            <a:endParaRPr>
              <a:latin typeface="Source Sans Pro"/>
              <a:ea typeface="Source Sans Pro"/>
              <a:cs typeface="Source Sans Pro"/>
              <a:sym typeface="Source Sans Pro"/>
            </a:endParaRPr>
          </a:p>
        </p:txBody>
      </p:sp>
      <p:sp>
        <p:nvSpPr>
          <p:cNvPr id="517" name="Google Shape;517;p61"/>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Soil Design Challenge Notes</a:t>
            </a:r>
            <a:endParaRPr>
              <a:latin typeface="Source Sans Pro"/>
              <a:ea typeface="Source Sans Pro"/>
              <a:cs typeface="Source Sans Pro"/>
              <a:sym typeface="Source Sans Pro"/>
            </a:endParaRPr>
          </a:p>
        </p:txBody>
      </p:sp>
      <p:sp>
        <p:nvSpPr>
          <p:cNvPr id="518" name="Google Shape;518;p61"/>
          <p:cNvSpPr txBox="1"/>
          <p:nvPr/>
        </p:nvSpPr>
        <p:spPr>
          <a:xfrm>
            <a:off x="464825" y="5178375"/>
            <a:ext cx="77790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How will your design keep the soil in place and healthy?  </a:t>
            </a:r>
            <a:endParaRPr>
              <a:latin typeface="Source Sans Pro"/>
              <a:ea typeface="Source Sans Pro"/>
              <a:cs typeface="Source Sans Pro"/>
              <a:sym typeface="Source Sans Pro"/>
            </a:endParaRPr>
          </a:p>
        </p:txBody>
      </p:sp>
      <p:pic>
        <p:nvPicPr>
          <p:cNvPr id="519" name="Google Shape;519;p61"/>
          <p:cNvPicPr preferRelativeResize="0"/>
          <p:nvPr/>
        </p:nvPicPr>
        <p:blipFill rotWithShape="1">
          <a:blip r:embed="rId2">
            <a:alphaModFix/>
          </a:blip>
          <a:srcRect t="29" b="19"/>
          <a:stretch/>
        </p:blipFill>
        <p:spPr>
          <a:xfrm>
            <a:off x="9118263" y="265278"/>
            <a:ext cx="476276" cy="390350"/>
          </a:xfrm>
          <a:prstGeom prst="rect">
            <a:avLst/>
          </a:prstGeom>
          <a:noFill/>
          <a:ln>
            <a:noFill/>
          </a:ln>
        </p:spPr>
      </p:pic>
      <p:cxnSp>
        <p:nvCxnSpPr>
          <p:cNvPr id="520" name="Google Shape;520;p61"/>
          <p:cNvCxnSpPr/>
          <p:nvPr/>
        </p:nvCxnSpPr>
        <p:spPr>
          <a:xfrm>
            <a:off x="5245375" y="454900"/>
            <a:ext cx="3683700" cy="99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L1 - Elaborate">
  <p:cSld name="SECTION_HEADER_1_1">
    <p:spTree>
      <p:nvGrpSpPr>
        <p:cNvPr id="1" name="Shape 42"/>
        <p:cNvGrpSpPr/>
        <p:nvPr/>
      </p:nvGrpSpPr>
      <p:grpSpPr>
        <a:xfrm>
          <a:off x="0" y="0"/>
          <a:ext cx="0" cy="0"/>
          <a:chOff x="0" y="0"/>
          <a:chExt cx="0" cy="0"/>
        </a:xfrm>
      </p:grpSpPr>
      <p:sp>
        <p:nvSpPr>
          <p:cNvPr id="43" name="Google Shape;43;p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4" name="Google Shape;44;p7"/>
          <p:cNvSpPr txBox="1"/>
          <p:nvPr/>
        </p:nvSpPr>
        <p:spPr>
          <a:xfrm>
            <a:off x="-135100" y="5425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Farm Model</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cxnSp>
        <p:nvCxnSpPr>
          <p:cNvPr id="45" name="Google Shape;45;p7"/>
          <p:cNvCxnSpPr/>
          <p:nvPr/>
        </p:nvCxnSpPr>
        <p:spPr>
          <a:xfrm>
            <a:off x="3773475" y="462775"/>
            <a:ext cx="5076900" cy="3300"/>
          </a:xfrm>
          <a:prstGeom prst="straightConnector1">
            <a:avLst/>
          </a:prstGeom>
          <a:noFill/>
          <a:ln w="9525" cap="flat" cmpd="sng">
            <a:solidFill>
              <a:schemeClr val="dk2"/>
            </a:solidFill>
            <a:prstDash val="dot"/>
            <a:round/>
            <a:headEnd type="none" w="med" len="med"/>
            <a:tailEnd type="none" w="med" len="med"/>
          </a:ln>
        </p:spPr>
      </p:cxnSp>
      <p:pic>
        <p:nvPicPr>
          <p:cNvPr id="46" name="Google Shape;46;p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7" name="Google Shape;47;p7"/>
          <p:cNvSpPr txBox="1"/>
          <p:nvPr/>
        </p:nvSpPr>
        <p:spPr>
          <a:xfrm>
            <a:off x="664600" y="229671"/>
            <a:ext cx="58650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
                <a:solidFill>
                  <a:schemeClr val="dk1"/>
                </a:solidFill>
                <a:latin typeface="Source Sans Pro"/>
                <a:ea typeface="Source Sans Pro"/>
                <a:cs typeface="Source Sans Pro"/>
                <a:sym typeface="Source Sans Pro"/>
              </a:rPr>
              <a:t>Lesson 1-5 ELABORATE &amp; EVALUATE</a:t>
            </a:r>
            <a:endParaRPr>
              <a:solidFill>
                <a:schemeClr val="dk1"/>
              </a:solidFill>
              <a:latin typeface="Source Sans Pro"/>
              <a:ea typeface="Source Sans Pro"/>
              <a:cs typeface="Source Sans Pro"/>
              <a:sym typeface="Source Sans Pro"/>
            </a:endParaRPr>
          </a:p>
        </p:txBody>
      </p:sp>
      <p:sp>
        <p:nvSpPr>
          <p:cNvPr id="48" name="Google Shape;48;p7"/>
          <p:cNvSpPr txBox="1"/>
          <p:nvPr/>
        </p:nvSpPr>
        <p:spPr>
          <a:xfrm>
            <a:off x="292175" y="1364675"/>
            <a:ext cx="64695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b="1">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49" name="Google Shape;49;p7"/>
          <p:cNvSpPr/>
          <p:nvPr/>
        </p:nvSpPr>
        <p:spPr>
          <a:xfrm>
            <a:off x="467250" y="2032475"/>
            <a:ext cx="9123900" cy="53565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7"/>
          <p:cNvSpPr txBox="1"/>
          <p:nvPr/>
        </p:nvSpPr>
        <p:spPr>
          <a:xfrm>
            <a:off x="467250" y="1364675"/>
            <a:ext cx="9123900" cy="648000"/>
          </a:xfrm>
          <a:prstGeom prst="rect">
            <a:avLst/>
          </a:prstGeom>
          <a:noFill/>
          <a:ln>
            <a:noFill/>
          </a:ln>
        </p:spPr>
        <p:txBody>
          <a:bodyPr spcFirstLastPara="1" wrap="square" lIns="91425" tIns="91425" rIns="91425" bIns="91425" anchor="t" anchorCtr="0">
            <a:spAutoFit/>
          </a:bodyPr>
          <a:lstStyle/>
          <a:p>
            <a:pPr marL="19050" lvl="0" indent="0" algn="l" rtl="0">
              <a:lnSpc>
                <a:spcPct val="115000"/>
              </a:lnSpc>
              <a:spcBef>
                <a:spcPts val="0"/>
              </a:spcBef>
              <a:spcAft>
                <a:spcPts val="600"/>
              </a:spcAft>
              <a:buClr>
                <a:schemeClr val="dk1"/>
              </a:buClr>
              <a:buSzPts val="1100"/>
              <a:buFont typeface="Arial"/>
              <a:buNone/>
            </a:pPr>
            <a:r>
              <a:rPr lang="en" b="1">
                <a:solidFill>
                  <a:schemeClr val="dk1"/>
                </a:solidFill>
                <a:latin typeface="Source Sans Pro"/>
                <a:ea typeface="Source Sans Pro"/>
                <a:cs typeface="Source Sans Pro"/>
                <a:sym typeface="Source Sans Pro"/>
              </a:rPr>
              <a:t>Create a model farm.</a:t>
            </a:r>
            <a:r>
              <a:rPr lang="en">
                <a:solidFill>
                  <a:schemeClr val="dk1"/>
                </a:solidFill>
                <a:latin typeface="Source Sans Pro"/>
                <a:ea typeface="Source Sans Pro"/>
                <a:cs typeface="Source Sans Pro"/>
                <a:sym typeface="Source Sans Pro"/>
              </a:rPr>
              <a:t>  Be sure to include the the components from the “Gotta Have It” checklist created with your class. </a:t>
            </a:r>
            <a:r>
              <a:rPr lang="en" sz="1100">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You will revise this model over the next few lessons. </a:t>
            </a:r>
            <a:endParaRPr>
              <a:latin typeface="Source Sans Pro"/>
              <a:ea typeface="Source Sans Pro"/>
              <a:cs typeface="Source Sans Pro"/>
              <a:sym typeface="Source Sans Pro"/>
            </a:endParaRPr>
          </a:p>
        </p:txBody>
      </p:sp>
      <p:pic>
        <p:nvPicPr>
          <p:cNvPr id="51" name="Google Shape;51;p7"/>
          <p:cNvPicPr preferRelativeResize="0"/>
          <p:nvPr/>
        </p:nvPicPr>
        <p:blipFill>
          <a:blip r:embed="rId3">
            <a:alphaModFix/>
          </a:blip>
          <a:stretch>
            <a:fillRect/>
          </a:stretch>
        </p:blipFill>
        <p:spPr>
          <a:xfrm>
            <a:off x="3345425" y="721875"/>
            <a:ext cx="363000" cy="400200"/>
          </a:xfrm>
          <a:prstGeom prst="rect">
            <a:avLst/>
          </a:prstGeom>
          <a:noFill/>
          <a:ln>
            <a:noFill/>
          </a:ln>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L7 - Explore 2">
  <p:cSld name="CUSTOM_8">
    <p:spTree>
      <p:nvGrpSpPr>
        <p:cNvPr id="1" name="Shape 521"/>
        <p:cNvGrpSpPr/>
        <p:nvPr/>
      </p:nvGrpSpPr>
      <p:grpSpPr>
        <a:xfrm>
          <a:off x="0" y="0"/>
          <a:ext cx="0" cy="0"/>
          <a:chOff x="0" y="0"/>
          <a:chExt cx="0" cy="0"/>
        </a:xfrm>
      </p:grpSpPr>
      <p:sp>
        <p:nvSpPr>
          <p:cNvPr id="522" name="Google Shape;522;p6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23" name="Google Shape;523;p62"/>
          <p:cNvSpPr txBox="1"/>
          <p:nvPr/>
        </p:nvSpPr>
        <p:spPr>
          <a:xfrm>
            <a:off x="0" y="519950"/>
            <a:ext cx="10058400" cy="7389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000">
                <a:solidFill>
                  <a:schemeClr val="dk1"/>
                </a:solidFill>
                <a:latin typeface="Source Sans Pro"/>
                <a:ea typeface="Source Sans Pro"/>
                <a:cs typeface="Source Sans Pro"/>
                <a:sym typeface="Source Sans Pro"/>
              </a:rPr>
              <a:t>Soil Design Challenge Notes </a:t>
            </a:r>
            <a:r>
              <a:rPr lang="en" sz="3000" i="1">
                <a:solidFill>
                  <a:schemeClr val="dk1"/>
                </a:solidFill>
                <a:latin typeface="Source Sans Pro"/>
                <a:ea typeface="Source Sans Pro"/>
                <a:cs typeface="Source Sans Pro"/>
                <a:sym typeface="Source Sans Pro"/>
              </a:rPr>
              <a:t>(continued)</a:t>
            </a:r>
            <a:endParaRPr sz="3000" i="1">
              <a:latin typeface="Source Sans Pro"/>
              <a:ea typeface="Source Sans Pro"/>
              <a:cs typeface="Source Sans Pro"/>
              <a:sym typeface="Source Sans Pro"/>
            </a:endParaRPr>
          </a:p>
        </p:txBody>
      </p:sp>
      <p:sp>
        <p:nvSpPr>
          <p:cNvPr id="524" name="Google Shape;524;p62"/>
          <p:cNvSpPr txBox="1"/>
          <p:nvPr/>
        </p:nvSpPr>
        <p:spPr>
          <a:xfrm>
            <a:off x="464825" y="204100"/>
            <a:ext cx="7449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we keep soils in place and healthy?</a:t>
            </a:r>
            <a:endParaRPr>
              <a:latin typeface="Source Sans Pro"/>
              <a:ea typeface="Source Sans Pro"/>
              <a:cs typeface="Source Sans Pro"/>
              <a:sym typeface="Source Sans Pro"/>
            </a:endParaRPr>
          </a:p>
        </p:txBody>
      </p:sp>
      <p:sp>
        <p:nvSpPr>
          <p:cNvPr id="525" name="Google Shape;525;p62"/>
          <p:cNvSpPr txBox="1"/>
          <p:nvPr/>
        </p:nvSpPr>
        <p:spPr>
          <a:xfrm>
            <a:off x="366475" y="1043220"/>
            <a:ext cx="41805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Test, Evaluate, Communicate, and Redesign:  </a:t>
            </a:r>
            <a:endParaRPr b="1">
              <a:latin typeface="Source Sans Pro"/>
              <a:ea typeface="Source Sans Pro"/>
              <a:cs typeface="Source Sans Pro"/>
              <a:sym typeface="Source Sans Pro"/>
            </a:endParaRPr>
          </a:p>
        </p:txBody>
      </p:sp>
      <p:graphicFrame>
        <p:nvGraphicFramePr>
          <p:cNvPr id="526" name="Google Shape;526;p62"/>
          <p:cNvGraphicFramePr/>
          <p:nvPr/>
        </p:nvGraphicFramePr>
        <p:xfrm>
          <a:off x="464825" y="1525525"/>
          <a:ext cx="3000000" cy="3000000"/>
        </p:xfrm>
        <a:graphic>
          <a:graphicData uri="http://schemas.openxmlformats.org/drawingml/2006/table">
            <a:tbl>
              <a:tblPr>
                <a:noFill/>
                <a:tableStyleId>{C1F6016F-1F6F-4580-A61C-9CB6C4A440A6}</a:tableStyleId>
              </a:tblPr>
              <a:tblGrid>
                <a:gridCol w="1334100">
                  <a:extLst>
                    <a:ext uri="{9D8B030D-6E8A-4147-A177-3AD203B41FA5}">
                      <a16:colId xmlns:a16="http://schemas.microsoft.com/office/drawing/2014/main" val="20000"/>
                    </a:ext>
                  </a:extLst>
                </a:gridCol>
                <a:gridCol w="1315625">
                  <a:extLst>
                    <a:ext uri="{9D8B030D-6E8A-4147-A177-3AD203B41FA5}">
                      <a16:colId xmlns:a16="http://schemas.microsoft.com/office/drawing/2014/main" val="20001"/>
                    </a:ext>
                  </a:extLst>
                </a:gridCol>
                <a:gridCol w="967925">
                  <a:extLst>
                    <a:ext uri="{9D8B030D-6E8A-4147-A177-3AD203B41FA5}">
                      <a16:colId xmlns:a16="http://schemas.microsoft.com/office/drawing/2014/main" val="20002"/>
                    </a:ext>
                  </a:extLst>
                </a:gridCol>
                <a:gridCol w="2007450">
                  <a:extLst>
                    <a:ext uri="{9D8B030D-6E8A-4147-A177-3AD203B41FA5}">
                      <a16:colId xmlns:a16="http://schemas.microsoft.com/office/drawing/2014/main" val="20003"/>
                    </a:ext>
                  </a:extLst>
                </a:gridCol>
                <a:gridCol w="3499250">
                  <a:extLst>
                    <a:ext uri="{9D8B030D-6E8A-4147-A177-3AD203B41FA5}">
                      <a16:colId xmlns:a16="http://schemas.microsoft.com/office/drawing/2014/main" val="20004"/>
                    </a:ext>
                  </a:extLst>
                </a:gridCol>
              </a:tblGrid>
              <a:tr h="385300">
                <a:tc rowSpan="2">
                  <a:txBody>
                    <a:bodyPr/>
                    <a:lstStyle/>
                    <a:p>
                      <a:pPr marL="0" lvl="0" indent="0" algn="l" rtl="0">
                        <a:lnSpc>
                          <a:spcPct val="100000"/>
                        </a:lnSpc>
                        <a:spcBef>
                          <a:spcPts val="0"/>
                        </a:spcBef>
                        <a:spcAft>
                          <a:spcPts val="0"/>
                        </a:spcAft>
                        <a:buNone/>
                      </a:pPr>
                      <a:r>
                        <a:rPr lang="en" b="1">
                          <a:solidFill>
                            <a:srgbClr val="FFFFFF"/>
                          </a:solidFill>
                          <a:latin typeface="Source Sans Pro"/>
                          <a:ea typeface="Source Sans Pro"/>
                          <a:cs typeface="Source Sans Pro"/>
                          <a:sym typeface="Source Sans Pro"/>
                        </a:rPr>
                        <a:t>Test and Evaluate:</a:t>
                      </a:r>
                      <a:r>
                        <a:rPr lang="en">
                          <a:solidFill>
                            <a:srgbClr val="FFFFFF"/>
                          </a:solidFill>
                          <a:latin typeface="Source Sans Pro"/>
                          <a:ea typeface="Source Sans Pro"/>
                          <a:cs typeface="Source Sans Pro"/>
                          <a:sym typeface="Source Sans Pro"/>
                        </a:rPr>
                        <a:t> Test your prototype and see if it prevents soil from moving too much. </a:t>
                      </a:r>
                      <a:endParaRPr>
                        <a:solidFill>
                          <a:srgbClr val="FFFFFF"/>
                        </a:solidFill>
                        <a:latin typeface="Source Sans Pro"/>
                        <a:ea typeface="Source Sans Pro"/>
                        <a:cs typeface="Source Sans Pro"/>
                        <a:sym typeface="Source Sans Pro"/>
                      </a:endParaRPr>
                    </a:p>
                    <a:p>
                      <a:pPr marL="0" lvl="0" indent="0" algn="l" rtl="0">
                        <a:lnSpc>
                          <a:spcPct val="100000"/>
                        </a:lnSpc>
                        <a:spcBef>
                          <a:spcPts val="400"/>
                        </a:spcBef>
                        <a:spcAft>
                          <a:spcPts val="400"/>
                        </a:spcAft>
                        <a:buNone/>
                      </a:pPr>
                      <a:endParaRPr>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gridSpan="3">
                  <a:txBody>
                    <a:bodyPr/>
                    <a:lstStyle/>
                    <a:p>
                      <a:pPr marL="0" lvl="0" indent="0" algn="l"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Qualitative observations</a:t>
                      </a:r>
                      <a:endParaRPr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a:txBody>
                    <a:bodyPr/>
                    <a:lstStyle/>
                    <a:p>
                      <a:pPr marL="0" lvl="0" indent="0" algn="l"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Quantitative observations</a:t>
                      </a:r>
                      <a:endParaRPr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extLst>
                  <a:ext uri="{0D108BD9-81ED-4DB2-BD59-A6C34878D82A}">
                    <a16:rowId xmlns:a16="http://schemas.microsoft.com/office/drawing/2014/main" val="10000"/>
                  </a:ext>
                </a:extLst>
              </a:tr>
              <a:tr h="1868875">
                <a:tc vMerge="1">
                  <a:txBody>
                    <a:bodyPr/>
                    <a:lstStyle/>
                    <a:p>
                      <a:endParaRPr lang="en-US"/>
                    </a:p>
                  </a:txBody>
                  <a:tcPr/>
                </a:tc>
                <a:tc gridSpan="3">
                  <a:txBody>
                    <a:bodyPr/>
                    <a:lstStyle/>
                    <a:p>
                      <a:pPr marL="0" lvl="0" indent="0" algn="l" rtl="0">
                        <a:lnSpc>
                          <a:spcPct val="100000"/>
                        </a:lnSpc>
                        <a:spcBef>
                          <a:spcPts val="0"/>
                        </a:spcBef>
                        <a:spcAft>
                          <a:spcPts val="400"/>
                        </a:spcAft>
                        <a:buNone/>
                      </a:pPr>
                      <a:r>
                        <a:rPr lang="en">
                          <a:latin typeface="Source Sans Pro"/>
                          <a:ea typeface="Source Sans Pro"/>
                          <a:cs typeface="Source Sans Pro"/>
                          <a:sym typeface="Source Sans Pro"/>
                        </a:rPr>
                        <a:t>I saw...</a:t>
                      </a:r>
                      <a:endParaRPr>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a:txBody>
                    <a:bodyPr/>
                    <a:lstStyle/>
                    <a:p>
                      <a:pPr marL="0" lvl="0" indent="0" algn="l" rtl="0">
                        <a:lnSpc>
                          <a:spcPct val="100000"/>
                        </a:lnSpc>
                        <a:spcBef>
                          <a:spcPts val="0"/>
                        </a:spcBef>
                        <a:spcAft>
                          <a:spcPts val="400"/>
                        </a:spcAft>
                        <a:buNone/>
                      </a:pPr>
                      <a:r>
                        <a:rPr lang="en">
                          <a:latin typeface="Source Sans Pro"/>
                          <a:ea typeface="Source Sans Pro"/>
                          <a:cs typeface="Source Sans Pro"/>
                          <a:sym typeface="Source Sans Pro"/>
                        </a:rPr>
                        <a:t>I measured...</a:t>
                      </a: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385300">
                <a:tc rowSpan="2">
                  <a:txBody>
                    <a:bodyPr/>
                    <a:lstStyle/>
                    <a:p>
                      <a:pPr marL="0" lvl="0" indent="0" algn="l"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Communicate:</a:t>
                      </a:r>
                      <a:r>
                        <a:rPr lang="en">
                          <a:solidFill>
                            <a:srgbClr val="FFFFFF"/>
                          </a:solidFill>
                          <a:latin typeface="Source Sans Pro"/>
                          <a:ea typeface="Source Sans Pro"/>
                          <a:cs typeface="Source Sans Pro"/>
                          <a:sym typeface="Source Sans Pro"/>
                        </a:rPr>
                        <a:t> Share your design and the results of your test with the class.  </a:t>
                      </a:r>
                      <a:endParaRPr>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gridSpan="4">
                  <a:txBody>
                    <a:bodyPr/>
                    <a:lstStyle/>
                    <a:p>
                      <a:pPr marL="0" lvl="0" indent="0" algn="ctr"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2 pieces of feedback that you received</a:t>
                      </a:r>
                      <a:endParaRPr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605075">
                <a:tc vMerge="1">
                  <a:txBody>
                    <a:bodyPr/>
                    <a:lstStyle/>
                    <a:p>
                      <a:endParaRPr lang="en-US"/>
                    </a:p>
                  </a:txBody>
                  <a:tcPr/>
                </a:tc>
                <a:tc gridSpan="4">
                  <a:txBody>
                    <a:bodyPr/>
                    <a:lstStyle/>
                    <a:p>
                      <a:pPr marL="0" lvl="0" indent="0" algn="l" rtl="0">
                        <a:lnSpc>
                          <a:spcPct val="100000"/>
                        </a:lnSpc>
                        <a:spcBef>
                          <a:spcPts val="0"/>
                        </a:spcBef>
                        <a:spcAft>
                          <a:spcPts val="0"/>
                        </a:spcAft>
                        <a:buNone/>
                      </a:pPr>
                      <a:r>
                        <a:rPr lang="en">
                          <a:latin typeface="Source Sans Pro"/>
                          <a:ea typeface="Source Sans Pro"/>
                          <a:cs typeface="Source Sans Pro"/>
                          <a:sym typeface="Source Sans Pro"/>
                        </a:rPr>
                        <a:t>One piece of feedback I received was….</a:t>
                      </a:r>
                      <a:endParaRPr>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a:latin typeface="Source Sans Pro"/>
                          <a:ea typeface="Source Sans Pro"/>
                          <a:cs typeface="Source Sans Pro"/>
                          <a:sym typeface="Source Sans Pro"/>
                        </a:rPr>
                        <a:t>A second piece of feedback I received was...</a:t>
                      </a:r>
                      <a:endParaRPr>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94275">
                <a:tc rowSpan="3">
                  <a:txBody>
                    <a:bodyPr/>
                    <a:lstStyle/>
                    <a:p>
                      <a:pPr marL="0" lvl="0" indent="0" algn="l" rtl="0">
                        <a:lnSpc>
                          <a:spcPct val="100000"/>
                        </a:lnSpc>
                        <a:spcBef>
                          <a:spcPts val="0"/>
                        </a:spcBef>
                        <a:spcAft>
                          <a:spcPts val="0"/>
                        </a:spcAft>
                        <a:buNone/>
                      </a:pPr>
                      <a:r>
                        <a:rPr lang="en" b="1">
                          <a:solidFill>
                            <a:srgbClr val="FFFFFF"/>
                          </a:solidFill>
                          <a:latin typeface="Source Sans Pro"/>
                          <a:ea typeface="Source Sans Pro"/>
                          <a:cs typeface="Source Sans Pro"/>
                          <a:sym typeface="Source Sans Pro"/>
                        </a:rPr>
                        <a:t>Redesign:</a:t>
                      </a:r>
                      <a:r>
                        <a:rPr lang="en">
                          <a:solidFill>
                            <a:srgbClr val="FFFFFF"/>
                          </a:solidFill>
                          <a:latin typeface="Source Sans Pro"/>
                          <a:ea typeface="Source Sans Pro"/>
                          <a:cs typeface="Source Sans Pro"/>
                          <a:sym typeface="Source Sans Pro"/>
                        </a:rPr>
                        <a:t> </a:t>
                      </a:r>
                      <a:endParaRPr>
                        <a:solidFill>
                          <a:srgbClr val="FFFFFF"/>
                        </a:solidFill>
                        <a:latin typeface="Source Sans Pro"/>
                        <a:ea typeface="Source Sans Pro"/>
                        <a:cs typeface="Source Sans Pro"/>
                        <a:sym typeface="Source Sans Pro"/>
                      </a:endParaRPr>
                    </a:p>
                    <a:p>
                      <a:pPr marL="0" lvl="0" indent="0" algn="l" rtl="0">
                        <a:lnSpc>
                          <a:spcPct val="100000"/>
                        </a:lnSpc>
                        <a:spcBef>
                          <a:spcPts val="400"/>
                        </a:spcBef>
                        <a:spcAft>
                          <a:spcPts val="400"/>
                        </a:spcAft>
                        <a:buNone/>
                      </a:pPr>
                      <a:r>
                        <a:rPr lang="en">
                          <a:solidFill>
                            <a:srgbClr val="FFFFFF"/>
                          </a:solidFill>
                          <a:latin typeface="Source Sans Pro"/>
                          <a:ea typeface="Source Sans Pro"/>
                          <a:cs typeface="Source Sans Pro"/>
                          <a:sym typeface="Source Sans Pro"/>
                        </a:rPr>
                        <a:t>Revise your design based on feedback.</a:t>
                      </a:r>
                      <a:endParaRPr>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rowSpan="2" gridSpan="4">
                  <a:txBody>
                    <a:bodyPr/>
                    <a:lstStyle/>
                    <a:p>
                      <a:pPr marL="0" lvl="0" indent="0" algn="ctr"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1 way that you would redesign your prototype</a:t>
                      </a:r>
                      <a:endParaRPr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0004"/>
                  </a:ext>
                </a:extLst>
              </a:tr>
              <a:tr h="291025">
                <a:tc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5"/>
                  </a:ext>
                </a:extLst>
              </a:tr>
              <a:tr h="1076125">
                <a:tc vMerge="1">
                  <a:txBody>
                    <a:bodyPr/>
                    <a:lstStyle/>
                    <a:p>
                      <a:endParaRPr lang="en-US"/>
                    </a:p>
                  </a:txBody>
                  <a:tcPr/>
                </a:tc>
                <a:tc gridSpan="4">
                  <a:txBody>
                    <a:bodyPr/>
                    <a:lstStyle/>
                    <a:p>
                      <a:pPr marL="0" lvl="0" indent="0" algn="l" rtl="0">
                        <a:lnSpc>
                          <a:spcPct val="100000"/>
                        </a:lnSpc>
                        <a:spcBef>
                          <a:spcPts val="0"/>
                        </a:spcBef>
                        <a:spcAft>
                          <a:spcPts val="400"/>
                        </a:spcAft>
                        <a:buNone/>
                      </a:pPr>
                      <a:endParaRPr>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bl>
          </a:graphicData>
        </a:graphic>
      </p:graphicFrame>
      <p:pic>
        <p:nvPicPr>
          <p:cNvPr id="527" name="Google Shape;527;p62"/>
          <p:cNvPicPr preferRelativeResize="0"/>
          <p:nvPr/>
        </p:nvPicPr>
        <p:blipFill rotWithShape="1">
          <a:blip r:embed="rId2">
            <a:alphaModFix/>
          </a:blip>
          <a:srcRect t="29" b="19"/>
          <a:stretch/>
        </p:blipFill>
        <p:spPr>
          <a:xfrm>
            <a:off x="9005013" y="198728"/>
            <a:ext cx="476276" cy="390350"/>
          </a:xfrm>
          <a:prstGeom prst="rect">
            <a:avLst/>
          </a:prstGeom>
          <a:noFill/>
          <a:ln>
            <a:noFill/>
          </a:ln>
        </p:spPr>
      </p:pic>
      <p:cxnSp>
        <p:nvCxnSpPr>
          <p:cNvPr id="528" name="Google Shape;528;p62"/>
          <p:cNvCxnSpPr/>
          <p:nvPr/>
        </p:nvCxnSpPr>
        <p:spPr>
          <a:xfrm>
            <a:off x="5267000" y="388360"/>
            <a:ext cx="3605100" cy="111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L7 - Explore 3">
  <p:cSld name="CUSTOM_6_1">
    <p:spTree>
      <p:nvGrpSpPr>
        <p:cNvPr id="1" name="Shape 529"/>
        <p:cNvGrpSpPr/>
        <p:nvPr/>
      </p:nvGrpSpPr>
      <p:grpSpPr>
        <a:xfrm>
          <a:off x="0" y="0"/>
          <a:ext cx="0" cy="0"/>
          <a:chOff x="0" y="0"/>
          <a:chExt cx="0" cy="0"/>
        </a:xfrm>
      </p:grpSpPr>
      <p:sp>
        <p:nvSpPr>
          <p:cNvPr id="530" name="Google Shape;530;p6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531" name="Google Shape;531;p63"/>
          <p:cNvGraphicFramePr/>
          <p:nvPr/>
        </p:nvGraphicFramePr>
        <p:xfrm>
          <a:off x="532838" y="1479400"/>
          <a:ext cx="3000000" cy="3000000"/>
        </p:xfrm>
        <a:graphic>
          <a:graphicData uri="http://schemas.openxmlformats.org/drawingml/2006/table">
            <a:tbl>
              <a:tblPr>
                <a:noFill/>
                <a:tableStyleId>{B7E60624-C437-4599-8995-156B31D75F30}</a:tableStyleId>
              </a:tblPr>
              <a:tblGrid>
                <a:gridCol w="2846250">
                  <a:extLst>
                    <a:ext uri="{9D8B030D-6E8A-4147-A177-3AD203B41FA5}">
                      <a16:colId xmlns:a16="http://schemas.microsoft.com/office/drawing/2014/main" val="20000"/>
                    </a:ext>
                  </a:extLst>
                </a:gridCol>
                <a:gridCol w="1702350">
                  <a:extLst>
                    <a:ext uri="{9D8B030D-6E8A-4147-A177-3AD203B41FA5}">
                      <a16:colId xmlns:a16="http://schemas.microsoft.com/office/drawing/2014/main" val="20001"/>
                    </a:ext>
                  </a:extLst>
                </a:gridCol>
                <a:gridCol w="1702350">
                  <a:extLst>
                    <a:ext uri="{9D8B030D-6E8A-4147-A177-3AD203B41FA5}">
                      <a16:colId xmlns:a16="http://schemas.microsoft.com/office/drawing/2014/main" val="20002"/>
                    </a:ext>
                  </a:extLst>
                </a:gridCol>
                <a:gridCol w="1702350">
                  <a:extLst>
                    <a:ext uri="{9D8B030D-6E8A-4147-A177-3AD203B41FA5}">
                      <a16:colId xmlns:a16="http://schemas.microsoft.com/office/drawing/2014/main" val="20003"/>
                    </a:ext>
                  </a:extLst>
                </a:gridCol>
              </a:tblGrid>
              <a:tr h="319025">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lnL cap="flat" cmpd="sng">
                      <a:solidFill>
                        <a:srgbClr val="666666"/>
                      </a:solidFill>
                      <a:prstDash val="solid"/>
                      <a:round/>
                      <a:headEnd type="none" w="sm" len="sm"/>
                      <a:tailEnd type="none" w="sm" len="sm"/>
                    </a:lnL>
                    <a:lnT cap="flat" cmpd="sng">
                      <a:solidFill>
                        <a:srgbClr val="666666"/>
                      </a:solidFill>
                      <a:prstDash val="solid"/>
                      <a:round/>
                      <a:headEnd type="none" w="sm" len="sm"/>
                      <a:tailEnd type="none" w="sm" len="sm"/>
                    </a:lnT>
                    <a:lnB cap="flat" cmpd="sng">
                      <a:solidFill>
                        <a:srgbClr val="FFFFFF"/>
                      </a:solidFill>
                      <a:prstDash val="solid"/>
                      <a:round/>
                      <a:headEnd type="none" w="sm" len="sm"/>
                      <a:tailEnd type="none" w="sm" len="sm"/>
                    </a:lnB>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NO</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F0000"/>
                    </a:solidFill>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SOMEWHAT</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1C232"/>
                    </a:solidFill>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YES</a:t>
                      </a:r>
                      <a:endParaRPr sz="1800" b="1">
                        <a:solidFill>
                          <a:srgbClr val="FFFFFF"/>
                        </a:solidFill>
                        <a:latin typeface="Source Sans Pro"/>
                        <a:ea typeface="Source Sans Pro"/>
                        <a:cs typeface="Source Sans Pro"/>
                        <a:sym typeface="Source Sans Pro"/>
                      </a:endParaRPr>
                    </a:p>
                    <a:p>
                      <a:pPr marL="0" lvl="0" indent="0" algn="ctr" rtl="0">
                        <a:lnSpc>
                          <a:spcPct val="115000"/>
                        </a:lnSpc>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6AA84F"/>
                    </a:solidFill>
                  </a:tcPr>
                </a:tc>
                <a:extLst>
                  <a:ext uri="{0D108BD9-81ED-4DB2-BD59-A6C34878D82A}">
                    <a16:rowId xmlns:a16="http://schemas.microsoft.com/office/drawing/2014/main" val="10000"/>
                  </a:ext>
                </a:extLst>
              </a:tr>
              <a:tr h="615300">
                <a:tc>
                  <a:txBody>
                    <a:bodyPr/>
                    <a:lstStyle/>
                    <a:p>
                      <a:pPr marL="0" lvl="0" indent="0" algn="l" rtl="0">
                        <a:lnSpc>
                          <a:spcPct val="115000"/>
                        </a:lnSpc>
                        <a:spcBef>
                          <a:spcPts val="0"/>
                        </a:spcBef>
                        <a:spcAft>
                          <a:spcPts val="1000"/>
                        </a:spcAft>
                        <a:buNone/>
                      </a:pPr>
                      <a:endParaRPr>
                        <a:latin typeface="Source Sans Pro"/>
                        <a:ea typeface="Source Sans Pro"/>
                        <a:cs typeface="Source Sans Pro"/>
                        <a:sym typeface="Source Sans Pro"/>
                      </a:endParaRPr>
                    </a:p>
                  </a:txBody>
                  <a:tcPr marL="63500" marR="63500" marT="63500" marB="63500" anchor="ctr">
                    <a:lnL cap="flat" cmpd="sng">
                      <a:solidFill>
                        <a:srgbClr val="FFFFFF"/>
                      </a:solidFill>
                      <a:prstDash val="solid"/>
                      <a:round/>
                      <a:headEnd type="none" w="sm" len="sm"/>
                      <a:tailEnd type="none" w="sm" len="sm"/>
                    </a:lnL>
                    <a:lnR cap="flat" cmpd="sng">
                      <a:solidFill>
                        <a:srgbClr val="FFFFFF"/>
                      </a:solidFill>
                      <a:prstDash val="solid"/>
                      <a:round/>
                      <a:headEnd type="none" w="sm" len="sm"/>
                      <a:tailEnd type="none" w="sm" len="sm"/>
                    </a:lnR>
                    <a:lnT cap="flat" cmpd="sng">
                      <a:solidFill>
                        <a:srgbClr val="FFFFFF"/>
                      </a:solidFill>
                      <a:prstDash val="solid"/>
                      <a:round/>
                      <a:headEnd type="none" w="sm" len="sm"/>
                      <a:tailEnd type="none" w="sm" len="sm"/>
                    </a:lnT>
                    <a:solidFill>
                      <a:srgbClr val="FFFFFF"/>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can work with my group to keep soil in place during a flooding event.</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can build my prototype using my group’s design. </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During testing, my prototype kept soil from moving too much when water floods the area. </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can change something about my design to improve it based on my test results. </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can communicate what I found out about designs that protect soils from flooding and erosion.</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6"/>
                  </a:ext>
                </a:extLst>
              </a:tr>
            </a:tbl>
          </a:graphicData>
        </a:graphic>
      </p:graphicFrame>
      <p:sp>
        <p:nvSpPr>
          <p:cNvPr id="532" name="Google Shape;532;p63"/>
          <p:cNvSpPr txBox="1"/>
          <p:nvPr/>
        </p:nvSpPr>
        <p:spPr>
          <a:xfrm>
            <a:off x="0" y="605150"/>
            <a:ext cx="10058400" cy="833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600">
                <a:latin typeface="Source Sans Pro"/>
                <a:ea typeface="Source Sans Pro"/>
                <a:cs typeface="Source Sans Pro"/>
                <a:sym typeface="Source Sans Pro"/>
              </a:rPr>
              <a:t>Design Challenge Rubric</a:t>
            </a:r>
            <a:endParaRPr sz="3600" b="1">
              <a:solidFill>
                <a:srgbClr val="666666"/>
              </a:solidFill>
              <a:latin typeface="Source Sans Pro"/>
              <a:ea typeface="Source Sans Pro"/>
              <a:cs typeface="Source Sans Pro"/>
              <a:sym typeface="Source Sans Pro"/>
            </a:endParaRPr>
          </a:p>
          <a:p>
            <a:pPr marL="0" lvl="0" indent="0" algn="ctr" rtl="0">
              <a:lnSpc>
                <a:spcPct val="100000"/>
              </a:lnSpc>
              <a:spcBef>
                <a:spcPts val="0"/>
              </a:spcBef>
              <a:spcAft>
                <a:spcPts val="0"/>
              </a:spcAft>
              <a:buNone/>
            </a:pPr>
            <a:endParaRPr sz="3600" b="1">
              <a:latin typeface="Source Sans Pro"/>
              <a:ea typeface="Source Sans Pro"/>
              <a:cs typeface="Source Sans Pro"/>
              <a:sym typeface="Source Sans Pro"/>
            </a:endParaRPr>
          </a:p>
        </p:txBody>
      </p:sp>
      <p:pic>
        <p:nvPicPr>
          <p:cNvPr id="533" name="Google Shape;533;p63"/>
          <p:cNvPicPr preferRelativeResize="0"/>
          <p:nvPr/>
        </p:nvPicPr>
        <p:blipFill>
          <a:blip r:embed="rId2">
            <a:alphaModFix/>
          </a:blip>
          <a:stretch>
            <a:fillRect/>
          </a:stretch>
        </p:blipFill>
        <p:spPr>
          <a:xfrm>
            <a:off x="7455075" y="1844120"/>
            <a:ext cx="409575" cy="514350"/>
          </a:xfrm>
          <a:prstGeom prst="rect">
            <a:avLst/>
          </a:prstGeom>
          <a:noFill/>
          <a:ln>
            <a:noFill/>
          </a:ln>
        </p:spPr>
      </p:pic>
      <p:pic>
        <p:nvPicPr>
          <p:cNvPr id="534" name="Google Shape;534;p63"/>
          <p:cNvPicPr preferRelativeResize="0"/>
          <p:nvPr/>
        </p:nvPicPr>
        <p:blipFill>
          <a:blip r:embed="rId3">
            <a:alphaModFix/>
          </a:blip>
          <a:stretch>
            <a:fillRect/>
          </a:stretch>
        </p:blipFill>
        <p:spPr>
          <a:xfrm>
            <a:off x="5589350" y="1848882"/>
            <a:ext cx="561975" cy="504825"/>
          </a:xfrm>
          <a:prstGeom prst="rect">
            <a:avLst/>
          </a:prstGeom>
          <a:noFill/>
          <a:ln>
            <a:noFill/>
          </a:ln>
        </p:spPr>
      </p:pic>
      <p:pic>
        <p:nvPicPr>
          <p:cNvPr id="535" name="Google Shape;535;p63"/>
          <p:cNvPicPr preferRelativeResize="0"/>
          <p:nvPr/>
        </p:nvPicPr>
        <p:blipFill>
          <a:blip r:embed="rId4">
            <a:alphaModFix/>
          </a:blip>
          <a:stretch>
            <a:fillRect/>
          </a:stretch>
        </p:blipFill>
        <p:spPr>
          <a:xfrm>
            <a:off x="4036275" y="1858407"/>
            <a:ext cx="400050" cy="485775"/>
          </a:xfrm>
          <a:prstGeom prst="rect">
            <a:avLst/>
          </a:prstGeom>
          <a:noFill/>
          <a:ln>
            <a:noFill/>
          </a:ln>
        </p:spPr>
      </p:pic>
      <p:sp>
        <p:nvSpPr>
          <p:cNvPr id="536" name="Google Shape;536;p63"/>
          <p:cNvSpPr txBox="1"/>
          <p:nvPr/>
        </p:nvSpPr>
        <p:spPr>
          <a:xfrm>
            <a:off x="454025" y="244450"/>
            <a:ext cx="74601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we keep soils in place and healthy?</a:t>
            </a:r>
            <a:endParaRPr>
              <a:latin typeface="Source Sans Pro"/>
              <a:ea typeface="Source Sans Pro"/>
              <a:cs typeface="Source Sans Pro"/>
              <a:sym typeface="Source Sans Pro"/>
            </a:endParaRPr>
          </a:p>
        </p:txBody>
      </p:sp>
      <p:pic>
        <p:nvPicPr>
          <p:cNvPr id="537" name="Google Shape;537;p63"/>
          <p:cNvPicPr preferRelativeResize="0"/>
          <p:nvPr/>
        </p:nvPicPr>
        <p:blipFill rotWithShape="1">
          <a:blip r:embed="rId5">
            <a:alphaModFix/>
          </a:blip>
          <a:srcRect t="29" b="19"/>
          <a:stretch/>
        </p:blipFill>
        <p:spPr>
          <a:xfrm>
            <a:off x="9026638" y="265278"/>
            <a:ext cx="476276" cy="390350"/>
          </a:xfrm>
          <a:prstGeom prst="rect">
            <a:avLst/>
          </a:prstGeom>
          <a:noFill/>
          <a:ln>
            <a:noFill/>
          </a:ln>
        </p:spPr>
      </p:pic>
      <p:cxnSp>
        <p:nvCxnSpPr>
          <p:cNvPr id="538" name="Google Shape;538;p63"/>
          <p:cNvCxnSpPr/>
          <p:nvPr/>
        </p:nvCxnSpPr>
        <p:spPr>
          <a:xfrm>
            <a:off x="5245375" y="454900"/>
            <a:ext cx="3605100" cy="111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L7 - Elaborate">
  <p:cSld name="CUSTOM_9">
    <p:spTree>
      <p:nvGrpSpPr>
        <p:cNvPr id="1" name="Shape 539"/>
        <p:cNvGrpSpPr/>
        <p:nvPr/>
      </p:nvGrpSpPr>
      <p:grpSpPr>
        <a:xfrm>
          <a:off x="0" y="0"/>
          <a:ext cx="0" cy="0"/>
          <a:chOff x="0" y="0"/>
          <a:chExt cx="0" cy="0"/>
        </a:xfrm>
      </p:grpSpPr>
      <p:sp>
        <p:nvSpPr>
          <p:cNvPr id="540" name="Google Shape;540;p6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41" name="Google Shape;541;p64"/>
          <p:cNvSpPr txBox="1"/>
          <p:nvPr/>
        </p:nvSpPr>
        <p:spPr>
          <a:xfrm>
            <a:off x="432400" y="4539625"/>
            <a:ext cx="9330000" cy="22398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MY REASONING:</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If flooding occurred, people would be affected because...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100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a:latin typeface="Source Sans Pro"/>
                <a:ea typeface="Source Sans Pro"/>
                <a:cs typeface="Source Sans Pro"/>
                <a:sym typeface="Source Sans Pro"/>
              </a:rPr>
              <a:t>The design I described would help people because...  </a:t>
            </a:r>
            <a:endParaRPr>
              <a:latin typeface="Source Sans Pro"/>
              <a:ea typeface="Source Sans Pro"/>
              <a:cs typeface="Source Sans Pro"/>
              <a:sym typeface="Source Sans Pro"/>
            </a:endParaRPr>
          </a:p>
          <a:p>
            <a:pPr marL="0" lvl="0" indent="0" algn="l" rtl="0">
              <a:lnSpc>
                <a:spcPct val="115000"/>
              </a:lnSpc>
              <a:spcBef>
                <a:spcPts val="1000"/>
              </a:spcBef>
              <a:spcAft>
                <a:spcPts val="0"/>
              </a:spcAft>
              <a:buNone/>
            </a:pPr>
            <a:endParaRPr>
              <a:latin typeface="Source Sans Pro"/>
              <a:ea typeface="Source Sans Pro"/>
              <a:cs typeface="Source Sans Pro"/>
              <a:sym typeface="Source Sans Pro"/>
            </a:endParaRPr>
          </a:p>
        </p:txBody>
      </p:sp>
      <p:sp>
        <p:nvSpPr>
          <p:cNvPr id="542" name="Google Shape;542;p64"/>
          <p:cNvSpPr txBox="1"/>
          <p:nvPr/>
        </p:nvSpPr>
        <p:spPr>
          <a:xfrm>
            <a:off x="475650" y="241975"/>
            <a:ext cx="70680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ELABORATE: How can we keep soils in place and healthy?</a:t>
            </a:r>
            <a:endParaRPr>
              <a:latin typeface="Source Sans Pro"/>
              <a:ea typeface="Source Sans Pro"/>
              <a:cs typeface="Source Sans Pro"/>
              <a:sym typeface="Source Sans Pro"/>
            </a:endParaRPr>
          </a:p>
        </p:txBody>
      </p:sp>
      <p:sp>
        <p:nvSpPr>
          <p:cNvPr id="543" name="Google Shape;543;p64"/>
          <p:cNvSpPr txBox="1"/>
          <p:nvPr/>
        </p:nvSpPr>
        <p:spPr>
          <a:xfrm>
            <a:off x="0" y="634800"/>
            <a:ext cx="10058400" cy="738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Soil Design Argument</a:t>
            </a:r>
            <a:endParaRPr>
              <a:solidFill>
                <a:schemeClr val="dk1"/>
              </a:solidFill>
              <a:latin typeface="Source Sans Pro"/>
              <a:ea typeface="Source Sans Pro"/>
              <a:cs typeface="Source Sans Pro"/>
              <a:sym typeface="Source Sans Pro"/>
            </a:endParaRPr>
          </a:p>
        </p:txBody>
      </p:sp>
      <p:sp>
        <p:nvSpPr>
          <p:cNvPr id="544" name="Google Shape;544;p64"/>
          <p:cNvSpPr txBox="1"/>
          <p:nvPr/>
        </p:nvSpPr>
        <p:spPr>
          <a:xfrm>
            <a:off x="475650" y="1297500"/>
            <a:ext cx="87147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QUESTION:</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Which design best kept soil from eroding away?</a:t>
            </a:r>
            <a:endParaRPr>
              <a:latin typeface="Source Sans Pro"/>
              <a:ea typeface="Source Sans Pro"/>
              <a:cs typeface="Source Sans Pro"/>
              <a:sym typeface="Source Sans Pro"/>
            </a:endParaRPr>
          </a:p>
        </p:txBody>
      </p:sp>
      <p:sp>
        <p:nvSpPr>
          <p:cNvPr id="545" name="Google Shape;545;p64"/>
          <p:cNvSpPr txBox="1"/>
          <p:nvPr/>
        </p:nvSpPr>
        <p:spPr>
          <a:xfrm>
            <a:off x="432400" y="2273625"/>
            <a:ext cx="92340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MY CLAIM:</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The design that best prevented erosion was...</a:t>
            </a:r>
            <a:endParaRPr>
              <a:latin typeface="Source Sans Pro"/>
              <a:ea typeface="Source Sans Pro"/>
              <a:cs typeface="Source Sans Pro"/>
              <a:sym typeface="Source Sans Pro"/>
            </a:endParaRPr>
          </a:p>
        </p:txBody>
      </p:sp>
      <p:sp>
        <p:nvSpPr>
          <p:cNvPr id="546" name="Google Shape;546;p64"/>
          <p:cNvSpPr txBox="1"/>
          <p:nvPr/>
        </p:nvSpPr>
        <p:spPr>
          <a:xfrm>
            <a:off x="475650" y="3338300"/>
            <a:ext cx="90615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MY EVIDENCE:</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I saw in my experiment that...  </a:t>
            </a:r>
            <a:endParaRPr>
              <a:latin typeface="Source Sans Pro"/>
              <a:ea typeface="Source Sans Pro"/>
              <a:cs typeface="Source Sans Pro"/>
              <a:sym typeface="Source Sans Pro"/>
            </a:endParaRPr>
          </a:p>
        </p:txBody>
      </p:sp>
      <p:pic>
        <p:nvPicPr>
          <p:cNvPr id="547" name="Google Shape;547;p64"/>
          <p:cNvPicPr preferRelativeResize="0"/>
          <p:nvPr/>
        </p:nvPicPr>
        <p:blipFill rotWithShape="1">
          <a:blip r:embed="rId2">
            <a:alphaModFix/>
          </a:blip>
          <a:srcRect t="29" b="19"/>
          <a:stretch/>
        </p:blipFill>
        <p:spPr>
          <a:xfrm>
            <a:off x="8983388" y="265278"/>
            <a:ext cx="476276" cy="390350"/>
          </a:xfrm>
          <a:prstGeom prst="rect">
            <a:avLst/>
          </a:prstGeom>
          <a:noFill/>
          <a:ln>
            <a:noFill/>
          </a:ln>
        </p:spPr>
      </p:pic>
      <p:cxnSp>
        <p:nvCxnSpPr>
          <p:cNvPr id="548" name="Google Shape;548;p64"/>
          <p:cNvCxnSpPr/>
          <p:nvPr/>
        </p:nvCxnSpPr>
        <p:spPr>
          <a:xfrm>
            <a:off x="5502300" y="464825"/>
            <a:ext cx="3348300" cy="12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How to Page">
  <p:cSld name="TITLE_2">
    <p:spTree>
      <p:nvGrpSpPr>
        <p:cNvPr id="1" name="Shape 549"/>
        <p:cNvGrpSpPr/>
        <p:nvPr/>
      </p:nvGrpSpPr>
      <p:grpSpPr>
        <a:xfrm>
          <a:off x="0" y="0"/>
          <a:ext cx="0" cy="0"/>
          <a:chOff x="0" y="0"/>
          <a:chExt cx="0" cy="0"/>
        </a:xfrm>
      </p:grpSpPr>
      <p:sp>
        <p:nvSpPr>
          <p:cNvPr id="550" name="Google Shape;550;p6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51" name="Google Shape;551;p65"/>
          <p:cNvSpPr txBox="1"/>
          <p:nvPr/>
        </p:nvSpPr>
        <p:spPr>
          <a:xfrm>
            <a:off x="715725" y="1104950"/>
            <a:ext cx="8604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552" name="Google Shape;552;p65"/>
          <p:cNvSpPr txBox="1"/>
          <p:nvPr/>
        </p:nvSpPr>
        <p:spPr>
          <a:xfrm>
            <a:off x="509925" y="897275"/>
            <a:ext cx="9015600" cy="6298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b="1">
                <a:solidFill>
                  <a:schemeClr val="dk1"/>
                </a:solidFill>
                <a:latin typeface="Source Sans Pro"/>
                <a:ea typeface="Source Sans Pro"/>
                <a:cs typeface="Source Sans Pro"/>
                <a:sym typeface="Source Sans Pro"/>
              </a:rPr>
              <a:t>Interactive Features:</a:t>
            </a:r>
            <a:endParaRPr sz="1600"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sz="1600">
                <a:solidFill>
                  <a:schemeClr val="dk1"/>
                </a:solidFill>
                <a:latin typeface="Source Sans Pro"/>
                <a:ea typeface="Source Sans Pro"/>
                <a:cs typeface="Source Sans Pro"/>
                <a:sym typeface="Source Sans Pro"/>
              </a:rPr>
              <a:t>Gray Boxes 			You can type directly into these. If you need more space, change the font size. </a:t>
            </a: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Yellow Shapes 		           You can drag these to select between multiple answers. </a:t>
            </a: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Sidebar Boxes			These may include special directions or draggable resources for a slide. </a:t>
            </a: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600" b="1">
                <a:solidFill>
                  <a:schemeClr val="dk1"/>
                </a:solidFill>
                <a:latin typeface="Source Sans Pro"/>
                <a:ea typeface="Source Sans Pro"/>
                <a:cs typeface="Source Sans Pro"/>
                <a:sym typeface="Source Sans Pro"/>
              </a:rPr>
              <a:t>Tutorials for Activities:</a:t>
            </a:r>
            <a:endParaRPr sz="16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part of your learning you may be asked to create a drawing or model, take pictures, or make data tables or graphs. Below are tutorials that provide directions for these activities. </a:t>
            </a: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sz="1600" b="1">
                <a:solidFill>
                  <a:schemeClr val="dk1"/>
                </a:solidFill>
                <a:latin typeface="Source Sans Pro"/>
                <a:ea typeface="Source Sans Pro"/>
                <a:cs typeface="Source Sans Pro"/>
                <a:sym typeface="Source Sans Pro"/>
              </a:rPr>
              <a:t>How to Create a Drawing or Model: </a:t>
            </a:r>
            <a:r>
              <a:rPr lang="en" sz="1600">
                <a:solidFill>
                  <a:schemeClr val="dk1"/>
                </a:solidFill>
                <a:latin typeface="Source Sans Pro"/>
                <a:ea typeface="Source Sans Pro"/>
                <a:cs typeface="Source Sans Pro"/>
                <a:sym typeface="Source Sans Pro"/>
              </a:rPr>
              <a:t> You can create a drawing or model on paper, or do it digitally. </a:t>
            </a:r>
            <a:endParaRPr sz="1600">
              <a:solidFill>
                <a:schemeClr val="dk1"/>
              </a:solidFill>
              <a:latin typeface="Source Sans Pro"/>
              <a:ea typeface="Source Sans Pro"/>
              <a:cs typeface="Source Sans Pro"/>
              <a:sym typeface="Source Sans Pro"/>
            </a:endParaRPr>
          </a:p>
          <a:p>
            <a:pPr marL="457200" lvl="0" indent="-330200" algn="l" rtl="0">
              <a:lnSpc>
                <a:spcPct val="115000"/>
              </a:lnSpc>
              <a:spcBef>
                <a:spcPts val="1000"/>
              </a:spcBef>
              <a:spcAft>
                <a:spcPts val="0"/>
              </a:spcAft>
              <a:buClr>
                <a:schemeClr val="dk1"/>
              </a:buClr>
              <a:buSzPts val="1600"/>
              <a:buFont typeface="Source Sans Pro"/>
              <a:buChar char="●"/>
            </a:pPr>
            <a:r>
              <a:rPr lang="en" sz="1600">
                <a:solidFill>
                  <a:schemeClr val="dk1"/>
                </a:solidFill>
                <a:latin typeface="Source Sans Pro"/>
                <a:ea typeface="Source Sans Pro"/>
                <a:cs typeface="Source Sans Pro"/>
                <a:sym typeface="Source Sans Pro"/>
              </a:rPr>
              <a:t>I drew my model on paper. How do I upload it into the slide?</a:t>
            </a:r>
            <a:br>
              <a:rPr lang="en" sz="1600">
                <a:solidFill>
                  <a:schemeClr val="dk1"/>
                </a:solidFill>
                <a:latin typeface="Source Sans Pro"/>
                <a:ea typeface="Source Sans Pro"/>
                <a:cs typeface="Source Sans Pro"/>
                <a:sym typeface="Source Sans Pro"/>
              </a:rPr>
            </a:br>
            <a:endParaRPr sz="1600">
              <a:solidFill>
                <a:schemeClr val="dk1"/>
              </a:solidFill>
              <a:latin typeface="Source Sans Pro"/>
              <a:ea typeface="Source Sans Pro"/>
              <a:cs typeface="Source Sans Pro"/>
              <a:sym typeface="Source Sans Pro"/>
            </a:endParaRPr>
          </a:p>
          <a:p>
            <a:pPr marL="457200" lvl="0" indent="-330200" algn="l" rtl="0">
              <a:lnSpc>
                <a:spcPct val="115000"/>
              </a:lnSpc>
              <a:spcBef>
                <a:spcPts val="1000"/>
              </a:spcBef>
              <a:spcAft>
                <a:spcPts val="0"/>
              </a:spcAft>
              <a:buClr>
                <a:schemeClr val="dk1"/>
              </a:buClr>
              <a:buSzPts val="1600"/>
              <a:buFont typeface="Source Sans Pro"/>
              <a:buChar char="●"/>
            </a:pPr>
            <a:r>
              <a:rPr lang="en" sz="1600">
                <a:solidFill>
                  <a:schemeClr val="dk1"/>
                </a:solidFill>
                <a:latin typeface="Source Sans Pro"/>
                <a:ea typeface="Source Sans Pro"/>
                <a:cs typeface="Source Sans Pro"/>
                <a:sym typeface="Source Sans Pro"/>
              </a:rPr>
              <a:t>I want to make a drawing or model on the computer. How can I do this?</a:t>
            </a:r>
            <a:br>
              <a:rPr lang="en" sz="1600">
                <a:solidFill>
                  <a:schemeClr val="dk1"/>
                </a:solidFill>
                <a:latin typeface="Source Sans Pro"/>
                <a:ea typeface="Source Sans Pro"/>
                <a:cs typeface="Source Sans Pro"/>
                <a:sym typeface="Source Sans Pro"/>
              </a:rPr>
            </a:b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sz="1600" b="1">
                <a:solidFill>
                  <a:schemeClr val="dk1"/>
                </a:solidFill>
                <a:latin typeface="Source Sans Pro"/>
                <a:ea typeface="Source Sans Pro"/>
                <a:cs typeface="Source Sans Pro"/>
                <a:sym typeface="Source Sans Pro"/>
              </a:rPr>
              <a:t>How to Create a Table or Graph:</a:t>
            </a:r>
            <a:r>
              <a:rPr lang="en" sz="1600">
                <a:solidFill>
                  <a:schemeClr val="dk1"/>
                </a:solidFill>
                <a:latin typeface="Source Sans Pro"/>
                <a:ea typeface="Source Sans Pro"/>
                <a:cs typeface="Source Sans Pro"/>
                <a:sym typeface="Source Sans Pro"/>
              </a:rPr>
              <a:t> </a:t>
            </a:r>
            <a:endParaRPr sz="1600">
              <a:solidFill>
                <a:schemeClr val="dk1"/>
              </a:solidFill>
              <a:latin typeface="Source Sans Pro"/>
              <a:ea typeface="Source Sans Pro"/>
              <a:cs typeface="Source Sans Pro"/>
              <a:sym typeface="Source Sans Pro"/>
            </a:endParaRPr>
          </a:p>
          <a:p>
            <a:pPr marL="457200" lvl="0" indent="-330200" algn="l" rtl="0">
              <a:lnSpc>
                <a:spcPct val="115000"/>
              </a:lnSpc>
              <a:spcBef>
                <a:spcPts val="1000"/>
              </a:spcBef>
              <a:spcAft>
                <a:spcPts val="0"/>
              </a:spcAft>
              <a:buClr>
                <a:schemeClr val="dk1"/>
              </a:buClr>
              <a:buSzPts val="1600"/>
              <a:buFont typeface="Source Sans Pro"/>
              <a:buChar char="●"/>
            </a:pPr>
            <a:r>
              <a:rPr lang="en" sz="1600">
                <a:solidFill>
                  <a:schemeClr val="dk1"/>
                </a:solidFill>
                <a:latin typeface="Source Sans Pro"/>
                <a:ea typeface="Source Sans Pro"/>
                <a:cs typeface="Source Sans Pro"/>
                <a:sym typeface="Source Sans Pro"/>
              </a:rPr>
              <a:t>I want to make a table or graph on the computer. How can I do this?</a:t>
            </a:r>
            <a:br>
              <a:rPr lang="en" sz="1600">
                <a:solidFill>
                  <a:schemeClr val="dk1"/>
                </a:solidFill>
                <a:latin typeface="Source Sans Pro"/>
                <a:ea typeface="Source Sans Pro"/>
                <a:cs typeface="Source Sans Pro"/>
                <a:sym typeface="Source Sans Pro"/>
              </a:rPr>
            </a:b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600">
              <a:solidFill>
                <a:schemeClr val="dk1"/>
              </a:solidFill>
              <a:latin typeface="Source Sans Pro"/>
              <a:ea typeface="Source Sans Pro"/>
              <a:cs typeface="Source Sans Pro"/>
              <a:sym typeface="Source Sans Pro"/>
            </a:endParaRPr>
          </a:p>
        </p:txBody>
      </p:sp>
      <p:sp>
        <p:nvSpPr>
          <p:cNvPr id="553" name="Google Shape;553;p65"/>
          <p:cNvSpPr/>
          <p:nvPr/>
        </p:nvSpPr>
        <p:spPr>
          <a:xfrm>
            <a:off x="1911075" y="2402175"/>
            <a:ext cx="928800" cy="469800"/>
          </a:xfrm>
          <a:prstGeom prst="rect">
            <a:avLst/>
          </a:pr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65"/>
          <p:cNvSpPr txBox="1"/>
          <p:nvPr/>
        </p:nvSpPr>
        <p:spPr>
          <a:xfrm>
            <a:off x="1291850" y="298950"/>
            <a:ext cx="79314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a:solidFill>
                  <a:srgbClr val="CC0000"/>
                </a:solidFill>
                <a:latin typeface="Source Sans Pro"/>
                <a:ea typeface="Source Sans Pro"/>
                <a:cs typeface="Source Sans Pro"/>
                <a:sym typeface="Source Sans Pro"/>
              </a:rPr>
              <a:t>Helpful Instructions for Using the mySci Interactive Student Journal</a:t>
            </a:r>
            <a:endParaRPr sz="2000">
              <a:solidFill>
                <a:srgbClr val="CC0000"/>
              </a:solidFill>
              <a:latin typeface="Source Sans Pro"/>
              <a:ea typeface="Source Sans Pro"/>
              <a:cs typeface="Source Sans Pro"/>
              <a:sym typeface="Source Sans Pro"/>
            </a:endParaRPr>
          </a:p>
        </p:txBody>
      </p:sp>
      <p:pic>
        <p:nvPicPr>
          <p:cNvPr id="555" name="Google Shape;555;p65"/>
          <p:cNvPicPr preferRelativeResize="0"/>
          <p:nvPr/>
        </p:nvPicPr>
        <p:blipFill rotWithShape="1">
          <a:blip r:embed="rId2">
            <a:alphaModFix/>
          </a:blip>
          <a:srcRect t="29" b="19"/>
          <a:stretch/>
        </p:blipFill>
        <p:spPr>
          <a:xfrm>
            <a:off x="608301" y="310350"/>
            <a:ext cx="573217" cy="469800"/>
          </a:xfrm>
          <a:prstGeom prst="rect">
            <a:avLst/>
          </a:prstGeom>
          <a:noFill/>
          <a:ln>
            <a:noFill/>
          </a:ln>
        </p:spPr>
      </p:pic>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TOC" type="title">
  <p:cSld name="TITLE">
    <p:spTree>
      <p:nvGrpSpPr>
        <p:cNvPr id="1" name="Shape 560"/>
        <p:cNvGrpSpPr/>
        <p:nvPr/>
      </p:nvGrpSpPr>
      <p:grpSpPr>
        <a:xfrm>
          <a:off x="0" y="0"/>
          <a:ext cx="0" cy="0"/>
          <a:chOff x="0" y="0"/>
          <a:chExt cx="0" cy="0"/>
        </a:xfrm>
      </p:grpSpPr>
      <p:sp>
        <p:nvSpPr>
          <p:cNvPr id="561" name="Google Shape;561;p6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matchingName="L1 - Launch" type="secHead">
  <p:cSld name="SECTION_HEADER">
    <p:spTree>
      <p:nvGrpSpPr>
        <p:cNvPr id="1" name="Shape 562"/>
        <p:cNvGrpSpPr/>
        <p:nvPr/>
      </p:nvGrpSpPr>
      <p:grpSpPr>
        <a:xfrm>
          <a:off x="0" y="0"/>
          <a:ext cx="0" cy="0"/>
          <a:chOff x="0" y="0"/>
          <a:chExt cx="0" cy="0"/>
        </a:xfrm>
      </p:grpSpPr>
      <p:sp>
        <p:nvSpPr>
          <p:cNvPr id="563" name="Google Shape;563;p6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64" name="Google Shape;564;p68"/>
          <p:cNvSpPr txBox="1"/>
          <p:nvPr/>
        </p:nvSpPr>
        <p:spPr>
          <a:xfrm>
            <a:off x="1523550" y="626950"/>
            <a:ext cx="8060400" cy="59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Ask a Question</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565" name="Google Shape;565;p68"/>
          <p:cNvSpPr txBox="1"/>
          <p:nvPr/>
        </p:nvSpPr>
        <p:spPr>
          <a:xfrm>
            <a:off x="690625" y="1375700"/>
            <a:ext cx="8961600" cy="840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2200" b="1">
                <a:solidFill>
                  <a:srgbClr val="000000"/>
                </a:solidFill>
                <a:latin typeface="Source Sans Pro"/>
                <a:ea typeface="Source Sans Pro"/>
                <a:cs typeface="Source Sans Pro"/>
                <a:sym typeface="Source Sans Pro"/>
              </a:rPr>
              <a:t>What do you wonder about </a:t>
            </a:r>
            <a:r>
              <a:rPr lang="en" sz="2200" b="1">
                <a:latin typeface="Source Sans Pro"/>
                <a:ea typeface="Source Sans Pro"/>
                <a:cs typeface="Source Sans Pro"/>
                <a:sym typeface="Source Sans Pro"/>
              </a:rPr>
              <a:t>animal waste and its impacts</a:t>
            </a:r>
            <a:r>
              <a:rPr lang="en" sz="2200" b="1">
                <a:solidFill>
                  <a:srgbClr val="000000"/>
                </a:solidFill>
                <a:latin typeface="Source Sans Pro"/>
                <a:ea typeface="Source Sans Pro"/>
                <a:cs typeface="Source Sans Pro"/>
                <a:sym typeface="Source Sans Pro"/>
              </a:rPr>
              <a:t>?</a:t>
            </a:r>
            <a:endParaRPr b="1">
              <a:solidFill>
                <a:srgbClr val="000000"/>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2200">
                <a:solidFill>
                  <a:srgbClr val="000000"/>
                </a:solidFill>
                <a:latin typeface="Source Sans Pro"/>
                <a:ea typeface="Source Sans Pro"/>
                <a:cs typeface="Source Sans Pro"/>
                <a:sym typeface="Source Sans Pro"/>
              </a:rPr>
              <a:t>I wonder...</a:t>
            </a:r>
            <a:endParaRPr sz="2200"/>
          </a:p>
        </p:txBody>
      </p:sp>
      <p:pic>
        <p:nvPicPr>
          <p:cNvPr id="566" name="Google Shape;566;p68"/>
          <p:cNvPicPr preferRelativeResize="0"/>
          <p:nvPr/>
        </p:nvPicPr>
        <p:blipFill rotWithShape="1">
          <a:blip r:embed="rId2">
            <a:alphaModFix/>
          </a:blip>
          <a:srcRect l="406" r="396"/>
          <a:stretch/>
        </p:blipFill>
        <p:spPr>
          <a:xfrm>
            <a:off x="745825" y="669675"/>
            <a:ext cx="700324" cy="706025"/>
          </a:xfrm>
          <a:prstGeom prst="rect">
            <a:avLst/>
          </a:prstGeom>
          <a:noFill/>
          <a:ln>
            <a:noFill/>
          </a:ln>
        </p:spPr>
      </p:pic>
      <p:sp>
        <p:nvSpPr>
          <p:cNvPr id="567" name="Google Shape;567;p68"/>
          <p:cNvSpPr txBox="1"/>
          <p:nvPr/>
        </p:nvSpPr>
        <p:spPr>
          <a:xfrm>
            <a:off x="690625" y="394275"/>
            <a:ext cx="5142000" cy="2754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LAUNCHING THE UNIT</a:t>
            </a:r>
            <a:endParaRPr>
              <a:latin typeface="Source Sans Pro"/>
              <a:ea typeface="Source Sans Pro"/>
              <a:cs typeface="Source Sans Pro"/>
              <a:sym typeface="Source Sans Pro"/>
            </a:endParaRPr>
          </a:p>
        </p:txBody>
      </p:sp>
      <p:cxnSp>
        <p:nvCxnSpPr>
          <p:cNvPr id="568" name="Google Shape;568;p68"/>
          <p:cNvCxnSpPr/>
          <p:nvPr/>
        </p:nvCxnSpPr>
        <p:spPr>
          <a:xfrm rot="10800000" flipH="1">
            <a:off x="3469425" y="466200"/>
            <a:ext cx="5381100" cy="6900"/>
          </a:xfrm>
          <a:prstGeom prst="straightConnector1">
            <a:avLst/>
          </a:prstGeom>
          <a:noFill/>
          <a:ln w="9525" cap="flat" cmpd="sng">
            <a:solidFill>
              <a:schemeClr val="dk2"/>
            </a:solidFill>
            <a:prstDash val="dot"/>
            <a:round/>
            <a:headEnd type="none" w="med" len="med"/>
            <a:tailEnd type="none" w="med" len="med"/>
          </a:ln>
        </p:spPr>
      </p:cxnSp>
      <p:pic>
        <p:nvPicPr>
          <p:cNvPr id="569" name="Google Shape;569;p68"/>
          <p:cNvPicPr preferRelativeResize="0"/>
          <p:nvPr/>
        </p:nvPicPr>
        <p:blipFill rotWithShape="1">
          <a:blip r:embed="rId3">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L1 - Explore">
  <p:cSld name="SECTION_HEADER_1">
    <p:spTree>
      <p:nvGrpSpPr>
        <p:cNvPr id="1" name="Shape 570"/>
        <p:cNvGrpSpPr/>
        <p:nvPr/>
      </p:nvGrpSpPr>
      <p:grpSpPr>
        <a:xfrm>
          <a:off x="0" y="0"/>
          <a:ext cx="0" cy="0"/>
          <a:chOff x="0" y="0"/>
          <a:chExt cx="0" cy="0"/>
        </a:xfrm>
      </p:grpSpPr>
      <p:sp>
        <p:nvSpPr>
          <p:cNvPr id="571" name="Google Shape;571;p6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72" name="Google Shape;572;p69"/>
          <p:cNvSpPr txBox="1"/>
          <p:nvPr/>
        </p:nvSpPr>
        <p:spPr>
          <a:xfrm>
            <a:off x="0" y="5261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Parts of Our Schoolyard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573" name="Google Shape;573;p69"/>
          <p:cNvSpPr txBox="1"/>
          <p:nvPr/>
        </p:nvSpPr>
        <p:spPr>
          <a:xfrm>
            <a:off x="664600" y="349900"/>
            <a:ext cx="5381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How can we describe the different parts of the Earth?</a:t>
            </a:r>
            <a:endParaRPr>
              <a:latin typeface="Source Sans Pro"/>
              <a:ea typeface="Source Sans Pro"/>
              <a:cs typeface="Source Sans Pro"/>
              <a:sym typeface="Source Sans Pro"/>
            </a:endParaRPr>
          </a:p>
        </p:txBody>
      </p:sp>
      <p:sp>
        <p:nvSpPr>
          <p:cNvPr id="574" name="Google Shape;574;p69"/>
          <p:cNvSpPr txBox="1"/>
          <p:nvPr/>
        </p:nvSpPr>
        <p:spPr>
          <a:xfrm>
            <a:off x="648450" y="1197775"/>
            <a:ext cx="8761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you go around the schoolyard, identify natural parts of the environment. </a:t>
            </a:r>
            <a:r>
              <a:rPr lang="en" sz="1600" b="1">
                <a:solidFill>
                  <a:schemeClr val="dk1"/>
                </a:solidFill>
                <a:latin typeface="Source Sans Pro"/>
                <a:ea typeface="Source Sans Pro"/>
                <a:cs typeface="Source Sans Pro"/>
                <a:sym typeface="Source Sans Pro"/>
              </a:rPr>
              <a:t>Classify</a:t>
            </a:r>
            <a:r>
              <a:rPr lang="en" sz="1600">
                <a:solidFill>
                  <a:schemeClr val="dk1"/>
                </a:solidFill>
                <a:latin typeface="Source Sans Pro"/>
                <a:ea typeface="Source Sans Pro"/>
                <a:cs typeface="Source Sans Pro"/>
                <a:sym typeface="Source Sans Pro"/>
              </a:rPr>
              <a:t> the things you find (put them into groups or categories)</a:t>
            </a:r>
            <a:r>
              <a:rPr lang="en" sz="1600">
                <a:latin typeface="Source Sans Pro"/>
                <a:ea typeface="Source Sans Pro"/>
                <a:cs typeface="Source Sans Pro"/>
                <a:sym typeface="Source Sans Pro"/>
              </a:rPr>
              <a:t> based on patterns you observe about them. </a:t>
            </a:r>
            <a:endParaRPr sz="1600">
              <a:latin typeface="Source Sans Pro"/>
              <a:ea typeface="Source Sans Pro"/>
              <a:cs typeface="Source Sans Pro"/>
              <a:sym typeface="Source Sans Pro"/>
            </a:endParaRPr>
          </a:p>
        </p:txBody>
      </p:sp>
      <p:cxnSp>
        <p:nvCxnSpPr>
          <p:cNvPr id="575" name="Google Shape;575;p69"/>
          <p:cNvCxnSpPr/>
          <p:nvPr/>
        </p:nvCxnSpPr>
        <p:spPr>
          <a:xfrm>
            <a:off x="6251725" y="461850"/>
            <a:ext cx="2598600" cy="4500"/>
          </a:xfrm>
          <a:prstGeom prst="straightConnector1">
            <a:avLst/>
          </a:prstGeom>
          <a:noFill/>
          <a:ln w="9525" cap="flat" cmpd="sng">
            <a:solidFill>
              <a:schemeClr val="dk2"/>
            </a:solidFill>
            <a:prstDash val="dot"/>
            <a:round/>
            <a:headEnd type="none" w="med" len="med"/>
            <a:tailEnd type="none" w="med" len="med"/>
          </a:ln>
        </p:spPr>
      </p:cxnSp>
      <p:pic>
        <p:nvPicPr>
          <p:cNvPr id="576" name="Google Shape;576;p6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L1 - Explore 1">
  <p:cSld name="SECTION_HEADER_1_3">
    <p:spTree>
      <p:nvGrpSpPr>
        <p:cNvPr id="1" name="Shape 577"/>
        <p:cNvGrpSpPr/>
        <p:nvPr/>
      </p:nvGrpSpPr>
      <p:grpSpPr>
        <a:xfrm>
          <a:off x="0" y="0"/>
          <a:ext cx="0" cy="0"/>
          <a:chOff x="0" y="0"/>
          <a:chExt cx="0" cy="0"/>
        </a:xfrm>
      </p:grpSpPr>
      <p:sp>
        <p:nvSpPr>
          <p:cNvPr id="578" name="Google Shape;578;p7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79" name="Google Shape;579;p70"/>
          <p:cNvSpPr txBox="1"/>
          <p:nvPr/>
        </p:nvSpPr>
        <p:spPr>
          <a:xfrm>
            <a:off x="0" y="5261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Parts of Our Schoolyard </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580" name="Google Shape;580;p70"/>
          <p:cNvSpPr txBox="1"/>
          <p:nvPr/>
        </p:nvSpPr>
        <p:spPr>
          <a:xfrm>
            <a:off x="664600" y="349900"/>
            <a:ext cx="5381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How can we describe the different parts of the Earth?</a:t>
            </a:r>
            <a:endParaRPr>
              <a:latin typeface="Source Sans Pro"/>
              <a:ea typeface="Source Sans Pro"/>
              <a:cs typeface="Source Sans Pro"/>
              <a:sym typeface="Source Sans Pro"/>
            </a:endParaRPr>
          </a:p>
        </p:txBody>
      </p:sp>
      <p:sp>
        <p:nvSpPr>
          <p:cNvPr id="581" name="Google Shape;581;p70"/>
          <p:cNvSpPr txBox="1"/>
          <p:nvPr/>
        </p:nvSpPr>
        <p:spPr>
          <a:xfrm>
            <a:off x="648450" y="1197775"/>
            <a:ext cx="8761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you go around the schoolyard, identify natural parts of the environment. </a:t>
            </a:r>
            <a:r>
              <a:rPr lang="en" sz="1600" b="1">
                <a:solidFill>
                  <a:schemeClr val="dk1"/>
                </a:solidFill>
                <a:latin typeface="Source Sans Pro"/>
                <a:ea typeface="Source Sans Pro"/>
                <a:cs typeface="Source Sans Pro"/>
                <a:sym typeface="Source Sans Pro"/>
              </a:rPr>
              <a:t>Classify</a:t>
            </a:r>
            <a:r>
              <a:rPr lang="en" sz="1600">
                <a:solidFill>
                  <a:schemeClr val="dk1"/>
                </a:solidFill>
                <a:latin typeface="Source Sans Pro"/>
                <a:ea typeface="Source Sans Pro"/>
                <a:cs typeface="Source Sans Pro"/>
                <a:sym typeface="Source Sans Pro"/>
              </a:rPr>
              <a:t> the things you find (put them into groups or categories)</a:t>
            </a:r>
            <a:r>
              <a:rPr lang="en" sz="1600">
                <a:latin typeface="Source Sans Pro"/>
                <a:ea typeface="Source Sans Pro"/>
                <a:cs typeface="Source Sans Pro"/>
                <a:sym typeface="Source Sans Pro"/>
              </a:rPr>
              <a:t> based on patterns you observe about them. </a:t>
            </a:r>
            <a:endParaRPr sz="1600">
              <a:latin typeface="Source Sans Pro"/>
              <a:ea typeface="Source Sans Pro"/>
              <a:cs typeface="Source Sans Pro"/>
              <a:sym typeface="Source Sans Pro"/>
            </a:endParaRPr>
          </a:p>
        </p:txBody>
      </p:sp>
      <p:cxnSp>
        <p:nvCxnSpPr>
          <p:cNvPr id="582" name="Google Shape;582;p70"/>
          <p:cNvCxnSpPr/>
          <p:nvPr/>
        </p:nvCxnSpPr>
        <p:spPr>
          <a:xfrm>
            <a:off x="6251725" y="461850"/>
            <a:ext cx="2598600" cy="4500"/>
          </a:xfrm>
          <a:prstGeom prst="straightConnector1">
            <a:avLst/>
          </a:prstGeom>
          <a:noFill/>
          <a:ln w="9525" cap="flat" cmpd="sng">
            <a:solidFill>
              <a:schemeClr val="dk2"/>
            </a:solidFill>
            <a:prstDash val="dot"/>
            <a:round/>
            <a:headEnd type="none" w="med" len="med"/>
            <a:tailEnd type="none" w="med" len="med"/>
          </a:ln>
        </p:spPr>
      </p:cxnSp>
      <p:pic>
        <p:nvPicPr>
          <p:cNvPr id="583" name="Google Shape;583;p7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584" name="Google Shape;584;p70"/>
          <p:cNvGraphicFramePr/>
          <p:nvPr/>
        </p:nvGraphicFramePr>
        <p:xfrm>
          <a:off x="664575" y="1967282"/>
          <a:ext cx="3000000" cy="3000000"/>
        </p:xfrm>
        <a:graphic>
          <a:graphicData uri="http://schemas.openxmlformats.org/drawingml/2006/table">
            <a:tbl>
              <a:tblPr>
                <a:noFill/>
                <a:tableStyleId>{8803E428-0F54-40B4-AED2-B203F57DB7CE}</a:tableStyleId>
              </a:tblPr>
              <a:tblGrid>
                <a:gridCol w="2920500">
                  <a:extLst>
                    <a:ext uri="{9D8B030D-6E8A-4147-A177-3AD203B41FA5}">
                      <a16:colId xmlns:a16="http://schemas.microsoft.com/office/drawing/2014/main" val="20000"/>
                    </a:ext>
                  </a:extLst>
                </a:gridCol>
                <a:gridCol w="2920500">
                  <a:extLst>
                    <a:ext uri="{9D8B030D-6E8A-4147-A177-3AD203B41FA5}">
                      <a16:colId xmlns:a16="http://schemas.microsoft.com/office/drawing/2014/main" val="20001"/>
                    </a:ext>
                  </a:extLst>
                </a:gridCol>
                <a:gridCol w="2920500">
                  <a:extLst>
                    <a:ext uri="{9D8B030D-6E8A-4147-A177-3AD203B41FA5}">
                      <a16:colId xmlns:a16="http://schemas.microsoft.com/office/drawing/2014/main" val="20002"/>
                    </a:ext>
                  </a:extLst>
                </a:gridCol>
              </a:tblGrid>
              <a:tr h="376350">
                <a:tc gridSpan="3">
                  <a:txBody>
                    <a:bodyPr/>
                    <a:lstStyle/>
                    <a:p>
                      <a:pPr marL="0" lvl="0" indent="0" algn="l" rtl="0">
                        <a:spcBef>
                          <a:spcPts val="0"/>
                        </a:spcBef>
                        <a:spcAft>
                          <a:spcPts val="0"/>
                        </a:spcAft>
                        <a:buNone/>
                      </a:pPr>
                      <a:r>
                        <a:rPr lang="en" sz="1200" b="1">
                          <a:solidFill>
                            <a:schemeClr val="lt1"/>
                          </a:solidFill>
                          <a:latin typeface="Source Sans Pro"/>
                          <a:ea typeface="Source Sans Pro"/>
                          <a:cs typeface="Source Sans Pro"/>
                          <a:sym typeface="Source Sans Pro"/>
                        </a:rPr>
                        <a:t>Next, create categories for the things you found:</a:t>
                      </a:r>
                      <a:endParaRPr sz="1200" b="1">
                        <a:solidFill>
                          <a:schemeClr val="lt1"/>
                        </a:solidFill>
                        <a:latin typeface="Source Sans Pro"/>
                        <a:ea typeface="Source Sans Pro"/>
                        <a:cs typeface="Source Sans Pro"/>
                        <a:sym typeface="Source Sans Pro"/>
                      </a:endParaRPr>
                    </a:p>
                  </a:txBody>
                  <a:tcPr marL="91425" marR="91425" marT="91425" marB="91425">
                    <a:solidFill>
                      <a:srgbClr val="3C78D8"/>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522450">
                <a:tc>
                  <a:txBody>
                    <a:bodyPr/>
                    <a:lstStyle/>
                    <a:p>
                      <a:pPr marL="0" lvl="0" indent="0" algn="l" rtl="0">
                        <a:lnSpc>
                          <a:spcPct val="115000"/>
                        </a:lnSpc>
                        <a:spcBef>
                          <a:spcPts val="0"/>
                        </a:spcBef>
                        <a:spcAft>
                          <a:spcPts val="0"/>
                        </a:spcAft>
                        <a:buNone/>
                      </a:pPr>
                      <a:r>
                        <a:rPr lang="en" b="1">
                          <a:solidFill>
                            <a:srgbClr val="CC0000"/>
                          </a:solidFill>
                          <a:latin typeface="Source Sans Pro"/>
                          <a:ea typeface="Source Sans Pro"/>
                          <a:cs typeface="Source Sans Pro"/>
                          <a:sym typeface="Source Sans Pro"/>
                        </a:rPr>
                        <a:t>Example</a:t>
                      </a:r>
                      <a:endParaRPr b="1">
                        <a:solidFill>
                          <a:srgbClr val="CC0000"/>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Category:</a:t>
                      </a:r>
                      <a:r>
                        <a:rPr lang="en" b="1">
                          <a:latin typeface="Source Sans Pro"/>
                          <a:ea typeface="Source Sans Pro"/>
                          <a:cs typeface="Source Sans Pro"/>
                          <a:sym typeface="Source Sans Pro"/>
                        </a:rPr>
                        <a:t> </a:t>
                      </a:r>
                      <a:r>
                        <a:rPr lang="en">
                          <a:latin typeface="Source Sans Pro"/>
                          <a:ea typeface="Source Sans Pro"/>
                          <a:cs typeface="Source Sans Pro"/>
                          <a:sym typeface="Source Sans Pro"/>
                        </a:rPr>
                        <a:t>things that have leaves</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What I found:</a:t>
                      </a:r>
                      <a:endParaRPr b="1">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flower </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tree</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bush</a:t>
                      </a: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r>
                        <a:rPr lang="en">
                          <a:latin typeface="Source Sans Pro"/>
                          <a:ea typeface="Source Sans Pro"/>
                          <a:cs typeface="Source Sans Pro"/>
                          <a:sym typeface="Source Sans Pro"/>
                        </a:rPr>
                        <a:t>weeds</a:t>
                      </a:r>
                      <a:endParaRPr>
                        <a:latin typeface="Source Sans Pro"/>
                        <a:ea typeface="Source Sans Pro"/>
                        <a:cs typeface="Source Sans Pro"/>
                        <a:sym typeface="Source Sans Pro"/>
                      </a:endParaRPr>
                    </a:p>
                  </a:txBody>
                  <a:tcPr marL="91425" marR="91425" marT="91425" marB="91425">
                    <a:solidFill>
                      <a:schemeClr val="lt1"/>
                    </a:solidFill>
                  </a:tcPr>
                </a:tc>
                <a:tc>
                  <a:txBody>
                    <a:bodyPr/>
                    <a:lstStyle/>
                    <a:p>
                      <a:pPr marL="0" lvl="0" indent="0" algn="l" rtl="0">
                        <a:lnSpc>
                          <a:spcPct val="115000"/>
                        </a:lnSpc>
                        <a:spcBef>
                          <a:spcPts val="0"/>
                        </a:spcBef>
                        <a:spcAft>
                          <a:spcPts val="0"/>
                        </a:spcAft>
                        <a:buNone/>
                      </a:pPr>
                      <a:endParaRPr b="1">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2522450">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lnSpc>
                          <a:spcPct val="115000"/>
                        </a:lnSpc>
                        <a:spcBef>
                          <a:spcPts val="0"/>
                        </a:spcBef>
                        <a:spcAft>
                          <a:spcPts val="0"/>
                        </a:spcAft>
                        <a:buClr>
                          <a:srgbClr val="000000"/>
                        </a:buClr>
                        <a:buSzPts val="1100"/>
                        <a:buFont typeface="Arial"/>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bl>
          </a:graphicData>
        </a:graphic>
      </p:graphicFrame>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matchingName="L1 - Explain 1">
  <p:cSld name="SECTION_HEADER_1_2">
    <p:spTree>
      <p:nvGrpSpPr>
        <p:cNvPr id="1" name="Shape 585"/>
        <p:cNvGrpSpPr/>
        <p:nvPr/>
      </p:nvGrpSpPr>
      <p:grpSpPr>
        <a:xfrm>
          <a:off x="0" y="0"/>
          <a:ext cx="0" cy="0"/>
          <a:chOff x="0" y="0"/>
          <a:chExt cx="0" cy="0"/>
        </a:xfrm>
      </p:grpSpPr>
      <p:sp>
        <p:nvSpPr>
          <p:cNvPr id="586" name="Google Shape;586;p7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87" name="Google Shape;587;p71"/>
          <p:cNvSpPr txBox="1"/>
          <p:nvPr/>
        </p:nvSpPr>
        <p:spPr>
          <a:xfrm>
            <a:off x="0" y="7967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The Systems in Our Schoolyard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588" name="Google Shape;588;p71"/>
          <p:cNvSpPr txBox="1"/>
          <p:nvPr/>
        </p:nvSpPr>
        <p:spPr>
          <a:xfrm>
            <a:off x="687125" y="245207"/>
            <a:ext cx="6085800" cy="390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latin typeface="Source Sans Pro"/>
                <a:ea typeface="Source Sans Pro"/>
                <a:cs typeface="Source Sans Pro"/>
                <a:sym typeface="Source Sans Pro"/>
              </a:rPr>
              <a:t>Lesson 1 EXPLAIN: </a:t>
            </a:r>
            <a:r>
              <a:rPr lang="en">
                <a:solidFill>
                  <a:schemeClr val="dk1"/>
                </a:solidFill>
                <a:latin typeface="Source Sans Pro"/>
                <a:ea typeface="Source Sans Pro"/>
                <a:cs typeface="Source Sans Pro"/>
                <a:sym typeface="Source Sans Pro"/>
              </a:rPr>
              <a:t>How can we describe the different parts of the Earth?</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endParaRPr>
              <a:latin typeface="Source Sans Pro"/>
              <a:ea typeface="Source Sans Pro"/>
              <a:cs typeface="Source Sans Pro"/>
              <a:sym typeface="Source Sans Pro"/>
            </a:endParaRPr>
          </a:p>
        </p:txBody>
      </p:sp>
      <p:graphicFrame>
        <p:nvGraphicFramePr>
          <p:cNvPr id="589" name="Google Shape;589;p71"/>
          <p:cNvGraphicFramePr/>
          <p:nvPr/>
        </p:nvGraphicFramePr>
        <p:xfrm>
          <a:off x="446425" y="1711400"/>
          <a:ext cx="3000000" cy="3000000"/>
        </p:xfrm>
        <a:graphic>
          <a:graphicData uri="http://schemas.openxmlformats.org/drawingml/2006/table">
            <a:tbl>
              <a:tblPr>
                <a:noFill/>
                <a:tableStyleId>{C1F6016F-1F6F-4580-A61C-9CB6C4A440A6}</a:tableStyleId>
              </a:tblPr>
              <a:tblGrid>
                <a:gridCol w="1917575">
                  <a:extLst>
                    <a:ext uri="{9D8B030D-6E8A-4147-A177-3AD203B41FA5}">
                      <a16:colId xmlns:a16="http://schemas.microsoft.com/office/drawing/2014/main" val="20000"/>
                    </a:ext>
                  </a:extLst>
                </a:gridCol>
                <a:gridCol w="7248000">
                  <a:extLst>
                    <a:ext uri="{9D8B030D-6E8A-4147-A177-3AD203B41FA5}">
                      <a16:colId xmlns:a16="http://schemas.microsoft.com/office/drawing/2014/main" val="20001"/>
                    </a:ext>
                  </a:extLst>
                </a:gridCol>
              </a:tblGrid>
              <a:tr h="429075">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Earth Sphere</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Observations From Our Schoolyard</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extLst>
                  <a:ext uri="{0D108BD9-81ED-4DB2-BD59-A6C34878D82A}">
                    <a16:rowId xmlns:a16="http://schemas.microsoft.com/office/drawing/2014/main" val="10000"/>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Geosphere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Biosphere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Atmosphere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0169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Hydrosphere</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cxnSp>
        <p:nvCxnSpPr>
          <p:cNvPr id="590" name="Google Shape;590;p71"/>
          <p:cNvCxnSpPr/>
          <p:nvPr/>
        </p:nvCxnSpPr>
        <p:spPr>
          <a:xfrm>
            <a:off x="6082750" y="466200"/>
            <a:ext cx="2767800" cy="0"/>
          </a:xfrm>
          <a:prstGeom prst="straightConnector1">
            <a:avLst/>
          </a:prstGeom>
          <a:noFill/>
          <a:ln w="9525" cap="flat" cmpd="sng">
            <a:solidFill>
              <a:schemeClr val="dk2"/>
            </a:solidFill>
            <a:prstDash val="dot"/>
            <a:round/>
            <a:headEnd type="none" w="med" len="med"/>
            <a:tailEnd type="none" w="med" len="med"/>
          </a:ln>
        </p:spPr>
      </p:cxnSp>
      <p:pic>
        <p:nvPicPr>
          <p:cNvPr id="591" name="Google Shape;591;p7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pic>
        <p:nvPicPr>
          <p:cNvPr id="592" name="Google Shape;592;p71"/>
          <p:cNvPicPr preferRelativeResize="0"/>
          <p:nvPr/>
        </p:nvPicPr>
        <p:blipFill>
          <a:blip r:embed="rId3">
            <a:alphaModFix/>
          </a:blip>
          <a:stretch>
            <a:fillRect/>
          </a:stretch>
        </p:blipFill>
        <p:spPr>
          <a:xfrm>
            <a:off x="1822400" y="1021050"/>
            <a:ext cx="314325" cy="304800"/>
          </a:xfrm>
          <a:prstGeom prst="rect">
            <a:avLst/>
          </a:prstGeom>
          <a:noFill/>
          <a:ln>
            <a:noFill/>
          </a:ln>
        </p:spPr>
      </p:pic>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matchingName="L1 - Elaborate">
  <p:cSld name="SECTION_HEADER_1_1">
    <p:spTree>
      <p:nvGrpSpPr>
        <p:cNvPr id="1" name="Shape 593"/>
        <p:cNvGrpSpPr/>
        <p:nvPr/>
      </p:nvGrpSpPr>
      <p:grpSpPr>
        <a:xfrm>
          <a:off x="0" y="0"/>
          <a:ext cx="0" cy="0"/>
          <a:chOff x="0" y="0"/>
          <a:chExt cx="0" cy="0"/>
        </a:xfrm>
      </p:grpSpPr>
      <p:sp>
        <p:nvSpPr>
          <p:cNvPr id="594" name="Google Shape;594;p7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95" name="Google Shape;595;p72"/>
          <p:cNvSpPr txBox="1"/>
          <p:nvPr/>
        </p:nvSpPr>
        <p:spPr>
          <a:xfrm>
            <a:off x="-135100" y="5204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Farm Model</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cxnSp>
        <p:nvCxnSpPr>
          <p:cNvPr id="596" name="Google Shape;596;p72"/>
          <p:cNvCxnSpPr/>
          <p:nvPr/>
        </p:nvCxnSpPr>
        <p:spPr>
          <a:xfrm>
            <a:off x="6285500" y="439300"/>
            <a:ext cx="2565000" cy="26700"/>
          </a:xfrm>
          <a:prstGeom prst="straightConnector1">
            <a:avLst/>
          </a:prstGeom>
          <a:noFill/>
          <a:ln w="9525" cap="flat" cmpd="sng">
            <a:solidFill>
              <a:schemeClr val="dk2"/>
            </a:solidFill>
            <a:prstDash val="dot"/>
            <a:round/>
            <a:headEnd type="none" w="med" len="med"/>
            <a:tailEnd type="none" w="med" len="med"/>
          </a:ln>
        </p:spPr>
      </p:cxnSp>
      <p:pic>
        <p:nvPicPr>
          <p:cNvPr id="597" name="Google Shape;597;p7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598" name="Google Shape;598;p72"/>
          <p:cNvSpPr txBox="1"/>
          <p:nvPr/>
        </p:nvSpPr>
        <p:spPr>
          <a:xfrm>
            <a:off x="664600" y="229671"/>
            <a:ext cx="58650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
                <a:solidFill>
                  <a:schemeClr val="dk1"/>
                </a:solidFill>
                <a:latin typeface="Source Sans Pro"/>
                <a:ea typeface="Source Sans Pro"/>
                <a:cs typeface="Source Sans Pro"/>
                <a:sym typeface="Source Sans Pro"/>
              </a:rPr>
              <a:t>Lesson 1 ELABORATE: How can we describe the different parts of the Earth?</a:t>
            </a:r>
            <a:endParaRPr>
              <a:solidFill>
                <a:schemeClr val="dk1"/>
              </a:solidFill>
              <a:latin typeface="Source Sans Pro"/>
              <a:ea typeface="Source Sans Pro"/>
              <a:cs typeface="Source Sans Pro"/>
              <a:sym typeface="Source Sans Pro"/>
            </a:endParaRPr>
          </a:p>
        </p:txBody>
      </p:sp>
      <p:sp>
        <p:nvSpPr>
          <p:cNvPr id="599" name="Google Shape;599;p72"/>
          <p:cNvSpPr txBox="1"/>
          <p:nvPr/>
        </p:nvSpPr>
        <p:spPr>
          <a:xfrm>
            <a:off x="292175" y="1364675"/>
            <a:ext cx="64695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b="1">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00" name="Google Shape;600;p72"/>
          <p:cNvSpPr/>
          <p:nvPr/>
        </p:nvSpPr>
        <p:spPr>
          <a:xfrm>
            <a:off x="473100" y="2333800"/>
            <a:ext cx="9123900" cy="49656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72"/>
          <p:cNvSpPr txBox="1"/>
          <p:nvPr/>
        </p:nvSpPr>
        <p:spPr>
          <a:xfrm>
            <a:off x="473100" y="1214075"/>
            <a:ext cx="6921300" cy="895800"/>
          </a:xfrm>
          <a:prstGeom prst="rect">
            <a:avLst/>
          </a:prstGeom>
          <a:noFill/>
          <a:ln>
            <a:noFill/>
          </a:ln>
        </p:spPr>
        <p:txBody>
          <a:bodyPr spcFirstLastPara="1" wrap="square" lIns="91425" tIns="91425" rIns="91425" bIns="91425" anchor="t" anchorCtr="0">
            <a:spAutoFit/>
          </a:bodyPr>
          <a:lstStyle/>
          <a:p>
            <a:pPr marL="19050" lvl="0" indent="0" algn="l" rtl="0">
              <a:lnSpc>
                <a:spcPct val="115000"/>
              </a:lnSpc>
              <a:spcBef>
                <a:spcPts val="0"/>
              </a:spcBef>
              <a:spcAft>
                <a:spcPts val="600"/>
              </a:spcAft>
              <a:buNone/>
            </a:pPr>
            <a:r>
              <a:rPr lang="en" b="1">
                <a:solidFill>
                  <a:schemeClr val="dk1"/>
                </a:solidFill>
                <a:latin typeface="Source Sans Pro"/>
                <a:ea typeface="Source Sans Pro"/>
                <a:cs typeface="Source Sans Pro"/>
                <a:sym typeface="Source Sans Pro"/>
              </a:rPr>
              <a:t>Create a model farm.</a:t>
            </a:r>
            <a:r>
              <a:rPr lang="en">
                <a:solidFill>
                  <a:schemeClr val="dk1"/>
                </a:solidFill>
                <a:latin typeface="Source Sans Pro"/>
                <a:ea typeface="Source Sans Pro"/>
                <a:cs typeface="Source Sans Pro"/>
                <a:sym typeface="Source Sans Pro"/>
              </a:rPr>
              <a:t> Your model should include different things you may observe on a farm. Label the parts of your model, and identify the Earth system that each component is part of using a color coding system and the key to the right.</a:t>
            </a:r>
            <a:endParaRPr>
              <a:latin typeface="Source Sans Pro"/>
              <a:ea typeface="Source Sans Pro"/>
              <a:cs typeface="Source Sans Pro"/>
              <a:sym typeface="Source Sans Pro"/>
            </a:endParaRPr>
          </a:p>
        </p:txBody>
      </p:sp>
      <p:sp>
        <p:nvSpPr>
          <p:cNvPr id="602" name="Google Shape;602;p72"/>
          <p:cNvSpPr/>
          <p:nvPr/>
        </p:nvSpPr>
        <p:spPr>
          <a:xfrm>
            <a:off x="7718900" y="872800"/>
            <a:ext cx="1600800" cy="1461000"/>
          </a:xfrm>
          <a:prstGeom prst="rect">
            <a:avLst/>
          </a:prstGeom>
          <a:solidFill>
            <a:srgbClr val="FFFFF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72"/>
          <p:cNvSpPr txBox="1"/>
          <p:nvPr/>
        </p:nvSpPr>
        <p:spPr>
          <a:xfrm>
            <a:off x="7932050" y="872800"/>
            <a:ext cx="11745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latin typeface="Source Sans Pro"/>
                <a:ea typeface="Source Sans Pro"/>
                <a:cs typeface="Source Sans Pro"/>
                <a:sym typeface="Source Sans Pro"/>
              </a:rPr>
              <a:t>Key</a:t>
            </a:r>
            <a:endParaRPr sz="1200" b="1">
              <a:latin typeface="Source Sans Pro"/>
              <a:ea typeface="Source Sans Pro"/>
              <a:cs typeface="Source Sans Pro"/>
              <a:sym typeface="Source Sans Pro"/>
            </a:endParaRPr>
          </a:p>
        </p:txBody>
      </p:sp>
      <p:sp>
        <p:nvSpPr>
          <p:cNvPr id="604" name="Google Shape;604;p72"/>
          <p:cNvSpPr txBox="1"/>
          <p:nvPr/>
        </p:nvSpPr>
        <p:spPr>
          <a:xfrm>
            <a:off x="8188650" y="1169700"/>
            <a:ext cx="1067400" cy="110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Source Sans Pro"/>
                <a:ea typeface="Source Sans Pro"/>
                <a:cs typeface="Source Sans Pro"/>
                <a:sym typeface="Source Sans Pro"/>
              </a:rPr>
              <a:t>Geosphere</a:t>
            </a:r>
            <a:endParaRPr sz="1200">
              <a:latin typeface="Source Sans Pro"/>
              <a:ea typeface="Source Sans Pro"/>
              <a:cs typeface="Source Sans Pro"/>
              <a:sym typeface="Source Sans Pro"/>
            </a:endParaRPr>
          </a:p>
          <a:p>
            <a:pPr marL="0" lvl="0" indent="0" algn="l" rtl="0">
              <a:spcBef>
                <a:spcPts val="0"/>
              </a:spcBef>
              <a:spcAft>
                <a:spcPts val="0"/>
              </a:spcAft>
              <a:buNone/>
            </a:pPr>
            <a:r>
              <a:rPr lang="en" sz="1200">
                <a:latin typeface="Source Sans Pro"/>
                <a:ea typeface="Source Sans Pro"/>
                <a:cs typeface="Source Sans Pro"/>
                <a:sym typeface="Source Sans Pro"/>
              </a:rPr>
              <a:t>Biosphere</a:t>
            </a:r>
            <a:endParaRPr sz="1200">
              <a:latin typeface="Source Sans Pro"/>
              <a:ea typeface="Source Sans Pro"/>
              <a:cs typeface="Source Sans Pro"/>
              <a:sym typeface="Source Sans Pro"/>
            </a:endParaRPr>
          </a:p>
          <a:p>
            <a:pPr marL="0" lvl="0" indent="0" algn="l" rtl="0">
              <a:spcBef>
                <a:spcPts val="0"/>
              </a:spcBef>
              <a:spcAft>
                <a:spcPts val="0"/>
              </a:spcAft>
              <a:buNone/>
            </a:pPr>
            <a:r>
              <a:rPr lang="en" sz="1200">
                <a:latin typeface="Source Sans Pro"/>
                <a:ea typeface="Source Sans Pro"/>
                <a:cs typeface="Source Sans Pro"/>
                <a:sym typeface="Source Sans Pro"/>
              </a:rPr>
              <a:t>Atmosphere</a:t>
            </a:r>
            <a:endParaRPr sz="1200">
              <a:latin typeface="Source Sans Pro"/>
              <a:ea typeface="Source Sans Pro"/>
              <a:cs typeface="Source Sans Pro"/>
              <a:sym typeface="Source Sans Pro"/>
            </a:endParaRPr>
          </a:p>
          <a:p>
            <a:pPr marL="0" lvl="0" indent="0" algn="l" rtl="0">
              <a:spcBef>
                <a:spcPts val="0"/>
              </a:spcBef>
              <a:spcAft>
                <a:spcPts val="0"/>
              </a:spcAft>
              <a:buNone/>
            </a:pPr>
            <a:r>
              <a:rPr lang="en" sz="1200">
                <a:latin typeface="Source Sans Pro"/>
                <a:ea typeface="Source Sans Pro"/>
                <a:cs typeface="Source Sans Pro"/>
                <a:sym typeface="Source Sans Pro"/>
              </a:rPr>
              <a:t>Hydrosphere</a:t>
            </a:r>
            <a:endParaRPr sz="1200">
              <a:latin typeface="Source Sans Pro"/>
              <a:ea typeface="Source Sans Pro"/>
              <a:cs typeface="Source Sans Pro"/>
              <a:sym typeface="Source Sans Pro"/>
            </a:endParaRPr>
          </a:p>
          <a:p>
            <a:pPr marL="0" lvl="0" indent="0" algn="l" rtl="0">
              <a:spcBef>
                <a:spcPts val="0"/>
              </a:spcBef>
              <a:spcAft>
                <a:spcPts val="0"/>
              </a:spcAft>
              <a:buNone/>
            </a:pPr>
            <a:r>
              <a:rPr lang="en" sz="1200">
                <a:latin typeface="Source Sans Pro"/>
                <a:ea typeface="Source Sans Pro"/>
                <a:cs typeface="Source Sans Pro"/>
                <a:sym typeface="Source Sans Pro"/>
              </a:rPr>
              <a:t>Cryosphere</a:t>
            </a:r>
            <a:endParaRPr sz="1200">
              <a:latin typeface="Source Sans Pro"/>
              <a:ea typeface="Source Sans Pro"/>
              <a:cs typeface="Source Sans Pro"/>
              <a:sym typeface="Source Sans Pro"/>
            </a:endParaRPr>
          </a:p>
        </p:txBody>
      </p:sp>
      <p:sp>
        <p:nvSpPr>
          <p:cNvPr id="605" name="Google Shape;605;p72"/>
          <p:cNvSpPr/>
          <p:nvPr/>
        </p:nvSpPr>
        <p:spPr>
          <a:xfrm>
            <a:off x="7825650" y="1308500"/>
            <a:ext cx="363000" cy="128100"/>
          </a:xfrm>
          <a:prstGeom prst="rect">
            <a:avLst/>
          </a:prstGeom>
          <a:solidFill>
            <a:srgbClr val="FFAB4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72"/>
          <p:cNvSpPr/>
          <p:nvPr/>
        </p:nvSpPr>
        <p:spPr>
          <a:xfrm>
            <a:off x="7825650" y="1503000"/>
            <a:ext cx="363000" cy="128100"/>
          </a:xfrm>
          <a:prstGeom prst="rect">
            <a:avLst/>
          </a:prstGeom>
          <a:solidFill>
            <a:srgbClr val="6AA84F"/>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72"/>
          <p:cNvSpPr/>
          <p:nvPr/>
        </p:nvSpPr>
        <p:spPr>
          <a:xfrm>
            <a:off x="7825650" y="1697500"/>
            <a:ext cx="363000" cy="128100"/>
          </a:xfrm>
          <a:prstGeom prst="rect">
            <a:avLst/>
          </a:prstGeom>
          <a:solidFill>
            <a:srgbClr val="8E7CC3"/>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72"/>
          <p:cNvSpPr/>
          <p:nvPr/>
        </p:nvSpPr>
        <p:spPr>
          <a:xfrm>
            <a:off x="7825650" y="1892000"/>
            <a:ext cx="363000" cy="128100"/>
          </a:xfrm>
          <a:prstGeom prst="rect">
            <a:avLst/>
          </a:prstGeom>
          <a:solidFill>
            <a:srgbClr val="3C78D8"/>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72"/>
          <p:cNvSpPr/>
          <p:nvPr/>
        </p:nvSpPr>
        <p:spPr>
          <a:xfrm>
            <a:off x="7825650" y="2086500"/>
            <a:ext cx="363000" cy="128100"/>
          </a:xfrm>
          <a:prstGeom prst="rect">
            <a:avLst/>
          </a:prstGeom>
          <a:solidFill>
            <a:srgbClr val="CC0000"/>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0" name="Google Shape;610;p72"/>
          <p:cNvPicPr preferRelativeResize="0"/>
          <p:nvPr/>
        </p:nvPicPr>
        <p:blipFill>
          <a:blip r:embed="rId3">
            <a:alphaModFix/>
          </a:blip>
          <a:stretch>
            <a:fillRect/>
          </a:stretch>
        </p:blipFill>
        <p:spPr>
          <a:xfrm>
            <a:off x="3345425" y="745975"/>
            <a:ext cx="363000" cy="35202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2 - Explain 1">
  <p:cSld name="SECTION_HEADER_1_1_3">
    <p:spTree>
      <p:nvGrpSpPr>
        <p:cNvPr id="1" name="Shape 52"/>
        <p:cNvGrpSpPr/>
        <p:nvPr/>
      </p:nvGrpSpPr>
      <p:grpSpPr>
        <a:xfrm>
          <a:off x="0" y="0"/>
          <a:ext cx="0" cy="0"/>
          <a:chOff x="0" y="0"/>
          <a:chExt cx="0" cy="0"/>
        </a:xfrm>
      </p:grpSpPr>
      <p:sp>
        <p:nvSpPr>
          <p:cNvPr id="53" name="Google Shape;53;p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4" name="Google Shape;54;p8"/>
          <p:cNvSpPr txBox="1"/>
          <p:nvPr/>
        </p:nvSpPr>
        <p:spPr>
          <a:xfrm>
            <a:off x="0" y="65845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Earth Systems and Water</a:t>
            </a:r>
            <a:endParaRPr sz="30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55" name="Google Shape;55;p8"/>
          <p:cNvSpPr txBox="1"/>
          <p:nvPr/>
        </p:nvSpPr>
        <p:spPr>
          <a:xfrm>
            <a:off x="675850" y="329275"/>
            <a:ext cx="3875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a:t>
            </a:r>
            <a:r>
              <a:rPr lang="en">
                <a:solidFill>
                  <a:schemeClr val="dk1"/>
                </a:solidFill>
                <a:latin typeface="Source Sans Pro"/>
                <a:ea typeface="Source Sans Pro"/>
                <a:cs typeface="Source Sans Pro"/>
                <a:sym typeface="Source Sans Pro"/>
              </a:rPr>
              <a:t>How do Earth systems interact?</a:t>
            </a:r>
            <a:endParaRPr>
              <a:latin typeface="Source Sans Pro"/>
              <a:ea typeface="Source Sans Pro"/>
              <a:cs typeface="Source Sans Pro"/>
              <a:sym typeface="Source Sans Pro"/>
            </a:endParaRPr>
          </a:p>
        </p:txBody>
      </p:sp>
      <p:graphicFrame>
        <p:nvGraphicFramePr>
          <p:cNvPr id="56" name="Google Shape;56;p8"/>
          <p:cNvGraphicFramePr/>
          <p:nvPr/>
        </p:nvGraphicFramePr>
        <p:xfrm>
          <a:off x="447513" y="2075950"/>
          <a:ext cx="3000000" cy="3000000"/>
        </p:xfrm>
        <a:graphic>
          <a:graphicData uri="http://schemas.openxmlformats.org/drawingml/2006/table">
            <a:tbl>
              <a:tblPr>
                <a:noFill/>
                <a:tableStyleId>{C1F6016F-1F6F-4580-A61C-9CB6C4A440A6}</a:tableStyleId>
              </a:tblPr>
              <a:tblGrid>
                <a:gridCol w="2571100">
                  <a:extLst>
                    <a:ext uri="{9D8B030D-6E8A-4147-A177-3AD203B41FA5}">
                      <a16:colId xmlns:a16="http://schemas.microsoft.com/office/drawing/2014/main" val="20000"/>
                    </a:ext>
                  </a:extLst>
                </a:gridCol>
                <a:gridCol w="3093175">
                  <a:extLst>
                    <a:ext uri="{9D8B030D-6E8A-4147-A177-3AD203B41FA5}">
                      <a16:colId xmlns:a16="http://schemas.microsoft.com/office/drawing/2014/main" val="20001"/>
                    </a:ext>
                  </a:extLst>
                </a:gridCol>
                <a:gridCol w="3444975">
                  <a:extLst>
                    <a:ext uri="{9D8B030D-6E8A-4147-A177-3AD203B41FA5}">
                      <a16:colId xmlns:a16="http://schemas.microsoft.com/office/drawing/2014/main" val="20002"/>
                    </a:ext>
                  </a:extLst>
                </a:gridCol>
              </a:tblGrid>
              <a:tr h="52305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happens to the water</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Process that causes this to occur </a:t>
                      </a:r>
                      <a:r>
                        <a:rPr lang="en" b="1">
                          <a:solidFill>
                            <a:schemeClr val="lt1"/>
                          </a:solidFill>
                          <a:latin typeface="Source Sans Pro"/>
                          <a:ea typeface="Source Sans Pro"/>
                          <a:cs typeface="Source Sans Pro"/>
                          <a:sym typeface="Source Sans Pro"/>
                        </a:rPr>
                        <a:t>(Ex. Precipitation, Condensation, etc.)</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Earth systems that allow these processes to happen</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extLst>
                  <a:ext uri="{0D108BD9-81ED-4DB2-BD59-A6C34878D82A}">
                    <a16:rowId xmlns:a16="http://schemas.microsoft.com/office/drawing/2014/main" val="10000"/>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A very small water droplet in a cloud joined up with other water droplets and got so heavy that it fell to the Earth as rain.</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The water droplet fell on the Earth and flowed towards a stream, carrying small bits of soil as it went.</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Before the water droplet got to the stream, it seeped into the ground, where it was dark and cool.</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As the water droplet moved through the soil, it was taken up by the roots of a tree!</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57" name="Google Shape;57;p8"/>
          <p:cNvSpPr txBox="1"/>
          <p:nvPr/>
        </p:nvSpPr>
        <p:spPr>
          <a:xfrm>
            <a:off x="681150" y="1320250"/>
            <a:ext cx="8696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Read the story. For each part of the story, determine the process that is occurring, and the Earth systems that are involved in the process. Use the USGS Water Cycle Model for guidance.</a:t>
            </a:r>
            <a:endParaRPr>
              <a:latin typeface="Source Sans Pro"/>
              <a:ea typeface="Source Sans Pro"/>
              <a:cs typeface="Source Sans Pro"/>
              <a:sym typeface="Source Sans Pro"/>
            </a:endParaRPr>
          </a:p>
        </p:txBody>
      </p:sp>
      <p:cxnSp>
        <p:nvCxnSpPr>
          <p:cNvPr id="58" name="Google Shape;58;p8"/>
          <p:cNvCxnSpPr/>
          <p:nvPr/>
        </p:nvCxnSpPr>
        <p:spPr>
          <a:xfrm>
            <a:off x="4798600" y="466350"/>
            <a:ext cx="4051800" cy="0"/>
          </a:xfrm>
          <a:prstGeom prst="straightConnector1">
            <a:avLst/>
          </a:prstGeom>
          <a:noFill/>
          <a:ln w="9525" cap="flat" cmpd="sng">
            <a:solidFill>
              <a:schemeClr val="dk2"/>
            </a:solidFill>
            <a:prstDash val="dot"/>
            <a:round/>
            <a:headEnd type="none" w="med" len="med"/>
            <a:tailEnd type="none" w="med" len="med"/>
          </a:ln>
        </p:spPr>
      </p:cxnSp>
      <p:pic>
        <p:nvPicPr>
          <p:cNvPr id="59" name="Google Shape;59;p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matchingName="L2 - Explain 1">
  <p:cSld name="SECTION_HEADER_1_1_3">
    <p:spTree>
      <p:nvGrpSpPr>
        <p:cNvPr id="1" name="Shape 611"/>
        <p:cNvGrpSpPr/>
        <p:nvPr/>
      </p:nvGrpSpPr>
      <p:grpSpPr>
        <a:xfrm>
          <a:off x="0" y="0"/>
          <a:ext cx="0" cy="0"/>
          <a:chOff x="0" y="0"/>
          <a:chExt cx="0" cy="0"/>
        </a:xfrm>
      </p:grpSpPr>
      <p:sp>
        <p:nvSpPr>
          <p:cNvPr id="612" name="Google Shape;612;p7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13" name="Google Shape;613;p73"/>
          <p:cNvSpPr txBox="1"/>
          <p:nvPr/>
        </p:nvSpPr>
        <p:spPr>
          <a:xfrm>
            <a:off x="0" y="65845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Earth Systems and Water</a:t>
            </a:r>
            <a:endParaRPr sz="30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614" name="Google Shape;614;p73"/>
          <p:cNvSpPr txBox="1"/>
          <p:nvPr/>
        </p:nvSpPr>
        <p:spPr>
          <a:xfrm>
            <a:off x="675850" y="329275"/>
            <a:ext cx="3875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a:t>
            </a:r>
            <a:r>
              <a:rPr lang="en">
                <a:solidFill>
                  <a:schemeClr val="dk1"/>
                </a:solidFill>
                <a:latin typeface="Source Sans Pro"/>
                <a:ea typeface="Source Sans Pro"/>
                <a:cs typeface="Source Sans Pro"/>
                <a:sym typeface="Source Sans Pro"/>
              </a:rPr>
              <a:t>How do Earth systems interact?</a:t>
            </a:r>
            <a:endParaRPr>
              <a:latin typeface="Source Sans Pro"/>
              <a:ea typeface="Source Sans Pro"/>
              <a:cs typeface="Source Sans Pro"/>
              <a:sym typeface="Source Sans Pro"/>
            </a:endParaRPr>
          </a:p>
        </p:txBody>
      </p:sp>
      <p:graphicFrame>
        <p:nvGraphicFramePr>
          <p:cNvPr id="615" name="Google Shape;615;p73"/>
          <p:cNvGraphicFramePr/>
          <p:nvPr/>
        </p:nvGraphicFramePr>
        <p:xfrm>
          <a:off x="447513" y="2075950"/>
          <a:ext cx="3000000" cy="3000000"/>
        </p:xfrm>
        <a:graphic>
          <a:graphicData uri="http://schemas.openxmlformats.org/drawingml/2006/table">
            <a:tbl>
              <a:tblPr>
                <a:noFill/>
                <a:tableStyleId>{C1F6016F-1F6F-4580-A61C-9CB6C4A440A6}</a:tableStyleId>
              </a:tblPr>
              <a:tblGrid>
                <a:gridCol w="2571100">
                  <a:extLst>
                    <a:ext uri="{9D8B030D-6E8A-4147-A177-3AD203B41FA5}">
                      <a16:colId xmlns:a16="http://schemas.microsoft.com/office/drawing/2014/main" val="20000"/>
                    </a:ext>
                  </a:extLst>
                </a:gridCol>
                <a:gridCol w="3093175">
                  <a:extLst>
                    <a:ext uri="{9D8B030D-6E8A-4147-A177-3AD203B41FA5}">
                      <a16:colId xmlns:a16="http://schemas.microsoft.com/office/drawing/2014/main" val="20001"/>
                    </a:ext>
                  </a:extLst>
                </a:gridCol>
                <a:gridCol w="3444975">
                  <a:extLst>
                    <a:ext uri="{9D8B030D-6E8A-4147-A177-3AD203B41FA5}">
                      <a16:colId xmlns:a16="http://schemas.microsoft.com/office/drawing/2014/main" val="20002"/>
                    </a:ext>
                  </a:extLst>
                </a:gridCol>
              </a:tblGrid>
              <a:tr h="52305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happens to the water</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Process that causes this to occur </a:t>
                      </a:r>
                      <a:r>
                        <a:rPr lang="en" b="1">
                          <a:solidFill>
                            <a:schemeClr val="lt1"/>
                          </a:solidFill>
                          <a:latin typeface="Source Sans Pro"/>
                          <a:ea typeface="Source Sans Pro"/>
                          <a:cs typeface="Source Sans Pro"/>
                          <a:sym typeface="Source Sans Pro"/>
                        </a:rPr>
                        <a:t>(Ex. Precipitation, Condensation, etc.)</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Earth systems that allow these processes to happen</a:t>
                      </a:r>
                      <a:endParaRPr b="1">
                        <a:solidFill>
                          <a:srgbClr val="FFFFFF"/>
                        </a:solidFill>
                        <a:latin typeface="Source Sans Pro"/>
                        <a:ea typeface="Source Sans Pro"/>
                        <a:cs typeface="Source Sans Pro"/>
                        <a:sym typeface="Source Sans Pro"/>
                      </a:endParaRPr>
                    </a:p>
                  </a:txBody>
                  <a:tcPr marL="63500" marR="63500" marT="63500" marB="63500" anchor="ctr">
                    <a:solidFill>
                      <a:schemeClr val="dk2"/>
                    </a:solidFill>
                  </a:tcPr>
                </a:tc>
                <a:extLst>
                  <a:ext uri="{0D108BD9-81ED-4DB2-BD59-A6C34878D82A}">
                    <a16:rowId xmlns:a16="http://schemas.microsoft.com/office/drawing/2014/main" val="10000"/>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A very small water droplet in a cloud joined up with other water droplets and got so heavy that it fell to the Earth as rain.</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The water droplet fell on the Earth and flowed towards a stream, carrying small bits of soil as it went.</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Before the water droplet got to the stream, it seeped into the ground, where it was dark and cool.</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79925">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As the water droplet moved through the soil, it was taken up by the roots of a tree!</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616" name="Google Shape;616;p73"/>
          <p:cNvSpPr txBox="1"/>
          <p:nvPr/>
        </p:nvSpPr>
        <p:spPr>
          <a:xfrm>
            <a:off x="681150" y="1320250"/>
            <a:ext cx="8696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Read the story. For each part of the story, determine the process that is occurring, and the Earth systems that are involved in the process. Use the USGS Water Cycle Model for guidance.</a:t>
            </a:r>
            <a:endParaRPr>
              <a:latin typeface="Source Sans Pro"/>
              <a:ea typeface="Source Sans Pro"/>
              <a:cs typeface="Source Sans Pro"/>
              <a:sym typeface="Source Sans Pro"/>
            </a:endParaRPr>
          </a:p>
        </p:txBody>
      </p:sp>
      <p:cxnSp>
        <p:nvCxnSpPr>
          <p:cNvPr id="617" name="Google Shape;617;p73"/>
          <p:cNvCxnSpPr/>
          <p:nvPr/>
        </p:nvCxnSpPr>
        <p:spPr>
          <a:xfrm>
            <a:off x="4798600" y="466350"/>
            <a:ext cx="4051800" cy="0"/>
          </a:xfrm>
          <a:prstGeom prst="straightConnector1">
            <a:avLst/>
          </a:prstGeom>
          <a:noFill/>
          <a:ln w="9525" cap="flat" cmpd="sng">
            <a:solidFill>
              <a:schemeClr val="dk2"/>
            </a:solidFill>
            <a:prstDash val="dot"/>
            <a:round/>
            <a:headEnd type="none" w="med" len="med"/>
            <a:tailEnd type="none" w="med" len="med"/>
          </a:ln>
        </p:spPr>
      </p:cxnSp>
      <p:pic>
        <p:nvPicPr>
          <p:cNvPr id="618" name="Google Shape;618;p7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matchingName="L2 - Explain 2">
  <p:cSld name="SECTION_HEADER_1_1_1">
    <p:spTree>
      <p:nvGrpSpPr>
        <p:cNvPr id="1" name="Shape 619"/>
        <p:cNvGrpSpPr/>
        <p:nvPr/>
      </p:nvGrpSpPr>
      <p:grpSpPr>
        <a:xfrm>
          <a:off x="0" y="0"/>
          <a:ext cx="0" cy="0"/>
          <a:chOff x="0" y="0"/>
          <a:chExt cx="0" cy="0"/>
        </a:xfrm>
      </p:grpSpPr>
      <p:sp>
        <p:nvSpPr>
          <p:cNvPr id="620" name="Google Shape;620;p7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21" name="Google Shape;621;p74"/>
          <p:cNvSpPr txBox="1"/>
          <p:nvPr/>
        </p:nvSpPr>
        <p:spPr>
          <a:xfrm>
            <a:off x="0" y="6294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Earth Systems and Water</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622" name="Google Shape;622;p74"/>
          <p:cNvSpPr txBox="1"/>
          <p:nvPr/>
        </p:nvSpPr>
        <p:spPr>
          <a:xfrm>
            <a:off x="675850" y="1268850"/>
            <a:ext cx="8750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Directions: Read the story. For each part of the story, determine the process that is occurring, and the Earth systems that are involved in the process. Use the USGS Water Cycle Model for guidance.</a:t>
            </a:r>
            <a:endParaRPr>
              <a:latin typeface="Source Sans Pro"/>
              <a:ea typeface="Source Sans Pro"/>
              <a:cs typeface="Source Sans Pro"/>
              <a:sym typeface="Source Sans Pro"/>
            </a:endParaRPr>
          </a:p>
        </p:txBody>
      </p:sp>
      <p:graphicFrame>
        <p:nvGraphicFramePr>
          <p:cNvPr id="623" name="Google Shape;623;p74"/>
          <p:cNvGraphicFramePr/>
          <p:nvPr/>
        </p:nvGraphicFramePr>
        <p:xfrm>
          <a:off x="508375" y="2010200"/>
          <a:ext cx="3000000" cy="3000000"/>
        </p:xfrm>
        <a:graphic>
          <a:graphicData uri="http://schemas.openxmlformats.org/drawingml/2006/table">
            <a:tbl>
              <a:tblPr>
                <a:noFill/>
                <a:tableStyleId>{C1F6016F-1F6F-4580-A61C-9CB6C4A440A6}</a:tableStyleId>
              </a:tblPr>
              <a:tblGrid>
                <a:gridCol w="2968825">
                  <a:extLst>
                    <a:ext uri="{9D8B030D-6E8A-4147-A177-3AD203B41FA5}">
                      <a16:colId xmlns:a16="http://schemas.microsoft.com/office/drawing/2014/main" val="20000"/>
                    </a:ext>
                  </a:extLst>
                </a:gridCol>
                <a:gridCol w="3058925">
                  <a:extLst>
                    <a:ext uri="{9D8B030D-6E8A-4147-A177-3AD203B41FA5}">
                      <a16:colId xmlns:a16="http://schemas.microsoft.com/office/drawing/2014/main" val="20001"/>
                    </a:ext>
                  </a:extLst>
                </a:gridCol>
                <a:gridCol w="3013875">
                  <a:extLst>
                    <a:ext uri="{9D8B030D-6E8A-4147-A177-3AD203B41FA5}">
                      <a16:colId xmlns:a16="http://schemas.microsoft.com/office/drawing/2014/main" val="20002"/>
                    </a:ext>
                  </a:extLst>
                </a:gridCol>
              </a:tblGrid>
              <a:tr h="5680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happens to the water</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Process that causes this to occur </a:t>
                      </a:r>
                      <a:r>
                        <a:rPr lang="en" b="1">
                          <a:solidFill>
                            <a:schemeClr val="lt1"/>
                          </a:solidFill>
                          <a:latin typeface="Source Sans Pro"/>
                          <a:ea typeface="Source Sans Pro"/>
                          <a:cs typeface="Source Sans Pro"/>
                          <a:sym typeface="Source Sans Pro"/>
                        </a:rPr>
                        <a:t>(Ex. Precipitation, Condensation, etc.)</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Earth systems that allow these processes to happen</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extLst>
                  <a:ext uri="{0D108BD9-81ED-4DB2-BD59-A6C34878D82A}">
                    <a16:rowId xmlns:a16="http://schemas.microsoft.com/office/drawing/2014/main" val="10000"/>
                  </a:ext>
                </a:extLst>
              </a:tr>
              <a:tr h="1136250">
                <a:tc>
                  <a:txBody>
                    <a:bodyPr/>
                    <a:lstStyle/>
                    <a:p>
                      <a:pPr marL="0" lvl="0" indent="0" algn="l" rtl="0">
                        <a:lnSpc>
                          <a:spcPct val="115000"/>
                        </a:lnSpc>
                        <a:spcBef>
                          <a:spcPts val="0"/>
                        </a:spcBef>
                        <a:spcAft>
                          <a:spcPts val="0"/>
                        </a:spcAft>
                        <a:buNone/>
                      </a:pPr>
                      <a:r>
                        <a:rPr lang="en" sz="1200">
                          <a:solidFill>
                            <a:schemeClr val="dk1"/>
                          </a:solidFill>
                          <a:latin typeface="Source Sans Pro"/>
                          <a:ea typeface="Source Sans Pro"/>
                          <a:cs typeface="Source Sans Pro"/>
                          <a:sym typeface="Source Sans Pro"/>
                        </a:rPr>
                        <a:t>The tree used the water droplet to make an acorn. The acorn grew round and fat all summer.</a:t>
                      </a:r>
                      <a:endParaRPr sz="1200">
                        <a:latin typeface="Source Sans Pro"/>
                        <a:ea typeface="Source Sans Pro"/>
                        <a:cs typeface="Source Sans Pro"/>
                        <a:sym typeface="Source Sans Pro"/>
                      </a:endParaRPr>
                    </a:p>
                  </a:txBody>
                  <a:tcPr marL="63500" marR="63500" marT="63500" marB="63500" anchor="ctr">
                    <a:lnT w="12700" cap="flat" cmpd="sng">
                      <a:solidFill>
                        <a:srgbClr val="000000"/>
                      </a:solidFill>
                      <a:prstDash val="solid"/>
                      <a:round/>
                      <a:headEnd type="none" w="sm" len="sm"/>
                      <a:tailEnd type="none" w="sm" len="sm"/>
                    </a:lnT>
                  </a:tcP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lnT w="12700" cap="flat" cmpd="sng">
                      <a:solidFill>
                        <a:srgbClr val="000000"/>
                      </a:solidFill>
                      <a:prstDash val="solid"/>
                      <a:round/>
                      <a:headEnd type="none" w="sm" len="sm"/>
                      <a:tailEnd type="none" w="sm" len="sm"/>
                    </a:lnT>
                  </a:tcP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lnT w="12700" cap="flat" cmpd="sng">
                      <a:solidFill>
                        <a:srgbClr val="000000"/>
                      </a:solidFill>
                      <a:prstDash val="solid"/>
                      <a:round/>
                      <a:headEnd type="none" w="sm" len="sm"/>
                      <a:tailEnd type="none" w="sm" len="sm"/>
                    </a:lnT>
                  </a:tcPr>
                </a:tc>
                <a:extLst>
                  <a:ext uri="{0D108BD9-81ED-4DB2-BD59-A6C34878D82A}">
                    <a16:rowId xmlns:a16="http://schemas.microsoft.com/office/drawing/2014/main" val="10001"/>
                  </a:ext>
                </a:extLst>
              </a:tr>
              <a:tr h="1136250">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Not all of the water is used to make the acorn. Some of the water is released into the air when the tree “breathes” through its’ leaves. </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36250">
                <a:tc>
                  <a:txBody>
                    <a:bodyPr/>
                    <a:lstStyle/>
                    <a:p>
                      <a:pPr marL="0" lvl="0" indent="0" algn="l" rtl="0">
                        <a:lnSpc>
                          <a:spcPct val="115000"/>
                        </a:lnSpc>
                        <a:spcBef>
                          <a:spcPts val="0"/>
                        </a:spcBef>
                        <a:spcAft>
                          <a:spcPts val="0"/>
                        </a:spcAft>
                        <a:buNone/>
                      </a:pP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36250">
                <a:tc>
                  <a:txBody>
                    <a:bodyPr/>
                    <a:lstStyle/>
                    <a:p>
                      <a:pPr marL="0" lvl="0" indent="0" algn="l" rtl="0">
                        <a:lnSpc>
                          <a:spcPct val="115000"/>
                        </a:lnSpc>
                        <a:spcBef>
                          <a:spcPts val="0"/>
                        </a:spcBef>
                        <a:spcAft>
                          <a:spcPts val="0"/>
                        </a:spcAft>
                        <a:buNone/>
                      </a:pP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624" name="Google Shape;624;p74"/>
          <p:cNvSpPr txBox="1"/>
          <p:nvPr/>
        </p:nvSpPr>
        <p:spPr>
          <a:xfrm>
            <a:off x="675850" y="329275"/>
            <a:ext cx="3875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a:t>
            </a:r>
            <a:r>
              <a:rPr lang="en">
                <a:solidFill>
                  <a:schemeClr val="dk1"/>
                </a:solidFill>
                <a:latin typeface="Source Sans Pro"/>
                <a:ea typeface="Source Sans Pro"/>
                <a:cs typeface="Source Sans Pro"/>
                <a:sym typeface="Source Sans Pro"/>
              </a:rPr>
              <a:t>How do Earth systems interact?</a:t>
            </a:r>
            <a:endParaRPr>
              <a:latin typeface="Source Sans Pro"/>
              <a:ea typeface="Source Sans Pro"/>
              <a:cs typeface="Source Sans Pro"/>
              <a:sym typeface="Source Sans Pro"/>
            </a:endParaRPr>
          </a:p>
        </p:txBody>
      </p:sp>
      <p:cxnSp>
        <p:nvCxnSpPr>
          <p:cNvPr id="625" name="Google Shape;625;p74"/>
          <p:cNvCxnSpPr/>
          <p:nvPr/>
        </p:nvCxnSpPr>
        <p:spPr>
          <a:xfrm>
            <a:off x="4798600" y="466350"/>
            <a:ext cx="4051800" cy="0"/>
          </a:xfrm>
          <a:prstGeom prst="straightConnector1">
            <a:avLst/>
          </a:prstGeom>
          <a:noFill/>
          <a:ln w="9525" cap="flat" cmpd="sng">
            <a:solidFill>
              <a:schemeClr val="dk2"/>
            </a:solidFill>
            <a:prstDash val="dot"/>
            <a:round/>
            <a:headEnd type="none" w="med" len="med"/>
            <a:tailEnd type="none" w="med" len="med"/>
          </a:ln>
        </p:spPr>
      </p:cxnSp>
      <p:pic>
        <p:nvPicPr>
          <p:cNvPr id="626" name="Google Shape;626;p7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matchingName="L2 - Explain 3">
  <p:cSld name="CUSTOM_1">
    <p:spTree>
      <p:nvGrpSpPr>
        <p:cNvPr id="1" name="Shape 627"/>
        <p:cNvGrpSpPr/>
        <p:nvPr/>
      </p:nvGrpSpPr>
      <p:grpSpPr>
        <a:xfrm>
          <a:off x="0" y="0"/>
          <a:ext cx="0" cy="0"/>
          <a:chOff x="0" y="0"/>
          <a:chExt cx="0" cy="0"/>
        </a:xfrm>
      </p:grpSpPr>
      <p:sp>
        <p:nvSpPr>
          <p:cNvPr id="628" name="Google Shape;628;p7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29" name="Google Shape;629;p75"/>
          <p:cNvSpPr txBox="1"/>
          <p:nvPr/>
        </p:nvSpPr>
        <p:spPr>
          <a:xfrm>
            <a:off x="0" y="658450"/>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Earth Systems and Water</a:t>
            </a:r>
            <a:endParaRPr sz="3600">
              <a:latin typeface="Source Sans Pro"/>
              <a:ea typeface="Source Sans Pro"/>
              <a:cs typeface="Source Sans Pro"/>
              <a:sym typeface="Source Sans Pro"/>
            </a:endParaRPr>
          </a:p>
        </p:txBody>
      </p:sp>
      <p:sp>
        <p:nvSpPr>
          <p:cNvPr id="630" name="Google Shape;630;p75"/>
          <p:cNvSpPr txBox="1"/>
          <p:nvPr/>
        </p:nvSpPr>
        <p:spPr>
          <a:xfrm>
            <a:off x="675850" y="319425"/>
            <a:ext cx="38073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2 EXPLAIN: How do Earth systems interact?</a:t>
            </a:r>
            <a:endParaRPr>
              <a:latin typeface="Source Sans Pro"/>
              <a:ea typeface="Source Sans Pro"/>
              <a:cs typeface="Source Sans Pro"/>
              <a:sym typeface="Source Sans Pro"/>
            </a:endParaRPr>
          </a:p>
        </p:txBody>
      </p:sp>
      <p:cxnSp>
        <p:nvCxnSpPr>
          <p:cNvPr id="631" name="Google Shape;631;p75"/>
          <p:cNvCxnSpPr/>
          <p:nvPr/>
        </p:nvCxnSpPr>
        <p:spPr>
          <a:xfrm>
            <a:off x="4663450" y="461850"/>
            <a:ext cx="4187100" cy="4200"/>
          </a:xfrm>
          <a:prstGeom prst="straightConnector1">
            <a:avLst/>
          </a:prstGeom>
          <a:noFill/>
          <a:ln w="9525" cap="flat" cmpd="sng">
            <a:solidFill>
              <a:schemeClr val="dk2"/>
            </a:solidFill>
            <a:prstDash val="dot"/>
            <a:round/>
            <a:headEnd type="none" w="med" len="med"/>
            <a:tailEnd type="none" w="med" len="med"/>
          </a:ln>
        </p:spPr>
      </p:cxnSp>
      <p:pic>
        <p:nvPicPr>
          <p:cNvPr id="632" name="Google Shape;632;p7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633" name="Google Shape;633;p75"/>
          <p:cNvSpPr txBox="1"/>
          <p:nvPr/>
        </p:nvSpPr>
        <p:spPr>
          <a:xfrm>
            <a:off x="675850" y="1311250"/>
            <a:ext cx="86961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Would the water story always happen in the same way, or could it have a different ending? Could different things happen to the water along the way? Why do you think that?</a:t>
            </a:r>
            <a:endParaRPr>
              <a:latin typeface="Source Sans Pro"/>
              <a:ea typeface="Source Sans Pro"/>
              <a:cs typeface="Source Sans Pro"/>
              <a:sym typeface="Source Sans Pro"/>
            </a:endParaRPr>
          </a:p>
        </p:txBody>
      </p:sp>
      <p:sp>
        <p:nvSpPr>
          <p:cNvPr id="634" name="Google Shape;634;p75"/>
          <p:cNvSpPr txBox="1"/>
          <p:nvPr/>
        </p:nvSpPr>
        <p:spPr>
          <a:xfrm>
            <a:off x="675850" y="3947350"/>
            <a:ext cx="86961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Using the parts of the water cycle, give one example of how water in the hydrosphere affects how another sphere functions.</a:t>
            </a:r>
            <a:endParaRPr>
              <a:latin typeface="Source Sans Pro"/>
              <a:ea typeface="Source Sans Pro"/>
              <a:cs typeface="Source Sans Pro"/>
              <a:sym typeface="Source Sans Pro"/>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matchingName="L3 - Engage 1">
  <p:cSld name="CUSTOM_10">
    <p:spTree>
      <p:nvGrpSpPr>
        <p:cNvPr id="1" name="Shape 635"/>
        <p:cNvGrpSpPr/>
        <p:nvPr/>
      </p:nvGrpSpPr>
      <p:grpSpPr>
        <a:xfrm>
          <a:off x="0" y="0"/>
          <a:ext cx="0" cy="0"/>
          <a:chOff x="0" y="0"/>
          <a:chExt cx="0" cy="0"/>
        </a:xfrm>
      </p:grpSpPr>
      <p:sp>
        <p:nvSpPr>
          <p:cNvPr id="636" name="Google Shape;636;p7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637" name="Google Shape;637;p76"/>
          <p:cNvGraphicFramePr/>
          <p:nvPr/>
        </p:nvGraphicFramePr>
        <p:xfrm>
          <a:off x="468500" y="1827803"/>
          <a:ext cx="3000000" cy="3000000"/>
        </p:xfrm>
        <a:graphic>
          <a:graphicData uri="http://schemas.openxmlformats.org/drawingml/2006/table">
            <a:tbl>
              <a:tblPr>
                <a:noFill/>
                <a:tableStyleId>{C1F6016F-1F6F-4580-A61C-9CB6C4A440A6}</a:tableStyleId>
              </a:tblPr>
              <a:tblGrid>
                <a:gridCol w="2103850">
                  <a:extLst>
                    <a:ext uri="{9D8B030D-6E8A-4147-A177-3AD203B41FA5}">
                      <a16:colId xmlns:a16="http://schemas.microsoft.com/office/drawing/2014/main" val="20000"/>
                    </a:ext>
                  </a:extLst>
                </a:gridCol>
                <a:gridCol w="2219375">
                  <a:extLst>
                    <a:ext uri="{9D8B030D-6E8A-4147-A177-3AD203B41FA5}">
                      <a16:colId xmlns:a16="http://schemas.microsoft.com/office/drawing/2014/main" val="20001"/>
                    </a:ext>
                  </a:extLst>
                </a:gridCol>
                <a:gridCol w="2403175">
                  <a:extLst>
                    <a:ext uri="{9D8B030D-6E8A-4147-A177-3AD203B41FA5}">
                      <a16:colId xmlns:a16="http://schemas.microsoft.com/office/drawing/2014/main" val="20002"/>
                    </a:ext>
                  </a:extLst>
                </a:gridCol>
                <a:gridCol w="2403175">
                  <a:extLst>
                    <a:ext uri="{9D8B030D-6E8A-4147-A177-3AD203B41FA5}">
                      <a16:colId xmlns:a16="http://schemas.microsoft.com/office/drawing/2014/main" val="20003"/>
                    </a:ext>
                  </a:extLst>
                </a:gridCol>
              </a:tblGrid>
              <a:tr h="488300">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Photo or Written Description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If photo: Where did you take it?</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What activity does this picture explain?</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Why is this activity important to you?</a:t>
                      </a:r>
                      <a:endParaRPr sz="1200"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996175">
                <a:tc>
                  <a:txBody>
                    <a:bodyPr/>
                    <a:lstStyle/>
                    <a:p>
                      <a:pPr marL="0" lvl="0" indent="0" algn="l" rtl="0">
                        <a:spcBef>
                          <a:spcPts val="0"/>
                        </a:spcBef>
                        <a:spcAft>
                          <a:spcPts val="0"/>
                        </a:spcAft>
                        <a:buNone/>
                      </a:pPr>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bl>
          </a:graphicData>
        </a:graphic>
      </p:graphicFrame>
      <p:sp>
        <p:nvSpPr>
          <p:cNvPr id="638" name="Google Shape;638;p76"/>
          <p:cNvSpPr txBox="1"/>
          <p:nvPr/>
        </p:nvSpPr>
        <p:spPr>
          <a:xfrm>
            <a:off x="185025" y="4934550"/>
            <a:ext cx="4397100" cy="1218900"/>
          </a:xfrm>
          <a:prstGeom prst="rect">
            <a:avLst/>
          </a:prstGeom>
          <a:noFill/>
          <a:ln>
            <a:noFill/>
          </a:ln>
        </p:spPr>
        <p:txBody>
          <a:bodyPr spcFirstLastPara="1" wrap="square" lIns="91425" tIns="91425" rIns="91425" bIns="91425" anchor="t" anchorCtr="0">
            <a:spAutoFit/>
          </a:bodyPr>
          <a:lstStyle/>
          <a:p>
            <a:pPr marL="91440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91440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p:txBody>
      </p:sp>
      <p:sp>
        <p:nvSpPr>
          <p:cNvPr id="639" name="Google Shape;639;p76"/>
          <p:cNvSpPr txBox="1"/>
          <p:nvPr/>
        </p:nvSpPr>
        <p:spPr>
          <a:xfrm>
            <a:off x="687125" y="319425"/>
            <a:ext cx="59475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ENGAGE: What are natural resources, and how do humans use them?</a:t>
            </a:r>
            <a:endParaRPr>
              <a:latin typeface="Source Sans Pro"/>
              <a:ea typeface="Source Sans Pro"/>
              <a:cs typeface="Source Sans Pro"/>
              <a:sym typeface="Source Sans Pro"/>
            </a:endParaRPr>
          </a:p>
        </p:txBody>
      </p:sp>
      <p:sp>
        <p:nvSpPr>
          <p:cNvPr id="640" name="Google Shape;640;p76"/>
          <p:cNvSpPr txBox="1"/>
          <p:nvPr/>
        </p:nvSpPr>
        <p:spPr>
          <a:xfrm>
            <a:off x="0" y="573872"/>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A Day in My Life</a:t>
            </a:r>
            <a:endParaRPr sz="3600">
              <a:latin typeface="Source Sans Pro"/>
              <a:ea typeface="Source Sans Pro"/>
              <a:cs typeface="Source Sans Pro"/>
              <a:sym typeface="Source Sans Pro"/>
            </a:endParaRPr>
          </a:p>
        </p:txBody>
      </p:sp>
      <p:sp>
        <p:nvSpPr>
          <p:cNvPr id="641" name="Google Shape;641;p76"/>
          <p:cNvSpPr txBox="1"/>
          <p:nvPr/>
        </p:nvSpPr>
        <p:spPr>
          <a:xfrm>
            <a:off x="0" y="1255175"/>
            <a:ext cx="100584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How do you rely on Earth materials for your daily life? </a:t>
            </a:r>
            <a:endParaRPr>
              <a:latin typeface="Source Sans Pro"/>
              <a:ea typeface="Source Sans Pro"/>
              <a:cs typeface="Source Sans Pro"/>
              <a:sym typeface="Source Sans Pro"/>
            </a:endParaRPr>
          </a:p>
        </p:txBody>
      </p:sp>
      <p:cxnSp>
        <p:nvCxnSpPr>
          <p:cNvPr id="642" name="Google Shape;642;p76"/>
          <p:cNvCxnSpPr/>
          <p:nvPr/>
        </p:nvCxnSpPr>
        <p:spPr>
          <a:xfrm rot="10800000" flipH="1">
            <a:off x="6995150" y="466200"/>
            <a:ext cx="1855500" cy="6900"/>
          </a:xfrm>
          <a:prstGeom prst="straightConnector1">
            <a:avLst/>
          </a:prstGeom>
          <a:noFill/>
          <a:ln w="9525" cap="flat" cmpd="sng">
            <a:solidFill>
              <a:schemeClr val="dk2"/>
            </a:solidFill>
            <a:prstDash val="dot"/>
            <a:round/>
            <a:headEnd type="none" w="med" len="med"/>
            <a:tailEnd type="none" w="med" len="med"/>
          </a:ln>
        </p:spPr>
      </p:cxnSp>
      <p:pic>
        <p:nvPicPr>
          <p:cNvPr id="643" name="Google Shape;643;p7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matchingName="L3 - Explain 1">
  <p:cSld name="CUSTOM_1_1">
    <p:spTree>
      <p:nvGrpSpPr>
        <p:cNvPr id="1" name="Shape 644"/>
        <p:cNvGrpSpPr/>
        <p:nvPr/>
      </p:nvGrpSpPr>
      <p:grpSpPr>
        <a:xfrm>
          <a:off x="0" y="0"/>
          <a:ext cx="0" cy="0"/>
          <a:chOff x="0" y="0"/>
          <a:chExt cx="0" cy="0"/>
        </a:xfrm>
      </p:grpSpPr>
      <p:sp>
        <p:nvSpPr>
          <p:cNvPr id="645" name="Google Shape;645;p7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46" name="Google Shape;646;p77"/>
          <p:cNvSpPr txBox="1"/>
          <p:nvPr/>
        </p:nvSpPr>
        <p:spPr>
          <a:xfrm>
            <a:off x="0" y="6645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Fossil Fuel Energy Research</a:t>
            </a:r>
            <a:endParaRPr sz="3600">
              <a:latin typeface="Source Sans Pro"/>
              <a:ea typeface="Source Sans Pro"/>
              <a:cs typeface="Source Sans Pro"/>
              <a:sym typeface="Source Sans Pro"/>
            </a:endParaRPr>
          </a:p>
        </p:txBody>
      </p:sp>
      <p:sp>
        <p:nvSpPr>
          <p:cNvPr id="647" name="Google Shape;647;p77"/>
          <p:cNvSpPr txBox="1"/>
          <p:nvPr/>
        </p:nvSpPr>
        <p:spPr>
          <a:xfrm>
            <a:off x="664600" y="251982"/>
            <a:ext cx="59139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EXPLAIN: </a:t>
            </a:r>
            <a:r>
              <a:rPr lang="en">
                <a:solidFill>
                  <a:schemeClr val="dk1"/>
                </a:solidFill>
                <a:latin typeface="Source Sans Pro"/>
                <a:ea typeface="Source Sans Pro"/>
                <a:cs typeface="Source Sans Pro"/>
                <a:sym typeface="Source Sans Pro"/>
              </a:rPr>
              <a:t>What are natural resources, and how do humans use them?</a:t>
            </a:r>
            <a:endParaRPr>
              <a:latin typeface="Source Sans Pro"/>
              <a:ea typeface="Source Sans Pro"/>
              <a:cs typeface="Source Sans Pro"/>
              <a:sym typeface="Source Sans Pro"/>
            </a:endParaRPr>
          </a:p>
        </p:txBody>
      </p:sp>
      <p:cxnSp>
        <p:nvCxnSpPr>
          <p:cNvPr id="648" name="Google Shape;648;p77"/>
          <p:cNvCxnSpPr/>
          <p:nvPr/>
        </p:nvCxnSpPr>
        <p:spPr>
          <a:xfrm rot="10800000" flipH="1">
            <a:off x="6578375" y="466200"/>
            <a:ext cx="2272200" cy="6900"/>
          </a:xfrm>
          <a:prstGeom prst="straightConnector1">
            <a:avLst/>
          </a:prstGeom>
          <a:noFill/>
          <a:ln w="9525" cap="flat" cmpd="sng">
            <a:solidFill>
              <a:schemeClr val="dk2"/>
            </a:solidFill>
            <a:prstDash val="dot"/>
            <a:round/>
            <a:headEnd type="none" w="med" len="med"/>
            <a:tailEnd type="none" w="med" len="med"/>
          </a:ln>
        </p:spPr>
      </p:cxnSp>
      <p:pic>
        <p:nvPicPr>
          <p:cNvPr id="649" name="Google Shape;649;p7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650" name="Google Shape;650;p77"/>
          <p:cNvGraphicFramePr/>
          <p:nvPr/>
        </p:nvGraphicFramePr>
        <p:xfrm>
          <a:off x="455600" y="1620925"/>
          <a:ext cx="3000000" cy="3000000"/>
        </p:xfrm>
        <a:graphic>
          <a:graphicData uri="http://schemas.openxmlformats.org/drawingml/2006/table">
            <a:tbl>
              <a:tblPr>
                <a:noFill/>
                <a:tableStyleId>{C1F6016F-1F6F-4580-A61C-9CB6C4A440A6}</a:tableStyleId>
              </a:tblPr>
              <a:tblGrid>
                <a:gridCol w="983475">
                  <a:extLst>
                    <a:ext uri="{9D8B030D-6E8A-4147-A177-3AD203B41FA5}">
                      <a16:colId xmlns:a16="http://schemas.microsoft.com/office/drawing/2014/main" val="20000"/>
                    </a:ext>
                  </a:extLst>
                </a:gridCol>
                <a:gridCol w="3715700">
                  <a:extLst>
                    <a:ext uri="{9D8B030D-6E8A-4147-A177-3AD203B41FA5}">
                      <a16:colId xmlns:a16="http://schemas.microsoft.com/office/drawing/2014/main" val="20001"/>
                    </a:ext>
                  </a:extLst>
                </a:gridCol>
                <a:gridCol w="1173450">
                  <a:extLst>
                    <a:ext uri="{9D8B030D-6E8A-4147-A177-3AD203B41FA5}">
                      <a16:colId xmlns:a16="http://schemas.microsoft.com/office/drawing/2014/main" val="20002"/>
                    </a:ext>
                  </a:extLst>
                </a:gridCol>
                <a:gridCol w="3266625">
                  <a:extLst>
                    <a:ext uri="{9D8B030D-6E8A-4147-A177-3AD203B41FA5}">
                      <a16:colId xmlns:a16="http://schemas.microsoft.com/office/drawing/2014/main" val="20003"/>
                    </a:ext>
                  </a:extLst>
                </a:gridCol>
              </a:tblGrid>
              <a:tr h="506125">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Energy Source</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How it forms (natural process)</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Is it renewable? </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How humans use technology to extract it or use it</a:t>
                      </a:r>
                      <a:endParaRPr b="1">
                        <a:solidFill>
                          <a:srgbClr val="FFFFFF"/>
                        </a:solidFill>
                        <a:latin typeface="Source Sans Pro"/>
                        <a:ea typeface="Source Sans Pro"/>
                        <a:cs typeface="Source Sans Pro"/>
                        <a:sym typeface="Source Sans Pro"/>
                      </a:endParaRPr>
                    </a:p>
                  </a:txBody>
                  <a:tcPr marL="63500" marR="63500" marT="63500" marB="63500" anchor="ctr">
                    <a:solidFill>
                      <a:srgbClr val="666666"/>
                    </a:solidFill>
                  </a:tcPr>
                </a:tc>
                <a:extLst>
                  <a:ext uri="{0D108BD9-81ED-4DB2-BD59-A6C34878D82A}">
                    <a16:rowId xmlns:a16="http://schemas.microsoft.com/office/drawing/2014/main" val="10000"/>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Coal</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Oil</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614175">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Natural Gas</a:t>
                      </a:r>
                      <a:endParaRPr>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1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bl>
          </a:graphicData>
        </a:graphic>
      </p:graphicFrame>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matchingName="L4 - Explore 2">
  <p:cSld name="CUSTOM_11">
    <p:spTree>
      <p:nvGrpSpPr>
        <p:cNvPr id="1" name="Shape 651"/>
        <p:cNvGrpSpPr/>
        <p:nvPr/>
      </p:nvGrpSpPr>
      <p:grpSpPr>
        <a:xfrm>
          <a:off x="0" y="0"/>
          <a:ext cx="0" cy="0"/>
          <a:chOff x="0" y="0"/>
          <a:chExt cx="0" cy="0"/>
        </a:xfrm>
      </p:grpSpPr>
      <p:sp>
        <p:nvSpPr>
          <p:cNvPr id="652" name="Google Shape;652;p7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53" name="Google Shape;653;p78"/>
          <p:cNvSpPr txBox="1"/>
          <p:nvPr/>
        </p:nvSpPr>
        <p:spPr>
          <a:xfrm>
            <a:off x="709000" y="283850"/>
            <a:ext cx="5862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our use of fossil fuels affect Earth systems?  </a:t>
            </a:r>
            <a:endParaRPr>
              <a:latin typeface="Source Sans Pro"/>
              <a:ea typeface="Source Sans Pro"/>
              <a:cs typeface="Source Sans Pro"/>
              <a:sym typeface="Source Sans Pro"/>
            </a:endParaRPr>
          </a:p>
        </p:txBody>
      </p:sp>
      <p:sp>
        <p:nvSpPr>
          <p:cNvPr id="654" name="Google Shape;654;p78"/>
          <p:cNvSpPr txBox="1"/>
          <p:nvPr/>
        </p:nvSpPr>
        <p:spPr>
          <a:xfrm>
            <a:off x="0" y="712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The Air We Breathe </a:t>
            </a:r>
            <a:endParaRPr sz="3600" i="1">
              <a:solidFill>
                <a:schemeClr val="dk1"/>
              </a:solidFill>
              <a:latin typeface="Source Sans Pro"/>
              <a:ea typeface="Source Sans Pro"/>
              <a:cs typeface="Source Sans Pro"/>
              <a:sym typeface="Source Sans Pro"/>
            </a:endParaRPr>
          </a:p>
        </p:txBody>
      </p:sp>
      <p:pic>
        <p:nvPicPr>
          <p:cNvPr id="655" name="Google Shape;655;p7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656" name="Google Shape;656;p78"/>
          <p:cNvCxnSpPr/>
          <p:nvPr/>
        </p:nvCxnSpPr>
        <p:spPr>
          <a:xfrm>
            <a:off x="6266275" y="460425"/>
            <a:ext cx="2613300" cy="5700"/>
          </a:xfrm>
          <a:prstGeom prst="straightConnector1">
            <a:avLst/>
          </a:prstGeom>
          <a:noFill/>
          <a:ln w="9525" cap="flat" cmpd="sng">
            <a:solidFill>
              <a:schemeClr val="dk2"/>
            </a:solidFill>
            <a:prstDash val="dot"/>
            <a:round/>
            <a:headEnd type="none" w="med" len="med"/>
            <a:tailEnd type="none" w="med" len="med"/>
          </a:ln>
        </p:spPr>
      </p:cxnSp>
      <p:sp>
        <p:nvSpPr>
          <p:cNvPr id="657" name="Google Shape;657;p78"/>
          <p:cNvSpPr txBox="1"/>
          <p:nvPr/>
        </p:nvSpPr>
        <p:spPr>
          <a:xfrm>
            <a:off x="473100" y="1451300"/>
            <a:ext cx="91242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Research how the use of cars and other transportation leads to health problems. Make a flowchart showing how traffic leads to higher asthma rates in certain places. </a:t>
            </a:r>
            <a:endParaRPr>
              <a:latin typeface="Source Sans Pro"/>
              <a:ea typeface="Source Sans Pro"/>
              <a:cs typeface="Source Sans Pro"/>
              <a:sym typeface="Source Sans Pro"/>
            </a:endParaRPr>
          </a:p>
        </p:txBody>
      </p:sp>
      <p:pic>
        <p:nvPicPr>
          <p:cNvPr id="658" name="Google Shape;658;p78"/>
          <p:cNvPicPr preferRelativeResize="0"/>
          <p:nvPr/>
        </p:nvPicPr>
        <p:blipFill>
          <a:blip r:embed="rId3">
            <a:alphaModFix/>
          </a:blip>
          <a:stretch>
            <a:fillRect/>
          </a:stretch>
        </p:blipFill>
        <p:spPr>
          <a:xfrm>
            <a:off x="425400" y="3979572"/>
            <a:ext cx="1701000" cy="721160"/>
          </a:xfrm>
          <a:prstGeom prst="rect">
            <a:avLst/>
          </a:prstGeom>
          <a:noFill/>
          <a:ln>
            <a:noFill/>
          </a:ln>
        </p:spPr>
      </p:pic>
      <p:pic>
        <p:nvPicPr>
          <p:cNvPr id="659" name="Google Shape;659;p78"/>
          <p:cNvPicPr preferRelativeResize="0"/>
          <p:nvPr/>
        </p:nvPicPr>
        <p:blipFill>
          <a:blip r:embed="rId4">
            <a:alphaModFix/>
          </a:blip>
          <a:stretch>
            <a:fillRect/>
          </a:stretch>
        </p:blipFill>
        <p:spPr>
          <a:xfrm>
            <a:off x="8067475" y="3775287"/>
            <a:ext cx="1252225" cy="1154550"/>
          </a:xfrm>
          <a:prstGeom prst="rect">
            <a:avLst/>
          </a:prstGeom>
          <a:noFill/>
          <a:ln>
            <a:noFill/>
          </a:ln>
        </p:spPr>
      </p:pic>
      <p:sp>
        <p:nvSpPr>
          <p:cNvPr id="660" name="Google Shape;660;p78"/>
          <p:cNvSpPr txBox="1"/>
          <p:nvPr/>
        </p:nvSpPr>
        <p:spPr>
          <a:xfrm>
            <a:off x="7841800" y="5022475"/>
            <a:ext cx="1701000" cy="6156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Source Sans Pro"/>
                <a:ea typeface="Source Sans Pro"/>
                <a:cs typeface="Source Sans Pro"/>
                <a:sym typeface="Source Sans Pro"/>
              </a:rPr>
              <a:t>Effect:</a:t>
            </a:r>
            <a:endParaRPr b="1">
              <a:latin typeface="Source Sans Pro"/>
              <a:ea typeface="Source Sans Pro"/>
              <a:cs typeface="Source Sans Pro"/>
              <a:sym typeface="Source Sans Pro"/>
            </a:endParaRPr>
          </a:p>
          <a:p>
            <a:pPr marL="0" lvl="0" indent="0" algn="ctr" rtl="0">
              <a:spcBef>
                <a:spcPts val="0"/>
              </a:spcBef>
              <a:spcAft>
                <a:spcPts val="0"/>
              </a:spcAft>
              <a:buNone/>
            </a:pPr>
            <a:r>
              <a:rPr lang="en">
                <a:latin typeface="Source Sans Pro"/>
                <a:ea typeface="Source Sans Pro"/>
                <a:cs typeface="Source Sans Pro"/>
                <a:sym typeface="Source Sans Pro"/>
              </a:rPr>
              <a:t>Childhood Asthma</a:t>
            </a:r>
            <a:endParaRPr>
              <a:latin typeface="Source Sans Pro"/>
              <a:ea typeface="Source Sans Pro"/>
              <a:cs typeface="Source Sans Pro"/>
              <a:sym typeface="Source Sans Pro"/>
            </a:endParaRPr>
          </a:p>
        </p:txBody>
      </p:sp>
      <p:sp>
        <p:nvSpPr>
          <p:cNvPr id="661" name="Google Shape;661;p78"/>
          <p:cNvSpPr txBox="1"/>
          <p:nvPr/>
        </p:nvSpPr>
        <p:spPr>
          <a:xfrm>
            <a:off x="425400" y="4772850"/>
            <a:ext cx="1701000" cy="6156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Source Sans Pro"/>
                <a:ea typeface="Source Sans Pro"/>
                <a:cs typeface="Source Sans Pro"/>
                <a:sym typeface="Source Sans Pro"/>
              </a:rPr>
              <a:t>Cause: </a:t>
            </a:r>
            <a:endParaRPr b="1">
              <a:latin typeface="Source Sans Pro"/>
              <a:ea typeface="Source Sans Pro"/>
              <a:cs typeface="Source Sans Pro"/>
              <a:sym typeface="Source Sans Pro"/>
            </a:endParaRPr>
          </a:p>
          <a:p>
            <a:pPr marL="0" lvl="0" indent="0" algn="ctr" rtl="0">
              <a:spcBef>
                <a:spcPts val="0"/>
              </a:spcBef>
              <a:spcAft>
                <a:spcPts val="0"/>
              </a:spcAft>
              <a:buNone/>
            </a:pPr>
            <a:r>
              <a:rPr lang="en">
                <a:latin typeface="Source Sans Pro"/>
                <a:ea typeface="Source Sans Pro"/>
                <a:cs typeface="Source Sans Pro"/>
                <a:sym typeface="Source Sans Pro"/>
              </a:rPr>
              <a:t>Driving Cars</a:t>
            </a:r>
            <a:endParaRPr>
              <a:latin typeface="Source Sans Pro"/>
              <a:ea typeface="Source Sans Pro"/>
              <a:cs typeface="Source Sans Pro"/>
              <a:sym typeface="Source Sans Pro"/>
            </a:endParaRPr>
          </a:p>
        </p:txBody>
      </p:sp>
      <p:sp>
        <p:nvSpPr>
          <p:cNvPr id="662" name="Google Shape;662;p78"/>
          <p:cNvSpPr/>
          <p:nvPr/>
        </p:nvSpPr>
        <p:spPr>
          <a:xfrm rot="-1703126">
            <a:off x="1927214" y="3738742"/>
            <a:ext cx="646192" cy="27007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78"/>
          <p:cNvSpPr/>
          <p:nvPr/>
        </p:nvSpPr>
        <p:spPr>
          <a:xfrm>
            <a:off x="7249825" y="4217550"/>
            <a:ext cx="646200" cy="270000"/>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78"/>
          <p:cNvSpPr/>
          <p:nvPr/>
        </p:nvSpPr>
        <p:spPr>
          <a:xfrm rot="761251">
            <a:off x="3802536" y="3423623"/>
            <a:ext cx="646076" cy="27001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78"/>
          <p:cNvSpPr/>
          <p:nvPr/>
        </p:nvSpPr>
        <p:spPr>
          <a:xfrm rot="7953273">
            <a:off x="3864972" y="4854323"/>
            <a:ext cx="646319" cy="270075"/>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78"/>
          <p:cNvSpPr/>
          <p:nvPr/>
        </p:nvSpPr>
        <p:spPr>
          <a:xfrm rot="-138904">
            <a:off x="4376839" y="6333659"/>
            <a:ext cx="646127" cy="270216"/>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78"/>
          <p:cNvSpPr/>
          <p:nvPr/>
        </p:nvSpPr>
        <p:spPr>
          <a:xfrm rot="-3209837">
            <a:off x="5700028" y="5195231"/>
            <a:ext cx="646033" cy="270067"/>
          </a:xfrm>
          <a:prstGeom prst="righ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matchingName="L4 - Explore 3">
  <p:cSld name="CUSTOM_12">
    <p:spTree>
      <p:nvGrpSpPr>
        <p:cNvPr id="1" name="Shape 668"/>
        <p:cNvGrpSpPr/>
        <p:nvPr/>
      </p:nvGrpSpPr>
      <p:grpSpPr>
        <a:xfrm>
          <a:off x="0" y="0"/>
          <a:ext cx="0" cy="0"/>
          <a:chOff x="0" y="0"/>
          <a:chExt cx="0" cy="0"/>
        </a:xfrm>
      </p:grpSpPr>
      <p:sp>
        <p:nvSpPr>
          <p:cNvPr id="669" name="Google Shape;669;p7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70" name="Google Shape;670;p79"/>
          <p:cNvSpPr txBox="1"/>
          <p:nvPr/>
        </p:nvSpPr>
        <p:spPr>
          <a:xfrm>
            <a:off x="-14725" y="772013"/>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Effects of Fossil Fuels on the Environment</a:t>
            </a:r>
            <a:endParaRPr sz="3600">
              <a:solidFill>
                <a:schemeClr val="dk1"/>
              </a:solidFill>
              <a:latin typeface="Source Sans Pro"/>
              <a:ea typeface="Source Sans Pro"/>
              <a:cs typeface="Source Sans Pro"/>
              <a:sym typeface="Source Sans Pro"/>
            </a:endParaRPr>
          </a:p>
        </p:txBody>
      </p:sp>
      <p:sp>
        <p:nvSpPr>
          <p:cNvPr id="671" name="Google Shape;671;p79"/>
          <p:cNvSpPr txBox="1"/>
          <p:nvPr/>
        </p:nvSpPr>
        <p:spPr>
          <a:xfrm>
            <a:off x="450575" y="1470575"/>
            <a:ext cx="91908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a:t>
            </a:r>
            <a:r>
              <a:rPr lang="en">
                <a:latin typeface="Source Sans Pro"/>
                <a:ea typeface="Source Sans Pro"/>
                <a:cs typeface="Source Sans Pro"/>
                <a:sym typeface="Source Sans Pro"/>
              </a:rPr>
              <a:t> Choose an effect fossil fuels have on the environment and research what is causing that to happen. Make a flowchart to show the things that happen.</a:t>
            </a:r>
            <a:endParaRPr>
              <a:latin typeface="Source Sans Pro"/>
              <a:ea typeface="Source Sans Pro"/>
              <a:cs typeface="Source Sans Pro"/>
              <a:sym typeface="Source Sans Pro"/>
            </a:endParaRPr>
          </a:p>
        </p:txBody>
      </p:sp>
      <p:sp>
        <p:nvSpPr>
          <p:cNvPr id="672" name="Google Shape;672;p79"/>
          <p:cNvSpPr txBox="1"/>
          <p:nvPr/>
        </p:nvSpPr>
        <p:spPr>
          <a:xfrm>
            <a:off x="450575" y="3680225"/>
            <a:ext cx="2034600" cy="8313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Cause:</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73" name="Google Shape;673;p79"/>
          <p:cNvSpPr txBox="1"/>
          <p:nvPr/>
        </p:nvSpPr>
        <p:spPr>
          <a:xfrm>
            <a:off x="7606775" y="3680225"/>
            <a:ext cx="2034600" cy="8313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Source Sans Pro"/>
                <a:ea typeface="Source Sans Pro"/>
                <a:cs typeface="Source Sans Pro"/>
                <a:sym typeface="Source Sans Pro"/>
              </a:rPr>
              <a:t>Effect:</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74" name="Google Shape;674;p79"/>
          <p:cNvSpPr txBox="1"/>
          <p:nvPr/>
        </p:nvSpPr>
        <p:spPr>
          <a:xfrm>
            <a:off x="709000" y="283850"/>
            <a:ext cx="5862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our use of fossil fuels affect Earth systems?  </a:t>
            </a:r>
            <a:endParaRPr>
              <a:latin typeface="Source Sans Pro"/>
              <a:ea typeface="Source Sans Pro"/>
              <a:cs typeface="Source Sans Pro"/>
              <a:sym typeface="Source Sans Pro"/>
            </a:endParaRPr>
          </a:p>
        </p:txBody>
      </p:sp>
      <p:pic>
        <p:nvPicPr>
          <p:cNvPr id="675" name="Google Shape;675;p7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676" name="Google Shape;676;p79"/>
          <p:cNvCxnSpPr/>
          <p:nvPr/>
        </p:nvCxnSpPr>
        <p:spPr>
          <a:xfrm>
            <a:off x="6266275" y="460425"/>
            <a:ext cx="2613300" cy="57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matchingName="L4 - Explore 1">
  <p:cSld name="CUSTOM_13">
    <p:spTree>
      <p:nvGrpSpPr>
        <p:cNvPr id="1" name="Shape 677"/>
        <p:cNvGrpSpPr/>
        <p:nvPr/>
      </p:nvGrpSpPr>
      <p:grpSpPr>
        <a:xfrm>
          <a:off x="0" y="0"/>
          <a:ext cx="0" cy="0"/>
          <a:chOff x="0" y="0"/>
          <a:chExt cx="0" cy="0"/>
        </a:xfrm>
      </p:grpSpPr>
      <p:sp>
        <p:nvSpPr>
          <p:cNvPr id="678" name="Google Shape;678;p8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679" name="Google Shape;679;p8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680" name="Google Shape;680;p80"/>
          <p:cNvCxnSpPr/>
          <p:nvPr/>
        </p:nvCxnSpPr>
        <p:spPr>
          <a:xfrm>
            <a:off x="6178700" y="460425"/>
            <a:ext cx="2613300" cy="5700"/>
          </a:xfrm>
          <a:prstGeom prst="straightConnector1">
            <a:avLst/>
          </a:prstGeom>
          <a:noFill/>
          <a:ln w="9525" cap="flat" cmpd="sng">
            <a:solidFill>
              <a:schemeClr val="dk2"/>
            </a:solidFill>
            <a:prstDash val="dot"/>
            <a:round/>
            <a:headEnd type="none" w="med" len="med"/>
            <a:tailEnd type="none" w="med" len="med"/>
          </a:ln>
        </p:spPr>
      </p:cxnSp>
      <p:sp>
        <p:nvSpPr>
          <p:cNvPr id="681" name="Google Shape;681;p80"/>
          <p:cNvSpPr txBox="1"/>
          <p:nvPr/>
        </p:nvSpPr>
        <p:spPr>
          <a:xfrm>
            <a:off x="0" y="6734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Research About Traffic and Asthma</a:t>
            </a:r>
            <a:endParaRPr sz="3600">
              <a:solidFill>
                <a:schemeClr val="dk1"/>
              </a:solidFill>
              <a:latin typeface="Source Sans Pro"/>
              <a:ea typeface="Source Sans Pro"/>
              <a:cs typeface="Source Sans Pro"/>
              <a:sym typeface="Source Sans Pro"/>
            </a:endParaRPr>
          </a:p>
        </p:txBody>
      </p:sp>
      <p:sp>
        <p:nvSpPr>
          <p:cNvPr id="682" name="Google Shape;682;p80"/>
          <p:cNvSpPr txBox="1"/>
          <p:nvPr/>
        </p:nvSpPr>
        <p:spPr>
          <a:xfrm>
            <a:off x="687125" y="268100"/>
            <a:ext cx="58734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How does our use of fossil fuels affect Earth’s systems</a:t>
            </a:r>
            <a:r>
              <a:rPr lang="en">
                <a:solidFill>
                  <a:schemeClr val="dk1"/>
                </a:solidFill>
                <a:latin typeface="Source Sans Pro"/>
                <a:ea typeface="Source Sans Pro"/>
                <a:cs typeface="Source Sans Pro"/>
                <a:sym typeface="Source Sans Pro"/>
              </a:rPr>
              <a:t>?</a:t>
            </a:r>
            <a:endParaRPr>
              <a:latin typeface="Source Sans Pro"/>
              <a:ea typeface="Source Sans Pro"/>
              <a:cs typeface="Source Sans Pro"/>
              <a:sym typeface="Source Sans Pro"/>
            </a:endParaRPr>
          </a:p>
        </p:txBody>
      </p:sp>
      <p:sp>
        <p:nvSpPr>
          <p:cNvPr id="683" name="Google Shape;683;p80"/>
          <p:cNvSpPr txBox="1"/>
          <p:nvPr/>
        </p:nvSpPr>
        <p:spPr>
          <a:xfrm>
            <a:off x="687125" y="1505675"/>
            <a:ext cx="5622900" cy="4279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Questions to Research:</a:t>
            </a:r>
            <a:endParaRPr b="1">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Why does transportation release pollution?</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What is the effect of particulate matter on the human body?</a:t>
            </a: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What is the effect of nitrogen dioxide on the human body? </a:t>
            </a:r>
            <a:endParaRPr>
              <a:latin typeface="Source Sans Pro"/>
              <a:ea typeface="Source Sans Pro"/>
              <a:cs typeface="Source Sans Pro"/>
              <a:sym typeface="Source Sans Pro"/>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matchingName="L5 - Explore 1">
  <p:cSld name="CUSTOM_14">
    <p:spTree>
      <p:nvGrpSpPr>
        <p:cNvPr id="1" name="Shape 684"/>
        <p:cNvGrpSpPr/>
        <p:nvPr/>
      </p:nvGrpSpPr>
      <p:grpSpPr>
        <a:xfrm>
          <a:off x="0" y="0"/>
          <a:ext cx="0" cy="0"/>
          <a:chOff x="0" y="0"/>
          <a:chExt cx="0" cy="0"/>
        </a:xfrm>
      </p:grpSpPr>
      <p:sp>
        <p:nvSpPr>
          <p:cNvPr id="685" name="Google Shape;685;p8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86" name="Google Shape;686;p81"/>
          <p:cNvSpPr txBox="1"/>
          <p:nvPr/>
        </p:nvSpPr>
        <p:spPr>
          <a:xfrm>
            <a:off x="709650" y="301893"/>
            <a:ext cx="7492200" cy="4515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EXPLORE: </a:t>
            </a:r>
            <a:r>
              <a:rPr lang="en">
                <a:solidFill>
                  <a:schemeClr val="dk1"/>
                </a:solidFill>
                <a:latin typeface="Source Sans Pro"/>
                <a:ea typeface="Source Sans Pro"/>
                <a:cs typeface="Source Sans Pro"/>
                <a:sym typeface="Source Sans Pro"/>
              </a:rPr>
              <a:t>How can we use animal waste as a natural resource?</a:t>
            </a:r>
            <a:endParaRPr>
              <a:latin typeface="Source Sans Pro"/>
              <a:ea typeface="Source Sans Pro"/>
              <a:cs typeface="Source Sans Pro"/>
              <a:sym typeface="Source Sans Pro"/>
            </a:endParaRPr>
          </a:p>
        </p:txBody>
      </p:sp>
      <p:pic>
        <p:nvPicPr>
          <p:cNvPr id="687" name="Google Shape;687;p8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688" name="Google Shape;688;p81"/>
          <p:cNvSpPr txBox="1"/>
          <p:nvPr/>
        </p:nvSpPr>
        <p:spPr>
          <a:xfrm>
            <a:off x="0" y="5776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endParaRPr sz="3600">
              <a:solidFill>
                <a:schemeClr val="dk1"/>
              </a:solidFill>
              <a:latin typeface="Source Sans Pro"/>
              <a:ea typeface="Source Sans Pro"/>
              <a:cs typeface="Source Sans Pro"/>
              <a:sym typeface="Source Sans Pro"/>
            </a:endParaRPr>
          </a:p>
        </p:txBody>
      </p:sp>
      <p:cxnSp>
        <p:nvCxnSpPr>
          <p:cNvPr id="689" name="Google Shape;689;p81"/>
          <p:cNvCxnSpPr/>
          <p:nvPr/>
        </p:nvCxnSpPr>
        <p:spPr>
          <a:xfrm rot="10800000" flipH="1">
            <a:off x="7927450" y="465900"/>
            <a:ext cx="901800" cy="7200"/>
          </a:xfrm>
          <a:prstGeom prst="straightConnector1">
            <a:avLst/>
          </a:prstGeom>
          <a:noFill/>
          <a:ln w="9525" cap="flat" cmpd="sng">
            <a:solidFill>
              <a:schemeClr val="dk2"/>
            </a:solidFill>
            <a:prstDash val="dot"/>
            <a:round/>
            <a:headEnd type="none" w="med" len="med"/>
            <a:tailEnd type="none" w="med" len="med"/>
          </a:ln>
        </p:spPr>
      </p:cxnSp>
      <p:sp>
        <p:nvSpPr>
          <p:cNvPr id="690" name="Google Shape;690;p81"/>
          <p:cNvSpPr txBox="1"/>
          <p:nvPr/>
        </p:nvSpPr>
        <p:spPr>
          <a:xfrm>
            <a:off x="437400" y="1205007"/>
            <a:ext cx="9314700" cy="400200"/>
          </a:xfrm>
          <a:prstGeom prst="rect">
            <a:avLst/>
          </a:prstGeom>
          <a:noFill/>
          <a:ln>
            <a:noFill/>
          </a:ln>
        </p:spPr>
        <p:txBody>
          <a:bodyPr spcFirstLastPara="1" wrap="square" lIns="91425" tIns="91425" rIns="91425" bIns="91425" anchor="ctr" anchorCtr="0">
            <a:spAutoFit/>
          </a:bodyPr>
          <a:lstStyle/>
          <a:p>
            <a:pPr marL="0" lvl="0" indent="0" algn="l" rtl="0">
              <a:lnSpc>
                <a:spcPct val="115000"/>
              </a:lnSpc>
              <a:spcBef>
                <a:spcPts val="1000"/>
              </a:spcBef>
              <a:spcAft>
                <a:spcPts val="500"/>
              </a:spcAft>
              <a:buNone/>
            </a:pPr>
            <a:r>
              <a:rPr lang="en" b="1">
                <a:latin typeface="Source Sans Pro"/>
                <a:ea typeface="Source Sans Pro"/>
                <a:cs typeface="Source Sans Pro"/>
                <a:sym typeface="Source Sans Pro"/>
              </a:rPr>
              <a:t>Investigation Question: </a:t>
            </a:r>
            <a:r>
              <a:rPr lang="en" i="1">
                <a:solidFill>
                  <a:schemeClr val="dk1"/>
                </a:solidFill>
                <a:latin typeface="Source Sans Pro"/>
                <a:ea typeface="Source Sans Pro"/>
                <a:cs typeface="Source Sans Pro"/>
                <a:sym typeface="Source Sans Pro"/>
              </a:rPr>
              <a:t> </a:t>
            </a:r>
            <a:r>
              <a:rPr lang="en">
                <a:solidFill>
                  <a:schemeClr val="dk1"/>
                </a:solidFill>
                <a:latin typeface="Source Sans Pro"/>
                <a:ea typeface="Source Sans Pro"/>
                <a:cs typeface="Source Sans Pro"/>
                <a:sym typeface="Source Sans Pro"/>
              </a:rPr>
              <a:t>How can we collect the most natural gas possible from animal waste? </a:t>
            </a:r>
            <a:endParaRPr>
              <a:latin typeface="Source Sans Pro"/>
              <a:ea typeface="Source Sans Pro"/>
              <a:cs typeface="Source Sans Pro"/>
              <a:sym typeface="Source Sans Pro"/>
            </a:endParaRPr>
          </a:p>
        </p:txBody>
      </p:sp>
      <p:graphicFrame>
        <p:nvGraphicFramePr>
          <p:cNvPr id="691" name="Google Shape;691;p81"/>
          <p:cNvGraphicFramePr/>
          <p:nvPr/>
        </p:nvGraphicFramePr>
        <p:xfrm>
          <a:off x="437400" y="1650275"/>
          <a:ext cx="3000000" cy="3000000"/>
        </p:xfrm>
        <a:graphic>
          <a:graphicData uri="http://schemas.openxmlformats.org/drawingml/2006/table">
            <a:tbl>
              <a:tblPr>
                <a:noFill/>
                <a:tableStyleId>{8803E428-0F54-40B4-AED2-B203F57DB7CE}</a:tableStyleId>
              </a:tblPr>
              <a:tblGrid>
                <a:gridCol w="1723825">
                  <a:extLst>
                    <a:ext uri="{9D8B030D-6E8A-4147-A177-3AD203B41FA5}">
                      <a16:colId xmlns:a16="http://schemas.microsoft.com/office/drawing/2014/main" val="20000"/>
                    </a:ext>
                  </a:extLst>
                </a:gridCol>
                <a:gridCol w="7447775">
                  <a:extLst>
                    <a:ext uri="{9D8B030D-6E8A-4147-A177-3AD203B41FA5}">
                      <a16:colId xmlns:a16="http://schemas.microsoft.com/office/drawing/2014/main" val="20001"/>
                    </a:ext>
                  </a:extLst>
                </a:gridCol>
              </a:tblGrid>
              <a:tr h="16618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Check the investigation you want to do</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b="1">
                        <a:solidFill>
                          <a:srgbClr val="FFFFFF"/>
                        </a:solidFill>
                        <a:latin typeface="Source Sans Pro"/>
                        <a:ea typeface="Source Sans Pro"/>
                        <a:cs typeface="Source Sans Pro"/>
                        <a:sym typeface="Source Sans Pro"/>
                      </a:endParaRPr>
                    </a:p>
                  </a:txBody>
                  <a:tcPr marL="91425" marR="91425" marT="91425" marB="91425" anchor="ctr">
                    <a:solidFill>
                      <a:srgbClr val="666666"/>
                    </a:solidFill>
                  </a:tcPr>
                </a:tc>
                <a:tc>
                  <a:txBody>
                    <a:bodyPr/>
                    <a:lstStyle/>
                    <a:p>
                      <a:pPr marL="0" lvl="0" indent="0" algn="l" rtl="0">
                        <a:spcBef>
                          <a:spcPts val="0"/>
                        </a:spcBef>
                        <a:spcAft>
                          <a:spcPts val="0"/>
                        </a:spcAft>
                        <a:buNone/>
                      </a:pPr>
                      <a:r>
                        <a:rPr lang="en">
                          <a:latin typeface="Source Sans Pro"/>
                          <a:ea typeface="Source Sans Pro"/>
                          <a:cs typeface="Source Sans Pro"/>
                          <a:sym typeface="Source Sans Pro"/>
                        </a:rPr>
                        <a:t>  We want to do an investigation that would test how...</a:t>
                      </a:r>
                      <a:endParaRPr>
                        <a:latin typeface="Source Sans Pro"/>
                        <a:ea typeface="Source Sans Pro"/>
                        <a:cs typeface="Source Sans Pro"/>
                        <a:sym typeface="Source Sans Pro"/>
                      </a:endParaRPr>
                    </a:p>
                    <a:p>
                      <a:pPr marL="914400" lvl="0" indent="0" algn="l" rtl="0">
                        <a:lnSpc>
                          <a:spcPct val="100000"/>
                        </a:lnSpc>
                        <a:spcBef>
                          <a:spcPts val="800"/>
                        </a:spcBef>
                        <a:spcAft>
                          <a:spcPts val="0"/>
                        </a:spcAft>
                        <a:buNone/>
                      </a:pPr>
                      <a:r>
                        <a:rPr lang="en">
                          <a:latin typeface="Source Sans Pro"/>
                          <a:ea typeface="Source Sans Pro"/>
                          <a:cs typeface="Source Sans Pro"/>
                          <a:sym typeface="Source Sans Pro"/>
                        </a:rPr>
                        <a:t>The</a:t>
                      </a:r>
                      <a:r>
                        <a:rPr lang="en" b="1">
                          <a:latin typeface="Source Sans Pro"/>
                          <a:ea typeface="Source Sans Pro"/>
                          <a:cs typeface="Source Sans Pro"/>
                          <a:sym typeface="Source Sans Pro"/>
                        </a:rPr>
                        <a:t> temperature</a:t>
                      </a:r>
                      <a:r>
                        <a:rPr lang="en">
                          <a:latin typeface="Source Sans Pro"/>
                          <a:ea typeface="Source Sans Pro"/>
                          <a:cs typeface="Source Sans Pro"/>
                          <a:sym typeface="Source Sans Pro"/>
                        </a:rPr>
                        <a:t> of the waste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a:latin typeface="Source Sans Pro"/>
                          <a:ea typeface="Source Sans Pro"/>
                          <a:cs typeface="Source Sans Pro"/>
                          <a:sym typeface="Source Sans Pro"/>
                        </a:rPr>
                        <a:t>The</a:t>
                      </a:r>
                      <a:r>
                        <a:rPr lang="en" b="1">
                          <a:latin typeface="Source Sans Pro"/>
                          <a:ea typeface="Source Sans Pro"/>
                          <a:cs typeface="Source Sans Pro"/>
                          <a:sym typeface="Source Sans Pro"/>
                        </a:rPr>
                        <a:t> type of food scraps </a:t>
                      </a:r>
                      <a:r>
                        <a:rPr lang="en">
                          <a:latin typeface="Source Sans Pro"/>
                          <a:ea typeface="Source Sans Pro"/>
                          <a:cs typeface="Source Sans Pro"/>
                          <a:sym typeface="Source Sans Pro"/>
                        </a:rPr>
                        <a:t>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a:latin typeface="Source Sans Pro"/>
                          <a:ea typeface="Source Sans Pro"/>
                          <a:cs typeface="Source Sans Pro"/>
                          <a:sym typeface="Source Sans Pro"/>
                        </a:rPr>
                        <a:t>How </a:t>
                      </a:r>
                      <a:r>
                        <a:rPr lang="en" b="1">
                          <a:latin typeface="Source Sans Pro"/>
                          <a:ea typeface="Source Sans Pro"/>
                          <a:cs typeface="Source Sans Pro"/>
                          <a:sym typeface="Source Sans Pro"/>
                        </a:rPr>
                        <a:t>acidic</a:t>
                      </a:r>
                      <a:r>
                        <a:rPr lang="en">
                          <a:latin typeface="Source Sans Pro"/>
                          <a:ea typeface="Source Sans Pro"/>
                          <a:cs typeface="Source Sans Pro"/>
                          <a:sym typeface="Source Sans Pro"/>
                        </a:rPr>
                        <a:t> the environment is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0"/>
                        </a:spcAft>
                        <a:buNone/>
                      </a:pPr>
                      <a:r>
                        <a:rPr lang="en" b="1">
                          <a:latin typeface="Source Sans Pro"/>
                          <a:ea typeface="Source Sans Pro"/>
                          <a:cs typeface="Source Sans Pro"/>
                          <a:sym typeface="Source Sans Pro"/>
                        </a:rPr>
                        <a:t>Soil</a:t>
                      </a:r>
                      <a:r>
                        <a:rPr lang="en">
                          <a:latin typeface="Source Sans Pro"/>
                          <a:ea typeface="Source Sans Pro"/>
                          <a:cs typeface="Source Sans Pro"/>
                          <a:sym typeface="Source Sans Pro"/>
                        </a:rPr>
                        <a:t> affects the amount of gas produced.</a:t>
                      </a:r>
                      <a:endParaRPr>
                        <a:latin typeface="Source Sans Pro"/>
                        <a:ea typeface="Source Sans Pro"/>
                        <a:cs typeface="Source Sans Pro"/>
                        <a:sym typeface="Source Sans Pro"/>
                      </a:endParaRPr>
                    </a:p>
                    <a:p>
                      <a:pPr marL="914400" lvl="0" indent="0" algn="l" rtl="0">
                        <a:lnSpc>
                          <a:spcPct val="100000"/>
                        </a:lnSpc>
                        <a:spcBef>
                          <a:spcPts val="1000"/>
                        </a:spcBef>
                        <a:spcAft>
                          <a:spcPts val="1000"/>
                        </a:spcAft>
                        <a:buNone/>
                      </a:pPr>
                      <a:r>
                        <a:rPr lang="en">
                          <a:latin typeface="Source Sans Pro"/>
                          <a:ea typeface="Source Sans Pro"/>
                          <a:cs typeface="Source Sans Pro"/>
                          <a:sym typeface="Source Sans Pro"/>
                        </a:rPr>
                        <a:t>_______________________________________________________</a:t>
                      </a: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0"/>
                  </a:ext>
                </a:extLst>
              </a:tr>
            </a:tbl>
          </a:graphicData>
        </a:graphic>
      </p:graphicFrame>
      <p:graphicFrame>
        <p:nvGraphicFramePr>
          <p:cNvPr id="692" name="Google Shape;692;p81"/>
          <p:cNvGraphicFramePr/>
          <p:nvPr/>
        </p:nvGraphicFramePr>
        <p:xfrm>
          <a:off x="437400" y="3813738"/>
          <a:ext cx="3000000" cy="3000000"/>
        </p:xfrm>
        <a:graphic>
          <a:graphicData uri="http://schemas.openxmlformats.org/drawingml/2006/table">
            <a:tbl>
              <a:tblPr>
                <a:noFill/>
                <a:tableStyleId>{8803E428-0F54-40B4-AED2-B203F57DB7CE}</a:tableStyleId>
              </a:tblPr>
              <a:tblGrid>
                <a:gridCol w="3290050">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Materials Needed (make a list)</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35172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graphicFrame>
        <p:nvGraphicFramePr>
          <p:cNvPr id="693" name="Google Shape;693;p81"/>
          <p:cNvGraphicFramePr/>
          <p:nvPr/>
        </p:nvGraphicFramePr>
        <p:xfrm>
          <a:off x="3965325" y="3813750"/>
          <a:ext cx="3000000" cy="3000000"/>
        </p:xfrm>
        <a:graphic>
          <a:graphicData uri="http://schemas.openxmlformats.org/drawingml/2006/table">
            <a:tbl>
              <a:tblPr>
                <a:noFill/>
                <a:tableStyleId>{8803E428-0F54-40B4-AED2-B203F57DB7CE}</a:tableStyleId>
              </a:tblPr>
              <a:tblGrid>
                <a:gridCol w="5643675">
                  <a:extLst>
                    <a:ext uri="{9D8B030D-6E8A-4147-A177-3AD203B41FA5}">
                      <a16:colId xmlns:a16="http://schemas.microsoft.com/office/drawing/2014/main" val="20000"/>
                    </a:ext>
                  </a:extLst>
                </a:gridCol>
              </a:tblGrid>
              <a:tr h="39620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What do you think will happen during your investigation?</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1256000">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609575">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How will knowing this information help us make better use of animal waste?</a:t>
                      </a:r>
                      <a:endParaRPr b="1">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2"/>
                  </a:ext>
                </a:extLst>
              </a:tr>
              <a:tr h="1627025">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bl>
          </a:graphicData>
        </a:graphic>
      </p:graphicFrame>
      <p:sp>
        <p:nvSpPr>
          <p:cNvPr id="694" name="Google Shape;694;p81"/>
          <p:cNvSpPr txBox="1"/>
          <p:nvPr/>
        </p:nvSpPr>
        <p:spPr>
          <a:xfrm>
            <a:off x="2598975" y="2056800"/>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695" name="Google Shape;695;p81"/>
          <p:cNvSpPr txBox="1"/>
          <p:nvPr/>
        </p:nvSpPr>
        <p:spPr>
          <a:xfrm>
            <a:off x="2598975" y="2385533"/>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696" name="Google Shape;696;p81"/>
          <p:cNvSpPr txBox="1"/>
          <p:nvPr/>
        </p:nvSpPr>
        <p:spPr>
          <a:xfrm>
            <a:off x="2598975" y="2714267"/>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697" name="Google Shape;697;p81"/>
          <p:cNvSpPr txBox="1"/>
          <p:nvPr/>
        </p:nvSpPr>
        <p:spPr>
          <a:xfrm>
            <a:off x="2598975" y="3043000"/>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sp>
        <p:nvSpPr>
          <p:cNvPr id="698" name="Google Shape;698;p81"/>
          <p:cNvSpPr txBox="1"/>
          <p:nvPr/>
        </p:nvSpPr>
        <p:spPr>
          <a:xfrm>
            <a:off x="2598975" y="3371725"/>
            <a:ext cx="318600" cy="276900"/>
          </a:xfrm>
          <a:prstGeom prst="rect">
            <a:avLst/>
          </a:prstGeom>
          <a:solidFill>
            <a:schemeClr val="lt1"/>
          </a:solidFill>
          <a:ln w="9525" cap="flat" cmpd="sng">
            <a:solidFill>
              <a:srgbClr val="666666"/>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sz="600">
              <a:latin typeface="Source Sans Pro"/>
              <a:ea typeface="Source Sans Pro"/>
              <a:cs typeface="Source Sans Pro"/>
              <a:sym typeface="Source Sans Pro"/>
            </a:endParaRPr>
          </a:p>
        </p:txBody>
      </p:sp>
      <p:pic>
        <p:nvPicPr>
          <p:cNvPr id="699" name="Google Shape;699;p81"/>
          <p:cNvPicPr preferRelativeResize="0"/>
          <p:nvPr/>
        </p:nvPicPr>
        <p:blipFill>
          <a:blip r:embed="rId3">
            <a:alphaModFix/>
          </a:blip>
          <a:stretch>
            <a:fillRect/>
          </a:stretch>
        </p:blipFill>
        <p:spPr>
          <a:xfrm>
            <a:off x="2358225" y="824725"/>
            <a:ext cx="318600" cy="308941"/>
          </a:xfrm>
          <a:prstGeom prst="rect">
            <a:avLst/>
          </a:prstGeom>
          <a:noFill/>
          <a:ln>
            <a:noFill/>
          </a:ln>
        </p:spPr>
      </p:pic>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matchingName="L5 - Explain 1">
  <p:cSld name="CUSTOM_15">
    <p:spTree>
      <p:nvGrpSpPr>
        <p:cNvPr id="1" name="Shape 700"/>
        <p:cNvGrpSpPr/>
        <p:nvPr/>
      </p:nvGrpSpPr>
      <p:grpSpPr>
        <a:xfrm>
          <a:off x="0" y="0"/>
          <a:ext cx="0" cy="0"/>
          <a:chOff x="0" y="0"/>
          <a:chExt cx="0" cy="0"/>
        </a:xfrm>
      </p:grpSpPr>
      <p:sp>
        <p:nvSpPr>
          <p:cNvPr id="701" name="Google Shape;701;p8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02" name="Google Shape;702;p82"/>
          <p:cNvSpPr txBox="1"/>
          <p:nvPr/>
        </p:nvSpPr>
        <p:spPr>
          <a:xfrm>
            <a:off x="677550" y="268100"/>
            <a:ext cx="7185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EXPLAIN: </a:t>
            </a:r>
            <a:r>
              <a:rPr lang="en">
                <a:solidFill>
                  <a:schemeClr val="dk1"/>
                </a:solidFill>
                <a:latin typeface="Source Sans Pro"/>
                <a:ea typeface="Source Sans Pro"/>
                <a:cs typeface="Source Sans Pro"/>
                <a:sym typeface="Source Sans Pro"/>
              </a:rPr>
              <a:t>How can we use animal waste as a natural resource?</a:t>
            </a:r>
            <a:endParaRPr>
              <a:latin typeface="Source Sans Pro"/>
              <a:ea typeface="Source Sans Pro"/>
              <a:cs typeface="Source Sans Pro"/>
              <a:sym typeface="Source Sans Pro"/>
            </a:endParaRPr>
          </a:p>
        </p:txBody>
      </p:sp>
      <p:pic>
        <p:nvPicPr>
          <p:cNvPr id="703" name="Google Shape;703;p8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704" name="Google Shape;704;p82"/>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cxnSp>
        <p:nvCxnSpPr>
          <p:cNvPr id="705" name="Google Shape;705;p82"/>
          <p:cNvCxnSpPr/>
          <p:nvPr/>
        </p:nvCxnSpPr>
        <p:spPr>
          <a:xfrm>
            <a:off x="7941375" y="465525"/>
            <a:ext cx="844800" cy="7500"/>
          </a:xfrm>
          <a:prstGeom prst="straightConnector1">
            <a:avLst/>
          </a:prstGeom>
          <a:noFill/>
          <a:ln w="9525" cap="flat" cmpd="sng">
            <a:solidFill>
              <a:schemeClr val="dk2"/>
            </a:solidFill>
            <a:prstDash val="dot"/>
            <a:round/>
            <a:headEnd type="none" w="med" len="med"/>
            <a:tailEnd type="none" w="med" len="med"/>
          </a:ln>
        </p:spPr>
      </p:cxnSp>
      <p:graphicFrame>
        <p:nvGraphicFramePr>
          <p:cNvPr id="706" name="Google Shape;706;p82"/>
          <p:cNvGraphicFramePr/>
          <p:nvPr/>
        </p:nvGraphicFramePr>
        <p:xfrm>
          <a:off x="471800" y="1435775"/>
          <a:ext cx="3000000" cy="3000000"/>
        </p:xfrm>
        <a:graphic>
          <a:graphicData uri="http://schemas.openxmlformats.org/drawingml/2006/table">
            <a:tbl>
              <a:tblPr>
                <a:noFill/>
                <a:tableStyleId>{8803E428-0F54-40B4-AED2-B203F57DB7CE}</a:tableStyleId>
              </a:tblPr>
              <a:tblGrid>
                <a:gridCol w="9109825">
                  <a:extLst>
                    <a:ext uri="{9D8B030D-6E8A-4147-A177-3AD203B41FA5}">
                      <a16:colId xmlns:a16="http://schemas.microsoft.com/office/drawing/2014/main" val="20000"/>
                    </a:ext>
                  </a:extLst>
                </a:gridCol>
              </a:tblGrid>
              <a:tr h="78592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do your investigation? Write a procedure</a:t>
                      </a:r>
                      <a:r>
                        <a:rPr lang="en" b="1">
                          <a:solidFill>
                            <a:schemeClr val="dk1"/>
                          </a:solidFill>
                          <a:latin typeface="Source Sans Pro"/>
                          <a:ea typeface="Source Sans Pro"/>
                          <a:cs typeface="Source Sans Pro"/>
                          <a:sym typeface="Source Sans Pro"/>
                        </a:rPr>
                        <a:t> </a:t>
                      </a:r>
                      <a:r>
                        <a:rPr lang="en" b="1">
                          <a:solidFill>
                            <a:srgbClr val="FFFFFF"/>
                          </a:solidFill>
                          <a:latin typeface="Source Sans Pro"/>
                          <a:ea typeface="Source Sans Pro"/>
                          <a:cs typeface="Source Sans Pro"/>
                          <a:sym typeface="Source Sans Pro"/>
                        </a:rPr>
                        <a:t>that lists how you will set up the materials.</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You will need multiple steps so that any student could pick up your procedure and repeat it.</a:t>
                      </a:r>
                      <a:endParaRPr b="1">
                        <a:latin typeface="Source Sans Pro"/>
                        <a:ea typeface="Source Sans Pro"/>
                        <a:cs typeface="Source Sans Pro"/>
                        <a:sym typeface="Source Sans Pro"/>
                      </a:endParaRPr>
                    </a:p>
                  </a:txBody>
                  <a:tcPr marL="91425" marR="91425" marT="91425" marB="91425" anchor="ctr">
                    <a:solidFill>
                      <a:srgbClr val="666666"/>
                    </a:solidFill>
                  </a:tcPr>
                </a:tc>
                <a:extLst>
                  <a:ext uri="{0D108BD9-81ED-4DB2-BD59-A6C34878D82A}">
                    <a16:rowId xmlns:a16="http://schemas.microsoft.com/office/drawing/2014/main" val="10000"/>
                  </a:ext>
                </a:extLst>
              </a:tr>
              <a:tr h="49594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nchor="ctr"/>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2 - Explain 2">
  <p:cSld name="SECTION_HEADER_1_1_1">
    <p:spTree>
      <p:nvGrpSpPr>
        <p:cNvPr id="1" name="Shape 60"/>
        <p:cNvGrpSpPr/>
        <p:nvPr/>
      </p:nvGrpSpPr>
      <p:grpSpPr>
        <a:xfrm>
          <a:off x="0" y="0"/>
          <a:ext cx="0" cy="0"/>
          <a:chOff x="0" y="0"/>
          <a:chExt cx="0" cy="0"/>
        </a:xfrm>
      </p:grpSpPr>
      <p:sp>
        <p:nvSpPr>
          <p:cNvPr id="61" name="Google Shape;61;p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2" name="Google Shape;62;p9"/>
          <p:cNvSpPr txBox="1"/>
          <p:nvPr/>
        </p:nvSpPr>
        <p:spPr>
          <a:xfrm>
            <a:off x="0" y="6294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Earth Systems and Water</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63" name="Google Shape;63;p9"/>
          <p:cNvSpPr txBox="1"/>
          <p:nvPr/>
        </p:nvSpPr>
        <p:spPr>
          <a:xfrm>
            <a:off x="675850" y="1268850"/>
            <a:ext cx="8750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Directions: Read the story. For each part of the story, determine the process that is occurring, and the Earth systems that are involved in the process. Use the USGS Water Cycle Model for guidance.</a:t>
            </a:r>
            <a:endParaRPr>
              <a:latin typeface="Source Sans Pro"/>
              <a:ea typeface="Source Sans Pro"/>
              <a:cs typeface="Source Sans Pro"/>
              <a:sym typeface="Source Sans Pro"/>
            </a:endParaRPr>
          </a:p>
        </p:txBody>
      </p:sp>
      <p:graphicFrame>
        <p:nvGraphicFramePr>
          <p:cNvPr id="64" name="Google Shape;64;p9"/>
          <p:cNvGraphicFramePr/>
          <p:nvPr/>
        </p:nvGraphicFramePr>
        <p:xfrm>
          <a:off x="508375" y="2010200"/>
          <a:ext cx="3000000" cy="3000000"/>
        </p:xfrm>
        <a:graphic>
          <a:graphicData uri="http://schemas.openxmlformats.org/drawingml/2006/table">
            <a:tbl>
              <a:tblPr>
                <a:noFill/>
                <a:tableStyleId>{C1F6016F-1F6F-4580-A61C-9CB6C4A440A6}</a:tableStyleId>
              </a:tblPr>
              <a:tblGrid>
                <a:gridCol w="2968825">
                  <a:extLst>
                    <a:ext uri="{9D8B030D-6E8A-4147-A177-3AD203B41FA5}">
                      <a16:colId xmlns:a16="http://schemas.microsoft.com/office/drawing/2014/main" val="20000"/>
                    </a:ext>
                  </a:extLst>
                </a:gridCol>
                <a:gridCol w="3058925">
                  <a:extLst>
                    <a:ext uri="{9D8B030D-6E8A-4147-A177-3AD203B41FA5}">
                      <a16:colId xmlns:a16="http://schemas.microsoft.com/office/drawing/2014/main" val="20001"/>
                    </a:ext>
                  </a:extLst>
                </a:gridCol>
                <a:gridCol w="3013875">
                  <a:extLst>
                    <a:ext uri="{9D8B030D-6E8A-4147-A177-3AD203B41FA5}">
                      <a16:colId xmlns:a16="http://schemas.microsoft.com/office/drawing/2014/main" val="20002"/>
                    </a:ext>
                  </a:extLst>
                </a:gridCol>
              </a:tblGrid>
              <a:tr h="5680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happens to the water</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Process that causes this to occur </a:t>
                      </a:r>
                      <a:r>
                        <a:rPr lang="en" b="1">
                          <a:solidFill>
                            <a:schemeClr val="lt1"/>
                          </a:solidFill>
                          <a:latin typeface="Source Sans Pro"/>
                          <a:ea typeface="Source Sans Pro"/>
                          <a:cs typeface="Source Sans Pro"/>
                          <a:sym typeface="Source Sans Pro"/>
                        </a:rPr>
                        <a:t>(Ex. Precipitation, Condensation, etc.)</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Earth systems that allow these processes to happen</a:t>
                      </a:r>
                      <a:endParaRPr b="1">
                        <a:solidFill>
                          <a:srgbClr val="FFFFFF"/>
                        </a:solidFill>
                        <a:latin typeface="Source Sans Pro"/>
                        <a:ea typeface="Source Sans Pro"/>
                        <a:cs typeface="Source Sans Pro"/>
                        <a:sym typeface="Source Sans Pro"/>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chemeClr val="dk2"/>
                    </a:solidFill>
                  </a:tcPr>
                </a:tc>
                <a:extLst>
                  <a:ext uri="{0D108BD9-81ED-4DB2-BD59-A6C34878D82A}">
                    <a16:rowId xmlns:a16="http://schemas.microsoft.com/office/drawing/2014/main" val="10000"/>
                  </a:ext>
                </a:extLst>
              </a:tr>
              <a:tr h="1136250">
                <a:tc>
                  <a:txBody>
                    <a:bodyPr/>
                    <a:lstStyle/>
                    <a:p>
                      <a:pPr marL="0" lvl="0" indent="0" algn="l" rtl="0">
                        <a:lnSpc>
                          <a:spcPct val="115000"/>
                        </a:lnSpc>
                        <a:spcBef>
                          <a:spcPts val="0"/>
                        </a:spcBef>
                        <a:spcAft>
                          <a:spcPts val="0"/>
                        </a:spcAft>
                        <a:buNone/>
                      </a:pPr>
                      <a:r>
                        <a:rPr lang="en" sz="1200">
                          <a:solidFill>
                            <a:schemeClr val="dk1"/>
                          </a:solidFill>
                          <a:latin typeface="Source Sans Pro"/>
                          <a:ea typeface="Source Sans Pro"/>
                          <a:cs typeface="Source Sans Pro"/>
                          <a:sym typeface="Source Sans Pro"/>
                        </a:rPr>
                        <a:t>The tree used the water droplet to make an acorn. The acorn grew round and fat all summer.</a:t>
                      </a:r>
                      <a:endParaRPr sz="1200">
                        <a:latin typeface="Source Sans Pro"/>
                        <a:ea typeface="Source Sans Pro"/>
                        <a:cs typeface="Source Sans Pro"/>
                        <a:sym typeface="Source Sans Pro"/>
                      </a:endParaRPr>
                    </a:p>
                  </a:txBody>
                  <a:tcPr marL="63500" marR="63500" marT="63500" marB="63500" anchor="ctr">
                    <a:lnT w="12700" cap="flat" cmpd="sng">
                      <a:solidFill>
                        <a:srgbClr val="000000"/>
                      </a:solidFill>
                      <a:prstDash val="solid"/>
                      <a:round/>
                      <a:headEnd type="none" w="sm" len="sm"/>
                      <a:tailEnd type="none" w="sm" len="sm"/>
                    </a:lnT>
                  </a:tcP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lnT w="12700" cap="flat" cmpd="sng">
                      <a:solidFill>
                        <a:srgbClr val="000000"/>
                      </a:solidFill>
                      <a:prstDash val="solid"/>
                      <a:round/>
                      <a:headEnd type="none" w="sm" len="sm"/>
                      <a:tailEnd type="none" w="sm" len="sm"/>
                    </a:lnT>
                  </a:tcP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lnT w="12700" cap="flat" cmpd="sng">
                      <a:solidFill>
                        <a:srgbClr val="000000"/>
                      </a:solidFill>
                      <a:prstDash val="solid"/>
                      <a:round/>
                      <a:headEnd type="none" w="sm" len="sm"/>
                      <a:tailEnd type="none" w="sm" len="sm"/>
                    </a:lnT>
                  </a:tcPr>
                </a:tc>
                <a:extLst>
                  <a:ext uri="{0D108BD9-81ED-4DB2-BD59-A6C34878D82A}">
                    <a16:rowId xmlns:a16="http://schemas.microsoft.com/office/drawing/2014/main" val="10001"/>
                  </a:ext>
                </a:extLst>
              </a:tr>
              <a:tr h="1136250">
                <a:tc>
                  <a:txBody>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Source Sans Pro"/>
                          <a:ea typeface="Source Sans Pro"/>
                          <a:cs typeface="Source Sans Pro"/>
                          <a:sym typeface="Source Sans Pro"/>
                        </a:rPr>
                        <a:t>Not all of the water is used to make the acorn. Some of the water is released into the air when the tree “breathes” through its’ leaves. </a:t>
                      </a: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36250">
                <a:tc>
                  <a:txBody>
                    <a:bodyPr/>
                    <a:lstStyle/>
                    <a:p>
                      <a:pPr marL="0" lvl="0" indent="0" algn="l" rtl="0">
                        <a:lnSpc>
                          <a:spcPct val="115000"/>
                        </a:lnSpc>
                        <a:spcBef>
                          <a:spcPts val="0"/>
                        </a:spcBef>
                        <a:spcAft>
                          <a:spcPts val="0"/>
                        </a:spcAft>
                        <a:buNone/>
                      </a:pP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36250">
                <a:tc>
                  <a:txBody>
                    <a:bodyPr/>
                    <a:lstStyle/>
                    <a:p>
                      <a:pPr marL="0" lvl="0" indent="0" algn="l" rtl="0">
                        <a:lnSpc>
                          <a:spcPct val="115000"/>
                        </a:lnSpc>
                        <a:spcBef>
                          <a:spcPts val="0"/>
                        </a:spcBef>
                        <a:spcAft>
                          <a:spcPts val="0"/>
                        </a:spcAft>
                        <a:buNone/>
                      </a:pPr>
                      <a:endParaRPr sz="12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65" name="Google Shape;65;p9"/>
          <p:cNvSpPr txBox="1"/>
          <p:nvPr/>
        </p:nvSpPr>
        <p:spPr>
          <a:xfrm>
            <a:off x="675850" y="329275"/>
            <a:ext cx="3875100" cy="390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a:t>
            </a:r>
            <a:r>
              <a:rPr lang="en">
                <a:solidFill>
                  <a:schemeClr val="dk1"/>
                </a:solidFill>
                <a:latin typeface="Source Sans Pro"/>
                <a:ea typeface="Source Sans Pro"/>
                <a:cs typeface="Source Sans Pro"/>
                <a:sym typeface="Source Sans Pro"/>
              </a:rPr>
              <a:t>How do Earth systems interact?</a:t>
            </a:r>
            <a:endParaRPr>
              <a:latin typeface="Source Sans Pro"/>
              <a:ea typeface="Source Sans Pro"/>
              <a:cs typeface="Source Sans Pro"/>
              <a:sym typeface="Source Sans Pro"/>
            </a:endParaRPr>
          </a:p>
        </p:txBody>
      </p:sp>
      <p:cxnSp>
        <p:nvCxnSpPr>
          <p:cNvPr id="66" name="Google Shape;66;p9"/>
          <p:cNvCxnSpPr/>
          <p:nvPr/>
        </p:nvCxnSpPr>
        <p:spPr>
          <a:xfrm>
            <a:off x="4798600" y="466350"/>
            <a:ext cx="4051800" cy="0"/>
          </a:xfrm>
          <a:prstGeom prst="straightConnector1">
            <a:avLst/>
          </a:prstGeom>
          <a:noFill/>
          <a:ln w="9525" cap="flat" cmpd="sng">
            <a:solidFill>
              <a:schemeClr val="dk2"/>
            </a:solidFill>
            <a:prstDash val="dot"/>
            <a:round/>
            <a:headEnd type="none" w="med" len="med"/>
            <a:tailEnd type="none" w="med" len="med"/>
          </a:ln>
        </p:spPr>
      </p:cxnSp>
      <p:pic>
        <p:nvPicPr>
          <p:cNvPr id="67" name="Google Shape;67;p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matchingName="L5 - Explain 1 1">
  <p:cSld name="CUSTOM_15_1">
    <p:spTree>
      <p:nvGrpSpPr>
        <p:cNvPr id="1" name="Shape 707"/>
        <p:cNvGrpSpPr/>
        <p:nvPr/>
      </p:nvGrpSpPr>
      <p:grpSpPr>
        <a:xfrm>
          <a:off x="0" y="0"/>
          <a:ext cx="0" cy="0"/>
          <a:chOff x="0" y="0"/>
          <a:chExt cx="0" cy="0"/>
        </a:xfrm>
      </p:grpSpPr>
      <p:sp>
        <p:nvSpPr>
          <p:cNvPr id="708" name="Google Shape;708;p8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09" name="Google Shape;709;p83"/>
          <p:cNvSpPr txBox="1"/>
          <p:nvPr/>
        </p:nvSpPr>
        <p:spPr>
          <a:xfrm>
            <a:off x="677550" y="268100"/>
            <a:ext cx="7185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EXPLAIN: </a:t>
            </a:r>
            <a:r>
              <a:rPr lang="en">
                <a:solidFill>
                  <a:schemeClr val="dk1"/>
                </a:solidFill>
                <a:latin typeface="Source Sans Pro"/>
                <a:ea typeface="Source Sans Pro"/>
                <a:cs typeface="Source Sans Pro"/>
                <a:sym typeface="Source Sans Pro"/>
              </a:rPr>
              <a:t>How can we use animal waste as a natural resource?</a:t>
            </a:r>
            <a:endParaRPr>
              <a:latin typeface="Source Sans Pro"/>
              <a:ea typeface="Source Sans Pro"/>
              <a:cs typeface="Source Sans Pro"/>
              <a:sym typeface="Source Sans Pro"/>
            </a:endParaRPr>
          </a:p>
        </p:txBody>
      </p:sp>
      <p:pic>
        <p:nvPicPr>
          <p:cNvPr id="710" name="Google Shape;710;p8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711" name="Google Shape;711;p83"/>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cxnSp>
        <p:nvCxnSpPr>
          <p:cNvPr id="712" name="Google Shape;712;p83"/>
          <p:cNvCxnSpPr/>
          <p:nvPr/>
        </p:nvCxnSpPr>
        <p:spPr>
          <a:xfrm>
            <a:off x="7941375" y="465525"/>
            <a:ext cx="844800" cy="7500"/>
          </a:xfrm>
          <a:prstGeom prst="straightConnector1">
            <a:avLst/>
          </a:prstGeom>
          <a:noFill/>
          <a:ln w="9525" cap="flat" cmpd="sng">
            <a:solidFill>
              <a:schemeClr val="dk2"/>
            </a:solidFill>
            <a:prstDash val="dot"/>
            <a:round/>
            <a:headEnd type="none" w="med" len="med"/>
            <a:tailEnd type="none" w="med" len="med"/>
          </a:ln>
        </p:spPr>
      </p:cxnSp>
      <p:graphicFrame>
        <p:nvGraphicFramePr>
          <p:cNvPr id="713" name="Google Shape;713;p83"/>
          <p:cNvGraphicFramePr/>
          <p:nvPr/>
        </p:nvGraphicFramePr>
        <p:xfrm>
          <a:off x="475800" y="1435775"/>
          <a:ext cx="3000000" cy="3000000"/>
        </p:xfrm>
        <a:graphic>
          <a:graphicData uri="http://schemas.openxmlformats.org/drawingml/2006/table">
            <a:tbl>
              <a:tblPr>
                <a:noFill/>
                <a:tableStyleId>{8803E428-0F54-40B4-AED2-B203F57DB7CE}</a:tableStyleId>
              </a:tblPr>
              <a:tblGrid>
                <a:gridCol w="9151850">
                  <a:extLst>
                    <a:ext uri="{9D8B030D-6E8A-4147-A177-3AD203B41FA5}">
                      <a16:colId xmlns:a16="http://schemas.microsoft.com/office/drawing/2014/main" val="20000"/>
                    </a:ext>
                  </a:extLst>
                </a:gridCol>
              </a:tblGrid>
              <a:tr h="638375">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Draw a picture of the investigation setup.</a:t>
                      </a:r>
                      <a:endParaRPr b="1">
                        <a:solidFill>
                          <a:schemeClr val="lt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Be sure to label all the parts. </a:t>
                      </a:r>
                      <a:endParaRPr b="1">
                        <a:latin typeface="Source Sans Pro"/>
                        <a:ea typeface="Source Sans Pro"/>
                        <a:cs typeface="Source Sans Pro"/>
                        <a:sym typeface="Source Sans Pro"/>
                      </a:endParaRPr>
                    </a:p>
                  </a:txBody>
                  <a:tcPr marL="91425" marR="91425" marT="91425" marB="91425" anchor="ctr">
                    <a:solidFill>
                      <a:srgbClr val="666666"/>
                    </a:solidFill>
                  </a:tcPr>
                </a:tc>
                <a:extLst>
                  <a:ext uri="{0D108BD9-81ED-4DB2-BD59-A6C34878D82A}">
                    <a16:rowId xmlns:a16="http://schemas.microsoft.com/office/drawing/2014/main" val="10000"/>
                  </a:ext>
                </a:extLst>
              </a:tr>
              <a:tr h="5063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nchor="ctr"/>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L5 - Elaborate 1">
  <p:cSld name="CUSTOM_16">
    <p:spTree>
      <p:nvGrpSpPr>
        <p:cNvPr id="1" name="Shape 714"/>
        <p:cNvGrpSpPr/>
        <p:nvPr/>
      </p:nvGrpSpPr>
      <p:grpSpPr>
        <a:xfrm>
          <a:off x="0" y="0"/>
          <a:ext cx="0" cy="0"/>
          <a:chOff x="0" y="0"/>
          <a:chExt cx="0" cy="0"/>
        </a:xfrm>
      </p:grpSpPr>
      <p:sp>
        <p:nvSpPr>
          <p:cNvPr id="715" name="Google Shape;715;p8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16" name="Google Shape;716;p84"/>
          <p:cNvSpPr txBox="1"/>
          <p:nvPr/>
        </p:nvSpPr>
        <p:spPr>
          <a:xfrm>
            <a:off x="675850" y="268100"/>
            <a:ext cx="7446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6 ELABORATE: How can we use animal waste as a natural resource?</a:t>
            </a:r>
            <a:endParaRPr>
              <a:latin typeface="Source Sans Pro"/>
              <a:ea typeface="Source Sans Pro"/>
              <a:cs typeface="Source Sans Pro"/>
              <a:sym typeface="Source Sans Pro"/>
            </a:endParaRPr>
          </a:p>
        </p:txBody>
      </p:sp>
      <p:pic>
        <p:nvPicPr>
          <p:cNvPr id="717" name="Google Shape;717;p8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718" name="Google Shape;718;p84"/>
          <p:cNvCxnSpPr/>
          <p:nvPr/>
        </p:nvCxnSpPr>
        <p:spPr>
          <a:xfrm>
            <a:off x="8268025" y="450575"/>
            <a:ext cx="535800" cy="1200"/>
          </a:xfrm>
          <a:prstGeom prst="straightConnector1">
            <a:avLst/>
          </a:prstGeom>
          <a:noFill/>
          <a:ln w="9525" cap="flat" cmpd="sng">
            <a:solidFill>
              <a:schemeClr val="dk2"/>
            </a:solidFill>
            <a:prstDash val="dot"/>
            <a:round/>
            <a:headEnd type="none" w="med" len="med"/>
            <a:tailEnd type="none" w="med" len="med"/>
          </a:ln>
        </p:spPr>
      </p:cxnSp>
      <p:graphicFrame>
        <p:nvGraphicFramePr>
          <p:cNvPr id="719" name="Google Shape;719;p84"/>
          <p:cNvGraphicFramePr/>
          <p:nvPr/>
        </p:nvGraphicFramePr>
        <p:xfrm>
          <a:off x="465575" y="1456725"/>
          <a:ext cx="3000000" cy="3000000"/>
        </p:xfrm>
        <a:graphic>
          <a:graphicData uri="http://schemas.openxmlformats.org/drawingml/2006/table">
            <a:tbl>
              <a:tblPr>
                <a:noFill/>
                <a:tableStyleId>{8803E428-0F54-40B4-AED2-B203F57DB7CE}</a:tableStyleId>
              </a:tblPr>
              <a:tblGrid>
                <a:gridCol w="9149675">
                  <a:extLst>
                    <a:ext uri="{9D8B030D-6E8A-4147-A177-3AD203B41FA5}">
                      <a16:colId xmlns:a16="http://schemas.microsoft.com/office/drawing/2014/main" val="20000"/>
                    </a:ext>
                  </a:extLst>
                </a:gridCol>
              </a:tblGrid>
              <a:tr h="661375">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collect data? Create a table where you will record your observations from the investigation. Measurements, descriptions, and pictures all count as useful data. </a:t>
                      </a:r>
                      <a:endParaRPr/>
                    </a:p>
                  </a:txBody>
                  <a:tcPr marL="91425" marR="91425" marT="91425" marB="91425">
                    <a:solidFill>
                      <a:srgbClr val="666666"/>
                    </a:solidFill>
                  </a:tcPr>
                </a:tc>
                <a:extLst>
                  <a:ext uri="{0D108BD9-81ED-4DB2-BD59-A6C34878D82A}">
                    <a16:rowId xmlns:a16="http://schemas.microsoft.com/office/drawing/2014/main" val="10000"/>
                  </a:ext>
                </a:extLst>
              </a:tr>
              <a:tr h="5047375">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sp>
        <p:nvSpPr>
          <p:cNvPr id="720" name="Google Shape;720;p84"/>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Biodigester Investigation</a:t>
            </a:r>
            <a:r>
              <a:rPr lang="en" sz="2600">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1200" i="1">
              <a:solidFill>
                <a:schemeClr val="dk1"/>
              </a:solidFill>
            </a:endParaRP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Custom Layout 1">
  <p:cSld name="CUSTOM_19">
    <p:spTree>
      <p:nvGrpSpPr>
        <p:cNvPr id="1" name="Shape 721"/>
        <p:cNvGrpSpPr/>
        <p:nvPr/>
      </p:nvGrpSpPr>
      <p:grpSpPr>
        <a:xfrm>
          <a:off x="0" y="0"/>
          <a:ext cx="0" cy="0"/>
          <a:chOff x="0" y="0"/>
          <a:chExt cx="0" cy="0"/>
        </a:xfrm>
      </p:grpSpPr>
      <p:sp>
        <p:nvSpPr>
          <p:cNvPr id="722" name="Google Shape;722;p85"/>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723" name="Google Shape;723;p8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matchingName="L6 - Explore 1">
  <p:cSld name="CUSTOM_1_1_1">
    <p:spTree>
      <p:nvGrpSpPr>
        <p:cNvPr id="1" name="Shape 724"/>
        <p:cNvGrpSpPr/>
        <p:nvPr/>
      </p:nvGrpSpPr>
      <p:grpSpPr>
        <a:xfrm>
          <a:off x="0" y="0"/>
          <a:ext cx="0" cy="0"/>
          <a:chOff x="0" y="0"/>
          <a:chExt cx="0" cy="0"/>
        </a:xfrm>
      </p:grpSpPr>
      <p:sp>
        <p:nvSpPr>
          <p:cNvPr id="725" name="Google Shape;725;p8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26" name="Google Shape;726;p86"/>
          <p:cNvSpPr txBox="1"/>
          <p:nvPr/>
        </p:nvSpPr>
        <p:spPr>
          <a:xfrm>
            <a:off x="469275" y="622113"/>
            <a:ext cx="91248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Types of Water on Earth</a:t>
            </a:r>
            <a:endParaRPr sz="3000" i="1">
              <a:latin typeface="Source Sans Pro"/>
              <a:ea typeface="Source Sans Pro"/>
              <a:cs typeface="Source Sans Pro"/>
              <a:sym typeface="Source Sans Pro"/>
            </a:endParaRPr>
          </a:p>
        </p:txBody>
      </p:sp>
      <p:sp>
        <p:nvSpPr>
          <p:cNvPr id="727" name="Google Shape;727;p86"/>
          <p:cNvSpPr txBox="1"/>
          <p:nvPr/>
        </p:nvSpPr>
        <p:spPr>
          <a:xfrm>
            <a:off x="675850" y="283000"/>
            <a:ext cx="57702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EXPLORE: </a:t>
            </a:r>
            <a:r>
              <a:rPr lang="en">
                <a:solidFill>
                  <a:schemeClr val="dk1"/>
                </a:solidFill>
                <a:latin typeface="Source Sans Pro"/>
                <a:ea typeface="Source Sans Pro"/>
                <a:cs typeface="Source Sans Pro"/>
                <a:sym typeface="Source Sans Pro"/>
              </a:rPr>
              <a:t>How does our use of water affect Earth’s systems?</a:t>
            </a:r>
            <a:endParaRPr>
              <a:latin typeface="Source Sans Pro"/>
              <a:ea typeface="Source Sans Pro"/>
              <a:cs typeface="Source Sans Pro"/>
              <a:sym typeface="Source Sans Pro"/>
            </a:endParaRPr>
          </a:p>
        </p:txBody>
      </p:sp>
      <p:cxnSp>
        <p:nvCxnSpPr>
          <p:cNvPr id="728" name="Google Shape;728;p86"/>
          <p:cNvCxnSpPr/>
          <p:nvPr/>
        </p:nvCxnSpPr>
        <p:spPr>
          <a:xfrm>
            <a:off x="5813675" y="460625"/>
            <a:ext cx="3036600" cy="5400"/>
          </a:xfrm>
          <a:prstGeom prst="straightConnector1">
            <a:avLst/>
          </a:prstGeom>
          <a:noFill/>
          <a:ln w="9525" cap="flat" cmpd="sng">
            <a:solidFill>
              <a:schemeClr val="dk2"/>
            </a:solidFill>
            <a:prstDash val="dot"/>
            <a:round/>
            <a:headEnd type="none" w="med" len="med"/>
            <a:tailEnd type="none" w="med" len="med"/>
          </a:ln>
        </p:spPr>
      </p:cxnSp>
      <p:pic>
        <p:nvPicPr>
          <p:cNvPr id="729" name="Google Shape;729;p8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730" name="Google Shape;730;p86"/>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31" name="Google Shape;731;p86"/>
          <p:cNvSpPr txBox="1"/>
          <p:nvPr/>
        </p:nvSpPr>
        <p:spPr>
          <a:xfrm>
            <a:off x="469275" y="1373025"/>
            <a:ext cx="91248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Clr>
                <a:schemeClr val="dk1"/>
              </a:buClr>
              <a:buSzPts val="1100"/>
              <a:buFont typeface="Arial"/>
              <a:buNone/>
            </a:pPr>
            <a:r>
              <a:rPr lang="en" b="1">
                <a:solidFill>
                  <a:srgbClr val="3E3E3E"/>
                </a:solidFill>
                <a:highlight>
                  <a:srgbClr val="FEFEFE"/>
                </a:highlight>
                <a:latin typeface="Source Sans Pro"/>
                <a:ea typeface="Source Sans Pro"/>
                <a:cs typeface="Source Sans Pro"/>
                <a:sym typeface="Source Sans Pro"/>
              </a:rPr>
              <a:t>Directions: </a:t>
            </a:r>
            <a:r>
              <a:rPr lang="en">
                <a:solidFill>
                  <a:srgbClr val="3E3E3E"/>
                </a:solidFill>
                <a:highlight>
                  <a:srgbClr val="FEFEFE"/>
                </a:highlight>
                <a:latin typeface="Source Sans Pro"/>
                <a:ea typeface="Source Sans Pro"/>
                <a:cs typeface="Source Sans Pro"/>
                <a:sym typeface="Source Sans Pro"/>
              </a:rPr>
              <a:t>Use the data table to make a pie graph that shows the amounts of different types of water on Earth. </a:t>
            </a:r>
            <a:endParaRPr>
              <a:solidFill>
                <a:srgbClr val="3E3E3E"/>
              </a:solidFill>
              <a:highlight>
                <a:srgbClr val="FEFEFE"/>
              </a:highlight>
              <a:latin typeface="Source Sans Pro"/>
              <a:ea typeface="Source Sans Pro"/>
              <a:cs typeface="Source Sans Pro"/>
              <a:sym typeface="Source Sans Pro"/>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matchingName="L7 - Explain 2">
  <p:cSld name="CUSTOM_17">
    <p:spTree>
      <p:nvGrpSpPr>
        <p:cNvPr id="1" name="Shape 732"/>
        <p:cNvGrpSpPr/>
        <p:nvPr/>
      </p:nvGrpSpPr>
      <p:grpSpPr>
        <a:xfrm>
          <a:off x="0" y="0"/>
          <a:ext cx="0" cy="0"/>
          <a:chOff x="0" y="0"/>
          <a:chExt cx="0" cy="0"/>
        </a:xfrm>
      </p:grpSpPr>
      <p:sp>
        <p:nvSpPr>
          <p:cNvPr id="733" name="Google Shape;733;p8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34" name="Google Shape;734;p87"/>
          <p:cNvSpPr txBox="1"/>
          <p:nvPr/>
        </p:nvSpPr>
        <p:spPr>
          <a:xfrm>
            <a:off x="685500" y="1373700"/>
            <a:ext cx="8836200" cy="384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500"/>
              </a:spcAft>
              <a:buNone/>
            </a:pPr>
            <a:endParaRPr sz="1300">
              <a:solidFill>
                <a:schemeClr val="dk1"/>
              </a:solidFill>
              <a:latin typeface="Source Sans Pro"/>
              <a:ea typeface="Source Sans Pro"/>
              <a:cs typeface="Source Sans Pro"/>
              <a:sym typeface="Source Sans Pro"/>
            </a:endParaRPr>
          </a:p>
        </p:txBody>
      </p:sp>
      <p:sp>
        <p:nvSpPr>
          <p:cNvPr id="735" name="Google Shape;735;p87"/>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736" name="Google Shape;736;p87"/>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 </a:t>
            </a:r>
            <a:r>
              <a:rPr lang="en" sz="2400" i="1">
                <a:solidFill>
                  <a:schemeClr val="dk1"/>
                </a:solidFill>
                <a:latin typeface="Source Sans Pro"/>
                <a:ea typeface="Source Sans Pro"/>
                <a:cs typeface="Source Sans Pro"/>
                <a:sym typeface="Source Sans Pro"/>
              </a:rPr>
              <a:t>(continued)</a:t>
            </a:r>
            <a:endParaRPr sz="2400" i="1">
              <a:solidFill>
                <a:schemeClr val="dk1"/>
              </a:solidFill>
              <a:latin typeface="Source Sans Pro"/>
              <a:ea typeface="Source Sans Pro"/>
              <a:cs typeface="Source Sans Pro"/>
              <a:sym typeface="Source Sans Pro"/>
            </a:endParaRPr>
          </a:p>
        </p:txBody>
      </p:sp>
      <p:cxnSp>
        <p:nvCxnSpPr>
          <p:cNvPr id="737" name="Google Shape;737;p87"/>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pic>
        <p:nvPicPr>
          <p:cNvPr id="738" name="Google Shape;738;p8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739" name="Google Shape;739;p87"/>
          <p:cNvSpPr txBox="1"/>
          <p:nvPr/>
        </p:nvSpPr>
        <p:spPr>
          <a:xfrm>
            <a:off x="450575" y="1430550"/>
            <a:ext cx="90711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500"/>
              </a:spcAft>
              <a:buNone/>
            </a:pPr>
            <a:r>
              <a:rPr lang="en" b="1">
                <a:solidFill>
                  <a:schemeClr val="dk1"/>
                </a:solidFill>
                <a:latin typeface="Source Sans Pro"/>
                <a:ea typeface="Source Sans Pro"/>
                <a:cs typeface="Source Sans Pro"/>
                <a:sym typeface="Source Sans Pro"/>
              </a:rPr>
              <a:t>Guiding Question #3: </a:t>
            </a:r>
            <a:r>
              <a:rPr lang="en">
                <a:solidFill>
                  <a:schemeClr val="dk1"/>
                </a:solidFill>
                <a:latin typeface="Source Sans Pro"/>
                <a:ea typeface="Source Sans Pro"/>
                <a:cs typeface="Source Sans Pro"/>
                <a:sym typeface="Source Sans Pro"/>
              </a:rPr>
              <a:t>What were some benefits of changing to new energy sources?</a:t>
            </a:r>
            <a:endParaRPr>
              <a:solidFill>
                <a:schemeClr val="dk1"/>
              </a:solidFill>
              <a:latin typeface="Source Sans Pro"/>
              <a:ea typeface="Source Sans Pro"/>
              <a:cs typeface="Source Sans Pro"/>
              <a:sym typeface="Source Sans Pro"/>
            </a:endParaRPr>
          </a:p>
        </p:txBody>
      </p:sp>
      <p:graphicFrame>
        <p:nvGraphicFramePr>
          <p:cNvPr id="740" name="Google Shape;740;p87"/>
          <p:cNvGraphicFramePr/>
          <p:nvPr/>
        </p:nvGraphicFramePr>
        <p:xfrm>
          <a:off x="450450" y="1996125"/>
          <a:ext cx="3000000" cy="3000000"/>
        </p:xfrm>
        <a:graphic>
          <a:graphicData uri="http://schemas.openxmlformats.org/drawingml/2006/table">
            <a:tbl>
              <a:tblPr>
                <a:noFill/>
                <a:tableStyleId>{C1F6016F-1F6F-4580-A61C-9CB6C4A440A6}</a:tableStyleId>
              </a:tblPr>
              <a:tblGrid>
                <a:gridCol w="4565075">
                  <a:extLst>
                    <a:ext uri="{9D8B030D-6E8A-4147-A177-3AD203B41FA5}">
                      <a16:colId xmlns:a16="http://schemas.microsoft.com/office/drawing/2014/main" val="20000"/>
                    </a:ext>
                  </a:extLst>
                </a:gridCol>
                <a:gridCol w="4590525">
                  <a:extLst>
                    <a:ext uri="{9D8B030D-6E8A-4147-A177-3AD203B41FA5}">
                      <a16:colId xmlns:a16="http://schemas.microsoft.com/office/drawing/2014/main" val="20001"/>
                    </a:ext>
                  </a:extLst>
                </a:gridCol>
              </a:tblGrid>
              <a:tr h="4100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Clr>
                          <a:schemeClr val="dk1"/>
                        </a:buClr>
                        <a:buSzPts val="1100"/>
                        <a:buFont typeface="Arial"/>
                        <a:buNone/>
                      </a:pPr>
                      <a:r>
                        <a:rPr lang="en" b="1">
                          <a:solidFill>
                            <a:schemeClr val="lt1"/>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4851050">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matchingName="L7 - Elaborate 1">
  <p:cSld name="CUSTOM_18">
    <p:spTree>
      <p:nvGrpSpPr>
        <p:cNvPr id="1" name="Shape 741"/>
        <p:cNvGrpSpPr/>
        <p:nvPr/>
      </p:nvGrpSpPr>
      <p:grpSpPr>
        <a:xfrm>
          <a:off x="0" y="0"/>
          <a:ext cx="0" cy="0"/>
          <a:chOff x="0" y="0"/>
          <a:chExt cx="0" cy="0"/>
        </a:xfrm>
      </p:grpSpPr>
      <p:sp>
        <p:nvSpPr>
          <p:cNvPr id="742" name="Google Shape;742;p8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43" name="Google Shape;743;p88"/>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A Farm that Helps Protect the Earth</a:t>
            </a:r>
            <a:endParaRPr sz="3600" i="1">
              <a:solidFill>
                <a:schemeClr val="dk1"/>
              </a:solidFill>
            </a:endParaRPr>
          </a:p>
        </p:txBody>
      </p:sp>
      <p:sp>
        <p:nvSpPr>
          <p:cNvPr id="744" name="Google Shape;744;p88"/>
          <p:cNvSpPr txBox="1"/>
          <p:nvPr/>
        </p:nvSpPr>
        <p:spPr>
          <a:xfrm>
            <a:off x="439300" y="1437250"/>
            <a:ext cx="9031800" cy="400200"/>
          </a:xfrm>
          <a:prstGeom prst="rect">
            <a:avLst/>
          </a:prstGeom>
          <a:noFill/>
          <a:ln>
            <a:noFill/>
          </a:ln>
        </p:spPr>
        <p:txBody>
          <a:bodyPr spcFirstLastPara="1" wrap="square" lIns="91425" tIns="91425" rIns="91425" bIns="91425" anchor="t" anchorCtr="0">
            <a:spAutoFit/>
          </a:bodyPr>
          <a:lstStyle/>
          <a:p>
            <a:pPr marL="19050" lvl="0" indent="0" algn="l" rtl="0">
              <a:lnSpc>
                <a:spcPct val="115000"/>
              </a:lnSpc>
              <a:spcBef>
                <a:spcPts val="0"/>
              </a:spcBef>
              <a:spcAft>
                <a:spcPts val="600"/>
              </a:spcAft>
              <a:buNone/>
            </a:pPr>
            <a:r>
              <a:rPr lang="en">
                <a:solidFill>
                  <a:schemeClr val="dk1"/>
                </a:solidFill>
                <a:latin typeface="Source Sans Pro"/>
                <a:ea typeface="Source Sans Pro"/>
                <a:cs typeface="Source Sans Pro"/>
                <a:sym typeface="Source Sans Pro"/>
              </a:rPr>
              <a:t>Create a new model farm that uses science ideas to protect the Earth. Label the parts of the model.</a:t>
            </a:r>
            <a:endParaRPr u="sng">
              <a:solidFill>
                <a:schemeClr val="dk1"/>
              </a:solidFill>
              <a:latin typeface="Source Sans Pro"/>
              <a:ea typeface="Source Sans Pro"/>
              <a:cs typeface="Source Sans Pro"/>
              <a:sym typeface="Source Sans Pro"/>
            </a:endParaRPr>
          </a:p>
        </p:txBody>
      </p:sp>
      <p:sp>
        <p:nvSpPr>
          <p:cNvPr id="745" name="Google Shape;745;p88"/>
          <p:cNvSpPr txBox="1"/>
          <p:nvPr/>
        </p:nvSpPr>
        <p:spPr>
          <a:xfrm>
            <a:off x="685500" y="264500"/>
            <a:ext cx="71208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ELABORATE: How can people use resources in a way that is less harmful to the Earth?</a:t>
            </a:r>
            <a:endParaRPr>
              <a:latin typeface="Source Sans Pro"/>
              <a:ea typeface="Source Sans Pro"/>
              <a:cs typeface="Source Sans Pro"/>
              <a:sym typeface="Source Sans Pro"/>
            </a:endParaRPr>
          </a:p>
        </p:txBody>
      </p:sp>
      <p:cxnSp>
        <p:nvCxnSpPr>
          <p:cNvPr id="746" name="Google Shape;746;p88"/>
          <p:cNvCxnSpPr/>
          <p:nvPr/>
        </p:nvCxnSpPr>
        <p:spPr>
          <a:xfrm>
            <a:off x="7873775" y="461850"/>
            <a:ext cx="900600" cy="4200"/>
          </a:xfrm>
          <a:prstGeom prst="straightConnector1">
            <a:avLst/>
          </a:prstGeom>
          <a:noFill/>
          <a:ln w="9525" cap="flat" cmpd="sng">
            <a:solidFill>
              <a:schemeClr val="dk2"/>
            </a:solidFill>
            <a:prstDash val="dot"/>
            <a:round/>
            <a:headEnd type="none" w="med" len="med"/>
            <a:tailEnd type="none" w="med" len="med"/>
          </a:ln>
        </p:spPr>
      </p:cxnSp>
      <p:pic>
        <p:nvPicPr>
          <p:cNvPr id="747" name="Google Shape;747;p8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748" name="Google Shape;748;p88"/>
          <p:cNvSpPr/>
          <p:nvPr/>
        </p:nvSpPr>
        <p:spPr>
          <a:xfrm>
            <a:off x="473100" y="1922100"/>
            <a:ext cx="9123900" cy="53772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matchingName="L8 - Explore 1">
  <p:cSld name="CUSTOM_5">
    <p:spTree>
      <p:nvGrpSpPr>
        <p:cNvPr id="1" name="Shape 749"/>
        <p:cNvGrpSpPr/>
        <p:nvPr/>
      </p:nvGrpSpPr>
      <p:grpSpPr>
        <a:xfrm>
          <a:off x="0" y="0"/>
          <a:ext cx="0" cy="0"/>
          <a:chOff x="0" y="0"/>
          <a:chExt cx="0" cy="0"/>
        </a:xfrm>
      </p:grpSpPr>
      <p:sp>
        <p:nvSpPr>
          <p:cNvPr id="750" name="Google Shape;750;p8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751" name="Google Shape;751;p89"/>
          <p:cNvPicPr preferRelativeResize="0"/>
          <p:nvPr/>
        </p:nvPicPr>
        <p:blipFill rotWithShape="1">
          <a:blip r:embed="rId2">
            <a:alphaModFix/>
          </a:blip>
          <a:srcRect l="149" r="149"/>
          <a:stretch/>
        </p:blipFill>
        <p:spPr>
          <a:xfrm>
            <a:off x="3267075" y="2594707"/>
            <a:ext cx="3524250" cy="3419475"/>
          </a:xfrm>
          <a:prstGeom prst="rect">
            <a:avLst/>
          </a:prstGeom>
          <a:noFill/>
          <a:ln>
            <a:noFill/>
          </a:ln>
        </p:spPr>
      </p:pic>
      <p:graphicFrame>
        <p:nvGraphicFramePr>
          <p:cNvPr id="752" name="Google Shape;752;p89"/>
          <p:cNvGraphicFramePr/>
          <p:nvPr/>
        </p:nvGraphicFramePr>
        <p:xfrm>
          <a:off x="1762563" y="2011725"/>
          <a:ext cx="3000000" cy="3000000"/>
        </p:xfrm>
        <a:graphic>
          <a:graphicData uri="http://schemas.openxmlformats.org/drawingml/2006/table">
            <a:tbl>
              <a:tblPr>
                <a:noFill/>
                <a:tableStyleId>{C1F6016F-1F6F-4580-A61C-9CB6C4A440A6}</a:tableStyleId>
              </a:tblPr>
              <a:tblGrid>
                <a:gridCol w="1563750">
                  <a:extLst>
                    <a:ext uri="{9D8B030D-6E8A-4147-A177-3AD203B41FA5}">
                      <a16:colId xmlns:a16="http://schemas.microsoft.com/office/drawing/2014/main" val="20000"/>
                    </a:ext>
                  </a:extLst>
                </a:gridCol>
                <a:gridCol w="1767350">
                  <a:extLst>
                    <a:ext uri="{9D8B030D-6E8A-4147-A177-3AD203B41FA5}">
                      <a16:colId xmlns:a16="http://schemas.microsoft.com/office/drawing/2014/main" val="20001"/>
                    </a:ext>
                  </a:extLst>
                </a:gridCol>
                <a:gridCol w="1776600">
                  <a:extLst>
                    <a:ext uri="{9D8B030D-6E8A-4147-A177-3AD203B41FA5}">
                      <a16:colId xmlns:a16="http://schemas.microsoft.com/office/drawing/2014/main" val="20002"/>
                    </a:ext>
                  </a:extLst>
                </a:gridCol>
                <a:gridCol w="1181575">
                  <a:extLst>
                    <a:ext uri="{9D8B030D-6E8A-4147-A177-3AD203B41FA5}">
                      <a16:colId xmlns:a16="http://schemas.microsoft.com/office/drawing/2014/main" val="20003"/>
                    </a:ext>
                  </a:extLst>
                </a:gridCol>
              </a:tblGrid>
              <a:tr h="1171725">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1. Identify Need/Problem</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hMerge="1">
                  <a:txBody>
                    <a:bodyPr/>
                    <a:lstStyle/>
                    <a:p>
                      <a:endParaRPr lang="en-US"/>
                    </a:p>
                  </a:txBody>
                  <a:tcPr/>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r h="1278200">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7. Redesign</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rowSpan="2" gridSpan="2">
                  <a:txBody>
                    <a:bodyPr/>
                    <a:lstStyle/>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alpha val="0"/>
                        </a:srgbClr>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rowSpan="2" hMerge="1">
                  <a:txBody>
                    <a:bodyPr/>
                    <a:lstStyle/>
                    <a:p>
                      <a:endParaRPr lang="en-US"/>
                    </a:p>
                  </a:txBody>
                  <a:tcPr/>
                </a:tc>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2. Research &amp; Brainstorm</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1"/>
                  </a:ext>
                </a:extLst>
              </a:tr>
              <a:tr h="1597775">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6. Communicate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gridSpan="2" vMerge="1">
                  <a:txBody>
                    <a:bodyPr/>
                    <a:lstStyle/>
                    <a:p>
                      <a:endParaRPr lang="en-US"/>
                    </a:p>
                  </a:txBody>
                  <a:tcPr/>
                </a:tc>
                <a:tc hMerge="1" vMerge="1">
                  <a:txBody>
                    <a:bodyPr/>
                    <a:lstStyle/>
                    <a:p>
                      <a:endParaRPr lang="en-US"/>
                    </a:p>
                  </a:txBody>
                  <a:tcPr/>
                </a:tc>
                <a:tc>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3. Choose Best Ideas</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2"/>
                  </a:ext>
                </a:extLst>
              </a:tr>
              <a:tr h="857525">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5. Test &amp; Evaluate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tc gridSpan="2">
                  <a:txBody>
                    <a:bodyPr/>
                    <a:lstStyle/>
                    <a:p>
                      <a:pPr marL="0" lvl="0" indent="0" algn="ctr" rtl="0">
                        <a:spcBef>
                          <a:spcPts val="0"/>
                        </a:spcBef>
                        <a:spcAft>
                          <a:spcPts val="0"/>
                        </a:spcAft>
                        <a:buNone/>
                      </a:pPr>
                      <a:r>
                        <a:rPr lang="en" sz="1200" b="1">
                          <a:latin typeface="Source Sans Pro"/>
                          <a:ea typeface="Source Sans Pro"/>
                          <a:cs typeface="Source Sans Pro"/>
                          <a:sym typeface="Source Sans Pro"/>
                        </a:rPr>
                        <a:t>4. Construct Prototype</a:t>
                      </a:r>
                      <a:endParaRPr sz="1200" b="1">
                        <a:latin typeface="Source Sans Pro"/>
                        <a:ea typeface="Source Sans Pro"/>
                        <a:cs typeface="Source Sans Pro"/>
                        <a:sym typeface="Source Sans Pro"/>
                      </a:endParaRPr>
                    </a:p>
                    <a:p>
                      <a:pPr marL="0" lvl="0" indent="0" algn="ctr"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753" name="Google Shape;753;p89"/>
          <p:cNvSpPr txBox="1"/>
          <p:nvPr/>
        </p:nvSpPr>
        <p:spPr>
          <a:xfrm>
            <a:off x="0" y="691850"/>
            <a:ext cx="10058400" cy="9144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Engineering Design Cycle</a:t>
            </a:r>
            <a:endParaRPr sz="3600">
              <a:latin typeface="Source Sans Pro"/>
              <a:ea typeface="Source Sans Pro"/>
              <a:cs typeface="Source Sans Pro"/>
              <a:sym typeface="Source Sans Pro"/>
            </a:endParaRPr>
          </a:p>
        </p:txBody>
      </p:sp>
      <p:sp>
        <p:nvSpPr>
          <p:cNvPr id="754" name="Google Shape;754;p89"/>
          <p:cNvSpPr txBox="1"/>
          <p:nvPr/>
        </p:nvSpPr>
        <p:spPr>
          <a:xfrm>
            <a:off x="687125" y="241975"/>
            <a:ext cx="7505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755" name="Google Shape;755;p89"/>
          <p:cNvCxnSpPr/>
          <p:nvPr/>
        </p:nvCxnSpPr>
        <p:spPr>
          <a:xfrm>
            <a:off x="5752550" y="464575"/>
            <a:ext cx="3039600" cy="8400"/>
          </a:xfrm>
          <a:prstGeom prst="straightConnector1">
            <a:avLst/>
          </a:prstGeom>
          <a:noFill/>
          <a:ln w="9525" cap="flat" cmpd="sng">
            <a:solidFill>
              <a:schemeClr val="dk2"/>
            </a:solidFill>
            <a:prstDash val="dot"/>
            <a:round/>
            <a:headEnd type="none" w="med" len="med"/>
            <a:tailEnd type="none" w="med" len="med"/>
          </a:ln>
        </p:spPr>
      </p:cxnSp>
      <p:pic>
        <p:nvPicPr>
          <p:cNvPr id="756" name="Google Shape;756;p89"/>
          <p:cNvPicPr preferRelativeResize="0"/>
          <p:nvPr/>
        </p:nvPicPr>
        <p:blipFill rotWithShape="1">
          <a:blip r:embed="rId3">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L8 - Explore 2">
  <p:cSld name="CUSTOM_6">
    <p:spTree>
      <p:nvGrpSpPr>
        <p:cNvPr id="1" name="Shape 757"/>
        <p:cNvGrpSpPr/>
        <p:nvPr/>
      </p:nvGrpSpPr>
      <p:grpSpPr>
        <a:xfrm>
          <a:off x="0" y="0"/>
          <a:ext cx="0" cy="0"/>
          <a:chOff x="0" y="0"/>
          <a:chExt cx="0" cy="0"/>
        </a:xfrm>
      </p:grpSpPr>
      <p:sp>
        <p:nvSpPr>
          <p:cNvPr id="758" name="Google Shape;758;p9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759" name="Google Shape;759;p90"/>
          <p:cNvGraphicFramePr/>
          <p:nvPr/>
        </p:nvGraphicFramePr>
        <p:xfrm>
          <a:off x="543663" y="797750"/>
          <a:ext cx="3000000" cy="3000000"/>
        </p:xfrm>
        <a:graphic>
          <a:graphicData uri="http://schemas.openxmlformats.org/drawingml/2006/table">
            <a:tbl>
              <a:tblPr>
                <a:noFill/>
                <a:tableStyleId>{B7E60624-C437-4599-8995-156B31D75F30}</a:tableStyleId>
              </a:tblPr>
              <a:tblGrid>
                <a:gridCol w="3907625">
                  <a:extLst>
                    <a:ext uri="{9D8B030D-6E8A-4147-A177-3AD203B41FA5}">
                      <a16:colId xmlns:a16="http://schemas.microsoft.com/office/drawing/2014/main" val="20000"/>
                    </a:ext>
                  </a:extLst>
                </a:gridCol>
                <a:gridCol w="1604150">
                  <a:extLst>
                    <a:ext uri="{9D8B030D-6E8A-4147-A177-3AD203B41FA5}">
                      <a16:colId xmlns:a16="http://schemas.microsoft.com/office/drawing/2014/main" val="20001"/>
                    </a:ext>
                  </a:extLst>
                </a:gridCol>
                <a:gridCol w="1604150">
                  <a:extLst>
                    <a:ext uri="{9D8B030D-6E8A-4147-A177-3AD203B41FA5}">
                      <a16:colId xmlns:a16="http://schemas.microsoft.com/office/drawing/2014/main" val="20002"/>
                    </a:ext>
                  </a:extLst>
                </a:gridCol>
                <a:gridCol w="1604150">
                  <a:extLst>
                    <a:ext uri="{9D8B030D-6E8A-4147-A177-3AD203B41FA5}">
                      <a16:colId xmlns:a16="http://schemas.microsoft.com/office/drawing/2014/main" val="20003"/>
                    </a:ext>
                  </a:extLst>
                </a:gridCol>
              </a:tblGrid>
              <a:tr h="363400">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lnL cap="flat" cmpd="sng">
                      <a:solidFill>
                        <a:srgbClr val="666666"/>
                      </a:solidFill>
                      <a:prstDash val="solid"/>
                      <a:round/>
                      <a:headEnd type="none" w="sm" len="sm"/>
                      <a:tailEnd type="none" w="sm" len="sm"/>
                    </a:lnL>
                    <a:lnT cap="flat" cmpd="sng">
                      <a:solidFill>
                        <a:srgbClr val="666666"/>
                      </a:solidFill>
                      <a:prstDash val="solid"/>
                      <a:round/>
                      <a:headEnd type="none" w="sm" len="sm"/>
                      <a:tailEnd type="none" w="sm" len="sm"/>
                    </a:lnT>
                    <a:lnB cap="flat" cmpd="sng">
                      <a:solidFill>
                        <a:srgbClr val="FFFFFF"/>
                      </a:solidFill>
                      <a:prstDash val="solid"/>
                      <a:round/>
                      <a:headEnd type="none" w="sm" len="sm"/>
                      <a:tailEnd type="none" w="sm" len="sm"/>
                    </a:lnB>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NO</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F0000"/>
                    </a:solidFill>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SOMEWHAT</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1C232"/>
                    </a:solidFill>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YES</a:t>
                      </a:r>
                      <a:endParaRPr sz="1800" b="1">
                        <a:solidFill>
                          <a:srgbClr val="FFFFFF"/>
                        </a:solidFill>
                        <a:latin typeface="Source Sans Pro"/>
                        <a:ea typeface="Source Sans Pro"/>
                        <a:cs typeface="Source Sans Pro"/>
                        <a:sym typeface="Source Sans Pro"/>
                      </a:endParaRPr>
                    </a:p>
                    <a:p>
                      <a:pPr marL="0" lvl="0" indent="0" algn="ctr" rtl="0">
                        <a:lnSpc>
                          <a:spcPct val="115000"/>
                        </a:lnSpc>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6AA84F"/>
                    </a:solidFill>
                  </a:tcPr>
                </a:tc>
                <a:extLst>
                  <a:ext uri="{0D108BD9-81ED-4DB2-BD59-A6C34878D82A}">
                    <a16:rowId xmlns:a16="http://schemas.microsoft.com/office/drawing/2014/main" val="10000"/>
                  </a:ext>
                </a:extLst>
              </a:tr>
              <a:tr h="700825">
                <a:tc>
                  <a:txBody>
                    <a:bodyPr/>
                    <a:lstStyle/>
                    <a:p>
                      <a:pPr marL="0" lvl="0" indent="0" algn="l" rtl="0">
                        <a:lnSpc>
                          <a:spcPct val="115000"/>
                        </a:lnSpc>
                        <a:spcBef>
                          <a:spcPts val="0"/>
                        </a:spcBef>
                        <a:spcAft>
                          <a:spcPts val="1000"/>
                        </a:spcAft>
                        <a:buNone/>
                      </a:pPr>
                      <a:endParaRPr>
                        <a:latin typeface="Source Sans Pro"/>
                        <a:ea typeface="Source Sans Pro"/>
                        <a:cs typeface="Source Sans Pro"/>
                        <a:sym typeface="Source Sans Pro"/>
                      </a:endParaRPr>
                    </a:p>
                  </a:txBody>
                  <a:tcPr marL="63500" marR="63500" marT="63500" marB="63500" anchor="ctr">
                    <a:lnL cap="flat" cmpd="sng">
                      <a:solidFill>
                        <a:srgbClr val="FFFFFF"/>
                      </a:solidFill>
                      <a:prstDash val="solid"/>
                      <a:round/>
                      <a:headEnd type="none" w="sm" len="sm"/>
                      <a:tailEnd type="none" w="sm" len="sm"/>
                    </a:lnL>
                    <a:lnR cap="flat" cmpd="sng">
                      <a:solidFill>
                        <a:srgbClr val="FFFFFF"/>
                      </a:solidFill>
                      <a:prstDash val="solid"/>
                      <a:round/>
                      <a:headEnd type="none" w="sm" len="sm"/>
                      <a:tailEnd type="none" w="sm" len="sm"/>
                    </a:lnR>
                    <a:lnT cap="flat" cmpd="sng">
                      <a:solidFill>
                        <a:srgbClr val="FFFFFF"/>
                      </a:solidFill>
                      <a:prstDash val="solid"/>
                      <a:round/>
                      <a:headEnd type="none" w="sm" len="sm"/>
                      <a:tailEnd type="none" w="sm" len="sm"/>
                    </a:lnT>
                    <a:solidFill>
                      <a:srgbClr val="FFFFFF"/>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1117225">
                <a:tc>
                  <a:txBody>
                    <a:bodyPr/>
                    <a:lstStyle/>
                    <a:p>
                      <a:pPr marL="0" lvl="0" indent="0" algn="l" rtl="0">
                        <a:spcBef>
                          <a:spcPts val="0"/>
                        </a:spcBef>
                        <a:spcAft>
                          <a:spcPts val="400"/>
                        </a:spcAft>
                        <a:buClr>
                          <a:schemeClr val="dk1"/>
                        </a:buClr>
                        <a:buSzPts val="1100"/>
                        <a:buFont typeface="Arial"/>
                        <a:buNone/>
                      </a:pPr>
                      <a:r>
                        <a:rPr lang="en">
                          <a:solidFill>
                            <a:schemeClr val="dk1"/>
                          </a:solidFill>
                          <a:latin typeface="Source Sans Pro"/>
                          <a:ea typeface="Source Sans Pro"/>
                          <a:cs typeface="Source Sans Pro"/>
                          <a:sym typeface="Source Sans Pro"/>
                        </a:rPr>
                        <a:t>I used research to help make a design proposal. </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17225">
                <a:tc>
                  <a:txBody>
                    <a:bodyPr/>
                    <a:lstStyle/>
                    <a:p>
                      <a:pPr marL="0" lvl="0" indent="0" algn="l" rtl="0">
                        <a:spcBef>
                          <a:spcPts val="0"/>
                        </a:spcBef>
                        <a:spcAft>
                          <a:spcPts val="400"/>
                        </a:spcAft>
                        <a:buClr>
                          <a:schemeClr val="dk1"/>
                        </a:buClr>
                        <a:buSzPts val="1100"/>
                        <a:buFont typeface="Arial"/>
                        <a:buNone/>
                      </a:pPr>
                      <a:r>
                        <a:rPr lang="en">
                          <a:solidFill>
                            <a:schemeClr val="dk1"/>
                          </a:solidFill>
                          <a:latin typeface="Source Sans Pro"/>
                          <a:ea typeface="Source Sans Pro"/>
                          <a:cs typeface="Source Sans Pro"/>
                          <a:sym typeface="Source Sans Pro"/>
                        </a:rPr>
                        <a:t>Our group compared multiple design proposals to determine which design would best meet the criteria given the materials constraints.</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17225">
                <a:tc>
                  <a:txBody>
                    <a:bodyPr/>
                    <a:lstStyle/>
                    <a:p>
                      <a:pPr marL="0" lvl="0" indent="0" algn="l" rtl="0">
                        <a:spcBef>
                          <a:spcPts val="0"/>
                        </a:spcBef>
                        <a:spcAft>
                          <a:spcPts val="400"/>
                        </a:spcAft>
                        <a:buClr>
                          <a:schemeClr val="dk1"/>
                        </a:buClr>
                        <a:buSzPts val="1100"/>
                        <a:buFont typeface="Arial"/>
                        <a:buNone/>
                      </a:pPr>
                      <a:r>
                        <a:rPr lang="en">
                          <a:solidFill>
                            <a:schemeClr val="dk1"/>
                          </a:solidFill>
                          <a:latin typeface="Source Sans Pro"/>
                          <a:ea typeface="Source Sans Pro"/>
                          <a:cs typeface="Source Sans Pro"/>
                          <a:sym typeface="Source Sans Pro"/>
                        </a:rPr>
                        <a:t>Our group conducted a fair test to determine if the design met the criteria given the constraints, and design should be improved. </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1117225">
                <a:tc>
                  <a:txBody>
                    <a:bodyPr/>
                    <a:lstStyle/>
                    <a:p>
                      <a:pPr marL="0" lvl="0" indent="0" algn="l" rtl="0">
                        <a:spcBef>
                          <a:spcPts val="0"/>
                        </a:spcBef>
                        <a:spcAft>
                          <a:spcPts val="400"/>
                        </a:spcAft>
                        <a:buClr>
                          <a:schemeClr val="dk1"/>
                        </a:buClr>
                        <a:buSzPts val="1100"/>
                        <a:buFont typeface="Arial"/>
                        <a:buNone/>
                      </a:pPr>
                      <a:r>
                        <a:rPr lang="en">
                          <a:solidFill>
                            <a:schemeClr val="dk1"/>
                          </a:solidFill>
                          <a:latin typeface="Source Sans Pro"/>
                          <a:ea typeface="Source Sans Pro"/>
                          <a:cs typeface="Source Sans Pro"/>
                          <a:sym typeface="Source Sans Pro"/>
                        </a:rPr>
                        <a:t>Our group communicated to our peers the results of our test.</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r h="1117225">
                <a:tc>
                  <a:txBody>
                    <a:bodyPr/>
                    <a:lstStyle/>
                    <a:p>
                      <a:pPr marL="0" lvl="0" indent="0" algn="l" rtl="0">
                        <a:spcBef>
                          <a:spcPts val="0"/>
                        </a:spcBef>
                        <a:spcAft>
                          <a:spcPts val="400"/>
                        </a:spcAft>
                        <a:buClr>
                          <a:schemeClr val="dk1"/>
                        </a:buClr>
                        <a:buSzPts val="1100"/>
                        <a:buFont typeface="Arial"/>
                        <a:buNone/>
                      </a:pPr>
                      <a:r>
                        <a:rPr lang="en">
                          <a:solidFill>
                            <a:schemeClr val="dk1"/>
                          </a:solidFill>
                          <a:latin typeface="Source Sans Pro"/>
                          <a:ea typeface="Source Sans Pro"/>
                          <a:cs typeface="Source Sans Pro"/>
                          <a:sym typeface="Source Sans Pro"/>
                        </a:rPr>
                        <a:t>Our group changed something about our design to improve it based on evidence from test results and feedback from peers.</a:t>
                      </a:r>
                      <a:endParaRPr>
                        <a:latin typeface="Source Sans Pro"/>
                        <a:ea typeface="Source Sans Pro"/>
                        <a:cs typeface="Source Sans Pro"/>
                        <a:sym typeface="Source Sans Pro"/>
                      </a:endParaRPr>
                    </a:p>
                  </a:txBody>
                  <a:tcPr marL="155425" marR="155425"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6"/>
                  </a:ext>
                </a:extLst>
              </a:tr>
            </a:tbl>
          </a:graphicData>
        </a:graphic>
      </p:graphicFrame>
      <p:sp>
        <p:nvSpPr>
          <p:cNvPr id="760" name="Google Shape;760;p90"/>
          <p:cNvSpPr txBox="1"/>
          <p:nvPr/>
        </p:nvSpPr>
        <p:spPr>
          <a:xfrm>
            <a:off x="543675" y="927225"/>
            <a:ext cx="3827700" cy="8571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 sz="2600">
                <a:latin typeface="Source Sans Pro"/>
                <a:ea typeface="Source Sans Pro"/>
                <a:cs typeface="Source Sans Pro"/>
                <a:sym typeface="Source Sans Pro"/>
              </a:rPr>
              <a:t>Design Challenge Rubric</a:t>
            </a:r>
            <a:endParaRPr sz="2600">
              <a:solidFill>
                <a:srgbClr val="666666"/>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sz="1200" b="1">
              <a:latin typeface="Source Sans Pro"/>
              <a:ea typeface="Source Sans Pro"/>
              <a:cs typeface="Source Sans Pro"/>
              <a:sym typeface="Source Sans Pro"/>
            </a:endParaRPr>
          </a:p>
        </p:txBody>
      </p:sp>
      <p:pic>
        <p:nvPicPr>
          <p:cNvPr id="761" name="Google Shape;761;p90"/>
          <p:cNvPicPr preferRelativeResize="0"/>
          <p:nvPr/>
        </p:nvPicPr>
        <p:blipFill>
          <a:blip r:embed="rId2">
            <a:alphaModFix/>
          </a:blip>
          <a:stretch>
            <a:fillRect/>
          </a:stretch>
        </p:blipFill>
        <p:spPr>
          <a:xfrm>
            <a:off x="8287450" y="1256182"/>
            <a:ext cx="409575" cy="514350"/>
          </a:xfrm>
          <a:prstGeom prst="rect">
            <a:avLst/>
          </a:prstGeom>
          <a:noFill/>
          <a:ln>
            <a:noFill/>
          </a:ln>
        </p:spPr>
      </p:pic>
      <p:pic>
        <p:nvPicPr>
          <p:cNvPr id="762" name="Google Shape;762;p90"/>
          <p:cNvPicPr preferRelativeResize="0"/>
          <p:nvPr/>
        </p:nvPicPr>
        <p:blipFill>
          <a:blip r:embed="rId3">
            <a:alphaModFix/>
          </a:blip>
          <a:stretch>
            <a:fillRect/>
          </a:stretch>
        </p:blipFill>
        <p:spPr>
          <a:xfrm>
            <a:off x="6605500" y="1260957"/>
            <a:ext cx="561975" cy="504825"/>
          </a:xfrm>
          <a:prstGeom prst="rect">
            <a:avLst/>
          </a:prstGeom>
          <a:noFill/>
          <a:ln>
            <a:noFill/>
          </a:ln>
        </p:spPr>
      </p:pic>
      <p:pic>
        <p:nvPicPr>
          <p:cNvPr id="763" name="Google Shape;763;p90"/>
          <p:cNvPicPr preferRelativeResize="0"/>
          <p:nvPr/>
        </p:nvPicPr>
        <p:blipFill>
          <a:blip r:embed="rId4">
            <a:alphaModFix/>
          </a:blip>
          <a:stretch>
            <a:fillRect/>
          </a:stretch>
        </p:blipFill>
        <p:spPr>
          <a:xfrm>
            <a:off x="5085475" y="1270482"/>
            <a:ext cx="400050" cy="485775"/>
          </a:xfrm>
          <a:prstGeom prst="rect">
            <a:avLst/>
          </a:prstGeom>
          <a:noFill/>
          <a:ln>
            <a:noFill/>
          </a:ln>
        </p:spPr>
      </p:pic>
      <p:sp>
        <p:nvSpPr>
          <p:cNvPr id="764" name="Google Shape;764;p90"/>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765" name="Google Shape;765;p90"/>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766" name="Google Shape;766;p90"/>
          <p:cNvPicPr preferRelativeResize="0"/>
          <p:nvPr/>
        </p:nvPicPr>
        <p:blipFill rotWithShape="1">
          <a:blip r:embed="rId5">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matchingName="L8 - Explore 3">
  <p:cSld name="CUSTOM_7">
    <p:spTree>
      <p:nvGrpSpPr>
        <p:cNvPr id="1" name="Shape 767"/>
        <p:cNvGrpSpPr/>
        <p:nvPr/>
      </p:nvGrpSpPr>
      <p:grpSpPr>
        <a:xfrm>
          <a:off x="0" y="0"/>
          <a:ext cx="0" cy="0"/>
          <a:chOff x="0" y="0"/>
          <a:chExt cx="0" cy="0"/>
        </a:xfrm>
      </p:grpSpPr>
      <p:sp>
        <p:nvSpPr>
          <p:cNvPr id="768" name="Google Shape;768;p9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69" name="Google Shape;769;p91"/>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Wind Energy Design Challenge Notes</a:t>
            </a:r>
            <a:endParaRPr>
              <a:latin typeface="Source Sans Pro"/>
              <a:ea typeface="Source Sans Pro"/>
              <a:cs typeface="Source Sans Pro"/>
              <a:sym typeface="Source Sans Pro"/>
            </a:endParaRPr>
          </a:p>
        </p:txBody>
      </p:sp>
      <p:sp>
        <p:nvSpPr>
          <p:cNvPr id="770" name="Google Shape;770;p91"/>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771" name="Google Shape;771;p91"/>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772" name="Google Shape;772;p9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773" name="Google Shape;773;p91"/>
          <p:cNvGraphicFramePr/>
          <p:nvPr/>
        </p:nvGraphicFramePr>
        <p:xfrm>
          <a:off x="455850" y="1379000"/>
          <a:ext cx="3000000" cy="3000000"/>
        </p:xfrm>
        <a:graphic>
          <a:graphicData uri="http://schemas.openxmlformats.org/drawingml/2006/table">
            <a:tbl>
              <a:tblPr>
                <a:noFill/>
                <a:tableStyleId>{C1F6016F-1F6F-4580-A61C-9CB6C4A440A6}</a:tableStyleId>
              </a:tblPr>
              <a:tblGrid>
                <a:gridCol w="4573350">
                  <a:extLst>
                    <a:ext uri="{9D8B030D-6E8A-4147-A177-3AD203B41FA5}">
                      <a16:colId xmlns:a16="http://schemas.microsoft.com/office/drawing/2014/main" val="20000"/>
                    </a:ext>
                  </a:extLst>
                </a:gridCol>
                <a:gridCol w="4573350">
                  <a:extLst>
                    <a:ext uri="{9D8B030D-6E8A-4147-A177-3AD203B41FA5}">
                      <a16:colId xmlns:a16="http://schemas.microsoft.com/office/drawing/2014/main" val="20001"/>
                    </a:ext>
                  </a:extLst>
                </a:gridCol>
              </a:tblGrid>
              <a:tr h="501175">
                <a:tc>
                  <a:txBody>
                    <a:bodyPr/>
                    <a:lstStyle/>
                    <a:p>
                      <a:pPr marL="0" lvl="0" indent="0" algn="l" rtl="0">
                        <a:spcBef>
                          <a:spcPts val="0"/>
                        </a:spcBef>
                        <a:spcAft>
                          <a:spcPts val="0"/>
                        </a:spcAft>
                        <a:buNone/>
                      </a:pPr>
                      <a:r>
                        <a:rPr lang="en">
                          <a:solidFill>
                            <a:srgbClr val="000000"/>
                          </a:solidFill>
                          <a:latin typeface="Source Sans Pro"/>
                          <a:ea typeface="Source Sans Pro"/>
                          <a:cs typeface="Source Sans Pro"/>
                          <a:sym typeface="Source Sans Pro"/>
                        </a:rPr>
                        <a:t>Research: Use reliable resources to obtain information about wind turbines to help you create a design. </a:t>
                      </a: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None/>
                      </a:pPr>
                      <a:r>
                        <a:rPr lang="en">
                          <a:solidFill>
                            <a:srgbClr val="000000"/>
                          </a:solidFill>
                          <a:latin typeface="Source Sans Pro"/>
                          <a:ea typeface="Source Sans Pro"/>
                          <a:cs typeface="Source Sans Pro"/>
                          <a:sym typeface="Source Sans Pro"/>
                        </a:rPr>
                        <a:t>Design a Prototype: Draw a diagram of your design idea to use wind as an energy source. Include labels on the different parts of your design. </a:t>
                      </a:r>
                      <a:endParaRPr>
                        <a:solidFill>
                          <a:srgbClr val="000000"/>
                        </a:solidFill>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0"/>
                  </a:ext>
                </a:extLst>
              </a:tr>
              <a:tr h="332235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tc>
                  <a:txBody>
                    <a:bodyPr/>
                    <a:lstStyle/>
                    <a:p>
                      <a:pPr marL="0" lvl="0" indent="0" algn="l" rtl="0">
                        <a:lnSpc>
                          <a:spcPct val="115000"/>
                        </a:lnSpc>
                        <a:spcBef>
                          <a:spcPts val="0"/>
                        </a:spcBef>
                        <a:spcAft>
                          <a:spcPts val="0"/>
                        </a:spcAft>
                        <a:buNone/>
                      </a:pPr>
                      <a:endParaRPr>
                        <a:solidFill>
                          <a:srgbClr val="000000"/>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
        <p:nvSpPr>
          <p:cNvPr id="774" name="Google Shape;774;p91"/>
          <p:cNvSpPr txBox="1"/>
          <p:nvPr/>
        </p:nvSpPr>
        <p:spPr>
          <a:xfrm>
            <a:off x="455850" y="5661225"/>
            <a:ext cx="77817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rgbClr val="000000"/>
              </a:buClr>
              <a:buSzPts val="1100"/>
              <a:buFont typeface="Arial"/>
              <a:buNone/>
            </a:pPr>
            <a:r>
              <a:rPr lang="en">
                <a:solidFill>
                  <a:srgbClr val="000000"/>
                </a:solidFill>
                <a:latin typeface="Source Sans Pro"/>
                <a:ea typeface="Source Sans Pro"/>
                <a:cs typeface="Source Sans Pro"/>
                <a:sym typeface="Source Sans Pro"/>
              </a:rPr>
              <a:t>How will your design harness energy from the wind given the materials you are provided?</a:t>
            </a:r>
            <a:endParaRPr>
              <a:latin typeface="Source Sans Pro"/>
              <a:ea typeface="Source Sans Pro"/>
              <a:cs typeface="Source Sans Pro"/>
              <a:sym typeface="Source Sans Pro"/>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matchingName="L7 - Explore 4">
  <p:cSld name="CUSTOM_8">
    <p:spTree>
      <p:nvGrpSpPr>
        <p:cNvPr id="1" name="Shape 775"/>
        <p:cNvGrpSpPr/>
        <p:nvPr/>
      </p:nvGrpSpPr>
      <p:grpSpPr>
        <a:xfrm>
          <a:off x="0" y="0"/>
          <a:ext cx="0" cy="0"/>
          <a:chOff x="0" y="0"/>
          <a:chExt cx="0" cy="0"/>
        </a:xfrm>
      </p:grpSpPr>
      <p:sp>
        <p:nvSpPr>
          <p:cNvPr id="776" name="Google Shape;776;p9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77" name="Google Shape;777;p92"/>
          <p:cNvSpPr txBox="1"/>
          <p:nvPr/>
        </p:nvSpPr>
        <p:spPr>
          <a:xfrm>
            <a:off x="680625" y="519950"/>
            <a:ext cx="84318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Wind Energy Design Challenge Notes </a:t>
            </a:r>
            <a:r>
              <a:rPr lang="en" sz="2000">
                <a:solidFill>
                  <a:schemeClr val="dk1"/>
                </a:solidFill>
                <a:latin typeface="Source Sans Pro"/>
                <a:ea typeface="Source Sans Pro"/>
                <a:cs typeface="Source Sans Pro"/>
                <a:sym typeface="Source Sans Pro"/>
              </a:rPr>
              <a:t>(continued)</a:t>
            </a:r>
            <a:endParaRPr sz="2000">
              <a:latin typeface="Source Sans Pro"/>
              <a:ea typeface="Source Sans Pro"/>
              <a:cs typeface="Source Sans Pro"/>
              <a:sym typeface="Source Sans Pro"/>
            </a:endParaRPr>
          </a:p>
        </p:txBody>
      </p:sp>
      <p:sp>
        <p:nvSpPr>
          <p:cNvPr id="778" name="Google Shape;778;p92"/>
          <p:cNvSpPr txBox="1"/>
          <p:nvPr/>
        </p:nvSpPr>
        <p:spPr>
          <a:xfrm>
            <a:off x="366475" y="1154500"/>
            <a:ext cx="41805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Test, Evaluate, Communicate, and Redesign:  </a:t>
            </a:r>
            <a:endParaRPr b="1">
              <a:latin typeface="Source Sans Pro"/>
              <a:ea typeface="Source Sans Pro"/>
              <a:cs typeface="Source Sans Pro"/>
              <a:sym typeface="Source Sans Pro"/>
            </a:endParaRPr>
          </a:p>
        </p:txBody>
      </p:sp>
      <p:graphicFrame>
        <p:nvGraphicFramePr>
          <p:cNvPr id="779" name="Google Shape;779;p92"/>
          <p:cNvGraphicFramePr/>
          <p:nvPr/>
        </p:nvGraphicFramePr>
        <p:xfrm>
          <a:off x="462225" y="1606600"/>
          <a:ext cx="3000000" cy="3000000"/>
        </p:xfrm>
        <a:graphic>
          <a:graphicData uri="http://schemas.openxmlformats.org/drawingml/2006/table">
            <a:tbl>
              <a:tblPr>
                <a:noFill/>
                <a:tableStyleId>{C1F6016F-1F6F-4580-A61C-9CB6C4A440A6}</a:tableStyleId>
              </a:tblPr>
              <a:tblGrid>
                <a:gridCol w="1396775">
                  <a:extLst>
                    <a:ext uri="{9D8B030D-6E8A-4147-A177-3AD203B41FA5}">
                      <a16:colId xmlns:a16="http://schemas.microsoft.com/office/drawing/2014/main" val="20000"/>
                    </a:ext>
                  </a:extLst>
                </a:gridCol>
                <a:gridCol w="1265550">
                  <a:extLst>
                    <a:ext uri="{9D8B030D-6E8A-4147-A177-3AD203B41FA5}">
                      <a16:colId xmlns:a16="http://schemas.microsoft.com/office/drawing/2014/main" val="20001"/>
                    </a:ext>
                  </a:extLst>
                </a:gridCol>
                <a:gridCol w="972525">
                  <a:extLst>
                    <a:ext uri="{9D8B030D-6E8A-4147-A177-3AD203B41FA5}">
                      <a16:colId xmlns:a16="http://schemas.microsoft.com/office/drawing/2014/main" val="20002"/>
                    </a:ext>
                  </a:extLst>
                </a:gridCol>
                <a:gridCol w="1376250">
                  <a:extLst>
                    <a:ext uri="{9D8B030D-6E8A-4147-A177-3AD203B41FA5}">
                      <a16:colId xmlns:a16="http://schemas.microsoft.com/office/drawing/2014/main" val="20003"/>
                    </a:ext>
                  </a:extLst>
                </a:gridCol>
                <a:gridCol w="4156650">
                  <a:extLst>
                    <a:ext uri="{9D8B030D-6E8A-4147-A177-3AD203B41FA5}">
                      <a16:colId xmlns:a16="http://schemas.microsoft.com/office/drawing/2014/main" val="20004"/>
                    </a:ext>
                  </a:extLst>
                </a:gridCol>
              </a:tblGrid>
              <a:tr h="356200">
                <a:tc rowSpan="2">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TEST AND EVALUATE:</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Test your prototype and see if it is able use wind to lift a bucket. </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gridSpan="3">
                  <a:txBody>
                    <a:bodyPr/>
                    <a:lstStyle/>
                    <a:p>
                      <a:pPr marL="0" lvl="0" indent="0" algn="l"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Qualitative Observations</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a:txBody>
                    <a:bodyPr/>
                    <a:lstStyle/>
                    <a:p>
                      <a:pPr marL="0" lvl="0" indent="0" algn="l"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Quantitative Observations</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extLst>
                  <a:ext uri="{0D108BD9-81ED-4DB2-BD59-A6C34878D82A}">
                    <a16:rowId xmlns:a16="http://schemas.microsoft.com/office/drawing/2014/main" val="10000"/>
                  </a:ext>
                </a:extLst>
              </a:tr>
              <a:tr h="1610675">
                <a:tc vMerge="1">
                  <a:txBody>
                    <a:bodyPr/>
                    <a:lstStyle/>
                    <a:p>
                      <a:endParaRPr lang="en-US"/>
                    </a:p>
                  </a:txBody>
                  <a:tcPr/>
                </a:tc>
                <a:tc gridSpan="3">
                  <a:txBody>
                    <a:bodyPr/>
                    <a:lstStyle/>
                    <a:p>
                      <a:pPr marL="0" lvl="0" indent="0" algn="l" rtl="0">
                        <a:lnSpc>
                          <a:spcPct val="114000"/>
                        </a:lnSpc>
                        <a:spcBef>
                          <a:spcPts val="0"/>
                        </a:spcBef>
                        <a:spcAft>
                          <a:spcPts val="400"/>
                        </a:spcAft>
                        <a:buNone/>
                      </a:pPr>
                      <a:r>
                        <a:rPr lang="en" sz="1200">
                          <a:latin typeface="Source Sans Pro"/>
                          <a:ea typeface="Source Sans Pro"/>
                          <a:cs typeface="Source Sans Pro"/>
                          <a:sym typeface="Source Sans Pro"/>
                        </a:rPr>
                        <a:t>I saw...</a:t>
                      </a:r>
                      <a:endParaRPr sz="1200">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a:txBody>
                    <a:bodyPr/>
                    <a:lstStyle/>
                    <a:p>
                      <a:pPr marL="0" lvl="0" indent="0" algn="l" rtl="0">
                        <a:lnSpc>
                          <a:spcPct val="114000"/>
                        </a:lnSpc>
                        <a:spcBef>
                          <a:spcPts val="0"/>
                        </a:spcBef>
                        <a:spcAft>
                          <a:spcPts val="400"/>
                        </a:spcAft>
                        <a:buNone/>
                      </a:pPr>
                      <a:r>
                        <a:rPr lang="en" sz="1200">
                          <a:latin typeface="Source Sans Pro"/>
                          <a:ea typeface="Source Sans Pro"/>
                          <a:cs typeface="Source Sans Pro"/>
                          <a:sym typeface="Source Sans Pro"/>
                        </a:rPr>
                        <a:t>I measured...</a:t>
                      </a: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356200">
                <a:tc rowSpan="2">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COMMUNICATE: </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Share your design and the results of your test with the class.  </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gridSpan="4">
                  <a:txBody>
                    <a:bodyPr/>
                    <a:lstStyle/>
                    <a:p>
                      <a:pPr marL="0" lvl="0" indent="0" algn="ctr"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2 Pieces of Feedback That You Received</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504350">
                <a:tc vMerge="1">
                  <a:txBody>
                    <a:bodyPr/>
                    <a:lstStyle/>
                    <a:p>
                      <a:endParaRPr lang="en-US"/>
                    </a:p>
                  </a:txBody>
                  <a:tcPr/>
                </a:tc>
                <a:tc gridSpan="4">
                  <a:txBody>
                    <a:bodyPr/>
                    <a:lstStyle/>
                    <a:p>
                      <a:pPr marL="0" lvl="0" indent="0" algn="l" rtl="0">
                        <a:lnSpc>
                          <a:spcPct val="114000"/>
                        </a:lnSpc>
                        <a:spcBef>
                          <a:spcPts val="0"/>
                        </a:spcBef>
                        <a:spcAft>
                          <a:spcPts val="0"/>
                        </a:spcAft>
                        <a:buNone/>
                      </a:pPr>
                      <a:r>
                        <a:rPr lang="en" sz="1200">
                          <a:latin typeface="Source Sans Pro"/>
                          <a:ea typeface="Source Sans Pro"/>
                          <a:cs typeface="Source Sans Pro"/>
                          <a:sym typeface="Source Sans Pro"/>
                        </a:rPr>
                        <a:t>One piece of feedback I received was….</a:t>
                      </a:r>
                      <a:endParaRPr sz="1200">
                        <a:latin typeface="Source Sans Pro"/>
                        <a:ea typeface="Source Sans Pro"/>
                        <a:cs typeface="Source Sans Pro"/>
                        <a:sym typeface="Source Sans Pro"/>
                      </a:endParaRPr>
                    </a:p>
                    <a:p>
                      <a:pPr marL="0" lvl="0" indent="0" algn="l" rtl="0">
                        <a:lnSpc>
                          <a:spcPct val="114000"/>
                        </a:lnSpc>
                        <a:spcBef>
                          <a:spcPts val="400"/>
                        </a:spcBef>
                        <a:spcAft>
                          <a:spcPts val="0"/>
                        </a:spcAft>
                        <a:buNone/>
                      </a:pPr>
                      <a:endParaRPr sz="1200">
                        <a:latin typeface="Source Sans Pro"/>
                        <a:ea typeface="Source Sans Pro"/>
                        <a:cs typeface="Source Sans Pro"/>
                        <a:sym typeface="Source Sans Pro"/>
                      </a:endParaRPr>
                    </a:p>
                    <a:p>
                      <a:pPr marL="0" lvl="0" indent="0" algn="l" rtl="0">
                        <a:lnSpc>
                          <a:spcPct val="114000"/>
                        </a:lnSpc>
                        <a:spcBef>
                          <a:spcPts val="400"/>
                        </a:spcBef>
                        <a:spcAft>
                          <a:spcPts val="0"/>
                        </a:spcAft>
                        <a:buNone/>
                      </a:pPr>
                      <a:endParaRPr sz="1200">
                        <a:latin typeface="Source Sans Pro"/>
                        <a:ea typeface="Source Sans Pro"/>
                        <a:cs typeface="Source Sans Pro"/>
                        <a:sym typeface="Source Sans Pro"/>
                      </a:endParaRPr>
                    </a:p>
                    <a:p>
                      <a:pPr marL="0" lvl="0" indent="0" algn="l" rtl="0">
                        <a:lnSpc>
                          <a:spcPct val="114000"/>
                        </a:lnSpc>
                        <a:spcBef>
                          <a:spcPts val="400"/>
                        </a:spcBef>
                        <a:spcAft>
                          <a:spcPts val="400"/>
                        </a:spcAft>
                        <a:buNone/>
                      </a:pPr>
                      <a:r>
                        <a:rPr lang="en" sz="1200">
                          <a:latin typeface="Source Sans Pro"/>
                          <a:ea typeface="Source Sans Pro"/>
                          <a:cs typeface="Source Sans Pro"/>
                          <a:sym typeface="Source Sans Pro"/>
                        </a:rPr>
                        <a:t>A second piece of feedback I received was...</a:t>
                      </a:r>
                      <a:endParaRPr sz="1200">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113700">
                <a:tc rowSpan="3">
                  <a:txBody>
                    <a:bodyPr/>
                    <a:lstStyle/>
                    <a:p>
                      <a:pPr marL="0" lvl="0" indent="0" algn="l" rtl="0">
                        <a:lnSpc>
                          <a:spcPct val="100000"/>
                        </a:lnSpc>
                        <a:spcBef>
                          <a:spcPts val="0"/>
                        </a:spcBef>
                        <a:spcAft>
                          <a:spcPts val="0"/>
                        </a:spcAft>
                        <a:buNone/>
                      </a:pPr>
                      <a:r>
                        <a:rPr lang="en" sz="1200" b="1">
                          <a:solidFill>
                            <a:schemeClr val="lt1"/>
                          </a:solidFill>
                          <a:latin typeface="Source Sans Pro"/>
                          <a:ea typeface="Source Sans Pro"/>
                          <a:cs typeface="Source Sans Pro"/>
                          <a:sym typeface="Source Sans Pro"/>
                        </a:rPr>
                        <a:t>REDESIGN: </a:t>
                      </a:r>
                      <a:endParaRPr sz="1200" b="1">
                        <a:solidFill>
                          <a:schemeClr val="lt1"/>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1200" b="1">
                          <a:solidFill>
                            <a:schemeClr val="lt1"/>
                          </a:solidFill>
                          <a:latin typeface="Source Sans Pro"/>
                          <a:ea typeface="Source Sans Pro"/>
                          <a:cs typeface="Source Sans Pro"/>
                          <a:sym typeface="Source Sans Pro"/>
                        </a:rPr>
                        <a:t>Revise your design based on feedback.</a:t>
                      </a:r>
                      <a:endParaRPr sz="1200" b="1">
                        <a:solidFill>
                          <a:schemeClr val="lt1"/>
                        </a:solidFill>
                        <a:latin typeface="Source Sans Pro"/>
                        <a:ea typeface="Source Sans Pro"/>
                        <a:cs typeface="Source Sans Pro"/>
                        <a:sym typeface="Source Sans Pro"/>
                      </a:endParaRPr>
                    </a:p>
                  </a:txBody>
                  <a:tcPr marL="63500" marR="63500" marT="63500" marB="63500" anchor="ctr">
                    <a:solidFill>
                      <a:srgbClr val="666666"/>
                    </a:solidFill>
                  </a:tcPr>
                </a:tc>
                <a:tc rowSpan="2" gridSpan="4">
                  <a:txBody>
                    <a:bodyPr/>
                    <a:lstStyle/>
                    <a:p>
                      <a:pPr marL="0" lvl="0" indent="0" algn="ctr" rtl="0">
                        <a:lnSpc>
                          <a:spcPct val="114000"/>
                        </a:lnSpc>
                        <a:spcBef>
                          <a:spcPts val="0"/>
                        </a:spcBef>
                        <a:spcAft>
                          <a:spcPts val="400"/>
                        </a:spcAft>
                        <a:buNone/>
                      </a:pPr>
                      <a:r>
                        <a:rPr lang="en" sz="1200" b="1">
                          <a:solidFill>
                            <a:srgbClr val="FFFFFF"/>
                          </a:solidFill>
                          <a:latin typeface="Source Sans Pro"/>
                          <a:ea typeface="Source Sans Pro"/>
                          <a:cs typeface="Source Sans Pro"/>
                          <a:sym typeface="Source Sans Pro"/>
                        </a:rPr>
                        <a:t>1 Way That You Would Redesign Your Prototype</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0004"/>
                  </a:ext>
                </a:extLst>
              </a:tr>
              <a:tr h="242500">
                <a:tc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5"/>
                  </a:ext>
                </a:extLst>
              </a:tr>
              <a:tr h="1297725">
                <a:tc vMerge="1">
                  <a:txBody>
                    <a:bodyPr/>
                    <a:lstStyle/>
                    <a:p>
                      <a:endParaRPr lang="en-US"/>
                    </a:p>
                  </a:txBody>
                  <a:tcPr/>
                </a:tc>
                <a:tc gridSpan="4">
                  <a:txBody>
                    <a:bodyPr/>
                    <a:lstStyle/>
                    <a:p>
                      <a:pPr marL="0" lvl="0" indent="0" algn="l" rtl="0">
                        <a:lnSpc>
                          <a:spcPct val="114000"/>
                        </a:lnSpc>
                        <a:spcBef>
                          <a:spcPts val="0"/>
                        </a:spcBef>
                        <a:spcAft>
                          <a:spcPts val="400"/>
                        </a:spcAft>
                        <a:buNone/>
                      </a:pPr>
                      <a:endParaRPr sz="1100" b="1">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bl>
          </a:graphicData>
        </a:graphic>
      </p:graphicFrame>
      <p:sp>
        <p:nvSpPr>
          <p:cNvPr id="780" name="Google Shape;780;p92"/>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8 EXPLORE: How can we use farms to harness wind energy?</a:t>
            </a:r>
            <a:endParaRPr>
              <a:latin typeface="Source Sans Pro"/>
              <a:ea typeface="Source Sans Pro"/>
              <a:cs typeface="Source Sans Pro"/>
              <a:sym typeface="Source Sans Pro"/>
            </a:endParaRPr>
          </a:p>
        </p:txBody>
      </p:sp>
      <p:cxnSp>
        <p:nvCxnSpPr>
          <p:cNvPr id="781" name="Google Shape;781;p92"/>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782" name="Google Shape;782;p9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L2 - Explain 3">
  <p:cSld name="CUSTOM_1">
    <p:spTree>
      <p:nvGrpSpPr>
        <p:cNvPr id="1" name="Shape 68"/>
        <p:cNvGrpSpPr/>
        <p:nvPr/>
      </p:nvGrpSpPr>
      <p:grpSpPr>
        <a:xfrm>
          <a:off x="0" y="0"/>
          <a:ext cx="0" cy="0"/>
          <a:chOff x="0" y="0"/>
          <a:chExt cx="0" cy="0"/>
        </a:xfrm>
      </p:grpSpPr>
      <p:sp>
        <p:nvSpPr>
          <p:cNvPr id="69" name="Google Shape;69;p1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0" name="Google Shape;70;p10"/>
          <p:cNvSpPr txBox="1"/>
          <p:nvPr/>
        </p:nvSpPr>
        <p:spPr>
          <a:xfrm>
            <a:off x="0" y="658450"/>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Earth Systems and Water</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p:txBody>
      </p:sp>
      <p:sp>
        <p:nvSpPr>
          <p:cNvPr id="71" name="Google Shape;71;p10"/>
          <p:cNvSpPr txBox="1"/>
          <p:nvPr/>
        </p:nvSpPr>
        <p:spPr>
          <a:xfrm>
            <a:off x="675850" y="319425"/>
            <a:ext cx="3807300" cy="400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Clr>
                <a:schemeClr val="dk1"/>
              </a:buClr>
              <a:buSzPts val="1100"/>
              <a:buFont typeface="Arial"/>
              <a:buNone/>
            </a:pPr>
            <a:r>
              <a:rPr lang="en">
                <a:solidFill>
                  <a:schemeClr val="dk1"/>
                </a:solidFill>
                <a:latin typeface="Source Sans Pro"/>
                <a:ea typeface="Source Sans Pro"/>
                <a:cs typeface="Source Sans Pro"/>
                <a:sym typeface="Source Sans Pro"/>
              </a:rPr>
              <a:t>Lesson 2 EXPLAIN: How do Earth systems interact?</a:t>
            </a:r>
            <a:endParaRPr>
              <a:latin typeface="Source Sans Pro"/>
              <a:ea typeface="Source Sans Pro"/>
              <a:cs typeface="Source Sans Pro"/>
              <a:sym typeface="Source Sans Pro"/>
            </a:endParaRPr>
          </a:p>
        </p:txBody>
      </p:sp>
      <p:cxnSp>
        <p:nvCxnSpPr>
          <p:cNvPr id="72" name="Google Shape;72;p10"/>
          <p:cNvCxnSpPr/>
          <p:nvPr/>
        </p:nvCxnSpPr>
        <p:spPr>
          <a:xfrm>
            <a:off x="4663450" y="461850"/>
            <a:ext cx="4187100" cy="4200"/>
          </a:xfrm>
          <a:prstGeom prst="straightConnector1">
            <a:avLst/>
          </a:prstGeom>
          <a:noFill/>
          <a:ln w="9525" cap="flat" cmpd="sng">
            <a:solidFill>
              <a:schemeClr val="dk2"/>
            </a:solidFill>
            <a:prstDash val="dot"/>
            <a:round/>
            <a:headEnd type="none" w="med" len="med"/>
            <a:tailEnd type="none" w="med" len="med"/>
          </a:ln>
        </p:spPr>
      </p:cxnSp>
      <p:pic>
        <p:nvPicPr>
          <p:cNvPr id="73" name="Google Shape;73;p1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74" name="Google Shape;74;p10"/>
          <p:cNvSpPr txBox="1"/>
          <p:nvPr/>
        </p:nvSpPr>
        <p:spPr>
          <a:xfrm>
            <a:off x="675850" y="1311250"/>
            <a:ext cx="86961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Would the water story always happen in the same way, or could it have a different ending? Could different things happen to the water along the way? Why do you think that?</a:t>
            </a:r>
            <a:endParaRPr>
              <a:latin typeface="Source Sans Pro"/>
              <a:ea typeface="Source Sans Pro"/>
              <a:cs typeface="Source Sans Pro"/>
              <a:sym typeface="Source Sans Pro"/>
            </a:endParaRPr>
          </a:p>
        </p:txBody>
      </p:sp>
      <p:sp>
        <p:nvSpPr>
          <p:cNvPr id="75" name="Google Shape;75;p10"/>
          <p:cNvSpPr txBox="1"/>
          <p:nvPr/>
        </p:nvSpPr>
        <p:spPr>
          <a:xfrm>
            <a:off x="675850" y="3947350"/>
            <a:ext cx="86961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Using the parts of the water cycle, give one example of how water in the hydrosphere affects how another sphere functions.</a:t>
            </a:r>
            <a:endParaRPr>
              <a:latin typeface="Source Sans Pro"/>
              <a:ea typeface="Source Sans Pro"/>
              <a:cs typeface="Source Sans Pro"/>
              <a:sym typeface="Source Sans Pro"/>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matchingName="Advantages/Disadvantages">
  <p:cSld name="CUSTOM_20">
    <p:spTree>
      <p:nvGrpSpPr>
        <p:cNvPr id="1" name="Shape 783"/>
        <p:cNvGrpSpPr/>
        <p:nvPr/>
      </p:nvGrpSpPr>
      <p:grpSpPr>
        <a:xfrm>
          <a:off x="0" y="0"/>
          <a:ext cx="0" cy="0"/>
          <a:chOff x="0" y="0"/>
          <a:chExt cx="0" cy="0"/>
        </a:xfrm>
      </p:grpSpPr>
      <p:sp>
        <p:nvSpPr>
          <p:cNvPr id="784" name="Google Shape;784;p9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85" name="Google Shape;785;p93"/>
          <p:cNvSpPr txBox="1"/>
          <p:nvPr/>
        </p:nvSpPr>
        <p:spPr>
          <a:xfrm>
            <a:off x="675850" y="225850"/>
            <a:ext cx="50577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9 ELABORATE: How do farms use animal waste?</a:t>
            </a:r>
            <a:endParaRPr>
              <a:latin typeface="Source Sans Pro"/>
              <a:ea typeface="Source Sans Pro"/>
              <a:cs typeface="Source Sans Pro"/>
              <a:sym typeface="Source Sans Pro"/>
            </a:endParaRPr>
          </a:p>
        </p:txBody>
      </p:sp>
      <p:cxnSp>
        <p:nvCxnSpPr>
          <p:cNvPr id="786" name="Google Shape;786;p93"/>
          <p:cNvCxnSpPr/>
          <p:nvPr/>
        </p:nvCxnSpPr>
        <p:spPr>
          <a:xfrm rot="10800000" flipH="1">
            <a:off x="5789875" y="431500"/>
            <a:ext cx="2976000" cy="7800"/>
          </a:xfrm>
          <a:prstGeom prst="straightConnector1">
            <a:avLst/>
          </a:prstGeom>
          <a:noFill/>
          <a:ln w="9525" cap="flat" cmpd="sng">
            <a:solidFill>
              <a:schemeClr val="dk2"/>
            </a:solidFill>
            <a:prstDash val="dot"/>
            <a:round/>
            <a:headEnd type="none" w="med" len="med"/>
            <a:tailEnd type="none" w="med" len="med"/>
          </a:ln>
        </p:spPr>
      </p:cxnSp>
      <p:pic>
        <p:nvPicPr>
          <p:cNvPr id="787" name="Google Shape;787;p9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788" name="Google Shape;788;p93"/>
          <p:cNvSpPr txBox="1"/>
          <p:nvPr/>
        </p:nvSpPr>
        <p:spPr>
          <a:xfrm>
            <a:off x="680625" y="519950"/>
            <a:ext cx="84318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Advantages and Disadvantages</a:t>
            </a:r>
            <a:endParaRPr sz="2000">
              <a:latin typeface="Source Sans Pro"/>
              <a:ea typeface="Source Sans Pro"/>
              <a:cs typeface="Source Sans Pro"/>
              <a:sym typeface="Source Sans Pro"/>
            </a:endParaRPr>
          </a:p>
        </p:txBody>
      </p:sp>
      <p:graphicFrame>
        <p:nvGraphicFramePr>
          <p:cNvPr id="789" name="Google Shape;789;p93"/>
          <p:cNvGraphicFramePr/>
          <p:nvPr/>
        </p:nvGraphicFramePr>
        <p:xfrm>
          <a:off x="819825" y="1883300"/>
          <a:ext cx="8153375" cy="5242470"/>
        </p:xfrm>
        <a:graphic>
          <a:graphicData uri="http://schemas.openxmlformats.org/drawingml/2006/table">
            <a:tbl>
              <a:tblPr>
                <a:noFill/>
                <a:tableStyleId>{8803E428-0F54-40B4-AED2-B203F57DB7CE}</a:tableStyleId>
              </a:tblPr>
              <a:tblGrid>
                <a:gridCol w="1386825">
                  <a:extLst>
                    <a:ext uri="{9D8B030D-6E8A-4147-A177-3AD203B41FA5}">
                      <a16:colId xmlns:a16="http://schemas.microsoft.com/office/drawing/2014/main" val="20000"/>
                    </a:ext>
                  </a:extLst>
                </a:gridCol>
                <a:gridCol w="3383275">
                  <a:extLst>
                    <a:ext uri="{9D8B030D-6E8A-4147-A177-3AD203B41FA5}">
                      <a16:colId xmlns:a16="http://schemas.microsoft.com/office/drawing/2014/main" val="20001"/>
                    </a:ext>
                  </a:extLst>
                </a:gridCol>
                <a:gridCol w="3383275">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Wind Turbine</a:t>
                      </a:r>
                      <a:endParaRPr b="1">
                        <a:latin typeface="Source Sans Pro"/>
                        <a:ea typeface="Source Sans Pro"/>
                        <a:cs typeface="Source Sans Pro"/>
                        <a:sym typeface="Source Sans Pro"/>
                      </a:endParaRPr>
                    </a:p>
                  </a:txBody>
                  <a:tcPr marL="91425" marR="91425" marT="91425" marB="91425"/>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Biodigester</a:t>
                      </a:r>
                      <a:endParaRPr b="1">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0"/>
                  </a:ext>
                </a:extLst>
              </a:tr>
              <a:tr h="381000">
                <a:tc>
                  <a:txBody>
                    <a:bodyPr/>
                    <a:lstStyle/>
                    <a:p>
                      <a:pPr marL="0" lvl="0" indent="0" algn="ctr" rtl="0">
                        <a:spcBef>
                          <a:spcPts val="0"/>
                        </a:spcBef>
                        <a:spcAft>
                          <a:spcPts val="0"/>
                        </a:spcAft>
                        <a:buNone/>
                      </a:pPr>
                      <a:endParaRPr>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p>
                      <a:pPr marL="0" lvl="0" indent="0" algn="ctr" rtl="0">
                        <a:spcBef>
                          <a:spcPts val="0"/>
                        </a:spcBef>
                        <a:spcAft>
                          <a:spcPts val="0"/>
                        </a:spcAft>
                        <a:buNone/>
                      </a:pPr>
                      <a:r>
                        <a:rPr lang="en" b="1">
                          <a:latin typeface="Source Sans Pro"/>
                          <a:ea typeface="Source Sans Pro"/>
                          <a:cs typeface="Source Sans Pro"/>
                          <a:sym typeface="Source Sans Pro"/>
                        </a:rPr>
                        <a:t>Advantages</a:t>
                      </a:r>
                      <a:endParaRPr b="1">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b="1">
                        <a:latin typeface="Source Sans Pro"/>
                        <a:ea typeface="Source Sans Pro"/>
                        <a:cs typeface="Source Sans Pro"/>
                        <a:sym typeface="Source Sans Pro"/>
                      </a:endParaRPr>
                    </a:p>
                    <a:p>
                      <a:pPr marL="0" lvl="0" indent="0" algn="ctr" rtl="0">
                        <a:spcBef>
                          <a:spcPts val="0"/>
                        </a:spcBef>
                        <a:spcAft>
                          <a:spcPts val="0"/>
                        </a:spcAft>
                        <a:buNone/>
                      </a:pPr>
                      <a:r>
                        <a:rPr lang="en" b="1">
                          <a:latin typeface="Source Sans Pro"/>
                          <a:ea typeface="Source Sans Pro"/>
                          <a:cs typeface="Source Sans Pro"/>
                          <a:sym typeface="Source Sans Pro"/>
                        </a:rPr>
                        <a:t>Disadvantages</a:t>
                      </a:r>
                      <a:endParaRPr b="1">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bl>
          </a:graphicData>
        </a:graphic>
      </p:graphicFrame>
      <p:sp>
        <p:nvSpPr>
          <p:cNvPr id="790" name="Google Shape;790;p93"/>
          <p:cNvSpPr txBox="1"/>
          <p:nvPr/>
        </p:nvSpPr>
        <p:spPr>
          <a:xfrm>
            <a:off x="819825" y="1372925"/>
            <a:ext cx="81534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Use the table below to organize information from the resources about wind and natural gas energy solutions.</a:t>
            </a:r>
            <a:endParaRPr>
              <a:latin typeface="Source Sans Pro"/>
              <a:ea typeface="Source Sans Pro"/>
              <a:cs typeface="Source Sans Pro"/>
              <a:sym typeface="Source Sans Pro"/>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L7 - Explain 1">
  <p:cSld name="CUSTOM_9">
    <p:spTree>
      <p:nvGrpSpPr>
        <p:cNvPr id="1" name="Shape 791"/>
        <p:cNvGrpSpPr/>
        <p:nvPr/>
      </p:nvGrpSpPr>
      <p:grpSpPr>
        <a:xfrm>
          <a:off x="0" y="0"/>
          <a:ext cx="0" cy="0"/>
          <a:chOff x="0" y="0"/>
          <a:chExt cx="0" cy="0"/>
        </a:xfrm>
      </p:grpSpPr>
      <p:sp>
        <p:nvSpPr>
          <p:cNvPr id="792" name="Google Shape;792;p9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793" name="Google Shape;793;p94"/>
          <p:cNvSpPr txBox="1"/>
          <p:nvPr/>
        </p:nvSpPr>
        <p:spPr>
          <a:xfrm>
            <a:off x="685500" y="264504"/>
            <a:ext cx="6858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people use resources in a way that is less harmful to the Earth?</a:t>
            </a:r>
            <a:endParaRPr>
              <a:latin typeface="Source Sans Pro"/>
              <a:ea typeface="Source Sans Pro"/>
              <a:cs typeface="Source Sans Pro"/>
              <a:sym typeface="Source Sans Pro"/>
            </a:endParaRPr>
          </a:p>
        </p:txBody>
      </p:sp>
      <p:sp>
        <p:nvSpPr>
          <p:cNvPr id="794" name="Google Shape;794;p94"/>
          <p:cNvSpPr txBox="1"/>
          <p:nvPr/>
        </p:nvSpPr>
        <p:spPr>
          <a:xfrm>
            <a:off x="0" y="6348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Guiding Questions for </a:t>
            </a:r>
            <a:r>
              <a:rPr lang="en" sz="3600" i="1">
                <a:solidFill>
                  <a:schemeClr val="dk1"/>
                </a:solidFill>
                <a:latin typeface="Source Sans Pro"/>
                <a:ea typeface="Source Sans Pro"/>
                <a:cs typeface="Source Sans Pro"/>
                <a:sym typeface="Source Sans Pro"/>
              </a:rPr>
              <a:t>Energy Island</a:t>
            </a:r>
            <a:endParaRPr i="1">
              <a:solidFill>
                <a:schemeClr val="dk1"/>
              </a:solidFill>
              <a:latin typeface="Source Sans Pro"/>
              <a:ea typeface="Source Sans Pro"/>
              <a:cs typeface="Source Sans Pro"/>
              <a:sym typeface="Source Sans Pro"/>
            </a:endParaRPr>
          </a:p>
        </p:txBody>
      </p:sp>
      <p:sp>
        <p:nvSpPr>
          <p:cNvPr id="795" name="Google Shape;795;p94"/>
          <p:cNvSpPr txBox="1"/>
          <p:nvPr/>
        </p:nvSpPr>
        <p:spPr>
          <a:xfrm>
            <a:off x="461850" y="1424075"/>
            <a:ext cx="89655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500"/>
              </a:spcAft>
              <a:buClr>
                <a:schemeClr val="dk1"/>
              </a:buClr>
              <a:buSzPts val="1100"/>
              <a:buFont typeface="Arial"/>
              <a:buNone/>
            </a:pPr>
            <a:r>
              <a:rPr lang="en" b="1">
                <a:solidFill>
                  <a:schemeClr val="dk1"/>
                </a:solidFill>
                <a:latin typeface="Source Sans Pro"/>
                <a:ea typeface="Source Sans Pro"/>
                <a:cs typeface="Source Sans Pro"/>
                <a:sym typeface="Source Sans Pro"/>
              </a:rPr>
              <a:t>Guiding Question #1: </a:t>
            </a:r>
            <a:r>
              <a:rPr lang="en">
                <a:solidFill>
                  <a:schemeClr val="dk1"/>
                </a:solidFill>
                <a:latin typeface="Source Sans Pro"/>
                <a:ea typeface="Source Sans Pro"/>
                <a:cs typeface="Source Sans Pro"/>
                <a:sym typeface="Source Sans Pro"/>
              </a:rPr>
              <a:t>What natural resources do the people of</a:t>
            </a:r>
            <a:r>
              <a:rPr lang="en" b="1">
                <a:solidFill>
                  <a:schemeClr val="dk1"/>
                </a:solidFill>
                <a:latin typeface="Source Sans Pro"/>
                <a:ea typeface="Source Sans Pro"/>
                <a:cs typeface="Source Sans Pro"/>
                <a:sym typeface="Source Sans Pro"/>
              </a:rPr>
              <a:t> </a:t>
            </a:r>
            <a:r>
              <a:rPr lang="en" i="1">
                <a:solidFill>
                  <a:schemeClr val="dk1"/>
                </a:solidFill>
                <a:latin typeface="Source Sans Pro"/>
                <a:ea typeface="Source Sans Pro"/>
                <a:cs typeface="Source Sans Pro"/>
                <a:sym typeface="Source Sans Pro"/>
              </a:rPr>
              <a:t>Samsø use for energy? What technology is used to create energy from these natural resources? </a:t>
            </a:r>
            <a:endParaRPr>
              <a:latin typeface="Source Sans Pro"/>
              <a:ea typeface="Source Sans Pro"/>
              <a:cs typeface="Source Sans Pro"/>
              <a:sym typeface="Source Sans Pro"/>
            </a:endParaRPr>
          </a:p>
        </p:txBody>
      </p:sp>
      <p:cxnSp>
        <p:nvCxnSpPr>
          <p:cNvPr id="796" name="Google Shape;796;p94"/>
          <p:cNvCxnSpPr/>
          <p:nvPr/>
        </p:nvCxnSpPr>
        <p:spPr>
          <a:xfrm>
            <a:off x="7529875" y="466150"/>
            <a:ext cx="1244400" cy="0"/>
          </a:xfrm>
          <a:prstGeom prst="straightConnector1">
            <a:avLst/>
          </a:prstGeom>
          <a:noFill/>
          <a:ln w="9525" cap="flat" cmpd="sng">
            <a:solidFill>
              <a:schemeClr val="dk2"/>
            </a:solidFill>
            <a:prstDash val="dot"/>
            <a:round/>
            <a:headEnd type="none" w="med" len="med"/>
            <a:tailEnd type="none" w="med" len="med"/>
          </a:ln>
        </p:spPr>
      </p:cxnSp>
      <p:graphicFrame>
        <p:nvGraphicFramePr>
          <p:cNvPr id="797" name="Google Shape;797;p94"/>
          <p:cNvGraphicFramePr/>
          <p:nvPr/>
        </p:nvGraphicFramePr>
        <p:xfrm>
          <a:off x="461850" y="2072075"/>
          <a:ext cx="3000000" cy="3000000"/>
        </p:xfrm>
        <a:graphic>
          <a:graphicData uri="http://schemas.openxmlformats.org/drawingml/2006/table">
            <a:tbl>
              <a:tblPr>
                <a:noFill/>
                <a:tableStyleId>{C1F6016F-1F6F-4580-A61C-9CB6C4A440A6}</a:tableStyleId>
              </a:tblPr>
              <a:tblGrid>
                <a:gridCol w="4548175">
                  <a:extLst>
                    <a:ext uri="{9D8B030D-6E8A-4147-A177-3AD203B41FA5}">
                      <a16:colId xmlns:a16="http://schemas.microsoft.com/office/drawing/2014/main" val="20000"/>
                    </a:ext>
                  </a:extLst>
                </a:gridCol>
                <a:gridCol w="4573475">
                  <a:extLst>
                    <a:ext uri="{9D8B030D-6E8A-4147-A177-3AD203B41FA5}">
                      <a16:colId xmlns:a16="http://schemas.microsoft.com/office/drawing/2014/main" val="20001"/>
                    </a:ext>
                  </a:extLst>
                </a:gridCol>
              </a:tblGrid>
              <a:tr h="3647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1885850">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graphicFrame>
        <p:nvGraphicFramePr>
          <p:cNvPr id="798" name="Google Shape;798;p94"/>
          <p:cNvGraphicFramePr/>
          <p:nvPr/>
        </p:nvGraphicFramePr>
        <p:xfrm>
          <a:off x="461850" y="4818825"/>
          <a:ext cx="3000000" cy="3000000"/>
        </p:xfrm>
        <a:graphic>
          <a:graphicData uri="http://schemas.openxmlformats.org/drawingml/2006/table">
            <a:tbl>
              <a:tblPr>
                <a:noFill/>
                <a:tableStyleId>{C1F6016F-1F6F-4580-A61C-9CB6C4A440A6}</a:tableStyleId>
              </a:tblPr>
              <a:tblGrid>
                <a:gridCol w="4560825">
                  <a:extLst>
                    <a:ext uri="{9D8B030D-6E8A-4147-A177-3AD203B41FA5}">
                      <a16:colId xmlns:a16="http://schemas.microsoft.com/office/drawing/2014/main" val="20000"/>
                    </a:ext>
                  </a:extLst>
                </a:gridCol>
                <a:gridCol w="4560825">
                  <a:extLst>
                    <a:ext uri="{9D8B030D-6E8A-4147-A177-3AD203B41FA5}">
                      <a16:colId xmlns:a16="http://schemas.microsoft.com/office/drawing/2014/main" val="20001"/>
                    </a:ext>
                  </a:extLst>
                </a:gridCol>
              </a:tblGrid>
              <a:tr h="3647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CLAIMS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EVIDENCE FROM YOUR RESOURCES</a:t>
                      </a:r>
                      <a:endParaRPr b="1">
                        <a:solidFill>
                          <a:srgbClr val="FFFFFF"/>
                        </a:solidFill>
                        <a:latin typeface="Source Sans Pro"/>
                        <a:ea typeface="Source Sans Pro"/>
                        <a:cs typeface="Source Sans Pro"/>
                        <a:sym typeface="Source Sans Pro"/>
                      </a:endParaRPr>
                    </a:p>
                  </a:txBody>
                  <a:tcPr marL="63500" marR="63500" marT="63500" marB="63500">
                    <a:solidFill>
                      <a:srgbClr val="999999"/>
                    </a:solidFill>
                  </a:tcPr>
                </a:tc>
                <a:extLst>
                  <a:ext uri="{0D108BD9-81ED-4DB2-BD59-A6C34878D82A}">
                    <a16:rowId xmlns:a16="http://schemas.microsoft.com/office/drawing/2014/main" val="10000"/>
                  </a:ext>
                </a:extLst>
              </a:tr>
              <a:tr h="1885850">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bl>
          </a:graphicData>
        </a:graphic>
      </p:graphicFrame>
      <p:sp>
        <p:nvSpPr>
          <p:cNvPr id="799" name="Google Shape;799;p94"/>
          <p:cNvSpPr txBox="1"/>
          <p:nvPr/>
        </p:nvSpPr>
        <p:spPr>
          <a:xfrm>
            <a:off x="461850" y="4322950"/>
            <a:ext cx="88914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500"/>
              </a:spcBef>
              <a:spcAft>
                <a:spcPts val="500"/>
              </a:spcAft>
              <a:buClr>
                <a:schemeClr val="dk1"/>
              </a:buClr>
              <a:buSzPts val="1100"/>
              <a:buFont typeface="Arial"/>
              <a:buNone/>
            </a:pPr>
            <a:r>
              <a:rPr lang="en" b="1">
                <a:solidFill>
                  <a:schemeClr val="dk1"/>
                </a:solidFill>
                <a:latin typeface="Source Sans Pro"/>
                <a:ea typeface="Source Sans Pro"/>
                <a:cs typeface="Source Sans Pro"/>
                <a:sym typeface="Source Sans Pro"/>
              </a:rPr>
              <a:t>Guiding Question #2:</a:t>
            </a:r>
            <a:r>
              <a:rPr lang="en">
                <a:solidFill>
                  <a:schemeClr val="dk1"/>
                </a:solidFill>
                <a:latin typeface="Source Sans Pro"/>
                <a:ea typeface="Source Sans Pro"/>
                <a:cs typeface="Source Sans Pro"/>
                <a:sym typeface="Source Sans Pro"/>
              </a:rPr>
              <a:t> Why did the community decide to use these energy sources?</a:t>
            </a:r>
            <a:endParaRPr>
              <a:latin typeface="Source Sans Pro"/>
              <a:ea typeface="Source Sans Pro"/>
              <a:cs typeface="Source Sans Pro"/>
              <a:sym typeface="Source Sans Pro"/>
            </a:endParaRPr>
          </a:p>
        </p:txBody>
      </p:sp>
      <p:pic>
        <p:nvPicPr>
          <p:cNvPr id="800" name="Google Shape;800;p9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1.xml"/><Relationship Id="rId18" Type="http://schemas.openxmlformats.org/officeDocument/2006/relationships/slideLayout" Target="../slideLayouts/slideLayout46.xml"/><Relationship Id="rId26" Type="http://schemas.openxmlformats.org/officeDocument/2006/relationships/slideLayout" Target="../slideLayouts/slideLayout54.xml"/><Relationship Id="rId3" Type="http://schemas.openxmlformats.org/officeDocument/2006/relationships/slideLayout" Target="../slideLayouts/slideLayout31.xml"/><Relationship Id="rId21" Type="http://schemas.openxmlformats.org/officeDocument/2006/relationships/slideLayout" Target="../slideLayouts/slideLayout49.xml"/><Relationship Id="rId34" Type="http://schemas.openxmlformats.org/officeDocument/2006/relationships/slideLayout" Target="../slideLayouts/slideLayout62.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5" Type="http://schemas.openxmlformats.org/officeDocument/2006/relationships/slideLayout" Target="../slideLayouts/slideLayout53.xml"/><Relationship Id="rId33" Type="http://schemas.openxmlformats.org/officeDocument/2006/relationships/slideLayout" Target="../slideLayouts/slideLayout61.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slideLayout" Target="../slideLayouts/slideLayout48.xml"/><Relationship Id="rId29" Type="http://schemas.openxmlformats.org/officeDocument/2006/relationships/slideLayout" Target="../slideLayouts/slideLayout57.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slideLayout" Target="../slideLayouts/slideLayout52.xml"/><Relationship Id="rId32" Type="http://schemas.openxmlformats.org/officeDocument/2006/relationships/slideLayout" Target="../slideLayouts/slideLayout60.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slideLayout" Target="../slideLayouts/slideLayout51.xml"/><Relationship Id="rId28" Type="http://schemas.openxmlformats.org/officeDocument/2006/relationships/slideLayout" Target="../slideLayouts/slideLayout56.xml"/><Relationship Id="rId36" Type="http://schemas.openxmlformats.org/officeDocument/2006/relationships/theme" Target="../theme/theme2.xml"/><Relationship Id="rId10" Type="http://schemas.openxmlformats.org/officeDocument/2006/relationships/slideLayout" Target="../slideLayouts/slideLayout38.xml"/><Relationship Id="rId19" Type="http://schemas.openxmlformats.org/officeDocument/2006/relationships/slideLayout" Target="../slideLayouts/slideLayout47.xml"/><Relationship Id="rId31" Type="http://schemas.openxmlformats.org/officeDocument/2006/relationships/slideLayout" Target="../slideLayouts/slideLayout59.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slideLayout" Target="../slideLayouts/slideLayout50.xml"/><Relationship Id="rId27" Type="http://schemas.openxmlformats.org/officeDocument/2006/relationships/slideLayout" Target="../slideLayouts/slideLayout55.xml"/><Relationship Id="rId30" Type="http://schemas.openxmlformats.org/officeDocument/2006/relationships/slideLayout" Target="../slideLayouts/slideLayout58.xml"/><Relationship Id="rId35" Type="http://schemas.openxmlformats.org/officeDocument/2006/relationships/slideLayout" Target="../slideLayouts/slideLayout63.xml"/><Relationship Id="rId8" Type="http://schemas.openxmlformats.org/officeDocument/2006/relationships/slideLayout" Target="../slideLayouts/slideLayout3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71.xml"/><Relationship Id="rId13" Type="http://schemas.openxmlformats.org/officeDocument/2006/relationships/slideLayout" Target="../slideLayouts/slideLayout76.xml"/><Relationship Id="rId18" Type="http://schemas.openxmlformats.org/officeDocument/2006/relationships/slideLayout" Target="../slideLayouts/slideLayout81.xml"/><Relationship Id="rId26" Type="http://schemas.openxmlformats.org/officeDocument/2006/relationships/slideLayout" Target="../slideLayouts/slideLayout89.xml"/><Relationship Id="rId3" Type="http://schemas.openxmlformats.org/officeDocument/2006/relationships/slideLayout" Target="../slideLayouts/slideLayout66.xml"/><Relationship Id="rId21" Type="http://schemas.openxmlformats.org/officeDocument/2006/relationships/slideLayout" Target="../slideLayouts/slideLayout84.xml"/><Relationship Id="rId7" Type="http://schemas.openxmlformats.org/officeDocument/2006/relationships/slideLayout" Target="../slideLayouts/slideLayout70.xml"/><Relationship Id="rId12" Type="http://schemas.openxmlformats.org/officeDocument/2006/relationships/slideLayout" Target="../slideLayouts/slideLayout75.xml"/><Relationship Id="rId17" Type="http://schemas.openxmlformats.org/officeDocument/2006/relationships/slideLayout" Target="../slideLayouts/slideLayout80.xml"/><Relationship Id="rId25" Type="http://schemas.openxmlformats.org/officeDocument/2006/relationships/slideLayout" Target="../slideLayouts/slideLayout88.xml"/><Relationship Id="rId2" Type="http://schemas.openxmlformats.org/officeDocument/2006/relationships/slideLayout" Target="../slideLayouts/slideLayout65.xml"/><Relationship Id="rId16" Type="http://schemas.openxmlformats.org/officeDocument/2006/relationships/slideLayout" Target="../slideLayouts/slideLayout79.xml"/><Relationship Id="rId20" Type="http://schemas.openxmlformats.org/officeDocument/2006/relationships/slideLayout" Target="../slideLayouts/slideLayout83.xml"/><Relationship Id="rId29" Type="http://schemas.openxmlformats.org/officeDocument/2006/relationships/theme" Target="../theme/theme3.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slideLayout" Target="../slideLayouts/slideLayout74.xml"/><Relationship Id="rId24" Type="http://schemas.openxmlformats.org/officeDocument/2006/relationships/slideLayout" Target="../slideLayouts/slideLayout87.xml"/><Relationship Id="rId5" Type="http://schemas.openxmlformats.org/officeDocument/2006/relationships/slideLayout" Target="../slideLayouts/slideLayout68.xml"/><Relationship Id="rId15" Type="http://schemas.openxmlformats.org/officeDocument/2006/relationships/slideLayout" Target="../slideLayouts/slideLayout78.xml"/><Relationship Id="rId23" Type="http://schemas.openxmlformats.org/officeDocument/2006/relationships/slideLayout" Target="../slideLayouts/slideLayout86.xml"/><Relationship Id="rId28" Type="http://schemas.openxmlformats.org/officeDocument/2006/relationships/slideLayout" Target="../slideLayouts/slideLayout91.xml"/><Relationship Id="rId10" Type="http://schemas.openxmlformats.org/officeDocument/2006/relationships/slideLayout" Target="../slideLayouts/slideLayout73.xml"/><Relationship Id="rId19" Type="http://schemas.openxmlformats.org/officeDocument/2006/relationships/slideLayout" Target="../slideLayouts/slideLayout82.xml"/><Relationship Id="rId4" Type="http://schemas.openxmlformats.org/officeDocument/2006/relationships/slideLayout" Target="../slideLayouts/slideLayout67.xml"/><Relationship Id="rId9" Type="http://schemas.openxmlformats.org/officeDocument/2006/relationships/slideLayout" Target="../slideLayouts/slideLayout72.xml"/><Relationship Id="rId14" Type="http://schemas.openxmlformats.org/officeDocument/2006/relationships/slideLayout" Target="../slideLayouts/slideLayout77.xml"/><Relationship Id="rId22" Type="http://schemas.openxmlformats.org/officeDocument/2006/relationships/slideLayout" Target="../slideLayouts/slideLayout85.xml"/><Relationship Id="rId27" Type="http://schemas.openxmlformats.org/officeDocument/2006/relationships/slideLayout" Target="../slideLayouts/slideLayout9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Autofit/>
          </a:bodyPr>
          <a:lstStyle>
            <a:lvl1pPr lvl="0">
              <a:spcBef>
                <a:spcPts val="0"/>
              </a:spcBef>
              <a:spcAft>
                <a:spcPts val="0"/>
              </a:spcAft>
              <a:buClr>
                <a:schemeClr val="dk1"/>
              </a:buClr>
              <a:buSzPts val="3500"/>
              <a:buFont typeface="Source Sans Pro"/>
              <a:buNone/>
              <a:defRPr sz="3500">
                <a:solidFill>
                  <a:schemeClr val="dk1"/>
                </a:solidFill>
                <a:latin typeface="Source Sans Pro"/>
                <a:ea typeface="Source Sans Pro"/>
                <a:cs typeface="Source Sans Pro"/>
                <a:sym typeface="Source Sans Pro"/>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a:endParaRPr/>
          </a:p>
        </p:txBody>
      </p:sp>
      <p:sp>
        <p:nvSpPr>
          <p:cNvPr id="7" name="Google Shape;7;p1"/>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Autofit/>
          </a:bodyPr>
          <a:lstStyle>
            <a:lvl1pPr marL="457200" lvl="0" indent="-368300">
              <a:lnSpc>
                <a:spcPct val="115000"/>
              </a:lnSpc>
              <a:spcBef>
                <a:spcPts val="0"/>
              </a:spcBef>
              <a:spcAft>
                <a:spcPts val="0"/>
              </a:spcAft>
              <a:buClr>
                <a:schemeClr val="dk2"/>
              </a:buClr>
              <a:buSzPts val="2200"/>
              <a:buFont typeface="Source Sans Pro"/>
              <a:buChar char="●"/>
              <a:defRPr sz="2200">
                <a:solidFill>
                  <a:schemeClr val="dk2"/>
                </a:solidFill>
                <a:latin typeface="Source Sans Pro"/>
                <a:ea typeface="Source Sans Pro"/>
                <a:cs typeface="Source Sans Pro"/>
                <a:sym typeface="Source Sans Pro"/>
              </a:defRPr>
            </a:lvl1pPr>
            <a:lvl2pPr marL="914400" lvl="1"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2pPr>
            <a:lvl3pPr marL="1371600" lvl="2"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3pPr>
            <a:lvl4pPr marL="1828800" lvl="3"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4pPr>
            <a:lvl5pPr marL="2286000" lvl="4"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5pPr>
            <a:lvl6pPr marL="2743200" lvl="5"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6pPr>
            <a:lvl7pPr marL="3200400" lvl="6"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7pPr>
            <a:lvl8pPr marL="3657600" lvl="7"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8pPr>
            <a:lvl9pPr marL="4114800" lvl="8" indent="-336550">
              <a:lnSpc>
                <a:spcPct val="115000"/>
              </a:lnSpc>
              <a:spcBef>
                <a:spcPts val="2000"/>
              </a:spcBef>
              <a:spcAft>
                <a:spcPts val="200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9pPr>
          </a:lstStyle>
          <a:p>
            <a:endParaRPr/>
          </a:p>
        </p:txBody>
      </p:sp>
      <p:sp>
        <p:nvSpPr>
          <p:cNvPr id="8" name="Google Shape;8;p1"/>
          <p:cNvSpPr txBox="1">
            <a:spLocks noGrp="1"/>
          </p:cNvSpPr>
          <p:nvPr>
            <p:ph type="sldNum" idx="12"/>
          </p:nvPr>
        </p:nvSpPr>
        <p:spPr>
          <a:xfrm>
            <a:off x="9319704" y="7046639"/>
            <a:ext cx="603600" cy="594900"/>
          </a:xfrm>
          <a:prstGeom prst="rect">
            <a:avLst/>
          </a:prstGeom>
          <a:noFill/>
          <a:ln>
            <a:noFill/>
          </a:ln>
        </p:spPr>
        <p:txBody>
          <a:bodyPr spcFirstLastPara="1" wrap="square" lIns="113100" tIns="113100" rIns="113100" bIns="113100" anchor="ctr" anchorCtr="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245"/>
        <p:cNvGrpSpPr/>
        <p:nvPr/>
      </p:nvGrpSpPr>
      <p:grpSpPr>
        <a:xfrm>
          <a:off x="0" y="0"/>
          <a:ext cx="0" cy="0"/>
          <a:chOff x="0" y="0"/>
          <a:chExt cx="0" cy="0"/>
        </a:xfrm>
      </p:grpSpPr>
      <p:sp>
        <p:nvSpPr>
          <p:cNvPr id="246" name="Google Shape;246;p30"/>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Autofit/>
          </a:bodyPr>
          <a:lstStyle>
            <a:lvl1pPr lvl="0" rtl="0">
              <a:spcBef>
                <a:spcPts val="0"/>
              </a:spcBef>
              <a:spcAft>
                <a:spcPts val="0"/>
              </a:spcAft>
              <a:buClr>
                <a:schemeClr val="dk1"/>
              </a:buClr>
              <a:buSzPts val="3500"/>
              <a:buFont typeface="Source Sans Pro"/>
              <a:buNone/>
              <a:defRPr sz="3500">
                <a:solidFill>
                  <a:schemeClr val="dk1"/>
                </a:solidFill>
                <a:latin typeface="Source Sans Pro"/>
                <a:ea typeface="Source Sans Pro"/>
                <a:cs typeface="Source Sans Pro"/>
                <a:sym typeface="Source Sans Pro"/>
              </a:defRPr>
            </a:lvl1pPr>
            <a:lvl2pPr lvl="1" rtl="0">
              <a:spcBef>
                <a:spcPts val="0"/>
              </a:spcBef>
              <a:spcAft>
                <a:spcPts val="0"/>
              </a:spcAft>
              <a:buClr>
                <a:schemeClr val="dk1"/>
              </a:buClr>
              <a:buSzPts val="3500"/>
              <a:buNone/>
              <a:defRPr sz="3500">
                <a:solidFill>
                  <a:schemeClr val="dk1"/>
                </a:solidFill>
              </a:defRPr>
            </a:lvl2pPr>
            <a:lvl3pPr lvl="2" rtl="0">
              <a:spcBef>
                <a:spcPts val="0"/>
              </a:spcBef>
              <a:spcAft>
                <a:spcPts val="0"/>
              </a:spcAft>
              <a:buClr>
                <a:schemeClr val="dk1"/>
              </a:buClr>
              <a:buSzPts val="3500"/>
              <a:buNone/>
              <a:defRPr sz="3500">
                <a:solidFill>
                  <a:schemeClr val="dk1"/>
                </a:solidFill>
              </a:defRPr>
            </a:lvl3pPr>
            <a:lvl4pPr lvl="3" rtl="0">
              <a:spcBef>
                <a:spcPts val="0"/>
              </a:spcBef>
              <a:spcAft>
                <a:spcPts val="0"/>
              </a:spcAft>
              <a:buClr>
                <a:schemeClr val="dk1"/>
              </a:buClr>
              <a:buSzPts val="3500"/>
              <a:buNone/>
              <a:defRPr sz="3500">
                <a:solidFill>
                  <a:schemeClr val="dk1"/>
                </a:solidFill>
              </a:defRPr>
            </a:lvl4pPr>
            <a:lvl5pPr lvl="4" rtl="0">
              <a:spcBef>
                <a:spcPts val="0"/>
              </a:spcBef>
              <a:spcAft>
                <a:spcPts val="0"/>
              </a:spcAft>
              <a:buClr>
                <a:schemeClr val="dk1"/>
              </a:buClr>
              <a:buSzPts val="3500"/>
              <a:buNone/>
              <a:defRPr sz="3500">
                <a:solidFill>
                  <a:schemeClr val="dk1"/>
                </a:solidFill>
              </a:defRPr>
            </a:lvl5pPr>
            <a:lvl6pPr lvl="5" rtl="0">
              <a:spcBef>
                <a:spcPts val="0"/>
              </a:spcBef>
              <a:spcAft>
                <a:spcPts val="0"/>
              </a:spcAft>
              <a:buClr>
                <a:schemeClr val="dk1"/>
              </a:buClr>
              <a:buSzPts val="3500"/>
              <a:buNone/>
              <a:defRPr sz="3500">
                <a:solidFill>
                  <a:schemeClr val="dk1"/>
                </a:solidFill>
              </a:defRPr>
            </a:lvl6pPr>
            <a:lvl7pPr lvl="6" rtl="0">
              <a:spcBef>
                <a:spcPts val="0"/>
              </a:spcBef>
              <a:spcAft>
                <a:spcPts val="0"/>
              </a:spcAft>
              <a:buClr>
                <a:schemeClr val="dk1"/>
              </a:buClr>
              <a:buSzPts val="3500"/>
              <a:buNone/>
              <a:defRPr sz="3500">
                <a:solidFill>
                  <a:schemeClr val="dk1"/>
                </a:solidFill>
              </a:defRPr>
            </a:lvl7pPr>
            <a:lvl8pPr lvl="7" rtl="0">
              <a:spcBef>
                <a:spcPts val="0"/>
              </a:spcBef>
              <a:spcAft>
                <a:spcPts val="0"/>
              </a:spcAft>
              <a:buClr>
                <a:schemeClr val="dk1"/>
              </a:buClr>
              <a:buSzPts val="3500"/>
              <a:buNone/>
              <a:defRPr sz="3500">
                <a:solidFill>
                  <a:schemeClr val="dk1"/>
                </a:solidFill>
              </a:defRPr>
            </a:lvl8pPr>
            <a:lvl9pPr lvl="8" rtl="0">
              <a:spcBef>
                <a:spcPts val="0"/>
              </a:spcBef>
              <a:spcAft>
                <a:spcPts val="0"/>
              </a:spcAft>
              <a:buClr>
                <a:schemeClr val="dk1"/>
              </a:buClr>
              <a:buSzPts val="3500"/>
              <a:buNone/>
              <a:defRPr sz="3500">
                <a:solidFill>
                  <a:schemeClr val="dk1"/>
                </a:solidFill>
              </a:defRPr>
            </a:lvl9pPr>
          </a:lstStyle>
          <a:p>
            <a:endParaRPr/>
          </a:p>
        </p:txBody>
      </p:sp>
      <p:sp>
        <p:nvSpPr>
          <p:cNvPr id="247" name="Google Shape;247;p30"/>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Autofit/>
          </a:bodyPr>
          <a:lstStyle>
            <a:lvl1pPr marL="457200" lvl="0" indent="-368300" rtl="0">
              <a:lnSpc>
                <a:spcPct val="115000"/>
              </a:lnSpc>
              <a:spcBef>
                <a:spcPts val="0"/>
              </a:spcBef>
              <a:spcAft>
                <a:spcPts val="0"/>
              </a:spcAft>
              <a:buClr>
                <a:schemeClr val="dk2"/>
              </a:buClr>
              <a:buSzPts val="2200"/>
              <a:buFont typeface="Source Sans Pro"/>
              <a:buChar char="●"/>
              <a:defRPr sz="2200">
                <a:solidFill>
                  <a:schemeClr val="dk2"/>
                </a:solidFill>
                <a:latin typeface="Source Sans Pro"/>
                <a:ea typeface="Source Sans Pro"/>
                <a:cs typeface="Source Sans Pro"/>
                <a:sym typeface="Source Sans Pro"/>
              </a:defRPr>
            </a:lvl1pPr>
            <a:lvl2pPr marL="914400" lvl="1"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2pPr>
            <a:lvl3pPr marL="1371600" lvl="2"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3pPr>
            <a:lvl4pPr marL="1828800" lvl="3"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4pPr>
            <a:lvl5pPr marL="2286000" lvl="4"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5pPr>
            <a:lvl6pPr marL="2743200" lvl="5"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6pPr>
            <a:lvl7pPr marL="3200400" lvl="6"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7pPr>
            <a:lvl8pPr marL="3657600" lvl="7"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8pPr>
            <a:lvl9pPr marL="4114800" lvl="8" indent="-336550" rtl="0">
              <a:lnSpc>
                <a:spcPct val="115000"/>
              </a:lnSpc>
              <a:spcBef>
                <a:spcPts val="2000"/>
              </a:spcBef>
              <a:spcAft>
                <a:spcPts val="200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9pPr>
          </a:lstStyle>
          <a:p>
            <a:endParaRPr/>
          </a:p>
        </p:txBody>
      </p:sp>
      <p:sp>
        <p:nvSpPr>
          <p:cNvPr id="248" name="Google Shape;248;p30"/>
          <p:cNvSpPr txBox="1">
            <a:spLocks noGrp="1"/>
          </p:cNvSpPr>
          <p:nvPr>
            <p:ph type="sldNum" idx="12"/>
          </p:nvPr>
        </p:nvSpPr>
        <p:spPr>
          <a:xfrm>
            <a:off x="9319704" y="7046639"/>
            <a:ext cx="603600" cy="594900"/>
          </a:xfrm>
          <a:prstGeom prst="rect">
            <a:avLst/>
          </a:prstGeom>
          <a:noFill/>
          <a:ln>
            <a:noFill/>
          </a:ln>
        </p:spPr>
        <p:txBody>
          <a:bodyPr spcFirstLastPara="1" wrap="square" lIns="113100" tIns="113100" rIns="113100" bIns="113100" anchor="ctr" anchorCtr="0">
            <a:noAutofit/>
          </a:bodyPr>
          <a:lstStyle>
            <a:lvl1pPr lvl="0" algn="r" rtl="0">
              <a:buNone/>
              <a:defRPr sz="1200">
                <a:solidFill>
                  <a:schemeClr val="dk2"/>
                </a:solidFill>
              </a:defRPr>
            </a:lvl1pPr>
            <a:lvl2pPr lvl="1" algn="r" rtl="0">
              <a:buNone/>
              <a:defRPr sz="1200">
                <a:solidFill>
                  <a:schemeClr val="dk2"/>
                </a:solidFill>
              </a:defRPr>
            </a:lvl2pPr>
            <a:lvl3pPr lvl="2" algn="r" rtl="0">
              <a:buNone/>
              <a:defRPr sz="1200">
                <a:solidFill>
                  <a:schemeClr val="dk2"/>
                </a:solidFill>
              </a:defRPr>
            </a:lvl3pPr>
            <a:lvl4pPr lvl="3" algn="r" rtl="0">
              <a:buNone/>
              <a:defRPr sz="1200">
                <a:solidFill>
                  <a:schemeClr val="dk2"/>
                </a:solidFill>
              </a:defRPr>
            </a:lvl4pPr>
            <a:lvl5pPr lvl="4" algn="r" rtl="0">
              <a:buNone/>
              <a:defRPr sz="1200">
                <a:solidFill>
                  <a:schemeClr val="dk2"/>
                </a:solidFill>
              </a:defRPr>
            </a:lvl5pPr>
            <a:lvl6pPr lvl="5" algn="r" rtl="0">
              <a:buNone/>
              <a:defRPr sz="1200">
                <a:solidFill>
                  <a:schemeClr val="dk2"/>
                </a:solidFill>
              </a:defRPr>
            </a:lvl6pPr>
            <a:lvl7pPr lvl="6" algn="r" rtl="0">
              <a:buNone/>
              <a:defRPr sz="1200">
                <a:solidFill>
                  <a:schemeClr val="dk2"/>
                </a:solidFill>
              </a:defRPr>
            </a:lvl7pPr>
            <a:lvl8pPr lvl="7" algn="r" rtl="0">
              <a:buNone/>
              <a:defRPr sz="1200">
                <a:solidFill>
                  <a:schemeClr val="dk2"/>
                </a:solidFill>
              </a:defRPr>
            </a:lvl8pPr>
            <a:lvl9pPr lvl="8" algn="r" rtl="0">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 id="2147483697" r:id="rId22"/>
    <p:sldLayoutId id="2147483698" r:id="rId23"/>
    <p:sldLayoutId id="2147483699" r:id="rId24"/>
    <p:sldLayoutId id="2147483700" r:id="rId25"/>
    <p:sldLayoutId id="2147483701" r:id="rId26"/>
    <p:sldLayoutId id="2147483702" r:id="rId27"/>
    <p:sldLayoutId id="2147483703" r:id="rId28"/>
    <p:sldLayoutId id="2147483704" r:id="rId29"/>
    <p:sldLayoutId id="2147483705" r:id="rId30"/>
    <p:sldLayoutId id="2147483706" r:id="rId31"/>
    <p:sldLayoutId id="2147483707" r:id="rId32"/>
    <p:sldLayoutId id="2147483708" r:id="rId33"/>
    <p:sldLayoutId id="2147483709" r:id="rId34"/>
    <p:sldLayoutId id="2147483710" r:id="rId3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56"/>
        <p:cNvGrpSpPr/>
        <p:nvPr/>
      </p:nvGrpSpPr>
      <p:grpSpPr>
        <a:xfrm>
          <a:off x="0" y="0"/>
          <a:ext cx="0" cy="0"/>
          <a:chOff x="0" y="0"/>
          <a:chExt cx="0" cy="0"/>
        </a:xfrm>
      </p:grpSpPr>
      <p:sp>
        <p:nvSpPr>
          <p:cNvPr id="557" name="Google Shape;557;p66"/>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Autofit/>
          </a:bodyPr>
          <a:lstStyle>
            <a:lvl1pPr lvl="0" rtl="0">
              <a:spcBef>
                <a:spcPts val="0"/>
              </a:spcBef>
              <a:spcAft>
                <a:spcPts val="0"/>
              </a:spcAft>
              <a:buClr>
                <a:schemeClr val="dk1"/>
              </a:buClr>
              <a:buSzPts val="3500"/>
              <a:buFont typeface="Source Sans Pro"/>
              <a:buNone/>
              <a:defRPr sz="3500">
                <a:solidFill>
                  <a:schemeClr val="dk1"/>
                </a:solidFill>
                <a:latin typeface="Source Sans Pro"/>
                <a:ea typeface="Source Sans Pro"/>
                <a:cs typeface="Source Sans Pro"/>
                <a:sym typeface="Source Sans Pro"/>
              </a:defRPr>
            </a:lvl1pPr>
            <a:lvl2pPr lvl="1" rtl="0">
              <a:spcBef>
                <a:spcPts val="0"/>
              </a:spcBef>
              <a:spcAft>
                <a:spcPts val="0"/>
              </a:spcAft>
              <a:buClr>
                <a:schemeClr val="dk1"/>
              </a:buClr>
              <a:buSzPts val="3500"/>
              <a:buNone/>
              <a:defRPr sz="3500">
                <a:solidFill>
                  <a:schemeClr val="dk1"/>
                </a:solidFill>
              </a:defRPr>
            </a:lvl2pPr>
            <a:lvl3pPr lvl="2" rtl="0">
              <a:spcBef>
                <a:spcPts val="0"/>
              </a:spcBef>
              <a:spcAft>
                <a:spcPts val="0"/>
              </a:spcAft>
              <a:buClr>
                <a:schemeClr val="dk1"/>
              </a:buClr>
              <a:buSzPts val="3500"/>
              <a:buNone/>
              <a:defRPr sz="3500">
                <a:solidFill>
                  <a:schemeClr val="dk1"/>
                </a:solidFill>
              </a:defRPr>
            </a:lvl3pPr>
            <a:lvl4pPr lvl="3" rtl="0">
              <a:spcBef>
                <a:spcPts val="0"/>
              </a:spcBef>
              <a:spcAft>
                <a:spcPts val="0"/>
              </a:spcAft>
              <a:buClr>
                <a:schemeClr val="dk1"/>
              </a:buClr>
              <a:buSzPts val="3500"/>
              <a:buNone/>
              <a:defRPr sz="3500">
                <a:solidFill>
                  <a:schemeClr val="dk1"/>
                </a:solidFill>
              </a:defRPr>
            </a:lvl4pPr>
            <a:lvl5pPr lvl="4" rtl="0">
              <a:spcBef>
                <a:spcPts val="0"/>
              </a:spcBef>
              <a:spcAft>
                <a:spcPts val="0"/>
              </a:spcAft>
              <a:buClr>
                <a:schemeClr val="dk1"/>
              </a:buClr>
              <a:buSzPts val="3500"/>
              <a:buNone/>
              <a:defRPr sz="3500">
                <a:solidFill>
                  <a:schemeClr val="dk1"/>
                </a:solidFill>
              </a:defRPr>
            </a:lvl5pPr>
            <a:lvl6pPr lvl="5" rtl="0">
              <a:spcBef>
                <a:spcPts val="0"/>
              </a:spcBef>
              <a:spcAft>
                <a:spcPts val="0"/>
              </a:spcAft>
              <a:buClr>
                <a:schemeClr val="dk1"/>
              </a:buClr>
              <a:buSzPts val="3500"/>
              <a:buNone/>
              <a:defRPr sz="3500">
                <a:solidFill>
                  <a:schemeClr val="dk1"/>
                </a:solidFill>
              </a:defRPr>
            </a:lvl6pPr>
            <a:lvl7pPr lvl="6" rtl="0">
              <a:spcBef>
                <a:spcPts val="0"/>
              </a:spcBef>
              <a:spcAft>
                <a:spcPts val="0"/>
              </a:spcAft>
              <a:buClr>
                <a:schemeClr val="dk1"/>
              </a:buClr>
              <a:buSzPts val="3500"/>
              <a:buNone/>
              <a:defRPr sz="3500">
                <a:solidFill>
                  <a:schemeClr val="dk1"/>
                </a:solidFill>
              </a:defRPr>
            </a:lvl7pPr>
            <a:lvl8pPr lvl="7" rtl="0">
              <a:spcBef>
                <a:spcPts val="0"/>
              </a:spcBef>
              <a:spcAft>
                <a:spcPts val="0"/>
              </a:spcAft>
              <a:buClr>
                <a:schemeClr val="dk1"/>
              </a:buClr>
              <a:buSzPts val="3500"/>
              <a:buNone/>
              <a:defRPr sz="3500">
                <a:solidFill>
                  <a:schemeClr val="dk1"/>
                </a:solidFill>
              </a:defRPr>
            </a:lvl8pPr>
            <a:lvl9pPr lvl="8" rtl="0">
              <a:spcBef>
                <a:spcPts val="0"/>
              </a:spcBef>
              <a:spcAft>
                <a:spcPts val="0"/>
              </a:spcAft>
              <a:buClr>
                <a:schemeClr val="dk1"/>
              </a:buClr>
              <a:buSzPts val="3500"/>
              <a:buNone/>
              <a:defRPr sz="3500">
                <a:solidFill>
                  <a:schemeClr val="dk1"/>
                </a:solidFill>
              </a:defRPr>
            </a:lvl9pPr>
          </a:lstStyle>
          <a:p>
            <a:endParaRPr/>
          </a:p>
        </p:txBody>
      </p:sp>
      <p:sp>
        <p:nvSpPr>
          <p:cNvPr id="558" name="Google Shape;558;p66"/>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Autofit/>
          </a:bodyPr>
          <a:lstStyle>
            <a:lvl1pPr marL="457200" lvl="0" indent="-368300" rtl="0">
              <a:lnSpc>
                <a:spcPct val="115000"/>
              </a:lnSpc>
              <a:spcBef>
                <a:spcPts val="0"/>
              </a:spcBef>
              <a:spcAft>
                <a:spcPts val="0"/>
              </a:spcAft>
              <a:buClr>
                <a:schemeClr val="dk2"/>
              </a:buClr>
              <a:buSzPts val="2200"/>
              <a:buFont typeface="Source Sans Pro"/>
              <a:buChar char="●"/>
              <a:defRPr sz="2200">
                <a:solidFill>
                  <a:schemeClr val="dk2"/>
                </a:solidFill>
                <a:latin typeface="Source Sans Pro"/>
                <a:ea typeface="Source Sans Pro"/>
                <a:cs typeface="Source Sans Pro"/>
                <a:sym typeface="Source Sans Pro"/>
              </a:defRPr>
            </a:lvl1pPr>
            <a:lvl2pPr marL="914400" lvl="1"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2pPr>
            <a:lvl3pPr marL="1371600" lvl="2"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3pPr>
            <a:lvl4pPr marL="1828800" lvl="3"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4pPr>
            <a:lvl5pPr marL="2286000" lvl="4"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5pPr>
            <a:lvl6pPr marL="2743200" lvl="5"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6pPr>
            <a:lvl7pPr marL="3200400" lvl="6"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7pPr>
            <a:lvl8pPr marL="3657600" lvl="7" indent="-336550" rtl="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8pPr>
            <a:lvl9pPr marL="4114800" lvl="8" indent="-336550" rtl="0">
              <a:lnSpc>
                <a:spcPct val="115000"/>
              </a:lnSpc>
              <a:spcBef>
                <a:spcPts val="2000"/>
              </a:spcBef>
              <a:spcAft>
                <a:spcPts val="200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9pPr>
          </a:lstStyle>
          <a:p>
            <a:endParaRPr/>
          </a:p>
        </p:txBody>
      </p:sp>
      <p:sp>
        <p:nvSpPr>
          <p:cNvPr id="559" name="Google Shape;559;p66"/>
          <p:cNvSpPr txBox="1">
            <a:spLocks noGrp="1"/>
          </p:cNvSpPr>
          <p:nvPr>
            <p:ph type="sldNum" idx="12"/>
          </p:nvPr>
        </p:nvSpPr>
        <p:spPr>
          <a:xfrm>
            <a:off x="9319704" y="7046639"/>
            <a:ext cx="603600" cy="594900"/>
          </a:xfrm>
          <a:prstGeom prst="rect">
            <a:avLst/>
          </a:prstGeom>
          <a:noFill/>
          <a:ln>
            <a:noFill/>
          </a:ln>
        </p:spPr>
        <p:txBody>
          <a:bodyPr spcFirstLastPara="1" wrap="square" lIns="113100" tIns="113100" rIns="113100" bIns="113100" anchor="ctr" anchorCtr="0">
            <a:noAutofit/>
          </a:bodyPr>
          <a:lstStyle>
            <a:lvl1pPr lvl="0" algn="r" rtl="0">
              <a:buNone/>
              <a:defRPr sz="1200">
                <a:solidFill>
                  <a:schemeClr val="dk2"/>
                </a:solidFill>
              </a:defRPr>
            </a:lvl1pPr>
            <a:lvl2pPr lvl="1" algn="r" rtl="0">
              <a:buNone/>
              <a:defRPr sz="1200">
                <a:solidFill>
                  <a:schemeClr val="dk2"/>
                </a:solidFill>
              </a:defRPr>
            </a:lvl2pPr>
            <a:lvl3pPr lvl="2" algn="r" rtl="0">
              <a:buNone/>
              <a:defRPr sz="1200">
                <a:solidFill>
                  <a:schemeClr val="dk2"/>
                </a:solidFill>
              </a:defRPr>
            </a:lvl3pPr>
            <a:lvl4pPr lvl="3" algn="r" rtl="0">
              <a:buNone/>
              <a:defRPr sz="1200">
                <a:solidFill>
                  <a:schemeClr val="dk2"/>
                </a:solidFill>
              </a:defRPr>
            </a:lvl4pPr>
            <a:lvl5pPr lvl="4" algn="r" rtl="0">
              <a:buNone/>
              <a:defRPr sz="1200">
                <a:solidFill>
                  <a:schemeClr val="dk2"/>
                </a:solidFill>
              </a:defRPr>
            </a:lvl5pPr>
            <a:lvl6pPr lvl="5" algn="r" rtl="0">
              <a:buNone/>
              <a:defRPr sz="1200">
                <a:solidFill>
                  <a:schemeClr val="dk2"/>
                </a:solidFill>
              </a:defRPr>
            </a:lvl6pPr>
            <a:lvl7pPr lvl="6" algn="r" rtl="0">
              <a:buNone/>
              <a:defRPr sz="1200">
                <a:solidFill>
                  <a:schemeClr val="dk2"/>
                </a:solidFill>
              </a:defRPr>
            </a:lvl7pPr>
            <a:lvl8pPr lvl="7" algn="r" rtl="0">
              <a:buNone/>
              <a:defRPr sz="1200">
                <a:solidFill>
                  <a:schemeClr val="dk2"/>
                </a:solidFill>
              </a:defRPr>
            </a:lvl8pPr>
            <a:lvl9pPr lvl="8" algn="r" rtl="0">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 id="2147483732" r:id="rId22"/>
    <p:sldLayoutId id="2147483733" r:id="rId23"/>
    <p:sldLayoutId id="2147483734" r:id="rId24"/>
    <p:sldLayoutId id="2147483735" r:id="rId25"/>
    <p:sldLayoutId id="2147483736" r:id="rId26"/>
    <p:sldLayoutId id="2147483737" r:id="rId27"/>
    <p:sldLayoutId id="2147483738" r:id="rId2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2.xml"/><Relationship Id="rId18" Type="http://schemas.openxmlformats.org/officeDocument/2006/relationships/slide" Target="slide18.xml"/><Relationship Id="rId3" Type="http://schemas.openxmlformats.org/officeDocument/2006/relationships/slide" Target="slide2.xml"/><Relationship Id="rId21" Type="http://schemas.openxmlformats.org/officeDocument/2006/relationships/slide" Target="slide21.xml"/><Relationship Id="rId7" Type="http://schemas.openxmlformats.org/officeDocument/2006/relationships/slide" Target="slide6.xml"/><Relationship Id="rId12" Type="http://schemas.openxmlformats.org/officeDocument/2006/relationships/slide" Target="slide11.xml"/><Relationship Id="rId17" Type="http://schemas.openxmlformats.org/officeDocument/2006/relationships/slide" Target="slide17.xml"/><Relationship Id="rId25" Type="http://schemas.openxmlformats.org/officeDocument/2006/relationships/slide" Target="slide24.xml"/><Relationship Id="rId2" Type="http://schemas.openxmlformats.org/officeDocument/2006/relationships/notesSlide" Target="../notesSlides/notesSlide1.xml"/><Relationship Id="rId16" Type="http://schemas.openxmlformats.org/officeDocument/2006/relationships/slide" Target="slide16.xml"/><Relationship Id="rId20" Type="http://schemas.openxmlformats.org/officeDocument/2006/relationships/slide" Target="slide20.xm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10.xml"/><Relationship Id="rId24" Type="http://schemas.openxmlformats.org/officeDocument/2006/relationships/slide" Target="slide23.xml"/><Relationship Id="rId5" Type="http://schemas.openxmlformats.org/officeDocument/2006/relationships/slide" Target="slide4.xml"/><Relationship Id="rId15" Type="http://schemas.openxmlformats.org/officeDocument/2006/relationships/slide" Target="slide15.xml"/><Relationship Id="rId23" Type="http://schemas.openxmlformats.org/officeDocument/2006/relationships/slide" Target="slide22.xml"/><Relationship Id="rId10" Type="http://schemas.openxmlformats.org/officeDocument/2006/relationships/slide" Target="slide9.xml"/><Relationship Id="rId19" Type="http://schemas.openxmlformats.org/officeDocument/2006/relationships/slide" Target="slide19.xml"/><Relationship Id="rId4" Type="http://schemas.openxmlformats.org/officeDocument/2006/relationships/slide" Target="slide3.xml"/><Relationship Id="rId9" Type="http://schemas.openxmlformats.org/officeDocument/2006/relationships/slide" Target="slide8.xml"/><Relationship Id="rId14" Type="http://schemas.openxmlformats.org/officeDocument/2006/relationships/slide" Target="slide14.xml"/><Relationship Id="rId22" Type="http://schemas.openxmlformats.org/officeDocument/2006/relationships/slide" Target="slide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hyperlink" Target="https://drive.google.com/file/d/1MPAnIrzA7v2jmceymBbqXuyQm4UQayjD/view?usp=sharing" TargetMode="External"/><Relationship Id="rId2" Type="http://schemas.openxmlformats.org/officeDocument/2006/relationships/notesSlide" Target="../notesSlides/notesSlide2.xml"/><Relationship Id="rId1" Type="http://schemas.openxmlformats.org/officeDocument/2006/relationships/slideLayout" Target="../slideLayouts/slideLayout63.xml"/><Relationship Id="rId6" Type="http://schemas.openxmlformats.org/officeDocument/2006/relationships/hyperlink" Target="https://drive.google.com/file/d/1MeIG-myYUggWzsIosBcNfIFM9PQpMJA5/view" TargetMode="External"/><Relationship Id="rId5" Type="http://schemas.openxmlformats.org/officeDocument/2006/relationships/hyperlink" Target="https://drive.google.com/file/d/1EcaVMZGBQ6wc4n3siI8Tk302yeMzUnaJ/view" TargetMode="External"/><Relationship Id="rId4" Type="http://schemas.openxmlformats.org/officeDocument/2006/relationships/hyperlink" Target="https://drive.google.com/file/d/1BVSBLpbTTgtDC5SAGmeBG5BdduaazODc/view?usp=sharing"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04"/>
        <p:cNvGrpSpPr/>
        <p:nvPr/>
      </p:nvGrpSpPr>
      <p:grpSpPr>
        <a:xfrm>
          <a:off x="0" y="0"/>
          <a:ext cx="0" cy="0"/>
          <a:chOff x="0" y="0"/>
          <a:chExt cx="0" cy="0"/>
        </a:xfrm>
      </p:grpSpPr>
      <p:sp>
        <p:nvSpPr>
          <p:cNvPr id="807" name="Google Shape;807;p95"/>
          <p:cNvSpPr txBox="1">
            <a:spLocks noGrp="1"/>
          </p:cNvSpPr>
          <p:nvPr>
            <p:ph type="title" idx="4294967295"/>
          </p:nvPr>
        </p:nvSpPr>
        <p:spPr>
          <a:xfrm>
            <a:off x="682900" y="177075"/>
            <a:ext cx="9375300" cy="6465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1000"/>
              </a:spcAft>
              <a:buClr>
                <a:srgbClr val="000000"/>
              </a:buClr>
              <a:buSzTx/>
              <a:buFont typeface="Arial"/>
              <a:buNone/>
              <a:tabLst/>
              <a:defRPr/>
            </a:pPr>
            <a:r>
              <a:rPr kumimoji="0" lang="en-US" sz="2200" b="0" i="0"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Unit 22 Using Our Resources Wisely: </a:t>
            </a:r>
            <a:r>
              <a:rPr kumimoji="0" lang="en-US" sz="1800" b="0" i="0"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Student Journal</a:t>
            </a:r>
            <a:r>
              <a:rPr kumimoji="0" lang="en-US" sz="3000" b="0" i="0"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 </a:t>
            </a:r>
            <a:r>
              <a:rPr kumimoji="0" lang="en-US" sz="1800" b="0" i="1"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(interactive version)</a:t>
            </a:r>
          </a:p>
        </p:txBody>
      </p:sp>
      <p:sp>
        <p:nvSpPr>
          <p:cNvPr id="805" name="Google Shape;805;p95"/>
          <p:cNvSpPr txBox="1"/>
          <p:nvPr/>
        </p:nvSpPr>
        <p:spPr>
          <a:xfrm>
            <a:off x="521175" y="847425"/>
            <a:ext cx="2942400" cy="42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a:latin typeface="Source Sans Pro"/>
                <a:ea typeface="Source Sans Pro"/>
                <a:cs typeface="Source Sans Pro"/>
                <a:sym typeface="Source Sans Pro"/>
              </a:rPr>
              <a:t>Table of Contents</a:t>
            </a:r>
            <a:endParaRPr sz="1600" b="1">
              <a:latin typeface="Source Sans Pro"/>
              <a:ea typeface="Source Sans Pro"/>
              <a:cs typeface="Source Sans Pro"/>
              <a:sym typeface="Source Sans Pro"/>
            </a:endParaRPr>
          </a:p>
        </p:txBody>
      </p:sp>
      <p:sp>
        <p:nvSpPr>
          <p:cNvPr id="806" name="Google Shape;806;p95"/>
          <p:cNvSpPr txBox="1"/>
          <p:nvPr/>
        </p:nvSpPr>
        <p:spPr>
          <a:xfrm>
            <a:off x="521175" y="1346975"/>
            <a:ext cx="4467000" cy="6012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3" action="ppaction://hlinksldjump">
                  <a:extLst>
                    <a:ext uri="{A12FA001-AC4F-418D-AE19-62706E023703}">
                      <ahyp:hlinkClr xmlns:ahyp="http://schemas.microsoft.com/office/drawing/2018/hyperlinkcolor" val="tx"/>
                    </a:ext>
                  </a:extLst>
                </a:hlinkClick>
              </a:rPr>
              <a:t>Helpful Instructions for Using the Interactive Student Journal</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1: How can we describe the different parts of the Earth?</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4" action="ppaction://hlinksldjump">
                  <a:extLst>
                    <a:ext uri="{A12FA001-AC4F-418D-AE19-62706E023703}">
                      <ahyp:hlinkClr xmlns:ahyp="http://schemas.microsoft.com/office/drawing/2018/hyperlinkcolor" val="tx"/>
                    </a:ext>
                  </a:extLst>
                </a:hlinkClick>
              </a:rPr>
              <a:t>LAUNCHING THE UNIT: Ask a Question</a:t>
            </a:r>
            <a:endParaRPr sz="1300" dirty="0">
              <a:solidFill>
                <a:schemeClr val="accent5">
                  <a:lumMod val="75000"/>
                </a:schemeClr>
              </a:solidFill>
            </a:endParaRPr>
          </a:p>
          <a:p>
            <a:pPr marL="0" lvl="0" indent="0" algn="l" rtl="0">
              <a:lnSpc>
                <a:spcPct val="115000"/>
              </a:lnSpc>
              <a:spcBef>
                <a:spcPts val="500"/>
              </a:spcBef>
              <a:spcAft>
                <a:spcPts val="0"/>
              </a:spcAft>
              <a:buClr>
                <a:schemeClr val="dk1"/>
              </a:buClr>
              <a:buSzPts val="1100"/>
              <a:buFont typeface="Arial"/>
              <a:buNone/>
            </a:pPr>
            <a:r>
              <a:rPr lang="en" sz="1300" u="sng" dirty="0">
                <a:solidFill>
                  <a:schemeClr val="accent5">
                    <a:lumMod val="75000"/>
                  </a:schemeClr>
                </a:solidFill>
                <a:latin typeface="Source Sans Pro"/>
                <a:ea typeface="Source Sans Pro"/>
                <a:cs typeface="Source Sans Pro"/>
                <a:sym typeface="Source Sans Pro"/>
                <a:hlinkClick r:id="rId5" action="ppaction://hlinksldjump">
                  <a:extLst>
                    <a:ext uri="{A12FA001-AC4F-418D-AE19-62706E023703}">
                      <ahyp:hlinkClr xmlns:ahyp="http://schemas.microsoft.com/office/drawing/2018/hyperlinkcolor" val="tx"/>
                    </a:ext>
                  </a:extLst>
                </a:hlinkClick>
              </a:rPr>
              <a:t>EXPLORE: Parts of Our Schoolyard</a:t>
            </a:r>
            <a:r>
              <a:rPr lang="en" sz="1300" u="sng" dirty="0">
                <a:solidFill>
                  <a:schemeClr val="accent5">
                    <a:lumMod val="75000"/>
                  </a:schemeClr>
                </a:solidFill>
                <a:latin typeface="Source Sans Pro"/>
                <a:ea typeface="Source Sans Pro"/>
                <a:cs typeface="Source Sans Pro"/>
                <a:sym typeface="Source Sans Pro"/>
                <a:hlinkClick r:id="rId4" action="ppaction://hlinksldjump">
                  <a:extLst>
                    <a:ext uri="{A12FA001-AC4F-418D-AE19-62706E023703}">
                      <ahyp:hlinkClr xmlns:ahyp="http://schemas.microsoft.com/office/drawing/2018/hyperlinkcolor" val="tx"/>
                    </a:ext>
                  </a:extLst>
                </a:hlinkClick>
              </a:rPr>
              <a:t>	</a:t>
            </a:r>
            <a:endParaRPr sz="1300"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6" action="ppaction://hlinksldjump">
                  <a:extLst>
                    <a:ext uri="{A12FA001-AC4F-418D-AE19-62706E023703}">
                      <ahyp:hlinkClr xmlns:ahyp="http://schemas.microsoft.com/office/drawing/2018/hyperlinkcolor" val="tx"/>
                    </a:ext>
                  </a:extLst>
                </a:hlinkClick>
              </a:rPr>
              <a:t>EXPLAIN: The Systems in Our Schoolyard</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7" action="ppaction://hlinksldjump">
                  <a:extLst>
                    <a:ext uri="{A12FA001-AC4F-418D-AE19-62706E023703}">
                      <ahyp:hlinkClr xmlns:ahyp="http://schemas.microsoft.com/office/drawing/2018/hyperlinkcolor" val="tx"/>
                    </a:ext>
                  </a:extLst>
                </a:hlinkClick>
              </a:rPr>
              <a:t>ELABORATE &amp; EVALUATE: Farm Model</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3: What are natural resources and how do humans use them?</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u="sng" dirty="0">
                <a:solidFill>
                  <a:schemeClr val="accent5">
                    <a:lumMod val="75000"/>
                  </a:schemeClr>
                </a:solidFill>
                <a:latin typeface="Source Sans Pro"/>
                <a:ea typeface="Source Sans Pro"/>
                <a:cs typeface="Source Sans Pro"/>
                <a:sym typeface="Source Sans Pro"/>
                <a:hlinkClick r:id="rId8" action="ppaction://hlinksldjump">
                  <a:extLst>
                    <a:ext uri="{A12FA001-AC4F-418D-AE19-62706E023703}">
                      <ahyp:hlinkClr xmlns:ahyp="http://schemas.microsoft.com/office/drawing/2018/hyperlinkcolor" val="tx"/>
                    </a:ext>
                  </a:extLst>
                </a:hlinkClick>
              </a:rPr>
              <a:t>ENGAGE: A Day in My Life</a:t>
            </a:r>
            <a:endParaRPr sz="1300"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u="sng" dirty="0">
                <a:solidFill>
                  <a:schemeClr val="accent5">
                    <a:lumMod val="75000"/>
                  </a:schemeClr>
                </a:solidFill>
                <a:latin typeface="Source Sans Pro"/>
                <a:ea typeface="Source Sans Pro"/>
                <a:cs typeface="Source Sans Pro"/>
                <a:sym typeface="Source Sans Pro"/>
                <a:hlinkClick r:id="rId9" action="ppaction://hlinksldjump">
                  <a:extLst>
                    <a:ext uri="{A12FA001-AC4F-418D-AE19-62706E023703}">
                      <ahyp:hlinkClr xmlns:ahyp="http://schemas.microsoft.com/office/drawing/2018/hyperlinkcolor" val="tx"/>
                    </a:ext>
                  </a:extLst>
                </a:hlinkClick>
              </a:rPr>
              <a:t>EXPLAIN: Fossil Fuel Energy Research</a:t>
            </a:r>
            <a:endParaRPr sz="1300"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4: How does our use of fossil fuels affect Earth’s systems?</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10" action="ppaction://hlinksldjump">
                  <a:extLst>
                    <a:ext uri="{A12FA001-AC4F-418D-AE19-62706E023703}">
                      <ahyp:hlinkClr xmlns:ahyp="http://schemas.microsoft.com/office/drawing/2018/hyperlinkcolor" val="tx"/>
                    </a:ext>
                  </a:extLst>
                </a:hlinkClick>
              </a:rPr>
              <a:t>EXPLORE: Research About Traffic and Asthma</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11" action="ppaction://hlinksldjump">
                  <a:extLst>
                    <a:ext uri="{A12FA001-AC4F-418D-AE19-62706E023703}">
                      <ahyp:hlinkClr xmlns:ahyp="http://schemas.microsoft.com/office/drawing/2018/hyperlinkcolor" val="tx"/>
                    </a:ext>
                  </a:extLst>
                </a:hlinkClick>
              </a:rPr>
              <a:t>EXPLORE: The Air We Breathe</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12" action="ppaction://hlinksldjump">
                  <a:extLst>
                    <a:ext uri="{A12FA001-AC4F-418D-AE19-62706E023703}">
                      <ahyp:hlinkClr xmlns:ahyp="http://schemas.microsoft.com/office/drawing/2018/hyperlinkcolor" val="tx"/>
                    </a:ext>
                  </a:extLst>
                </a:hlinkClick>
              </a:rPr>
              <a:t>EXPLORE: Effects of Fossil Fuels on the Environment</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5: How does our use of water affect Earth’s systems?</a:t>
            </a:r>
            <a:endParaRPr sz="1300"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13" action="ppaction://hlinksldjump">
                  <a:extLst>
                    <a:ext uri="{A12FA001-AC4F-418D-AE19-62706E023703}">
                      <ahyp:hlinkClr xmlns:ahyp="http://schemas.microsoft.com/office/drawing/2018/hyperlinkcolor" val="tx"/>
                    </a:ext>
                  </a:extLst>
                </a:hlinkClick>
              </a:rPr>
              <a:t>EXPLORE: Types of Water on Earth</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500"/>
              </a:spcAft>
              <a:buClr>
                <a:schemeClr val="dk1"/>
              </a:buClr>
              <a:buSzPts val="1100"/>
              <a:buFont typeface="Arial"/>
              <a:buNone/>
            </a:pPr>
            <a:endParaRPr sz="1300" b="1" dirty="0">
              <a:solidFill>
                <a:schemeClr val="dk1"/>
              </a:solidFill>
              <a:latin typeface="Source Sans Pro"/>
              <a:ea typeface="Source Sans Pro"/>
              <a:cs typeface="Source Sans Pro"/>
              <a:sym typeface="Source Sans Pro"/>
            </a:endParaRPr>
          </a:p>
        </p:txBody>
      </p:sp>
      <p:sp>
        <p:nvSpPr>
          <p:cNvPr id="808" name="Google Shape;808;p95"/>
          <p:cNvSpPr txBox="1"/>
          <p:nvPr/>
        </p:nvSpPr>
        <p:spPr>
          <a:xfrm>
            <a:off x="5029200" y="1346975"/>
            <a:ext cx="4632000" cy="5867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6: How does animal waste affect the environment, and what can we do about it?</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14" action="ppaction://hlinksldjump">
                  <a:extLst>
                    <a:ext uri="{A12FA001-AC4F-418D-AE19-62706E023703}">
                      <ahyp:hlinkClr xmlns:ahyp="http://schemas.microsoft.com/office/drawing/2018/hyperlinkcolor" val="tx"/>
                    </a:ext>
                  </a:extLst>
                </a:hlinkClick>
              </a:rPr>
              <a:t>EXPLORE: Biodigestor Investigation</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15" action="ppaction://hlinksldjump">
                  <a:extLst>
                    <a:ext uri="{A12FA001-AC4F-418D-AE19-62706E023703}">
                      <ahyp:hlinkClr xmlns:ahyp="http://schemas.microsoft.com/office/drawing/2018/hyperlinkcolor" val="tx"/>
                    </a:ext>
                  </a:extLst>
                </a:hlinkClick>
              </a:rPr>
              <a:t>EXPLAIN: Biodigestor Investigation </a:t>
            </a:r>
            <a:r>
              <a:rPr lang="en" sz="1000" i="1" u="sng" dirty="0">
                <a:solidFill>
                  <a:schemeClr val="accent5">
                    <a:lumMod val="75000"/>
                  </a:schemeClr>
                </a:solidFill>
                <a:latin typeface="Source Sans Pro"/>
                <a:ea typeface="Source Sans Pro"/>
                <a:cs typeface="Source Sans Pro"/>
                <a:sym typeface="Source Sans Pro"/>
                <a:hlinkClick r:id="" action="ppaction://noaction">
                  <a:extLst>
                    <a:ext uri="{A12FA001-AC4F-418D-AE19-62706E023703}">
                      <ahyp:hlinkClr xmlns:ahyp="http://schemas.microsoft.com/office/drawing/2018/hyperlinkcolor" val="tx"/>
                    </a:ext>
                  </a:extLst>
                </a:hlinkClick>
              </a:rPr>
              <a:t> continued</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16" action="ppaction://hlinksldjump">
                  <a:extLst>
                    <a:ext uri="{A12FA001-AC4F-418D-AE19-62706E023703}">
                      <ahyp:hlinkClr xmlns:ahyp="http://schemas.microsoft.com/office/drawing/2018/hyperlinkcolor" val="tx"/>
                    </a:ext>
                  </a:extLst>
                </a:hlinkClick>
              </a:rPr>
              <a:t>EXPLAIN: Biodigestor Investigation </a:t>
            </a:r>
            <a:r>
              <a:rPr lang="en" sz="1000" i="1" u="sng" dirty="0">
                <a:solidFill>
                  <a:schemeClr val="accent5">
                    <a:lumMod val="75000"/>
                  </a:schemeClr>
                </a:solidFill>
                <a:latin typeface="Source Sans Pro"/>
                <a:ea typeface="Source Sans Pro"/>
                <a:cs typeface="Source Sans Pro"/>
                <a:sym typeface="Source Sans Pro"/>
                <a:hlinkClick r:id="rId16" action="ppaction://hlinksldjump">
                  <a:extLst>
                    <a:ext uri="{A12FA001-AC4F-418D-AE19-62706E023703}">
                      <ahyp:hlinkClr xmlns:ahyp="http://schemas.microsoft.com/office/drawing/2018/hyperlinkcolor" val="tx"/>
                    </a:ext>
                  </a:extLst>
                </a:hlinkClick>
              </a:rPr>
              <a:t> continued</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17" action="ppaction://hlinksldjump">
                  <a:extLst>
                    <a:ext uri="{A12FA001-AC4F-418D-AE19-62706E023703}">
                      <ahyp:hlinkClr xmlns:ahyp="http://schemas.microsoft.com/office/drawing/2018/hyperlinkcolor" val="tx"/>
                    </a:ext>
                  </a:extLst>
                </a:hlinkClick>
              </a:rPr>
              <a:t>ELABORATE: Biodigestor Investigation </a:t>
            </a:r>
            <a:r>
              <a:rPr lang="en" sz="1000" i="1" u="sng" dirty="0">
                <a:solidFill>
                  <a:schemeClr val="accent5">
                    <a:lumMod val="75000"/>
                  </a:schemeClr>
                </a:solidFill>
                <a:latin typeface="Source Sans Pro"/>
                <a:ea typeface="Source Sans Pro"/>
                <a:cs typeface="Source Sans Pro"/>
                <a:sym typeface="Source Sans Pro"/>
                <a:hlinkClick r:id="" action="ppaction://noaction">
                  <a:extLst>
                    <a:ext uri="{A12FA001-AC4F-418D-AE19-62706E023703}">
                      <ahyp:hlinkClr xmlns:ahyp="http://schemas.microsoft.com/office/drawing/2018/hyperlinkcolor" val="tx"/>
                    </a:ext>
                  </a:extLst>
                </a:hlinkClick>
              </a:rPr>
              <a:t> continued</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7: How can people use resources in a way that is less harmful to the Earth?</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u="sng" dirty="0">
                <a:solidFill>
                  <a:schemeClr val="accent5">
                    <a:lumMod val="75000"/>
                  </a:schemeClr>
                </a:solidFill>
                <a:latin typeface="Source Sans Pro"/>
                <a:ea typeface="Source Sans Pro"/>
                <a:cs typeface="Source Sans Pro"/>
                <a:sym typeface="Source Sans Pro"/>
                <a:hlinkClick r:id="rId18" action="ppaction://hlinksldjump">
                  <a:extLst>
                    <a:ext uri="{A12FA001-AC4F-418D-AE19-62706E023703}">
                      <ahyp:hlinkClr xmlns:ahyp="http://schemas.microsoft.com/office/drawing/2018/hyperlinkcolor" val="tx"/>
                    </a:ext>
                  </a:extLst>
                </a:hlinkClick>
              </a:rPr>
              <a:t>EXPLAIN: Guiding Questions For Energy Island</a:t>
            </a:r>
            <a:endParaRPr sz="1300"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u="sng" dirty="0">
                <a:solidFill>
                  <a:schemeClr val="accent5">
                    <a:lumMod val="75000"/>
                  </a:schemeClr>
                </a:solidFill>
                <a:latin typeface="Source Sans Pro"/>
                <a:ea typeface="Source Sans Pro"/>
                <a:cs typeface="Source Sans Pro"/>
                <a:sym typeface="Source Sans Pro"/>
                <a:hlinkClick r:id="rId19" action="ppaction://hlinksldjump">
                  <a:extLst>
                    <a:ext uri="{A12FA001-AC4F-418D-AE19-62706E023703}">
                      <ahyp:hlinkClr xmlns:ahyp="http://schemas.microsoft.com/office/drawing/2018/hyperlinkcolor" val="tx"/>
                    </a:ext>
                  </a:extLst>
                </a:hlinkClick>
              </a:rPr>
              <a:t>EXPLAIN: Guiding Questions For Energy Island</a:t>
            </a:r>
            <a:r>
              <a:rPr lang="en" sz="1000" i="1" u="sng" dirty="0">
                <a:solidFill>
                  <a:schemeClr val="accent5">
                    <a:lumMod val="75000"/>
                  </a:schemeClr>
                </a:solidFill>
                <a:latin typeface="Source Sans Pro"/>
                <a:ea typeface="Source Sans Pro"/>
                <a:cs typeface="Source Sans Pro"/>
                <a:sym typeface="Source Sans Pro"/>
                <a:hlinkClick r:id="" action="ppaction://noaction">
                  <a:extLst>
                    <a:ext uri="{A12FA001-AC4F-418D-AE19-62706E023703}">
                      <ahyp:hlinkClr xmlns:ahyp="http://schemas.microsoft.com/office/drawing/2018/hyperlinkcolor" val="tx"/>
                    </a:ext>
                  </a:extLst>
                </a:hlinkClick>
              </a:rPr>
              <a:t> continued</a:t>
            </a:r>
            <a:endParaRPr sz="1300"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8: How can we use farms to harness wind energy?</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20" action="ppaction://hlinksldjump">
                  <a:extLst>
                    <a:ext uri="{A12FA001-AC4F-418D-AE19-62706E023703}">
                      <ahyp:hlinkClr xmlns:ahyp="http://schemas.microsoft.com/office/drawing/2018/hyperlinkcolor" val="tx"/>
                    </a:ext>
                  </a:extLst>
                </a:hlinkClick>
              </a:rPr>
              <a:t>EXPLORE: Engineering Design Cycle</a:t>
            </a:r>
            <a:endParaRPr sz="1300" dirty="0">
              <a:solidFill>
                <a:schemeClr val="accent5">
                  <a:lumMod val="75000"/>
                </a:schemeClr>
              </a:solidFill>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21" action="ppaction://hlinksldjump">
                  <a:extLst>
                    <a:ext uri="{A12FA001-AC4F-418D-AE19-62706E023703}">
                      <ahyp:hlinkClr xmlns:ahyp="http://schemas.microsoft.com/office/drawing/2018/hyperlinkcolor" val="tx"/>
                    </a:ext>
                  </a:extLst>
                </a:hlinkClick>
              </a:rPr>
              <a:t>EXPLORE: Design Challenge Rubric</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22" action="ppaction://hlinksldjump">
                  <a:extLst>
                    <a:ext uri="{A12FA001-AC4F-418D-AE19-62706E023703}">
                      <ahyp:hlinkClr xmlns:ahyp="http://schemas.microsoft.com/office/drawing/2018/hyperlinkcolor" val="tx"/>
                    </a:ext>
                  </a:extLst>
                </a:hlinkClick>
              </a:rPr>
              <a:t>EXPLORE: Wind Energy Design Challenge Notes</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23" action="ppaction://hlinksldjump">
                  <a:extLst>
                    <a:ext uri="{A12FA001-AC4F-418D-AE19-62706E023703}">
                      <ahyp:hlinkClr xmlns:ahyp="http://schemas.microsoft.com/office/drawing/2018/hyperlinkcolor" val="tx"/>
                    </a:ext>
                  </a:extLst>
                </a:hlinkClick>
              </a:rPr>
              <a:t>EXPLORE: Wind Energy Design Challenge Notes</a:t>
            </a:r>
            <a:r>
              <a:rPr lang="en" sz="1000" i="1" u="sng" dirty="0">
                <a:solidFill>
                  <a:schemeClr val="accent5">
                    <a:lumMod val="75000"/>
                  </a:schemeClr>
                </a:solidFill>
                <a:latin typeface="Source Sans Pro"/>
                <a:ea typeface="Source Sans Pro"/>
                <a:cs typeface="Source Sans Pro"/>
                <a:sym typeface="Source Sans Pro"/>
                <a:hlinkClick r:id="rId23" action="ppaction://hlinksldjump">
                  <a:extLst>
                    <a:ext uri="{A12FA001-AC4F-418D-AE19-62706E023703}">
                      <ahyp:hlinkClr xmlns:ahyp="http://schemas.microsoft.com/office/drawing/2018/hyperlinkcolor" val="tx"/>
                    </a:ext>
                  </a:extLst>
                </a:hlinkClick>
              </a:rPr>
              <a:t> continued</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b="1" u="sng" dirty="0">
                <a:solidFill>
                  <a:schemeClr val="accent5">
                    <a:lumMod val="75000"/>
                  </a:schemeClr>
                </a:solidFill>
                <a:latin typeface="Source Sans Pro"/>
                <a:ea typeface="Source Sans Pro"/>
                <a:cs typeface="Source Sans Pro"/>
                <a:sym typeface="Source Sans Pro"/>
                <a:hlinkClick r:id="rId24" action="ppaction://hlinksldjump">
                  <a:extLst>
                    <a:ext uri="{A12FA001-AC4F-418D-AE19-62706E023703}">
                      <ahyp:hlinkClr xmlns:ahyp="http://schemas.microsoft.com/office/drawing/2018/hyperlinkcolor" val="tx"/>
                    </a:ext>
                  </a:extLst>
                </a:hlinkClick>
              </a:rPr>
              <a:t>EXPLORE: Wind Energy Design Challenge Notes</a:t>
            </a:r>
            <a:r>
              <a:rPr lang="en" sz="1000" i="1" u="sng" dirty="0">
                <a:solidFill>
                  <a:schemeClr val="accent5">
                    <a:lumMod val="75000"/>
                  </a:schemeClr>
                </a:solidFill>
                <a:latin typeface="Source Sans Pro"/>
                <a:ea typeface="Source Sans Pro"/>
                <a:cs typeface="Source Sans Pro"/>
                <a:sym typeface="Source Sans Pro"/>
                <a:hlinkClick r:id="" action="ppaction://noaction">
                  <a:extLst>
                    <a:ext uri="{A12FA001-AC4F-418D-AE19-62706E023703}">
                      <ahyp:hlinkClr xmlns:ahyp="http://schemas.microsoft.com/office/drawing/2018/hyperlinkcolor" val="tx"/>
                    </a:ext>
                  </a:extLst>
                </a:hlinkClick>
              </a:rPr>
              <a:t> continued</a:t>
            </a:r>
            <a:endParaRPr sz="1300" b="1"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dirty="0">
                <a:solidFill>
                  <a:schemeClr val="dk1"/>
                </a:solidFill>
                <a:latin typeface="Source Sans Pro"/>
                <a:ea typeface="Source Sans Pro"/>
                <a:cs typeface="Source Sans Pro"/>
                <a:sym typeface="Source Sans Pro"/>
              </a:rPr>
              <a:t>Lesson 9: How can farms make better use of animal waste?</a:t>
            </a:r>
            <a:endParaRPr sz="1300" b="1" dirty="0">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Clr>
                <a:schemeClr val="dk1"/>
              </a:buClr>
              <a:buSzPts val="1100"/>
              <a:buFont typeface="Arial"/>
              <a:buNone/>
            </a:pPr>
            <a:r>
              <a:rPr lang="en" sz="1300" u="sng" dirty="0">
                <a:solidFill>
                  <a:schemeClr val="accent5">
                    <a:lumMod val="75000"/>
                  </a:schemeClr>
                </a:solidFill>
                <a:latin typeface="Source Sans Pro"/>
                <a:ea typeface="Source Sans Pro"/>
                <a:cs typeface="Source Sans Pro"/>
                <a:sym typeface="Source Sans Pro"/>
                <a:hlinkClick r:id="rId25" action="ppaction://hlinksldjump">
                  <a:extLst>
                    <a:ext uri="{A12FA001-AC4F-418D-AE19-62706E023703}">
                      <ahyp:hlinkClr xmlns:ahyp="http://schemas.microsoft.com/office/drawing/2018/hyperlinkcolor" val="tx"/>
                    </a:ext>
                  </a:extLst>
                </a:hlinkClick>
              </a:rPr>
              <a:t>ELABORATE: Advantages and Disadvantages</a:t>
            </a:r>
            <a:endParaRPr sz="1300" dirty="0">
              <a:solidFill>
                <a:schemeClr val="accent5">
                  <a:lumMod val="75000"/>
                </a:schemeClr>
              </a:solidFill>
              <a:latin typeface="Source Sans Pro"/>
              <a:ea typeface="Source Sans Pro"/>
              <a:cs typeface="Source Sans Pro"/>
              <a:sym typeface="Source Sans Pro"/>
            </a:endParaRPr>
          </a:p>
          <a:p>
            <a:pPr marL="0" lvl="0" indent="0" algn="l" rtl="0">
              <a:lnSpc>
                <a:spcPct val="115000"/>
              </a:lnSpc>
              <a:spcBef>
                <a:spcPts val="500"/>
              </a:spcBef>
              <a:spcAft>
                <a:spcPts val="500"/>
              </a:spcAft>
              <a:buClr>
                <a:schemeClr val="dk1"/>
              </a:buClr>
              <a:buSzPts val="1100"/>
              <a:buFont typeface="Arial"/>
              <a:buNone/>
            </a:pPr>
            <a:endParaRPr sz="1300" b="1" dirty="0">
              <a:solidFill>
                <a:schemeClr val="dk1"/>
              </a:solidFill>
              <a:latin typeface="Source Sans Pro"/>
              <a:ea typeface="Source Sans Pro"/>
              <a:cs typeface="Source Sans Pro"/>
              <a:sym typeface="Source Sans Pr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9"/>
        <p:cNvGrpSpPr/>
        <p:nvPr/>
      </p:nvGrpSpPr>
      <p:grpSpPr>
        <a:xfrm>
          <a:off x="0" y="0"/>
          <a:ext cx="0" cy="0"/>
          <a:chOff x="0" y="0"/>
          <a:chExt cx="0" cy="0"/>
        </a:xfrm>
      </p:grpSpPr>
      <p:sp>
        <p:nvSpPr>
          <p:cNvPr id="2" name="Title 1">
            <a:extLst>
              <a:ext uri="{FF2B5EF4-FFF2-40B4-BE49-F238E27FC236}">
                <a16:creationId xmlns:a16="http://schemas.microsoft.com/office/drawing/2014/main" id="{8D1AB6D1-FB11-2866-7F7E-0B3252563BC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The Air We Breathe</a:t>
            </a:r>
          </a:p>
        </p:txBody>
      </p:sp>
      <p:sp>
        <p:nvSpPr>
          <p:cNvPr id="900" name="Google Shape;900;p10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901" name="Google Shape;901;p104">
            <a:extLst>
              <a:ext uri="{C183D7F6-B498-43B3-948B-1728B52AA6E4}">
                <adec:decorative xmlns:adec="http://schemas.microsoft.com/office/drawing/2017/decorative" val="1"/>
              </a:ext>
            </a:extLst>
          </p:cNvPr>
          <p:cNvSpPr txBox="1"/>
          <p:nvPr/>
        </p:nvSpPr>
        <p:spPr>
          <a:xfrm>
            <a:off x="2554425" y="2384875"/>
            <a:ext cx="1145700" cy="1934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902" name="Google Shape;902;p104">
            <a:extLst>
              <a:ext uri="{C183D7F6-B498-43B3-948B-1728B52AA6E4}">
                <adec:decorative xmlns:adec="http://schemas.microsoft.com/office/drawing/2017/decorative" val="1"/>
              </a:ext>
            </a:extLst>
          </p:cNvPr>
          <p:cNvSpPr txBox="1"/>
          <p:nvPr/>
        </p:nvSpPr>
        <p:spPr>
          <a:xfrm>
            <a:off x="4456350" y="2723050"/>
            <a:ext cx="1145700" cy="1934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903" name="Google Shape;903;p104">
            <a:extLst>
              <a:ext uri="{C183D7F6-B498-43B3-948B-1728B52AA6E4}">
                <adec:decorative xmlns:adec="http://schemas.microsoft.com/office/drawing/2017/decorative" val="1"/>
              </a:ext>
            </a:extLst>
          </p:cNvPr>
          <p:cNvSpPr txBox="1"/>
          <p:nvPr/>
        </p:nvSpPr>
        <p:spPr>
          <a:xfrm>
            <a:off x="5950950" y="3063150"/>
            <a:ext cx="1145700" cy="1934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904" name="Google Shape;904;p104">
            <a:extLst>
              <a:ext uri="{C183D7F6-B498-43B3-948B-1728B52AA6E4}">
                <adec:decorative xmlns:adec="http://schemas.microsoft.com/office/drawing/2017/decorative" val="1"/>
              </a:ext>
            </a:extLst>
          </p:cNvPr>
          <p:cNvSpPr txBox="1"/>
          <p:nvPr/>
        </p:nvSpPr>
        <p:spPr>
          <a:xfrm>
            <a:off x="3068700" y="5331525"/>
            <a:ext cx="1145700" cy="1934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905" name="Google Shape;905;p104">
            <a:extLst>
              <a:ext uri="{C183D7F6-B498-43B3-948B-1728B52AA6E4}">
                <adec:decorative xmlns:adec="http://schemas.microsoft.com/office/drawing/2017/decorative" val="1"/>
              </a:ext>
            </a:extLst>
          </p:cNvPr>
          <p:cNvSpPr txBox="1"/>
          <p:nvPr/>
        </p:nvSpPr>
        <p:spPr>
          <a:xfrm>
            <a:off x="5192600" y="5659425"/>
            <a:ext cx="1145700" cy="1934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2" name="Title 1">
            <a:extLst>
              <a:ext uri="{FF2B5EF4-FFF2-40B4-BE49-F238E27FC236}">
                <a16:creationId xmlns:a16="http://schemas.microsoft.com/office/drawing/2014/main" id="{40FA57AC-2FD5-E0FA-FC1A-BE6DF26582FD}"/>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Effects of Fossil Fuels on the Environment</a:t>
            </a:r>
          </a:p>
        </p:txBody>
      </p:sp>
      <p:sp>
        <p:nvSpPr>
          <p:cNvPr id="910" name="Google Shape;910;p10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911" name="Google Shape;911;p105">
            <a:extLst>
              <a:ext uri="{C183D7F6-B498-43B3-948B-1728B52AA6E4}">
                <adec:decorative xmlns:adec="http://schemas.microsoft.com/office/drawing/2017/decorative" val="1"/>
              </a:ext>
            </a:extLst>
          </p:cNvPr>
          <p:cNvSpPr txBox="1"/>
          <p:nvPr/>
        </p:nvSpPr>
        <p:spPr>
          <a:xfrm>
            <a:off x="7684150" y="4028650"/>
            <a:ext cx="1855200" cy="3717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Source Sans Pro"/>
              <a:ea typeface="Source Sans Pro"/>
              <a:cs typeface="Source Sans Pro"/>
              <a:sym typeface="Source Sans Pro"/>
            </a:endParaRPr>
          </a:p>
        </p:txBody>
      </p:sp>
      <p:sp>
        <p:nvSpPr>
          <p:cNvPr id="912" name="Google Shape;912;p105">
            <a:extLst>
              <a:ext uri="{C183D7F6-B498-43B3-948B-1728B52AA6E4}">
                <adec:decorative xmlns:adec="http://schemas.microsoft.com/office/drawing/2017/decorative" val="1"/>
              </a:ext>
            </a:extLst>
          </p:cNvPr>
          <p:cNvSpPr txBox="1"/>
          <p:nvPr/>
        </p:nvSpPr>
        <p:spPr>
          <a:xfrm>
            <a:off x="535625" y="4028650"/>
            <a:ext cx="1855200" cy="3717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16"/>
        <p:cNvGrpSpPr/>
        <p:nvPr/>
      </p:nvGrpSpPr>
      <p:grpSpPr>
        <a:xfrm>
          <a:off x="0" y="0"/>
          <a:ext cx="0" cy="0"/>
          <a:chOff x="0" y="0"/>
          <a:chExt cx="0" cy="0"/>
        </a:xfrm>
      </p:grpSpPr>
      <p:sp>
        <p:nvSpPr>
          <p:cNvPr id="2" name="Title 1">
            <a:extLst>
              <a:ext uri="{FF2B5EF4-FFF2-40B4-BE49-F238E27FC236}">
                <a16:creationId xmlns:a16="http://schemas.microsoft.com/office/drawing/2014/main" id="{182F5603-FCC7-9F14-743D-B1CBA94B78B0}"/>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Types of Water on Earth</a:t>
            </a:r>
          </a:p>
        </p:txBody>
      </p:sp>
      <p:sp>
        <p:nvSpPr>
          <p:cNvPr id="917" name="Google Shape;917;p10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2"/>
        <p:cNvGrpSpPr/>
        <p:nvPr/>
      </p:nvGrpSpPr>
      <p:grpSpPr>
        <a:xfrm>
          <a:off x="0" y="0"/>
          <a:ext cx="0" cy="0"/>
          <a:chOff x="0" y="0"/>
          <a:chExt cx="0" cy="0"/>
        </a:xfrm>
      </p:grpSpPr>
      <p:sp>
        <p:nvSpPr>
          <p:cNvPr id="2" name="Title 1">
            <a:extLst>
              <a:ext uri="{FF2B5EF4-FFF2-40B4-BE49-F238E27FC236}">
                <a16:creationId xmlns:a16="http://schemas.microsoft.com/office/drawing/2014/main" id="{4D17C894-C245-5E22-B68E-BC9B37171C29}"/>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a:t>
            </a:r>
          </a:p>
        </p:txBody>
      </p:sp>
      <p:sp>
        <p:nvSpPr>
          <p:cNvPr id="923" name="Google Shape;923;p10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13</a:t>
            </a:fld>
            <a:endParaRPr/>
          </a:p>
        </p:txBody>
      </p:sp>
      <p:sp>
        <p:nvSpPr>
          <p:cNvPr id="924" name="Google Shape;924;p107">
            <a:extLst>
              <a:ext uri="{C183D7F6-B498-43B3-948B-1728B52AA6E4}">
                <adec:decorative xmlns:adec="http://schemas.microsoft.com/office/drawing/2017/decorative" val="1"/>
              </a:ext>
            </a:extLst>
          </p:cNvPr>
          <p:cNvSpPr txBox="1"/>
          <p:nvPr/>
        </p:nvSpPr>
        <p:spPr>
          <a:xfrm>
            <a:off x="452550" y="5980400"/>
            <a:ext cx="9153300" cy="1503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925" name="Google Shape;925;p107">
            <a:extLst>
              <a:ext uri="{C183D7F6-B498-43B3-948B-1728B52AA6E4}">
                <adec:decorative xmlns:adec="http://schemas.microsoft.com/office/drawing/2017/decorative" val="1"/>
              </a:ext>
            </a:extLst>
          </p:cNvPr>
          <p:cNvSpPr txBox="1"/>
          <p:nvPr/>
        </p:nvSpPr>
        <p:spPr>
          <a:xfrm>
            <a:off x="506675" y="2290175"/>
            <a:ext cx="4458600" cy="3222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pic>
        <p:nvPicPr>
          <p:cNvPr id="926" name="Google Shape;926;p107">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1277075" y="800950"/>
            <a:ext cx="314325" cy="3048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30"/>
        <p:cNvGrpSpPr/>
        <p:nvPr/>
      </p:nvGrpSpPr>
      <p:grpSpPr>
        <a:xfrm>
          <a:off x="0" y="0"/>
          <a:ext cx="0" cy="0"/>
          <a:chOff x="0" y="0"/>
          <a:chExt cx="0" cy="0"/>
        </a:xfrm>
      </p:grpSpPr>
      <p:sp>
        <p:nvSpPr>
          <p:cNvPr id="2" name="Title 1">
            <a:extLst>
              <a:ext uri="{FF2B5EF4-FFF2-40B4-BE49-F238E27FC236}">
                <a16:creationId xmlns:a16="http://schemas.microsoft.com/office/drawing/2014/main" id="{0F7A88DC-A7C1-8981-9613-4DD93962E23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Biodigester Investigation</a:t>
            </a:r>
          </a:p>
        </p:txBody>
      </p:sp>
      <p:sp>
        <p:nvSpPr>
          <p:cNvPr id="931" name="Google Shape;931;p10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14</a:t>
            </a:fld>
            <a:endParaRPr/>
          </a:p>
        </p:txBody>
      </p:sp>
      <p:sp>
        <p:nvSpPr>
          <p:cNvPr id="932" name="Google Shape;932;p108">
            <a:extLst>
              <a:ext uri="{C183D7F6-B498-43B3-948B-1728B52AA6E4}">
                <adec:decorative xmlns:adec="http://schemas.microsoft.com/office/drawing/2017/decorative" val="1"/>
              </a:ext>
            </a:extLst>
          </p:cNvPr>
          <p:cNvSpPr txBox="1"/>
          <p:nvPr/>
        </p:nvSpPr>
        <p:spPr>
          <a:xfrm>
            <a:off x="556200" y="4307050"/>
            <a:ext cx="3078300" cy="3334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933" name="Google Shape;933;p108">
            <a:extLst>
              <a:ext uri="{C183D7F6-B498-43B3-948B-1728B52AA6E4}">
                <adec:decorative xmlns:adec="http://schemas.microsoft.com/office/drawing/2017/decorative" val="1"/>
              </a:ext>
            </a:extLst>
          </p:cNvPr>
          <p:cNvSpPr txBox="1"/>
          <p:nvPr/>
        </p:nvSpPr>
        <p:spPr>
          <a:xfrm>
            <a:off x="4083100" y="4223613"/>
            <a:ext cx="5333100" cy="11487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934" name="Google Shape;934;p108">
            <a:extLst>
              <a:ext uri="{C183D7F6-B498-43B3-948B-1728B52AA6E4}">
                <adec:decorative xmlns:adec="http://schemas.microsoft.com/office/drawing/2017/decorative" val="1"/>
              </a:ext>
            </a:extLst>
          </p:cNvPr>
          <p:cNvSpPr txBox="1"/>
          <p:nvPr/>
        </p:nvSpPr>
        <p:spPr>
          <a:xfrm>
            <a:off x="4083100" y="6138675"/>
            <a:ext cx="5333100" cy="1462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grpSp>
        <p:nvGrpSpPr>
          <p:cNvPr id="935" name="Google Shape;935;p108">
            <a:extLst>
              <a:ext uri="{C183D7F6-B498-43B3-948B-1728B52AA6E4}">
                <adec:decorative xmlns:adec="http://schemas.microsoft.com/office/drawing/2017/decorative" val="1"/>
              </a:ext>
            </a:extLst>
          </p:cNvPr>
          <p:cNvGrpSpPr/>
          <p:nvPr/>
        </p:nvGrpSpPr>
        <p:grpSpPr>
          <a:xfrm>
            <a:off x="8697469" y="2405886"/>
            <a:ext cx="285244" cy="285244"/>
            <a:chOff x="8526525" y="2821900"/>
            <a:chExt cx="948600" cy="948600"/>
          </a:xfrm>
        </p:grpSpPr>
        <p:sp>
          <p:nvSpPr>
            <p:cNvPr id="936" name="Google Shape;936;p108"/>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37" name="Google Shape;937;p108"/>
            <p:cNvPicPr preferRelativeResize="0"/>
            <p:nvPr/>
          </p:nvPicPr>
          <p:blipFill>
            <a:blip r:embed="rId3">
              <a:alphaModFix/>
            </a:blip>
            <a:stretch>
              <a:fillRect/>
            </a:stretch>
          </p:blipFill>
          <p:spPr>
            <a:xfrm>
              <a:off x="8699025" y="3016875"/>
              <a:ext cx="603600" cy="558651"/>
            </a:xfrm>
            <a:prstGeom prst="rect">
              <a:avLst/>
            </a:prstGeom>
            <a:noFill/>
            <a:ln>
              <a:noFill/>
            </a:ln>
          </p:spPr>
        </p:pic>
      </p:grpSp>
      <p:sp>
        <p:nvSpPr>
          <p:cNvPr id="938" name="Google Shape;938;p108">
            <a:extLst>
              <a:ext uri="{C183D7F6-B498-43B3-948B-1728B52AA6E4}">
                <adec:decorative xmlns:adec="http://schemas.microsoft.com/office/drawing/2017/decorative" val="1"/>
              </a:ext>
            </a:extLst>
          </p:cNvPr>
          <p:cNvSpPr txBox="1"/>
          <p:nvPr/>
        </p:nvSpPr>
        <p:spPr>
          <a:xfrm>
            <a:off x="3161350" y="3311850"/>
            <a:ext cx="4975800" cy="2853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42"/>
        <p:cNvGrpSpPr/>
        <p:nvPr/>
      </p:nvGrpSpPr>
      <p:grpSpPr>
        <a:xfrm>
          <a:off x="0" y="0"/>
          <a:ext cx="0" cy="0"/>
          <a:chOff x="0" y="0"/>
          <a:chExt cx="0" cy="0"/>
        </a:xfrm>
      </p:grpSpPr>
      <p:sp>
        <p:nvSpPr>
          <p:cNvPr id="2" name="Title 1">
            <a:extLst>
              <a:ext uri="{FF2B5EF4-FFF2-40B4-BE49-F238E27FC236}">
                <a16:creationId xmlns:a16="http://schemas.microsoft.com/office/drawing/2014/main" id="{25B5B6A2-D02C-1E14-AF35-B3E536C7C836}"/>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Biodigester Investigation (part 2)</a:t>
            </a:r>
          </a:p>
        </p:txBody>
      </p:sp>
      <p:sp>
        <p:nvSpPr>
          <p:cNvPr id="943" name="Google Shape;943;p10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15</a:t>
            </a:fld>
            <a:endParaRPr/>
          </a:p>
        </p:txBody>
      </p:sp>
      <p:sp>
        <p:nvSpPr>
          <p:cNvPr id="944" name="Google Shape;944;p109">
            <a:extLst>
              <a:ext uri="{C183D7F6-B498-43B3-948B-1728B52AA6E4}">
                <adec:decorative xmlns:adec="http://schemas.microsoft.com/office/drawing/2017/decorative" val="1"/>
              </a:ext>
            </a:extLst>
          </p:cNvPr>
          <p:cNvSpPr txBox="1"/>
          <p:nvPr/>
        </p:nvSpPr>
        <p:spPr>
          <a:xfrm>
            <a:off x="606575" y="2405750"/>
            <a:ext cx="8763300" cy="4533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48"/>
        <p:cNvGrpSpPr/>
        <p:nvPr/>
      </p:nvGrpSpPr>
      <p:grpSpPr>
        <a:xfrm>
          <a:off x="0" y="0"/>
          <a:ext cx="0" cy="0"/>
          <a:chOff x="0" y="0"/>
          <a:chExt cx="0" cy="0"/>
        </a:xfrm>
      </p:grpSpPr>
      <p:sp>
        <p:nvSpPr>
          <p:cNvPr id="2" name="Title 1">
            <a:extLst>
              <a:ext uri="{FF2B5EF4-FFF2-40B4-BE49-F238E27FC236}">
                <a16:creationId xmlns:a16="http://schemas.microsoft.com/office/drawing/2014/main" id="{757FB47D-AAEA-3B58-8557-0DD587AE437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Biodigester Investigation (part 3)</a:t>
            </a:r>
          </a:p>
        </p:txBody>
      </p:sp>
      <p:sp>
        <p:nvSpPr>
          <p:cNvPr id="949" name="Google Shape;949;p11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53"/>
        <p:cNvGrpSpPr/>
        <p:nvPr/>
      </p:nvGrpSpPr>
      <p:grpSpPr>
        <a:xfrm>
          <a:off x="0" y="0"/>
          <a:ext cx="0" cy="0"/>
          <a:chOff x="0" y="0"/>
          <a:chExt cx="0" cy="0"/>
        </a:xfrm>
      </p:grpSpPr>
      <p:sp>
        <p:nvSpPr>
          <p:cNvPr id="2" name="Title 1">
            <a:extLst>
              <a:ext uri="{FF2B5EF4-FFF2-40B4-BE49-F238E27FC236}">
                <a16:creationId xmlns:a16="http://schemas.microsoft.com/office/drawing/2014/main" id="{FE0D5BA0-5109-A0F0-8668-37359BFD16E3}"/>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Biodigester Investigation (part 4)</a:t>
            </a:r>
          </a:p>
        </p:txBody>
      </p:sp>
      <p:sp>
        <p:nvSpPr>
          <p:cNvPr id="954" name="Google Shape;954;p11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58"/>
        <p:cNvGrpSpPr/>
        <p:nvPr/>
      </p:nvGrpSpPr>
      <p:grpSpPr>
        <a:xfrm>
          <a:off x="0" y="0"/>
          <a:ext cx="0" cy="0"/>
          <a:chOff x="0" y="0"/>
          <a:chExt cx="0" cy="0"/>
        </a:xfrm>
      </p:grpSpPr>
      <p:sp>
        <p:nvSpPr>
          <p:cNvPr id="2" name="Title 1">
            <a:extLst>
              <a:ext uri="{FF2B5EF4-FFF2-40B4-BE49-F238E27FC236}">
                <a16:creationId xmlns:a16="http://schemas.microsoft.com/office/drawing/2014/main" id="{5C7D4F2A-9F00-1793-C611-BCE603643B61}"/>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Guiding Questions for Energy Island</a:t>
            </a:r>
          </a:p>
        </p:txBody>
      </p:sp>
      <p:sp>
        <p:nvSpPr>
          <p:cNvPr id="959" name="Google Shape;959;p11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18</a:t>
            </a:fld>
            <a:endParaRPr/>
          </a:p>
        </p:txBody>
      </p:sp>
      <p:sp>
        <p:nvSpPr>
          <p:cNvPr id="960" name="Google Shape;960;p112">
            <a:extLst>
              <a:ext uri="{C183D7F6-B498-43B3-948B-1728B52AA6E4}">
                <adec:decorative xmlns:adec="http://schemas.microsoft.com/office/drawing/2017/decorative" val="1"/>
              </a:ext>
            </a:extLst>
          </p:cNvPr>
          <p:cNvSpPr txBox="1"/>
          <p:nvPr/>
        </p:nvSpPr>
        <p:spPr>
          <a:xfrm rot="10800000" flipH="1">
            <a:off x="5209275" y="2429300"/>
            <a:ext cx="4245900" cy="1622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latin typeface="Source Sans Pro"/>
              <a:ea typeface="Source Sans Pro"/>
              <a:cs typeface="Source Sans Pro"/>
              <a:sym typeface="Source Sans Pro"/>
            </a:endParaRPr>
          </a:p>
        </p:txBody>
      </p:sp>
      <p:sp>
        <p:nvSpPr>
          <p:cNvPr id="961" name="Google Shape;961;p112">
            <a:extLst>
              <a:ext uri="{C183D7F6-B498-43B3-948B-1728B52AA6E4}">
                <adec:decorative xmlns:adec="http://schemas.microsoft.com/office/drawing/2017/decorative" val="1"/>
              </a:ext>
            </a:extLst>
          </p:cNvPr>
          <p:cNvSpPr txBox="1"/>
          <p:nvPr/>
        </p:nvSpPr>
        <p:spPr>
          <a:xfrm rot="10800000" flipH="1">
            <a:off x="575550" y="2429300"/>
            <a:ext cx="4245900" cy="1622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latin typeface="Source Sans Pro"/>
              <a:ea typeface="Source Sans Pro"/>
              <a:cs typeface="Source Sans Pro"/>
              <a:sym typeface="Source Sans Pro"/>
            </a:endParaRPr>
          </a:p>
        </p:txBody>
      </p:sp>
      <p:sp>
        <p:nvSpPr>
          <p:cNvPr id="962" name="Google Shape;962;p112">
            <a:extLst>
              <a:ext uri="{C183D7F6-B498-43B3-948B-1728B52AA6E4}">
                <adec:decorative xmlns:adec="http://schemas.microsoft.com/office/drawing/2017/decorative" val="1"/>
              </a:ext>
            </a:extLst>
          </p:cNvPr>
          <p:cNvSpPr txBox="1"/>
          <p:nvPr/>
        </p:nvSpPr>
        <p:spPr>
          <a:xfrm rot="10800000" flipH="1">
            <a:off x="575550" y="5306175"/>
            <a:ext cx="4245900" cy="1622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latin typeface="Source Sans Pro"/>
              <a:ea typeface="Source Sans Pro"/>
              <a:cs typeface="Source Sans Pro"/>
              <a:sym typeface="Source Sans Pro"/>
            </a:endParaRPr>
          </a:p>
        </p:txBody>
      </p:sp>
      <p:sp>
        <p:nvSpPr>
          <p:cNvPr id="963" name="Google Shape;963;p112">
            <a:extLst>
              <a:ext uri="{C183D7F6-B498-43B3-948B-1728B52AA6E4}">
                <adec:decorative xmlns:adec="http://schemas.microsoft.com/office/drawing/2017/decorative" val="1"/>
              </a:ext>
            </a:extLst>
          </p:cNvPr>
          <p:cNvSpPr txBox="1"/>
          <p:nvPr/>
        </p:nvSpPr>
        <p:spPr>
          <a:xfrm rot="10800000" flipH="1">
            <a:off x="5209275" y="5306175"/>
            <a:ext cx="4245900" cy="1622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67"/>
        <p:cNvGrpSpPr/>
        <p:nvPr/>
      </p:nvGrpSpPr>
      <p:grpSpPr>
        <a:xfrm>
          <a:off x="0" y="0"/>
          <a:ext cx="0" cy="0"/>
          <a:chOff x="0" y="0"/>
          <a:chExt cx="0" cy="0"/>
        </a:xfrm>
      </p:grpSpPr>
      <p:sp>
        <p:nvSpPr>
          <p:cNvPr id="2" name="Title 1">
            <a:extLst>
              <a:ext uri="{FF2B5EF4-FFF2-40B4-BE49-F238E27FC236}">
                <a16:creationId xmlns:a16="http://schemas.microsoft.com/office/drawing/2014/main" id="{D92BB693-50F8-9FDB-1B03-545F789D0BA6}"/>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Guiding Questions for Energy Island (part 2)</a:t>
            </a:r>
          </a:p>
        </p:txBody>
      </p:sp>
      <p:sp>
        <p:nvSpPr>
          <p:cNvPr id="968" name="Google Shape;968;p11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19</a:t>
            </a:fld>
            <a:endParaRPr/>
          </a:p>
        </p:txBody>
      </p:sp>
      <p:sp>
        <p:nvSpPr>
          <p:cNvPr id="969" name="Google Shape;969;p113">
            <a:extLst>
              <a:ext uri="{C183D7F6-B498-43B3-948B-1728B52AA6E4}">
                <adec:decorative xmlns:adec="http://schemas.microsoft.com/office/drawing/2017/decorative" val="1"/>
              </a:ext>
            </a:extLst>
          </p:cNvPr>
          <p:cNvSpPr txBox="1"/>
          <p:nvPr/>
        </p:nvSpPr>
        <p:spPr>
          <a:xfrm rot="10800000" flipH="1">
            <a:off x="652875" y="2590850"/>
            <a:ext cx="4245900" cy="39717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970" name="Google Shape;970;p113">
            <a:extLst>
              <a:ext uri="{C183D7F6-B498-43B3-948B-1728B52AA6E4}">
                <adec:decorative xmlns:adec="http://schemas.microsoft.com/office/drawing/2017/decorative" val="1"/>
              </a:ext>
            </a:extLst>
          </p:cNvPr>
          <p:cNvSpPr txBox="1"/>
          <p:nvPr/>
        </p:nvSpPr>
        <p:spPr>
          <a:xfrm rot="10800000" flipH="1">
            <a:off x="5159625" y="2590850"/>
            <a:ext cx="4245900" cy="39717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2"/>
        <p:cNvGrpSpPr/>
        <p:nvPr/>
      </p:nvGrpSpPr>
      <p:grpSpPr>
        <a:xfrm>
          <a:off x="0" y="0"/>
          <a:ext cx="0" cy="0"/>
          <a:chOff x="0" y="0"/>
          <a:chExt cx="0" cy="0"/>
        </a:xfrm>
      </p:grpSpPr>
      <p:sp>
        <p:nvSpPr>
          <p:cNvPr id="814" name="Google Shape;814;p96">
            <a:extLst>
              <a:ext uri="{C183D7F6-B498-43B3-948B-1728B52AA6E4}">
                <adec:decorative xmlns:adec="http://schemas.microsoft.com/office/drawing/2017/decorative" val="1"/>
              </a:ext>
            </a:extLst>
          </p:cNvPr>
          <p:cNvSpPr txBox="1"/>
          <p:nvPr/>
        </p:nvSpPr>
        <p:spPr>
          <a:xfrm>
            <a:off x="1609025" y="1350350"/>
            <a:ext cx="1184400" cy="31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Source Sans Pro"/>
              <a:ea typeface="Source Sans Pro"/>
              <a:cs typeface="Source Sans Pro"/>
              <a:sym typeface="Source Sans Pro"/>
            </a:endParaRPr>
          </a:p>
        </p:txBody>
      </p:sp>
      <p:sp>
        <p:nvSpPr>
          <p:cNvPr id="815" name="Google Shape;815;p96">
            <a:extLst>
              <a:ext uri="{C183D7F6-B498-43B3-948B-1728B52AA6E4}">
                <adec:decorative xmlns:adec="http://schemas.microsoft.com/office/drawing/2017/decorative" val="1"/>
              </a:ext>
            </a:extLst>
          </p:cNvPr>
          <p:cNvSpPr/>
          <p:nvPr/>
        </p:nvSpPr>
        <p:spPr>
          <a:xfrm>
            <a:off x="1949800" y="1952875"/>
            <a:ext cx="792300" cy="248400"/>
          </a:xfrm>
          <a:prstGeom prst="ellipse">
            <a:avLst/>
          </a:prstGeom>
          <a:noFill/>
          <a:ln w="38100" cap="flat" cmpd="sng">
            <a:solidFill>
              <a:srgbClr val="F1C2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Title 2">
            <a:extLst>
              <a:ext uri="{FF2B5EF4-FFF2-40B4-BE49-F238E27FC236}">
                <a16:creationId xmlns:a16="http://schemas.microsoft.com/office/drawing/2014/main" id="{1165C5F6-90BA-A54E-1649-4F8A26AC9050}"/>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Helpful Instructions for Using the </a:t>
            </a:r>
            <a:r>
              <a:rPr lang="en-US" dirty="0" err="1"/>
              <a:t>mySci</a:t>
            </a:r>
            <a:r>
              <a:rPr lang="en-US" dirty="0"/>
              <a:t> Interactive Student Journal</a:t>
            </a:r>
          </a:p>
        </p:txBody>
      </p:sp>
      <p:sp>
        <p:nvSpPr>
          <p:cNvPr id="816" name="Google Shape;816;p96">
            <a:extLst>
              <a:ext uri="{C183D7F6-B498-43B3-948B-1728B52AA6E4}">
                <adec:decorative xmlns:adec="http://schemas.microsoft.com/office/drawing/2017/decorative" val="0"/>
              </a:ext>
            </a:extLst>
          </p:cNvPr>
          <p:cNvSpPr txBox="1"/>
          <p:nvPr/>
        </p:nvSpPr>
        <p:spPr>
          <a:xfrm>
            <a:off x="987922" y="4587600"/>
            <a:ext cx="4987200" cy="59603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sz="1600" u="sng" dirty="0">
                <a:solidFill>
                  <a:schemeClr val="accent5">
                    <a:lumMod val="75000"/>
                  </a:schemeClr>
                </a:solidFill>
                <a:latin typeface="Source Sans Pro"/>
                <a:ea typeface="Source Sans Pro"/>
                <a:cs typeface="Source Sans Pro"/>
                <a:sym typeface="Source Sans Pro"/>
                <a:hlinkClick r:id="rId3">
                  <a:extLst>
                    <a:ext uri="{A12FA001-AC4F-418D-AE19-62706E023703}">
                      <ahyp:hlinkClr xmlns:ahyp="http://schemas.microsoft.com/office/drawing/2018/hyperlinkcolor" val="tx"/>
                    </a:ext>
                  </a:extLst>
                </a:hlinkClick>
              </a:rPr>
              <a:t>Uploading a Paper Model or Drawing Tutorial</a:t>
            </a:r>
            <a:endParaRPr dirty="0">
              <a:solidFill>
                <a:schemeClr val="accent5">
                  <a:lumMod val="75000"/>
                </a:schemeClr>
              </a:solidFill>
            </a:endParaRPr>
          </a:p>
        </p:txBody>
      </p:sp>
      <p:sp>
        <p:nvSpPr>
          <p:cNvPr id="817" name="Google Shape;817;p96"/>
          <p:cNvSpPr txBox="1"/>
          <p:nvPr/>
        </p:nvSpPr>
        <p:spPr>
          <a:xfrm>
            <a:off x="987922" y="5285675"/>
            <a:ext cx="4165800" cy="59603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sz="1600" u="sng" dirty="0">
                <a:solidFill>
                  <a:schemeClr val="accent5">
                    <a:lumMod val="75000"/>
                  </a:schemeClr>
                </a:solidFill>
                <a:latin typeface="Source Sans Pro"/>
                <a:ea typeface="Source Sans Pro"/>
                <a:cs typeface="Source Sans Pro"/>
                <a:sym typeface="Source Sans Pro"/>
                <a:hlinkClick r:id="rId4">
                  <a:extLst>
                    <a:ext uri="{A12FA001-AC4F-418D-AE19-62706E023703}">
                      <ahyp:hlinkClr xmlns:ahyp="http://schemas.microsoft.com/office/drawing/2018/hyperlinkcolor" val="tx"/>
                    </a:ext>
                  </a:extLst>
                </a:hlinkClick>
              </a:rPr>
              <a:t>Creating a Digital Drawing or Model Tutorial</a:t>
            </a:r>
            <a:endParaRPr dirty="0">
              <a:solidFill>
                <a:schemeClr val="accent5">
                  <a:lumMod val="75000"/>
                </a:schemeClr>
              </a:solidFill>
            </a:endParaRPr>
          </a:p>
        </p:txBody>
      </p:sp>
      <p:sp>
        <p:nvSpPr>
          <p:cNvPr id="2" name="TextBox 1">
            <a:extLst>
              <a:ext uri="{FF2B5EF4-FFF2-40B4-BE49-F238E27FC236}">
                <a16:creationId xmlns:a16="http://schemas.microsoft.com/office/drawing/2014/main" id="{1E061073-2565-1A59-DE6E-52F70361DDB8}"/>
              </a:ext>
            </a:extLst>
          </p:cNvPr>
          <p:cNvSpPr txBox="1"/>
          <p:nvPr/>
        </p:nvSpPr>
        <p:spPr>
          <a:xfrm>
            <a:off x="953970" y="6567873"/>
            <a:ext cx="4075200" cy="338554"/>
          </a:xfrm>
          <a:prstGeom prst="rect">
            <a:avLst/>
          </a:prstGeom>
          <a:noFill/>
        </p:spPr>
        <p:txBody>
          <a:bodyPr wrap="square" rtlCol="0">
            <a:spAutoFit/>
          </a:bodyPr>
          <a:lstStyle/>
          <a:p>
            <a:r>
              <a:rPr lang="en-US" sz="1600" dirty="0">
                <a:latin typeface="Source Sans Pro" panose="020B0503030403020204" pitchFamily="34" charset="0"/>
                <a:ea typeface="Source Sans Pro" panose="020B0503030403020204" pitchFamily="34" charset="0"/>
              </a:rPr>
              <a:t>Creating a </a:t>
            </a:r>
            <a:r>
              <a:rPr lang="en-US" sz="1600" dirty="0">
                <a:solidFill>
                  <a:schemeClr val="accent5">
                    <a:lumMod val="75000"/>
                  </a:schemeClr>
                </a:solidFill>
                <a:latin typeface="Source Sans Pro" panose="020B0503030403020204" pitchFamily="34" charset="0"/>
                <a:ea typeface="Source Sans Pro" panose="020B0503030403020204" pitchFamily="34" charset="0"/>
                <a:hlinkClick r:id="rId5">
                  <a:extLst>
                    <a:ext uri="{A12FA001-AC4F-418D-AE19-62706E023703}">
                      <ahyp:hlinkClr xmlns:ahyp="http://schemas.microsoft.com/office/drawing/2018/hyperlinkcolor" val="tx"/>
                    </a:ext>
                  </a:extLst>
                </a:hlinkClick>
              </a:rPr>
              <a:t>Digital Table</a:t>
            </a:r>
            <a:r>
              <a:rPr lang="en-US" sz="1600" dirty="0">
                <a:solidFill>
                  <a:schemeClr val="accent5">
                    <a:lumMod val="75000"/>
                  </a:schemeClr>
                </a:solidFill>
                <a:latin typeface="Source Sans Pro" panose="020B0503030403020204" pitchFamily="34" charset="0"/>
                <a:ea typeface="Source Sans Pro" panose="020B0503030403020204" pitchFamily="34" charset="0"/>
              </a:rPr>
              <a:t> </a:t>
            </a:r>
            <a:r>
              <a:rPr lang="en-US" sz="1600" dirty="0">
                <a:latin typeface="Source Sans Pro" panose="020B0503030403020204" pitchFamily="34" charset="0"/>
                <a:ea typeface="Source Sans Pro" panose="020B0503030403020204" pitchFamily="34" charset="0"/>
              </a:rPr>
              <a:t>or </a:t>
            </a:r>
            <a:r>
              <a:rPr lang="en-US" sz="1600" dirty="0">
                <a:solidFill>
                  <a:schemeClr val="accent5">
                    <a:lumMod val="75000"/>
                  </a:schemeClr>
                </a:solidFill>
                <a:latin typeface="Source Sans Pro" panose="020B0503030403020204" pitchFamily="34" charset="0"/>
                <a:ea typeface="Source Sans Pro" panose="020B0503030403020204" pitchFamily="34" charset="0"/>
                <a:hlinkClick r:id="rId6">
                  <a:extLst>
                    <a:ext uri="{A12FA001-AC4F-418D-AE19-62706E023703}">
                      <ahyp:hlinkClr xmlns:ahyp="http://schemas.microsoft.com/office/drawing/2018/hyperlinkcolor" val="tx"/>
                    </a:ext>
                  </a:extLst>
                </a:hlinkClick>
              </a:rPr>
              <a:t>Graph Tutorial</a:t>
            </a:r>
            <a:endParaRPr lang="en-US" sz="1600" dirty="0">
              <a:solidFill>
                <a:schemeClr val="accent5">
                  <a:lumMod val="75000"/>
                </a:schemeClr>
              </a:solidFill>
              <a:latin typeface="Source Sans Pro" panose="020B0503030403020204" pitchFamily="34" charset="0"/>
              <a:ea typeface="Source Sans Pro" panose="020B0503030403020204" pitchFamily="34" charset="0"/>
            </a:endParaRPr>
          </a:p>
        </p:txBody>
      </p:sp>
      <p:sp>
        <p:nvSpPr>
          <p:cNvPr id="813" name="Google Shape;813;p9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74"/>
        <p:cNvGrpSpPr/>
        <p:nvPr/>
      </p:nvGrpSpPr>
      <p:grpSpPr>
        <a:xfrm>
          <a:off x="0" y="0"/>
          <a:ext cx="0" cy="0"/>
          <a:chOff x="0" y="0"/>
          <a:chExt cx="0" cy="0"/>
        </a:xfrm>
      </p:grpSpPr>
      <p:sp>
        <p:nvSpPr>
          <p:cNvPr id="2" name="Title 1">
            <a:extLst>
              <a:ext uri="{FF2B5EF4-FFF2-40B4-BE49-F238E27FC236}">
                <a16:creationId xmlns:a16="http://schemas.microsoft.com/office/drawing/2014/main" id="{2D6C1242-07A2-9692-FCA6-18BCDE588C0D}"/>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Engineering Design Cycle</a:t>
            </a:r>
          </a:p>
        </p:txBody>
      </p:sp>
      <p:sp>
        <p:nvSpPr>
          <p:cNvPr id="975" name="Google Shape;975;p11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79"/>
        <p:cNvGrpSpPr/>
        <p:nvPr/>
      </p:nvGrpSpPr>
      <p:grpSpPr>
        <a:xfrm>
          <a:off x="0" y="0"/>
          <a:ext cx="0" cy="0"/>
          <a:chOff x="0" y="0"/>
          <a:chExt cx="0" cy="0"/>
        </a:xfrm>
      </p:grpSpPr>
      <p:sp>
        <p:nvSpPr>
          <p:cNvPr id="2" name="Title 1">
            <a:extLst>
              <a:ext uri="{FF2B5EF4-FFF2-40B4-BE49-F238E27FC236}">
                <a16:creationId xmlns:a16="http://schemas.microsoft.com/office/drawing/2014/main" id="{BCCF67D8-CE6B-EA7F-4866-B11E80ADBD8A}"/>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Design Challenge Rubric</a:t>
            </a:r>
          </a:p>
        </p:txBody>
      </p:sp>
      <p:sp>
        <p:nvSpPr>
          <p:cNvPr id="980" name="Google Shape;980;p11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21</a:t>
            </a:fld>
            <a:endParaRPr/>
          </a:p>
        </p:txBody>
      </p:sp>
      <p:grpSp>
        <p:nvGrpSpPr>
          <p:cNvPr id="981" name="Google Shape;981;p115">
            <a:extLst>
              <a:ext uri="{C183D7F6-B498-43B3-948B-1728B52AA6E4}">
                <adec:decorative xmlns:adec="http://schemas.microsoft.com/office/drawing/2017/decorative" val="1"/>
              </a:ext>
            </a:extLst>
          </p:cNvPr>
          <p:cNvGrpSpPr/>
          <p:nvPr/>
        </p:nvGrpSpPr>
        <p:grpSpPr>
          <a:xfrm>
            <a:off x="8880373" y="2105857"/>
            <a:ext cx="778611" cy="778611"/>
            <a:chOff x="8526525" y="2821900"/>
            <a:chExt cx="948600" cy="948600"/>
          </a:xfrm>
        </p:grpSpPr>
        <p:sp>
          <p:nvSpPr>
            <p:cNvPr id="982" name="Google Shape;982;p115"/>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83" name="Google Shape;983;p115"/>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984" name="Google Shape;984;p115">
            <a:extLst>
              <a:ext uri="{C183D7F6-B498-43B3-948B-1728B52AA6E4}">
                <adec:decorative xmlns:adec="http://schemas.microsoft.com/office/drawing/2017/decorative" val="1"/>
              </a:ext>
            </a:extLst>
          </p:cNvPr>
          <p:cNvGrpSpPr/>
          <p:nvPr/>
        </p:nvGrpSpPr>
        <p:grpSpPr>
          <a:xfrm>
            <a:off x="8880373" y="3107599"/>
            <a:ext cx="778611" cy="778611"/>
            <a:chOff x="8526525" y="2821900"/>
            <a:chExt cx="948600" cy="948600"/>
          </a:xfrm>
        </p:grpSpPr>
        <p:sp>
          <p:nvSpPr>
            <p:cNvPr id="985" name="Google Shape;985;p115"/>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86" name="Google Shape;986;p115"/>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987" name="Google Shape;987;p115">
            <a:extLst>
              <a:ext uri="{C183D7F6-B498-43B3-948B-1728B52AA6E4}">
                <adec:decorative xmlns:adec="http://schemas.microsoft.com/office/drawing/2017/decorative" val="1"/>
              </a:ext>
            </a:extLst>
          </p:cNvPr>
          <p:cNvGrpSpPr/>
          <p:nvPr/>
        </p:nvGrpSpPr>
        <p:grpSpPr>
          <a:xfrm>
            <a:off x="8880373" y="4250241"/>
            <a:ext cx="778611" cy="778611"/>
            <a:chOff x="8526525" y="2821900"/>
            <a:chExt cx="948600" cy="948600"/>
          </a:xfrm>
        </p:grpSpPr>
        <p:sp>
          <p:nvSpPr>
            <p:cNvPr id="988" name="Google Shape;988;p115"/>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89" name="Google Shape;989;p115"/>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990" name="Google Shape;990;p115">
            <a:extLst>
              <a:ext uri="{C183D7F6-B498-43B3-948B-1728B52AA6E4}">
                <adec:decorative xmlns:adec="http://schemas.microsoft.com/office/drawing/2017/decorative" val="1"/>
              </a:ext>
            </a:extLst>
          </p:cNvPr>
          <p:cNvGrpSpPr/>
          <p:nvPr/>
        </p:nvGrpSpPr>
        <p:grpSpPr>
          <a:xfrm>
            <a:off x="8880373" y="5392907"/>
            <a:ext cx="778611" cy="778611"/>
            <a:chOff x="8526525" y="2821900"/>
            <a:chExt cx="948600" cy="948600"/>
          </a:xfrm>
        </p:grpSpPr>
        <p:sp>
          <p:nvSpPr>
            <p:cNvPr id="991" name="Google Shape;991;p115"/>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92" name="Google Shape;992;p115"/>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993" name="Google Shape;993;p115">
            <a:extLst>
              <a:ext uri="{C183D7F6-B498-43B3-948B-1728B52AA6E4}">
                <adec:decorative xmlns:adec="http://schemas.microsoft.com/office/drawing/2017/decorative" val="1"/>
              </a:ext>
            </a:extLst>
          </p:cNvPr>
          <p:cNvGrpSpPr/>
          <p:nvPr/>
        </p:nvGrpSpPr>
        <p:grpSpPr>
          <a:xfrm>
            <a:off x="8880373" y="6485807"/>
            <a:ext cx="778611" cy="778611"/>
            <a:chOff x="8526525" y="2821900"/>
            <a:chExt cx="948600" cy="948600"/>
          </a:xfrm>
        </p:grpSpPr>
        <p:sp>
          <p:nvSpPr>
            <p:cNvPr id="994" name="Google Shape;994;p115"/>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95" name="Google Shape;995;p115"/>
            <p:cNvPicPr preferRelativeResize="0"/>
            <p:nvPr/>
          </p:nvPicPr>
          <p:blipFill>
            <a:blip r:embed="rId3">
              <a:alphaModFix/>
            </a:blip>
            <a:stretch>
              <a:fillRect/>
            </a:stretch>
          </p:blipFill>
          <p:spPr>
            <a:xfrm>
              <a:off x="8699025" y="3016875"/>
              <a:ext cx="603600" cy="558651"/>
            </a:xfrm>
            <a:prstGeom prst="rect">
              <a:avLst/>
            </a:prstGeom>
            <a:noFill/>
            <a:ln>
              <a:noFill/>
            </a:ln>
          </p:spPr>
        </p:pic>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99"/>
        <p:cNvGrpSpPr/>
        <p:nvPr/>
      </p:nvGrpSpPr>
      <p:grpSpPr>
        <a:xfrm>
          <a:off x="0" y="0"/>
          <a:ext cx="0" cy="0"/>
          <a:chOff x="0" y="0"/>
          <a:chExt cx="0" cy="0"/>
        </a:xfrm>
      </p:grpSpPr>
      <p:sp>
        <p:nvSpPr>
          <p:cNvPr id="2" name="Title 1">
            <a:extLst>
              <a:ext uri="{FF2B5EF4-FFF2-40B4-BE49-F238E27FC236}">
                <a16:creationId xmlns:a16="http://schemas.microsoft.com/office/drawing/2014/main" id="{917220D7-52A3-8E7C-6F49-61AE5009837F}"/>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 (part 2)</a:t>
            </a:r>
          </a:p>
        </p:txBody>
      </p:sp>
      <p:sp>
        <p:nvSpPr>
          <p:cNvPr id="1000" name="Google Shape;1000;p11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22</a:t>
            </a:fld>
            <a:endParaRPr/>
          </a:p>
        </p:txBody>
      </p:sp>
      <p:sp>
        <p:nvSpPr>
          <p:cNvPr id="1001" name="Google Shape;1001;p116">
            <a:extLst>
              <a:ext uri="{C183D7F6-B498-43B3-948B-1728B52AA6E4}">
                <adec:decorative xmlns:adec="http://schemas.microsoft.com/office/drawing/2017/decorative" val="1"/>
              </a:ext>
            </a:extLst>
          </p:cNvPr>
          <p:cNvSpPr txBox="1"/>
          <p:nvPr/>
        </p:nvSpPr>
        <p:spPr>
          <a:xfrm>
            <a:off x="5087025" y="2026700"/>
            <a:ext cx="4458600" cy="5310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05"/>
        <p:cNvGrpSpPr/>
        <p:nvPr/>
      </p:nvGrpSpPr>
      <p:grpSpPr>
        <a:xfrm>
          <a:off x="0" y="0"/>
          <a:ext cx="0" cy="0"/>
          <a:chOff x="0" y="0"/>
          <a:chExt cx="0" cy="0"/>
        </a:xfrm>
      </p:grpSpPr>
      <p:sp>
        <p:nvSpPr>
          <p:cNvPr id="2" name="Title 1">
            <a:extLst>
              <a:ext uri="{FF2B5EF4-FFF2-40B4-BE49-F238E27FC236}">
                <a16:creationId xmlns:a16="http://schemas.microsoft.com/office/drawing/2014/main" id="{FE3C5350-35AA-E5E5-8D26-72DE6D203721}"/>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Wind Energy Design Challenge Notes (part 3)</a:t>
            </a:r>
          </a:p>
        </p:txBody>
      </p:sp>
      <p:sp>
        <p:nvSpPr>
          <p:cNvPr id="1006" name="Google Shape;1006;p11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23</a:t>
            </a:fld>
            <a:endParaRPr/>
          </a:p>
        </p:txBody>
      </p:sp>
      <p:sp>
        <p:nvSpPr>
          <p:cNvPr id="1007" name="Google Shape;1007;p117">
            <a:extLst>
              <a:ext uri="{C183D7F6-B498-43B3-948B-1728B52AA6E4}">
                <adec:decorative xmlns:adec="http://schemas.microsoft.com/office/drawing/2017/decorative" val="1"/>
              </a:ext>
            </a:extLst>
          </p:cNvPr>
          <p:cNvSpPr txBox="1"/>
          <p:nvPr/>
        </p:nvSpPr>
        <p:spPr>
          <a:xfrm>
            <a:off x="1999975" y="2300550"/>
            <a:ext cx="3278400" cy="1220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008" name="Google Shape;1008;p117">
            <a:extLst>
              <a:ext uri="{C183D7F6-B498-43B3-948B-1728B52AA6E4}">
                <adec:decorative xmlns:adec="http://schemas.microsoft.com/office/drawing/2017/decorative" val="1"/>
              </a:ext>
            </a:extLst>
          </p:cNvPr>
          <p:cNvSpPr txBox="1"/>
          <p:nvPr/>
        </p:nvSpPr>
        <p:spPr>
          <a:xfrm>
            <a:off x="5676600" y="2300550"/>
            <a:ext cx="3643200" cy="1220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009" name="Google Shape;1009;p117">
            <a:extLst>
              <a:ext uri="{C183D7F6-B498-43B3-948B-1728B52AA6E4}">
                <adec:decorative xmlns:adec="http://schemas.microsoft.com/office/drawing/2017/decorative" val="1"/>
              </a:ext>
            </a:extLst>
          </p:cNvPr>
          <p:cNvSpPr txBox="1"/>
          <p:nvPr/>
        </p:nvSpPr>
        <p:spPr>
          <a:xfrm>
            <a:off x="1932850" y="4327400"/>
            <a:ext cx="7525200" cy="376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010" name="Google Shape;1010;p117">
            <a:extLst>
              <a:ext uri="{C183D7F6-B498-43B3-948B-1728B52AA6E4}">
                <adec:decorative xmlns:adec="http://schemas.microsoft.com/office/drawing/2017/decorative" val="1"/>
              </a:ext>
            </a:extLst>
          </p:cNvPr>
          <p:cNvSpPr txBox="1"/>
          <p:nvPr/>
        </p:nvSpPr>
        <p:spPr>
          <a:xfrm>
            <a:off x="1932850" y="5072209"/>
            <a:ext cx="7525200" cy="376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011" name="Google Shape;1011;p117">
            <a:extLst>
              <a:ext uri="{C183D7F6-B498-43B3-948B-1728B52AA6E4}">
                <adec:decorative xmlns:adec="http://schemas.microsoft.com/office/drawing/2017/decorative" val="1"/>
              </a:ext>
            </a:extLst>
          </p:cNvPr>
          <p:cNvSpPr txBox="1"/>
          <p:nvPr/>
        </p:nvSpPr>
        <p:spPr>
          <a:xfrm>
            <a:off x="1932850" y="6070575"/>
            <a:ext cx="7525200" cy="892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015"/>
        <p:cNvGrpSpPr/>
        <p:nvPr/>
      </p:nvGrpSpPr>
      <p:grpSpPr>
        <a:xfrm>
          <a:off x="0" y="0"/>
          <a:ext cx="0" cy="0"/>
          <a:chOff x="0" y="0"/>
          <a:chExt cx="0" cy="0"/>
        </a:xfrm>
      </p:grpSpPr>
      <p:sp>
        <p:nvSpPr>
          <p:cNvPr id="2" name="Title 1">
            <a:extLst>
              <a:ext uri="{FF2B5EF4-FFF2-40B4-BE49-F238E27FC236}">
                <a16:creationId xmlns:a16="http://schemas.microsoft.com/office/drawing/2014/main" id="{20BCE9A7-ABEC-1EE9-B485-7919D286C5C0}"/>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Advantages and Disadvantages</a:t>
            </a:r>
          </a:p>
        </p:txBody>
      </p:sp>
      <p:sp>
        <p:nvSpPr>
          <p:cNvPr id="1016" name="Google Shape;1016;p11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24</a:t>
            </a:fld>
            <a:endParaRPr/>
          </a:p>
        </p:txBody>
      </p:sp>
      <p:sp>
        <p:nvSpPr>
          <p:cNvPr id="1017" name="Google Shape;1017;p118">
            <a:extLst>
              <a:ext uri="{C183D7F6-B498-43B3-948B-1728B52AA6E4}">
                <adec:decorative xmlns:adec="http://schemas.microsoft.com/office/drawing/2017/decorative" val="1"/>
              </a:ext>
            </a:extLst>
          </p:cNvPr>
          <p:cNvSpPr txBox="1"/>
          <p:nvPr/>
        </p:nvSpPr>
        <p:spPr>
          <a:xfrm>
            <a:off x="2266950" y="2315575"/>
            <a:ext cx="3290700" cy="22377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1000"/>
              </a:spcAft>
              <a:buClr>
                <a:schemeClr val="dk1"/>
              </a:buClr>
              <a:buSzPts val="1100"/>
              <a:buFont typeface="Arial"/>
              <a:buNone/>
            </a:pPr>
            <a:endParaRPr i="1">
              <a:solidFill>
                <a:srgbClr val="FF0000"/>
              </a:solidFill>
              <a:latin typeface="Source Sans Pro"/>
              <a:ea typeface="Source Sans Pro"/>
              <a:cs typeface="Source Sans Pro"/>
              <a:sym typeface="Source Sans Pro"/>
            </a:endParaRPr>
          </a:p>
        </p:txBody>
      </p:sp>
      <p:sp>
        <p:nvSpPr>
          <p:cNvPr id="1018" name="Google Shape;1018;p118">
            <a:extLst>
              <a:ext uri="{C183D7F6-B498-43B3-948B-1728B52AA6E4}">
                <adec:decorative xmlns:adec="http://schemas.microsoft.com/office/drawing/2017/decorative" val="1"/>
              </a:ext>
            </a:extLst>
          </p:cNvPr>
          <p:cNvSpPr txBox="1"/>
          <p:nvPr/>
        </p:nvSpPr>
        <p:spPr>
          <a:xfrm>
            <a:off x="5638350" y="2315575"/>
            <a:ext cx="3290700" cy="22377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i="1">
              <a:solidFill>
                <a:srgbClr val="FF0000"/>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1019" name="Google Shape;1019;p118">
            <a:extLst>
              <a:ext uri="{C183D7F6-B498-43B3-948B-1728B52AA6E4}">
                <adec:decorative xmlns:adec="http://schemas.microsoft.com/office/drawing/2017/decorative" val="1"/>
              </a:ext>
            </a:extLst>
          </p:cNvPr>
          <p:cNvSpPr txBox="1"/>
          <p:nvPr/>
        </p:nvSpPr>
        <p:spPr>
          <a:xfrm>
            <a:off x="2266950" y="4627750"/>
            <a:ext cx="3290700" cy="24189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endParaRPr i="1">
              <a:solidFill>
                <a:srgbClr val="FF0000"/>
              </a:solidFill>
              <a:latin typeface="Source Sans Pro"/>
              <a:ea typeface="Source Sans Pro"/>
              <a:cs typeface="Source Sans Pro"/>
              <a:sym typeface="Source Sans Pro"/>
            </a:endParaRPr>
          </a:p>
        </p:txBody>
      </p:sp>
      <p:sp>
        <p:nvSpPr>
          <p:cNvPr id="1020" name="Google Shape;1020;p118">
            <a:extLst>
              <a:ext uri="{C183D7F6-B498-43B3-948B-1728B52AA6E4}">
                <adec:decorative xmlns:adec="http://schemas.microsoft.com/office/drawing/2017/decorative" val="1"/>
              </a:ext>
            </a:extLst>
          </p:cNvPr>
          <p:cNvSpPr txBox="1"/>
          <p:nvPr/>
        </p:nvSpPr>
        <p:spPr>
          <a:xfrm>
            <a:off x="5638350" y="4627750"/>
            <a:ext cx="3290700" cy="24189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2" name="Title 1">
            <a:extLst>
              <a:ext uri="{FF2B5EF4-FFF2-40B4-BE49-F238E27FC236}">
                <a16:creationId xmlns:a16="http://schemas.microsoft.com/office/drawing/2014/main" id="{E1160513-F891-0222-77DF-C62A321E3AD0}"/>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Ask a Question</a:t>
            </a:r>
          </a:p>
        </p:txBody>
      </p:sp>
      <p:sp>
        <p:nvSpPr>
          <p:cNvPr id="823" name="Google Shape;823;p97"/>
          <p:cNvSpPr txBox="1"/>
          <p:nvPr/>
        </p:nvSpPr>
        <p:spPr>
          <a:xfrm>
            <a:off x="645700" y="2893675"/>
            <a:ext cx="8674200" cy="445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600">
                <a:latin typeface="Source Sans Pro"/>
                <a:ea typeface="Source Sans Pro"/>
                <a:cs typeface="Source Sans Pro"/>
                <a:sym typeface="Source Sans Pro"/>
              </a:rPr>
              <a:t>Put your ideas here.</a:t>
            </a:r>
            <a:endParaRPr sz="1600">
              <a:latin typeface="Source Sans Pro"/>
              <a:ea typeface="Source Sans Pro"/>
              <a:cs typeface="Source Sans Pro"/>
              <a:sym typeface="Source Sans Pro"/>
            </a:endParaRPr>
          </a:p>
          <a:p>
            <a:pPr marL="0" lvl="0" indent="0" algn="l" rtl="0">
              <a:spcBef>
                <a:spcPts val="0"/>
              </a:spcBef>
              <a:spcAft>
                <a:spcPts val="0"/>
              </a:spcAft>
              <a:buNone/>
            </a:pPr>
            <a:endParaRPr sz="2000">
              <a:latin typeface="Source Sans Pro"/>
              <a:ea typeface="Source Sans Pro"/>
              <a:cs typeface="Source Sans Pro"/>
              <a:sym typeface="Source Sans Pro"/>
            </a:endParaRPr>
          </a:p>
          <a:p>
            <a:pPr marL="0" lvl="0" indent="0" algn="l" rtl="0">
              <a:spcBef>
                <a:spcPts val="0"/>
              </a:spcBef>
              <a:spcAft>
                <a:spcPts val="0"/>
              </a:spcAft>
              <a:buNone/>
            </a:pPr>
            <a:endParaRPr sz="2000">
              <a:latin typeface="Source Sans Pro"/>
              <a:ea typeface="Source Sans Pro"/>
              <a:cs typeface="Source Sans Pro"/>
              <a:sym typeface="Source Sans Pro"/>
            </a:endParaRPr>
          </a:p>
        </p:txBody>
      </p:sp>
      <p:sp>
        <p:nvSpPr>
          <p:cNvPr id="824" name="Google Shape;824;p9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8"/>
        <p:cNvGrpSpPr/>
        <p:nvPr/>
      </p:nvGrpSpPr>
      <p:grpSpPr>
        <a:xfrm>
          <a:off x="0" y="0"/>
          <a:ext cx="0" cy="0"/>
          <a:chOff x="0" y="0"/>
          <a:chExt cx="0" cy="0"/>
        </a:xfrm>
      </p:grpSpPr>
      <p:sp>
        <p:nvSpPr>
          <p:cNvPr id="2" name="Title 1">
            <a:extLst>
              <a:ext uri="{FF2B5EF4-FFF2-40B4-BE49-F238E27FC236}">
                <a16:creationId xmlns:a16="http://schemas.microsoft.com/office/drawing/2014/main" id="{B222893B-A6C8-CDF1-C8D5-E8A8E440CA56}"/>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Parts of Our Schoolyard</a:t>
            </a:r>
          </a:p>
        </p:txBody>
      </p:sp>
      <p:sp>
        <p:nvSpPr>
          <p:cNvPr id="830" name="Google Shape;830;p98"/>
          <p:cNvSpPr txBox="1"/>
          <p:nvPr/>
        </p:nvSpPr>
        <p:spPr>
          <a:xfrm>
            <a:off x="3635100" y="2391500"/>
            <a:ext cx="2797800" cy="2379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b="1" i="1">
                <a:solidFill>
                  <a:schemeClr val="dk1"/>
                </a:solidFill>
                <a:latin typeface="Source Sans Pro"/>
                <a:ea typeface="Source Sans Pro"/>
                <a:cs typeface="Source Sans Pro"/>
                <a:sym typeface="Source Sans Pro"/>
              </a:rPr>
              <a:t>Category:</a:t>
            </a:r>
            <a:endParaRPr b="1" i="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What I found:</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831" name="Google Shape;831;p98"/>
          <p:cNvSpPr txBox="1"/>
          <p:nvPr/>
        </p:nvSpPr>
        <p:spPr>
          <a:xfrm>
            <a:off x="6576650" y="2391500"/>
            <a:ext cx="2797800" cy="2379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i="1">
                <a:solidFill>
                  <a:schemeClr val="dk1"/>
                </a:solidFill>
                <a:latin typeface="Source Sans Pro"/>
                <a:ea typeface="Source Sans Pro"/>
                <a:cs typeface="Source Sans Pro"/>
                <a:sym typeface="Source Sans Pro"/>
              </a:rPr>
              <a:t>Category:</a:t>
            </a:r>
            <a:endParaRPr b="1" i="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What I found:</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834" name="Google Shape;834;p98"/>
          <p:cNvSpPr txBox="1"/>
          <p:nvPr/>
        </p:nvSpPr>
        <p:spPr>
          <a:xfrm>
            <a:off x="729423" y="4938450"/>
            <a:ext cx="2797800" cy="2379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i="1">
                <a:solidFill>
                  <a:schemeClr val="dk1"/>
                </a:solidFill>
                <a:latin typeface="Source Sans Pro"/>
                <a:ea typeface="Source Sans Pro"/>
                <a:cs typeface="Source Sans Pro"/>
                <a:sym typeface="Source Sans Pro"/>
              </a:rPr>
              <a:t>Category:</a:t>
            </a:r>
            <a:endParaRPr b="1" i="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What I found:</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832" name="Google Shape;832;p98"/>
          <p:cNvSpPr txBox="1"/>
          <p:nvPr/>
        </p:nvSpPr>
        <p:spPr>
          <a:xfrm>
            <a:off x="3635100" y="4938450"/>
            <a:ext cx="2797800" cy="2379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i="1">
                <a:solidFill>
                  <a:schemeClr val="dk1"/>
                </a:solidFill>
                <a:latin typeface="Source Sans Pro"/>
                <a:ea typeface="Source Sans Pro"/>
                <a:cs typeface="Source Sans Pro"/>
                <a:sym typeface="Source Sans Pro"/>
              </a:rPr>
              <a:t>Category:</a:t>
            </a:r>
            <a:endParaRPr b="1" i="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What I found:</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833" name="Google Shape;833;p98"/>
          <p:cNvSpPr txBox="1"/>
          <p:nvPr/>
        </p:nvSpPr>
        <p:spPr>
          <a:xfrm>
            <a:off x="6576650" y="4938450"/>
            <a:ext cx="2797800" cy="2379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i="1">
                <a:solidFill>
                  <a:schemeClr val="dk1"/>
                </a:solidFill>
                <a:latin typeface="Source Sans Pro"/>
                <a:ea typeface="Source Sans Pro"/>
                <a:cs typeface="Source Sans Pro"/>
                <a:sym typeface="Source Sans Pro"/>
              </a:rPr>
              <a:t>Category:</a:t>
            </a:r>
            <a:endParaRPr b="1" i="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What I found:</a:t>
            </a:r>
            <a:endParaRPr b="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829" name="Google Shape;829;p9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8"/>
        <p:cNvGrpSpPr/>
        <p:nvPr/>
      </p:nvGrpSpPr>
      <p:grpSpPr>
        <a:xfrm>
          <a:off x="0" y="0"/>
          <a:ext cx="0" cy="0"/>
          <a:chOff x="0" y="0"/>
          <a:chExt cx="0" cy="0"/>
        </a:xfrm>
      </p:grpSpPr>
      <p:sp>
        <p:nvSpPr>
          <p:cNvPr id="2" name="Title 1">
            <a:extLst>
              <a:ext uri="{FF2B5EF4-FFF2-40B4-BE49-F238E27FC236}">
                <a16:creationId xmlns:a16="http://schemas.microsoft.com/office/drawing/2014/main" id="{72F505E1-4D21-3D24-3A84-EFA7CD84789F}"/>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The Systems in Our Schoolyard</a:t>
            </a:r>
          </a:p>
        </p:txBody>
      </p:sp>
      <p:sp>
        <p:nvSpPr>
          <p:cNvPr id="839" name="Google Shape;839;p9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5</a:t>
            </a:fld>
            <a:endParaRPr/>
          </a:p>
        </p:txBody>
      </p:sp>
      <p:sp>
        <p:nvSpPr>
          <p:cNvPr id="840" name="Google Shape;840;p99">
            <a:extLst>
              <a:ext uri="{C183D7F6-B498-43B3-948B-1728B52AA6E4}">
                <adec:decorative xmlns:adec="http://schemas.microsoft.com/office/drawing/2017/decorative" val="1"/>
              </a:ext>
            </a:extLst>
          </p:cNvPr>
          <p:cNvSpPr txBox="1"/>
          <p:nvPr/>
        </p:nvSpPr>
        <p:spPr>
          <a:xfrm>
            <a:off x="2400050" y="2168625"/>
            <a:ext cx="7176000" cy="95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841" name="Google Shape;841;p99">
            <a:extLst>
              <a:ext uri="{C183D7F6-B498-43B3-948B-1728B52AA6E4}">
                <adec:decorative xmlns:adec="http://schemas.microsoft.com/office/drawing/2017/decorative" val="1"/>
              </a:ext>
            </a:extLst>
          </p:cNvPr>
          <p:cNvSpPr txBox="1"/>
          <p:nvPr/>
        </p:nvSpPr>
        <p:spPr>
          <a:xfrm>
            <a:off x="2400050" y="3187975"/>
            <a:ext cx="7176000" cy="1159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842" name="Google Shape;842;p99">
            <a:extLst>
              <a:ext uri="{C183D7F6-B498-43B3-948B-1728B52AA6E4}">
                <adec:decorative xmlns:adec="http://schemas.microsoft.com/office/drawing/2017/decorative" val="1"/>
              </a:ext>
            </a:extLst>
          </p:cNvPr>
          <p:cNvSpPr txBox="1"/>
          <p:nvPr/>
        </p:nvSpPr>
        <p:spPr>
          <a:xfrm>
            <a:off x="2400050" y="4403925"/>
            <a:ext cx="7176000" cy="1159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843" name="Google Shape;843;p99">
            <a:extLst>
              <a:ext uri="{C183D7F6-B498-43B3-948B-1728B52AA6E4}">
                <adec:decorative xmlns:adec="http://schemas.microsoft.com/office/drawing/2017/decorative" val="1"/>
              </a:ext>
            </a:extLst>
          </p:cNvPr>
          <p:cNvSpPr txBox="1"/>
          <p:nvPr/>
        </p:nvSpPr>
        <p:spPr>
          <a:xfrm>
            <a:off x="2400050" y="5676625"/>
            <a:ext cx="7176000" cy="1159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7"/>
        <p:cNvGrpSpPr/>
        <p:nvPr/>
      </p:nvGrpSpPr>
      <p:grpSpPr>
        <a:xfrm>
          <a:off x="0" y="0"/>
          <a:ext cx="0" cy="0"/>
          <a:chOff x="0" y="0"/>
          <a:chExt cx="0" cy="0"/>
        </a:xfrm>
      </p:grpSpPr>
      <p:sp>
        <p:nvSpPr>
          <p:cNvPr id="2" name="Title 1">
            <a:extLst>
              <a:ext uri="{FF2B5EF4-FFF2-40B4-BE49-F238E27FC236}">
                <a16:creationId xmlns:a16="http://schemas.microsoft.com/office/drawing/2014/main" id="{DBF86154-D646-FD28-1676-D2496D0ABF0E}"/>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Farm Model</a:t>
            </a:r>
          </a:p>
        </p:txBody>
      </p:sp>
      <p:sp>
        <p:nvSpPr>
          <p:cNvPr id="848" name="Google Shape;848;p10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2"/>
        <p:cNvGrpSpPr/>
        <p:nvPr/>
      </p:nvGrpSpPr>
      <p:grpSpPr>
        <a:xfrm>
          <a:off x="0" y="0"/>
          <a:ext cx="0" cy="0"/>
          <a:chOff x="0" y="0"/>
          <a:chExt cx="0" cy="0"/>
        </a:xfrm>
      </p:grpSpPr>
      <p:sp>
        <p:nvSpPr>
          <p:cNvPr id="2" name="Title 1">
            <a:extLst>
              <a:ext uri="{FF2B5EF4-FFF2-40B4-BE49-F238E27FC236}">
                <a16:creationId xmlns:a16="http://schemas.microsoft.com/office/drawing/2014/main" id="{B240D49D-9A44-A36E-8B8E-2554853C078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 Day in My Life</a:t>
            </a:r>
          </a:p>
        </p:txBody>
      </p:sp>
      <p:sp>
        <p:nvSpPr>
          <p:cNvPr id="853" name="Google Shape;853;p10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854" name="Google Shape;854;p101">
            <a:extLst>
              <a:ext uri="{C183D7F6-B498-43B3-948B-1728B52AA6E4}">
                <adec:decorative xmlns:adec="http://schemas.microsoft.com/office/drawing/2017/decorative" val="1"/>
              </a:ext>
            </a:extLst>
          </p:cNvPr>
          <p:cNvSpPr txBox="1"/>
          <p:nvPr/>
        </p:nvSpPr>
        <p:spPr>
          <a:xfrm>
            <a:off x="532275" y="2433600"/>
            <a:ext cx="1926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55" name="Google Shape;855;p101">
            <a:extLst>
              <a:ext uri="{C183D7F6-B498-43B3-948B-1728B52AA6E4}">
                <adec:decorative xmlns:adec="http://schemas.microsoft.com/office/drawing/2017/decorative" val="1"/>
              </a:ext>
            </a:extLst>
          </p:cNvPr>
          <p:cNvSpPr txBox="1"/>
          <p:nvPr/>
        </p:nvSpPr>
        <p:spPr>
          <a:xfrm>
            <a:off x="2720875" y="2433600"/>
            <a:ext cx="1974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56" name="Google Shape;856;p101">
            <a:extLst>
              <a:ext uri="{C183D7F6-B498-43B3-948B-1728B52AA6E4}">
                <adec:decorative xmlns:adec="http://schemas.microsoft.com/office/drawing/2017/decorative" val="1"/>
              </a:ext>
            </a:extLst>
          </p:cNvPr>
          <p:cNvSpPr txBox="1"/>
          <p:nvPr/>
        </p:nvSpPr>
        <p:spPr>
          <a:xfrm>
            <a:off x="4985708" y="243360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57" name="Google Shape;857;p101">
            <a:extLst>
              <a:ext uri="{C183D7F6-B498-43B3-948B-1728B52AA6E4}">
                <adec:decorative xmlns:adec="http://schemas.microsoft.com/office/drawing/2017/decorative" val="1"/>
              </a:ext>
            </a:extLst>
          </p:cNvPr>
          <p:cNvSpPr txBox="1"/>
          <p:nvPr/>
        </p:nvSpPr>
        <p:spPr>
          <a:xfrm>
            <a:off x="7380579" y="243360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58" name="Google Shape;858;p101">
            <a:extLst>
              <a:ext uri="{C183D7F6-B498-43B3-948B-1728B52AA6E4}">
                <adec:decorative xmlns:adec="http://schemas.microsoft.com/office/drawing/2017/decorative" val="1"/>
              </a:ext>
            </a:extLst>
          </p:cNvPr>
          <p:cNvSpPr txBox="1"/>
          <p:nvPr/>
        </p:nvSpPr>
        <p:spPr>
          <a:xfrm>
            <a:off x="532275" y="3409200"/>
            <a:ext cx="1926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59" name="Google Shape;859;p101">
            <a:extLst>
              <a:ext uri="{C183D7F6-B498-43B3-948B-1728B52AA6E4}">
                <adec:decorative xmlns:adec="http://schemas.microsoft.com/office/drawing/2017/decorative" val="1"/>
              </a:ext>
            </a:extLst>
          </p:cNvPr>
          <p:cNvSpPr txBox="1"/>
          <p:nvPr/>
        </p:nvSpPr>
        <p:spPr>
          <a:xfrm>
            <a:off x="532275" y="4406677"/>
            <a:ext cx="1926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0" name="Google Shape;860;p101">
            <a:extLst>
              <a:ext uri="{C183D7F6-B498-43B3-948B-1728B52AA6E4}">
                <adec:decorative xmlns:adec="http://schemas.microsoft.com/office/drawing/2017/decorative" val="1"/>
              </a:ext>
            </a:extLst>
          </p:cNvPr>
          <p:cNvSpPr txBox="1"/>
          <p:nvPr/>
        </p:nvSpPr>
        <p:spPr>
          <a:xfrm>
            <a:off x="532275" y="5373275"/>
            <a:ext cx="1926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1" name="Google Shape;861;p101">
            <a:extLst>
              <a:ext uri="{C183D7F6-B498-43B3-948B-1728B52AA6E4}">
                <adec:decorative xmlns:adec="http://schemas.microsoft.com/office/drawing/2017/decorative" val="1"/>
              </a:ext>
            </a:extLst>
          </p:cNvPr>
          <p:cNvSpPr txBox="1"/>
          <p:nvPr/>
        </p:nvSpPr>
        <p:spPr>
          <a:xfrm>
            <a:off x="532275" y="6393400"/>
            <a:ext cx="1926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2" name="Google Shape;862;p101">
            <a:extLst>
              <a:ext uri="{C183D7F6-B498-43B3-948B-1728B52AA6E4}">
                <adec:decorative xmlns:adec="http://schemas.microsoft.com/office/drawing/2017/decorative" val="1"/>
              </a:ext>
            </a:extLst>
          </p:cNvPr>
          <p:cNvSpPr txBox="1"/>
          <p:nvPr/>
        </p:nvSpPr>
        <p:spPr>
          <a:xfrm>
            <a:off x="2749862" y="3409200"/>
            <a:ext cx="1974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3" name="Google Shape;863;p101">
            <a:extLst>
              <a:ext uri="{C183D7F6-B498-43B3-948B-1728B52AA6E4}">
                <adec:decorative xmlns:adec="http://schemas.microsoft.com/office/drawing/2017/decorative" val="1"/>
              </a:ext>
            </a:extLst>
          </p:cNvPr>
          <p:cNvSpPr txBox="1"/>
          <p:nvPr/>
        </p:nvSpPr>
        <p:spPr>
          <a:xfrm>
            <a:off x="2749862" y="4406690"/>
            <a:ext cx="1974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4" name="Google Shape;864;p101">
            <a:extLst>
              <a:ext uri="{C183D7F6-B498-43B3-948B-1728B52AA6E4}">
                <adec:decorative xmlns:adec="http://schemas.microsoft.com/office/drawing/2017/decorative" val="1"/>
              </a:ext>
            </a:extLst>
          </p:cNvPr>
          <p:cNvSpPr txBox="1"/>
          <p:nvPr/>
        </p:nvSpPr>
        <p:spPr>
          <a:xfrm>
            <a:off x="2749862" y="5373300"/>
            <a:ext cx="1974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5" name="Google Shape;865;p101">
            <a:extLst>
              <a:ext uri="{C183D7F6-B498-43B3-948B-1728B52AA6E4}">
                <adec:decorative xmlns:adec="http://schemas.microsoft.com/office/drawing/2017/decorative" val="1"/>
              </a:ext>
            </a:extLst>
          </p:cNvPr>
          <p:cNvSpPr txBox="1"/>
          <p:nvPr/>
        </p:nvSpPr>
        <p:spPr>
          <a:xfrm>
            <a:off x="2749874" y="6393450"/>
            <a:ext cx="1974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6" name="Google Shape;866;p101">
            <a:extLst>
              <a:ext uri="{C183D7F6-B498-43B3-948B-1728B52AA6E4}">
                <adec:decorative xmlns:adec="http://schemas.microsoft.com/office/drawing/2017/decorative" val="1"/>
              </a:ext>
            </a:extLst>
          </p:cNvPr>
          <p:cNvSpPr txBox="1"/>
          <p:nvPr/>
        </p:nvSpPr>
        <p:spPr>
          <a:xfrm>
            <a:off x="5041908" y="340920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7" name="Google Shape;867;p101">
            <a:extLst>
              <a:ext uri="{C183D7F6-B498-43B3-948B-1728B52AA6E4}">
                <adec:decorative xmlns:adec="http://schemas.microsoft.com/office/drawing/2017/decorative" val="1"/>
              </a:ext>
            </a:extLst>
          </p:cNvPr>
          <p:cNvSpPr txBox="1"/>
          <p:nvPr/>
        </p:nvSpPr>
        <p:spPr>
          <a:xfrm>
            <a:off x="5041908" y="440669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8" name="Google Shape;868;p101">
            <a:extLst>
              <a:ext uri="{C183D7F6-B498-43B3-948B-1728B52AA6E4}">
                <adec:decorative xmlns:adec="http://schemas.microsoft.com/office/drawing/2017/decorative" val="1"/>
              </a:ext>
            </a:extLst>
          </p:cNvPr>
          <p:cNvSpPr txBox="1"/>
          <p:nvPr/>
        </p:nvSpPr>
        <p:spPr>
          <a:xfrm>
            <a:off x="5023871" y="537330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69" name="Google Shape;869;p101">
            <a:extLst>
              <a:ext uri="{C183D7F6-B498-43B3-948B-1728B52AA6E4}">
                <adec:decorative xmlns:adec="http://schemas.microsoft.com/office/drawing/2017/decorative" val="1"/>
              </a:ext>
            </a:extLst>
          </p:cNvPr>
          <p:cNvSpPr txBox="1"/>
          <p:nvPr/>
        </p:nvSpPr>
        <p:spPr>
          <a:xfrm>
            <a:off x="5044533" y="639345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70" name="Google Shape;870;p101">
            <a:extLst>
              <a:ext uri="{C183D7F6-B498-43B3-948B-1728B52AA6E4}">
                <adec:decorative xmlns:adec="http://schemas.microsoft.com/office/drawing/2017/decorative" val="1"/>
              </a:ext>
            </a:extLst>
          </p:cNvPr>
          <p:cNvSpPr txBox="1"/>
          <p:nvPr/>
        </p:nvSpPr>
        <p:spPr>
          <a:xfrm>
            <a:off x="7380579" y="340920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71" name="Google Shape;871;p101">
            <a:extLst>
              <a:ext uri="{C183D7F6-B498-43B3-948B-1728B52AA6E4}">
                <adec:decorative xmlns:adec="http://schemas.microsoft.com/office/drawing/2017/decorative" val="1"/>
              </a:ext>
            </a:extLst>
          </p:cNvPr>
          <p:cNvSpPr txBox="1"/>
          <p:nvPr/>
        </p:nvSpPr>
        <p:spPr>
          <a:xfrm>
            <a:off x="7380579" y="440669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72" name="Google Shape;872;p101">
            <a:extLst>
              <a:ext uri="{C183D7F6-B498-43B3-948B-1728B52AA6E4}">
                <adec:decorative xmlns:adec="http://schemas.microsoft.com/office/drawing/2017/decorative" val="1"/>
              </a:ext>
            </a:extLst>
          </p:cNvPr>
          <p:cNvSpPr txBox="1"/>
          <p:nvPr/>
        </p:nvSpPr>
        <p:spPr>
          <a:xfrm>
            <a:off x="7380579" y="5373300"/>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73" name="Google Shape;873;p101">
            <a:extLst>
              <a:ext uri="{C183D7F6-B498-43B3-948B-1728B52AA6E4}">
                <adec:decorative xmlns:adec="http://schemas.microsoft.com/office/drawing/2017/decorative" val="1"/>
              </a:ext>
            </a:extLst>
          </p:cNvPr>
          <p:cNvSpPr txBox="1"/>
          <p:nvPr/>
        </p:nvSpPr>
        <p:spPr>
          <a:xfrm>
            <a:off x="7414954" y="6393438"/>
            <a:ext cx="20031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77"/>
        <p:cNvGrpSpPr/>
        <p:nvPr/>
      </p:nvGrpSpPr>
      <p:grpSpPr>
        <a:xfrm>
          <a:off x="0" y="0"/>
          <a:ext cx="0" cy="0"/>
          <a:chOff x="0" y="0"/>
          <a:chExt cx="0" cy="0"/>
        </a:xfrm>
      </p:grpSpPr>
      <p:sp>
        <p:nvSpPr>
          <p:cNvPr id="2" name="Title 1">
            <a:extLst>
              <a:ext uri="{FF2B5EF4-FFF2-40B4-BE49-F238E27FC236}">
                <a16:creationId xmlns:a16="http://schemas.microsoft.com/office/drawing/2014/main" id="{EFADC830-926B-A1D6-1231-6D8B966F44E6}"/>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Fossil Fuel Energy Research</a:t>
            </a:r>
          </a:p>
        </p:txBody>
      </p:sp>
      <p:sp>
        <p:nvSpPr>
          <p:cNvPr id="878" name="Google Shape;878;p10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8</a:t>
            </a:fld>
            <a:endParaRPr/>
          </a:p>
        </p:txBody>
      </p:sp>
      <p:sp>
        <p:nvSpPr>
          <p:cNvPr id="879" name="Google Shape;879;p102">
            <a:extLst>
              <a:ext uri="{C183D7F6-B498-43B3-948B-1728B52AA6E4}">
                <adec:decorative xmlns:adec="http://schemas.microsoft.com/office/drawing/2017/decorative" val="1"/>
              </a:ext>
            </a:extLst>
          </p:cNvPr>
          <p:cNvSpPr txBox="1"/>
          <p:nvPr/>
        </p:nvSpPr>
        <p:spPr>
          <a:xfrm>
            <a:off x="1510950" y="2347400"/>
            <a:ext cx="3582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80" name="Google Shape;880;p102">
            <a:extLst>
              <a:ext uri="{C183D7F6-B498-43B3-948B-1728B52AA6E4}">
                <adec:decorative xmlns:adec="http://schemas.microsoft.com/office/drawing/2017/decorative" val="1"/>
              </a:ext>
            </a:extLst>
          </p:cNvPr>
          <p:cNvSpPr txBox="1"/>
          <p:nvPr/>
        </p:nvSpPr>
        <p:spPr>
          <a:xfrm>
            <a:off x="5287475" y="2347400"/>
            <a:ext cx="954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   </a:t>
            </a:r>
            <a:endParaRPr>
              <a:latin typeface="Source Sans Pro"/>
              <a:ea typeface="Source Sans Pro"/>
              <a:cs typeface="Source Sans Pro"/>
              <a:sym typeface="Source Sans Pro"/>
            </a:endParaRPr>
          </a:p>
        </p:txBody>
      </p:sp>
      <p:sp>
        <p:nvSpPr>
          <p:cNvPr id="881" name="Google Shape;881;p102">
            <a:extLst>
              <a:ext uri="{C183D7F6-B498-43B3-948B-1728B52AA6E4}">
                <adec:decorative xmlns:adec="http://schemas.microsoft.com/office/drawing/2017/decorative" val="1"/>
              </a:ext>
            </a:extLst>
          </p:cNvPr>
          <p:cNvSpPr txBox="1"/>
          <p:nvPr/>
        </p:nvSpPr>
        <p:spPr>
          <a:xfrm>
            <a:off x="6436000" y="2347400"/>
            <a:ext cx="30594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82" name="Google Shape;882;p102">
            <a:extLst>
              <a:ext uri="{C183D7F6-B498-43B3-948B-1728B52AA6E4}">
                <adec:decorative xmlns:adec="http://schemas.microsoft.com/office/drawing/2017/decorative" val="1"/>
              </a:ext>
            </a:extLst>
          </p:cNvPr>
          <p:cNvSpPr txBox="1"/>
          <p:nvPr/>
        </p:nvSpPr>
        <p:spPr>
          <a:xfrm>
            <a:off x="6436000" y="3957568"/>
            <a:ext cx="30594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83" name="Google Shape;883;p102">
            <a:extLst>
              <a:ext uri="{C183D7F6-B498-43B3-948B-1728B52AA6E4}">
                <adec:decorative xmlns:adec="http://schemas.microsoft.com/office/drawing/2017/decorative" val="1"/>
              </a:ext>
            </a:extLst>
          </p:cNvPr>
          <p:cNvSpPr txBox="1"/>
          <p:nvPr/>
        </p:nvSpPr>
        <p:spPr>
          <a:xfrm>
            <a:off x="6436000" y="5567749"/>
            <a:ext cx="30594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84" name="Google Shape;884;p102">
            <a:extLst>
              <a:ext uri="{C183D7F6-B498-43B3-948B-1728B52AA6E4}">
                <adec:decorative xmlns:adec="http://schemas.microsoft.com/office/drawing/2017/decorative" val="1"/>
              </a:ext>
            </a:extLst>
          </p:cNvPr>
          <p:cNvSpPr txBox="1"/>
          <p:nvPr/>
        </p:nvSpPr>
        <p:spPr>
          <a:xfrm>
            <a:off x="5287475" y="3957563"/>
            <a:ext cx="954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85" name="Google Shape;885;p102">
            <a:extLst>
              <a:ext uri="{C183D7F6-B498-43B3-948B-1728B52AA6E4}">
                <adec:decorative xmlns:adec="http://schemas.microsoft.com/office/drawing/2017/decorative" val="1"/>
              </a:ext>
            </a:extLst>
          </p:cNvPr>
          <p:cNvSpPr txBox="1"/>
          <p:nvPr/>
        </p:nvSpPr>
        <p:spPr>
          <a:xfrm>
            <a:off x="5287475" y="5567725"/>
            <a:ext cx="954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86" name="Google Shape;886;p102">
            <a:extLst>
              <a:ext uri="{C183D7F6-B498-43B3-948B-1728B52AA6E4}">
                <adec:decorative xmlns:adec="http://schemas.microsoft.com/office/drawing/2017/decorative" val="1"/>
              </a:ext>
            </a:extLst>
          </p:cNvPr>
          <p:cNvSpPr txBox="1"/>
          <p:nvPr/>
        </p:nvSpPr>
        <p:spPr>
          <a:xfrm>
            <a:off x="1510950" y="3957550"/>
            <a:ext cx="3582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87" name="Google Shape;887;p102">
            <a:extLst>
              <a:ext uri="{C183D7F6-B498-43B3-948B-1728B52AA6E4}">
                <adec:decorative xmlns:adec="http://schemas.microsoft.com/office/drawing/2017/decorative" val="1"/>
              </a:ext>
            </a:extLst>
          </p:cNvPr>
          <p:cNvSpPr txBox="1"/>
          <p:nvPr/>
        </p:nvSpPr>
        <p:spPr>
          <a:xfrm>
            <a:off x="1510950" y="5567700"/>
            <a:ext cx="35829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1"/>
        <p:cNvGrpSpPr/>
        <p:nvPr/>
      </p:nvGrpSpPr>
      <p:grpSpPr>
        <a:xfrm>
          <a:off x="0" y="0"/>
          <a:ext cx="0" cy="0"/>
          <a:chOff x="0" y="0"/>
          <a:chExt cx="0" cy="0"/>
        </a:xfrm>
      </p:grpSpPr>
      <p:sp>
        <p:nvSpPr>
          <p:cNvPr id="2" name="Title 1">
            <a:extLst>
              <a:ext uri="{FF2B5EF4-FFF2-40B4-BE49-F238E27FC236}">
                <a16:creationId xmlns:a16="http://schemas.microsoft.com/office/drawing/2014/main" id="{FCCA1D7E-903A-570C-E33E-D905D24D966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Research About Traffic and Asthma</a:t>
            </a:r>
          </a:p>
        </p:txBody>
      </p:sp>
      <p:sp>
        <p:nvSpPr>
          <p:cNvPr id="892" name="Google Shape;892;p10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9</a:t>
            </a:fld>
            <a:endParaRPr/>
          </a:p>
        </p:txBody>
      </p:sp>
      <p:sp>
        <p:nvSpPr>
          <p:cNvPr id="893" name="Google Shape;893;p103">
            <a:extLst>
              <a:ext uri="{C183D7F6-B498-43B3-948B-1728B52AA6E4}">
                <adec:decorative xmlns:adec="http://schemas.microsoft.com/office/drawing/2017/decorative" val="1"/>
              </a:ext>
            </a:extLst>
          </p:cNvPr>
          <p:cNvSpPr txBox="1"/>
          <p:nvPr/>
        </p:nvSpPr>
        <p:spPr>
          <a:xfrm>
            <a:off x="788725" y="2339850"/>
            <a:ext cx="8244600" cy="1253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94" name="Google Shape;894;p103">
            <a:extLst>
              <a:ext uri="{C183D7F6-B498-43B3-948B-1728B52AA6E4}">
                <adec:decorative xmlns:adec="http://schemas.microsoft.com/office/drawing/2017/decorative" val="1"/>
              </a:ext>
            </a:extLst>
          </p:cNvPr>
          <p:cNvSpPr txBox="1"/>
          <p:nvPr/>
        </p:nvSpPr>
        <p:spPr>
          <a:xfrm>
            <a:off x="788725" y="4042925"/>
            <a:ext cx="8244600" cy="1253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895" name="Google Shape;895;p103">
            <a:extLst>
              <a:ext uri="{C183D7F6-B498-43B3-948B-1728B52AA6E4}">
                <adec:decorative xmlns:adec="http://schemas.microsoft.com/office/drawing/2017/decorative" val="1"/>
              </a:ext>
            </a:extLst>
          </p:cNvPr>
          <p:cNvSpPr txBox="1"/>
          <p:nvPr/>
        </p:nvSpPr>
        <p:spPr>
          <a:xfrm>
            <a:off x="788725" y="5793550"/>
            <a:ext cx="8244600" cy="1253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3C4FDD3-EF49-4FE6-ACAD-12AB2E29A3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2DAB338-7BC1-400F-8D95-15DC0BC659FC}">
  <ds:schemaRefs>
    <ds:schemaRef ds:uri="http://schemas.microsoft.com/sharepoint/v3/contenttype/forms"/>
  </ds:schemaRefs>
</ds:datastoreItem>
</file>

<file path=customXml/itemProps3.xml><?xml version="1.0" encoding="utf-8"?>
<ds:datastoreItem xmlns:ds="http://schemas.openxmlformats.org/officeDocument/2006/customXml" ds:itemID="{A2A311CD-3107-44AD-BC85-2D594E459095}">
  <ds:schemaRefs>
    <ds:schemaRef ds:uri="http://schemas.microsoft.com/office/2006/metadata/properties"/>
    <ds:schemaRef ds:uri="http://schemas.microsoft.com/office/infopath/2007/PartnerControls"/>
    <ds:schemaRef ds:uri="fbc037d5-3aae-4eba-9dec-a926451bc98f"/>
    <ds:schemaRef ds:uri="619e9023-7fe2-4e3d-9807-62b6c8302c1b"/>
  </ds:schemaRefs>
</ds:datastoreItem>
</file>

<file path=docProps/app.xml><?xml version="1.0" encoding="utf-8"?>
<Properties xmlns="http://schemas.openxmlformats.org/officeDocument/2006/extended-properties" xmlns:vt="http://schemas.openxmlformats.org/officeDocument/2006/docPropsVTypes">
  <TotalTime>0</TotalTime>
  <Words>483</Words>
  <Application>Microsoft Office PowerPoint</Application>
  <PresentationFormat>Custom</PresentationFormat>
  <Paragraphs>108</Paragraphs>
  <Slides>24</Slides>
  <Notes>24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24</vt:i4>
      </vt:variant>
    </vt:vector>
  </HeadingPairs>
  <TitlesOfParts>
    <vt:vector size="29" baseType="lpstr">
      <vt:lpstr>Arial</vt:lpstr>
      <vt:lpstr>Source Sans Pro</vt:lpstr>
      <vt:lpstr>Simple Light</vt:lpstr>
      <vt:lpstr>Simple Light</vt:lpstr>
      <vt:lpstr>Simple Light</vt:lpstr>
      <vt:lpstr>Unit 22 Using Our Resources Wisely: Student Journal (interactive version)</vt:lpstr>
      <vt:lpstr>Helpful Instructions for Using the mySci Interactive Student Journal</vt:lpstr>
      <vt:lpstr>Ask a Question</vt:lpstr>
      <vt:lpstr>Parts of Our Schoolyard</vt:lpstr>
      <vt:lpstr>The Systems in Our Schoolyard</vt:lpstr>
      <vt:lpstr>Farm Model</vt:lpstr>
      <vt:lpstr>A Day in My Life</vt:lpstr>
      <vt:lpstr>Fossil Fuel Energy Research</vt:lpstr>
      <vt:lpstr>Research About Traffic and Asthma</vt:lpstr>
      <vt:lpstr>The Air We Breathe</vt:lpstr>
      <vt:lpstr>Effects of Fossil Fuels on the Environment</vt:lpstr>
      <vt:lpstr>Types of Water on Earth</vt:lpstr>
      <vt:lpstr>Wind Energy Design Challenge Notes</vt:lpstr>
      <vt:lpstr>Biodigester Investigation</vt:lpstr>
      <vt:lpstr>Biodigester Investigation (part 2)</vt:lpstr>
      <vt:lpstr>Biodigester Investigation (part 3)</vt:lpstr>
      <vt:lpstr>Biodigester Investigation (part 4)</vt:lpstr>
      <vt:lpstr>Guiding Questions for Energy Island</vt:lpstr>
      <vt:lpstr>Guiding Questions for Energy Island (part 2)</vt:lpstr>
      <vt:lpstr>Engineering Design Cycle</vt:lpstr>
      <vt:lpstr>Design Challenge Rubric</vt:lpstr>
      <vt:lpstr>Wind Energy Design Challenge Notes (part 2)</vt:lpstr>
      <vt:lpstr>Wind Energy Design Challenge Notes (part 3)</vt:lpstr>
      <vt:lpstr>Advantages and Disadvantages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Aaron Feuerstein</cp:lastModifiedBy>
  <cp:revision>1</cp:revision>
  <dcterms:modified xsi:type="dcterms:W3CDTF">2025-06-13T03:24:54Z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0x0101009535ED75752BCA4DA4E256401831089B</vt:lpwstr>
  </property>
  <property fmtid="{D5CDD505-2E9C-101B-9397-08002B2CF9AE}" pid="3" name="MediaServiceImageTags">
    <vt:lpwstr/>
  </property>
</Properties>
</file>