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7" r:id="rId6"/>
    <p:sldId id="276" r:id="rId7"/>
    <p:sldId id="268" r:id="rId8"/>
    <p:sldId id="269" r:id="rId9"/>
    <p:sldId id="270" r:id="rId10"/>
    <p:sldId id="277" r:id="rId11"/>
    <p:sldId id="271" r:id="rId12"/>
    <p:sldId id="272" r:id="rId13"/>
    <p:sldId id="273" r:id="rId14"/>
    <p:sldId id="274" r:id="rId15"/>
    <p:sldId id="275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56" autoAdjust="0"/>
  </p:normalViewPr>
  <p:slideViewPr>
    <p:cSldViewPr snapToGrid="0">
      <p:cViewPr varScale="1">
        <p:scale>
          <a:sx n="101" d="100"/>
          <a:sy n="101" d="100"/>
        </p:scale>
        <p:origin x="14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Feuerstein" userId="f5de8b9a-5c09-4bc3-b449-ac980e458ac8" providerId="ADAL" clId="{FC7F622B-43D8-43EB-A4A6-C0482452CE28}"/>
    <pc:docChg chg="modSld">
      <pc:chgData name="Aaron Feuerstein" userId="f5de8b9a-5c09-4bc3-b449-ac980e458ac8" providerId="ADAL" clId="{FC7F622B-43D8-43EB-A4A6-C0482452CE28}" dt="2025-11-18T15:25:17.812" v="16" actId="207"/>
      <pc:docMkLst>
        <pc:docMk/>
      </pc:docMkLst>
      <pc:sldChg chg="modSp mod">
        <pc:chgData name="Aaron Feuerstein" userId="f5de8b9a-5c09-4bc3-b449-ac980e458ac8" providerId="ADAL" clId="{FC7F622B-43D8-43EB-A4A6-C0482452CE28}" dt="2025-11-18T15:24:28.778" v="4" actId="207"/>
        <pc:sldMkLst>
          <pc:docMk/>
          <pc:sldMk cId="775909598" sldId="256"/>
        </pc:sldMkLst>
        <pc:spChg chg="mod">
          <ac:chgData name="Aaron Feuerstein" userId="f5de8b9a-5c09-4bc3-b449-ac980e458ac8" providerId="ADAL" clId="{FC7F622B-43D8-43EB-A4A6-C0482452CE28}" dt="2025-11-18T15:24:28.778" v="4" actId="207"/>
          <ac:spMkLst>
            <pc:docMk/>
            <pc:sldMk cId="775909598" sldId="256"/>
            <ac:spMk id="3" creationId="{8EB4EB1D-E7CE-B797-BA67-138BEA705BAF}"/>
          </ac:spMkLst>
        </pc:spChg>
      </pc:sldChg>
      <pc:sldChg chg="modSp mod">
        <pc:chgData name="Aaron Feuerstein" userId="f5de8b9a-5c09-4bc3-b449-ac980e458ac8" providerId="ADAL" clId="{FC7F622B-43D8-43EB-A4A6-C0482452CE28}" dt="2025-11-18T15:25:17.812" v="16" actId="207"/>
        <pc:sldMkLst>
          <pc:docMk/>
          <pc:sldMk cId="1615315" sldId="258"/>
        </pc:sldMkLst>
        <pc:spChg chg="mod">
          <ac:chgData name="Aaron Feuerstein" userId="f5de8b9a-5c09-4bc3-b449-ac980e458ac8" providerId="ADAL" clId="{FC7F622B-43D8-43EB-A4A6-C0482452CE28}" dt="2025-11-18T15:25:17.812" v="16" actId="207"/>
          <ac:spMkLst>
            <pc:docMk/>
            <pc:sldMk cId="1615315" sldId="258"/>
            <ac:spMk id="6" creationId="{70CB10E1-6F4B-CD47-BA28-752268A33821}"/>
          </ac:spMkLst>
        </pc:spChg>
      </pc:sldChg>
      <pc:sldChg chg="modSp mod">
        <pc:chgData name="Aaron Feuerstein" userId="f5de8b9a-5c09-4bc3-b449-ac980e458ac8" providerId="ADAL" clId="{FC7F622B-43D8-43EB-A4A6-C0482452CE28}" dt="2025-11-18T15:24:32.299" v="5" actId="207"/>
        <pc:sldMkLst>
          <pc:docMk/>
          <pc:sldMk cId="0" sldId="267"/>
        </pc:sldMkLst>
        <pc:spChg chg="mod">
          <ac:chgData name="Aaron Feuerstein" userId="f5de8b9a-5c09-4bc3-b449-ac980e458ac8" providerId="ADAL" clId="{FC7F622B-43D8-43EB-A4A6-C0482452CE28}" dt="2025-11-18T15:24:32.299" v="5" actId="207"/>
          <ac:spMkLst>
            <pc:docMk/>
            <pc:sldMk cId="0" sldId="267"/>
            <ac:spMk id="5" creationId="{A2467C1A-E0A2-C34A-A172-5171B68D7C29}"/>
          </ac:spMkLst>
        </pc:spChg>
      </pc:sldChg>
      <pc:sldChg chg="modSp mod">
        <pc:chgData name="Aaron Feuerstein" userId="f5de8b9a-5c09-4bc3-b449-ac980e458ac8" providerId="ADAL" clId="{FC7F622B-43D8-43EB-A4A6-C0482452CE28}" dt="2025-11-18T15:24:39.671" v="7" actId="207"/>
        <pc:sldMkLst>
          <pc:docMk/>
          <pc:sldMk cId="0" sldId="268"/>
        </pc:sldMkLst>
        <pc:spChg chg="mod">
          <ac:chgData name="Aaron Feuerstein" userId="f5de8b9a-5c09-4bc3-b449-ac980e458ac8" providerId="ADAL" clId="{FC7F622B-43D8-43EB-A4A6-C0482452CE28}" dt="2025-11-18T15:24:39.671" v="7" actId="207"/>
          <ac:spMkLst>
            <pc:docMk/>
            <pc:sldMk cId="0" sldId="268"/>
            <ac:spMk id="5" creationId="{68E2516D-751C-BF83-6454-AEEAB358DBB1}"/>
          </ac:spMkLst>
        </pc:spChg>
      </pc:sldChg>
      <pc:sldChg chg="modSp mod">
        <pc:chgData name="Aaron Feuerstein" userId="f5de8b9a-5c09-4bc3-b449-ac980e458ac8" providerId="ADAL" clId="{FC7F622B-43D8-43EB-A4A6-C0482452CE28}" dt="2025-11-18T15:24:43.256" v="8" actId="207"/>
        <pc:sldMkLst>
          <pc:docMk/>
          <pc:sldMk cId="0" sldId="269"/>
        </pc:sldMkLst>
        <pc:spChg chg="mod">
          <ac:chgData name="Aaron Feuerstein" userId="f5de8b9a-5c09-4bc3-b449-ac980e458ac8" providerId="ADAL" clId="{FC7F622B-43D8-43EB-A4A6-C0482452CE28}" dt="2025-11-18T15:24:43.256" v="8" actId="207"/>
          <ac:spMkLst>
            <pc:docMk/>
            <pc:sldMk cId="0" sldId="269"/>
            <ac:spMk id="5" creationId="{4AD7A434-6FED-4567-0F56-AC1C1A161020}"/>
          </ac:spMkLst>
        </pc:spChg>
      </pc:sldChg>
      <pc:sldChg chg="modSp mod">
        <pc:chgData name="Aaron Feuerstein" userId="f5de8b9a-5c09-4bc3-b449-ac980e458ac8" providerId="ADAL" clId="{FC7F622B-43D8-43EB-A4A6-C0482452CE28}" dt="2025-11-18T15:24:46.991" v="9" actId="207"/>
        <pc:sldMkLst>
          <pc:docMk/>
          <pc:sldMk cId="0" sldId="270"/>
        </pc:sldMkLst>
        <pc:spChg chg="mod">
          <ac:chgData name="Aaron Feuerstein" userId="f5de8b9a-5c09-4bc3-b449-ac980e458ac8" providerId="ADAL" clId="{FC7F622B-43D8-43EB-A4A6-C0482452CE28}" dt="2025-11-18T15:24:46.991" v="9" actId="207"/>
          <ac:spMkLst>
            <pc:docMk/>
            <pc:sldMk cId="0" sldId="270"/>
            <ac:spMk id="5" creationId="{3A21CE3E-E5DE-4C92-3DAE-661872470791}"/>
          </ac:spMkLst>
        </pc:spChg>
      </pc:sldChg>
      <pc:sldChg chg="modSp mod">
        <pc:chgData name="Aaron Feuerstein" userId="f5de8b9a-5c09-4bc3-b449-ac980e458ac8" providerId="ADAL" clId="{FC7F622B-43D8-43EB-A4A6-C0482452CE28}" dt="2025-11-18T15:24:58.033" v="11" actId="207"/>
        <pc:sldMkLst>
          <pc:docMk/>
          <pc:sldMk cId="0" sldId="271"/>
        </pc:sldMkLst>
        <pc:spChg chg="mod ord">
          <ac:chgData name="Aaron Feuerstein" userId="f5de8b9a-5c09-4bc3-b449-ac980e458ac8" providerId="ADAL" clId="{FC7F622B-43D8-43EB-A4A6-C0482452CE28}" dt="2025-11-18T15:24:58.033" v="11" actId="207"/>
          <ac:spMkLst>
            <pc:docMk/>
            <pc:sldMk cId="0" sldId="271"/>
            <ac:spMk id="6" creationId="{A250FCBD-DAEB-4EB4-DA1E-5E66F7E67EC2}"/>
          </ac:spMkLst>
        </pc:spChg>
      </pc:sldChg>
      <pc:sldChg chg="modSp mod">
        <pc:chgData name="Aaron Feuerstein" userId="f5de8b9a-5c09-4bc3-b449-ac980e458ac8" providerId="ADAL" clId="{FC7F622B-43D8-43EB-A4A6-C0482452CE28}" dt="2025-11-18T15:25:01.522" v="12" actId="207"/>
        <pc:sldMkLst>
          <pc:docMk/>
          <pc:sldMk cId="0" sldId="272"/>
        </pc:sldMkLst>
        <pc:spChg chg="mod">
          <ac:chgData name="Aaron Feuerstein" userId="f5de8b9a-5c09-4bc3-b449-ac980e458ac8" providerId="ADAL" clId="{FC7F622B-43D8-43EB-A4A6-C0482452CE28}" dt="2025-11-18T15:25:01.522" v="12" actId="207"/>
          <ac:spMkLst>
            <pc:docMk/>
            <pc:sldMk cId="0" sldId="272"/>
            <ac:spMk id="6" creationId="{7DD50D86-EF30-1C87-4F63-A355221CBC67}"/>
          </ac:spMkLst>
        </pc:spChg>
      </pc:sldChg>
      <pc:sldChg chg="modSp mod">
        <pc:chgData name="Aaron Feuerstein" userId="f5de8b9a-5c09-4bc3-b449-ac980e458ac8" providerId="ADAL" clId="{FC7F622B-43D8-43EB-A4A6-C0482452CE28}" dt="2025-11-18T15:25:05.402" v="13" actId="207"/>
        <pc:sldMkLst>
          <pc:docMk/>
          <pc:sldMk cId="0" sldId="273"/>
        </pc:sldMkLst>
        <pc:spChg chg="ord">
          <ac:chgData name="Aaron Feuerstein" userId="f5de8b9a-5c09-4bc3-b449-ac980e458ac8" providerId="ADAL" clId="{FC7F622B-43D8-43EB-A4A6-C0482452CE28}" dt="2025-11-18T15:24:14.179" v="2" actId="13244"/>
          <ac:spMkLst>
            <pc:docMk/>
            <pc:sldMk cId="0" sldId="273"/>
            <ac:spMk id="2" creationId="{00000000-0000-0000-0000-000000000000}"/>
          </ac:spMkLst>
        </pc:spChg>
        <pc:spChg chg="mod">
          <ac:chgData name="Aaron Feuerstein" userId="f5de8b9a-5c09-4bc3-b449-ac980e458ac8" providerId="ADAL" clId="{FC7F622B-43D8-43EB-A4A6-C0482452CE28}" dt="2025-11-18T15:25:05.402" v="13" actId="207"/>
          <ac:spMkLst>
            <pc:docMk/>
            <pc:sldMk cId="0" sldId="273"/>
            <ac:spMk id="4" creationId="{BD0B45A4-6392-F4BA-502B-9755B4BA8EF3}"/>
          </ac:spMkLst>
        </pc:spChg>
        <pc:picChg chg="ord">
          <ac:chgData name="Aaron Feuerstein" userId="f5de8b9a-5c09-4bc3-b449-ac980e458ac8" providerId="ADAL" clId="{FC7F622B-43D8-43EB-A4A6-C0482452CE28}" dt="2025-11-18T15:24:16.799" v="3" actId="13244"/>
          <ac:picMkLst>
            <pc:docMk/>
            <pc:sldMk cId="0" sldId="273"/>
            <ac:picMk id="5" creationId="{AC11D2A7-6F4C-EC0E-AAFE-CA67C8DD5743}"/>
          </ac:picMkLst>
        </pc:picChg>
      </pc:sldChg>
      <pc:sldChg chg="modSp mod">
        <pc:chgData name="Aaron Feuerstein" userId="f5de8b9a-5c09-4bc3-b449-ac980e458ac8" providerId="ADAL" clId="{FC7F622B-43D8-43EB-A4A6-C0482452CE28}" dt="2025-11-18T15:25:09.235" v="14" actId="207"/>
        <pc:sldMkLst>
          <pc:docMk/>
          <pc:sldMk cId="0" sldId="274"/>
        </pc:sldMkLst>
        <pc:spChg chg="mod">
          <ac:chgData name="Aaron Feuerstein" userId="f5de8b9a-5c09-4bc3-b449-ac980e458ac8" providerId="ADAL" clId="{FC7F622B-43D8-43EB-A4A6-C0482452CE28}" dt="2025-11-18T15:25:09.235" v="14" actId="207"/>
          <ac:spMkLst>
            <pc:docMk/>
            <pc:sldMk cId="0" sldId="274"/>
            <ac:spMk id="5" creationId="{9D3CA4F0-97E4-9412-54D4-88F69514668A}"/>
          </ac:spMkLst>
        </pc:spChg>
      </pc:sldChg>
      <pc:sldChg chg="modSp mod">
        <pc:chgData name="Aaron Feuerstein" userId="f5de8b9a-5c09-4bc3-b449-ac980e458ac8" providerId="ADAL" clId="{FC7F622B-43D8-43EB-A4A6-C0482452CE28}" dt="2025-11-18T15:25:12.778" v="15" actId="207"/>
        <pc:sldMkLst>
          <pc:docMk/>
          <pc:sldMk cId="0" sldId="275"/>
        </pc:sldMkLst>
        <pc:spChg chg="mod">
          <ac:chgData name="Aaron Feuerstein" userId="f5de8b9a-5c09-4bc3-b449-ac980e458ac8" providerId="ADAL" clId="{FC7F622B-43D8-43EB-A4A6-C0482452CE28}" dt="2025-11-18T15:25:12.778" v="15" actId="207"/>
          <ac:spMkLst>
            <pc:docMk/>
            <pc:sldMk cId="0" sldId="275"/>
            <ac:spMk id="5" creationId="{40956519-EB9E-623F-B8E5-6A0D40EA2070}"/>
          </ac:spMkLst>
        </pc:spChg>
      </pc:sldChg>
      <pc:sldChg chg="modSp mod">
        <pc:chgData name="Aaron Feuerstein" userId="f5de8b9a-5c09-4bc3-b449-ac980e458ac8" providerId="ADAL" clId="{FC7F622B-43D8-43EB-A4A6-C0482452CE28}" dt="2025-11-18T15:24:35.968" v="6" actId="207"/>
        <pc:sldMkLst>
          <pc:docMk/>
          <pc:sldMk cId="2833229352" sldId="276"/>
        </pc:sldMkLst>
        <pc:spChg chg="mod">
          <ac:chgData name="Aaron Feuerstein" userId="f5de8b9a-5c09-4bc3-b449-ac980e458ac8" providerId="ADAL" clId="{FC7F622B-43D8-43EB-A4A6-C0482452CE28}" dt="2025-11-18T15:24:35.968" v="6" actId="207"/>
          <ac:spMkLst>
            <pc:docMk/>
            <pc:sldMk cId="2833229352" sldId="276"/>
            <ac:spMk id="5" creationId="{F519BD66-396F-50C9-5B92-4FB559460CCD}"/>
          </ac:spMkLst>
        </pc:spChg>
      </pc:sldChg>
      <pc:sldChg chg="modSp mod">
        <pc:chgData name="Aaron Feuerstein" userId="f5de8b9a-5c09-4bc3-b449-ac980e458ac8" providerId="ADAL" clId="{FC7F622B-43D8-43EB-A4A6-C0482452CE28}" dt="2025-11-18T15:24:53.574" v="10" actId="207"/>
        <pc:sldMkLst>
          <pc:docMk/>
          <pc:sldMk cId="1875946692" sldId="277"/>
        </pc:sldMkLst>
        <pc:spChg chg="mod">
          <ac:chgData name="Aaron Feuerstein" userId="f5de8b9a-5c09-4bc3-b449-ac980e458ac8" providerId="ADAL" clId="{FC7F622B-43D8-43EB-A4A6-C0482452CE28}" dt="2025-11-18T15:24:53.574" v="10" actId="207"/>
          <ac:spMkLst>
            <pc:docMk/>
            <pc:sldMk cId="1875946692" sldId="277"/>
            <ac:spMk id="5" creationId="{B912AEA5-1A6E-9B4E-FC8C-03F00378B12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FFEE67-0684-960B-7784-ACAB347D84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98EE7-3356-BDE9-0EC6-CC39C8CCE0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40986-9EDE-4EE2-A251-F3B795BAC94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B2DAC8-8840-E200-D8CB-4AC6E71F4E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47CC9-E193-B9AD-3E15-B0870E93F2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51D01-0E91-46D1-9971-F6306E06A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89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1A693-353C-D84C-8589-72489ADEBD08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C2D6E-3AC9-A04E-9030-855B5BCB4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61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C2D6E-3AC9-A04E-9030-855B5BCB4C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49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C2D6E-3AC9-A04E-9030-855B5BCB4C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69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C2D6E-3AC9-A04E-9030-855B5BCB4C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20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C2D6E-3AC9-A04E-9030-855B5BCB4C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57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C2D6E-3AC9-A04E-9030-855B5BCB4C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10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C2D6E-3AC9-A04E-9030-855B5BCB4C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9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657C9-4122-6D60-B3ED-6DF4A5992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BBCB54-DF74-34FF-EB2E-A07DBCA296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B58D43-AB27-0DD4-7735-A7440F70E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0DDC9-9E5E-8BF2-DB76-FA96C09575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C2D6E-3AC9-A04E-9030-855B5BCB4C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20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C2D6E-3AC9-A04E-9030-855B5BCB4C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81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C2D6E-3AC9-A04E-9030-855B5BCB4C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11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C2D6E-3AC9-A04E-9030-855B5BCB4C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80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F80F4-C80D-4D70-BC7B-E77B6AC09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6A42AA-4473-E182-EBB4-AAD2F246D0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94ADD4-E93F-0AC1-90CA-887EBC22F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C32ED-FC34-0355-8033-C61DBAC201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C2D6E-3AC9-A04E-9030-855B5BCB4C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14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C2D6E-3AC9-A04E-9030-855B5BCB4C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2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C2D6E-3AC9-A04E-9030-855B5BCB4C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E75E0-4F9F-D34A-80C6-483FC9D4F9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9A7E49-0814-C640-8B5D-49DF5CDD2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226C9B-E1F5-AADE-6A5B-E09267B05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6525"/>
            <a:ext cx="12192000" cy="1333500"/>
          </a:xfrm>
          <a:prstGeom prst="rect">
            <a:avLst/>
          </a:prstGeom>
        </p:spPr>
      </p:pic>
      <p:pic>
        <p:nvPicPr>
          <p:cNvPr id="4" name="Picture 3" descr="Pennsylvania Department of Education Logo">
            <a:extLst>
              <a:ext uri="{FF2B5EF4-FFF2-40B4-BE49-F238E27FC236}">
                <a16:creationId xmlns:a16="http://schemas.microsoft.com/office/drawing/2014/main" id="{B78A8F6D-4BDD-AC47-0FCD-AB2DDF4046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28150" y="5849714"/>
            <a:ext cx="2401888" cy="38667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89DE5-73BF-9247-8F6F-B90BBB07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18E9D-46DB-7F4A-951B-7B97F7EEF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00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59679-D781-D643-8067-C0086DFFE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8F72D-2C21-5545-AF18-D0E5C549A7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E167C8-E5A1-B447-BA2E-C0D6A0BD3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1D2CA-63CD-BA43-A2BE-525EE5148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0CA51-4068-4845-8847-FF3114D50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79356A-70BD-C655-BF50-26008528E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07513FD0-E3CD-B62F-FCDE-61B4876F9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1F20B1-96FC-EB9E-5C6C-704E528F3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12CFF8C-BB2A-14F2-E4E4-28BDCE81A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402E0804-7F8D-D81F-3035-633AA4FA2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7DDE9-A175-2DF5-401F-D87CAD6535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28150" y="5849714"/>
            <a:ext cx="2401888" cy="3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3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C3A4B-1CA3-B548-AE6E-EA71BB322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1134E-A406-E14A-9854-AA5C8519A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F9E28-8AF7-624F-8E04-CC3D9FBE4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2399B-F5F8-9949-AB17-6375B7D77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0B59D1-126A-3FC4-0A78-12966596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50D8AC8D-308F-1587-7594-F462B214E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AB9A0F-82DE-4FA7-3A92-404C18C3C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69B1E06-56AF-B2B9-3F7F-BBA9363F1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28150" y="5849714"/>
            <a:ext cx="2401888" cy="3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8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C3A4B-1CA3-B548-AE6E-EA71BB322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1134E-A406-E14A-9854-AA5C8519A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F9E28-8AF7-624F-8E04-CC3D9FBE4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2399B-F5F8-9949-AB17-6375B7D77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B98176-CA94-2F5F-53A8-3F8CFEE5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0" y="136525"/>
            <a:ext cx="12192000" cy="133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538E9B-3977-7EA2-9A73-F32F89854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28150" y="5849714"/>
            <a:ext cx="2401888" cy="3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92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3C7B-EDFA-EC42-8186-E9066A299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D075D-78C7-0442-8C5F-DB7309A12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B94C-632C-0044-B6B7-EC52ED304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D19F4-81B3-E341-9E09-35453B8C5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E71C9-59E0-92AB-CBB7-44C5F17AE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0" y="136525"/>
            <a:ext cx="12192000" cy="133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C1BEA-EEA4-7640-58C2-F61E12685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28150" y="5849714"/>
            <a:ext cx="2401888" cy="3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3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B4BD0-0B33-0A45-A1D9-3C6D3BED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866A-BC0C-CD41-833C-D4BC0B90A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9AB93-3F3C-FD41-B77F-EF225AA22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965DF-1B53-3F47-BF00-B1AAED030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6E2522-E31E-144C-87F6-95B186A9D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B2562D0-5D59-95C3-C16E-72821C46D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C8319984-77CC-1222-9C45-2080A7C3F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0333A2-C09B-2D00-E7A4-8E4F47778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92D90F8-C28C-18D6-FDA3-3C6AD4C81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49A84C2-DD4B-0F31-D96F-73FC227FE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80D498-F9F5-82F4-B2B1-44C35C454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28150" y="5849714"/>
            <a:ext cx="2401888" cy="3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66A16-6475-524E-A631-1CDD4D7C0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92CB2-BFB2-3645-B833-51635E7B4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5FE06-A6CF-AD4D-A37F-C986018B6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B38A9C-85D7-BC4F-AF18-DEC148CC1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57F3A2-337E-B44C-A08A-C4F5D692D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AC09E-D7D1-D548-8215-95DF0ECE1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E07052-A41A-2C47-BD92-87E50FF50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6A1E4B-8686-F54E-AD78-07A07C77F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F6BD0FE1-AA5B-C0D1-1AC6-9C00E79DE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5348E96-C976-125F-4A62-DA09B489A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C205CB8-49B9-3F27-1FC7-C210FF450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97B2AC3B-935B-FC83-9831-500103947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EE3BCC-855B-B325-E1F5-EE850FF98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28150" y="5849714"/>
            <a:ext cx="2401888" cy="3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1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F9164-63D7-B941-B56E-4DE007847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86F29-2DE6-464E-AB61-638814C5B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4E628-1BFC-BA46-A605-5796FF7E9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1F4FDF-E551-FEB1-4E46-9A6A31019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C9E3C58-948F-5C3C-AE6E-E9DB4C857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BACF73-C208-0EBA-9641-75ED632B2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74EDD5D-24F2-4BC9-CCE4-5EFF1DEF0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483D035-06D2-DCAD-EF1C-E1859F35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C1D5F-6F4B-7F05-4496-E835C6400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28150" y="5849714"/>
            <a:ext cx="2401888" cy="3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7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1D5BC-0D27-3D44-8BCE-864F6907A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B08EB-C228-BB44-9C53-10517596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8607A2-0792-D950-1911-65E67C19D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81177992-CAB9-806E-1673-FD462AF01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77A406-A12D-02FF-E3CB-7BFAE6665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94F9D52-246F-4121-03EF-EAA920809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E6D7BDB-124D-3B56-3BB7-FDA74C2E3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FC1893-8007-B20C-2DE9-90392453F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28150" y="5849714"/>
            <a:ext cx="2401888" cy="3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3218C-BCEE-A74B-8EEB-466B0A2C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4FC5F-DE31-B64F-B879-7667B4FDD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FA041-1763-9547-BA29-35DB62F00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C9749-AE9B-D84F-A89F-985B9D3F3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4F24B-9FFC-D44E-B219-8BBB187C7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172F2AC-60B7-2A7F-B52B-496586671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1870F5A-1549-3486-BA6E-3FEF648D8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71C34E-2504-7A75-1A39-7E866CBB8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1610EF1-C066-3803-4362-2FD1F050B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8DE68CF-E9DB-C864-ABA9-1032986FC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72BA4-BADA-EE48-D9AC-FDAF13835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28150" y="5849714"/>
            <a:ext cx="2401888" cy="3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6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261CE3-1E04-6048-9087-093B88E83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029CA-2442-4943-B6C2-9C3904590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E811A-649F-8046-8B47-E76087FCD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E8D08-4367-0F45-BF8B-C5766F284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785B4-951B-424D-AD9F-06185B99D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A5351-C004-6E44-B836-3AE785966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8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D8F3C-3806-ED47-92FF-1E591363A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023" y="2257367"/>
            <a:ext cx="10759954" cy="1960335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STEELS Safety Guide</a:t>
            </a:r>
            <a:br>
              <a: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Resource for Safer and Inclusive STEELS Learning Environments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46429-FF0F-7249-AEBB-AF347B628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"/>
            <a:ext cx="12192000" cy="133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6199B3-FE13-FE9D-FB81-BC901B8F17C8}"/>
              </a:ext>
            </a:extLst>
          </p:cNvPr>
          <p:cNvSpPr txBox="1"/>
          <p:nvPr/>
        </p:nvSpPr>
        <p:spPr>
          <a:xfrm>
            <a:off x="854530" y="5615609"/>
            <a:ext cx="66021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Brandt Hutzel, Technology &amp; Engineering Content Advisor</a:t>
            </a:r>
          </a:p>
          <a:p>
            <a:r>
              <a:rPr lang="en-US" sz="2000" dirty="0"/>
              <a:t>Pennsylvania Department of Education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B4EB1D-E7CE-B797-BA67-138BEA705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>
                <a:solidFill>
                  <a:schemeClr val="tx1"/>
                </a:solidFill>
              </a:rPr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09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803"/>
            <a:ext cx="10515600" cy="1325563"/>
          </a:xfrm>
        </p:spPr>
        <p:txBody>
          <a:bodyPr/>
          <a:lstStyle/>
          <a:p>
            <a:r>
              <a:rPr b="1" dirty="0">
                <a:latin typeface="+mn-lt"/>
              </a:rPr>
              <a:t>Benefits </a:t>
            </a:r>
            <a:r>
              <a:rPr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b="1" dirty="0">
                <a:latin typeface="+mn-lt"/>
              </a:rPr>
              <a:t> Schools &amp; Educators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42" y="1199870"/>
            <a:ext cx="8262810" cy="49468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sz="2400" dirty="0">
                <a:latin typeface="Calibri"/>
                <a:ea typeface="Calibri"/>
                <a:cs typeface="Calibri"/>
              </a:rPr>
              <a:t>Promotes consistent safety practices across PA</a:t>
            </a: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Promotes collaboration for safer teaching and learning</a:t>
            </a: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Serves as a starting point to engage in informed conversations with school safety personnel, admin, and others to work toward the same goal </a:t>
            </a:r>
          </a:p>
          <a:p>
            <a:r>
              <a:rPr sz="2400" dirty="0">
                <a:latin typeface="Calibri"/>
                <a:ea typeface="Calibri"/>
                <a:cs typeface="Calibri"/>
              </a:rPr>
              <a:t>Supports compliance with federal, state, and local </a:t>
            </a:r>
            <a:r>
              <a:rPr lang="en-US" sz="2400" dirty="0">
                <a:latin typeface="Calibri"/>
                <a:ea typeface="Calibri"/>
                <a:cs typeface="Calibri"/>
              </a:rPr>
              <a:t>standards</a:t>
            </a:r>
            <a:endParaRPr sz="2400" dirty="0">
              <a:latin typeface="Calibri"/>
              <a:ea typeface="Calibri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Strengthens student safety skills for </a:t>
            </a:r>
            <a:r>
              <a:rPr lang="en-US" sz="2400" dirty="0">
                <a:latin typeface="Calibri"/>
                <a:ea typeface="Calibri"/>
                <a:cs typeface="Calibri"/>
              </a:rPr>
              <a:t>school</a:t>
            </a:r>
            <a:r>
              <a:rPr sz="2400" dirty="0">
                <a:latin typeface="Calibri"/>
                <a:ea typeface="Calibri"/>
                <a:cs typeface="Calibri"/>
              </a:rPr>
              <a:t>, home, </a:t>
            </a:r>
            <a:r>
              <a:rPr lang="en-US" sz="2400" dirty="0">
                <a:latin typeface="Calibri"/>
                <a:ea typeface="Calibri"/>
                <a:cs typeface="Calibri"/>
              </a:rPr>
              <a:t>postsecondary education, and the workplace</a:t>
            </a:r>
            <a:endParaRPr sz="2400" dirty="0">
              <a:latin typeface="Calibri"/>
              <a:ea typeface="Calibri"/>
              <a:cs typeface="Calibri"/>
            </a:endParaRP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Serves as a good reflection and reminder tool for risk mitigation</a:t>
            </a:r>
          </a:p>
          <a:p>
            <a:r>
              <a:rPr sz="2400" dirty="0">
                <a:latin typeface="Calibri"/>
                <a:ea typeface="Calibri"/>
                <a:cs typeface="Calibri"/>
              </a:rPr>
              <a:t>Provides a foundation for ongoing professional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/>
                <a:ea typeface="Calibri"/>
                <a:cs typeface="Calibri"/>
              </a:rPr>
              <a:t>  </a:t>
            </a:r>
            <a:r>
              <a:rPr sz="2400" dirty="0">
                <a:latin typeface="Calibri"/>
                <a:ea typeface="Calibri"/>
                <a:cs typeface="Calibri"/>
              </a:rPr>
              <a:t>development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Photo of elementary children pouring solutions into containers.">
            <a:extLst>
              <a:ext uri="{FF2B5EF4-FFF2-40B4-BE49-F238E27FC236}">
                <a16:creationId xmlns:a16="http://schemas.microsoft.com/office/drawing/2014/main" id="{AC11D2A7-6F4C-EC0E-AAFE-CA67C8DD5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600" y="2115844"/>
            <a:ext cx="3929190" cy="26263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B45A4-6392-F4BA-502B-9755B4BA8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Use the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9752"/>
            <a:ext cx="6768520" cy="5659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Calibri"/>
                <a:ea typeface="Calibri"/>
                <a:cs typeface="Calibri"/>
              </a:rPr>
              <a:t>The guide is available on the PDE STEELS Hub to print or download as a living document with interactive links.</a:t>
            </a: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Adapt and incorporate content into local safety plans with support of key stakeholders (school facilities and safety department, etc.).</a:t>
            </a: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Help guide safety assessments and checks to inform safety needs specific to your district or IU</a:t>
            </a: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Use as resource to inform areas of training needed for teachers, preservice educators, and administrators.</a:t>
            </a: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Use as a resource to request additional local support when warranted</a:t>
            </a:r>
          </a:p>
        </p:txBody>
      </p:sp>
      <p:pic>
        <p:nvPicPr>
          <p:cNvPr id="4" name="Picture 3" descr="Screenshot of the STEELS Safety Guide.">
            <a:extLst>
              <a:ext uri="{FF2B5EF4-FFF2-40B4-BE49-F238E27FC236}">
                <a16:creationId xmlns:a16="http://schemas.microsoft.com/office/drawing/2014/main" id="{9978AE84-55FA-1F55-244C-454144498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520" y="1804086"/>
            <a:ext cx="5322109" cy="32498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CA4F0-97E4-9412-54D4-88F695146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Closing &amp; 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67" y="1584735"/>
            <a:ext cx="6586151" cy="368853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sz="2400" dirty="0">
                <a:latin typeface="Calibri"/>
                <a:ea typeface="Calibri"/>
                <a:cs typeface="Calibri"/>
              </a:rPr>
              <a:t>Safety is a shared </a:t>
            </a:r>
            <a:r>
              <a:rPr lang="en-US" sz="2400" dirty="0">
                <a:latin typeface="Calibri"/>
                <a:ea typeface="Calibri"/>
                <a:cs typeface="Calibri"/>
              </a:rPr>
              <a:t>responsibility, and this </a:t>
            </a:r>
            <a:r>
              <a:rPr sz="2400" dirty="0">
                <a:latin typeface="Calibri"/>
                <a:ea typeface="Calibri"/>
                <a:cs typeface="Calibri"/>
              </a:rPr>
              <a:t>guide is a starting point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Calibri"/>
                <a:ea typeface="Calibri"/>
                <a:cs typeface="Calibri"/>
              </a:rPr>
              <a:t>STEELS educators have more in common than you might think when it comes to safety!</a:t>
            </a:r>
          </a:p>
          <a:p>
            <a:r>
              <a:rPr sz="2400" dirty="0">
                <a:latin typeface="Calibri"/>
                <a:ea typeface="Calibri"/>
                <a:cs typeface="Calibri"/>
              </a:rPr>
              <a:t>Explore the guide, adapt it locally</a:t>
            </a:r>
            <a:r>
              <a:rPr lang="en-US" sz="2400" dirty="0">
                <a:latin typeface="Calibri"/>
                <a:ea typeface="Calibri"/>
                <a:cs typeface="Calibri"/>
              </a:rPr>
              <a:t> with informed input</a:t>
            </a:r>
            <a:r>
              <a:rPr sz="2400" dirty="0">
                <a:latin typeface="Calibri"/>
                <a:ea typeface="Calibri"/>
                <a:cs typeface="Calibri"/>
              </a:rPr>
              <a:t>, and integrate into instruction</a:t>
            </a: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Inspire the next generation of STEELS-literate innovators, problem solvers, and advocates with a safety-first mindset!</a:t>
            </a:r>
            <a:endParaRPr lang="en-US" sz="2400" dirty="0"/>
          </a:p>
        </p:txBody>
      </p:sp>
      <p:pic>
        <p:nvPicPr>
          <p:cNvPr id="4" name="Picture 3" descr="Photo of students testing connections in a robotic arm.">
            <a:extLst>
              <a:ext uri="{FF2B5EF4-FFF2-40B4-BE49-F238E27FC236}">
                <a16:creationId xmlns:a16="http://schemas.microsoft.com/office/drawing/2014/main" id="{04C77175-1FB4-1145-CABC-8A8A5C716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646" y="1538378"/>
            <a:ext cx="5344487" cy="35093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56519-EB9E-623F-B8E5-6A0D40EA2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BAD8E-1626-C048-B4D8-B1D4CA273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6314"/>
            <a:ext cx="10515600" cy="1325563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Contact/Mission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AEA17-25A8-5D45-8BBB-59BBFA6D1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37991"/>
            <a:ext cx="10515600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000" dirty="0">
                <a:solidFill>
                  <a:srgbClr val="000000"/>
                </a:solidFill>
                <a:ea typeface="Verdana" pitchFamily="34" charset="0"/>
              </a:rPr>
              <a:t>For more information on STEELS Safety Guide, please visit PDE’s STEELS Hub at </a:t>
            </a:r>
            <a:r>
              <a:rPr lang="en-US" altLang="en-US" sz="2000" u="sng" dirty="0">
                <a:solidFill>
                  <a:srgbClr val="0000FF"/>
                </a:solidFill>
                <a:ea typeface="Verdana" pitchFamily="34" charset="0"/>
              </a:rPr>
              <a:t>https://www.pdesas.org/Page/Viewer/ViewPage/58/</a:t>
            </a:r>
            <a:endParaRPr lang="en-US" altLang="en-US" sz="2000" dirty="0">
              <a:solidFill>
                <a:srgbClr val="000000"/>
              </a:solidFill>
              <a:ea typeface="Verdana" pitchFamily="34" charset="0"/>
            </a:endParaRPr>
          </a:p>
          <a:p>
            <a:endParaRPr lang="en-US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48B6ADE-B99F-6847-A977-655D5DD40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3805204"/>
            <a:ext cx="907219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i="1"/>
              <a:t>The mission of the Department of Education is to ensure that every learner has access to a world-class education system that academically prepares children and adults to succeed as productive citizens. Further, the Department seeks to establish a culture that is committed to improving opportunities throughout the commonwealth by ensuring that technical support, resources, and optimal learning environments are available for all students, whether children or adults.</a:t>
            </a:r>
            <a:endParaRPr lang="en-US" sz="1600"/>
          </a:p>
          <a:p>
            <a:r>
              <a:rPr lang="en-US"/>
              <a:t>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B10E1-6F4B-CD47-BA28-752268A33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6117-BF33-D246-997D-E78A89C1C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"/>
            <a:ext cx="121920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ELS Safety Guide cover image">
            <a:extLst>
              <a:ext uri="{FF2B5EF4-FFF2-40B4-BE49-F238E27FC236}">
                <a16:creationId xmlns:a16="http://schemas.microsoft.com/office/drawing/2014/main" id="{CBC0CD1E-ED11-3F90-37A2-D5108D592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389" y="1180853"/>
            <a:ext cx="3890522" cy="44962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a Safety Guide?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61" y="1387146"/>
            <a:ext cx="7856990" cy="40837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sz="2400" dirty="0">
                <a:latin typeface="Calibri"/>
                <a:ea typeface="Calibri"/>
                <a:cs typeface="Calibri"/>
              </a:rPr>
              <a:t>Safety is</a:t>
            </a:r>
            <a:r>
              <a:rPr lang="en-US" sz="2400" dirty="0">
                <a:latin typeface="Calibri"/>
                <a:ea typeface="Calibri"/>
                <a:cs typeface="Calibri"/>
              </a:rPr>
              <a:t> not a stand-alone STEELS standard, it is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2400" dirty="0">
                <a:latin typeface="Calibri"/>
                <a:ea typeface="Calibri"/>
                <a:cs typeface="Calibri"/>
              </a:rPr>
              <a:t>embedded throughout STEELS Standards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Hands-on, minds-on learning requires </a:t>
            </a:r>
            <a:r>
              <a:rPr lang="en-US" sz="2400" dirty="0">
                <a:latin typeface="Calibri"/>
                <a:ea typeface="Calibri"/>
                <a:cs typeface="Calibri"/>
              </a:rPr>
              <a:t>safer</a:t>
            </a:r>
            <a:r>
              <a:rPr sz="2400" dirty="0">
                <a:latin typeface="Calibri"/>
                <a:ea typeface="Calibri"/>
                <a:cs typeface="Calibri"/>
              </a:rPr>
              <a:t> environments</a:t>
            </a:r>
          </a:p>
          <a:p>
            <a:r>
              <a:rPr sz="2400" dirty="0">
                <a:latin typeface="Calibri"/>
                <a:ea typeface="Calibri"/>
                <a:cs typeface="Calibri"/>
              </a:rPr>
              <a:t>Supports teachers, administrators, and students in classrooms, labs, and field settings</a:t>
            </a: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Not meant to restrict or limit learning. Meant to maintain a hands-on, minds-on STEELS-aligned focus while looking out for the wellbeing of students and instructors</a:t>
            </a: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Safety standards and better practices evolve, periodic updates like this are important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67C1A-E0A2-C34A-A172-5171B68D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F12F0-E718-5DD6-79D3-A31AB6CB1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14E41-D997-C894-7972-B3608F0B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13"/>
            <a:ext cx="10515600" cy="1325563"/>
          </a:xfrm>
        </p:spPr>
        <p:txBody>
          <a:bodyPr/>
          <a:lstStyle/>
          <a:p>
            <a:r>
              <a: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a Safety Guide?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(cont.)</a:t>
            </a:r>
            <a:endParaRPr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BB0B2-FCA5-45B9-51DD-F82257E87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8208"/>
            <a:ext cx="9675342" cy="50044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+mn-lt"/>
                <a:ea typeface="Calibri"/>
                <a:cs typeface="Calibri"/>
              </a:rPr>
              <a:t>A 2021 Safety survey of 67 STEM teachers in PA Raises Awareness about Reflecting on Safety Standards, Procedures, Policies, and Practices </a:t>
            </a:r>
            <a:endParaRPr lang="en-US" sz="2400" dirty="0">
              <a:latin typeface="+mn-lt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n-lt"/>
                <a:cs typeface="Arial"/>
              </a:rPr>
              <a:t>9% had safety training upon initial hiring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n-lt"/>
                <a:cs typeface="Arial"/>
              </a:rPr>
              <a:t>84% no safety training/updates in the past year</a:t>
            </a:r>
            <a:endParaRPr lang="en-US" dirty="0">
              <a:latin typeface="+mn-lt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n-lt"/>
                <a:cs typeface="Arial"/>
              </a:rPr>
              <a:t>37% had safety zones taped/painted on the floor</a:t>
            </a:r>
            <a:endParaRPr lang="en-US" dirty="0">
              <a:latin typeface="+mn-lt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n-lt"/>
                <a:cs typeface="Arial"/>
              </a:rPr>
              <a:t>62% had a plumbed or portable eyewash station within 10 second access of hazardous areas</a:t>
            </a:r>
            <a:endParaRPr lang="en-US" dirty="0">
              <a:latin typeface="+mn-lt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n-lt"/>
                <a:cs typeface="Arial"/>
              </a:rPr>
              <a:t>79% had an accessible emergency master power shut-off for electric, gas, or water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n-lt"/>
                <a:cs typeface="Arial"/>
              </a:rPr>
              <a:t>84% believed they had good or excellent admin support for safety</a:t>
            </a: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+mn-lt"/>
              <a:ea typeface="Calibri"/>
              <a:cs typeface="Arial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(Source: Love, Roy, &amp; </a:t>
            </a:r>
            <a:r>
              <a:rPr lang="en-US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Sirinides</a:t>
            </a:r>
            <a:r>
              <a:rPr lang="en-US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, 2021 TEEAP Journal)</a:t>
            </a:r>
          </a:p>
        </p:txBody>
      </p:sp>
      <p:pic>
        <p:nvPicPr>
          <p:cNvPr id="4" name="Picture 3" descr="Eye and body wash station">
            <a:extLst>
              <a:ext uri="{FF2B5EF4-FFF2-40B4-BE49-F238E27FC236}">
                <a16:creationId xmlns:a16="http://schemas.microsoft.com/office/drawing/2014/main" id="{5A202FA4-C37F-316F-7CE7-4F6B0941A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486" y="774187"/>
            <a:ext cx="2262020" cy="485560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9BD66-396F-50C9-5B92-4FB559460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29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the Guide </a:t>
            </a:r>
            <a:r>
              <a:rPr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a:</a:t>
            </a:r>
            <a:endParaRPr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9" y="1584784"/>
            <a:ext cx="8427308" cy="36884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Calibri"/>
                <a:ea typeface="Calibri"/>
                <a:cs typeface="Calibri"/>
              </a:rPr>
              <a:t>C</a:t>
            </a:r>
            <a:r>
              <a:rPr sz="2400" dirty="0">
                <a:latin typeface="Calibri"/>
                <a:ea typeface="Calibri"/>
                <a:cs typeface="Calibri"/>
              </a:rPr>
              <a:t>onvenient reference for science and T&amp;E educators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Guide for what codes and standards could apply</a:t>
            </a: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F</a:t>
            </a:r>
            <a:r>
              <a:rPr sz="2400" dirty="0">
                <a:latin typeface="Calibri"/>
                <a:ea typeface="Calibri"/>
                <a:cs typeface="Calibri"/>
              </a:rPr>
              <a:t>ramework </a:t>
            </a:r>
            <a:r>
              <a:rPr lang="en-US" sz="2400" dirty="0">
                <a:latin typeface="Calibri"/>
                <a:ea typeface="Calibri"/>
                <a:cs typeface="Calibri"/>
              </a:rPr>
              <a:t>for developing policies and implementing safer teaching and learning </a:t>
            </a:r>
            <a:r>
              <a:rPr sz="2400" dirty="0">
                <a:latin typeface="Calibri"/>
                <a:ea typeface="Calibri"/>
                <a:cs typeface="Calibri"/>
              </a:rPr>
              <a:t>practices 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R</a:t>
            </a:r>
            <a:r>
              <a:rPr sz="2400" dirty="0">
                <a:latin typeface="Calibri"/>
                <a:ea typeface="Calibri"/>
                <a:cs typeface="Calibri"/>
              </a:rPr>
              <a:t>esource aligned with STEELS Standards and safety </a:t>
            </a:r>
            <a:r>
              <a:rPr lang="en-US" sz="2400" dirty="0">
                <a:latin typeface="Calibri"/>
                <a:ea typeface="Calibri"/>
                <a:cs typeface="Calibri"/>
              </a:rPr>
              <a:t>ethical considerations for design-based learning</a:t>
            </a:r>
            <a:endParaRPr sz="2400" dirty="0">
              <a:latin typeface="Calibri"/>
              <a:ea typeface="Calibri"/>
              <a:cs typeface="Calibri"/>
            </a:endParaRP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T</a:t>
            </a:r>
            <a:r>
              <a:rPr sz="2400" dirty="0">
                <a:latin typeface="Calibri"/>
                <a:ea typeface="Calibri"/>
                <a:cs typeface="Calibri"/>
              </a:rPr>
              <a:t>ool to help embed safety in everyday instruction</a:t>
            </a:r>
            <a:r>
              <a:rPr lang="en-US" sz="2400" dirty="0">
                <a:latin typeface="Calibri"/>
                <a:ea typeface="Calibri"/>
                <a:cs typeface="Calibri"/>
              </a:rPr>
              <a:t> (develop safer habits students transfer to home, postsecondary education, and the workplace)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Writing on a wall that reads &quot;THINK SAFETY BEGINS WITH YOU.&quot;">
            <a:extLst>
              <a:ext uri="{FF2B5EF4-FFF2-40B4-BE49-F238E27FC236}">
                <a16:creationId xmlns:a16="http://schemas.microsoft.com/office/drawing/2014/main" id="{B309D93B-5117-50DF-4AB5-953F02233F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818" t="10251" r="21582" b="45672"/>
          <a:stretch>
            <a:fillRect/>
          </a:stretch>
        </p:blipFill>
        <p:spPr>
          <a:xfrm>
            <a:off x="8798011" y="2090056"/>
            <a:ext cx="3233350" cy="267788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2516D-751C-BF83-6454-AEEAB358D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the Guide IS NOT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93" y="1587875"/>
            <a:ext cx="9567690" cy="36822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egal advice or a replacement for school/entity policies</a:t>
            </a:r>
          </a:p>
          <a:p>
            <a:r>
              <a:rPr lang="en-US" sz="2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checklist of absolute rules</a:t>
            </a:r>
            <a:r>
              <a:rPr lang="en-US" sz="2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. L</a:t>
            </a:r>
            <a:r>
              <a:rPr sz="2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ocal conditions and solicitor guidance still apply</a:t>
            </a:r>
          </a:p>
          <a:p>
            <a:r>
              <a:rPr lang="en-US" sz="2400" dirty="0">
                <a:latin typeface="+mn-lt"/>
                <a:ea typeface="Calibri"/>
                <a:cs typeface="Calibri"/>
              </a:rPr>
              <a:t>A</a:t>
            </a:r>
            <a:r>
              <a:rPr sz="2400" dirty="0">
                <a:latin typeface="+mn-lt"/>
                <a:ea typeface="Calibri"/>
                <a:cs typeface="Calibri"/>
              </a:rPr>
              <a:t> substitute for professional judgment, training, or supervision</a:t>
            </a:r>
            <a:endParaRPr lang="en-US" sz="24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+mn-lt"/>
                <a:ea typeface="Calibri"/>
                <a:cs typeface="Arial"/>
              </a:rPr>
              <a:t>Safety requires collaboration between teacher preparation programs, IUs, school districts, and other important stakeholders. This guide can help facilitate important safety discussions.</a:t>
            </a:r>
            <a:endParaRPr lang="en-US" sz="2400" dirty="0">
              <a:latin typeface="+mn-lt"/>
              <a:ea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7A434-6FED-4567-0F56-AC1C1A16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hecklist, clipboard, cross, error, fail, reject, survey icon - Download on  Iconfinder">
            <a:extLst>
              <a:ext uri="{FF2B5EF4-FFF2-40B4-BE49-F238E27FC236}">
                <a16:creationId xmlns:a16="http://schemas.microsoft.com/office/drawing/2014/main" id="{3235F006-3F5D-91C8-2542-21EBF960B6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810" y="1587875"/>
            <a:ext cx="2965142" cy="29725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Process</a:t>
            </a:r>
            <a:endParaRPr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172" y="1879252"/>
            <a:ext cx="7136027" cy="30994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+mn-lt"/>
                <a:ea typeface="Calibri"/>
                <a:cs typeface="Calibri"/>
              </a:rPr>
              <a:t>22 Pennsylvania STEELS educators convened to review various resources, discuss, and propose the structure and content for the new guide (December 2022 @ Pattan)</a:t>
            </a:r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  <a:ea typeface="Calibri"/>
                <a:cs typeface="Calibri"/>
              </a:rPr>
              <a:t>The 22 STEELS Safety Guide Writing Team Members were from various backgrounds and regions</a:t>
            </a:r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  <a:ea typeface="Calibri"/>
                <a:cs typeface="Calibri"/>
              </a:rPr>
              <a:t>Shared valuable experiences on classroom, lab, and field safety</a:t>
            </a:r>
          </a:p>
          <a:p>
            <a:pPr marL="0" indent="0">
              <a:buNone/>
            </a:pPr>
            <a:endParaRPr lang="en-US" sz="1800" dirty="0">
              <a:latin typeface="+mn-lt"/>
              <a:ea typeface="Calibri"/>
              <a:cs typeface="Calibri"/>
            </a:endParaRPr>
          </a:p>
        </p:txBody>
      </p:sp>
      <p:pic>
        <p:nvPicPr>
          <p:cNvPr id="4" name="Picture 3" descr="Photo taken during the STEELS Safety Guide development meeting.">
            <a:extLst>
              <a:ext uri="{FF2B5EF4-FFF2-40B4-BE49-F238E27FC236}">
                <a16:creationId xmlns:a16="http://schemas.microsoft.com/office/drawing/2014/main" id="{BB6248DC-AEB1-AA83-7B32-03CFCBAE90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44" t="14456" r="148" b="18121"/>
          <a:stretch>
            <a:fillRect/>
          </a:stretch>
        </p:blipFill>
        <p:spPr>
          <a:xfrm>
            <a:off x="7370806" y="1848359"/>
            <a:ext cx="4642022" cy="28176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1CE3E-E5DE-4C92-3DAE-661872470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BB926-3467-E1A6-73E1-C06BD88EF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E27CB-2E1F-810E-7904-0447B6F5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Process (cont.)</a:t>
            </a:r>
            <a:endParaRPr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C7CA5-ED21-64DE-B7DF-ACF528FFE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421" y="969080"/>
            <a:ext cx="7142206" cy="57523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dirty="0">
                <a:latin typeface="+mn-lt"/>
                <a:ea typeface="Calibri"/>
                <a:cs typeface="Calibri"/>
              </a:rPr>
              <a:t>Collaboration with National Safety Consultants (January 2023-May 2024)</a:t>
            </a:r>
            <a:endParaRPr lang="en-US" sz="2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>
                <a:latin typeface="+mn-lt"/>
                <a:ea typeface="Calibri"/>
                <a:cs typeface="Calibri"/>
              </a:rPr>
              <a:t>Identified core needs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latin typeface="+mn-lt"/>
                <a:ea typeface="Calibri"/>
                <a:cs typeface="Calibri"/>
              </a:rPr>
              <a:t>Clear, accessible guidance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latin typeface="+mn-lt"/>
                <a:ea typeface="Calibri"/>
                <a:cs typeface="Calibri"/>
              </a:rPr>
              <a:t>Equity &amp; </a:t>
            </a:r>
            <a:r>
              <a:rPr lang="en-US" sz="2200" dirty="0" err="1">
                <a:latin typeface="+mn-lt"/>
                <a:ea typeface="Calibri"/>
                <a:cs typeface="Calibri"/>
              </a:rPr>
              <a:t>UDL</a:t>
            </a:r>
            <a:r>
              <a:rPr lang="en-US" sz="2200" dirty="0">
                <a:latin typeface="+mn-lt"/>
                <a:ea typeface="Calibri"/>
                <a:cs typeface="Calibri"/>
              </a:rPr>
              <a:t> considerations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latin typeface="+mn-lt"/>
                <a:ea typeface="Calibri"/>
                <a:cs typeface="Calibri"/>
              </a:rPr>
              <a:t>Integration of safety into design thinking and inquiry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latin typeface="+mn-lt"/>
                <a:ea typeface="Calibri"/>
                <a:cs typeface="Calibri"/>
              </a:rPr>
              <a:t>Need for spanning across STEELS to help with various potential biological, chemical, physical, and environmental hazards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latin typeface="+mn-lt"/>
                <a:ea typeface="Calibri"/>
                <a:cs typeface="Calibri"/>
              </a:rPr>
              <a:t>Sensitivity to longevity of the guide (ex. additive manufacturing instead of 3D printing)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>
                <a:latin typeface="+mn-lt"/>
                <a:ea typeface="Calibri"/>
                <a:cs typeface="Calibri"/>
              </a:rPr>
              <a:t>Partnered with PDE and educators for review and to assemble the guide into a comprehensive resource (June 2024-October 2024)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>
                <a:latin typeface="+mn-lt"/>
                <a:ea typeface="Calibri"/>
                <a:cs typeface="Calibri"/>
              </a:rPr>
              <a:t>Regulatory and legal review, formatting (November 2024-February 2025)</a:t>
            </a:r>
          </a:p>
        </p:txBody>
      </p:sp>
      <p:pic>
        <p:nvPicPr>
          <p:cNvPr id="4" name="Picture 3" descr="Photo taken during the STEELS Safety Guide development meeting.">
            <a:extLst>
              <a:ext uri="{FF2B5EF4-FFF2-40B4-BE49-F238E27FC236}">
                <a16:creationId xmlns:a16="http://schemas.microsoft.com/office/drawing/2014/main" id="{95F1C3B5-5CA7-15A6-DD88-502A0174F0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44" t="14456" r="148" b="18121"/>
          <a:stretch>
            <a:fillRect/>
          </a:stretch>
        </p:blipFill>
        <p:spPr>
          <a:xfrm>
            <a:off x="7463481" y="1707283"/>
            <a:ext cx="4642022" cy="28176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2AEA5-1A6E-9B4E-FC8C-03F00378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46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 of the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06" y="1570472"/>
            <a:ext cx="902043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I: Overview &amp;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/Equity in Safety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II: Legal mandates &amp; roles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III: Safety considerations for facilities, 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 equipment, labs, offsite learning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IV: Instructional strategies, pedagogy, 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 evaluation of safety knowledge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V: Appendices (sample forms, checklists, acknowledgements)</a:t>
            </a:r>
          </a:p>
        </p:txBody>
      </p:sp>
      <p:pic>
        <p:nvPicPr>
          <p:cNvPr id="4" name="Picture 3" descr="Universal Design for Learning">
            <a:extLst>
              <a:ext uri="{FF2B5EF4-FFF2-40B4-BE49-F238E27FC236}">
                <a16:creationId xmlns:a16="http://schemas.microsoft.com/office/drawing/2014/main" id="{9331E40D-0FC4-5B1F-FA81-BE56F3703B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443"/>
          <a:stretch>
            <a:fillRect/>
          </a:stretch>
        </p:blipFill>
        <p:spPr>
          <a:xfrm>
            <a:off x="7806752" y="1135932"/>
            <a:ext cx="4273042" cy="2373538"/>
          </a:xfrm>
          <a:prstGeom prst="rect">
            <a:avLst/>
          </a:prstGeom>
        </p:spPr>
      </p:pic>
      <p:pic>
        <p:nvPicPr>
          <p:cNvPr id="5" name="Picture 4" descr="Universal Design for Learning">
            <a:extLst>
              <a:ext uri="{FF2B5EF4-FFF2-40B4-BE49-F238E27FC236}">
                <a16:creationId xmlns:a16="http://schemas.microsoft.com/office/drawing/2014/main" id="{299371DD-038A-5EB9-78A2-42FD881E34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085" t="-468" r="125" b="-685"/>
          <a:stretch>
            <a:fillRect/>
          </a:stretch>
        </p:blipFill>
        <p:spPr>
          <a:xfrm>
            <a:off x="9049129" y="3489226"/>
            <a:ext cx="2196842" cy="24009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0FCBD-DAEB-4EB4-DA1E-5E66F7E6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Features for Educators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282" y="1490778"/>
            <a:ext cx="6474941" cy="46204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sz="2400" dirty="0">
                <a:latin typeface="Calibri"/>
                <a:ea typeface="Calibri"/>
                <a:cs typeface="Calibri"/>
              </a:rPr>
              <a:t>Practical checklists and forms for daily use</a:t>
            </a:r>
            <a:r>
              <a:rPr lang="en-US" sz="2400" dirty="0">
                <a:latin typeface="Calibri"/>
                <a:ea typeface="Calibri"/>
                <a:cs typeface="Calibri"/>
              </a:rPr>
              <a:t> or modification in consultation with your school district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Guidance on hazard </a:t>
            </a:r>
            <a:r>
              <a:rPr lang="en-US" sz="2400" dirty="0">
                <a:latin typeface="Calibri"/>
                <a:ea typeface="Calibri"/>
                <a:cs typeface="Calibri"/>
              </a:rPr>
              <a:t>identification</a:t>
            </a:r>
            <a:r>
              <a:rPr sz="2400" dirty="0">
                <a:latin typeface="Calibri"/>
                <a:ea typeface="Calibri"/>
                <a:cs typeface="Calibri"/>
              </a:rPr>
              <a:t>, risk management</a:t>
            </a:r>
            <a:r>
              <a:rPr lang="en-US" sz="2400" dirty="0">
                <a:latin typeface="Calibri"/>
                <a:ea typeface="Calibri"/>
                <a:cs typeface="Calibri"/>
              </a:rPr>
              <a:t> and mitigation</a:t>
            </a:r>
            <a:r>
              <a:rPr sz="2400" dirty="0">
                <a:latin typeface="Calibri"/>
                <a:ea typeface="Calibri"/>
                <a:cs typeface="Calibri"/>
              </a:rPr>
              <a:t>, and emergency procedures</a:t>
            </a:r>
          </a:p>
          <a:p>
            <a:r>
              <a:rPr sz="2400" dirty="0">
                <a:latin typeface="Calibri"/>
                <a:ea typeface="Calibri"/>
                <a:cs typeface="Calibri"/>
              </a:rPr>
              <a:t>Strategies for </a:t>
            </a:r>
            <a:r>
              <a:rPr lang="en-US" sz="2400" dirty="0">
                <a:latin typeface="Calibri"/>
                <a:ea typeface="Calibri"/>
                <a:cs typeface="Calibri"/>
              </a:rPr>
              <a:t>developing a safety culture through improving safety</a:t>
            </a:r>
            <a:r>
              <a:rPr sz="2400" dirty="0">
                <a:latin typeface="Calibri"/>
                <a:ea typeface="Calibri"/>
                <a:cs typeface="Calibri"/>
              </a:rPr>
              <a:t> </a:t>
            </a:r>
            <a:r>
              <a:rPr lang="en-US" sz="2400" dirty="0">
                <a:latin typeface="Calibri"/>
                <a:ea typeface="Calibri"/>
                <a:cs typeface="Calibri"/>
              </a:rPr>
              <a:t>consciousness, habits, and attitudes</a:t>
            </a:r>
            <a:endParaRPr sz="2400" dirty="0">
              <a:latin typeface="Calibri"/>
              <a:ea typeface="Calibri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Alignment with occupancy load</a:t>
            </a:r>
            <a:r>
              <a:rPr lang="en-US" sz="2400" dirty="0">
                <a:latin typeface="Calibri"/>
                <a:ea typeface="Calibri"/>
                <a:cs typeface="Calibri"/>
              </a:rPr>
              <a:t> (fire code)</a:t>
            </a:r>
            <a:r>
              <a:rPr sz="2400" dirty="0">
                <a:latin typeface="Calibri"/>
                <a:ea typeface="Calibri"/>
                <a:cs typeface="Calibri"/>
              </a:rPr>
              <a:t>, ADA,</a:t>
            </a:r>
            <a:r>
              <a:rPr lang="en-US" sz="2400" dirty="0">
                <a:latin typeface="Calibri"/>
                <a:ea typeface="Calibri"/>
                <a:cs typeface="Calibri"/>
              </a:rPr>
              <a:t> </a:t>
            </a:r>
            <a:r>
              <a:rPr sz="2400" dirty="0">
                <a:latin typeface="Calibri"/>
                <a:ea typeface="Calibri"/>
                <a:cs typeface="Calibri"/>
              </a:rPr>
              <a:t>equity</a:t>
            </a:r>
            <a:r>
              <a:rPr lang="en-US" sz="2400" dirty="0">
                <a:latin typeface="Calibri"/>
                <a:ea typeface="Calibri"/>
                <a:cs typeface="Calibri"/>
              </a:rPr>
              <a:t>, and applicable safety </a:t>
            </a:r>
            <a:r>
              <a:rPr sz="2400" dirty="0">
                <a:latin typeface="Calibri"/>
                <a:ea typeface="Calibri"/>
                <a:cs typeface="Calibri"/>
              </a:rPr>
              <a:t>standards</a:t>
            </a:r>
          </a:p>
        </p:txBody>
      </p:sp>
      <p:pic>
        <p:nvPicPr>
          <p:cNvPr id="4" name="Picture 3" descr="a graph depicting the Hierarchy of Controls. This includes Elimination, Substitution, Engineering Controls, Administrative Controls, and PPE">
            <a:extLst>
              <a:ext uri="{FF2B5EF4-FFF2-40B4-BE49-F238E27FC236}">
                <a16:creationId xmlns:a16="http://schemas.microsoft.com/office/drawing/2014/main" id="{AA65526C-F4AC-28CF-50D8-1C009ED98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272" y="1118798"/>
            <a:ext cx="5834728" cy="3891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232D3A-043F-2A8A-4B60-CCAB4B306E27}"/>
              </a:ext>
            </a:extLst>
          </p:cNvPr>
          <p:cNvSpPr txBox="1"/>
          <p:nvPr/>
        </p:nvSpPr>
        <p:spPr>
          <a:xfrm>
            <a:off x="7944945" y="5101229"/>
            <a:ext cx="21898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ea typeface="Calibri"/>
                <a:cs typeface="Calibri"/>
              </a:rPr>
              <a:t>Photo Credit: OSHA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50D86-EF30-1C87-4F63-A355221CB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5351-C004-6E44-B836-3AE785966E6F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erful Powerpoint  -  version 1.0: 5/17/23 11:46 AM  -  Read-Only" id="{57AD68BE-15AC-FB48-829E-26DCA89EA776}" vid="{FE3895ED-45CE-AE4D-9685-181748465F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c037d5-3aae-4eba-9dec-a926451bc98f" xsi:nil="true"/>
    <lcf76f155ced4ddcb4097134ff3c332f xmlns="619e9023-7fe2-4e3d-9807-62b6c8302c1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35ED75752BCA4DA4E256401831089B" ma:contentTypeVersion="17" ma:contentTypeDescription="Create a new document." ma:contentTypeScope="" ma:versionID="0783e2f718f7a5c5039104849cd3155f">
  <xsd:schema xmlns:xsd="http://www.w3.org/2001/XMLSchema" xmlns:xs="http://www.w3.org/2001/XMLSchema" xmlns:p="http://schemas.microsoft.com/office/2006/metadata/properties" xmlns:ns2="619e9023-7fe2-4e3d-9807-62b6c8302c1b" xmlns:ns3="fbc037d5-3aae-4eba-9dec-a926451bc98f" targetNamespace="http://schemas.microsoft.com/office/2006/metadata/properties" ma:root="true" ma:fieldsID="21fa150c8e09a26f56bb316ab4d7cb3e" ns2:_="" ns3:_="">
    <xsd:import namespace="619e9023-7fe2-4e3d-9807-62b6c8302c1b"/>
    <xsd:import namespace="fbc037d5-3aae-4eba-9dec-a926451bc9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9e9023-7fe2-4e3d-9807-62b6c8302c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3a5fc0d6-7222-447d-a74f-5077384881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c037d5-3aae-4eba-9dec-a926451bc98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953e9ec-ae23-4c66-8fbc-a31ce0e85919}" ma:internalName="TaxCatchAll" ma:showField="CatchAllData" ma:web="fbc037d5-3aae-4eba-9dec-a926451bc9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78F0FE-9AF5-4858-BF17-713C5311F8F7}">
  <ds:schemaRefs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  <ds:schemaRef ds:uri="fbc037d5-3aae-4eba-9dec-a926451bc98f"/>
    <ds:schemaRef ds:uri="619e9023-7fe2-4e3d-9807-62b6c8302c1b"/>
  </ds:schemaRefs>
</ds:datastoreItem>
</file>

<file path=customXml/itemProps2.xml><?xml version="1.0" encoding="utf-8"?>
<ds:datastoreItem xmlns:ds="http://schemas.openxmlformats.org/officeDocument/2006/customXml" ds:itemID="{D4A475E4-497D-4C6F-AAE9-10E232E1AC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B667A1-3AE0-4F22-B17E-EF621E33A4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9e9023-7fe2-4e3d-9807-62b6c8302c1b"/>
    <ds:schemaRef ds:uri="fbc037d5-3aae-4eba-9dec-a926451bc9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7616</TotalTime>
  <Words>1031</Words>
  <Application>Microsoft Office PowerPoint</Application>
  <PresentationFormat>Widescreen</PresentationFormat>
  <Paragraphs>108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Verdana</vt:lpstr>
      <vt:lpstr>Wingdings</vt:lpstr>
      <vt:lpstr>Office Theme</vt:lpstr>
      <vt:lpstr>STEELS Safety Guide A Resource for Safer and Inclusive STEELS Learning Environments</vt:lpstr>
      <vt:lpstr>Why a Safety Guide?</vt:lpstr>
      <vt:lpstr>Why a Safety Guide? (cont.)</vt:lpstr>
      <vt:lpstr>What the Guide IS a:</vt:lpstr>
      <vt:lpstr>What the Guide IS NOT</vt:lpstr>
      <vt:lpstr>Development Process</vt:lpstr>
      <vt:lpstr>Development Process (cont.)</vt:lpstr>
      <vt:lpstr>Structure of the Guide</vt:lpstr>
      <vt:lpstr>Key Features for Educators</vt:lpstr>
      <vt:lpstr>Benefits for Schools &amp; Educators</vt:lpstr>
      <vt:lpstr>How to Use the Guide</vt:lpstr>
      <vt:lpstr>Closing &amp; Next Steps</vt:lpstr>
      <vt:lpstr>Contact/Mission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Cheerful PDE PowerPoint Template</dc:title>
  <dc:creator>Bazzo, Kelly</dc:creator>
  <cp:lastModifiedBy>Aaron Feuerstein</cp:lastModifiedBy>
  <cp:revision>4</cp:revision>
  <dcterms:created xsi:type="dcterms:W3CDTF">2022-02-17T17:15:49Z</dcterms:created>
  <dcterms:modified xsi:type="dcterms:W3CDTF">2025-11-18T15:25:21Z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0x0101009535ED75752BCA4DA4E256401831089B</vt:lpwstr>
  </property>
  <property fmtid="{D5CDD505-2E9C-101B-9397-08002B2CF9AE}" pid="3" name="MediaServiceImageTags">
    <vt:lpwstr/>
  </property>
</Properties>
</file>