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20"/>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x="7772400" cy="10058400"/>
  <p:notesSz cx="7772400" cy="10058400"/>
  <p:embeddedFontLst>
    <p:embeddedFont>
      <p:font typeface="Arial Black" panose="020B0A04020102020204" pitchFamily="34" charset="0"/>
      <p:regular r:id="rId21"/>
      <p:bold r:id="rId22"/>
    </p:embeddedFont>
    <p:embeddedFont>
      <p:font typeface="Century Gothic" panose="020B0502020202020204" pitchFamily="34" charset="0"/>
      <p:regular r:id="rId23"/>
      <p:bold r:id="rId24"/>
      <p:italic r:id="rId25"/>
      <p:boldItalic r:id="rId26"/>
    </p:embeddedFont>
    <p:embeddedFont>
      <p:font typeface="Tahoma" panose="020B0604030504040204" pitchFamily="34" charset="0"/>
      <p:regular r:id="rId27"/>
      <p:bold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guide id="3" orient="horz" pos="1512">
          <p15:clr>
            <a:srgbClr val="9AA0A6"/>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2" roundtripDataSignature="AMtx7mgqolYYwty5kGobhnulVFlh4e/OM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5407"/>
    <a:srgbClr val="C35D09"/>
    <a:srgbClr val="38761D"/>
    <a:srgbClr val="C45D08"/>
    <a:srgbClr val="AD5C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275E2D-326A-409D-82F7-37C1EBE04AA4}" v="3" dt="2025-06-20T17:54:41.398"/>
  </p1510:revLst>
</p1510:revInfo>
</file>

<file path=ppt/tableStyles.xml><?xml version="1.0" encoding="utf-8"?>
<a:tblStyleLst xmlns:a="http://schemas.openxmlformats.org/drawingml/2006/main" def="{B7C48D6A-69C8-419F-B8CB-F48239063F69}">
  <a:tblStyle styleId="{B7C48D6A-69C8-419F-B8CB-F48239063F69}"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F4B96F04-FC42-4FB8-B7E7-CE763A27E0E9}"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76"/>
    <p:restoredTop sz="94694"/>
  </p:normalViewPr>
  <p:slideViewPr>
    <p:cSldViewPr snapToGrid="0">
      <p:cViewPr varScale="1">
        <p:scale>
          <a:sx n="103" d="100"/>
          <a:sy n="103" d="100"/>
        </p:scale>
        <p:origin x="3018" y="198"/>
      </p:cViewPr>
      <p:guideLst>
        <p:guide orient="horz" pos="2880"/>
        <p:guide pos="2160"/>
        <p:guide orient="horz" pos="151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6.fntdata"/><Relationship Id="rId3" Type="http://schemas.openxmlformats.org/officeDocument/2006/relationships/customXml" Target="../customXml/item3.xml"/><Relationship Id="rId21" Type="http://schemas.openxmlformats.org/officeDocument/2006/relationships/font" Target="fonts/font1.fntdata"/><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5.fntdata"/><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4.fntdata"/><Relationship Id="rId32" Type="http://customschemas.google.com/relationships/presentationmetadata" Target="metadata"/><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3.fntdata"/><Relationship Id="rId28" Type="http://schemas.openxmlformats.org/officeDocument/2006/relationships/font" Target="fonts/font8.fntdata"/><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2.fntdata"/><Relationship Id="rId27" Type="http://schemas.openxmlformats.org/officeDocument/2006/relationships/font" Target="fonts/font7.fntdata"/><Relationship Id="rId35"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Feuerstein" userId="f5de8b9a-5c09-4bc3-b449-ac980e458ac8" providerId="ADAL" clId="{BE275E2D-326A-409D-82F7-37C1EBE04AA4}"/>
    <pc:docChg chg="undo custSel modSld">
      <pc:chgData name="Aaron Feuerstein" userId="f5de8b9a-5c09-4bc3-b449-ac980e458ac8" providerId="ADAL" clId="{BE275E2D-326A-409D-82F7-37C1EBE04AA4}" dt="2025-06-20T18:31:45.075" v="714" actId="13244"/>
      <pc:docMkLst>
        <pc:docMk/>
      </pc:docMkLst>
      <pc:sldChg chg="addSp modSp mod">
        <pc:chgData name="Aaron Feuerstein" userId="f5de8b9a-5c09-4bc3-b449-ac980e458ac8" providerId="ADAL" clId="{BE275E2D-326A-409D-82F7-37C1EBE04AA4}" dt="2025-06-20T18:01:52.180" v="652" actId="13244"/>
        <pc:sldMkLst>
          <pc:docMk/>
          <pc:sldMk cId="0" sldId="256"/>
        </pc:sldMkLst>
        <pc:spChg chg="add mod ord">
          <ac:chgData name="Aaron Feuerstein" userId="f5de8b9a-5c09-4bc3-b449-ac980e458ac8" providerId="ADAL" clId="{BE275E2D-326A-409D-82F7-37C1EBE04AA4}" dt="2025-06-20T18:01:08.615" v="646" actId="13244"/>
          <ac:spMkLst>
            <pc:docMk/>
            <pc:sldMk cId="0" sldId="256"/>
            <ac:spMk id="2" creationId="{70EA67C7-F222-72B8-5895-9A785B7E9A3B}"/>
          </ac:spMkLst>
        </pc:spChg>
        <pc:spChg chg="mod">
          <ac:chgData name="Aaron Feuerstein" userId="f5de8b9a-5c09-4bc3-b449-ac980e458ac8" providerId="ADAL" clId="{BE275E2D-326A-409D-82F7-37C1EBE04AA4}" dt="2025-06-20T18:01:41.393" v="651" actId="1076"/>
          <ac:spMkLst>
            <pc:docMk/>
            <pc:sldMk cId="0" sldId="256"/>
            <ac:spMk id="45" creationId="{00000000-0000-0000-0000-000000000000}"/>
          </ac:spMkLst>
        </pc:spChg>
        <pc:spChg chg="mod">
          <ac:chgData name="Aaron Feuerstein" userId="f5de8b9a-5c09-4bc3-b449-ac980e458ac8" providerId="ADAL" clId="{BE275E2D-326A-409D-82F7-37C1EBE04AA4}" dt="2025-06-20T17:37:08.863" v="75" actId="948"/>
          <ac:spMkLst>
            <pc:docMk/>
            <pc:sldMk cId="0" sldId="256"/>
            <ac:spMk id="46" creationId="{00000000-0000-0000-0000-000000000000}"/>
          </ac:spMkLst>
        </pc:spChg>
        <pc:spChg chg="mod ord">
          <ac:chgData name="Aaron Feuerstein" userId="f5de8b9a-5c09-4bc3-b449-ac980e458ac8" providerId="ADAL" clId="{BE275E2D-326A-409D-82F7-37C1EBE04AA4}" dt="2025-06-20T18:01:10.403" v="647" actId="13244"/>
          <ac:spMkLst>
            <pc:docMk/>
            <pc:sldMk cId="0" sldId="256"/>
            <ac:spMk id="47" creationId="{00000000-0000-0000-0000-000000000000}"/>
          </ac:spMkLst>
        </pc:spChg>
        <pc:spChg chg="mod ord">
          <ac:chgData name="Aaron Feuerstein" userId="f5de8b9a-5c09-4bc3-b449-ac980e458ac8" providerId="ADAL" clId="{BE275E2D-326A-409D-82F7-37C1EBE04AA4}" dt="2025-06-20T18:01:23.492" v="649" actId="962"/>
          <ac:spMkLst>
            <pc:docMk/>
            <pc:sldMk cId="0" sldId="256"/>
            <ac:spMk id="48" creationId="{00000000-0000-0000-0000-000000000000}"/>
          </ac:spMkLst>
        </pc:spChg>
        <pc:spChg chg="ord">
          <ac:chgData name="Aaron Feuerstein" userId="f5de8b9a-5c09-4bc3-b449-ac980e458ac8" providerId="ADAL" clId="{BE275E2D-326A-409D-82F7-37C1EBE04AA4}" dt="2025-06-20T18:01:52.180" v="652" actId="13244"/>
          <ac:spMkLst>
            <pc:docMk/>
            <pc:sldMk cId="0" sldId="256"/>
            <ac:spMk id="50" creationId="{00000000-0000-0000-0000-000000000000}"/>
          </ac:spMkLst>
        </pc:spChg>
        <pc:graphicFrameChg chg="mod">
          <ac:chgData name="Aaron Feuerstein" userId="f5de8b9a-5c09-4bc3-b449-ac980e458ac8" providerId="ADAL" clId="{BE275E2D-326A-409D-82F7-37C1EBE04AA4}" dt="2025-06-20T17:36:58.053" v="74" actId="1076"/>
          <ac:graphicFrameMkLst>
            <pc:docMk/>
            <pc:sldMk cId="0" sldId="256"/>
            <ac:graphicFrameMk id="9" creationId="{AC35C504-E73D-4C55-BAF8-E606AD76075F}"/>
          </ac:graphicFrameMkLst>
        </pc:graphicFrameChg>
        <pc:picChg chg="mod">
          <ac:chgData name="Aaron Feuerstein" userId="f5de8b9a-5c09-4bc3-b449-ac980e458ac8" providerId="ADAL" clId="{BE275E2D-326A-409D-82F7-37C1EBE04AA4}" dt="2025-06-20T17:36:55.280" v="73" actId="1076"/>
          <ac:picMkLst>
            <pc:docMk/>
            <pc:sldMk cId="0" sldId="256"/>
            <ac:picMk id="10" creationId="{756F4AC4-31B6-4027-9BC3-EC2D88758FC0}"/>
          </ac:picMkLst>
        </pc:picChg>
        <pc:picChg chg="mod ord">
          <ac:chgData name="Aaron Feuerstein" userId="f5de8b9a-5c09-4bc3-b449-ac980e458ac8" providerId="ADAL" clId="{BE275E2D-326A-409D-82F7-37C1EBE04AA4}" dt="2025-06-20T18:01:23.492" v="649" actId="962"/>
          <ac:picMkLst>
            <pc:docMk/>
            <pc:sldMk cId="0" sldId="256"/>
            <ac:picMk id="49" creationId="{00000000-0000-0000-0000-000000000000}"/>
          </ac:picMkLst>
        </pc:picChg>
      </pc:sldChg>
      <pc:sldChg chg="addSp delSp modSp mod">
        <pc:chgData name="Aaron Feuerstein" userId="f5de8b9a-5c09-4bc3-b449-ac980e458ac8" providerId="ADAL" clId="{BE275E2D-326A-409D-82F7-37C1EBE04AA4}" dt="2025-06-20T18:03:11.904" v="657" actId="13244"/>
        <pc:sldMkLst>
          <pc:docMk/>
          <pc:sldMk cId="0" sldId="257"/>
        </pc:sldMkLst>
        <pc:spChg chg="add mod ord">
          <ac:chgData name="Aaron Feuerstein" userId="f5de8b9a-5c09-4bc3-b449-ac980e458ac8" providerId="ADAL" clId="{BE275E2D-326A-409D-82F7-37C1EBE04AA4}" dt="2025-06-20T18:02:57.163" v="653" actId="13244"/>
          <ac:spMkLst>
            <pc:docMk/>
            <pc:sldMk cId="0" sldId="257"/>
            <ac:spMk id="2" creationId="{C1F576C1-2310-D484-7111-246D4B4D8D25}"/>
          </ac:spMkLst>
        </pc:spChg>
        <pc:spChg chg="del mod">
          <ac:chgData name="Aaron Feuerstein" userId="f5de8b9a-5c09-4bc3-b449-ac980e458ac8" providerId="ADAL" clId="{BE275E2D-326A-409D-82F7-37C1EBE04AA4}" dt="2025-06-20T17:01:57.324" v="20" actId="478"/>
          <ac:spMkLst>
            <pc:docMk/>
            <pc:sldMk cId="0" sldId="257"/>
            <ac:spMk id="57" creationId="{00000000-0000-0000-0000-000000000000}"/>
          </ac:spMkLst>
        </pc:spChg>
        <pc:spChg chg="del mod">
          <ac:chgData name="Aaron Feuerstein" userId="f5de8b9a-5c09-4bc3-b449-ac980e458ac8" providerId="ADAL" clId="{BE275E2D-326A-409D-82F7-37C1EBE04AA4}" dt="2025-06-20T17:02:05.676" v="22" actId="478"/>
          <ac:spMkLst>
            <pc:docMk/>
            <pc:sldMk cId="0" sldId="257"/>
            <ac:spMk id="58" creationId="{00000000-0000-0000-0000-000000000000}"/>
          </ac:spMkLst>
        </pc:spChg>
        <pc:spChg chg="mod ord">
          <ac:chgData name="Aaron Feuerstein" userId="f5de8b9a-5c09-4bc3-b449-ac980e458ac8" providerId="ADAL" clId="{BE275E2D-326A-409D-82F7-37C1EBE04AA4}" dt="2025-06-20T18:03:00.527" v="654" actId="13244"/>
          <ac:spMkLst>
            <pc:docMk/>
            <pc:sldMk cId="0" sldId="257"/>
            <ac:spMk id="59" creationId="{00000000-0000-0000-0000-000000000000}"/>
          </ac:spMkLst>
        </pc:spChg>
        <pc:spChg chg="mod">
          <ac:chgData name="Aaron Feuerstein" userId="f5de8b9a-5c09-4bc3-b449-ac980e458ac8" providerId="ADAL" clId="{BE275E2D-326A-409D-82F7-37C1EBE04AA4}" dt="2025-06-20T18:03:09.120" v="656" actId="962"/>
          <ac:spMkLst>
            <pc:docMk/>
            <pc:sldMk cId="0" sldId="257"/>
            <ac:spMk id="60" creationId="{00000000-0000-0000-0000-000000000000}"/>
          </ac:spMkLst>
        </pc:spChg>
        <pc:spChg chg="ord">
          <ac:chgData name="Aaron Feuerstein" userId="f5de8b9a-5c09-4bc3-b449-ac980e458ac8" providerId="ADAL" clId="{BE275E2D-326A-409D-82F7-37C1EBE04AA4}" dt="2025-06-20T18:03:11.904" v="657" actId="13244"/>
          <ac:spMkLst>
            <pc:docMk/>
            <pc:sldMk cId="0" sldId="257"/>
            <ac:spMk id="62" creationId="{00000000-0000-0000-0000-000000000000}"/>
          </ac:spMkLst>
        </pc:spChg>
        <pc:spChg chg="del mod">
          <ac:chgData name="Aaron Feuerstein" userId="f5de8b9a-5c09-4bc3-b449-ac980e458ac8" providerId="ADAL" clId="{BE275E2D-326A-409D-82F7-37C1EBE04AA4}" dt="2025-06-20T17:02:11.431" v="25" actId="478"/>
          <ac:spMkLst>
            <pc:docMk/>
            <pc:sldMk cId="0" sldId="257"/>
            <ac:spMk id="63" creationId="{00000000-0000-0000-0000-000000000000}"/>
          </ac:spMkLst>
        </pc:spChg>
        <pc:spChg chg="del mod">
          <ac:chgData name="Aaron Feuerstein" userId="f5de8b9a-5c09-4bc3-b449-ac980e458ac8" providerId="ADAL" clId="{BE275E2D-326A-409D-82F7-37C1EBE04AA4}" dt="2025-06-20T17:03:49.030" v="27" actId="478"/>
          <ac:spMkLst>
            <pc:docMk/>
            <pc:sldMk cId="0" sldId="257"/>
            <ac:spMk id="64" creationId="{00000000-0000-0000-0000-000000000000}"/>
          </ac:spMkLst>
        </pc:spChg>
        <pc:spChg chg="mod">
          <ac:chgData name="Aaron Feuerstein" userId="f5de8b9a-5c09-4bc3-b449-ac980e458ac8" providerId="ADAL" clId="{BE275E2D-326A-409D-82F7-37C1EBE04AA4}" dt="2025-06-20T17:35:35.237" v="64" actId="948"/>
          <ac:spMkLst>
            <pc:docMk/>
            <pc:sldMk cId="0" sldId="257"/>
            <ac:spMk id="65" creationId="{00000000-0000-0000-0000-000000000000}"/>
          </ac:spMkLst>
        </pc:spChg>
        <pc:picChg chg="mod">
          <ac:chgData name="Aaron Feuerstein" userId="f5de8b9a-5c09-4bc3-b449-ac980e458ac8" providerId="ADAL" clId="{BE275E2D-326A-409D-82F7-37C1EBE04AA4}" dt="2025-06-20T18:03:04.242" v="655" actId="962"/>
          <ac:picMkLst>
            <pc:docMk/>
            <pc:sldMk cId="0" sldId="257"/>
            <ac:picMk id="61" creationId="{00000000-0000-0000-0000-000000000000}"/>
          </ac:picMkLst>
        </pc:picChg>
      </pc:sldChg>
      <pc:sldChg chg="addSp delSp modSp mod">
        <pc:chgData name="Aaron Feuerstein" userId="f5de8b9a-5c09-4bc3-b449-ac980e458ac8" providerId="ADAL" clId="{BE275E2D-326A-409D-82F7-37C1EBE04AA4}" dt="2025-06-20T18:03:37.588" v="662" actId="13244"/>
        <pc:sldMkLst>
          <pc:docMk/>
          <pc:sldMk cId="0" sldId="258"/>
        </pc:sldMkLst>
        <pc:spChg chg="add mod ord">
          <ac:chgData name="Aaron Feuerstein" userId="f5de8b9a-5c09-4bc3-b449-ac980e458ac8" providerId="ADAL" clId="{BE275E2D-326A-409D-82F7-37C1EBE04AA4}" dt="2025-06-20T18:03:30.438" v="659" actId="13244"/>
          <ac:spMkLst>
            <pc:docMk/>
            <pc:sldMk cId="0" sldId="258"/>
            <ac:spMk id="2" creationId="{3F83107B-B0F3-1985-3B09-2D82E05CEE2C}"/>
          </ac:spMkLst>
        </pc:spChg>
        <pc:spChg chg="del mod">
          <ac:chgData name="Aaron Feuerstein" userId="f5de8b9a-5c09-4bc3-b449-ac980e458ac8" providerId="ADAL" clId="{BE275E2D-326A-409D-82F7-37C1EBE04AA4}" dt="2025-06-20T17:04:24.176" v="33" actId="478"/>
          <ac:spMkLst>
            <pc:docMk/>
            <pc:sldMk cId="0" sldId="258"/>
            <ac:spMk id="72" creationId="{00000000-0000-0000-0000-000000000000}"/>
          </ac:spMkLst>
        </pc:spChg>
        <pc:spChg chg="del mod">
          <ac:chgData name="Aaron Feuerstein" userId="f5de8b9a-5c09-4bc3-b449-ac980e458ac8" providerId="ADAL" clId="{BE275E2D-326A-409D-82F7-37C1EBE04AA4}" dt="2025-06-20T17:04:32.272" v="37" actId="478"/>
          <ac:spMkLst>
            <pc:docMk/>
            <pc:sldMk cId="0" sldId="258"/>
            <ac:spMk id="73" creationId="{00000000-0000-0000-0000-000000000000}"/>
          </ac:spMkLst>
        </pc:spChg>
        <pc:spChg chg="mod ord">
          <ac:chgData name="Aaron Feuerstein" userId="f5de8b9a-5c09-4bc3-b449-ac980e458ac8" providerId="ADAL" clId="{BE275E2D-326A-409D-82F7-37C1EBE04AA4}" dt="2025-06-20T18:03:26.230" v="658" actId="13244"/>
          <ac:spMkLst>
            <pc:docMk/>
            <pc:sldMk cId="0" sldId="258"/>
            <ac:spMk id="74" creationId="{00000000-0000-0000-0000-000000000000}"/>
          </ac:spMkLst>
        </pc:spChg>
        <pc:spChg chg="mod">
          <ac:chgData name="Aaron Feuerstein" userId="f5de8b9a-5c09-4bc3-b449-ac980e458ac8" providerId="ADAL" clId="{BE275E2D-326A-409D-82F7-37C1EBE04AA4}" dt="2025-06-20T18:03:34.124" v="660" actId="962"/>
          <ac:spMkLst>
            <pc:docMk/>
            <pc:sldMk cId="0" sldId="258"/>
            <ac:spMk id="75" creationId="{00000000-0000-0000-0000-000000000000}"/>
          </ac:spMkLst>
        </pc:spChg>
        <pc:spChg chg="ord">
          <ac:chgData name="Aaron Feuerstein" userId="f5de8b9a-5c09-4bc3-b449-ac980e458ac8" providerId="ADAL" clId="{BE275E2D-326A-409D-82F7-37C1EBE04AA4}" dt="2025-06-20T18:03:37.588" v="662" actId="13244"/>
          <ac:spMkLst>
            <pc:docMk/>
            <pc:sldMk cId="0" sldId="258"/>
            <ac:spMk id="77" creationId="{00000000-0000-0000-0000-000000000000}"/>
          </ac:spMkLst>
        </pc:spChg>
        <pc:spChg chg="del mod">
          <ac:chgData name="Aaron Feuerstein" userId="f5de8b9a-5c09-4bc3-b449-ac980e458ac8" providerId="ADAL" clId="{BE275E2D-326A-409D-82F7-37C1EBE04AA4}" dt="2025-06-20T17:04:39.416" v="40" actId="478"/>
          <ac:spMkLst>
            <pc:docMk/>
            <pc:sldMk cId="0" sldId="258"/>
            <ac:spMk id="78" creationId="{00000000-0000-0000-0000-000000000000}"/>
          </ac:spMkLst>
        </pc:spChg>
        <pc:spChg chg="del mod">
          <ac:chgData name="Aaron Feuerstein" userId="f5de8b9a-5c09-4bc3-b449-ac980e458ac8" providerId="ADAL" clId="{BE275E2D-326A-409D-82F7-37C1EBE04AA4}" dt="2025-06-20T17:28:44.255" v="42" actId="478"/>
          <ac:spMkLst>
            <pc:docMk/>
            <pc:sldMk cId="0" sldId="258"/>
            <ac:spMk id="79" creationId="{00000000-0000-0000-0000-000000000000}"/>
          </ac:spMkLst>
        </pc:spChg>
        <pc:spChg chg="mod">
          <ac:chgData name="Aaron Feuerstein" userId="f5de8b9a-5c09-4bc3-b449-ac980e458ac8" providerId="ADAL" clId="{BE275E2D-326A-409D-82F7-37C1EBE04AA4}" dt="2025-06-20T17:50:25.521" v="93" actId="33524"/>
          <ac:spMkLst>
            <pc:docMk/>
            <pc:sldMk cId="0" sldId="258"/>
            <ac:spMk id="80" creationId="{00000000-0000-0000-0000-000000000000}"/>
          </ac:spMkLst>
        </pc:spChg>
        <pc:picChg chg="mod">
          <ac:chgData name="Aaron Feuerstein" userId="f5de8b9a-5c09-4bc3-b449-ac980e458ac8" providerId="ADAL" clId="{BE275E2D-326A-409D-82F7-37C1EBE04AA4}" dt="2025-06-20T18:03:34.671" v="661" actId="962"/>
          <ac:picMkLst>
            <pc:docMk/>
            <pc:sldMk cId="0" sldId="258"/>
            <ac:picMk id="76" creationId="{00000000-0000-0000-0000-000000000000}"/>
          </ac:picMkLst>
        </pc:picChg>
        <pc:picChg chg="mod">
          <ac:chgData name="Aaron Feuerstein" userId="f5de8b9a-5c09-4bc3-b449-ac980e458ac8" providerId="ADAL" clId="{BE275E2D-326A-409D-82F7-37C1EBE04AA4}" dt="2025-06-20T17:50:46.470" v="95" actId="962"/>
          <ac:picMkLst>
            <pc:docMk/>
            <pc:sldMk cId="0" sldId="258"/>
            <ac:picMk id="82" creationId="{00000000-0000-0000-0000-000000000000}"/>
          </ac:picMkLst>
        </pc:picChg>
      </pc:sldChg>
      <pc:sldChg chg="addSp delSp modSp mod">
        <pc:chgData name="Aaron Feuerstein" userId="f5de8b9a-5c09-4bc3-b449-ac980e458ac8" providerId="ADAL" clId="{BE275E2D-326A-409D-82F7-37C1EBE04AA4}" dt="2025-06-20T18:07:36.989" v="671" actId="14100"/>
        <pc:sldMkLst>
          <pc:docMk/>
          <pc:sldMk cId="0" sldId="259"/>
        </pc:sldMkLst>
        <pc:spChg chg="add mod ord">
          <ac:chgData name="Aaron Feuerstein" userId="f5de8b9a-5c09-4bc3-b449-ac980e458ac8" providerId="ADAL" clId="{BE275E2D-326A-409D-82F7-37C1EBE04AA4}" dt="2025-06-20T18:06:49.954" v="663" actId="13244"/>
          <ac:spMkLst>
            <pc:docMk/>
            <pc:sldMk cId="0" sldId="259"/>
            <ac:spMk id="2" creationId="{8B62FA99-27D4-F8CF-BE50-E47686FB6F55}"/>
          </ac:spMkLst>
        </pc:spChg>
        <pc:spChg chg="del mod">
          <ac:chgData name="Aaron Feuerstein" userId="f5de8b9a-5c09-4bc3-b449-ac980e458ac8" providerId="ADAL" clId="{BE275E2D-326A-409D-82F7-37C1EBE04AA4}" dt="2025-06-20T17:50:51.389" v="97" actId="478"/>
          <ac:spMkLst>
            <pc:docMk/>
            <pc:sldMk cId="0" sldId="259"/>
            <ac:spMk id="88" creationId="{00000000-0000-0000-0000-000000000000}"/>
          </ac:spMkLst>
        </pc:spChg>
        <pc:spChg chg="del mod">
          <ac:chgData name="Aaron Feuerstein" userId="f5de8b9a-5c09-4bc3-b449-ac980e458ac8" providerId="ADAL" clId="{BE275E2D-326A-409D-82F7-37C1EBE04AA4}" dt="2025-06-20T17:50:54.393" v="99" actId="478"/>
          <ac:spMkLst>
            <pc:docMk/>
            <pc:sldMk cId="0" sldId="259"/>
            <ac:spMk id="89" creationId="{00000000-0000-0000-0000-000000000000}"/>
          </ac:spMkLst>
        </pc:spChg>
        <pc:spChg chg="mod ord">
          <ac:chgData name="Aaron Feuerstein" userId="f5de8b9a-5c09-4bc3-b449-ac980e458ac8" providerId="ADAL" clId="{BE275E2D-326A-409D-82F7-37C1EBE04AA4}" dt="2025-06-20T18:06:51.528" v="664" actId="13244"/>
          <ac:spMkLst>
            <pc:docMk/>
            <pc:sldMk cId="0" sldId="259"/>
            <ac:spMk id="90" creationId="{00000000-0000-0000-0000-000000000000}"/>
          </ac:spMkLst>
        </pc:spChg>
        <pc:spChg chg="mod">
          <ac:chgData name="Aaron Feuerstein" userId="f5de8b9a-5c09-4bc3-b449-ac980e458ac8" providerId="ADAL" clId="{BE275E2D-326A-409D-82F7-37C1EBE04AA4}" dt="2025-06-20T18:06:54.420" v="665" actId="962"/>
          <ac:spMkLst>
            <pc:docMk/>
            <pc:sldMk cId="0" sldId="259"/>
            <ac:spMk id="91" creationId="{00000000-0000-0000-0000-000000000000}"/>
          </ac:spMkLst>
        </pc:spChg>
        <pc:spChg chg="ord">
          <ac:chgData name="Aaron Feuerstein" userId="f5de8b9a-5c09-4bc3-b449-ac980e458ac8" providerId="ADAL" clId="{BE275E2D-326A-409D-82F7-37C1EBE04AA4}" dt="2025-06-20T18:06:57.902" v="667" actId="13244"/>
          <ac:spMkLst>
            <pc:docMk/>
            <pc:sldMk cId="0" sldId="259"/>
            <ac:spMk id="93" creationId="{00000000-0000-0000-0000-000000000000}"/>
          </ac:spMkLst>
        </pc:spChg>
        <pc:spChg chg="del mod">
          <ac:chgData name="Aaron Feuerstein" userId="f5de8b9a-5c09-4bc3-b449-ac980e458ac8" providerId="ADAL" clId="{BE275E2D-326A-409D-82F7-37C1EBE04AA4}" dt="2025-06-20T17:51:00.141" v="102" actId="478"/>
          <ac:spMkLst>
            <pc:docMk/>
            <pc:sldMk cId="0" sldId="259"/>
            <ac:spMk id="94" creationId="{00000000-0000-0000-0000-000000000000}"/>
          </ac:spMkLst>
        </pc:spChg>
        <pc:spChg chg="del mod">
          <ac:chgData name="Aaron Feuerstein" userId="f5de8b9a-5c09-4bc3-b449-ac980e458ac8" providerId="ADAL" clId="{BE275E2D-326A-409D-82F7-37C1EBE04AA4}" dt="2025-06-20T17:51:02.738" v="104" actId="478"/>
          <ac:spMkLst>
            <pc:docMk/>
            <pc:sldMk cId="0" sldId="259"/>
            <ac:spMk id="95" creationId="{00000000-0000-0000-0000-000000000000}"/>
          </ac:spMkLst>
        </pc:spChg>
        <pc:spChg chg="mod">
          <ac:chgData name="Aaron Feuerstein" userId="f5de8b9a-5c09-4bc3-b449-ac980e458ac8" providerId="ADAL" clId="{BE275E2D-326A-409D-82F7-37C1EBE04AA4}" dt="2025-06-20T18:07:24.908" v="670" actId="14100"/>
          <ac:spMkLst>
            <pc:docMk/>
            <pc:sldMk cId="0" sldId="259"/>
            <ac:spMk id="97" creationId="{00000000-0000-0000-0000-000000000000}"/>
          </ac:spMkLst>
        </pc:spChg>
        <pc:spChg chg="mod">
          <ac:chgData name="Aaron Feuerstein" userId="f5de8b9a-5c09-4bc3-b449-ac980e458ac8" providerId="ADAL" clId="{BE275E2D-326A-409D-82F7-37C1EBE04AA4}" dt="2025-06-20T18:07:36.989" v="671" actId="14100"/>
          <ac:spMkLst>
            <pc:docMk/>
            <pc:sldMk cId="0" sldId="259"/>
            <ac:spMk id="99" creationId="{00000000-0000-0000-0000-000000000000}"/>
          </ac:spMkLst>
        </pc:spChg>
        <pc:graphicFrameChg chg="mod">
          <ac:chgData name="Aaron Feuerstein" userId="f5de8b9a-5c09-4bc3-b449-ac980e458ac8" providerId="ADAL" clId="{BE275E2D-326A-409D-82F7-37C1EBE04AA4}" dt="2025-06-20T17:34:15.431" v="58" actId="1076"/>
          <ac:graphicFrameMkLst>
            <pc:docMk/>
            <pc:sldMk cId="0" sldId="259"/>
            <ac:graphicFrameMk id="100" creationId="{00000000-0000-0000-0000-000000000000}"/>
          </ac:graphicFrameMkLst>
        </pc:graphicFrameChg>
        <pc:picChg chg="mod">
          <ac:chgData name="Aaron Feuerstein" userId="f5de8b9a-5c09-4bc3-b449-ac980e458ac8" providerId="ADAL" clId="{BE275E2D-326A-409D-82F7-37C1EBE04AA4}" dt="2025-06-20T18:06:55.266" v="666" actId="962"/>
          <ac:picMkLst>
            <pc:docMk/>
            <pc:sldMk cId="0" sldId="259"/>
            <ac:picMk id="92" creationId="{00000000-0000-0000-0000-000000000000}"/>
          </ac:picMkLst>
        </pc:picChg>
        <pc:picChg chg="mod">
          <ac:chgData name="Aaron Feuerstein" userId="f5de8b9a-5c09-4bc3-b449-ac980e458ac8" providerId="ADAL" clId="{BE275E2D-326A-409D-82F7-37C1EBE04AA4}" dt="2025-06-20T17:51:37.481" v="106" actId="962"/>
          <ac:picMkLst>
            <pc:docMk/>
            <pc:sldMk cId="0" sldId="259"/>
            <ac:picMk id="98" creationId="{00000000-0000-0000-0000-000000000000}"/>
          </ac:picMkLst>
        </pc:picChg>
      </pc:sldChg>
      <pc:sldChg chg="addSp delSp modSp mod">
        <pc:chgData name="Aaron Feuerstein" userId="f5de8b9a-5c09-4bc3-b449-ac980e458ac8" providerId="ADAL" clId="{BE275E2D-326A-409D-82F7-37C1EBE04AA4}" dt="2025-06-20T18:09:18.936" v="675" actId="962"/>
        <pc:sldMkLst>
          <pc:docMk/>
          <pc:sldMk cId="0" sldId="260"/>
        </pc:sldMkLst>
        <pc:spChg chg="add mod ord">
          <ac:chgData name="Aaron Feuerstein" userId="f5de8b9a-5c09-4bc3-b449-ac980e458ac8" providerId="ADAL" clId="{BE275E2D-326A-409D-82F7-37C1EBE04AA4}" dt="2025-06-20T18:09:11.012" v="672" actId="13244"/>
          <ac:spMkLst>
            <pc:docMk/>
            <pc:sldMk cId="0" sldId="260"/>
            <ac:spMk id="2" creationId="{18E87353-F232-4F56-75F9-D3B72476375B}"/>
          </ac:spMkLst>
        </pc:spChg>
        <pc:spChg chg="del mod">
          <ac:chgData name="Aaron Feuerstein" userId="f5de8b9a-5c09-4bc3-b449-ac980e458ac8" providerId="ADAL" clId="{BE275E2D-326A-409D-82F7-37C1EBE04AA4}" dt="2025-06-20T17:51:41.921" v="108" actId="478"/>
          <ac:spMkLst>
            <pc:docMk/>
            <pc:sldMk cId="0" sldId="260"/>
            <ac:spMk id="106" creationId="{00000000-0000-0000-0000-000000000000}"/>
          </ac:spMkLst>
        </pc:spChg>
        <pc:spChg chg="del mod">
          <ac:chgData name="Aaron Feuerstein" userId="f5de8b9a-5c09-4bc3-b449-ac980e458ac8" providerId="ADAL" clId="{BE275E2D-326A-409D-82F7-37C1EBE04AA4}" dt="2025-06-20T17:51:44.558" v="110" actId="478"/>
          <ac:spMkLst>
            <pc:docMk/>
            <pc:sldMk cId="0" sldId="260"/>
            <ac:spMk id="107" creationId="{00000000-0000-0000-0000-000000000000}"/>
          </ac:spMkLst>
        </pc:spChg>
        <pc:spChg chg="mod">
          <ac:chgData name="Aaron Feuerstein" userId="f5de8b9a-5c09-4bc3-b449-ac980e458ac8" providerId="ADAL" clId="{BE275E2D-326A-409D-82F7-37C1EBE04AA4}" dt="2025-06-20T17:51:47.451" v="111" actId="962"/>
          <ac:spMkLst>
            <pc:docMk/>
            <pc:sldMk cId="0" sldId="260"/>
            <ac:spMk id="108" creationId="{00000000-0000-0000-0000-000000000000}"/>
          </ac:spMkLst>
        </pc:spChg>
        <pc:spChg chg="mod">
          <ac:chgData name="Aaron Feuerstein" userId="f5de8b9a-5c09-4bc3-b449-ac980e458ac8" providerId="ADAL" clId="{BE275E2D-326A-409D-82F7-37C1EBE04AA4}" dt="2025-06-20T18:09:17.415" v="674" actId="962"/>
          <ac:spMkLst>
            <pc:docMk/>
            <pc:sldMk cId="0" sldId="260"/>
            <ac:spMk id="109" creationId="{00000000-0000-0000-0000-000000000000}"/>
          </ac:spMkLst>
        </pc:spChg>
        <pc:spChg chg="ord">
          <ac:chgData name="Aaron Feuerstein" userId="f5de8b9a-5c09-4bc3-b449-ac980e458ac8" providerId="ADAL" clId="{BE275E2D-326A-409D-82F7-37C1EBE04AA4}" dt="2025-06-20T18:09:15.368" v="673" actId="13244"/>
          <ac:spMkLst>
            <pc:docMk/>
            <pc:sldMk cId="0" sldId="260"/>
            <ac:spMk id="111" creationId="{00000000-0000-0000-0000-000000000000}"/>
          </ac:spMkLst>
        </pc:spChg>
        <pc:spChg chg="del mod">
          <ac:chgData name="Aaron Feuerstein" userId="f5de8b9a-5c09-4bc3-b449-ac980e458ac8" providerId="ADAL" clId="{BE275E2D-326A-409D-82F7-37C1EBE04AA4}" dt="2025-06-20T17:51:50.039" v="113" actId="478"/>
          <ac:spMkLst>
            <pc:docMk/>
            <pc:sldMk cId="0" sldId="260"/>
            <ac:spMk id="112" creationId="{00000000-0000-0000-0000-000000000000}"/>
          </ac:spMkLst>
        </pc:spChg>
        <pc:spChg chg="del mod">
          <ac:chgData name="Aaron Feuerstein" userId="f5de8b9a-5c09-4bc3-b449-ac980e458ac8" providerId="ADAL" clId="{BE275E2D-326A-409D-82F7-37C1EBE04AA4}" dt="2025-06-20T17:51:52.582" v="115" actId="478"/>
          <ac:spMkLst>
            <pc:docMk/>
            <pc:sldMk cId="0" sldId="260"/>
            <ac:spMk id="113" creationId="{00000000-0000-0000-0000-000000000000}"/>
          </ac:spMkLst>
        </pc:spChg>
        <pc:graphicFrameChg chg="modGraphic">
          <ac:chgData name="Aaron Feuerstein" userId="f5de8b9a-5c09-4bc3-b449-ac980e458ac8" providerId="ADAL" clId="{BE275E2D-326A-409D-82F7-37C1EBE04AA4}" dt="2025-06-20T16:29:29.362" v="11" actId="207"/>
          <ac:graphicFrameMkLst>
            <pc:docMk/>
            <pc:sldMk cId="0" sldId="260"/>
            <ac:graphicFrameMk id="115" creationId="{00000000-0000-0000-0000-000000000000}"/>
          </ac:graphicFrameMkLst>
        </pc:graphicFrameChg>
        <pc:picChg chg="mod">
          <ac:chgData name="Aaron Feuerstein" userId="f5de8b9a-5c09-4bc3-b449-ac980e458ac8" providerId="ADAL" clId="{BE275E2D-326A-409D-82F7-37C1EBE04AA4}" dt="2025-06-20T18:09:18.936" v="675" actId="962"/>
          <ac:picMkLst>
            <pc:docMk/>
            <pc:sldMk cId="0" sldId="260"/>
            <ac:picMk id="110" creationId="{00000000-0000-0000-0000-000000000000}"/>
          </ac:picMkLst>
        </pc:picChg>
      </pc:sldChg>
      <pc:sldChg chg="addSp modSp mod">
        <pc:chgData name="Aaron Feuerstein" userId="f5de8b9a-5c09-4bc3-b449-ac980e458ac8" providerId="ADAL" clId="{BE275E2D-326A-409D-82F7-37C1EBE04AA4}" dt="2025-06-20T18:12:39.813" v="679" actId="962"/>
        <pc:sldMkLst>
          <pc:docMk/>
          <pc:sldMk cId="0" sldId="261"/>
        </pc:sldMkLst>
        <pc:spChg chg="add mod ord">
          <ac:chgData name="Aaron Feuerstein" userId="f5de8b9a-5c09-4bc3-b449-ac980e458ac8" providerId="ADAL" clId="{BE275E2D-326A-409D-82F7-37C1EBE04AA4}" dt="2025-06-20T18:12:35.703" v="676" actId="13244"/>
          <ac:spMkLst>
            <pc:docMk/>
            <pc:sldMk cId="0" sldId="261"/>
            <ac:spMk id="3" creationId="{FFDD1246-5B9A-A112-CD58-CB8CE13FE99F}"/>
          </ac:spMkLst>
        </pc:spChg>
        <pc:spChg chg="mod ord">
          <ac:chgData name="Aaron Feuerstein" userId="f5de8b9a-5c09-4bc3-b449-ac980e458ac8" providerId="ADAL" clId="{BE275E2D-326A-409D-82F7-37C1EBE04AA4}" dt="2025-06-20T18:12:37.057" v="677" actId="13244"/>
          <ac:spMkLst>
            <pc:docMk/>
            <pc:sldMk cId="0" sldId="261"/>
            <ac:spMk id="122" creationId="{00000000-0000-0000-0000-000000000000}"/>
          </ac:spMkLst>
        </pc:spChg>
        <pc:spChg chg="mod">
          <ac:chgData name="Aaron Feuerstein" userId="f5de8b9a-5c09-4bc3-b449-ac980e458ac8" providerId="ADAL" clId="{BE275E2D-326A-409D-82F7-37C1EBE04AA4}" dt="2025-06-20T18:12:39.813" v="679" actId="962"/>
          <ac:spMkLst>
            <pc:docMk/>
            <pc:sldMk cId="0" sldId="261"/>
            <ac:spMk id="123" creationId="{00000000-0000-0000-0000-000000000000}"/>
          </ac:spMkLst>
        </pc:spChg>
        <pc:graphicFrameChg chg="modGraphic">
          <ac:chgData name="Aaron Feuerstein" userId="f5de8b9a-5c09-4bc3-b449-ac980e458ac8" providerId="ADAL" clId="{BE275E2D-326A-409D-82F7-37C1EBE04AA4}" dt="2025-06-20T17:55:03.138" v="155" actId="13238"/>
          <ac:graphicFrameMkLst>
            <pc:docMk/>
            <pc:sldMk cId="0" sldId="261"/>
            <ac:graphicFrameMk id="127" creationId="{00000000-0000-0000-0000-000000000000}"/>
          </ac:graphicFrameMkLst>
        </pc:graphicFrameChg>
        <pc:picChg chg="mod">
          <ac:chgData name="Aaron Feuerstein" userId="f5de8b9a-5c09-4bc3-b449-ac980e458ac8" providerId="ADAL" clId="{BE275E2D-326A-409D-82F7-37C1EBE04AA4}" dt="2025-06-20T18:12:39.284" v="678" actId="962"/>
          <ac:picMkLst>
            <pc:docMk/>
            <pc:sldMk cId="0" sldId="261"/>
            <ac:picMk id="124" creationId="{00000000-0000-0000-0000-000000000000}"/>
          </ac:picMkLst>
        </pc:picChg>
      </pc:sldChg>
      <pc:sldChg chg="addSp modSp mod">
        <pc:chgData name="Aaron Feuerstein" userId="f5de8b9a-5c09-4bc3-b449-ac980e458ac8" providerId="ADAL" clId="{BE275E2D-326A-409D-82F7-37C1EBE04AA4}" dt="2025-06-20T18:13:53.928" v="682" actId="962"/>
        <pc:sldMkLst>
          <pc:docMk/>
          <pc:sldMk cId="0" sldId="262"/>
        </pc:sldMkLst>
        <pc:spChg chg="add mod ord">
          <ac:chgData name="Aaron Feuerstein" userId="f5de8b9a-5c09-4bc3-b449-ac980e458ac8" providerId="ADAL" clId="{BE275E2D-326A-409D-82F7-37C1EBE04AA4}" dt="2025-06-20T18:13:48.194" v="680" actId="13244"/>
          <ac:spMkLst>
            <pc:docMk/>
            <pc:sldMk cId="0" sldId="262"/>
            <ac:spMk id="3" creationId="{FFD1874E-44C0-2FE3-998A-35AA01B64BEA}"/>
          </ac:spMkLst>
        </pc:spChg>
        <pc:spChg chg="mod">
          <ac:chgData name="Aaron Feuerstein" userId="f5de8b9a-5c09-4bc3-b449-ac980e458ac8" providerId="ADAL" clId="{BE275E2D-326A-409D-82F7-37C1EBE04AA4}" dt="2025-06-20T17:51:56.182" v="117" actId="962"/>
          <ac:spMkLst>
            <pc:docMk/>
            <pc:sldMk cId="0" sldId="262"/>
            <ac:spMk id="133" creationId="{00000000-0000-0000-0000-000000000000}"/>
          </ac:spMkLst>
        </pc:spChg>
        <pc:spChg chg="mod">
          <ac:chgData name="Aaron Feuerstein" userId="f5de8b9a-5c09-4bc3-b449-ac980e458ac8" providerId="ADAL" clId="{BE275E2D-326A-409D-82F7-37C1EBE04AA4}" dt="2025-06-20T18:13:51.469" v="681" actId="962"/>
          <ac:spMkLst>
            <pc:docMk/>
            <pc:sldMk cId="0" sldId="262"/>
            <ac:spMk id="134" creationId="{00000000-0000-0000-0000-000000000000}"/>
          </ac:spMkLst>
        </pc:spChg>
        <pc:spChg chg="mod">
          <ac:chgData name="Aaron Feuerstein" userId="f5de8b9a-5c09-4bc3-b449-ac980e458ac8" providerId="ADAL" clId="{BE275E2D-326A-409D-82F7-37C1EBE04AA4}" dt="2025-06-20T17:38:17.494" v="77" actId="948"/>
          <ac:spMkLst>
            <pc:docMk/>
            <pc:sldMk cId="0" sldId="262"/>
            <ac:spMk id="138" creationId="{00000000-0000-0000-0000-000000000000}"/>
          </ac:spMkLst>
        </pc:spChg>
        <pc:graphicFrameChg chg="mod">
          <ac:chgData name="Aaron Feuerstein" userId="f5de8b9a-5c09-4bc3-b449-ac980e458ac8" providerId="ADAL" clId="{BE275E2D-326A-409D-82F7-37C1EBE04AA4}" dt="2025-06-20T17:55:07.334" v="156" actId="962"/>
          <ac:graphicFrameMkLst>
            <pc:docMk/>
            <pc:sldMk cId="0" sldId="262"/>
            <ac:graphicFrameMk id="139" creationId="{00000000-0000-0000-0000-000000000000}"/>
          </ac:graphicFrameMkLst>
        </pc:graphicFrameChg>
        <pc:picChg chg="mod">
          <ac:chgData name="Aaron Feuerstein" userId="f5de8b9a-5c09-4bc3-b449-ac980e458ac8" providerId="ADAL" clId="{BE275E2D-326A-409D-82F7-37C1EBE04AA4}" dt="2025-06-20T18:13:53.928" v="682" actId="962"/>
          <ac:picMkLst>
            <pc:docMk/>
            <pc:sldMk cId="0" sldId="262"/>
            <ac:picMk id="135" creationId="{00000000-0000-0000-0000-000000000000}"/>
          </ac:picMkLst>
        </pc:picChg>
      </pc:sldChg>
      <pc:sldChg chg="addSp delSp modSp mod">
        <pc:chgData name="Aaron Feuerstein" userId="f5de8b9a-5c09-4bc3-b449-ac980e458ac8" providerId="ADAL" clId="{BE275E2D-326A-409D-82F7-37C1EBE04AA4}" dt="2025-06-20T18:17:11.502" v="687" actId="13244"/>
        <pc:sldMkLst>
          <pc:docMk/>
          <pc:sldMk cId="0" sldId="263"/>
        </pc:sldMkLst>
        <pc:spChg chg="add mod ord">
          <ac:chgData name="Aaron Feuerstein" userId="f5de8b9a-5c09-4bc3-b449-ac980e458ac8" providerId="ADAL" clId="{BE275E2D-326A-409D-82F7-37C1EBE04AA4}" dt="2025-06-20T18:17:04.625" v="683" actId="13244"/>
          <ac:spMkLst>
            <pc:docMk/>
            <pc:sldMk cId="0" sldId="263"/>
            <ac:spMk id="2" creationId="{3CA14EE7-BB00-B015-3C92-B8EA41BFB5BF}"/>
          </ac:spMkLst>
        </pc:spChg>
        <pc:spChg chg="del mod">
          <ac:chgData name="Aaron Feuerstein" userId="f5de8b9a-5c09-4bc3-b449-ac980e458ac8" providerId="ADAL" clId="{BE275E2D-326A-409D-82F7-37C1EBE04AA4}" dt="2025-06-20T17:51:58.183" v="119" actId="478"/>
          <ac:spMkLst>
            <pc:docMk/>
            <pc:sldMk cId="0" sldId="263"/>
            <ac:spMk id="145" creationId="{00000000-0000-0000-0000-000000000000}"/>
          </ac:spMkLst>
        </pc:spChg>
        <pc:spChg chg="del mod">
          <ac:chgData name="Aaron Feuerstein" userId="f5de8b9a-5c09-4bc3-b449-ac980e458ac8" providerId="ADAL" clId="{BE275E2D-326A-409D-82F7-37C1EBE04AA4}" dt="2025-06-20T17:52:01.420" v="121" actId="478"/>
          <ac:spMkLst>
            <pc:docMk/>
            <pc:sldMk cId="0" sldId="263"/>
            <ac:spMk id="146" creationId="{00000000-0000-0000-0000-000000000000}"/>
          </ac:spMkLst>
        </pc:spChg>
        <pc:spChg chg="mod ord">
          <ac:chgData name="Aaron Feuerstein" userId="f5de8b9a-5c09-4bc3-b449-ac980e458ac8" providerId="ADAL" clId="{BE275E2D-326A-409D-82F7-37C1EBE04AA4}" dt="2025-06-20T18:17:06.218" v="684" actId="13244"/>
          <ac:spMkLst>
            <pc:docMk/>
            <pc:sldMk cId="0" sldId="263"/>
            <ac:spMk id="147" creationId="{00000000-0000-0000-0000-000000000000}"/>
          </ac:spMkLst>
        </pc:spChg>
        <pc:spChg chg="mod">
          <ac:chgData name="Aaron Feuerstein" userId="f5de8b9a-5c09-4bc3-b449-ac980e458ac8" providerId="ADAL" clId="{BE275E2D-326A-409D-82F7-37C1EBE04AA4}" dt="2025-06-20T18:17:07.854" v="685" actId="962"/>
          <ac:spMkLst>
            <pc:docMk/>
            <pc:sldMk cId="0" sldId="263"/>
            <ac:spMk id="148" creationId="{00000000-0000-0000-0000-000000000000}"/>
          </ac:spMkLst>
        </pc:spChg>
        <pc:spChg chg="ord">
          <ac:chgData name="Aaron Feuerstein" userId="f5de8b9a-5c09-4bc3-b449-ac980e458ac8" providerId="ADAL" clId="{BE275E2D-326A-409D-82F7-37C1EBE04AA4}" dt="2025-06-20T18:17:11.502" v="687" actId="13244"/>
          <ac:spMkLst>
            <pc:docMk/>
            <pc:sldMk cId="0" sldId="263"/>
            <ac:spMk id="150" creationId="{00000000-0000-0000-0000-000000000000}"/>
          </ac:spMkLst>
        </pc:spChg>
        <pc:spChg chg="del mod">
          <ac:chgData name="Aaron Feuerstein" userId="f5de8b9a-5c09-4bc3-b449-ac980e458ac8" providerId="ADAL" clId="{BE275E2D-326A-409D-82F7-37C1EBE04AA4}" dt="2025-06-20T17:52:05.154" v="124" actId="478"/>
          <ac:spMkLst>
            <pc:docMk/>
            <pc:sldMk cId="0" sldId="263"/>
            <ac:spMk id="151" creationId="{00000000-0000-0000-0000-000000000000}"/>
          </ac:spMkLst>
        </pc:spChg>
        <pc:spChg chg="del mod">
          <ac:chgData name="Aaron Feuerstein" userId="f5de8b9a-5c09-4bc3-b449-ac980e458ac8" providerId="ADAL" clId="{BE275E2D-326A-409D-82F7-37C1EBE04AA4}" dt="2025-06-20T17:52:07.817" v="126" actId="478"/>
          <ac:spMkLst>
            <pc:docMk/>
            <pc:sldMk cId="0" sldId="263"/>
            <ac:spMk id="152" creationId="{00000000-0000-0000-0000-000000000000}"/>
          </ac:spMkLst>
        </pc:spChg>
        <pc:graphicFrameChg chg="modGraphic">
          <ac:chgData name="Aaron Feuerstein" userId="f5de8b9a-5c09-4bc3-b449-ac980e458ac8" providerId="ADAL" clId="{BE275E2D-326A-409D-82F7-37C1EBE04AA4}" dt="2025-06-20T17:55:09.645" v="157" actId="13238"/>
          <ac:graphicFrameMkLst>
            <pc:docMk/>
            <pc:sldMk cId="0" sldId="263"/>
            <ac:graphicFrameMk id="154" creationId="{00000000-0000-0000-0000-000000000000}"/>
          </ac:graphicFrameMkLst>
        </pc:graphicFrameChg>
        <pc:graphicFrameChg chg="modGraphic">
          <ac:chgData name="Aaron Feuerstein" userId="f5de8b9a-5c09-4bc3-b449-ac980e458ac8" providerId="ADAL" clId="{BE275E2D-326A-409D-82F7-37C1EBE04AA4}" dt="2025-06-20T17:55:10.593" v="158" actId="13238"/>
          <ac:graphicFrameMkLst>
            <pc:docMk/>
            <pc:sldMk cId="0" sldId="263"/>
            <ac:graphicFrameMk id="155" creationId="{00000000-0000-0000-0000-000000000000}"/>
          </ac:graphicFrameMkLst>
        </pc:graphicFrameChg>
        <pc:picChg chg="mod">
          <ac:chgData name="Aaron Feuerstein" userId="f5de8b9a-5c09-4bc3-b449-ac980e458ac8" providerId="ADAL" clId="{BE275E2D-326A-409D-82F7-37C1EBE04AA4}" dt="2025-06-20T18:17:09.115" v="686" actId="962"/>
          <ac:picMkLst>
            <pc:docMk/>
            <pc:sldMk cId="0" sldId="263"/>
            <ac:picMk id="149" creationId="{00000000-0000-0000-0000-000000000000}"/>
          </ac:picMkLst>
        </pc:picChg>
      </pc:sldChg>
      <pc:sldChg chg="addSp modSp mod">
        <pc:chgData name="Aaron Feuerstein" userId="f5de8b9a-5c09-4bc3-b449-ac980e458ac8" providerId="ADAL" clId="{BE275E2D-326A-409D-82F7-37C1EBE04AA4}" dt="2025-06-20T18:19:54.368" v="690" actId="962"/>
        <pc:sldMkLst>
          <pc:docMk/>
          <pc:sldMk cId="0" sldId="264"/>
        </pc:sldMkLst>
        <pc:spChg chg="add mod ord">
          <ac:chgData name="Aaron Feuerstein" userId="f5de8b9a-5c09-4bc3-b449-ac980e458ac8" providerId="ADAL" clId="{BE275E2D-326A-409D-82F7-37C1EBE04AA4}" dt="2025-06-20T18:19:50.432" v="688" actId="13244"/>
          <ac:spMkLst>
            <pc:docMk/>
            <pc:sldMk cId="0" sldId="264"/>
            <ac:spMk id="3" creationId="{78A56C5F-711A-2B23-BEE3-2C630A379557}"/>
          </ac:spMkLst>
        </pc:spChg>
        <pc:spChg chg="mod">
          <ac:chgData name="Aaron Feuerstein" userId="f5de8b9a-5c09-4bc3-b449-ac980e458ac8" providerId="ADAL" clId="{BE275E2D-326A-409D-82F7-37C1EBE04AA4}" dt="2025-06-20T17:52:09.804" v="127" actId="962"/>
          <ac:spMkLst>
            <pc:docMk/>
            <pc:sldMk cId="0" sldId="264"/>
            <ac:spMk id="161" creationId="{00000000-0000-0000-0000-000000000000}"/>
          </ac:spMkLst>
        </pc:spChg>
        <pc:spChg chg="mod">
          <ac:chgData name="Aaron Feuerstein" userId="f5de8b9a-5c09-4bc3-b449-ac980e458ac8" providerId="ADAL" clId="{BE275E2D-326A-409D-82F7-37C1EBE04AA4}" dt="2025-06-20T18:19:53.611" v="689" actId="962"/>
          <ac:spMkLst>
            <pc:docMk/>
            <pc:sldMk cId="0" sldId="264"/>
            <ac:spMk id="162" creationId="{00000000-0000-0000-0000-000000000000}"/>
          </ac:spMkLst>
        </pc:spChg>
        <pc:graphicFrameChg chg="modGraphic">
          <ac:chgData name="Aaron Feuerstein" userId="f5de8b9a-5c09-4bc3-b449-ac980e458ac8" providerId="ADAL" clId="{BE275E2D-326A-409D-82F7-37C1EBE04AA4}" dt="2025-06-20T17:55:12.344" v="159" actId="13238"/>
          <ac:graphicFrameMkLst>
            <pc:docMk/>
            <pc:sldMk cId="0" sldId="264"/>
            <ac:graphicFrameMk id="166" creationId="{00000000-0000-0000-0000-000000000000}"/>
          </ac:graphicFrameMkLst>
        </pc:graphicFrameChg>
        <pc:picChg chg="mod">
          <ac:chgData name="Aaron Feuerstein" userId="f5de8b9a-5c09-4bc3-b449-ac980e458ac8" providerId="ADAL" clId="{BE275E2D-326A-409D-82F7-37C1EBE04AA4}" dt="2025-06-20T18:19:54.368" v="690" actId="962"/>
          <ac:picMkLst>
            <pc:docMk/>
            <pc:sldMk cId="0" sldId="264"/>
            <ac:picMk id="163" creationId="{00000000-0000-0000-0000-000000000000}"/>
          </ac:picMkLst>
        </pc:picChg>
      </pc:sldChg>
      <pc:sldChg chg="addSp delSp modSp mod">
        <pc:chgData name="Aaron Feuerstein" userId="f5de8b9a-5c09-4bc3-b449-ac980e458ac8" providerId="ADAL" clId="{BE275E2D-326A-409D-82F7-37C1EBE04AA4}" dt="2025-06-20T18:21:22.835" v="695" actId="14100"/>
        <pc:sldMkLst>
          <pc:docMk/>
          <pc:sldMk cId="0" sldId="265"/>
        </pc:sldMkLst>
        <pc:spChg chg="add mod ord">
          <ac:chgData name="Aaron Feuerstein" userId="f5de8b9a-5c09-4bc3-b449-ac980e458ac8" providerId="ADAL" clId="{BE275E2D-326A-409D-82F7-37C1EBE04AA4}" dt="2025-06-20T18:20:45.836" v="691" actId="13244"/>
          <ac:spMkLst>
            <pc:docMk/>
            <pc:sldMk cId="0" sldId="265"/>
            <ac:spMk id="3" creationId="{41F04FA6-203C-9147-0CA7-BEEC0EE2FE40}"/>
          </ac:spMkLst>
        </pc:spChg>
        <pc:spChg chg="mod">
          <ac:chgData name="Aaron Feuerstein" userId="f5de8b9a-5c09-4bc3-b449-ac980e458ac8" providerId="ADAL" clId="{BE275E2D-326A-409D-82F7-37C1EBE04AA4}" dt="2025-06-20T17:52:10.803" v="128" actId="962"/>
          <ac:spMkLst>
            <pc:docMk/>
            <pc:sldMk cId="0" sldId="265"/>
            <ac:spMk id="172" creationId="{00000000-0000-0000-0000-000000000000}"/>
          </ac:spMkLst>
        </pc:spChg>
        <pc:spChg chg="mod">
          <ac:chgData name="Aaron Feuerstein" userId="f5de8b9a-5c09-4bc3-b449-ac980e458ac8" providerId="ADAL" clId="{BE275E2D-326A-409D-82F7-37C1EBE04AA4}" dt="2025-06-20T18:21:08.329" v="692" actId="962"/>
          <ac:spMkLst>
            <pc:docMk/>
            <pc:sldMk cId="0" sldId="265"/>
            <ac:spMk id="173" creationId="{00000000-0000-0000-0000-000000000000}"/>
          </ac:spMkLst>
        </pc:spChg>
        <pc:spChg chg="mod">
          <ac:chgData name="Aaron Feuerstein" userId="f5de8b9a-5c09-4bc3-b449-ac980e458ac8" providerId="ADAL" clId="{BE275E2D-326A-409D-82F7-37C1EBE04AA4}" dt="2025-06-20T18:21:22.835" v="695" actId="14100"/>
          <ac:spMkLst>
            <pc:docMk/>
            <pc:sldMk cId="0" sldId="265"/>
            <ac:spMk id="176" creationId="{00000000-0000-0000-0000-000000000000}"/>
          </ac:spMkLst>
        </pc:spChg>
        <pc:spChg chg="del mod">
          <ac:chgData name="Aaron Feuerstein" userId="f5de8b9a-5c09-4bc3-b449-ac980e458ac8" providerId="ADAL" clId="{BE275E2D-326A-409D-82F7-37C1EBE04AA4}" dt="2025-06-20T17:52:14.484" v="130" actId="478"/>
          <ac:spMkLst>
            <pc:docMk/>
            <pc:sldMk cId="0" sldId="265"/>
            <ac:spMk id="177" creationId="{00000000-0000-0000-0000-000000000000}"/>
          </ac:spMkLst>
        </pc:spChg>
        <pc:spChg chg="mod">
          <ac:chgData name="Aaron Feuerstein" userId="f5de8b9a-5c09-4bc3-b449-ac980e458ac8" providerId="ADAL" clId="{BE275E2D-326A-409D-82F7-37C1EBE04AA4}" dt="2025-06-20T18:21:17.143" v="694" actId="14100"/>
          <ac:spMkLst>
            <pc:docMk/>
            <pc:sldMk cId="0" sldId="265"/>
            <ac:spMk id="178" creationId="{00000000-0000-0000-0000-000000000000}"/>
          </ac:spMkLst>
        </pc:spChg>
        <pc:spChg chg="mod">
          <ac:chgData name="Aaron Feuerstein" userId="f5de8b9a-5c09-4bc3-b449-ac980e458ac8" providerId="ADAL" clId="{BE275E2D-326A-409D-82F7-37C1EBE04AA4}" dt="2025-06-20T17:38:50.458" v="85" actId="14100"/>
          <ac:spMkLst>
            <pc:docMk/>
            <pc:sldMk cId="0" sldId="265"/>
            <ac:spMk id="180" creationId="{00000000-0000-0000-0000-000000000000}"/>
          </ac:spMkLst>
        </pc:spChg>
        <pc:graphicFrameChg chg="mod">
          <ac:chgData name="Aaron Feuerstein" userId="f5de8b9a-5c09-4bc3-b449-ac980e458ac8" providerId="ADAL" clId="{BE275E2D-326A-409D-82F7-37C1EBE04AA4}" dt="2025-06-20T17:55:14.387" v="160" actId="962"/>
          <ac:graphicFrameMkLst>
            <pc:docMk/>
            <pc:sldMk cId="0" sldId="265"/>
            <ac:graphicFrameMk id="181" creationId="{00000000-0000-0000-0000-000000000000}"/>
          </ac:graphicFrameMkLst>
        </pc:graphicFrameChg>
        <pc:picChg chg="mod">
          <ac:chgData name="Aaron Feuerstein" userId="f5de8b9a-5c09-4bc3-b449-ac980e458ac8" providerId="ADAL" clId="{BE275E2D-326A-409D-82F7-37C1EBE04AA4}" dt="2025-06-20T18:21:09.022" v="693" actId="962"/>
          <ac:picMkLst>
            <pc:docMk/>
            <pc:sldMk cId="0" sldId="265"/>
            <ac:picMk id="174" creationId="{00000000-0000-0000-0000-000000000000}"/>
          </ac:picMkLst>
        </pc:picChg>
        <pc:picChg chg="mod">
          <ac:chgData name="Aaron Feuerstein" userId="f5de8b9a-5c09-4bc3-b449-ac980e458ac8" providerId="ADAL" clId="{BE275E2D-326A-409D-82F7-37C1EBE04AA4}" dt="2025-06-20T17:54:04.628" v="132" actId="962"/>
          <ac:picMkLst>
            <pc:docMk/>
            <pc:sldMk cId="0" sldId="265"/>
            <ac:picMk id="179" creationId="{00000000-0000-0000-0000-000000000000}"/>
          </ac:picMkLst>
        </pc:picChg>
      </pc:sldChg>
      <pc:sldChg chg="addSp delSp modSp mod">
        <pc:chgData name="Aaron Feuerstein" userId="f5de8b9a-5c09-4bc3-b449-ac980e458ac8" providerId="ADAL" clId="{BE275E2D-326A-409D-82F7-37C1EBE04AA4}" dt="2025-06-20T18:24:10.318" v="699" actId="13244"/>
        <pc:sldMkLst>
          <pc:docMk/>
          <pc:sldMk cId="0" sldId="266"/>
        </pc:sldMkLst>
        <pc:spChg chg="add mod ord">
          <ac:chgData name="Aaron Feuerstein" userId="f5de8b9a-5c09-4bc3-b449-ac980e458ac8" providerId="ADAL" clId="{BE275E2D-326A-409D-82F7-37C1EBE04AA4}" dt="2025-06-20T18:24:03.560" v="696" actId="13244"/>
          <ac:spMkLst>
            <pc:docMk/>
            <pc:sldMk cId="0" sldId="266"/>
            <ac:spMk id="2" creationId="{D93AC75C-04BC-2B7A-8B9C-60C44A0A9540}"/>
          </ac:spMkLst>
        </pc:spChg>
        <pc:spChg chg="del mod">
          <ac:chgData name="Aaron Feuerstein" userId="f5de8b9a-5c09-4bc3-b449-ac980e458ac8" providerId="ADAL" clId="{BE275E2D-326A-409D-82F7-37C1EBE04AA4}" dt="2025-06-20T17:54:08.849" v="134" actId="478"/>
          <ac:spMkLst>
            <pc:docMk/>
            <pc:sldMk cId="0" sldId="266"/>
            <ac:spMk id="187" creationId="{00000000-0000-0000-0000-000000000000}"/>
          </ac:spMkLst>
        </pc:spChg>
        <pc:spChg chg="del mod">
          <ac:chgData name="Aaron Feuerstein" userId="f5de8b9a-5c09-4bc3-b449-ac980e458ac8" providerId="ADAL" clId="{BE275E2D-326A-409D-82F7-37C1EBE04AA4}" dt="2025-06-20T17:54:13.116" v="136" actId="478"/>
          <ac:spMkLst>
            <pc:docMk/>
            <pc:sldMk cId="0" sldId="266"/>
            <ac:spMk id="188" creationId="{00000000-0000-0000-0000-000000000000}"/>
          </ac:spMkLst>
        </pc:spChg>
        <pc:spChg chg="mod">
          <ac:chgData name="Aaron Feuerstein" userId="f5de8b9a-5c09-4bc3-b449-ac980e458ac8" providerId="ADAL" clId="{BE275E2D-326A-409D-82F7-37C1EBE04AA4}" dt="2025-06-20T17:54:15.339" v="137" actId="962"/>
          <ac:spMkLst>
            <pc:docMk/>
            <pc:sldMk cId="0" sldId="266"/>
            <ac:spMk id="189" creationId="{00000000-0000-0000-0000-000000000000}"/>
          </ac:spMkLst>
        </pc:spChg>
        <pc:spChg chg="mod">
          <ac:chgData name="Aaron Feuerstein" userId="f5de8b9a-5c09-4bc3-b449-ac980e458ac8" providerId="ADAL" clId="{BE275E2D-326A-409D-82F7-37C1EBE04AA4}" dt="2025-06-20T18:24:05.070" v="697" actId="962"/>
          <ac:spMkLst>
            <pc:docMk/>
            <pc:sldMk cId="0" sldId="266"/>
            <ac:spMk id="190" creationId="{00000000-0000-0000-0000-000000000000}"/>
          </ac:spMkLst>
        </pc:spChg>
        <pc:spChg chg="ord">
          <ac:chgData name="Aaron Feuerstein" userId="f5de8b9a-5c09-4bc3-b449-ac980e458ac8" providerId="ADAL" clId="{BE275E2D-326A-409D-82F7-37C1EBE04AA4}" dt="2025-06-20T18:24:10.318" v="699" actId="13244"/>
          <ac:spMkLst>
            <pc:docMk/>
            <pc:sldMk cId="0" sldId="266"/>
            <ac:spMk id="192" creationId="{00000000-0000-0000-0000-000000000000}"/>
          </ac:spMkLst>
        </pc:spChg>
        <pc:spChg chg="del mod">
          <ac:chgData name="Aaron Feuerstein" userId="f5de8b9a-5c09-4bc3-b449-ac980e458ac8" providerId="ADAL" clId="{BE275E2D-326A-409D-82F7-37C1EBE04AA4}" dt="2025-06-20T17:54:17.230" v="139" actId="478"/>
          <ac:spMkLst>
            <pc:docMk/>
            <pc:sldMk cId="0" sldId="266"/>
            <ac:spMk id="193" creationId="{00000000-0000-0000-0000-000000000000}"/>
          </ac:spMkLst>
        </pc:spChg>
        <pc:spChg chg="del mod">
          <ac:chgData name="Aaron Feuerstein" userId="f5de8b9a-5c09-4bc3-b449-ac980e458ac8" providerId="ADAL" clId="{BE275E2D-326A-409D-82F7-37C1EBE04AA4}" dt="2025-06-20T17:54:21.158" v="141" actId="478"/>
          <ac:spMkLst>
            <pc:docMk/>
            <pc:sldMk cId="0" sldId="266"/>
            <ac:spMk id="194" creationId="{00000000-0000-0000-0000-000000000000}"/>
          </ac:spMkLst>
        </pc:spChg>
        <pc:graphicFrameChg chg="modGraphic">
          <ac:chgData name="Aaron Feuerstein" userId="f5de8b9a-5c09-4bc3-b449-ac980e458ac8" providerId="ADAL" clId="{BE275E2D-326A-409D-82F7-37C1EBE04AA4}" dt="2025-06-20T17:55:15.869" v="161" actId="13238"/>
          <ac:graphicFrameMkLst>
            <pc:docMk/>
            <pc:sldMk cId="0" sldId="266"/>
            <ac:graphicFrameMk id="196" creationId="{00000000-0000-0000-0000-000000000000}"/>
          </ac:graphicFrameMkLst>
        </pc:graphicFrameChg>
        <pc:graphicFrameChg chg="modGraphic">
          <ac:chgData name="Aaron Feuerstein" userId="f5de8b9a-5c09-4bc3-b449-ac980e458ac8" providerId="ADAL" clId="{BE275E2D-326A-409D-82F7-37C1EBE04AA4}" dt="2025-06-20T17:55:16.723" v="162" actId="13238"/>
          <ac:graphicFrameMkLst>
            <pc:docMk/>
            <pc:sldMk cId="0" sldId="266"/>
            <ac:graphicFrameMk id="197" creationId="{00000000-0000-0000-0000-000000000000}"/>
          </ac:graphicFrameMkLst>
        </pc:graphicFrameChg>
        <pc:picChg chg="mod">
          <ac:chgData name="Aaron Feuerstein" userId="f5de8b9a-5c09-4bc3-b449-ac980e458ac8" providerId="ADAL" clId="{BE275E2D-326A-409D-82F7-37C1EBE04AA4}" dt="2025-06-20T18:24:06.268" v="698" actId="962"/>
          <ac:picMkLst>
            <pc:docMk/>
            <pc:sldMk cId="0" sldId="266"/>
            <ac:picMk id="191" creationId="{00000000-0000-0000-0000-000000000000}"/>
          </ac:picMkLst>
        </pc:picChg>
      </pc:sldChg>
      <pc:sldChg chg="addSp modSp mod">
        <pc:chgData name="Aaron Feuerstein" userId="f5de8b9a-5c09-4bc3-b449-ac980e458ac8" providerId="ADAL" clId="{BE275E2D-326A-409D-82F7-37C1EBE04AA4}" dt="2025-06-20T18:27:24.458" v="702" actId="962"/>
        <pc:sldMkLst>
          <pc:docMk/>
          <pc:sldMk cId="0" sldId="267"/>
        </pc:sldMkLst>
        <pc:spChg chg="add mod ord">
          <ac:chgData name="Aaron Feuerstein" userId="f5de8b9a-5c09-4bc3-b449-ac980e458ac8" providerId="ADAL" clId="{BE275E2D-326A-409D-82F7-37C1EBE04AA4}" dt="2025-06-20T18:27:21.670" v="700" actId="13244"/>
          <ac:spMkLst>
            <pc:docMk/>
            <pc:sldMk cId="0" sldId="267"/>
            <ac:spMk id="3" creationId="{567B5725-0277-B8F1-E744-824D89D704AD}"/>
          </ac:spMkLst>
        </pc:spChg>
        <pc:spChg chg="mod">
          <ac:chgData name="Aaron Feuerstein" userId="f5de8b9a-5c09-4bc3-b449-ac980e458ac8" providerId="ADAL" clId="{BE275E2D-326A-409D-82F7-37C1EBE04AA4}" dt="2025-06-20T17:54:23.487" v="142" actId="962"/>
          <ac:spMkLst>
            <pc:docMk/>
            <pc:sldMk cId="0" sldId="267"/>
            <ac:spMk id="203" creationId="{00000000-0000-0000-0000-000000000000}"/>
          </ac:spMkLst>
        </pc:spChg>
        <pc:spChg chg="mod">
          <ac:chgData name="Aaron Feuerstein" userId="f5de8b9a-5c09-4bc3-b449-ac980e458ac8" providerId="ADAL" clId="{BE275E2D-326A-409D-82F7-37C1EBE04AA4}" dt="2025-06-20T18:27:23.269" v="701" actId="962"/>
          <ac:spMkLst>
            <pc:docMk/>
            <pc:sldMk cId="0" sldId="267"/>
            <ac:spMk id="204" creationId="{00000000-0000-0000-0000-000000000000}"/>
          </ac:spMkLst>
        </pc:spChg>
        <pc:graphicFrameChg chg="modGraphic">
          <ac:chgData name="Aaron Feuerstein" userId="f5de8b9a-5c09-4bc3-b449-ac980e458ac8" providerId="ADAL" clId="{BE275E2D-326A-409D-82F7-37C1EBE04AA4}" dt="2025-06-20T17:55:18.223" v="163" actId="13238"/>
          <ac:graphicFrameMkLst>
            <pc:docMk/>
            <pc:sldMk cId="0" sldId="267"/>
            <ac:graphicFrameMk id="208" creationId="{00000000-0000-0000-0000-000000000000}"/>
          </ac:graphicFrameMkLst>
        </pc:graphicFrameChg>
        <pc:picChg chg="mod">
          <ac:chgData name="Aaron Feuerstein" userId="f5de8b9a-5c09-4bc3-b449-ac980e458ac8" providerId="ADAL" clId="{BE275E2D-326A-409D-82F7-37C1EBE04AA4}" dt="2025-06-20T18:27:24.458" v="702" actId="962"/>
          <ac:picMkLst>
            <pc:docMk/>
            <pc:sldMk cId="0" sldId="267"/>
            <ac:picMk id="205" creationId="{00000000-0000-0000-0000-000000000000}"/>
          </ac:picMkLst>
        </pc:picChg>
      </pc:sldChg>
      <pc:sldChg chg="addSp modSp mod">
        <pc:chgData name="Aaron Feuerstein" userId="f5de8b9a-5c09-4bc3-b449-ac980e458ac8" providerId="ADAL" clId="{BE275E2D-326A-409D-82F7-37C1EBE04AA4}" dt="2025-06-20T18:29:27.508" v="706" actId="14100"/>
        <pc:sldMkLst>
          <pc:docMk/>
          <pc:sldMk cId="0" sldId="268"/>
        </pc:sldMkLst>
        <pc:spChg chg="add mod ord">
          <ac:chgData name="Aaron Feuerstein" userId="f5de8b9a-5c09-4bc3-b449-ac980e458ac8" providerId="ADAL" clId="{BE275E2D-326A-409D-82F7-37C1EBE04AA4}" dt="2025-06-20T18:29:12.973" v="703" actId="13244"/>
          <ac:spMkLst>
            <pc:docMk/>
            <pc:sldMk cId="0" sldId="268"/>
            <ac:spMk id="3" creationId="{9DE0D922-1A81-B57C-DF40-BD5BF182CC53}"/>
          </ac:spMkLst>
        </pc:spChg>
        <pc:spChg chg="mod">
          <ac:chgData name="Aaron Feuerstein" userId="f5de8b9a-5c09-4bc3-b449-ac980e458ac8" providerId="ADAL" clId="{BE275E2D-326A-409D-82F7-37C1EBE04AA4}" dt="2025-06-20T17:54:24.563" v="143" actId="962"/>
          <ac:spMkLst>
            <pc:docMk/>
            <pc:sldMk cId="0" sldId="268"/>
            <ac:spMk id="214" creationId="{00000000-0000-0000-0000-000000000000}"/>
          </ac:spMkLst>
        </pc:spChg>
        <pc:spChg chg="mod">
          <ac:chgData name="Aaron Feuerstein" userId="f5de8b9a-5c09-4bc3-b449-ac980e458ac8" providerId="ADAL" clId="{BE275E2D-326A-409D-82F7-37C1EBE04AA4}" dt="2025-06-20T18:29:16.369" v="704" actId="962"/>
          <ac:spMkLst>
            <pc:docMk/>
            <pc:sldMk cId="0" sldId="268"/>
            <ac:spMk id="215" creationId="{00000000-0000-0000-0000-000000000000}"/>
          </ac:spMkLst>
        </pc:spChg>
        <pc:spChg chg="mod">
          <ac:chgData name="Aaron Feuerstein" userId="f5de8b9a-5c09-4bc3-b449-ac980e458ac8" providerId="ADAL" clId="{BE275E2D-326A-409D-82F7-37C1EBE04AA4}" dt="2025-06-20T18:29:27.508" v="706" actId="14100"/>
          <ac:spMkLst>
            <pc:docMk/>
            <pc:sldMk cId="0" sldId="268"/>
            <ac:spMk id="218" creationId="{00000000-0000-0000-0000-000000000000}"/>
          </ac:spMkLst>
        </pc:spChg>
        <pc:graphicFrameChg chg="mod modGraphic">
          <ac:chgData name="Aaron Feuerstein" userId="f5de8b9a-5c09-4bc3-b449-ac980e458ac8" providerId="ADAL" clId="{BE275E2D-326A-409D-82F7-37C1EBE04AA4}" dt="2025-06-20T17:55:20.671" v="164" actId="13238"/>
          <ac:graphicFrameMkLst>
            <pc:docMk/>
            <pc:sldMk cId="0" sldId="268"/>
            <ac:graphicFrameMk id="219" creationId="{00000000-0000-0000-0000-000000000000}"/>
          </ac:graphicFrameMkLst>
        </pc:graphicFrameChg>
        <pc:picChg chg="mod">
          <ac:chgData name="Aaron Feuerstein" userId="f5de8b9a-5c09-4bc3-b449-ac980e458ac8" providerId="ADAL" clId="{BE275E2D-326A-409D-82F7-37C1EBE04AA4}" dt="2025-06-20T18:29:18.261" v="705" actId="962"/>
          <ac:picMkLst>
            <pc:docMk/>
            <pc:sldMk cId="0" sldId="268"/>
            <ac:picMk id="216" creationId="{00000000-0000-0000-0000-000000000000}"/>
          </ac:picMkLst>
        </pc:picChg>
      </pc:sldChg>
      <pc:sldChg chg="addSp delSp modSp mod">
        <pc:chgData name="Aaron Feuerstein" userId="f5de8b9a-5c09-4bc3-b449-ac980e458ac8" providerId="ADAL" clId="{BE275E2D-326A-409D-82F7-37C1EBE04AA4}" dt="2025-06-20T18:31:18.997" v="710" actId="13244"/>
        <pc:sldMkLst>
          <pc:docMk/>
          <pc:sldMk cId="0" sldId="269"/>
        </pc:sldMkLst>
        <pc:spChg chg="add mod ord">
          <ac:chgData name="Aaron Feuerstein" userId="f5de8b9a-5c09-4bc3-b449-ac980e458ac8" providerId="ADAL" clId="{BE275E2D-326A-409D-82F7-37C1EBE04AA4}" dt="2025-06-20T18:31:14.815" v="707" actId="13244"/>
          <ac:spMkLst>
            <pc:docMk/>
            <pc:sldMk cId="0" sldId="269"/>
            <ac:spMk id="2" creationId="{C07CC1AC-AFB0-3E77-9222-DABE09C8E3EE}"/>
          </ac:spMkLst>
        </pc:spChg>
        <pc:spChg chg="del mod">
          <ac:chgData name="Aaron Feuerstein" userId="f5de8b9a-5c09-4bc3-b449-ac980e458ac8" providerId="ADAL" clId="{BE275E2D-326A-409D-82F7-37C1EBE04AA4}" dt="2025-06-20T17:54:27.200" v="145" actId="478"/>
          <ac:spMkLst>
            <pc:docMk/>
            <pc:sldMk cId="0" sldId="269"/>
            <ac:spMk id="225" creationId="{00000000-0000-0000-0000-000000000000}"/>
          </ac:spMkLst>
        </pc:spChg>
        <pc:spChg chg="del mod">
          <ac:chgData name="Aaron Feuerstein" userId="f5de8b9a-5c09-4bc3-b449-ac980e458ac8" providerId="ADAL" clId="{BE275E2D-326A-409D-82F7-37C1EBE04AA4}" dt="2025-06-20T17:54:29.605" v="147" actId="478"/>
          <ac:spMkLst>
            <pc:docMk/>
            <pc:sldMk cId="0" sldId="269"/>
            <ac:spMk id="226" creationId="{00000000-0000-0000-0000-000000000000}"/>
          </ac:spMkLst>
        </pc:spChg>
        <pc:spChg chg="mod">
          <ac:chgData name="Aaron Feuerstein" userId="f5de8b9a-5c09-4bc3-b449-ac980e458ac8" providerId="ADAL" clId="{BE275E2D-326A-409D-82F7-37C1EBE04AA4}" dt="2025-06-20T17:54:31.779" v="148" actId="962"/>
          <ac:spMkLst>
            <pc:docMk/>
            <pc:sldMk cId="0" sldId="269"/>
            <ac:spMk id="227" creationId="{00000000-0000-0000-0000-000000000000}"/>
          </ac:spMkLst>
        </pc:spChg>
        <pc:spChg chg="mod">
          <ac:chgData name="Aaron Feuerstein" userId="f5de8b9a-5c09-4bc3-b449-ac980e458ac8" providerId="ADAL" clId="{BE275E2D-326A-409D-82F7-37C1EBE04AA4}" dt="2025-06-20T18:31:16.217" v="708" actId="962"/>
          <ac:spMkLst>
            <pc:docMk/>
            <pc:sldMk cId="0" sldId="269"/>
            <ac:spMk id="228" creationId="{00000000-0000-0000-0000-000000000000}"/>
          </ac:spMkLst>
        </pc:spChg>
        <pc:spChg chg="ord">
          <ac:chgData name="Aaron Feuerstein" userId="f5de8b9a-5c09-4bc3-b449-ac980e458ac8" providerId="ADAL" clId="{BE275E2D-326A-409D-82F7-37C1EBE04AA4}" dt="2025-06-20T18:31:18.997" v="710" actId="13244"/>
          <ac:spMkLst>
            <pc:docMk/>
            <pc:sldMk cId="0" sldId="269"/>
            <ac:spMk id="230" creationId="{00000000-0000-0000-0000-000000000000}"/>
          </ac:spMkLst>
        </pc:spChg>
        <pc:spChg chg="del mod">
          <ac:chgData name="Aaron Feuerstein" userId="f5de8b9a-5c09-4bc3-b449-ac980e458ac8" providerId="ADAL" clId="{BE275E2D-326A-409D-82F7-37C1EBE04AA4}" dt="2025-06-20T17:54:33.570" v="150" actId="478"/>
          <ac:spMkLst>
            <pc:docMk/>
            <pc:sldMk cId="0" sldId="269"/>
            <ac:spMk id="231" creationId="{00000000-0000-0000-0000-000000000000}"/>
          </ac:spMkLst>
        </pc:spChg>
        <pc:spChg chg="del mod">
          <ac:chgData name="Aaron Feuerstein" userId="f5de8b9a-5c09-4bc3-b449-ac980e458ac8" providerId="ADAL" clId="{BE275E2D-326A-409D-82F7-37C1EBE04AA4}" dt="2025-06-20T17:54:36.696" v="152" actId="478"/>
          <ac:spMkLst>
            <pc:docMk/>
            <pc:sldMk cId="0" sldId="269"/>
            <ac:spMk id="232" creationId="{00000000-0000-0000-0000-000000000000}"/>
          </ac:spMkLst>
        </pc:spChg>
        <pc:graphicFrameChg chg="modGraphic">
          <ac:chgData name="Aaron Feuerstein" userId="f5de8b9a-5c09-4bc3-b449-ac980e458ac8" providerId="ADAL" clId="{BE275E2D-326A-409D-82F7-37C1EBE04AA4}" dt="2025-06-20T17:55:21.998" v="165" actId="13238"/>
          <ac:graphicFrameMkLst>
            <pc:docMk/>
            <pc:sldMk cId="0" sldId="269"/>
            <ac:graphicFrameMk id="234" creationId="{00000000-0000-0000-0000-000000000000}"/>
          </ac:graphicFrameMkLst>
        </pc:graphicFrameChg>
        <pc:graphicFrameChg chg="modGraphic">
          <ac:chgData name="Aaron Feuerstein" userId="f5de8b9a-5c09-4bc3-b449-ac980e458ac8" providerId="ADAL" clId="{BE275E2D-326A-409D-82F7-37C1EBE04AA4}" dt="2025-06-20T17:55:22.549" v="166" actId="13238"/>
          <ac:graphicFrameMkLst>
            <pc:docMk/>
            <pc:sldMk cId="0" sldId="269"/>
            <ac:graphicFrameMk id="235" creationId="{00000000-0000-0000-0000-000000000000}"/>
          </ac:graphicFrameMkLst>
        </pc:graphicFrameChg>
        <pc:picChg chg="mod">
          <ac:chgData name="Aaron Feuerstein" userId="f5de8b9a-5c09-4bc3-b449-ac980e458ac8" providerId="ADAL" clId="{BE275E2D-326A-409D-82F7-37C1EBE04AA4}" dt="2025-06-20T18:31:17.203" v="709" actId="962"/>
          <ac:picMkLst>
            <pc:docMk/>
            <pc:sldMk cId="0" sldId="269"/>
            <ac:picMk id="229" creationId="{00000000-0000-0000-0000-000000000000}"/>
          </ac:picMkLst>
        </pc:picChg>
      </pc:sldChg>
      <pc:sldChg chg="addSp modSp mod">
        <pc:chgData name="Aaron Feuerstein" userId="f5de8b9a-5c09-4bc3-b449-ac980e458ac8" providerId="ADAL" clId="{BE275E2D-326A-409D-82F7-37C1EBE04AA4}" dt="2025-06-20T18:31:45.075" v="714" actId="13244"/>
        <pc:sldMkLst>
          <pc:docMk/>
          <pc:sldMk cId="0" sldId="270"/>
        </pc:sldMkLst>
        <pc:spChg chg="ord">
          <ac:chgData name="Aaron Feuerstein" userId="f5de8b9a-5c09-4bc3-b449-ac980e458ac8" providerId="ADAL" clId="{BE275E2D-326A-409D-82F7-37C1EBE04AA4}" dt="2025-06-20T18:31:45.075" v="714" actId="13244"/>
          <ac:spMkLst>
            <pc:docMk/>
            <pc:sldMk cId="0" sldId="270"/>
            <ac:spMk id="2" creationId="{ED5C49D1-139E-4289-BF15-9F9B2B342DE4}"/>
          </ac:spMkLst>
        </pc:spChg>
        <pc:spChg chg="add mod ord">
          <ac:chgData name="Aaron Feuerstein" userId="f5de8b9a-5c09-4bc3-b449-ac980e458ac8" providerId="ADAL" clId="{BE275E2D-326A-409D-82F7-37C1EBE04AA4}" dt="2025-06-20T18:31:28.155" v="711" actId="13244"/>
          <ac:spMkLst>
            <pc:docMk/>
            <pc:sldMk cId="0" sldId="270"/>
            <ac:spMk id="3" creationId="{12D1D039-C6EB-08B8-FD58-1FF518F52B16}"/>
          </ac:spMkLst>
        </pc:spChg>
        <pc:spChg chg="mod">
          <ac:chgData name="Aaron Feuerstein" userId="f5de8b9a-5c09-4bc3-b449-ac980e458ac8" providerId="ADAL" clId="{BE275E2D-326A-409D-82F7-37C1EBE04AA4}" dt="2025-06-20T17:54:39.130" v="153" actId="962"/>
          <ac:spMkLst>
            <pc:docMk/>
            <pc:sldMk cId="0" sldId="270"/>
            <ac:spMk id="241" creationId="{00000000-0000-0000-0000-000000000000}"/>
          </ac:spMkLst>
        </pc:spChg>
        <pc:spChg chg="mod">
          <ac:chgData name="Aaron Feuerstein" userId="f5de8b9a-5c09-4bc3-b449-ac980e458ac8" providerId="ADAL" clId="{BE275E2D-326A-409D-82F7-37C1EBE04AA4}" dt="2025-06-20T18:31:30.464" v="712" actId="962"/>
          <ac:spMkLst>
            <pc:docMk/>
            <pc:sldMk cId="0" sldId="270"/>
            <ac:spMk id="242" creationId="{00000000-0000-0000-0000-000000000000}"/>
          </ac:spMkLst>
        </pc:spChg>
        <pc:graphicFrameChg chg="modGraphic">
          <ac:chgData name="Aaron Feuerstein" userId="f5de8b9a-5c09-4bc3-b449-ac980e458ac8" providerId="ADAL" clId="{BE275E2D-326A-409D-82F7-37C1EBE04AA4}" dt="2025-06-20T17:55:23.972" v="167" actId="13238"/>
          <ac:graphicFrameMkLst>
            <pc:docMk/>
            <pc:sldMk cId="0" sldId="270"/>
            <ac:graphicFrameMk id="246" creationId="{00000000-0000-0000-0000-000000000000}"/>
          </ac:graphicFrameMkLst>
        </pc:graphicFrameChg>
        <pc:picChg chg="mod">
          <ac:chgData name="Aaron Feuerstein" userId="f5de8b9a-5c09-4bc3-b449-ac980e458ac8" providerId="ADAL" clId="{BE275E2D-326A-409D-82F7-37C1EBE04AA4}" dt="2025-06-20T17:54:41.398" v="154" actId="962"/>
          <ac:picMkLst>
            <pc:docMk/>
            <pc:sldMk cId="0" sldId="270"/>
            <ac:picMk id="10" creationId="{084FAF5C-C9E0-4913-AB12-E50284FC27AC}"/>
          </ac:picMkLst>
        </pc:picChg>
        <pc:picChg chg="mod">
          <ac:chgData name="Aaron Feuerstein" userId="f5de8b9a-5c09-4bc3-b449-ac980e458ac8" providerId="ADAL" clId="{BE275E2D-326A-409D-82F7-37C1EBE04AA4}" dt="2025-06-20T18:31:31.432" v="713" actId="962"/>
          <ac:picMkLst>
            <pc:docMk/>
            <pc:sldMk cId="0" sldId="270"/>
            <ac:picMk id="243" creationId="{00000000-0000-0000-0000-000000000000}"/>
          </ac:picMkLst>
        </pc:picChg>
      </pc:sldChg>
    </pc:docChg>
  </pc:docChgLst>
  <pc:docChgLst>
    <pc:chgData name="Regis Marrale" userId="b28590b7-0026-408b-9d62-51b23fc133b4" providerId="ADAL" clId="{C7A59DE4-7C1C-4C92-ABE7-AF2F862574EE}"/>
    <pc:docChg chg="modSld">
      <pc:chgData name="Regis Marrale" userId="b28590b7-0026-408b-9d62-51b23fc133b4" providerId="ADAL" clId="{C7A59DE4-7C1C-4C92-ABE7-AF2F862574EE}" dt="2025-06-04T14:56:26.123" v="2" actId="13238"/>
      <pc:docMkLst>
        <pc:docMk/>
      </pc:docMkLst>
      <pc:sldChg chg="modSp mod">
        <pc:chgData name="Regis Marrale" userId="b28590b7-0026-408b-9d62-51b23fc133b4" providerId="ADAL" clId="{C7A59DE4-7C1C-4C92-ABE7-AF2F862574EE}" dt="2025-06-04T14:56:16.141" v="0" actId="13238"/>
        <pc:sldMkLst>
          <pc:docMk/>
          <pc:sldMk cId="0" sldId="259"/>
        </pc:sldMkLst>
        <pc:graphicFrameChg chg="modGraphic">
          <ac:chgData name="Regis Marrale" userId="b28590b7-0026-408b-9d62-51b23fc133b4" providerId="ADAL" clId="{C7A59DE4-7C1C-4C92-ABE7-AF2F862574EE}" dt="2025-06-04T14:56:16.141" v="0" actId="13238"/>
          <ac:graphicFrameMkLst>
            <pc:docMk/>
            <pc:sldMk cId="0" sldId="259"/>
            <ac:graphicFrameMk id="100" creationId="{00000000-0000-0000-0000-000000000000}"/>
          </ac:graphicFrameMkLst>
        </pc:graphicFrameChg>
      </pc:sldChg>
      <pc:sldChg chg="modSp mod">
        <pc:chgData name="Regis Marrale" userId="b28590b7-0026-408b-9d62-51b23fc133b4" providerId="ADAL" clId="{C7A59DE4-7C1C-4C92-ABE7-AF2F862574EE}" dt="2025-06-04T14:56:26.123" v="2" actId="13238"/>
        <pc:sldMkLst>
          <pc:docMk/>
          <pc:sldMk cId="0" sldId="260"/>
        </pc:sldMkLst>
        <pc:graphicFrameChg chg="modGraphic">
          <ac:chgData name="Regis Marrale" userId="b28590b7-0026-408b-9d62-51b23fc133b4" providerId="ADAL" clId="{C7A59DE4-7C1C-4C92-ABE7-AF2F862574EE}" dt="2025-06-04T14:56:23.792" v="1" actId="13238"/>
          <ac:graphicFrameMkLst>
            <pc:docMk/>
            <pc:sldMk cId="0" sldId="260"/>
            <ac:graphicFrameMk id="115" creationId="{00000000-0000-0000-0000-000000000000}"/>
          </ac:graphicFrameMkLst>
        </pc:graphicFrameChg>
        <pc:graphicFrameChg chg="modGraphic">
          <ac:chgData name="Regis Marrale" userId="b28590b7-0026-408b-9d62-51b23fc133b4" providerId="ADAL" clId="{C7A59DE4-7C1C-4C92-ABE7-AF2F862574EE}" dt="2025-06-04T14:56:26.123" v="2" actId="13238"/>
          <ac:graphicFrameMkLst>
            <pc:docMk/>
            <pc:sldMk cId="0" sldId="260"/>
            <ac:graphicFrameMk id="116"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95650" y="754375"/>
            <a:ext cx="51818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Google Shape;41;p1:notes"/>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2" name="Google Shape;42;p1: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81496b6fa7_0_47: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9" name="Google Shape;169;g81496b6fa7_0_47: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70d67b4cc2_0_51: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4" name="Google Shape;184;g70d67b4cc2_0_51: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70d67b4cc2_0_66: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0" name="Google Shape;200;g70d67b4cc2_0_66: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81496b6fa7_0_64: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1" name="Google Shape;211;g81496b6fa7_0_64: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70393df9e6_0_7: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2" name="Google Shape;222;g70393df9e6_0_7: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7d812c30e4_0_6: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8" name="Google Shape;238;g7d812c30e4_0_6: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g7de6b06b86_0_4: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54" name="Google Shape;54;g7de6b06b86_0_4: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81496b6fa7_0_13: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69" name="Google Shape;69;g81496b6fa7_0_13: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7f06b25011_0_2: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5" name="Google Shape;85;g7f06b25011_0_2: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70d67b4cc2_0_1: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3" name="Google Shape;103;g70d67b4cc2_0_1: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70d67b4cc2_0_16: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9" name="Google Shape;119;g70d67b4cc2_0_16: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81496b6fa7_0_36: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0" name="Google Shape;130;g81496b6fa7_0_36: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70d67b4cc2_0_26: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2" name="Google Shape;142;g70d67b4cc2_0_26: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70d67b4cc2_0_41: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8" name="Google Shape;158;g70d67b4cc2_0_41: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Blank" type="obj">
  <p:cSld name="OBJECT">
    <p:spTree>
      <p:nvGrpSpPr>
        <p:cNvPr id="1" name="Shape 12"/>
        <p:cNvGrpSpPr/>
        <p:nvPr/>
      </p:nvGrpSpPr>
      <p:grpSpPr>
        <a:xfrm>
          <a:off x="0" y="0"/>
          <a:ext cx="0" cy="0"/>
          <a:chOff x="0" y="0"/>
          <a:chExt cx="0" cy="0"/>
        </a:xfrm>
      </p:grpSpPr>
      <p:sp>
        <p:nvSpPr>
          <p:cNvPr id="13" name="Google Shape;13;p4"/>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 name="Google Shape;14;p4"/>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4"/>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16"/>
        <p:cNvGrpSpPr/>
        <p:nvPr/>
      </p:nvGrpSpPr>
      <p:grpSpPr>
        <a:xfrm>
          <a:off x="0" y="0"/>
          <a:ext cx="0" cy="0"/>
          <a:chOff x="0" y="0"/>
          <a:chExt cx="0" cy="0"/>
        </a:xfrm>
      </p:grpSpPr>
      <p:sp>
        <p:nvSpPr>
          <p:cNvPr id="17" name="Google Shape;17;p5"/>
          <p:cNvSpPr txBox="1">
            <a:spLocks noGrp="1"/>
          </p:cNvSpPr>
          <p:nvPr>
            <p:ph type="ctrTitle"/>
          </p:nvPr>
        </p:nvSpPr>
        <p:spPr>
          <a:xfrm>
            <a:off x="582930" y="3118104"/>
            <a:ext cx="6606540" cy="211226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5"/>
          <p:cNvSpPr txBox="1">
            <a:spLocks noGrp="1"/>
          </p:cNvSpPr>
          <p:nvPr>
            <p:ph type="subTitle" idx="1"/>
          </p:nvPr>
        </p:nvSpPr>
        <p:spPr>
          <a:xfrm>
            <a:off x="1165860" y="5632704"/>
            <a:ext cx="5440680" cy="251460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5"/>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5"/>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5"/>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and Content">
  <p:cSld name="Title and Content">
    <p:spTree>
      <p:nvGrpSpPr>
        <p:cNvPr id="1" name="Shape 22"/>
        <p:cNvGrpSpPr/>
        <p:nvPr/>
      </p:nvGrpSpPr>
      <p:grpSpPr>
        <a:xfrm>
          <a:off x="0" y="0"/>
          <a:ext cx="0" cy="0"/>
          <a:chOff x="0" y="0"/>
          <a:chExt cx="0" cy="0"/>
        </a:xfrm>
      </p:grpSpPr>
      <p:sp>
        <p:nvSpPr>
          <p:cNvPr id="23" name="Google Shape;23;p6"/>
          <p:cNvSpPr txBox="1">
            <a:spLocks noGrp="1"/>
          </p:cNvSpPr>
          <p:nvPr>
            <p:ph type="title"/>
          </p:nvPr>
        </p:nvSpPr>
        <p:spPr>
          <a:xfrm>
            <a:off x="388620" y="402336"/>
            <a:ext cx="6995160" cy="16093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6"/>
          <p:cNvSpPr txBox="1">
            <a:spLocks noGrp="1"/>
          </p:cNvSpPr>
          <p:nvPr>
            <p:ph type="body" idx="1"/>
          </p:nvPr>
        </p:nvSpPr>
        <p:spPr>
          <a:xfrm>
            <a:off x="388620" y="2313432"/>
            <a:ext cx="6995160" cy="6638544"/>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25" name="Google Shape;25;p6"/>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6"/>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6"/>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wo Content">
  <p:cSld name="Two Conten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88620" y="402336"/>
            <a:ext cx="6995160" cy="16093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7"/>
          <p:cNvSpPr txBox="1">
            <a:spLocks noGrp="1"/>
          </p:cNvSpPr>
          <p:nvPr>
            <p:ph type="body" idx="1"/>
          </p:nvPr>
        </p:nvSpPr>
        <p:spPr>
          <a:xfrm>
            <a:off x="388620" y="2313432"/>
            <a:ext cx="3380994" cy="6638544"/>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31" name="Google Shape;31;p7"/>
          <p:cNvSpPr txBox="1">
            <a:spLocks noGrp="1"/>
          </p:cNvSpPr>
          <p:nvPr>
            <p:ph type="body" idx="2"/>
          </p:nvPr>
        </p:nvSpPr>
        <p:spPr>
          <a:xfrm>
            <a:off x="4002786" y="2313432"/>
            <a:ext cx="3380994" cy="6638544"/>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32" name="Google Shape;32;p7"/>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7"/>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7"/>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Title Only">
  <p:cSld name="Title Only">
    <p:spTree>
      <p:nvGrpSpPr>
        <p:cNvPr id="1" name="Shape 35"/>
        <p:cNvGrpSpPr/>
        <p:nvPr/>
      </p:nvGrpSpPr>
      <p:grpSpPr>
        <a:xfrm>
          <a:off x="0" y="0"/>
          <a:ext cx="0" cy="0"/>
          <a:chOff x="0" y="0"/>
          <a:chExt cx="0" cy="0"/>
        </a:xfrm>
      </p:grpSpPr>
      <p:sp>
        <p:nvSpPr>
          <p:cNvPr id="36" name="Google Shape;36;p8"/>
          <p:cNvSpPr txBox="1">
            <a:spLocks noGrp="1"/>
          </p:cNvSpPr>
          <p:nvPr>
            <p:ph type="title"/>
          </p:nvPr>
        </p:nvSpPr>
        <p:spPr>
          <a:xfrm>
            <a:off x="388620" y="402336"/>
            <a:ext cx="6995160" cy="16093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8"/>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8"/>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8"/>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
          <p:cNvSpPr/>
          <p:nvPr/>
        </p:nvSpPr>
        <p:spPr>
          <a:xfrm>
            <a:off x="2011173" y="0"/>
            <a:ext cx="5761355" cy="530860"/>
          </a:xfrm>
          <a:custGeom>
            <a:avLst/>
            <a:gdLst/>
            <a:ahLst/>
            <a:cxnLst/>
            <a:rect l="l" t="t" r="r" b="b"/>
            <a:pathLst>
              <a:path w="5761355" h="530860" extrusionOk="0">
                <a:moveTo>
                  <a:pt x="0" y="530351"/>
                </a:moveTo>
                <a:lnTo>
                  <a:pt x="5761227" y="530351"/>
                </a:lnTo>
                <a:lnTo>
                  <a:pt x="5761227" y="0"/>
                </a:lnTo>
                <a:lnTo>
                  <a:pt x="0" y="0"/>
                </a:lnTo>
                <a:lnTo>
                  <a:pt x="0" y="530351"/>
                </a:lnTo>
                <a:close/>
              </a:path>
            </a:pathLst>
          </a:custGeom>
          <a:solidFill>
            <a:srgbClr val="4B5EAB"/>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 name="Google Shape;7;p3"/>
          <p:cNvSpPr txBox="1">
            <a:spLocks noGrp="1"/>
          </p:cNvSpPr>
          <p:nvPr>
            <p:ph type="title"/>
          </p:nvPr>
        </p:nvSpPr>
        <p:spPr>
          <a:xfrm>
            <a:off x="388620" y="402336"/>
            <a:ext cx="6995160" cy="1609344"/>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 name="Google Shape;8;p3"/>
          <p:cNvSpPr txBox="1">
            <a:spLocks noGrp="1"/>
          </p:cNvSpPr>
          <p:nvPr>
            <p:ph type="body" idx="1"/>
          </p:nvPr>
        </p:nvSpPr>
        <p:spPr>
          <a:xfrm>
            <a:off x="388620" y="2313432"/>
            <a:ext cx="6995160" cy="6638544"/>
          </a:xfrm>
          <a:prstGeom prst="rect">
            <a:avLst/>
          </a:prstGeom>
          <a:noFill/>
          <a:ln>
            <a:noFill/>
          </a:ln>
        </p:spPr>
        <p:txBody>
          <a:bodyPr spcFirstLastPara="1" wrap="square" lIns="0" tIns="0" rIns="0" bIns="0" anchor="t" anchorCtr="0">
            <a:sp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9pPr>
          </a:lstStyle>
          <a:p>
            <a:endParaRPr/>
          </a:p>
        </p:txBody>
      </p:sp>
      <p:sp>
        <p:nvSpPr>
          <p:cNvPr id="9" name="Google Shape;9;p3"/>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marR="0" lvl="0" algn="ctr" rtl="0">
              <a:lnSpc>
                <a:spcPct val="100000"/>
              </a:lnSpc>
              <a:spcBef>
                <a:spcPts val="0"/>
              </a:spcBef>
              <a:spcAft>
                <a:spcPts val="0"/>
              </a:spcAft>
              <a:buClr>
                <a:srgbClr val="000000"/>
              </a:buClr>
              <a:buSzPts val="1400"/>
              <a:buFont typeface="Arial"/>
              <a:buNone/>
              <a:defRPr sz="18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1" name="Google Shape;11;p3"/>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1pPr>
            <a:lvl2pPr marL="25400" marR="0" lvl="1"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2pPr>
            <a:lvl3pPr marL="25400" marR="0" lvl="2"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3pPr>
            <a:lvl4pPr marL="25400" marR="0" lvl="3"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4pPr>
            <a:lvl5pPr marL="25400" marR="0" lvl="4"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5pPr>
            <a:lvl6pPr marL="25400" marR="0" lvl="5"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6pPr>
            <a:lvl7pPr marL="25400" marR="0" lvl="6"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7pPr>
            <a:lvl8pPr marL="25400" marR="0" lvl="7"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8pPr>
            <a:lvl9pPr marL="25400" marR="0" lvl="8"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creativecommons.org/licenses/by-nc/4.0/"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creativecommons.org/licenses/by-nc/4.0/"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www.planetoftunes.com/digital-audio/pros-and-cons-of-analogue-and-digital-audio.html#.XROp7-hKiUk" TargetMode="External"/><Relationship Id="rId3" Type="http://schemas.openxmlformats.org/officeDocument/2006/relationships/image" Target="../media/image1.png"/><Relationship Id="rId7" Type="http://schemas.openxmlformats.org/officeDocument/2006/relationships/hyperlink" Target="https://www.explainthatstuff.com/analog-and-digital.html"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s://docs.google.com/document/d/1e0uhvZNjxC0HkKD8hxjUgIVGdbWmaJsgaQ_yFhyAnRE/edit?usp=sharing" TargetMode="External"/><Relationship Id="rId5" Type="http://schemas.openxmlformats.org/officeDocument/2006/relationships/hyperlink" Target="https://www.cancer.org/cancer/cancer-causes/radiation-exposure/radiofrequency-radiation.html" TargetMode="External"/><Relationship Id="rId4" Type="http://schemas.openxmlformats.org/officeDocument/2006/relationships/hyperlink" Target="https://eyesaas.com/wifi-signal-los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43"/>
        <p:cNvGrpSpPr/>
        <p:nvPr/>
      </p:nvGrpSpPr>
      <p:grpSpPr>
        <a:xfrm>
          <a:off x="0" y="0"/>
          <a:ext cx="0" cy="0"/>
          <a:chOff x="0" y="0"/>
          <a:chExt cx="0" cy="0"/>
        </a:xfrm>
      </p:grpSpPr>
      <p:sp>
        <p:nvSpPr>
          <p:cNvPr id="47" name="Google Shape;47;p1">
            <a:extLst>
              <a:ext uri="{C183D7F6-B498-43B3-948B-1728B52AA6E4}">
                <adec:decorative xmlns:adec="http://schemas.microsoft.com/office/drawing/2017/decorative" val="1"/>
              </a:ext>
            </a:extLst>
          </p:cNvPr>
          <p:cNvSpPr/>
          <p:nvPr/>
        </p:nvSpPr>
        <p:spPr>
          <a:xfrm>
            <a:off x="0" y="12049"/>
            <a:ext cx="7772400" cy="81318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70EA67C7-F222-72B8-5895-9A785B7E9A3B}"/>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Cell Phone Signal Teacher Guide: Three-Dimensional Claim</a:t>
            </a:r>
          </a:p>
        </p:txBody>
      </p:sp>
      <p:sp>
        <p:nvSpPr>
          <p:cNvPr id="48" name="Google Shape;48;p1" descr="Image result for creative commons tennessee stars logo"/>
          <p:cNvSpPr txBox="1"/>
          <p:nvPr/>
        </p:nvSpPr>
        <p:spPr>
          <a:xfrm>
            <a:off x="2286000" y="153949"/>
            <a:ext cx="4524295" cy="584775"/>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49" name="Google Shape;49;p1" descr="Image result for creative commons tennessee stars logo"/>
          <p:cNvPicPr preferRelativeResize="0"/>
          <p:nvPr/>
        </p:nvPicPr>
        <p:blipFill rotWithShape="1">
          <a:blip r:embed="rId3">
            <a:alphaModFix/>
          </a:blip>
          <a:srcRect l="28891" t="20469" r="35950" b="20791"/>
          <a:stretch/>
        </p:blipFill>
        <p:spPr>
          <a:xfrm>
            <a:off x="6972367" y="188418"/>
            <a:ext cx="441432" cy="442522"/>
          </a:xfrm>
          <a:prstGeom prst="flowChartConnector">
            <a:avLst/>
          </a:prstGeom>
          <a:noFill/>
          <a:ln>
            <a:noFill/>
          </a:ln>
        </p:spPr>
      </p:pic>
      <p:sp>
        <p:nvSpPr>
          <p:cNvPr id="44" name="Google Shape;44;p1"/>
          <p:cNvSpPr txBox="1"/>
          <p:nvPr/>
        </p:nvSpPr>
        <p:spPr>
          <a:xfrm>
            <a:off x="457250" y="981470"/>
            <a:ext cx="7221000" cy="489878"/>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Clr>
                <a:schemeClr val="dk1"/>
              </a:buClr>
              <a:buSzPts val="1700"/>
              <a:buFont typeface="Arial"/>
              <a:buNone/>
            </a:pPr>
            <a:r>
              <a:rPr lang="en-US" sz="1700" b="1" i="0" u="none" strike="noStrike" cap="none" dirty="0">
                <a:solidFill>
                  <a:schemeClr val="dk1"/>
                </a:solidFill>
                <a:latin typeface="Calibri"/>
                <a:ea typeface="Calibri"/>
                <a:cs typeface="Calibri"/>
                <a:sym typeface="Calibri"/>
              </a:rPr>
              <a:t>Cell Phone Signal Teacher Guide</a:t>
            </a:r>
            <a:endParaRPr sz="1700" b="1"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chemeClr val="dk1"/>
              </a:buClr>
              <a:buSzPts val="1400"/>
              <a:buFont typeface="Arial"/>
              <a:buNone/>
            </a:pPr>
            <a:r>
              <a:rPr lang="en-US" sz="1400" b="0" i="1" u="none" strike="noStrike" cap="none" dirty="0">
                <a:solidFill>
                  <a:schemeClr val="dk1"/>
                </a:solidFill>
                <a:latin typeface="Calibri"/>
                <a:ea typeface="Calibri"/>
                <a:cs typeface="Calibri"/>
                <a:sym typeface="Calibri"/>
              </a:rPr>
              <a:t>Middle School Physical Science</a:t>
            </a:r>
            <a:endParaRPr sz="1700" b="1" i="0" u="none" strike="noStrike" cap="none" dirty="0">
              <a:solidFill>
                <a:schemeClr val="dk1"/>
              </a:solidFill>
              <a:latin typeface="Calibri"/>
              <a:ea typeface="Calibri"/>
              <a:cs typeface="Calibri"/>
              <a:sym typeface="Calibri"/>
            </a:endParaRPr>
          </a:p>
        </p:txBody>
      </p:sp>
      <p:sp>
        <p:nvSpPr>
          <p:cNvPr id="45" name="Google Shape;45;p1"/>
          <p:cNvSpPr txBox="1"/>
          <p:nvPr/>
        </p:nvSpPr>
        <p:spPr>
          <a:xfrm>
            <a:off x="457250" y="1497632"/>
            <a:ext cx="6836100" cy="1584023"/>
          </a:xfrm>
          <a:prstGeom prst="rect">
            <a:avLst/>
          </a:prstGeom>
          <a:noFill/>
          <a:ln>
            <a:noFill/>
          </a:ln>
        </p:spPr>
        <p:txBody>
          <a:bodyPr spcFirstLastPara="1" wrap="square" lIns="0" tIns="12700" rIns="0" bIns="0" anchor="t" anchorCtr="0">
            <a:spAutoFit/>
          </a:bodyPr>
          <a:lstStyle/>
          <a:p>
            <a:pPr marL="26669" marR="0" lvl="0" indent="0" algn="l" rtl="0">
              <a:lnSpc>
                <a:spcPct val="100000"/>
              </a:lnSpc>
              <a:spcBef>
                <a:spcPts val="0"/>
              </a:spcBef>
              <a:spcAft>
                <a:spcPts val="0"/>
              </a:spcAft>
              <a:buClr>
                <a:srgbClr val="000000"/>
              </a:buClr>
              <a:buSzPts val="1300"/>
              <a:buFont typeface="Arial"/>
              <a:buNone/>
            </a:pPr>
            <a:r>
              <a:rPr lang="en-US" sz="1100" b="1" i="0" u="sng" strike="noStrike" cap="none" dirty="0">
                <a:solidFill>
                  <a:srgbClr val="293983"/>
                </a:solidFill>
                <a:latin typeface="Arial"/>
                <a:ea typeface="Arial"/>
                <a:cs typeface="Arial"/>
                <a:sym typeface="Arial"/>
              </a:rPr>
              <a:t>Three-Dimensional Claim</a:t>
            </a:r>
            <a:r>
              <a:rPr lang="en-US" sz="1100" b="1" i="0" u="sng" strike="noStrike" cap="none" dirty="0">
                <a:solidFill>
                  <a:srgbClr val="4B5EAB"/>
                </a:solidFill>
                <a:latin typeface="Arial"/>
                <a:ea typeface="Arial"/>
                <a:cs typeface="Arial"/>
                <a:sym typeface="Arial"/>
              </a:rPr>
              <a:t>					</a:t>
            </a:r>
            <a:endParaRPr sz="1100" b="0" i="0" u="none" strike="noStrike" cap="none" dirty="0">
              <a:solidFill>
                <a:schemeClr val="dk1"/>
              </a:solidFill>
              <a:latin typeface="Arial"/>
              <a:ea typeface="Arial"/>
              <a:cs typeface="Arial"/>
              <a:sym typeface="Arial"/>
            </a:endParaRPr>
          </a:p>
          <a:p>
            <a:pPr marL="12700" marR="212090" lvl="0" indent="0" algn="l" rtl="0">
              <a:lnSpc>
                <a:spcPct val="150000"/>
              </a:lnSpc>
              <a:spcBef>
                <a:spcPts val="795"/>
              </a:spcBef>
              <a:spcAft>
                <a:spcPts val="0"/>
              </a:spcAft>
              <a:buClr>
                <a:srgbClr val="000000"/>
              </a:buClr>
              <a:buSzPts val="900"/>
              <a:buFont typeface="Arial"/>
              <a:buNone/>
            </a:pPr>
            <a:r>
              <a:rPr lang="en-US" sz="1100" b="0" i="0" u="none" strike="noStrike" cap="none" dirty="0">
                <a:solidFill>
                  <a:srgbClr val="231F20"/>
                </a:solidFill>
                <a:latin typeface="Arial"/>
                <a:ea typeface="Arial"/>
                <a:cs typeface="Arial"/>
                <a:sym typeface="Arial"/>
              </a:rPr>
              <a:t>In this task, students can draw on prior learning about properties and behaviors of waves to </a:t>
            </a:r>
            <a:r>
              <a:rPr lang="en-US" sz="1100" b="0" i="0" u="none" strike="noStrike" cap="none" dirty="0">
                <a:solidFill>
                  <a:srgbClr val="1F497D"/>
                </a:solidFill>
                <a:latin typeface="Arial"/>
                <a:ea typeface="Arial"/>
                <a:cs typeface="Arial"/>
                <a:sym typeface="Arial"/>
              </a:rPr>
              <a:t>develop an explanation </a:t>
            </a:r>
            <a:r>
              <a:rPr lang="en-US" sz="1100" b="0" i="0" u="none" strike="noStrike" cap="none" dirty="0">
                <a:solidFill>
                  <a:srgbClr val="231F20"/>
                </a:solidFill>
                <a:latin typeface="Arial"/>
                <a:ea typeface="Arial"/>
                <a:cs typeface="Arial"/>
                <a:sym typeface="Arial"/>
              </a:rPr>
              <a:t>of </a:t>
            </a:r>
            <a:r>
              <a:rPr lang="en-US" sz="1100" b="0" i="0" u="none" strike="noStrike" cap="none" dirty="0">
                <a:solidFill>
                  <a:srgbClr val="38761D"/>
                </a:solidFill>
                <a:latin typeface="Arial"/>
                <a:ea typeface="Arial"/>
                <a:cs typeface="Arial"/>
                <a:sym typeface="Arial"/>
              </a:rPr>
              <a:t>the interactions of waves and components of communication systems</a:t>
            </a:r>
            <a:r>
              <a:rPr lang="en-US" sz="1100" b="0" i="0" u="none" strike="noStrike" cap="none" dirty="0">
                <a:solidFill>
                  <a:srgbClr val="77933C"/>
                </a:solidFill>
                <a:latin typeface="Arial"/>
                <a:ea typeface="Arial"/>
                <a:cs typeface="Arial"/>
                <a:sym typeface="Arial"/>
              </a:rPr>
              <a:t> </a:t>
            </a:r>
            <a:r>
              <a:rPr lang="en-US" sz="1100" b="0" i="0" u="none" strike="noStrike" cap="none" dirty="0">
                <a:solidFill>
                  <a:schemeClr val="dk1"/>
                </a:solidFill>
                <a:latin typeface="Arial"/>
                <a:ea typeface="Arial"/>
                <a:cs typeface="Arial"/>
                <a:sym typeface="Arial"/>
              </a:rPr>
              <a:t>using evidence </a:t>
            </a:r>
            <a:r>
              <a:rPr lang="en-US" sz="1100" b="0" i="0" u="none" strike="noStrike" cap="none" dirty="0">
                <a:solidFill>
                  <a:srgbClr val="231F20"/>
                </a:solidFill>
                <a:latin typeface="Arial"/>
                <a:ea typeface="Arial"/>
                <a:cs typeface="Arial"/>
                <a:sym typeface="Arial"/>
              </a:rPr>
              <a:t>about </a:t>
            </a:r>
            <a:r>
              <a:rPr lang="en-US" sz="1100" b="0" i="0" u="none" strike="noStrike" cap="none" dirty="0">
                <a:solidFill>
                  <a:srgbClr val="B15407"/>
                </a:solidFill>
                <a:latin typeface="Arial"/>
                <a:ea typeface="Arial"/>
                <a:cs typeface="Arial"/>
                <a:sym typeface="Arial"/>
              </a:rPr>
              <a:t>various types of electromagnetic radiation and the impact of building materials on wave transmission</a:t>
            </a:r>
            <a:r>
              <a:rPr lang="en-US" sz="1100" b="0" i="0" u="none" strike="noStrike" cap="none" dirty="0">
                <a:solidFill>
                  <a:srgbClr val="231F20"/>
                </a:solidFill>
                <a:latin typeface="Arial"/>
                <a:ea typeface="Arial"/>
                <a:cs typeface="Arial"/>
                <a:sym typeface="Arial"/>
              </a:rPr>
              <a:t>. </a:t>
            </a:r>
            <a:endParaRPr sz="1100" b="0" i="0" u="none" strike="noStrike" cap="none" dirty="0">
              <a:solidFill>
                <a:srgbClr val="231F20"/>
              </a:solidFill>
              <a:latin typeface="Arial"/>
              <a:ea typeface="Arial"/>
              <a:cs typeface="Arial"/>
              <a:sym typeface="Arial"/>
            </a:endParaRPr>
          </a:p>
          <a:p>
            <a:pPr marL="12700" marR="212090" lvl="0" indent="0" algn="l" rtl="0">
              <a:lnSpc>
                <a:spcPct val="120300"/>
              </a:lnSpc>
              <a:spcBef>
                <a:spcPts val="795"/>
              </a:spcBef>
              <a:spcAft>
                <a:spcPts val="0"/>
              </a:spcAft>
              <a:buClr>
                <a:srgbClr val="000000"/>
              </a:buClr>
              <a:buSzPts val="900"/>
              <a:buFont typeface="Arial"/>
              <a:buNone/>
            </a:pPr>
            <a:endParaRPr sz="900" b="0" i="0" u="none" strike="noStrike" cap="none" dirty="0">
              <a:solidFill>
                <a:srgbClr val="231F20"/>
              </a:solidFill>
              <a:latin typeface="Century Gothic"/>
              <a:ea typeface="Century Gothic"/>
              <a:cs typeface="Century Gothic"/>
              <a:sym typeface="Century Gothic"/>
            </a:endParaRPr>
          </a:p>
          <a:p>
            <a:pPr marL="12700" marR="212090" lvl="0" indent="0" algn="l" rtl="0">
              <a:lnSpc>
                <a:spcPct val="120300"/>
              </a:lnSpc>
              <a:spcBef>
                <a:spcPts val="795"/>
              </a:spcBef>
              <a:spcAft>
                <a:spcPts val="0"/>
              </a:spcAft>
              <a:buClr>
                <a:srgbClr val="000000"/>
              </a:buClr>
              <a:buSzPts val="900"/>
              <a:buFont typeface="Arial"/>
              <a:buNone/>
            </a:pPr>
            <a:endParaRPr sz="900" b="0" i="0" u="none" strike="noStrike" cap="none" dirty="0">
              <a:solidFill>
                <a:schemeClr val="dk1"/>
              </a:solidFill>
              <a:latin typeface="Century Gothic"/>
              <a:ea typeface="Century Gothic"/>
              <a:cs typeface="Century Gothic"/>
              <a:sym typeface="Century Gothic"/>
            </a:endParaRPr>
          </a:p>
        </p:txBody>
      </p:sp>
      <p:sp>
        <p:nvSpPr>
          <p:cNvPr id="46" name="Google Shape;46;p1"/>
          <p:cNvSpPr txBox="1"/>
          <p:nvPr/>
        </p:nvSpPr>
        <p:spPr>
          <a:xfrm>
            <a:off x="457250" y="2935763"/>
            <a:ext cx="6869400" cy="6392386"/>
          </a:xfrm>
          <a:prstGeom prst="rect">
            <a:avLst/>
          </a:prstGeom>
          <a:solidFill>
            <a:srgbClr val="E0E8F5"/>
          </a:solidFill>
          <a:ln>
            <a:noFill/>
          </a:ln>
        </p:spPr>
        <p:txBody>
          <a:bodyPr spcFirstLastPara="1" wrap="square" lIns="0" tIns="59050" rIns="0" bIns="0" anchor="t" anchorCtr="0">
            <a:spAutoFit/>
          </a:bodyPr>
          <a:lstStyle/>
          <a:p>
            <a:pPr marL="57785" marR="0" lvl="0" indent="0" algn="l" defTabSz="914400" rtl="0" eaLnBrk="1" fontAlgn="auto" latinLnBrk="0" hangingPunct="1">
              <a:lnSpc>
                <a:spcPct val="100000"/>
              </a:lnSpc>
              <a:spcBef>
                <a:spcPts val="0"/>
              </a:spcBef>
              <a:spcAft>
                <a:spcPts val="0"/>
              </a:spcAft>
              <a:buClr>
                <a:srgbClr val="000000"/>
              </a:buClr>
              <a:buSzPts val="1300"/>
              <a:buFont typeface="Arial"/>
              <a:buNone/>
              <a:tabLst/>
              <a:defRPr/>
            </a:pPr>
            <a:r>
              <a:rPr kumimoji="0" lang="en-US" sz="1300" b="1" i="0" u="none" strike="noStrike" kern="0" cap="none" spc="0" normalizeH="0" baseline="0" noProof="0" dirty="0">
                <a:ln>
                  <a:noFill/>
                </a:ln>
                <a:solidFill>
                  <a:srgbClr val="293983"/>
                </a:solidFill>
                <a:effectLst/>
                <a:uLnTx/>
                <a:uFillTx/>
                <a:latin typeface="Calibri"/>
                <a:ea typeface="Calibri"/>
                <a:cs typeface="Calibri"/>
                <a:sym typeface="Calibri"/>
              </a:rPr>
              <a:t>Tennessee Academic Standards for Science</a:t>
            </a:r>
          </a:p>
          <a:p>
            <a:pPr marL="57785" marR="0" lvl="0" indent="0" algn="l" defTabSz="914400" rtl="0" eaLnBrk="1" fontAlgn="auto" latinLnBrk="0" hangingPunct="1">
              <a:lnSpc>
                <a:spcPct val="100000"/>
              </a:lnSpc>
              <a:spcBef>
                <a:spcPts val="0"/>
              </a:spcBef>
              <a:spcAft>
                <a:spcPts val="0"/>
              </a:spcAft>
              <a:buClr>
                <a:srgbClr val="000000"/>
              </a:buClr>
              <a:buSzPts val="1300"/>
              <a:buFont typeface="Arial"/>
              <a:buNone/>
              <a:tabLst/>
              <a:defRPr/>
            </a:pPr>
            <a:r>
              <a:rPr kumimoji="0" lang="en-US" sz="1000" b="0" i="0" u="none" strike="noStrike" kern="0" cap="none" spc="0" normalizeH="0" baseline="0" noProof="0" dirty="0">
                <a:ln>
                  <a:noFill/>
                </a:ln>
                <a:solidFill>
                  <a:srgbClr val="231F20"/>
                </a:solidFill>
                <a:effectLst/>
                <a:uLnTx/>
                <a:uFillTx/>
                <a:latin typeface="Calibri"/>
                <a:ea typeface="Calibri"/>
                <a:cs typeface="Calibri"/>
                <a:sym typeface="Calibri"/>
              </a:rPr>
              <a:t>This task is intended to elicit student learning of the following </a:t>
            </a:r>
            <a:r>
              <a:rPr kumimoji="0" lang="en-US" sz="1000" b="0" i="0" u="sng" strike="noStrike" kern="0" cap="none" spc="0" normalizeH="0" baseline="0" noProof="0" dirty="0">
                <a:ln>
                  <a:noFill/>
                </a:ln>
                <a:solidFill>
                  <a:srgbClr val="231F20"/>
                </a:solidFill>
                <a:effectLst/>
                <a:uLnTx/>
                <a:uFillTx/>
                <a:latin typeface="Calibri"/>
                <a:ea typeface="Calibri"/>
                <a:cs typeface="Calibri"/>
                <a:sym typeface="Calibri"/>
              </a:rPr>
              <a:t>Tennessee Science Standards</a:t>
            </a:r>
            <a:r>
              <a:rPr kumimoji="0" lang="en-US" sz="1000" b="0" i="0" u="none" strike="noStrike" kern="0" cap="none" spc="0" normalizeH="0" baseline="0" noProof="0" dirty="0">
                <a:ln>
                  <a:noFill/>
                </a:ln>
                <a:solidFill>
                  <a:srgbClr val="231F20"/>
                </a:solidFill>
                <a:effectLst/>
                <a:uLnTx/>
                <a:uFillTx/>
                <a:latin typeface="Calibri"/>
                <a:ea typeface="Calibri"/>
                <a:cs typeface="Calibri"/>
                <a:sym typeface="Calibri"/>
              </a:rPr>
              <a:t>:</a:t>
            </a:r>
          </a:p>
          <a:p>
            <a:pPr marL="71755" marR="418465"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endParaRPr kumimoji="0" lang="en-US" sz="1000" b="0" i="0" u="none" strike="noStrike" kern="0" cap="none" spc="0" normalizeH="0" baseline="0" noProof="0" dirty="0">
              <a:ln>
                <a:noFill/>
              </a:ln>
              <a:solidFill>
                <a:srgbClr val="231F20"/>
              </a:solidFill>
              <a:effectLst/>
              <a:uLnTx/>
              <a:uFillTx/>
              <a:latin typeface="Calibri"/>
              <a:ea typeface="Calibri"/>
              <a:cs typeface="Calibri"/>
              <a:sym typeface="Calibri"/>
            </a:endParaRPr>
          </a:p>
          <a:p>
            <a:pPr marL="50800" marR="0" lvl="0" indent="0" algn="l" defTabSz="914400" rtl="0" eaLnBrk="1" fontAlgn="auto" latinLnBrk="0" hangingPunct="1">
              <a:lnSpc>
                <a:spcPct val="150000"/>
              </a:lnSpc>
              <a:spcBef>
                <a:spcPts val="0"/>
              </a:spcBef>
              <a:spcAft>
                <a:spcPts val="0"/>
              </a:spcAft>
              <a:buClrTx/>
              <a:buSzTx/>
              <a:buFontTx/>
              <a:buNone/>
              <a:tabLst/>
              <a:defRPr/>
            </a:pPr>
            <a:r>
              <a:rPr kumimoji="0" lang="en-US" sz="1000" b="1" i="0"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rPr>
              <a:t>8.PS4.2: </a:t>
            </a:r>
            <a:r>
              <a:rPr kumimoji="0" lang="en-US" sz="1000" b="0" i="0"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rPr>
              <a:t>Compare and contrast mechanical waves and electromagnetic waves based on refraction, reflection, transmission,</a:t>
            </a:r>
          </a:p>
          <a:p>
            <a:pPr marL="50800" marR="0" lvl="0" indent="0" algn="l" defTabSz="914400" rtl="0" eaLnBrk="1" fontAlgn="auto" latinLnBrk="0" hangingPunct="1">
              <a:lnSpc>
                <a:spcPct val="150000"/>
              </a:lnSpc>
              <a:spcBef>
                <a:spcPts val="0"/>
              </a:spcBef>
              <a:spcAft>
                <a:spcPts val="0"/>
              </a:spcAft>
              <a:buClrTx/>
              <a:buSzTx/>
              <a:buFontTx/>
              <a:buNone/>
              <a:tabLst/>
              <a:defRPr/>
            </a:pPr>
            <a:r>
              <a:rPr kumimoji="0" lang="en-US" sz="1000" b="0" i="0"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rPr>
              <a:t>absorption, and their behavior through a vacuum and/or various media.</a:t>
            </a:r>
          </a:p>
          <a:p>
            <a:pPr marL="50800" marR="0" lvl="0" indent="0" algn="l" defTabSz="914400" rtl="0" eaLnBrk="1" fontAlgn="auto" latinLnBrk="0" hangingPunct="1">
              <a:lnSpc>
                <a:spcPct val="150000"/>
              </a:lnSpc>
              <a:spcBef>
                <a:spcPts val="0"/>
              </a:spcBef>
              <a:spcAft>
                <a:spcPts val="0"/>
              </a:spcAft>
              <a:buClrTx/>
              <a:buSzTx/>
              <a:buFontTx/>
              <a:buNone/>
              <a:tabLst/>
              <a:defRPr/>
            </a:pPr>
            <a:r>
              <a:rPr kumimoji="0" lang="en-US" sz="1000" b="1" i="0"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rPr>
              <a:t>8.PS4.3: </a:t>
            </a:r>
            <a:r>
              <a:rPr kumimoji="0" lang="en-US" sz="1000" b="0" i="0"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rPr>
              <a:t>Evaluate the role that waves play in different communication systems.</a:t>
            </a:r>
            <a:endParaRPr kumimoji="0" lang="en-US" sz="1000" b="0" i="0" u="none" strike="noStrike" kern="0" cap="none" spc="0" normalizeH="0" baseline="0" noProof="0" dirty="0">
              <a:ln>
                <a:noFill/>
              </a:ln>
              <a:solidFill>
                <a:srgbClr val="231F20"/>
              </a:solidFill>
              <a:effectLst/>
              <a:uLnTx/>
              <a:uFillTx/>
              <a:latin typeface="Calibri"/>
              <a:ea typeface="Calibri"/>
              <a:cs typeface="Calibri"/>
              <a:sym typeface="Calibri"/>
            </a:endParaRPr>
          </a:p>
          <a:p>
            <a:pPr marL="5080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endParaRPr kumimoji="0" lang="en-US" sz="1300" b="1" i="0" u="none" strike="noStrike" kern="0" cap="none" spc="0" normalizeH="0" baseline="0" noProof="0" dirty="0">
              <a:ln>
                <a:noFill/>
              </a:ln>
              <a:solidFill>
                <a:srgbClr val="293983"/>
              </a:solidFill>
              <a:effectLst/>
              <a:uLnTx/>
              <a:uFillTx/>
              <a:latin typeface="Calibri"/>
              <a:ea typeface="Calibri"/>
              <a:cs typeface="Calibri"/>
              <a:sym typeface="Calibri"/>
            </a:endParaRPr>
          </a:p>
          <a:p>
            <a:pPr marL="50800" marR="0" lvl="0" indent="0" algn="l" defTabSz="914400" rtl="0" eaLnBrk="1" fontAlgn="auto" latinLnBrk="0" hangingPunct="1">
              <a:lnSpc>
                <a:spcPct val="100000"/>
              </a:lnSpc>
              <a:spcBef>
                <a:spcPts val="0"/>
              </a:spcBef>
              <a:spcAft>
                <a:spcPts val="0"/>
              </a:spcAft>
              <a:buClr>
                <a:srgbClr val="000000"/>
              </a:buClr>
              <a:buSzPts val="1000"/>
              <a:buFont typeface="Arial"/>
              <a:buNone/>
              <a:tabLst/>
              <a:defRPr/>
            </a:pPr>
            <a:r>
              <a:rPr kumimoji="0" lang="en-US" sz="1300" b="1" i="0" u="none" strike="noStrike" kern="0" cap="none" spc="0" normalizeH="0" baseline="0" noProof="0" dirty="0">
                <a:ln>
                  <a:noFill/>
                </a:ln>
                <a:solidFill>
                  <a:srgbClr val="293983"/>
                </a:solidFill>
                <a:effectLst/>
                <a:uLnTx/>
                <a:uFillTx/>
                <a:latin typeface="Calibri"/>
                <a:ea typeface="Calibri"/>
                <a:cs typeface="Calibri"/>
                <a:sym typeface="Calibri"/>
              </a:rPr>
              <a:t>Next Generation Science Standards</a:t>
            </a:r>
          </a:p>
          <a:p>
            <a:pPr marL="57785" marR="0" lvl="0" indent="0" algn="l" defTabSz="914400" rtl="0" eaLnBrk="1" fontAlgn="auto" latinLnBrk="0" hangingPunct="1">
              <a:lnSpc>
                <a:spcPct val="100000"/>
              </a:lnSpc>
              <a:spcBef>
                <a:spcPts val="465"/>
              </a:spcBef>
              <a:spcAft>
                <a:spcPts val="0"/>
              </a:spcAft>
              <a:buClr>
                <a:srgbClr val="000000"/>
              </a:buClr>
              <a:buSzPts val="1000"/>
              <a:buFont typeface="Arial"/>
              <a:buNone/>
              <a:tabLst/>
              <a:defRPr/>
            </a:pPr>
            <a:r>
              <a:rPr kumimoji="0" lang="en-US" sz="1000" b="0" i="0" u="none" strike="noStrike" kern="0" cap="none" spc="0" normalizeH="0" baseline="0" noProof="0" dirty="0">
                <a:ln>
                  <a:noFill/>
                </a:ln>
                <a:solidFill>
                  <a:srgbClr val="231F20"/>
                </a:solidFill>
                <a:effectLst/>
                <a:uLnTx/>
                <a:uFillTx/>
                <a:latin typeface="Calibri"/>
                <a:ea typeface="Calibri"/>
                <a:cs typeface="Calibri"/>
                <a:sym typeface="Calibri"/>
              </a:rPr>
              <a:t>This task is intended to elicit student learning of the following NGSS elements for each of the three dimensions:</a:t>
            </a:r>
          </a:p>
          <a:p>
            <a:pPr marL="57785" marR="0" lvl="0" indent="0" algn="l" defTabSz="914400" rtl="0" eaLnBrk="1" fontAlgn="auto" latinLnBrk="0" hangingPunct="1">
              <a:lnSpc>
                <a:spcPct val="100000"/>
              </a:lnSpc>
              <a:spcBef>
                <a:spcPts val="465"/>
              </a:spcBef>
              <a:spcAft>
                <a:spcPts val="0"/>
              </a:spcAft>
              <a:buClr>
                <a:srgbClr val="000000"/>
              </a:buClr>
              <a:buSzPts val="800"/>
              <a:buFont typeface="Arial"/>
              <a:buNone/>
              <a:tabLst/>
              <a:defRPr/>
            </a:pPr>
            <a:endParaRPr kumimoji="0" lang="en-US" sz="800" b="0" i="0" u="none" strike="noStrike" kern="1200" cap="none" spc="25" normalizeH="0" baseline="0" noProof="0" dirty="0">
              <a:ln>
                <a:noFill/>
              </a:ln>
              <a:solidFill>
                <a:srgbClr val="231F20"/>
              </a:solidFill>
              <a:effectLst/>
              <a:uLnTx/>
              <a:uFillTx/>
              <a:latin typeface="Century Gothic"/>
              <a:ea typeface="+mn-ea"/>
              <a:cs typeface="+mn-cs"/>
              <a:sym typeface="Calibri"/>
            </a:endParaRPr>
          </a:p>
          <a:p>
            <a:pPr marL="57785" marR="0" lvl="0" indent="0" algn="l" defTabSz="914400" rtl="0" eaLnBrk="1" fontAlgn="auto" latinLnBrk="0" hangingPunct="1">
              <a:lnSpc>
                <a:spcPct val="150000"/>
              </a:lnSpc>
              <a:spcBef>
                <a:spcPts val="465"/>
              </a:spcBef>
              <a:spcAft>
                <a:spcPts val="0"/>
              </a:spcAft>
              <a:buClr>
                <a:srgbClr val="000000"/>
              </a:buClr>
              <a:buSzPts val="800"/>
              <a:buFont typeface="Arial"/>
              <a:buNone/>
              <a:tabLst/>
              <a:defRPr/>
            </a:pPr>
            <a:r>
              <a:rPr kumimoji="0" lang="en-US" sz="900" b="1" i="0" u="none" strike="noStrike" kern="1200" cap="none" spc="0" normalizeH="0" baseline="0" noProof="0" dirty="0">
                <a:ln>
                  <a:noFill/>
                </a:ln>
                <a:solidFill>
                  <a:srgbClr val="231F20"/>
                </a:solidFill>
                <a:effectLst/>
                <a:uLnTx/>
                <a:uFillTx/>
                <a:latin typeface="Calibri"/>
                <a:ea typeface="Calibri"/>
                <a:cs typeface="Calibri"/>
                <a:sym typeface="Calibri"/>
              </a:rPr>
              <a:t>Science and Engineering Practices</a:t>
            </a:r>
            <a:br>
              <a:rPr kumimoji="0" lang="en-US" sz="900" b="1" i="0" u="none" strike="noStrike" kern="1200" cap="none" spc="0" normalizeH="0" baseline="0" noProof="0" dirty="0">
                <a:ln>
                  <a:noFill/>
                </a:ln>
                <a:solidFill>
                  <a:srgbClr val="231F20"/>
                </a:solidFill>
                <a:effectLst/>
                <a:uLnTx/>
                <a:uFillTx/>
                <a:latin typeface="Calibri"/>
                <a:ea typeface="Calibri"/>
                <a:cs typeface="Calibri"/>
                <a:sym typeface="Calibri"/>
              </a:rPr>
            </a:br>
            <a:r>
              <a:rPr kumimoji="0" lang="en-US" sz="900" b="0" i="0" u="none" strike="noStrike" kern="1200" cap="none" spc="0" normalizeH="0" baseline="0" noProof="0" dirty="0">
                <a:ln>
                  <a:noFill/>
                </a:ln>
                <a:solidFill>
                  <a:prstClr val="black"/>
                </a:solidFill>
                <a:effectLst/>
                <a:uLnTx/>
                <a:uFillTx/>
                <a:latin typeface="Calibri"/>
                <a:ea typeface="Calibri"/>
                <a:cs typeface="Calibri"/>
                <a:sym typeface="Calibri"/>
              </a:rPr>
              <a:t>Constructing Explanations and Designing Solutions</a:t>
            </a:r>
          </a:p>
          <a:p>
            <a:pPr marL="229235" marR="0" lvl="0" indent="-171450" algn="l" defTabSz="914400" rtl="0" eaLnBrk="1" fontAlgn="auto" latinLnBrk="0" hangingPunct="1">
              <a:lnSpc>
                <a:spcPct val="150000"/>
              </a:lnSpc>
              <a:spcBef>
                <a:spcPts val="465"/>
              </a:spcBef>
              <a:spcAft>
                <a:spcPts val="0"/>
              </a:spcAft>
              <a:buClr>
                <a:srgbClr val="000000"/>
              </a:buClr>
              <a:buSzPts val="800"/>
              <a:buFont typeface="Arial" panose="020B0604020202020204" pitchFamily="34" charset="0"/>
              <a:buChar char="•"/>
              <a:tabLst/>
              <a:defRPr/>
            </a:pPr>
            <a:r>
              <a:rPr kumimoji="0" lang="en-US" sz="900" b="0" i="1" u="none" strike="noStrike" kern="1200" cap="none" spc="0" normalizeH="0" baseline="0" noProof="0" dirty="0">
                <a:ln>
                  <a:noFill/>
                </a:ln>
                <a:solidFill>
                  <a:srgbClr val="262626"/>
                </a:solidFill>
                <a:effectLst/>
                <a:uLnTx/>
                <a:uFillTx/>
                <a:latin typeface="Calibri"/>
                <a:ea typeface="Calibri"/>
                <a:cs typeface="Calibri"/>
                <a:sym typeface="Calibri"/>
              </a:rPr>
              <a:t>Middle School Element</a:t>
            </a:r>
            <a:r>
              <a:rPr kumimoji="0" lang="en-US" sz="900" b="0" i="0" u="none" strike="noStrike" kern="1200" cap="none" spc="0" normalizeH="0" baseline="0" noProof="0" dirty="0">
                <a:ln>
                  <a:noFill/>
                </a:ln>
                <a:solidFill>
                  <a:srgbClr val="262626"/>
                </a:solidFill>
                <a:effectLst/>
                <a:uLnTx/>
                <a:uFillTx/>
                <a:latin typeface="Calibri"/>
                <a:ea typeface="Calibri"/>
                <a:cs typeface="Calibri"/>
                <a:sym typeface="Calibri"/>
              </a:rPr>
              <a:t>: Apply scientific ideas, principles, and/or evidence to construct, revise and/or use an explanation for real-world phenomena, examples, or events.</a:t>
            </a:r>
          </a:p>
          <a:p>
            <a:pPr marL="457200" marR="0" lvl="0" indent="0" algn="l" defTabSz="914400" rtl="0" eaLnBrk="1" fontAlgn="auto" latinLnBrk="0" hangingPunct="1">
              <a:lnSpc>
                <a:spcPct val="115000"/>
              </a:lnSpc>
              <a:spcBef>
                <a:spcPts val="0"/>
              </a:spcBef>
              <a:spcAft>
                <a:spcPts val="0"/>
              </a:spcAft>
              <a:buClrTx/>
              <a:buSzTx/>
              <a:buFontTx/>
              <a:buNone/>
              <a:tabLst/>
              <a:defRPr/>
            </a:pPr>
            <a:endParaRPr kumimoji="0" lang="en-US" sz="900" b="1" i="0" u="none" strike="noStrike" kern="1200" cap="none" spc="0" normalizeH="0" baseline="0" noProof="0" dirty="0">
              <a:ln>
                <a:noFill/>
              </a:ln>
              <a:solidFill>
                <a:srgbClr val="231F2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465"/>
              </a:spcBef>
              <a:spcAft>
                <a:spcPts val="0"/>
              </a:spcAft>
              <a:buClrTx/>
              <a:buSzTx/>
              <a:buFontTx/>
              <a:buNone/>
              <a:tabLst/>
              <a:defRPr/>
            </a:pPr>
            <a:r>
              <a:rPr kumimoji="0" lang="en-US" sz="900" b="1" i="0" u="none" strike="noStrike" kern="1200" cap="none" spc="0" normalizeH="0" baseline="0" noProof="0" dirty="0">
                <a:ln>
                  <a:noFill/>
                </a:ln>
                <a:solidFill>
                  <a:srgbClr val="231F20"/>
                </a:solidFill>
                <a:effectLst/>
                <a:uLnTx/>
                <a:uFillTx/>
                <a:latin typeface="Calibri"/>
                <a:ea typeface="Calibri"/>
                <a:cs typeface="Calibri"/>
                <a:sym typeface="Calibri"/>
              </a:rPr>
              <a:t>Disciplinary Core Ideas</a:t>
            </a:r>
            <a:br>
              <a:rPr kumimoji="0" lang="en-US" sz="900" b="1" i="0" u="none" strike="noStrike" kern="1200" cap="none" spc="0" normalizeH="0" baseline="0" noProof="0" dirty="0">
                <a:ln>
                  <a:noFill/>
                </a:ln>
                <a:solidFill>
                  <a:srgbClr val="231F20"/>
                </a:solidFill>
                <a:effectLst/>
                <a:uLnTx/>
                <a:uFillTx/>
                <a:latin typeface="Calibri"/>
                <a:ea typeface="Calibri"/>
                <a:cs typeface="Calibri"/>
                <a:sym typeface="Calibri"/>
              </a:rPr>
            </a:br>
            <a:r>
              <a:rPr kumimoji="0" lang="en-US" sz="900" b="0" i="0" u="none" strike="noStrike" kern="1200" cap="none" spc="0" normalizeH="0" baseline="0" noProof="0" dirty="0">
                <a:ln>
                  <a:noFill/>
                </a:ln>
                <a:solidFill>
                  <a:srgbClr val="231F20"/>
                </a:solidFill>
                <a:effectLst/>
                <a:uLnTx/>
                <a:uFillTx/>
                <a:latin typeface="Calibri"/>
                <a:ea typeface="Calibri"/>
                <a:cs typeface="Calibri"/>
                <a:sym typeface="Calibri"/>
              </a:rPr>
              <a:t>PS4.B: Electromagnetic Radiation</a:t>
            </a:r>
            <a:endParaRPr kumimoji="0" lang="en-US" sz="9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71450" marR="0" lvl="0" indent="-171450" algn="l" defTabSz="914400" rtl="0" eaLnBrk="1" fontAlgn="auto" latinLnBrk="0" hangingPunct="1">
              <a:lnSpc>
                <a:spcPct val="150000"/>
              </a:lnSpc>
              <a:spcBef>
                <a:spcPts val="465"/>
              </a:spcBef>
              <a:spcAft>
                <a:spcPts val="0"/>
              </a:spcAft>
              <a:buClrTx/>
              <a:buSzTx/>
              <a:buFont typeface="Arial" panose="020B0604020202020204" pitchFamily="34" charset="0"/>
              <a:buChar char="•"/>
              <a:tabLst/>
              <a:defRPr/>
            </a:pPr>
            <a:r>
              <a:rPr kumimoji="0" lang="en-US" sz="900" b="0" i="1" u="none" strike="noStrike" kern="1200" cap="none" spc="0" normalizeH="0" baseline="0" noProof="0" dirty="0">
                <a:ln>
                  <a:noFill/>
                </a:ln>
                <a:solidFill>
                  <a:prstClr val="black"/>
                </a:solidFill>
                <a:effectLst/>
                <a:uLnTx/>
                <a:uFillTx/>
                <a:latin typeface="Calibri"/>
                <a:ea typeface="Calibri"/>
                <a:cs typeface="Calibri"/>
                <a:sym typeface="Calibri"/>
              </a:rPr>
              <a:t>Middle School Element</a:t>
            </a:r>
            <a:r>
              <a:rPr kumimoji="0" lang="en-US" sz="900" b="0" i="0" u="none" strike="noStrike" kern="1200" cap="none" spc="0" normalizeH="0" baseline="0" noProof="0" dirty="0">
                <a:ln>
                  <a:noFill/>
                </a:ln>
                <a:solidFill>
                  <a:prstClr val="black"/>
                </a:solidFill>
                <a:effectLst/>
                <a:uLnTx/>
                <a:uFillTx/>
                <a:latin typeface="Calibri"/>
                <a:ea typeface="Calibri"/>
                <a:cs typeface="Calibri"/>
                <a:sym typeface="Calibri"/>
              </a:rPr>
              <a:t>: When light shines on an object, it is reflected, absorbed, or transmitted through the object, depending on the object’s material and the frequency (color) of the light. </a:t>
            </a:r>
          </a:p>
          <a:p>
            <a:pPr marL="0" marR="0" lvl="0" indent="0" algn="l" defTabSz="914400" rtl="0" eaLnBrk="1" fontAlgn="auto" latinLnBrk="0" hangingPunct="1">
              <a:lnSpc>
                <a:spcPct val="150000"/>
              </a:lnSpc>
              <a:spcBef>
                <a:spcPts val="465"/>
              </a:spcBef>
              <a:spcAft>
                <a:spcPts val="0"/>
              </a:spcAft>
              <a:buClrTx/>
              <a:buSzTx/>
              <a:buFontTx/>
              <a:buNone/>
              <a:tabLst/>
              <a:defRPr/>
            </a:pPr>
            <a:r>
              <a:rPr kumimoji="0" lang="fr-FR" sz="900" b="0" i="0" u="none" strike="noStrike" kern="1200" cap="none" spc="0" normalizeH="0" baseline="0" noProof="0" dirty="0">
                <a:ln>
                  <a:noFill/>
                </a:ln>
                <a:solidFill>
                  <a:prstClr val="black"/>
                </a:solidFill>
                <a:effectLst/>
                <a:uLnTx/>
                <a:uFillTx/>
                <a:latin typeface="Calibri"/>
                <a:ea typeface="Calibri"/>
                <a:cs typeface="Calibri"/>
                <a:sym typeface="Calibri"/>
              </a:rPr>
              <a:t>PS4.C: Information Technologies and Instrumentation</a:t>
            </a:r>
            <a:endParaRPr kumimoji="0" lang="en-US" sz="9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71450" marR="0" lvl="0" indent="-171450" algn="l" defTabSz="914400" rtl="0" eaLnBrk="1" fontAlgn="auto" latinLnBrk="0" hangingPunct="1">
              <a:lnSpc>
                <a:spcPct val="150000"/>
              </a:lnSpc>
              <a:spcBef>
                <a:spcPts val="465"/>
              </a:spcBef>
              <a:spcAft>
                <a:spcPts val="0"/>
              </a:spcAft>
              <a:buClrTx/>
              <a:buSzTx/>
              <a:buFont typeface="Arial" panose="020B0604020202020204" pitchFamily="34" charset="0"/>
              <a:buChar char="•"/>
              <a:tabLst/>
              <a:defRPr/>
            </a:pPr>
            <a:r>
              <a:rPr kumimoji="0" lang="en-US" sz="900" b="0" i="1" u="none" strike="noStrike" kern="1200" cap="none" spc="0" normalizeH="0" baseline="0" noProof="0" dirty="0">
                <a:ln>
                  <a:noFill/>
                </a:ln>
                <a:solidFill>
                  <a:prstClr val="black"/>
                </a:solidFill>
                <a:effectLst/>
                <a:uLnTx/>
                <a:uFillTx/>
                <a:latin typeface="Calibri"/>
                <a:ea typeface="Calibri"/>
                <a:cs typeface="Calibri"/>
                <a:sym typeface="Calibri"/>
              </a:rPr>
              <a:t>Middle School Element</a:t>
            </a:r>
            <a:r>
              <a:rPr kumimoji="0" lang="en-US" sz="900" b="0" i="0" u="none" strike="noStrike" kern="1200" cap="none" spc="0" normalizeH="0" baseline="0" noProof="0" dirty="0">
                <a:ln>
                  <a:noFill/>
                </a:ln>
                <a:solidFill>
                  <a:prstClr val="black"/>
                </a:solidFill>
                <a:effectLst/>
                <a:uLnTx/>
                <a:uFillTx/>
                <a:latin typeface="Calibri"/>
                <a:ea typeface="Calibri"/>
                <a:cs typeface="Calibri"/>
                <a:sym typeface="Calibri"/>
              </a:rPr>
              <a:t>: Digitized signals (sent as wave pulses) are a more reliable way to encode and transmit information. </a:t>
            </a:r>
          </a:p>
          <a:p>
            <a:pPr marL="0" marR="0" lvl="0" indent="0" algn="l" defTabSz="914400" rtl="0" eaLnBrk="1" fontAlgn="auto" latinLnBrk="0" hangingPunct="1">
              <a:lnSpc>
                <a:spcPct val="150000"/>
              </a:lnSpc>
              <a:spcBef>
                <a:spcPts val="465"/>
              </a:spcBef>
              <a:spcAft>
                <a:spcPts val="0"/>
              </a:spcAft>
              <a:buClrTx/>
              <a:buSzTx/>
              <a:buFontTx/>
              <a:buNone/>
              <a:tabLst/>
              <a:defRPr/>
            </a:pPr>
            <a:endParaRPr kumimoji="0" lang="en-US" sz="900" b="1" i="0" u="none" strike="noStrike" kern="1200" cap="none" spc="0" normalizeH="0" baseline="0" noProof="0" dirty="0">
              <a:ln>
                <a:noFill/>
              </a:ln>
              <a:solidFill>
                <a:srgbClr val="231F20"/>
              </a:solidFill>
              <a:effectLst/>
              <a:uLnTx/>
              <a:uFillTx/>
              <a:latin typeface="Calibri"/>
              <a:ea typeface="Calibri"/>
              <a:cs typeface="Calibri"/>
              <a:sym typeface="Calibri"/>
            </a:endParaRPr>
          </a:p>
          <a:p>
            <a:pPr marL="0" marR="0" lvl="0" indent="0" algn="l" defTabSz="914400" rtl="0" eaLnBrk="1" fontAlgn="auto" latinLnBrk="0" hangingPunct="1">
              <a:lnSpc>
                <a:spcPct val="150000"/>
              </a:lnSpc>
              <a:spcBef>
                <a:spcPts val="465"/>
              </a:spcBef>
              <a:spcAft>
                <a:spcPts val="600"/>
              </a:spcAft>
              <a:buClrTx/>
              <a:buSzTx/>
              <a:buFontTx/>
              <a:buNone/>
              <a:tabLst/>
              <a:defRPr/>
            </a:pPr>
            <a:r>
              <a:rPr kumimoji="0" lang="en-US" sz="900" b="1" i="0" u="none" strike="noStrike" kern="1200" cap="none" spc="0" normalizeH="0" baseline="0" noProof="0" dirty="0">
                <a:ln>
                  <a:noFill/>
                </a:ln>
                <a:solidFill>
                  <a:srgbClr val="231F20"/>
                </a:solidFill>
                <a:effectLst/>
                <a:uLnTx/>
                <a:uFillTx/>
                <a:latin typeface="Calibri"/>
                <a:ea typeface="Calibri"/>
                <a:cs typeface="Calibri"/>
                <a:sym typeface="Calibri"/>
              </a:rPr>
              <a:t>Crosscutting </a:t>
            </a:r>
            <a:r>
              <a:rPr kumimoji="0" lang="en-US" sz="900" b="1" i="0" u="none" strike="noStrike" kern="1200" cap="none" spc="0" normalizeH="0" baseline="0" noProof="0" dirty="0">
                <a:ln>
                  <a:noFill/>
                </a:ln>
                <a:solidFill>
                  <a:srgbClr val="231F20"/>
                </a:solidFill>
                <a:effectLst/>
                <a:uLnTx/>
                <a:uFillTx/>
                <a:latin typeface="Calibri"/>
                <a:ea typeface="Calibri"/>
                <a:cs typeface="Calibri"/>
                <a:sym typeface="Calibri"/>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0"/>
                  </a:ext>
                </a:extLst>
              </a:rPr>
              <a:t>Concepts</a:t>
            </a:r>
            <a:br>
              <a:rPr kumimoji="0" lang="en-US" sz="900" b="1" i="0" u="none" strike="noStrike" kern="1200" cap="none" spc="0" normalizeH="0" baseline="0" noProof="0" dirty="0">
                <a:ln>
                  <a:noFill/>
                </a:ln>
                <a:solidFill>
                  <a:srgbClr val="231F20"/>
                </a:solidFill>
                <a:effectLst/>
                <a:uLnTx/>
                <a:uFillTx/>
                <a:latin typeface="Calibri"/>
                <a:ea typeface="Calibri"/>
                <a:cs typeface="Calibri"/>
                <a:sym typeface="Calibri"/>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0"/>
                  </a:ext>
                </a:extLst>
              </a:rPr>
            </a:br>
            <a:r>
              <a:rPr kumimoji="0" lang="en-US" sz="900" b="0" i="0" u="none" strike="noStrike" kern="1200" cap="none" spc="0" normalizeH="0" baseline="0" noProof="0" dirty="0">
                <a:ln>
                  <a:noFill/>
                </a:ln>
                <a:solidFill>
                  <a:srgbClr val="231F20"/>
                </a:solidFill>
                <a:effectLst/>
                <a:uLnTx/>
                <a:uFillTx/>
                <a:latin typeface="Calibri"/>
                <a:ea typeface="Calibri"/>
                <a:cs typeface="Calibri"/>
                <a:sym typeface="Calibri"/>
              </a:rPr>
              <a:t>Systems and System Models</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900" b="0" i="1" u="none" strike="noStrike" kern="1200" cap="none" spc="0" normalizeH="0" baseline="0" noProof="0" dirty="0">
                <a:ln>
                  <a:noFill/>
                </a:ln>
                <a:solidFill>
                  <a:srgbClr val="262626"/>
                </a:solidFill>
                <a:effectLst/>
                <a:uLnTx/>
                <a:uFillTx/>
                <a:latin typeface="Calibri"/>
                <a:ea typeface="Calibri"/>
                <a:cs typeface="Calibri"/>
                <a:sym typeface="Calibri"/>
              </a:rPr>
              <a:t>Middle School Element</a:t>
            </a:r>
            <a:r>
              <a:rPr kumimoji="0" lang="en-US" sz="900" b="0" i="0" u="none" strike="noStrike" kern="1200" cap="none" spc="0" normalizeH="0" baseline="0" noProof="0" dirty="0">
                <a:ln>
                  <a:noFill/>
                </a:ln>
                <a:solidFill>
                  <a:srgbClr val="262626"/>
                </a:solidFill>
                <a:effectLst/>
                <a:uLnTx/>
                <a:uFillTx/>
                <a:latin typeface="Calibri"/>
                <a:ea typeface="Calibri"/>
                <a:cs typeface="Calibri"/>
                <a:sym typeface="Calibri"/>
              </a:rPr>
              <a:t>: Systems may interact with other systems; they may have sub-systems and be a part of larger complex systems.</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900" b="0" i="1" u="none" strike="noStrike" kern="1200" cap="none" spc="0" normalizeH="0" baseline="0" noProof="0" dirty="0">
                <a:ln>
                  <a:noFill/>
                </a:ln>
                <a:solidFill>
                  <a:srgbClr val="262626"/>
                </a:solidFill>
                <a:effectLst/>
                <a:uLnTx/>
                <a:uFillTx/>
                <a:latin typeface="Calibri"/>
                <a:ea typeface="Calibri"/>
                <a:cs typeface="Calibri"/>
                <a:sym typeface="Calibri"/>
              </a:rPr>
              <a:t>Middle School Element</a:t>
            </a:r>
            <a:r>
              <a:rPr kumimoji="0" lang="en-US" sz="900" b="0" i="0" u="none" strike="noStrike" kern="1200" cap="none" spc="0" normalizeH="0" baseline="0" noProof="0" dirty="0">
                <a:ln>
                  <a:noFill/>
                </a:ln>
                <a:solidFill>
                  <a:srgbClr val="262626"/>
                </a:solidFill>
                <a:effectLst/>
                <a:uLnTx/>
                <a:uFillTx/>
                <a:latin typeface="Calibri"/>
                <a:ea typeface="Calibri"/>
                <a:cs typeface="Calibri"/>
                <a:sym typeface="Calibri"/>
              </a:rPr>
              <a:t>: Models can be used to represent systems and their interactions—such as inputs, processes and outputs—and energy, matter, and information flows within systems.</a:t>
            </a: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900" b="0" i="1" u="none" strike="noStrike" kern="1200" cap="none" spc="0" normalizeH="0" baseline="0" noProof="0" dirty="0">
                <a:ln>
                  <a:noFill/>
                </a:ln>
                <a:solidFill>
                  <a:srgbClr val="262626"/>
                </a:solidFill>
                <a:effectLst/>
                <a:uLnTx/>
                <a:uFillTx/>
                <a:latin typeface="Calibri"/>
                <a:ea typeface="Calibri"/>
                <a:cs typeface="Calibri"/>
                <a:sym typeface="Calibri"/>
              </a:rPr>
              <a:t>Grade 3-5 Element</a:t>
            </a:r>
            <a:r>
              <a:rPr kumimoji="0" lang="en-US" sz="900" b="0" i="0" u="none" strike="noStrike" kern="1200" cap="none" spc="0" normalizeH="0" baseline="0" noProof="0" dirty="0">
                <a:ln>
                  <a:noFill/>
                </a:ln>
                <a:solidFill>
                  <a:srgbClr val="262626"/>
                </a:solidFill>
                <a:effectLst/>
                <a:uLnTx/>
                <a:uFillTx/>
                <a:latin typeface="Calibri"/>
                <a:ea typeface="Calibri"/>
                <a:cs typeface="Calibri"/>
                <a:sym typeface="Calibri"/>
              </a:rPr>
              <a:t>: A system can be described in terms of its components and their interactions.</a:t>
            </a:r>
          </a:p>
          <a:p>
            <a:pPr marL="50800" marR="0" lvl="0" indent="0" algn="l" defTabSz="914400" rtl="0" eaLnBrk="1" fontAlgn="auto" latinLnBrk="0" hangingPunct="1">
              <a:lnSpc>
                <a:spcPct val="150000"/>
              </a:lnSpc>
              <a:spcBef>
                <a:spcPts val="0"/>
              </a:spcBef>
              <a:spcAft>
                <a:spcPts val="0"/>
              </a:spcAft>
              <a:buClrTx/>
              <a:buSzTx/>
              <a:buFontTx/>
              <a:buNone/>
              <a:tabLst/>
              <a:defRPr/>
            </a:pPr>
            <a:endParaRPr kumimoji="0" lang="en-US" sz="800" b="0" i="0" u="none" strike="noStrike" kern="1200" cap="none" spc="25" normalizeH="0" baseline="0" noProof="0" dirty="0">
              <a:ln>
                <a:noFill/>
              </a:ln>
              <a:solidFill>
                <a:srgbClr val="231F20"/>
              </a:solidFill>
              <a:effectLst/>
              <a:uLnTx/>
              <a:uFillTx/>
              <a:latin typeface="Century Gothic"/>
              <a:ea typeface="+mn-ea"/>
              <a:cs typeface="+mn-cs"/>
            </a:endParaRPr>
          </a:p>
        </p:txBody>
      </p:sp>
      <p:graphicFrame>
        <p:nvGraphicFramePr>
          <p:cNvPr id="9" name="Table 8">
            <a:extLst>
              <a:ext uri="{FF2B5EF4-FFF2-40B4-BE49-F238E27FC236}">
                <a16:creationId xmlns:a16="http://schemas.microsoft.com/office/drawing/2014/main" id="{AC35C504-E73D-4C55-BAF8-E606AD76075F}"/>
              </a:ext>
            </a:extLst>
          </p:cNvPr>
          <p:cNvGraphicFramePr>
            <a:graphicFrameLocks noGrp="1"/>
          </p:cNvGraphicFramePr>
          <p:nvPr>
            <p:extLst>
              <p:ext uri="{D42A27DB-BD31-4B8C-83A1-F6EECF244321}">
                <p14:modId xmlns:p14="http://schemas.microsoft.com/office/powerpoint/2010/main" val="1315675937"/>
              </p:ext>
            </p:extLst>
          </p:nvPr>
        </p:nvGraphicFramePr>
        <p:xfrm>
          <a:off x="1195705" y="9311817"/>
          <a:ext cx="6010275" cy="558165"/>
        </p:xfrm>
        <a:graphic>
          <a:graphicData uri="http://schemas.openxmlformats.org/drawingml/2006/table">
            <a:tbl>
              <a:tblPr firstRow="1" firstCol="1" bandRow="1"/>
              <a:tblGrid>
                <a:gridCol w="6010275">
                  <a:extLst>
                    <a:ext uri="{9D8B030D-6E8A-4147-A177-3AD203B41FA5}">
                      <a16:colId xmlns:a16="http://schemas.microsoft.com/office/drawing/2014/main" val="3983233254"/>
                    </a:ext>
                  </a:extLst>
                </a:gridCol>
              </a:tblGrid>
              <a:tr h="558165">
                <a:tc>
                  <a:txBody>
                    <a:bodyPr/>
                    <a:lstStyle/>
                    <a:p>
                      <a:pPr marL="0" marR="0" algn="just">
                        <a:lnSpc>
                          <a:spcPct val="115000"/>
                        </a:lnSpc>
                        <a:spcBef>
                          <a:spcPts val="0"/>
                        </a:spcBef>
                        <a:spcAft>
                          <a:spcPts val="0"/>
                        </a:spcAft>
                      </a:pPr>
                      <a:r>
                        <a:rPr lang="en-US" sz="600" dirty="0">
                          <a:effectLst/>
                        </a:rPr>
                        <a:t>These materials were developed by the Tennessee District Science Network, a NextGenScience network that included educators six districts in TN, with support from </a:t>
                      </a:r>
                      <a:r>
                        <a:rPr lang="en-US" sz="600" dirty="0" err="1">
                          <a:effectLst/>
                        </a:rPr>
                        <a:t>Arconic</a:t>
                      </a:r>
                      <a:r>
                        <a:rPr lang="en-US" sz="600" dirty="0">
                          <a:effectLst/>
                        </a:rPr>
                        <a:t> Foundation. Except where otherwise noted, this work is licensed under the Creative Commons Attribution-</a:t>
                      </a:r>
                      <a:r>
                        <a:rPr lang="en-US" sz="600" dirty="0" err="1">
                          <a:effectLst/>
                        </a:rPr>
                        <a:t>NonCommercial</a:t>
                      </a:r>
                      <a:r>
                        <a:rPr lang="en-US" sz="600" dirty="0">
                          <a:effectLst/>
                        </a:rPr>
                        <a:t> 4.0 International License. </a:t>
                      </a:r>
                      <a:endParaRPr lang="en-US" sz="1100" dirty="0">
                        <a:effectLst/>
                        <a:latin typeface="Arial" panose="020B0604020202020204" pitchFamily="34" charset="0"/>
                        <a:ea typeface="Arial" panose="020B0604020202020204" pitchFamily="34" charset="0"/>
                      </a:endParaRPr>
                    </a:p>
                  </a:txBody>
                  <a:tcPr marL="9525" marR="9525" marT="9525" marB="9525" anchor="ctr">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2305719366"/>
                  </a:ext>
                </a:extLst>
              </a:tr>
            </a:tbl>
          </a:graphicData>
        </a:graphic>
      </p:graphicFrame>
      <p:sp>
        <p:nvSpPr>
          <p:cNvPr id="50" name="Google Shape;50;p1"/>
          <p:cNvSpPr txBox="1"/>
          <p:nvPr/>
        </p:nvSpPr>
        <p:spPr>
          <a:xfrm>
            <a:off x="7313163" y="9595950"/>
            <a:ext cx="113665" cy="156209"/>
          </a:xfrm>
          <a:prstGeom prst="rect">
            <a:avLst/>
          </a:prstGeom>
          <a:noFill/>
          <a:ln>
            <a:noFill/>
          </a:ln>
        </p:spPr>
        <p:txBody>
          <a:bodyPr spcFirstLastPara="1" wrap="square" lIns="0" tIns="13325" rIns="0" bIns="0" anchor="t" anchorCtr="0">
            <a:sp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1</a:t>
            </a:fld>
            <a:endParaRPr sz="800" b="0" i="0" u="none" strike="noStrike" cap="none">
              <a:solidFill>
                <a:srgbClr val="293983"/>
              </a:solidFill>
              <a:latin typeface="Arial Black"/>
              <a:ea typeface="Arial Black"/>
              <a:cs typeface="Arial Black"/>
              <a:sym typeface="Arial Black"/>
            </a:endParaRPr>
          </a:p>
        </p:txBody>
      </p:sp>
      <p:pic>
        <p:nvPicPr>
          <p:cNvPr id="10" name="Picture 1">
            <a:hlinkClick r:id="rId4"/>
            <a:extLst>
              <a:ext uri="{FF2B5EF4-FFF2-40B4-BE49-F238E27FC236}">
                <a16:creationId xmlns:a16="http://schemas.microsoft.com/office/drawing/2014/main" id="{756F4AC4-31B6-4027-9BC3-EC2D88758FC0}"/>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5572" y="9461012"/>
            <a:ext cx="742950" cy="2698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3" name="Title 2">
            <a:extLst>
              <a:ext uri="{FF2B5EF4-FFF2-40B4-BE49-F238E27FC236}">
                <a16:creationId xmlns:a16="http://schemas.microsoft.com/office/drawing/2014/main" id="{41F04FA6-203C-9147-0CA7-BEEC0EE2FE40}"/>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3</a:t>
            </a:r>
          </a:p>
        </p:txBody>
      </p:sp>
      <p:sp>
        <p:nvSpPr>
          <p:cNvPr id="171" name="Google Shape;171;g81496b6fa7_0_47"/>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172" name="Google Shape;172;g81496b6fa7_0_47">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3" name="Google Shape;173;g81496b6fa7_0_47">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174" name="Google Shape;174;g81496b6fa7_0_47">
            <a:extLst>
              <a:ext uri="{C183D7F6-B498-43B3-948B-1728B52AA6E4}">
                <adec:decorative xmlns:adec="http://schemas.microsoft.com/office/drawing/2017/decorative" val="1"/>
              </a:ext>
            </a:extLst>
          </p:cNvPr>
          <p:cNvPicPr preferRelativeResize="0"/>
          <p:nvPr/>
        </p:nvPicPr>
        <p:blipFill rotWithShape="1">
          <a:blip r:embed="rId3">
            <a:alphaModFix/>
          </a:blip>
          <a:srcRect l="28891" t="20471" r="35948" b="20788"/>
          <a:stretch/>
        </p:blipFill>
        <p:spPr>
          <a:xfrm>
            <a:off x="6972367" y="188418"/>
            <a:ext cx="441300" cy="442500"/>
          </a:xfrm>
          <a:prstGeom prst="flowChartConnector">
            <a:avLst/>
          </a:prstGeom>
          <a:noFill/>
          <a:ln>
            <a:noFill/>
          </a:ln>
        </p:spPr>
      </p:pic>
      <p:sp>
        <p:nvSpPr>
          <p:cNvPr id="176" name="Google Shape;176;g81496b6fa7_0_47"/>
          <p:cNvSpPr txBox="1"/>
          <p:nvPr/>
        </p:nvSpPr>
        <p:spPr>
          <a:xfrm>
            <a:off x="424850" y="1867700"/>
            <a:ext cx="7181700" cy="231379"/>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latin typeface="Tahoma"/>
                <a:ea typeface="Tahoma"/>
                <a:cs typeface="Tahoma"/>
                <a:sym typeface="Tahoma"/>
              </a:rPr>
              <a:t>Prompt 3  </a:t>
            </a:r>
            <a:endParaRPr sz="900" b="0" i="0" u="none" strike="noStrike" cap="none" dirty="0">
              <a:solidFill>
                <a:srgbClr val="231F20"/>
              </a:solidFill>
              <a:latin typeface="Century Gothic"/>
              <a:ea typeface="Century Gothic"/>
              <a:cs typeface="Century Gothic"/>
              <a:sym typeface="Century Gothic"/>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dirty="0">
              <a:solidFill>
                <a:srgbClr val="293983"/>
              </a:solidFill>
              <a:latin typeface="Tahoma"/>
              <a:ea typeface="Tahoma"/>
              <a:cs typeface="Tahoma"/>
              <a:sym typeface="Tahoma"/>
            </a:endParaRPr>
          </a:p>
        </p:txBody>
      </p:sp>
      <p:sp>
        <p:nvSpPr>
          <p:cNvPr id="178" name="Google Shape;178;g81496b6fa7_0_47"/>
          <p:cNvSpPr txBox="1"/>
          <p:nvPr/>
        </p:nvSpPr>
        <p:spPr>
          <a:xfrm>
            <a:off x="371950" y="2099079"/>
            <a:ext cx="6975600" cy="8133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US" sz="1100" dirty="0">
                <a:solidFill>
                  <a:schemeClr val="dk1"/>
                </a:solidFill>
              </a:rPr>
              <a:t>3a.  This </a:t>
            </a:r>
            <a:r>
              <a:rPr lang="en-US" sz="1100" dirty="0" err="1">
                <a:solidFill>
                  <a:schemeClr val="dk1"/>
                </a:solidFill>
              </a:rPr>
              <a:t>WiFi</a:t>
            </a:r>
            <a:r>
              <a:rPr lang="en-US" sz="1100" dirty="0">
                <a:solidFill>
                  <a:schemeClr val="dk1"/>
                </a:solidFill>
              </a:rPr>
              <a:t> internet communication system has several components shown (out of order) below.  Use symbols, arrows, and words to connect the components of this model of the Wi-Fi communication system Melody used to order the pizza. </a:t>
            </a:r>
            <a:endParaRPr sz="1100" dirty="0">
              <a:solidFill>
                <a:schemeClr val="dk1"/>
              </a:solidFill>
            </a:endParaRPr>
          </a:p>
          <a:p>
            <a:pPr marL="0" lvl="0" indent="0" algn="l" rtl="0">
              <a:lnSpc>
                <a:spcPct val="115000"/>
              </a:lnSpc>
              <a:spcBef>
                <a:spcPts val="0"/>
              </a:spcBef>
              <a:spcAft>
                <a:spcPts val="0"/>
              </a:spcAft>
              <a:buNone/>
            </a:pPr>
            <a:endParaRPr sz="1100"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dirty="0">
              <a:solidFill>
                <a:schemeClr val="dk1"/>
              </a:solidFill>
            </a:endParaRPr>
          </a:p>
          <a:p>
            <a:pPr marL="0" lvl="0" indent="0" algn="l" rtl="0">
              <a:spcBef>
                <a:spcPts val="0"/>
              </a:spcBef>
              <a:spcAft>
                <a:spcPts val="0"/>
              </a:spcAft>
              <a:buNone/>
            </a:pPr>
            <a:endParaRPr dirty="0">
              <a:latin typeface="Calibri"/>
              <a:ea typeface="Calibri"/>
              <a:cs typeface="Calibri"/>
              <a:sym typeface="Calibri"/>
            </a:endParaRPr>
          </a:p>
        </p:txBody>
      </p:sp>
      <p:pic>
        <p:nvPicPr>
          <p:cNvPr id="179" name="Google Shape;179;g81496b6fa7_0_47" descr="Pizza Store's Communication System&#10;&#10;Melody's Cell Phone&#10;&#10;Wi-Fi Router at the Library&#10;&#10;Fiber Optic Cables"/>
          <p:cNvPicPr preferRelativeResize="0"/>
          <p:nvPr/>
        </p:nvPicPr>
        <p:blipFill>
          <a:blip r:embed="rId4">
            <a:alphaModFix/>
          </a:blip>
          <a:stretch>
            <a:fillRect/>
          </a:stretch>
        </p:blipFill>
        <p:spPr>
          <a:xfrm>
            <a:off x="1332350" y="3054906"/>
            <a:ext cx="4876800" cy="2924175"/>
          </a:xfrm>
          <a:prstGeom prst="rect">
            <a:avLst/>
          </a:prstGeom>
          <a:noFill/>
          <a:ln>
            <a:noFill/>
          </a:ln>
        </p:spPr>
      </p:pic>
      <p:sp>
        <p:nvSpPr>
          <p:cNvPr id="180" name="Google Shape;180;g81496b6fa7_0_47"/>
          <p:cNvSpPr txBox="1"/>
          <p:nvPr/>
        </p:nvSpPr>
        <p:spPr>
          <a:xfrm>
            <a:off x="405275" y="6574559"/>
            <a:ext cx="6731100" cy="860528"/>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US" sz="1100" dirty="0">
                <a:solidFill>
                  <a:schemeClr val="dk1"/>
                </a:solidFill>
              </a:rPr>
              <a:t>3b. Construct an explanation of how energy flows into and out of the internet communication system to enable Melody to communicate with the pizza store, including how the energy changes forms during its transfer.  </a:t>
            </a:r>
            <a:endParaRPr sz="1100" dirty="0">
              <a:solidFill>
                <a:schemeClr val="dk1"/>
              </a:solidFill>
            </a:endParaRPr>
          </a:p>
          <a:p>
            <a:pPr marL="0" lvl="0" indent="0" algn="l" rtl="0">
              <a:lnSpc>
                <a:spcPct val="115000"/>
              </a:lnSpc>
              <a:spcBef>
                <a:spcPts val="0"/>
              </a:spcBef>
              <a:spcAft>
                <a:spcPts val="0"/>
              </a:spcAft>
              <a:buNone/>
            </a:pPr>
            <a:endParaRPr sz="1100"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dirty="0">
              <a:solidFill>
                <a:schemeClr val="dk1"/>
              </a:solidFill>
            </a:endParaRPr>
          </a:p>
        </p:txBody>
      </p:sp>
      <p:graphicFrame>
        <p:nvGraphicFramePr>
          <p:cNvPr id="181" name="Google Shape;181;g81496b6fa7_0_47">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879951377"/>
              </p:ext>
            </p:extLst>
          </p:nvPr>
        </p:nvGraphicFramePr>
        <p:xfrm>
          <a:off x="495292" y="7629169"/>
          <a:ext cx="6477075" cy="1511225"/>
        </p:xfrm>
        <a:graphic>
          <a:graphicData uri="http://schemas.openxmlformats.org/drawingml/2006/table">
            <a:tbl>
              <a:tblPr>
                <a:noFill/>
                <a:tableStyleId>{F4B96F04-FC42-4FB8-B7E7-CE763A27E0E9}</a:tableStyleId>
              </a:tblPr>
              <a:tblGrid>
                <a:gridCol w="6477075">
                  <a:extLst>
                    <a:ext uri="{9D8B030D-6E8A-4147-A177-3AD203B41FA5}">
                      <a16:colId xmlns:a16="http://schemas.microsoft.com/office/drawing/2014/main" val="20000"/>
                    </a:ext>
                  </a:extLst>
                </a:gridCol>
              </a:tblGrid>
              <a:tr h="1511225">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0"/>
                  </a:ext>
                </a:extLst>
              </a:tr>
            </a:tbl>
          </a:graphicData>
        </a:graphic>
      </p:graphicFrame>
      <p:sp>
        <p:nvSpPr>
          <p:cNvPr id="2" name="Google Shape;230;g70393df9e6_0_7">
            <a:extLst>
              <a:ext uri="{FF2B5EF4-FFF2-40B4-BE49-F238E27FC236}">
                <a16:creationId xmlns:a16="http://schemas.microsoft.com/office/drawing/2014/main" id="{58E2DB17-B47B-4D71-96E9-D4EAA8925763}"/>
              </a:ext>
            </a:extLst>
          </p:cNvPr>
          <p:cNvSpPr txBox="1"/>
          <p:nvPr/>
        </p:nvSpPr>
        <p:spPr>
          <a:xfrm>
            <a:off x="7313162" y="9595950"/>
            <a:ext cx="313037" cy="148551"/>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10</a:t>
            </a:fld>
            <a:endParaRPr sz="800" b="0" i="0" u="none" strike="noStrike" cap="none" dirty="0">
              <a:solidFill>
                <a:srgbClr val="293983"/>
              </a:solidFill>
              <a:latin typeface="Arial Black"/>
              <a:ea typeface="Arial Black"/>
              <a:cs typeface="Arial Black"/>
              <a:sym typeface="Arial Black"/>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185"/>
        <p:cNvGrpSpPr/>
        <p:nvPr/>
      </p:nvGrpSpPr>
      <p:grpSpPr>
        <a:xfrm>
          <a:off x="0" y="0"/>
          <a:ext cx="0" cy="0"/>
          <a:chOff x="0" y="0"/>
          <a:chExt cx="0" cy="0"/>
        </a:xfrm>
      </p:grpSpPr>
      <p:sp>
        <p:nvSpPr>
          <p:cNvPr id="2" name="Title 1">
            <a:extLst>
              <a:ext uri="{FF2B5EF4-FFF2-40B4-BE49-F238E27FC236}">
                <a16:creationId xmlns:a16="http://schemas.microsoft.com/office/drawing/2014/main" id="{D93AC75C-04BC-2B7A-8B9C-60C44A0A9540}"/>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3: Assesses</a:t>
            </a:r>
          </a:p>
        </p:txBody>
      </p:sp>
      <p:sp>
        <p:nvSpPr>
          <p:cNvPr id="186" name="Google Shape;186;g70d67b4cc2_0_51"/>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189" name="Google Shape;189;g70d67b4cc2_0_51">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90" name="Google Shape;190;g70d67b4cc2_0_51">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191" name="Google Shape;191;g70d67b4cc2_0_51">
            <a:extLst>
              <a:ext uri="{C183D7F6-B498-43B3-948B-1728B52AA6E4}">
                <adec:decorative xmlns:adec="http://schemas.microsoft.com/office/drawing/2017/decorative" val="1"/>
              </a:ext>
            </a:extLst>
          </p:cNvPr>
          <p:cNvPicPr preferRelativeResize="0"/>
          <p:nvPr/>
        </p:nvPicPr>
        <p:blipFill rotWithShape="1">
          <a:blip r:embed="rId3">
            <a:alphaModFix/>
          </a:blip>
          <a:srcRect l="28891" t="20469" r="35948" b="20789"/>
          <a:stretch/>
        </p:blipFill>
        <p:spPr>
          <a:xfrm>
            <a:off x="6972367" y="188418"/>
            <a:ext cx="441300" cy="442500"/>
          </a:xfrm>
          <a:prstGeom prst="flowChartConnector">
            <a:avLst/>
          </a:prstGeom>
          <a:noFill/>
          <a:ln>
            <a:noFill/>
          </a:ln>
        </p:spPr>
      </p:pic>
      <p:graphicFrame>
        <p:nvGraphicFramePr>
          <p:cNvPr id="196" name="Google Shape;196;g70d67b4cc2_0_51"/>
          <p:cNvGraphicFramePr/>
          <p:nvPr>
            <p:extLst>
              <p:ext uri="{D42A27DB-BD31-4B8C-83A1-F6EECF244321}">
                <p14:modId xmlns:p14="http://schemas.microsoft.com/office/powerpoint/2010/main" val="1797843437"/>
              </p:ext>
            </p:extLst>
          </p:nvPr>
        </p:nvGraphicFramePr>
        <p:xfrm>
          <a:off x="405175" y="1597300"/>
          <a:ext cx="6767525" cy="2219616"/>
        </p:xfrm>
        <a:graphic>
          <a:graphicData uri="http://schemas.openxmlformats.org/drawingml/2006/table">
            <a:tbl>
              <a:tblPr firstRow="1">
                <a:noFill/>
                <a:tableStyleId>{B7C48D6A-69C8-419F-B8CB-F48239063F69}</a:tableStyleId>
              </a:tblPr>
              <a:tblGrid>
                <a:gridCol w="867925">
                  <a:extLst>
                    <a:ext uri="{9D8B030D-6E8A-4147-A177-3AD203B41FA5}">
                      <a16:colId xmlns:a16="http://schemas.microsoft.com/office/drawing/2014/main" val="20000"/>
                    </a:ext>
                  </a:extLst>
                </a:gridCol>
                <a:gridCol w="5899600">
                  <a:extLst>
                    <a:ext uri="{9D8B030D-6E8A-4147-A177-3AD203B41FA5}">
                      <a16:colId xmlns:a16="http://schemas.microsoft.com/office/drawing/2014/main" val="20001"/>
                    </a:ext>
                  </a:extLst>
                </a:gridCol>
              </a:tblGrid>
              <a:tr h="381000">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a:latin typeface="Tahoma"/>
                          <a:ea typeface="Tahoma"/>
                          <a:cs typeface="Tahoma"/>
                          <a:sym typeface="Tahoma"/>
                        </a:rPr>
                        <a:t>Prompt 3 assesses: </a:t>
                      </a:r>
                      <a:endParaRPr sz="1200" b="1" u="none" strike="noStrike" cap="none">
                        <a:latin typeface="Tahoma"/>
                        <a:ea typeface="Tahoma"/>
                        <a:cs typeface="Tahoma"/>
                        <a:sym typeface="Tahoma"/>
                      </a:endParaRPr>
                    </a:p>
                  </a:txBody>
                  <a:tcPr marL="91425" marR="91425" marT="91425" marB="91425"/>
                </a:tc>
                <a:tc hMerge="1">
                  <a:txBody>
                    <a:bodyPr/>
                    <a:lstStyle/>
                    <a:p>
                      <a:endParaRPr lang="en-US"/>
                    </a:p>
                  </a:txBody>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B15407"/>
                          </a:solidFill>
                          <a:latin typeface="Tahoma"/>
                          <a:ea typeface="Tahoma"/>
                          <a:cs typeface="Tahoma"/>
                          <a:sym typeface="Tahoma"/>
                        </a:rPr>
                        <a:t>TN Standard</a:t>
                      </a:r>
                      <a:endParaRPr sz="1000" b="1" u="none" strike="noStrike" cap="none" dirty="0">
                        <a:solidFill>
                          <a:srgbClr val="B15407"/>
                        </a:solidFill>
                        <a:latin typeface="Tahoma"/>
                        <a:ea typeface="Tahoma"/>
                        <a:cs typeface="Tahoma"/>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a:solidFill>
                            <a:schemeClr val="dk1"/>
                          </a:solidFill>
                          <a:latin typeface="Calibri"/>
                          <a:ea typeface="Calibri"/>
                          <a:cs typeface="Calibri"/>
                          <a:sym typeface="Calibri"/>
                        </a:rPr>
                        <a:t>TASS 8.PS4.3</a:t>
                      </a:r>
                      <a:r>
                        <a:rPr lang="en-US" sz="1000" b="1" u="none" strike="noStrike" cap="none">
                          <a:solidFill>
                            <a:schemeClr val="dk1"/>
                          </a:solidFill>
                          <a:latin typeface="Calibri"/>
                          <a:ea typeface="Calibri"/>
                          <a:cs typeface="Calibri"/>
                          <a:sym typeface="Calibri"/>
                        </a:rPr>
                        <a:t> Evaluate</a:t>
                      </a:r>
                      <a:r>
                        <a:rPr lang="en-US" sz="1000" u="none" strike="noStrike" cap="none">
                          <a:solidFill>
                            <a:schemeClr val="dk1"/>
                          </a:solidFill>
                          <a:latin typeface="Calibri"/>
                          <a:ea typeface="Calibri"/>
                          <a:cs typeface="Calibri"/>
                          <a:sym typeface="Calibri"/>
                        </a:rPr>
                        <a:t> the role that waves play in different </a:t>
                      </a:r>
                      <a:r>
                        <a:rPr lang="en-US" sz="1000" b="1" u="none" strike="noStrike" cap="none">
                          <a:solidFill>
                            <a:schemeClr val="dk1"/>
                          </a:solidFill>
                          <a:latin typeface="Calibri"/>
                          <a:ea typeface="Calibri"/>
                          <a:cs typeface="Calibri"/>
                          <a:sym typeface="Calibri"/>
                        </a:rPr>
                        <a:t>communication systems</a:t>
                      </a:r>
                      <a:endParaRPr sz="1000" u="none" strike="noStrike" cap="none">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2"/>
                          </a:solidFill>
                          <a:latin typeface="Tahoma"/>
                          <a:ea typeface="Tahoma"/>
                          <a:cs typeface="Tahoma"/>
                          <a:sym typeface="Tahoma"/>
                        </a:rPr>
                        <a:t>SEP</a:t>
                      </a:r>
                      <a:endParaRPr sz="1000" b="1" u="none" strike="noStrike" cap="none">
                        <a:solidFill>
                          <a:schemeClr val="dk2"/>
                        </a:solidFill>
                        <a:latin typeface="Tahoma"/>
                        <a:ea typeface="Tahoma"/>
                        <a:cs typeface="Tahoma"/>
                        <a:sym typeface="Tahoma"/>
                      </a:endParaRPr>
                    </a:p>
                  </a:txBody>
                  <a:tcPr marL="91425" marR="91425" marT="91425" marB="91425"/>
                </a:tc>
                <a:tc>
                  <a:txBody>
                    <a:bodyPr/>
                    <a:lstStyle/>
                    <a:p>
                      <a:pPr marL="57150" marR="0" lvl="0" indent="0" algn="l" rtl="0">
                        <a:lnSpc>
                          <a:spcPct val="100000"/>
                        </a:lnSpc>
                        <a:spcBef>
                          <a:spcPts val="0"/>
                        </a:spcBef>
                        <a:spcAft>
                          <a:spcPts val="0"/>
                        </a:spcAft>
                        <a:buClr>
                          <a:schemeClr val="dk1"/>
                        </a:buClr>
                        <a:buSzPts val="800"/>
                        <a:buFont typeface="Arial"/>
                        <a:buNone/>
                      </a:pPr>
                      <a:r>
                        <a:rPr lang="en-US" sz="1000" u="none" strike="noStrike" cap="none">
                          <a:solidFill>
                            <a:schemeClr val="dk1"/>
                          </a:solidFill>
                          <a:latin typeface="Calibri"/>
                          <a:ea typeface="Calibri"/>
                          <a:cs typeface="Calibri"/>
                          <a:sym typeface="Calibri"/>
                        </a:rPr>
                        <a:t>Constructing Explanations and Designing Solutions</a:t>
                      </a:r>
                      <a:endParaRPr sz="1000" u="none" strike="noStrike" cap="none">
                        <a:solidFill>
                          <a:schemeClr val="dk1"/>
                        </a:solidFill>
                        <a:latin typeface="Calibri"/>
                        <a:ea typeface="Calibri"/>
                        <a:cs typeface="Calibri"/>
                        <a:sym typeface="Calibri"/>
                      </a:endParaRPr>
                    </a:p>
                    <a:p>
                      <a:pPr marL="457200" marR="0" lvl="0" indent="-292100" algn="l" rtl="0">
                        <a:lnSpc>
                          <a:spcPct val="115000"/>
                        </a:lnSpc>
                        <a:spcBef>
                          <a:spcPts val="0"/>
                        </a:spcBef>
                        <a:spcAft>
                          <a:spcPts val="0"/>
                        </a:spcAft>
                        <a:buClr>
                          <a:srgbClr val="262626"/>
                        </a:buClr>
                        <a:buSzPts val="1000"/>
                        <a:buFont typeface="Century Gothic"/>
                        <a:buChar char="●"/>
                      </a:pPr>
                      <a:r>
                        <a:rPr lang="en-US" sz="1000" b="1" u="none" strike="noStrike" cap="none">
                          <a:solidFill>
                            <a:srgbClr val="262626"/>
                          </a:solidFill>
                          <a:latin typeface="Calibri"/>
                          <a:ea typeface="Calibri"/>
                          <a:cs typeface="Calibri"/>
                          <a:sym typeface="Calibri"/>
                        </a:rPr>
                        <a:t>Apply scientific ideas, principles,</a:t>
                      </a:r>
                      <a:r>
                        <a:rPr lang="en-US" sz="1000" u="none" strike="noStrike" cap="none">
                          <a:solidFill>
                            <a:srgbClr val="262626"/>
                          </a:solidFill>
                          <a:latin typeface="Calibri"/>
                          <a:ea typeface="Calibri"/>
                          <a:cs typeface="Calibri"/>
                          <a:sym typeface="Calibri"/>
                        </a:rPr>
                        <a:t> and/or evidence</a:t>
                      </a:r>
                      <a:r>
                        <a:rPr lang="en-US" sz="1000" b="1" u="none" strike="noStrike" cap="none">
                          <a:solidFill>
                            <a:srgbClr val="262626"/>
                          </a:solidFill>
                          <a:latin typeface="Calibri"/>
                          <a:ea typeface="Calibri"/>
                          <a:cs typeface="Calibri"/>
                          <a:sym typeface="Calibri"/>
                        </a:rPr>
                        <a:t> to construct,</a:t>
                      </a:r>
                      <a:r>
                        <a:rPr lang="en-US" sz="1000" u="none" strike="noStrike" cap="none">
                          <a:solidFill>
                            <a:srgbClr val="262626"/>
                          </a:solidFill>
                          <a:latin typeface="Calibri"/>
                          <a:ea typeface="Calibri"/>
                          <a:cs typeface="Calibri"/>
                          <a:sym typeface="Calibri"/>
                        </a:rPr>
                        <a:t> revise and/</a:t>
                      </a:r>
                      <a:r>
                        <a:rPr lang="en-US" sz="1000" b="1" u="none" strike="noStrike" cap="none">
                          <a:solidFill>
                            <a:srgbClr val="262626"/>
                          </a:solidFill>
                          <a:latin typeface="Calibri"/>
                          <a:ea typeface="Calibri"/>
                          <a:cs typeface="Calibri"/>
                          <a:sym typeface="Calibri"/>
                        </a:rPr>
                        <a:t>or use an explanation for real-world phenomena, examples, or events.</a:t>
                      </a:r>
                      <a:endParaRPr sz="1000" u="none" strike="noStrike" cap="none">
                        <a:solidFill>
                          <a:schemeClr val="dk1"/>
                        </a:solidFill>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rgbClr val="38761D"/>
                          </a:solidFill>
                          <a:latin typeface="Tahoma"/>
                          <a:ea typeface="Tahoma"/>
                          <a:cs typeface="Tahoma"/>
                          <a:sym typeface="Tahoma"/>
                        </a:rPr>
                        <a:t>CCC</a:t>
                      </a:r>
                      <a:endParaRPr sz="1000" b="1" u="none" strike="noStrike" cap="none">
                        <a:solidFill>
                          <a:srgbClr val="38761D"/>
                        </a:solidFill>
                        <a:latin typeface="Tahoma"/>
                        <a:ea typeface="Tahoma"/>
                        <a:cs typeface="Tahoma"/>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dk1"/>
                          </a:solidFill>
                          <a:latin typeface="Calibri"/>
                          <a:ea typeface="Calibri"/>
                          <a:cs typeface="Calibri"/>
                          <a:sym typeface="Calibri"/>
                        </a:rPr>
                        <a:t>Systems and System Models</a:t>
                      </a:r>
                      <a:endParaRPr sz="1000" u="none" strike="noStrike" cap="none" dirty="0">
                        <a:solidFill>
                          <a:schemeClr val="dk1"/>
                        </a:solidFill>
                        <a:latin typeface="Calibri"/>
                        <a:ea typeface="Calibri"/>
                        <a:cs typeface="Calibri"/>
                        <a:sym typeface="Calibri"/>
                      </a:endParaRPr>
                    </a:p>
                    <a:p>
                      <a:pPr marL="457200" marR="0" lvl="0" indent="-292100" algn="l" rtl="0">
                        <a:lnSpc>
                          <a:spcPct val="115000"/>
                        </a:lnSpc>
                        <a:spcBef>
                          <a:spcPts val="0"/>
                        </a:spcBef>
                        <a:spcAft>
                          <a:spcPts val="0"/>
                        </a:spcAft>
                        <a:buClr>
                          <a:srgbClr val="262626"/>
                        </a:buClr>
                        <a:buSzPts val="1000"/>
                        <a:buFont typeface="Arial"/>
                        <a:buChar char="●"/>
                      </a:pPr>
                      <a:r>
                        <a:rPr lang="en-US" sz="1000" u="none" strike="noStrike" cap="none" dirty="0">
                          <a:solidFill>
                            <a:srgbClr val="262626"/>
                          </a:solidFill>
                          <a:latin typeface="Calibri"/>
                          <a:ea typeface="Calibri"/>
                          <a:cs typeface="Calibri"/>
                          <a:sym typeface="Calibri"/>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Models </a:t>
                      </a:r>
                      <a:r>
                        <a:rPr lang="en-US" sz="1000" u="none" strike="noStrike" cap="none" dirty="0">
                          <a:solidFill>
                            <a:srgbClr val="262626"/>
                          </a:solidFill>
                          <a:latin typeface="Calibri"/>
                          <a:ea typeface="Calibri"/>
                          <a:cs typeface="Calibri"/>
                          <a:sym typeface="Calibri"/>
                        </a:rPr>
                        <a:t>can be used to represent systems and their interactions—such as inputs, processes and outputs—and </a:t>
                      </a:r>
                      <a:r>
                        <a:rPr lang="en-US" sz="1000" b="1" u="none" strike="noStrike" cap="none" dirty="0">
                          <a:solidFill>
                            <a:srgbClr val="262626"/>
                          </a:solidFill>
                          <a:latin typeface="Calibri"/>
                          <a:ea typeface="Calibri"/>
                          <a:cs typeface="Calibri"/>
                          <a:sym typeface="Calibri"/>
                        </a:rPr>
                        <a:t>energy,</a:t>
                      </a:r>
                      <a:r>
                        <a:rPr lang="en-US" sz="1000" u="none" strike="noStrike" cap="none" dirty="0">
                          <a:solidFill>
                            <a:srgbClr val="262626"/>
                          </a:solidFill>
                          <a:latin typeface="Calibri"/>
                          <a:ea typeface="Calibri"/>
                          <a:cs typeface="Calibri"/>
                          <a:sym typeface="Calibri"/>
                        </a:rPr>
                        <a:t> matter, and </a:t>
                      </a:r>
                      <a:r>
                        <a:rPr lang="en-US" sz="1000" b="1" u="none" strike="noStrike" cap="none" dirty="0">
                          <a:solidFill>
                            <a:srgbClr val="262626"/>
                          </a:solidFill>
                          <a:latin typeface="Calibri"/>
                          <a:ea typeface="Calibri"/>
                          <a:cs typeface="Calibri"/>
                          <a:sym typeface="Calibri"/>
                        </a:rPr>
                        <a:t>information flows within systems</a:t>
                      </a:r>
                      <a:r>
                        <a:rPr lang="en-US" sz="1000" u="none" strike="noStrike" cap="none" dirty="0">
                          <a:solidFill>
                            <a:srgbClr val="262626"/>
                          </a:solidFill>
                          <a:latin typeface="Calibri"/>
                          <a:ea typeface="Calibri"/>
                          <a:cs typeface="Calibri"/>
                          <a:sym typeface="Calibri"/>
                        </a:rPr>
                        <a:t>. </a:t>
                      </a:r>
                      <a:endParaRPr sz="1000" u="none" strike="noStrike" cap="none" dirty="0">
                        <a:solidFill>
                          <a:schemeClr val="dk1"/>
                        </a:solidFill>
                        <a:latin typeface="Calibri"/>
                        <a:ea typeface="Calibri"/>
                        <a:cs typeface="Calibri"/>
                        <a:sym typeface="Calibri"/>
                      </a:endParaRPr>
                    </a:p>
                  </a:txBody>
                  <a:tcPr marL="91425" marR="91425" marT="91425" marB="91425"/>
                </a:tc>
                <a:extLst>
                  <a:ext uri="{0D108BD9-81ED-4DB2-BD59-A6C34878D82A}">
                    <a16:rowId xmlns:a16="http://schemas.microsoft.com/office/drawing/2014/main" val="10003"/>
                  </a:ext>
                </a:extLst>
              </a:tr>
            </a:tbl>
          </a:graphicData>
        </a:graphic>
      </p:graphicFrame>
      <p:graphicFrame>
        <p:nvGraphicFramePr>
          <p:cNvPr id="197" name="Google Shape;197;g70d67b4cc2_0_51"/>
          <p:cNvGraphicFramePr/>
          <p:nvPr>
            <p:extLst>
              <p:ext uri="{D42A27DB-BD31-4B8C-83A1-F6EECF244321}">
                <p14:modId xmlns:p14="http://schemas.microsoft.com/office/powerpoint/2010/main" val="1438293604"/>
              </p:ext>
            </p:extLst>
          </p:nvPr>
        </p:nvGraphicFramePr>
        <p:xfrm>
          <a:off x="405175" y="3964925"/>
          <a:ext cx="6767550" cy="5275950"/>
        </p:xfrm>
        <a:graphic>
          <a:graphicData uri="http://schemas.openxmlformats.org/drawingml/2006/table">
            <a:tbl>
              <a:tblPr firstRow="1">
                <a:noFill/>
                <a:tableStyleId>{B7C48D6A-69C8-419F-B8CB-F48239063F69}</a:tableStyleId>
              </a:tblPr>
              <a:tblGrid>
                <a:gridCol w="578000">
                  <a:extLst>
                    <a:ext uri="{9D8B030D-6E8A-4147-A177-3AD203B41FA5}">
                      <a16:colId xmlns:a16="http://schemas.microsoft.com/office/drawing/2014/main" val="20000"/>
                    </a:ext>
                  </a:extLst>
                </a:gridCol>
                <a:gridCol w="3037625">
                  <a:extLst>
                    <a:ext uri="{9D8B030D-6E8A-4147-A177-3AD203B41FA5}">
                      <a16:colId xmlns:a16="http://schemas.microsoft.com/office/drawing/2014/main" val="20001"/>
                    </a:ext>
                  </a:extLst>
                </a:gridCol>
                <a:gridCol w="3151925">
                  <a:extLst>
                    <a:ext uri="{9D8B030D-6E8A-4147-A177-3AD203B41FA5}">
                      <a16:colId xmlns:a16="http://schemas.microsoft.com/office/drawing/2014/main" val="20002"/>
                    </a:ext>
                  </a:extLst>
                </a:gridCol>
              </a:tblGrid>
              <a:tr h="389025">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000" b="1" u="none" strike="noStrike" cap="none">
                          <a:latin typeface="Calibri"/>
                          <a:ea typeface="Calibri"/>
                          <a:cs typeface="Calibri"/>
                          <a:sym typeface="Calibri"/>
                        </a:rPr>
                        <a:t>Prompt Scoring Guidance </a:t>
                      </a:r>
                      <a:endParaRPr sz="1000" b="1" u="none" strike="noStrike" cap="none">
                        <a:latin typeface="Calibri"/>
                        <a:ea typeface="Calibri"/>
                        <a:cs typeface="Calibri"/>
                        <a:sym typeface="Calibri"/>
                      </a:endParaRPr>
                    </a:p>
                  </a:txBody>
                  <a:tcPr marL="91425" marR="91425" marT="91425" marB="914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9792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Score</a:t>
                      </a:r>
                      <a:endParaRPr sz="1000" b="1" u="none" strike="noStrike" cap="none">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Components of Student Response (SEP, CCC, and/or DCI) </a:t>
                      </a:r>
                      <a:endParaRPr sz="1000" b="1" u="none" strike="noStrike" cap="none">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Example Responses/Look Fors</a:t>
                      </a:r>
                      <a:endParaRPr sz="1000" b="1" u="none" strike="noStrike" cap="none">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38902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+ 1</a:t>
                      </a:r>
                      <a:endParaRPr sz="1000" b="1" u="none" strike="noStrike" cap="none">
                        <a:latin typeface="Calibri"/>
                        <a:ea typeface="Calibri"/>
                        <a:cs typeface="Calibri"/>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a:latin typeface="Calibri"/>
                          <a:ea typeface="Calibri"/>
                          <a:cs typeface="Calibri"/>
                          <a:sym typeface="Calibri"/>
                        </a:rPr>
                        <a:t>Students model the flow of information in the internet communication system.  (DCI, CCC)</a:t>
                      </a:r>
                      <a:endParaRPr sz="1000" u="none" strike="noStrike" cap="none">
                        <a:latin typeface="Calibri"/>
                        <a:ea typeface="Calibri"/>
                        <a:cs typeface="Calibri"/>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457200" marR="0" lvl="0" indent="-292100" algn="l" rtl="0">
                        <a:lnSpc>
                          <a:spcPct val="100000"/>
                        </a:lnSpc>
                        <a:spcBef>
                          <a:spcPts val="0"/>
                        </a:spcBef>
                        <a:spcAft>
                          <a:spcPts val="0"/>
                        </a:spcAft>
                        <a:buClr>
                          <a:srgbClr val="000000"/>
                        </a:buClr>
                        <a:buSzPts val="1000"/>
                        <a:buFont typeface="Calibri"/>
                        <a:buChar char="-"/>
                      </a:pPr>
                      <a:r>
                        <a:rPr lang="en-US" sz="1000" i="1" u="none" strike="noStrike" cap="none">
                          <a:latin typeface="Calibri"/>
                          <a:ea typeface="Calibri"/>
                          <a:cs typeface="Calibri"/>
                          <a:sym typeface="Calibri"/>
                        </a:rPr>
                        <a:t>cell phone → router → fiber optic cables → pizza store</a:t>
                      </a:r>
                      <a:endParaRPr sz="1000" i="1" u="none" strike="noStrike" cap="none">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r h="389025">
                <a:tc>
                  <a:txBody>
                    <a:bodyPr/>
                    <a:lstStyle/>
                    <a:p>
                      <a:pPr marL="0" marR="0" lvl="0" indent="0" algn="l" rtl="0">
                        <a:lnSpc>
                          <a:spcPct val="100000"/>
                        </a:lnSpc>
                        <a:spcBef>
                          <a:spcPts val="0"/>
                        </a:spcBef>
                        <a:spcAft>
                          <a:spcPts val="0"/>
                        </a:spcAft>
                        <a:buNone/>
                      </a:pPr>
                      <a:r>
                        <a:rPr lang="en-US" sz="1000" b="1">
                          <a:solidFill>
                            <a:schemeClr val="dk1"/>
                          </a:solidFill>
                          <a:latin typeface="Calibri"/>
                          <a:ea typeface="Calibri"/>
                          <a:cs typeface="Calibri"/>
                          <a:sym typeface="Calibri"/>
                        </a:rPr>
                        <a:t>+1</a:t>
                      </a:r>
                      <a:endParaRPr sz="1000" b="1" u="none" strike="noStrike" cap="none">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000">
                          <a:latin typeface="Calibri"/>
                          <a:ea typeface="Calibri"/>
                          <a:cs typeface="Calibri"/>
                          <a:sym typeface="Calibri"/>
                        </a:rPr>
                        <a:t>Students craft a written explanation including how the components of the system (cell phone, WiFi router, fiber optic cables) work together to change the forms of energy (EMR) and transfer them from one to another. </a:t>
                      </a:r>
                      <a:endParaRPr sz="1000"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457200" marR="0" lvl="0" indent="-292100" algn="l" rtl="0">
                        <a:lnSpc>
                          <a:spcPct val="100000"/>
                        </a:lnSpc>
                        <a:spcBef>
                          <a:spcPts val="0"/>
                        </a:spcBef>
                        <a:spcAft>
                          <a:spcPts val="0"/>
                        </a:spcAft>
                        <a:buSzPts val="1000"/>
                        <a:buFont typeface="Calibri"/>
                        <a:buChar char="-"/>
                      </a:pPr>
                      <a:r>
                        <a:rPr lang="en-US" sz="1000" i="1">
                          <a:latin typeface="Calibri"/>
                          <a:ea typeface="Calibri"/>
                          <a:cs typeface="Calibri"/>
                          <a:sym typeface="Calibri"/>
                        </a:rPr>
                        <a:t>the parts of the internet communication system work together to allow Melody to communicate with the pizza store</a:t>
                      </a:r>
                      <a:endParaRPr sz="1000" i="1">
                        <a:latin typeface="Calibri"/>
                        <a:ea typeface="Calibri"/>
                        <a:cs typeface="Calibri"/>
                        <a:sym typeface="Calibri"/>
                      </a:endParaRPr>
                    </a:p>
                    <a:p>
                      <a:pPr marL="457200" marR="0" lvl="0" indent="-292100" algn="l" rtl="0">
                        <a:lnSpc>
                          <a:spcPct val="100000"/>
                        </a:lnSpc>
                        <a:spcBef>
                          <a:spcPts val="0"/>
                        </a:spcBef>
                        <a:spcAft>
                          <a:spcPts val="0"/>
                        </a:spcAft>
                        <a:buSzPts val="1000"/>
                        <a:buFont typeface="Calibri"/>
                        <a:buChar char="-"/>
                      </a:pPr>
                      <a:r>
                        <a:rPr lang="en-US" sz="1000" i="1">
                          <a:latin typeface="Calibri"/>
                          <a:ea typeface="Calibri"/>
                          <a:cs typeface="Calibri"/>
                          <a:sym typeface="Calibri"/>
                        </a:rPr>
                        <a:t>energy changes forms at different places in the system</a:t>
                      </a:r>
                      <a:endParaRPr sz="1000" i="1">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3"/>
                  </a:ext>
                </a:extLst>
              </a:tr>
              <a:tr h="389025">
                <a:tc>
                  <a:txBody>
                    <a:bodyPr/>
                    <a:lstStyle/>
                    <a:p>
                      <a:pPr marL="0" marR="0" lvl="0" indent="0" algn="l" rtl="0">
                        <a:lnSpc>
                          <a:spcPct val="100000"/>
                        </a:lnSpc>
                        <a:spcBef>
                          <a:spcPts val="0"/>
                        </a:spcBef>
                        <a:spcAft>
                          <a:spcPts val="0"/>
                        </a:spcAft>
                        <a:buClr>
                          <a:schemeClr val="dk1"/>
                        </a:buClr>
                        <a:buSzPts val="1000"/>
                        <a:buFont typeface="Arial"/>
                        <a:buNone/>
                      </a:pPr>
                      <a:r>
                        <a:rPr lang="en-US" sz="1000" b="1" u="none" strike="noStrike" cap="none">
                          <a:solidFill>
                            <a:schemeClr val="dk1"/>
                          </a:solidFill>
                          <a:latin typeface="Calibri"/>
                          <a:ea typeface="Calibri"/>
                          <a:cs typeface="Calibri"/>
                          <a:sym typeface="Calibri"/>
                        </a:rPr>
                        <a:t>+ 1</a:t>
                      </a:r>
                      <a:endParaRPr sz="1000" b="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a:latin typeface="Calibri"/>
                          <a:ea typeface="Calibri"/>
                          <a:cs typeface="Calibri"/>
                          <a:sym typeface="Calibri"/>
                        </a:rPr>
                        <a:t>Students make at least one mention of how the energy changes as it travels (DCI, SEP, CCC)</a:t>
                      </a:r>
                      <a:endParaRPr sz="1000"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457200" marR="0" lvl="0" indent="-292100" algn="l" rtl="0">
                        <a:lnSpc>
                          <a:spcPct val="100000"/>
                        </a:lnSpc>
                        <a:spcBef>
                          <a:spcPts val="0"/>
                        </a:spcBef>
                        <a:spcAft>
                          <a:spcPts val="0"/>
                        </a:spcAft>
                        <a:buClr>
                          <a:srgbClr val="000000"/>
                        </a:buClr>
                        <a:buSzPts val="1000"/>
                        <a:buFont typeface="Calibri"/>
                        <a:buChar char="-"/>
                      </a:pPr>
                      <a:r>
                        <a:rPr lang="en-US" sz="1000" i="1" u="none" strike="noStrike" cap="none">
                          <a:latin typeface="Calibri"/>
                          <a:ea typeface="Calibri"/>
                          <a:cs typeface="Calibri"/>
                          <a:sym typeface="Calibri"/>
                        </a:rPr>
                        <a:t>signal is digitized and sent via electromagnetic waves from computer to router OR</a:t>
                      </a:r>
                      <a:endParaRPr sz="1000" i="1" u="none" strike="noStrike" cap="none">
                        <a:latin typeface="Calibri"/>
                        <a:ea typeface="Calibri"/>
                        <a:cs typeface="Calibri"/>
                        <a:sym typeface="Calibri"/>
                      </a:endParaRPr>
                    </a:p>
                    <a:p>
                      <a:pPr marL="457200" marR="0" lvl="0" indent="-292100" algn="l" rtl="0">
                        <a:lnSpc>
                          <a:spcPct val="100000"/>
                        </a:lnSpc>
                        <a:spcBef>
                          <a:spcPts val="0"/>
                        </a:spcBef>
                        <a:spcAft>
                          <a:spcPts val="0"/>
                        </a:spcAft>
                        <a:buClr>
                          <a:srgbClr val="000000"/>
                        </a:buClr>
                        <a:buSzPts val="1000"/>
                        <a:buFont typeface="Calibri"/>
                        <a:buChar char="-"/>
                      </a:pPr>
                      <a:r>
                        <a:rPr lang="en-US" sz="1000" i="1" u="none" strike="noStrike" cap="none">
                          <a:latin typeface="Calibri"/>
                          <a:ea typeface="Calibri"/>
                          <a:cs typeface="Calibri"/>
                          <a:sym typeface="Calibri"/>
                        </a:rPr>
                        <a:t>digital signal is sent via a series of light pulses along the fiber optic cables OR</a:t>
                      </a:r>
                      <a:endParaRPr sz="1000" i="1" u="none" strike="noStrike" cap="none">
                        <a:latin typeface="Calibri"/>
                        <a:ea typeface="Calibri"/>
                        <a:cs typeface="Calibri"/>
                        <a:sym typeface="Calibri"/>
                      </a:endParaRPr>
                    </a:p>
                    <a:p>
                      <a:pPr marL="457200" marR="0" lvl="0" indent="-292100" algn="l" rtl="0">
                        <a:lnSpc>
                          <a:spcPct val="100000"/>
                        </a:lnSpc>
                        <a:spcBef>
                          <a:spcPts val="0"/>
                        </a:spcBef>
                        <a:spcAft>
                          <a:spcPts val="0"/>
                        </a:spcAft>
                        <a:buClr>
                          <a:srgbClr val="000000"/>
                        </a:buClr>
                        <a:buSzPts val="1000"/>
                        <a:buFont typeface="Calibri"/>
                        <a:buChar char="-"/>
                      </a:pPr>
                      <a:r>
                        <a:rPr lang="en-US" sz="1000" i="1" u="none" strike="noStrike" cap="none">
                          <a:latin typeface="Calibri"/>
                          <a:ea typeface="Calibri"/>
                          <a:cs typeface="Calibri"/>
                          <a:sym typeface="Calibri"/>
                        </a:rPr>
                        <a:t>pizza store computer turns light pulses back into digital information</a:t>
                      </a:r>
                      <a:endParaRPr sz="1000" i="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4"/>
                  </a:ext>
                </a:extLst>
              </a:tr>
              <a:tr h="17428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Complete Student Response - Example </a:t>
                      </a:r>
                      <a:endParaRPr sz="1000" b="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i="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i="1">
                          <a:solidFill>
                            <a:schemeClr val="dk1"/>
                          </a:solidFill>
                          <a:latin typeface="Calibri"/>
                          <a:ea typeface="Calibri"/>
                          <a:cs typeface="Calibri"/>
                          <a:sym typeface="Calibri"/>
                        </a:rPr>
                        <a:t>3a.  </a:t>
                      </a:r>
                      <a:r>
                        <a:rPr lang="en-US" sz="1000" i="1" u="none" strike="noStrike" cap="none">
                          <a:solidFill>
                            <a:schemeClr val="dk1"/>
                          </a:solidFill>
                          <a:latin typeface="Calibri"/>
                          <a:ea typeface="Calibri"/>
                          <a:cs typeface="Calibri"/>
                          <a:sym typeface="Calibri"/>
                        </a:rPr>
                        <a:t>cell phone →(radio waves) →  router → (light pulses) → fiber optic cables → pizza store</a:t>
                      </a:r>
                      <a:endParaRPr sz="1000" i="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i="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i="1">
                          <a:solidFill>
                            <a:schemeClr val="dk1"/>
                          </a:solidFill>
                          <a:latin typeface="Calibri"/>
                          <a:ea typeface="Calibri"/>
                          <a:cs typeface="Calibri"/>
                          <a:sym typeface="Calibri"/>
                        </a:rPr>
                        <a:t>3b.  The cell phone sends takes Melody’s information, turns it into digital information coded in radio waves, and then sends that </a:t>
                      </a:r>
                      <a:r>
                        <a:rPr lang="en-US" sz="1000" i="1" u="none" strike="noStrike" cap="none">
                          <a:solidFill>
                            <a:schemeClr val="dk1"/>
                          </a:solidFill>
                          <a:latin typeface="Calibri"/>
                          <a:ea typeface="Calibri"/>
                          <a:cs typeface="Calibri"/>
                          <a:sym typeface="Calibri"/>
                        </a:rPr>
                        <a:t> information through waves to the WiFi router</a:t>
                      </a:r>
                      <a:r>
                        <a:rPr lang="en-US" sz="1000" i="1">
                          <a:solidFill>
                            <a:schemeClr val="dk1"/>
                          </a:solidFill>
                          <a:latin typeface="Calibri"/>
                          <a:ea typeface="Calibri"/>
                          <a:cs typeface="Calibri"/>
                          <a:sym typeface="Calibri"/>
                        </a:rPr>
                        <a:t>.  The router changes the energy to a series of light pulses, sent through</a:t>
                      </a:r>
                      <a:r>
                        <a:rPr lang="en-US" sz="1000" i="1" u="none" strike="noStrike" cap="none">
                          <a:solidFill>
                            <a:schemeClr val="dk1"/>
                          </a:solidFill>
                          <a:latin typeface="Calibri"/>
                          <a:ea typeface="Calibri"/>
                          <a:cs typeface="Calibri"/>
                          <a:sym typeface="Calibri"/>
                        </a:rPr>
                        <a:t> fiber optic cables that carry the information to the pizza store computer system</a:t>
                      </a:r>
                      <a:r>
                        <a:rPr lang="en-US" sz="1000" i="1">
                          <a:solidFill>
                            <a:schemeClr val="dk1"/>
                          </a:solidFill>
                          <a:latin typeface="Calibri"/>
                          <a:ea typeface="Calibri"/>
                          <a:cs typeface="Calibri"/>
                          <a:sym typeface="Calibri"/>
                        </a:rPr>
                        <a:t>.</a:t>
                      </a:r>
                      <a:endParaRPr sz="1000" i="1" u="none" strike="noStrike" cap="none">
                        <a:solidFill>
                          <a:srgbClr val="CC0000"/>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Score and Score Rationale, if applicable: </a:t>
                      </a: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a:t>
                      </a:r>
                      <a:r>
                        <a:rPr lang="en-US" sz="1000" b="1" dirty="0">
                          <a:solidFill>
                            <a:schemeClr val="dk1"/>
                          </a:solidFill>
                          <a:latin typeface="Calibri"/>
                          <a:ea typeface="Calibri"/>
                          <a:cs typeface="Calibri"/>
                          <a:sym typeface="Calibri"/>
                        </a:rPr>
                        <a:t>3</a:t>
                      </a: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5"/>
                  </a:ext>
                </a:extLst>
              </a:tr>
            </a:tbl>
          </a:graphicData>
        </a:graphic>
      </p:graphicFrame>
      <p:sp>
        <p:nvSpPr>
          <p:cNvPr id="192" name="Google Shape;192;g70d67b4cc2_0_51"/>
          <p:cNvSpPr txBox="1"/>
          <p:nvPr/>
        </p:nvSpPr>
        <p:spPr>
          <a:xfrm>
            <a:off x="7313162" y="9595950"/>
            <a:ext cx="313037" cy="148551"/>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11</a:t>
            </a:fld>
            <a:endParaRPr sz="800" b="0" i="0" u="none" strike="noStrike" cap="none">
              <a:solidFill>
                <a:srgbClr val="293983"/>
              </a:solidFill>
              <a:latin typeface="Arial Black"/>
              <a:ea typeface="Arial Black"/>
              <a:cs typeface="Arial Black"/>
              <a:sym typeface="Arial Black"/>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3" name="Title 2">
            <a:extLst>
              <a:ext uri="{FF2B5EF4-FFF2-40B4-BE49-F238E27FC236}">
                <a16:creationId xmlns:a16="http://schemas.microsoft.com/office/drawing/2014/main" id="{567B5725-0277-B8F1-E744-824D89D704AD}"/>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Rubric Scoring Template – Prompt 3</a:t>
            </a:r>
          </a:p>
        </p:txBody>
      </p:sp>
      <p:sp>
        <p:nvSpPr>
          <p:cNvPr id="202" name="Google Shape;202;g70d67b4cc2_0_66"/>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203" name="Google Shape;203;g70d67b4cc2_0_66">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04" name="Google Shape;204;g70d67b4cc2_0_66">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205" name="Google Shape;205;g70d67b4cc2_0_66">
            <a:extLst>
              <a:ext uri="{C183D7F6-B498-43B3-948B-1728B52AA6E4}">
                <adec:decorative xmlns:adec="http://schemas.microsoft.com/office/drawing/2017/decorative" val="1"/>
              </a:ext>
            </a:extLst>
          </p:cNvPr>
          <p:cNvPicPr preferRelativeResize="0"/>
          <p:nvPr/>
        </p:nvPicPr>
        <p:blipFill rotWithShape="1">
          <a:blip r:embed="rId3">
            <a:alphaModFix/>
          </a:blip>
          <a:srcRect l="28891" t="20469" r="35948" b="20789"/>
          <a:stretch/>
        </p:blipFill>
        <p:spPr>
          <a:xfrm>
            <a:off x="6972367" y="188418"/>
            <a:ext cx="441300" cy="442500"/>
          </a:xfrm>
          <a:prstGeom prst="flowChartConnector">
            <a:avLst/>
          </a:prstGeom>
          <a:noFill/>
          <a:ln>
            <a:noFill/>
          </a:ln>
        </p:spPr>
      </p:pic>
      <p:sp>
        <p:nvSpPr>
          <p:cNvPr id="207" name="Google Shape;207;g70d67b4cc2_0_66"/>
          <p:cNvSpPr txBox="1"/>
          <p:nvPr/>
        </p:nvSpPr>
        <p:spPr>
          <a:xfrm>
            <a:off x="424850" y="1867700"/>
            <a:ext cx="7181700" cy="442500"/>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293983"/>
                </a:solidFill>
                <a:latin typeface="Tahoma"/>
                <a:ea typeface="Tahoma"/>
                <a:cs typeface="Tahoma"/>
                <a:sym typeface="Tahoma"/>
              </a:rPr>
              <a:t>Rubric Scoring Template - Prompt 3, Continued </a:t>
            </a:r>
            <a:endParaRPr sz="900" b="0" i="0" u="none" strike="noStrike" cap="none">
              <a:solidFill>
                <a:srgbClr val="231F20"/>
              </a:solidFill>
              <a:latin typeface="Century Gothic"/>
              <a:ea typeface="Century Gothic"/>
              <a:cs typeface="Century Gothic"/>
              <a:sym typeface="Century Gothic"/>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a:solidFill>
                <a:srgbClr val="293983"/>
              </a:solidFill>
              <a:latin typeface="Tahoma"/>
              <a:ea typeface="Tahoma"/>
              <a:cs typeface="Tahoma"/>
              <a:sym typeface="Tahoma"/>
            </a:endParaRPr>
          </a:p>
        </p:txBody>
      </p:sp>
      <p:graphicFrame>
        <p:nvGraphicFramePr>
          <p:cNvPr id="208" name="Google Shape;208;g70d67b4cc2_0_66"/>
          <p:cNvGraphicFramePr/>
          <p:nvPr>
            <p:extLst>
              <p:ext uri="{D42A27DB-BD31-4B8C-83A1-F6EECF244321}">
                <p14:modId xmlns:p14="http://schemas.microsoft.com/office/powerpoint/2010/main" val="2451091737"/>
              </p:ext>
            </p:extLst>
          </p:nvPr>
        </p:nvGraphicFramePr>
        <p:xfrm>
          <a:off x="425467" y="2310200"/>
          <a:ext cx="6767550" cy="5945766"/>
        </p:xfrm>
        <a:graphic>
          <a:graphicData uri="http://schemas.openxmlformats.org/drawingml/2006/table">
            <a:tbl>
              <a:tblPr firstRow="1">
                <a:noFill/>
                <a:tableStyleId>{B7C48D6A-69C8-419F-B8CB-F48239063F69}</a:tableStyleId>
              </a:tblPr>
              <a:tblGrid>
                <a:gridCol w="578000">
                  <a:extLst>
                    <a:ext uri="{9D8B030D-6E8A-4147-A177-3AD203B41FA5}">
                      <a16:colId xmlns:a16="http://schemas.microsoft.com/office/drawing/2014/main" val="20000"/>
                    </a:ext>
                  </a:extLst>
                </a:gridCol>
                <a:gridCol w="3037625">
                  <a:extLst>
                    <a:ext uri="{9D8B030D-6E8A-4147-A177-3AD203B41FA5}">
                      <a16:colId xmlns:a16="http://schemas.microsoft.com/office/drawing/2014/main" val="20001"/>
                    </a:ext>
                  </a:extLst>
                </a:gridCol>
                <a:gridCol w="3151925">
                  <a:extLst>
                    <a:ext uri="{9D8B030D-6E8A-4147-A177-3AD203B41FA5}">
                      <a16:colId xmlns:a16="http://schemas.microsoft.com/office/drawing/2014/main" val="20002"/>
                    </a:ext>
                  </a:extLst>
                </a:gridCol>
              </a:tblGrid>
              <a:tr h="3810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Incomplete Student Response - Example A</a:t>
                      </a:r>
                      <a:endParaRPr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i="1" dirty="0">
                          <a:solidFill>
                            <a:schemeClr val="dk1"/>
                          </a:solidFill>
                          <a:latin typeface="Calibri"/>
                          <a:ea typeface="Calibri"/>
                          <a:cs typeface="Calibri"/>
                          <a:sym typeface="Calibri"/>
                        </a:rPr>
                        <a:t>3a.  </a:t>
                      </a:r>
                      <a:r>
                        <a:rPr lang="en-US" sz="1000" i="1" u="none" strike="noStrike" cap="none" dirty="0">
                          <a:solidFill>
                            <a:schemeClr val="dk1"/>
                          </a:solidFill>
                          <a:latin typeface="Calibri"/>
                          <a:ea typeface="Calibri"/>
                          <a:cs typeface="Calibri"/>
                          <a:sym typeface="Calibri"/>
                        </a:rPr>
                        <a:t>cell phone→ router → fiber optic cables → pizza store</a:t>
                      </a:r>
                      <a:endParaRPr sz="1000" i="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i="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i="1" dirty="0">
                          <a:solidFill>
                            <a:schemeClr val="dk1"/>
                          </a:solidFill>
                          <a:latin typeface="Calibri"/>
                          <a:ea typeface="Calibri"/>
                          <a:cs typeface="Calibri"/>
                          <a:sym typeface="Calibri"/>
                        </a:rPr>
                        <a:t>3b.  The cell phone</a:t>
                      </a:r>
                      <a:r>
                        <a:rPr lang="en-US" sz="1000" i="1" u="none" strike="noStrike" cap="none" dirty="0">
                          <a:solidFill>
                            <a:schemeClr val="dk1"/>
                          </a:solidFill>
                          <a:latin typeface="Calibri"/>
                          <a:ea typeface="Calibri"/>
                          <a:cs typeface="Calibri"/>
                          <a:sym typeface="Calibri"/>
                        </a:rPr>
                        <a:t> transfers information through waves to the </a:t>
                      </a:r>
                      <a:r>
                        <a:rPr lang="en-US" sz="1000" i="1" u="none" strike="noStrike" cap="none" dirty="0" err="1">
                          <a:solidFill>
                            <a:schemeClr val="dk1"/>
                          </a:solidFill>
                          <a:latin typeface="Calibri"/>
                          <a:ea typeface="Calibri"/>
                          <a:cs typeface="Calibri"/>
                          <a:sym typeface="Calibri"/>
                        </a:rPr>
                        <a:t>WiFi</a:t>
                      </a:r>
                      <a:r>
                        <a:rPr lang="en-US" sz="1000" i="1" u="none" strike="noStrike" cap="none" dirty="0">
                          <a:solidFill>
                            <a:schemeClr val="dk1"/>
                          </a:solidFill>
                          <a:latin typeface="Calibri"/>
                          <a:ea typeface="Calibri"/>
                          <a:cs typeface="Calibri"/>
                          <a:sym typeface="Calibri"/>
                        </a:rPr>
                        <a:t> router, which is connected to fiber optic cables that carry the information to the pizza store computer system.</a:t>
                      </a:r>
                      <a:endParaRPr sz="1000" b="1" i="1" u="none" strike="noStrike" cap="none" dirty="0">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Score and Score Rationale, if applicable: </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a:t>
                      </a:r>
                      <a:r>
                        <a:rPr lang="en-US" sz="1000" b="1">
                          <a:solidFill>
                            <a:schemeClr val="dk1"/>
                          </a:solidFill>
                          <a:latin typeface="Calibri"/>
                          <a:ea typeface="Calibri"/>
                          <a:cs typeface="Calibri"/>
                          <a:sym typeface="Calibri"/>
                        </a:rPr>
                        <a:t>2</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a:solidFill>
                            <a:schemeClr val="dk1"/>
                          </a:solidFill>
                          <a:latin typeface="Calibri"/>
                          <a:ea typeface="Calibri"/>
                          <a:cs typeface="Calibri"/>
                          <a:sym typeface="Calibri"/>
                        </a:rPr>
                        <a:t>No inclusion of the change in signal within the communication system. </a:t>
                      </a:r>
                      <a:endParaRPr sz="10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Feedback &amp; Next Steps for Students to Make Progress:</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 </a:t>
                      </a:r>
                      <a:endParaRPr sz="1000" b="1" i="1"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Is the energy/signal the same at each step?  </a:t>
                      </a:r>
                      <a:endParaRPr sz="1000"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What changes about the energy between __ and ___ (give 2 points of the system). </a:t>
                      </a:r>
                      <a:endParaRPr sz="1000"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What is a fiber optic cable made out of? </a:t>
                      </a:r>
                      <a:endParaRPr sz="10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3810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Incomplete Student Response - Example B</a:t>
                      </a:r>
                      <a:endParaRPr sz="1000" b="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i="1">
                          <a:solidFill>
                            <a:schemeClr val="dk1"/>
                          </a:solidFill>
                          <a:latin typeface="Calibri"/>
                          <a:ea typeface="Calibri"/>
                          <a:cs typeface="Calibri"/>
                          <a:sym typeface="Calibri"/>
                        </a:rPr>
                        <a:t>3a.  </a:t>
                      </a:r>
                      <a:r>
                        <a:rPr lang="en-US" sz="1000" i="1" u="none" strike="noStrike" cap="none">
                          <a:solidFill>
                            <a:schemeClr val="dk1"/>
                          </a:solidFill>
                          <a:latin typeface="Calibri"/>
                          <a:ea typeface="Calibri"/>
                          <a:cs typeface="Calibri"/>
                          <a:sym typeface="Calibri"/>
                        </a:rPr>
                        <a:t>cell phone→ fiber optic cables → router → pizza store</a:t>
                      </a:r>
                      <a:endParaRPr sz="1000" i="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i="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Score and Score Rationale, if applicable: </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+0 </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a:solidFill>
                            <a:schemeClr val="dk1"/>
                          </a:solidFill>
                          <a:latin typeface="Calibri"/>
                          <a:ea typeface="Calibri"/>
                          <a:cs typeface="Calibri"/>
                          <a:sym typeface="Calibri"/>
                        </a:rPr>
                        <a:t>Model is incorrect or out of order</a:t>
                      </a:r>
                      <a:endParaRPr sz="10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Feedback &amp; Next Steps for Students to Make Progress:</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 </a:t>
                      </a:r>
                      <a:endParaRPr sz="1000" b="1"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Draw an arrow showing how the information is transferred on the diagram of the library</a:t>
                      </a:r>
                      <a:endParaRPr sz="10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381000">
                <a:tc gridSpan="3">
                  <a:txBody>
                    <a:bodyPr/>
                    <a:lstStyle/>
                    <a:p>
                      <a:pPr marL="0" marR="0" lvl="0" indent="0" algn="l" rtl="0">
                        <a:lnSpc>
                          <a:spcPct val="115000"/>
                        </a:lnSpc>
                        <a:spcBef>
                          <a:spcPts val="0"/>
                        </a:spcBef>
                        <a:spcAft>
                          <a:spcPts val="0"/>
                        </a:spcAft>
                        <a:buClr>
                          <a:srgbClr val="000000"/>
                        </a:buClr>
                        <a:buSzPts val="1000"/>
                        <a:buFont typeface="Arial"/>
                        <a:buNone/>
                      </a:pPr>
                      <a:r>
                        <a:rPr lang="en-US" sz="1000" b="1" u="none" strike="noStrike" cap="none">
                          <a:solidFill>
                            <a:srgbClr val="FF0000"/>
                          </a:solidFill>
                          <a:latin typeface="Calibri"/>
                          <a:ea typeface="Calibri"/>
                          <a:cs typeface="Calibri"/>
                          <a:sym typeface="Calibri"/>
                        </a:rPr>
                        <a:t>Score: </a:t>
                      </a:r>
                      <a:r>
                        <a:rPr lang="en-US" sz="1000" u="none" strike="noStrike" cap="none">
                          <a:solidFill>
                            <a:srgbClr val="FF0000"/>
                          </a:solidFill>
                          <a:latin typeface="Calibri"/>
                          <a:ea typeface="Calibri"/>
                          <a:cs typeface="Calibri"/>
                          <a:sym typeface="Calibri"/>
                        </a:rPr>
                        <a:t>Example of how you would score that response</a:t>
                      </a:r>
                      <a:endParaRPr sz="1000" u="none" strike="noStrike" cap="none">
                        <a:solidFill>
                          <a:srgbClr val="FF0000"/>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a:solidFill>
                            <a:srgbClr val="FF0000"/>
                          </a:solidFill>
                          <a:latin typeface="Calibri"/>
                          <a:ea typeface="Calibri"/>
                          <a:cs typeface="Calibri"/>
                          <a:sym typeface="Calibri"/>
                        </a:rPr>
                        <a:t>Scoring Rationale: </a:t>
                      </a:r>
                      <a:r>
                        <a:rPr lang="en-US" sz="1000" u="none" strike="noStrike" cap="none">
                          <a:solidFill>
                            <a:srgbClr val="FF0000"/>
                          </a:solidFill>
                          <a:latin typeface="Calibri"/>
                          <a:ea typeface="Calibri"/>
                          <a:cs typeface="Calibri"/>
                          <a:sym typeface="Calibri"/>
                        </a:rPr>
                        <a:t>Reasoning for the score you gave connected to the +1 statements from the scoring guide</a:t>
                      </a:r>
                      <a:endParaRPr sz="1000" u="none" strike="noStrike" cap="none">
                        <a:solidFill>
                          <a:srgbClr val="FF0000"/>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a:solidFill>
                            <a:srgbClr val="FF0000"/>
                          </a:solidFill>
                          <a:latin typeface="Calibri"/>
                          <a:ea typeface="Calibri"/>
                          <a:cs typeface="Calibri"/>
                          <a:sym typeface="Calibri"/>
                        </a:rPr>
                        <a:t>Feedback for Student:</a:t>
                      </a:r>
                      <a:r>
                        <a:rPr lang="en-US" sz="1000" u="none" strike="noStrike" cap="none">
                          <a:solidFill>
                            <a:srgbClr val="FF0000"/>
                          </a:solidFill>
                          <a:latin typeface="Calibri"/>
                          <a:ea typeface="Calibri"/>
                          <a:cs typeface="Calibri"/>
                          <a:sym typeface="Calibri"/>
                        </a:rPr>
                        <a:t> What feedback for the student would you recommend given the example response, with the goal of supporting learning toward missing components in their responses</a:t>
                      </a:r>
                      <a:endParaRPr sz="1000" u="none" strike="noStrike" cap="none">
                        <a:solidFill>
                          <a:srgbClr val="FF0000"/>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381000">
                <a:tc gridSpan="3">
                  <a:txBody>
                    <a:bodyPr/>
                    <a:lstStyle/>
                    <a:p>
                      <a:pPr marL="0" marR="0" lvl="0" indent="0" algn="l" rtl="0">
                        <a:lnSpc>
                          <a:spcPct val="115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Possible Scaffolds</a:t>
                      </a:r>
                      <a:endParaRPr sz="1000" b="1" u="none" strike="noStrike" cap="none" dirty="0">
                        <a:latin typeface="Calibri"/>
                        <a:ea typeface="Calibri"/>
                        <a:cs typeface="Calibri"/>
                        <a:sym typeface="Calibri"/>
                      </a:endParaRPr>
                    </a:p>
                    <a:p>
                      <a:pPr marL="457200" marR="0" lvl="0" indent="-292100" algn="l" rtl="0">
                        <a:lnSpc>
                          <a:spcPct val="115000"/>
                        </a:lnSpc>
                        <a:spcBef>
                          <a:spcPts val="0"/>
                        </a:spcBef>
                        <a:spcAft>
                          <a:spcPts val="0"/>
                        </a:spcAft>
                        <a:buClr>
                          <a:srgbClr val="000000"/>
                        </a:buClr>
                        <a:buSzPts val="1000"/>
                        <a:buFont typeface="Calibri"/>
                        <a:buChar char="-"/>
                      </a:pPr>
                      <a:r>
                        <a:rPr lang="en-US" sz="1000" u="none" strike="noStrike" cap="none" dirty="0">
                          <a:latin typeface="Calibri"/>
                          <a:ea typeface="Calibri"/>
                          <a:cs typeface="Calibri"/>
                          <a:sym typeface="Calibri"/>
                        </a:rPr>
                        <a:t>Provide students with a printout of the Electromagnetic Spectrum, including examples at each wavelength as they explain how the information changes forms at different points in the system. </a:t>
                      </a:r>
                      <a:endParaRPr sz="1000" u="none" strike="noStrike" cap="none" dirty="0">
                        <a:latin typeface="Calibri"/>
                        <a:ea typeface="Calibri"/>
                        <a:cs typeface="Calibri"/>
                        <a:sym typeface="Calibri"/>
                      </a:endParaRPr>
                    </a:p>
                    <a:p>
                      <a:pPr marL="457200" marR="0" lvl="0" indent="-292100" algn="l" rtl="0">
                        <a:lnSpc>
                          <a:spcPct val="115000"/>
                        </a:lnSpc>
                        <a:spcBef>
                          <a:spcPts val="0"/>
                        </a:spcBef>
                        <a:spcAft>
                          <a:spcPts val="0"/>
                        </a:spcAft>
                        <a:buClr>
                          <a:srgbClr val="000000"/>
                        </a:buClr>
                        <a:buSzPts val="1000"/>
                        <a:buFont typeface="Calibri"/>
                        <a:buChar char="-"/>
                      </a:pPr>
                      <a:r>
                        <a:rPr lang="en-US" sz="1000" u="none" strike="noStrike" cap="none" dirty="0">
                          <a:latin typeface="Calibri"/>
                          <a:ea typeface="Calibri"/>
                          <a:cs typeface="Calibri"/>
                          <a:sym typeface="Calibri"/>
                        </a:rPr>
                        <a:t>Provide additions to the word bank about changing forms of electromagnetic radiation along the pathway (ex. digitized information in radio waves,  light pulses, etc.) </a:t>
                      </a:r>
                      <a:endParaRPr sz="1000" u="none" strike="noStrike" cap="none" dirty="0">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bl>
          </a:graphicData>
        </a:graphic>
      </p:graphicFrame>
      <p:sp>
        <p:nvSpPr>
          <p:cNvPr id="2" name="Google Shape;230;g70393df9e6_0_7">
            <a:extLst>
              <a:ext uri="{FF2B5EF4-FFF2-40B4-BE49-F238E27FC236}">
                <a16:creationId xmlns:a16="http://schemas.microsoft.com/office/drawing/2014/main" id="{A6B6A1CE-2EC8-485C-9FA5-17B34D2F018A}"/>
              </a:ext>
            </a:extLst>
          </p:cNvPr>
          <p:cNvSpPr txBox="1"/>
          <p:nvPr/>
        </p:nvSpPr>
        <p:spPr>
          <a:xfrm>
            <a:off x="7313162" y="9595950"/>
            <a:ext cx="313037" cy="148551"/>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12</a:t>
            </a:fld>
            <a:endParaRPr sz="800" b="0" i="0" u="none" strike="noStrike" cap="none" dirty="0">
              <a:solidFill>
                <a:srgbClr val="293983"/>
              </a:solidFill>
              <a:latin typeface="Arial Black"/>
              <a:ea typeface="Arial Black"/>
              <a:cs typeface="Arial Black"/>
              <a:sym typeface="Arial Black"/>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3" name="Title 2">
            <a:extLst>
              <a:ext uri="{FF2B5EF4-FFF2-40B4-BE49-F238E27FC236}">
                <a16:creationId xmlns:a16="http://schemas.microsoft.com/office/drawing/2014/main" id="{9DE0D922-1A81-B57C-DF40-BD5BF182CC53}"/>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4</a:t>
            </a:r>
          </a:p>
        </p:txBody>
      </p:sp>
      <p:sp>
        <p:nvSpPr>
          <p:cNvPr id="213" name="Google Shape;213;g81496b6fa7_0_64"/>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214" name="Google Shape;214;g81496b6fa7_0_64">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15" name="Google Shape;215;g81496b6fa7_0_64">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216" name="Google Shape;216;g81496b6fa7_0_64">
            <a:extLst>
              <a:ext uri="{C183D7F6-B498-43B3-948B-1728B52AA6E4}">
                <adec:decorative xmlns:adec="http://schemas.microsoft.com/office/drawing/2017/decorative" val="1"/>
              </a:ext>
            </a:extLst>
          </p:cNvPr>
          <p:cNvPicPr preferRelativeResize="0"/>
          <p:nvPr/>
        </p:nvPicPr>
        <p:blipFill rotWithShape="1">
          <a:blip r:embed="rId3">
            <a:alphaModFix/>
          </a:blip>
          <a:srcRect l="28891" t="20471" r="35948" b="20788"/>
          <a:stretch/>
        </p:blipFill>
        <p:spPr>
          <a:xfrm>
            <a:off x="6972367" y="188418"/>
            <a:ext cx="441300" cy="442500"/>
          </a:xfrm>
          <a:prstGeom prst="flowChartConnector">
            <a:avLst/>
          </a:prstGeom>
          <a:noFill/>
          <a:ln>
            <a:noFill/>
          </a:ln>
        </p:spPr>
      </p:pic>
      <p:sp>
        <p:nvSpPr>
          <p:cNvPr id="218" name="Google Shape;218;g81496b6fa7_0_64"/>
          <p:cNvSpPr txBox="1"/>
          <p:nvPr/>
        </p:nvSpPr>
        <p:spPr>
          <a:xfrm>
            <a:off x="424850" y="1867700"/>
            <a:ext cx="7181700" cy="4440414"/>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latin typeface="Tahoma"/>
                <a:ea typeface="Tahoma"/>
                <a:cs typeface="Tahoma"/>
                <a:sym typeface="Tahoma"/>
              </a:rPr>
              <a:t>Prompt 4</a:t>
            </a:r>
            <a:endParaRPr sz="1300" b="1" i="0" u="none" strike="noStrike" cap="none" dirty="0">
              <a:solidFill>
                <a:srgbClr val="293983"/>
              </a:solidFill>
              <a:latin typeface="Tahoma"/>
              <a:ea typeface="Tahoma"/>
              <a:cs typeface="Tahoma"/>
              <a:sym typeface="Tahoma"/>
            </a:endParaRPr>
          </a:p>
          <a:p>
            <a:pPr marL="0" lvl="0" indent="0" algn="l" rtl="0">
              <a:lnSpc>
                <a:spcPct val="115000"/>
              </a:lnSpc>
              <a:spcBef>
                <a:spcPts val="0"/>
              </a:spcBef>
              <a:spcAft>
                <a:spcPts val="0"/>
              </a:spcAft>
              <a:buClr>
                <a:schemeClr val="dk1"/>
              </a:buClr>
              <a:buSzPts val="1100"/>
              <a:buFont typeface="Arial"/>
              <a:buNone/>
            </a:pPr>
            <a:endParaRPr lang="en-US" sz="1100" dirty="0">
              <a:solidFill>
                <a:schemeClr val="dk1"/>
              </a:solidFill>
            </a:endParaRPr>
          </a:p>
          <a:p>
            <a:pPr marL="0" lvl="0" indent="0" algn="l" rtl="0">
              <a:lnSpc>
                <a:spcPct val="150000"/>
              </a:lnSpc>
              <a:spcBef>
                <a:spcPts val="0"/>
              </a:spcBef>
              <a:spcAft>
                <a:spcPts val="0"/>
              </a:spcAft>
              <a:buClr>
                <a:schemeClr val="dk1"/>
              </a:buClr>
              <a:buSzPts val="1100"/>
              <a:buFont typeface="Arial"/>
              <a:buNone/>
            </a:pPr>
            <a:r>
              <a:rPr lang="en-US" sz="1100" dirty="0">
                <a:solidFill>
                  <a:schemeClr val="dk1"/>
                </a:solidFill>
              </a:rPr>
              <a:t>After Melody had trouble calling the pizza store, her friends wanted to help.  Melody’s friends made the following explanations and solutions to help Melody solve her problem:</a:t>
            </a:r>
            <a:endParaRPr sz="1100" dirty="0">
              <a:solidFill>
                <a:schemeClr val="dk1"/>
              </a:solidFill>
            </a:endParaRPr>
          </a:p>
          <a:p>
            <a:pPr marL="0" lvl="0" indent="0" algn="l" rtl="0">
              <a:lnSpc>
                <a:spcPct val="150000"/>
              </a:lnSpc>
              <a:spcBef>
                <a:spcPts val="0"/>
              </a:spcBef>
              <a:spcAft>
                <a:spcPts val="0"/>
              </a:spcAft>
              <a:buClr>
                <a:schemeClr val="dk1"/>
              </a:buClr>
              <a:buSzPts val="1100"/>
              <a:buFont typeface="Arial"/>
              <a:buNone/>
            </a:pPr>
            <a:endParaRPr sz="1100" dirty="0">
              <a:solidFill>
                <a:schemeClr val="dk1"/>
              </a:solidFill>
            </a:endParaRPr>
          </a:p>
          <a:p>
            <a:pPr marL="0" lvl="0" indent="0" algn="l" rtl="0">
              <a:lnSpc>
                <a:spcPct val="150000"/>
              </a:lnSpc>
              <a:spcBef>
                <a:spcPts val="0"/>
              </a:spcBef>
              <a:spcAft>
                <a:spcPts val="0"/>
              </a:spcAft>
              <a:buClr>
                <a:schemeClr val="dk1"/>
              </a:buClr>
              <a:buSzPts val="1100"/>
              <a:buFont typeface="Arial"/>
              <a:buNone/>
            </a:pPr>
            <a:r>
              <a:rPr lang="en-US" sz="1100" dirty="0">
                <a:solidFill>
                  <a:schemeClr val="dk1"/>
                </a:solidFill>
              </a:rPr>
              <a:t>Mark:  “The phone’s information waves don’t have anything to carry it to the tower. You need to plug the phone into the outlet in the wall so that the signal can go through the wire.”</a:t>
            </a:r>
            <a:endParaRPr sz="1100" dirty="0">
              <a:solidFill>
                <a:schemeClr val="dk1"/>
              </a:solidFill>
            </a:endParaRPr>
          </a:p>
          <a:p>
            <a:pPr marL="0" lvl="0" indent="0" algn="l" rtl="0">
              <a:lnSpc>
                <a:spcPct val="150000"/>
              </a:lnSpc>
              <a:spcBef>
                <a:spcPts val="0"/>
              </a:spcBef>
              <a:spcAft>
                <a:spcPts val="0"/>
              </a:spcAft>
              <a:buClr>
                <a:schemeClr val="dk1"/>
              </a:buClr>
              <a:buSzPts val="1100"/>
              <a:buFont typeface="Arial"/>
              <a:buNone/>
            </a:pPr>
            <a:endParaRPr sz="1100" dirty="0">
              <a:solidFill>
                <a:schemeClr val="dk1"/>
              </a:solidFill>
            </a:endParaRPr>
          </a:p>
          <a:p>
            <a:pPr marL="0" lvl="0" indent="0" algn="l" rtl="0">
              <a:lnSpc>
                <a:spcPct val="150000"/>
              </a:lnSpc>
              <a:spcBef>
                <a:spcPts val="0"/>
              </a:spcBef>
              <a:spcAft>
                <a:spcPts val="0"/>
              </a:spcAft>
              <a:buClr>
                <a:schemeClr val="dk1"/>
              </a:buClr>
              <a:buSzPts val="1100"/>
              <a:buFont typeface="Arial"/>
              <a:buNone/>
            </a:pPr>
            <a:r>
              <a:rPr lang="en-US" sz="1100" dirty="0">
                <a:solidFill>
                  <a:schemeClr val="dk1"/>
                </a:solidFill>
              </a:rPr>
              <a:t>Luca:  “The phone’s information waves can’t get to the tower because you’re holding it too tightly.  You just need to hold the phone up above your head so that the signal can find your phone.”</a:t>
            </a:r>
            <a:endParaRPr sz="1100" dirty="0">
              <a:solidFill>
                <a:schemeClr val="dk1"/>
              </a:solidFill>
            </a:endParaRPr>
          </a:p>
          <a:p>
            <a:pPr marL="0" lvl="0" indent="0" algn="l" rtl="0">
              <a:lnSpc>
                <a:spcPct val="150000"/>
              </a:lnSpc>
              <a:spcBef>
                <a:spcPts val="0"/>
              </a:spcBef>
              <a:spcAft>
                <a:spcPts val="0"/>
              </a:spcAft>
              <a:buClr>
                <a:schemeClr val="dk1"/>
              </a:buClr>
              <a:buSzPts val="1100"/>
              <a:buFont typeface="Arial"/>
              <a:buNone/>
            </a:pPr>
            <a:endParaRPr sz="1100" dirty="0">
              <a:solidFill>
                <a:schemeClr val="dk1"/>
              </a:solidFill>
            </a:endParaRPr>
          </a:p>
          <a:p>
            <a:pPr marL="0" lvl="0" indent="0" algn="l" rtl="0">
              <a:lnSpc>
                <a:spcPct val="150000"/>
              </a:lnSpc>
              <a:spcBef>
                <a:spcPts val="0"/>
              </a:spcBef>
              <a:spcAft>
                <a:spcPts val="0"/>
              </a:spcAft>
              <a:buClr>
                <a:schemeClr val="dk1"/>
              </a:buClr>
              <a:buSzPts val="1100"/>
              <a:buFont typeface="Arial"/>
              <a:buNone/>
            </a:pPr>
            <a:r>
              <a:rPr lang="en-US" sz="1100" dirty="0">
                <a:solidFill>
                  <a:schemeClr val="dk1"/>
                </a:solidFill>
              </a:rPr>
              <a:t>Monique:  “The phone’s information waves are being blocked by something here in the basement.  You need to go outside to an open area so that the signal is stronger.”</a:t>
            </a:r>
            <a:endParaRPr sz="1100" dirty="0">
              <a:solidFill>
                <a:schemeClr val="dk1"/>
              </a:solidFill>
            </a:endParaRPr>
          </a:p>
          <a:p>
            <a:pPr marL="0" lvl="0" indent="0" algn="l" rtl="0">
              <a:lnSpc>
                <a:spcPct val="150000"/>
              </a:lnSpc>
              <a:spcBef>
                <a:spcPts val="0"/>
              </a:spcBef>
              <a:spcAft>
                <a:spcPts val="0"/>
              </a:spcAft>
              <a:buClr>
                <a:schemeClr val="dk1"/>
              </a:buClr>
              <a:buSzPts val="1100"/>
              <a:buFont typeface="Arial"/>
              <a:buNone/>
            </a:pPr>
            <a:endParaRPr sz="1100" dirty="0">
              <a:solidFill>
                <a:schemeClr val="dk1"/>
              </a:solidFill>
            </a:endParaRPr>
          </a:p>
          <a:p>
            <a:pPr marL="0" lvl="0" indent="0" algn="l" rtl="0">
              <a:lnSpc>
                <a:spcPct val="150000"/>
              </a:lnSpc>
              <a:spcBef>
                <a:spcPts val="0"/>
              </a:spcBef>
              <a:spcAft>
                <a:spcPts val="0"/>
              </a:spcAft>
              <a:buClr>
                <a:schemeClr val="dk1"/>
              </a:buClr>
              <a:buSzPts val="1100"/>
              <a:buFont typeface="Arial"/>
              <a:buNone/>
            </a:pPr>
            <a:r>
              <a:rPr lang="en-US" sz="1100" dirty="0">
                <a:solidFill>
                  <a:schemeClr val="dk1"/>
                </a:solidFill>
              </a:rPr>
              <a:t>Explain which friend you feel has the best solution to Melody’s problem.  Justify your choice with reasoning from your understanding of how information travels in communication devices, or by pointing out errors in the incorrect students’ thinking. </a:t>
            </a:r>
            <a:endParaRPr sz="1100"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dirty="0">
              <a:solidFill>
                <a:schemeClr val="dk1"/>
              </a:solidFill>
            </a:endParaRPr>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lnSpc>
                <a:spcPct val="115000"/>
              </a:lnSpc>
              <a:spcBef>
                <a:spcPts val="0"/>
              </a:spcBef>
              <a:spcAft>
                <a:spcPts val="0"/>
              </a:spcAft>
              <a:buClr>
                <a:schemeClr val="dk1"/>
              </a:buClr>
              <a:buSzPts val="1100"/>
              <a:buFont typeface="Arial"/>
              <a:buNone/>
            </a:pPr>
            <a:endParaRPr sz="1100"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dirty="0">
              <a:solidFill>
                <a:schemeClr val="dk1"/>
              </a:solidFill>
            </a:endParaRPr>
          </a:p>
          <a:p>
            <a:pPr marL="0" marR="0" lvl="0" indent="0" algn="l" rtl="0">
              <a:lnSpc>
                <a:spcPct val="115000"/>
              </a:lnSpc>
              <a:spcBef>
                <a:spcPts val="0"/>
              </a:spcBef>
              <a:spcAft>
                <a:spcPts val="0"/>
              </a:spcAft>
              <a:buClr>
                <a:schemeClr val="dk1"/>
              </a:buClr>
              <a:buSzPts val="1100"/>
              <a:buFont typeface="Arial"/>
              <a:buNone/>
            </a:pPr>
            <a:endParaRPr sz="1000" dirty="0">
              <a:solidFill>
                <a:schemeClr val="dk1"/>
              </a:solidFill>
              <a:latin typeface="Calibri"/>
              <a:ea typeface="Calibri"/>
              <a:cs typeface="Calibri"/>
              <a:sym typeface="Calibri"/>
            </a:endParaRPr>
          </a:p>
          <a:p>
            <a:pPr marL="0" marR="0" lvl="0" indent="0" algn="l" rtl="0">
              <a:lnSpc>
                <a:spcPct val="115000"/>
              </a:lnSpc>
              <a:spcBef>
                <a:spcPts val="0"/>
              </a:spcBef>
              <a:spcAft>
                <a:spcPts val="0"/>
              </a:spcAft>
              <a:buClr>
                <a:schemeClr val="dk1"/>
              </a:buClr>
              <a:buSzPts val="1100"/>
              <a:buFont typeface="Arial"/>
              <a:buNone/>
            </a:pPr>
            <a:endParaRPr sz="1100" b="0" i="0" u="none" strike="noStrike" cap="none" dirty="0">
              <a:solidFill>
                <a:schemeClr val="dk1"/>
              </a:solidFill>
              <a:latin typeface="Arial"/>
              <a:ea typeface="Arial"/>
              <a:cs typeface="Arial"/>
              <a:sym typeface="Arial"/>
            </a:endParaRPr>
          </a:p>
          <a:p>
            <a:pPr marL="0" marR="0" lvl="0" indent="0" algn="l" rtl="0">
              <a:lnSpc>
                <a:spcPct val="115000"/>
              </a:lnSpc>
              <a:spcBef>
                <a:spcPts val="0"/>
              </a:spcBef>
              <a:spcAft>
                <a:spcPts val="0"/>
              </a:spcAft>
              <a:buClr>
                <a:schemeClr val="dk1"/>
              </a:buClr>
              <a:buSzPts val="1100"/>
              <a:buFont typeface="Arial"/>
              <a:buNone/>
            </a:pPr>
            <a:endParaRPr sz="11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293983"/>
              </a:solidFill>
              <a:latin typeface="Tahoma"/>
              <a:ea typeface="Tahoma"/>
              <a:cs typeface="Tahoma"/>
              <a:sym typeface="Tahoma"/>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dirty="0">
              <a:solidFill>
                <a:srgbClr val="293983"/>
              </a:solidFill>
              <a:latin typeface="Tahoma"/>
              <a:ea typeface="Tahoma"/>
              <a:cs typeface="Tahoma"/>
              <a:sym typeface="Tahoma"/>
            </a:endParaRPr>
          </a:p>
        </p:txBody>
      </p:sp>
      <p:graphicFrame>
        <p:nvGraphicFramePr>
          <p:cNvPr id="219" name="Google Shape;219;g81496b6fa7_0_64"/>
          <p:cNvGraphicFramePr/>
          <p:nvPr>
            <p:extLst>
              <p:ext uri="{D42A27DB-BD31-4B8C-83A1-F6EECF244321}">
                <p14:modId xmlns:p14="http://schemas.microsoft.com/office/powerpoint/2010/main" val="2246666960"/>
              </p:ext>
            </p:extLst>
          </p:nvPr>
        </p:nvGraphicFramePr>
        <p:xfrm>
          <a:off x="381962" y="6502545"/>
          <a:ext cx="7008475" cy="2407890"/>
        </p:xfrm>
        <a:graphic>
          <a:graphicData uri="http://schemas.openxmlformats.org/drawingml/2006/table">
            <a:tbl>
              <a:tblPr firstRow="1">
                <a:noFill/>
                <a:tableStyleId>{F4B96F04-FC42-4FB8-B7E7-CE763A27E0E9}</a:tableStyleId>
              </a:tblPr>
              <a:tblGrid>
                <a:gridCol w="7008475">
                  <a:extLst>
                    <a:ext uri="{9D8B030D-6E8A-4147-A177-3AD203B41FA5}">
                      <a16:colId xmlns:a16="http://schemas.microsoft.com/office/drawing/2014/main" val="20000"/>
                    </a:ext>
                  </a:extLst>
                </a:gridCol>
              </a:tblGrid>
              <a:tr h="381000">
                <a:tc>
                  <a:txBody>
                    <a:bodyPr/>
                    <a:lstStyle/>
                    <a:p>
                      <a:pPr marL="0" lvl="0" indent="0" algn="l" rtl="0">
                        <a:spcBef>
                          <a:spcPts val="0"/>
                        </a:spcBef>
                        <a:spcAft>
                          <a:spcPts val="0"/>
                        </a:spcAft>
                        <a:buNone/>
                      </a:pPr>
                      <a:r>
                        <a:rPr lang="en-US" sz="1100"/>
                        <a:t>Choice: </a:t>
                      </a:r>
                      <a:endParaRPr sz="1100"/>
                    </a:p>
                  </a:txBody>
                  <a:tcPr marL="91425" marR="91425" marT="91425" marB="91425"/>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US" sz="1100" dirty="0"/>
                        <a:t>Reasoning: </a:t>
                      </a: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p>
                      <a:pPr marL="0" lvl="0" indent="0" algn="l" rtl="0">
                        <a:spcBef>
                          <a:spcPts val="0"/>
                        </a:spcBef>
                        <a:spcAft>
                          <a:spcPts val="0"/>
                        </a:spcAft>
                        <a:buNone/>
                      </a:pPr>
                      <a:endParaRPr sz="1100" dirty="0"/>
                    </a:p>
                  </a:txBody>
                  <a:tcPr marL="91425" marR="91425" marT="91425" marB="91425"/>
                </a:tc>
                <a:extLst>
                  <a:ext uri="{0D108BD9-81ED-4DB2-BD59-A6C34878D82A}">
                    <a16:rowId xmlns:a16="http://schemas.microsoft.com/office/drawing/2014/main" val="10001"/>
                  </a:ext>
                </a:extLst>
              </a:tr>
            </a:tbl>
          </a:graphicData>
        </a:graphic>
      </p:graphicFrame>
      <p:sp>
        <p:nvSpPr>
          <p:cNvPr id="2" name="Google Shape;230;g70393df9e6_0_7">
            <a:extLst>
              <a:ext uri="{FF2B5EF4-FFF2-40B4-BE49-F238E27FC236}">
                <a16:creationId xmlns:a16="http://schemas.microsoft.com/office/drawing/2014/main" id="{FD1161BE-678B-401B-B34A-1489DBBAF5B6}"/>
              </a:ext>
            </a:extLst>
          </p:cNvPr>
          <p:cNvSpPr txBox="1"/>
          <p:nvPr/>
        </p:nvSpPr>
        <p:spPr>
          <a:xfrm>
            <a:off x="7313162" y="9595950"/>
            <a:ext cx="313037" cy="148551"/>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13</a:t>
            </a:fld>
            <a:endParaRPr sz="800" b="0" i="0" u="none" strike="noStrike" cap="none" dirty="0">
              <a:solidFill>
                <a:srgbClr val="293983"/>
              </a:solidFill>
              <a:latin typeface="Arial Black"/>
              <a:ea typeface="Arial Black"/>
              <a:cs typeface="Arial Black"/>
              <a:sym typeface="Arial Black"/>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Shape 223"/>
        <p:cNvGrpSpPr/>
        <p:nvPr/>
      </p:nvGrpSpPr>
      <p:grpSpPr>
        <a:xfrm>
          <a:off x="0" y="0"/>
          <a:ext cx="0" cy="0"/>
          <a:chOff x="0" y="0"/>
          <a:chExt cx="0" cy="0"/>
        </a:xfrm>
      </p:grpSpPr>
      <p:sp>
        <p:nvSpPr>
          <p:cNvPr id="2" name="Title 1">
            <a:extLst>
              <a:ext uri="{FF2B5EF4-FFF2-40B4-BE49-F238E27FC236}">
                <a16:creationId xmlns:a16="http://schemas.microsoft.com/office/drawing/2014/main" id="{C07CC1AC-AFB0-3E77-9222-DABE09C8E3EE}"/>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4: Assesses</a:t>
            </a:r>
          </a:p>
        </p:txBody>
      </p:sp>
      <p:sp>
        <p:nvSpPr>
          <p:cNvPr id="224" name="Google Shape;224;g70393df9e6_0_7"/>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227" name="Google Shape;227;g70393df9e6_0_7">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28" name="Google Shape;228;g70393df9e6_0_7">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229" name="Google Shape;229;g70393df9e6_0_7">
            <a:extLst>
              <a:ext uri="{C183D7F6-B498-43B3-948B-1728B52AA6E4}">
                <adec:decorative xmlns:adec="http://schemas.microsoft.com/office/drawing/2017/decorative" val="1"/>
              </a:ext>
            </a:extLst>
          </p:cNvPr>
          <p:cNvPicPr preferRelativeResize="0"/>
          <p:nvPr/>
        </p:nvPicPr>
        <p:blipFill rotWithShape="1">
          <a:blip r:embed="rId3">
            <a:alphaModFix/>
          </a:blip>
          <a:srcRect l="28891" t="20469" r="35948" b="20789"/>
          <a:stretch/>
        </p:blipFill>
        <p:spPr>
          <a:xfrm>
            <a:off x="6972367" y="188418"/>
            <a:ext cx="441300" cy="442500"/>
          </a:xfrm>
          <a:prstGeom prst="flowChartConnector">
            <a:avLst/>
          </a:prstGeom>
          <a:noFill/>
          <a:ln>
            <a:noFill/>
          </a:ln>
        </p:spPr>
      </p:pic>
      <p:graphicFrame>
        <p:nvGraphicFramePr>
          <p:cNvPr id="234" name="Google Shape;234;g70393df9e6_0_7"/>
          <p:cNvGraphicFramePr/>
          <p:nvPr>
            <p:extLst>
              <p:ext uri="{D42A27DB-BD31-4B8C-83A1-F6EECF244321}">
                <p14:modId xmlns:p14="http://schemas.microsoft.com/office/powerpoint/2010/main" val="871029540"/>
              </p:ext>
            </p:extLst>
          </p:nvPr>
        </p:nvGraphicFramePr>
        <p:xfrm>
          <a:off x="405188" y="1463950"/>
          <a:ext cx="6767525" cy="2372016"/>
        </p:xfrm>
        <a:graphic>
          <a:graphicData uri="http://schemas.openxmlformats.org/drawingml/2006/table">
            <a:tbl>
              <a:tblPr firstRow="1">
                <a:noFill/>
                <a:tableStyleId>{B7C48D6A-69C8-419F-B8CB-F48239063F69}</a:tableStyleId>
              </a:tblPr>
              <a:tblGrid>
                <a:gridCol w="867925">
                  <a:extLst>
                    <a:ext uri="{9D8B030D-6E8A-4147-A177-3AD203B41FA5}">
                      <a16:colId xmlns:a16="http://schemas.microsoft.com/office/drawing/2014/main" val="20000"/>
                    </a:ext>
                  </a:extLst>
                </a:gridCol>
                <a:gridCol w="5899600">
                  <a:extLst>
                    <a:ext uri="{9D8B030D-6E8A-4147-A177-3AD203B41FA5}">
                      <a16:colId xmlns:a16="http://schemas.microsoft.com/office/drawing/2014/main" val="20001"/>
                    </a:ext>
                  </a:extLst>
                </a:gridCol>
              </a:tblGrid>
              <a:tr h="381000">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a:latin typeface="Tahoma"/>
                          <a:ea typeface="Tahoma"/>
                          <a:cs typeface="Tahoma"/>
                          <a:sym typeface="Tahoma"/>
                        </a:rPr>
                        <a:t>Prompt 4 assesses: </a:t>
                      </a:r>
                      <a:endParaRPr sz="1200" b="1" u="none" strike="noStrike" cap="none">
                        <a:latin typeface="Tahoma"/>
                        <a:ea typeface="Tahoma"/>
                        <a:cs typeface="Tahoma"/>
                        <a:sym typeface="Tahoma"/>
                      </a:endParaRPr>
                    </a:p>
                  </a:txBody>
                  <a:tcPr marL="91425" marR="91425" marT="91425" marB="91425"/>
                </a:tc>
                <a:tc hMerge="1">
                  <a:txBody>
                    <a:bodyPr/>
                    <a:lstStyle/>
                    <a:p>
                      <a:endParaRPr lang="en-US"/>
                    </a:p>
                  </a:txBody>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B15407"/>
                          </a:solidFill>
                          <a:latin typeface="Tahoma"/>
                          <a:ea typeface="Tahoma"/>
                          <a:cs typeface="Tahoma"/>
                          <a:sym typeface="Tahoma"/>
                        </a:rPr>
                        <a:t>TN Standard</a:t>
                      </a:r>
                      <a:endParaRPr sz="1000" b="1" u="none" strike="noStrike" cap="none" dirty="0">
                        <a:solidFill>
                          <a:srgbClr val="B15407"/>
                        </a:solidFill>
                        <a:latin typeface="Tahoma"/>
                        <a:ea typeface="Tahoma"/>
                        <a:cs typeface="Tahoma"/>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800"/>
                        <a:buFont typeface="Arial"/>
                        <a:buNone/>
                      </a:pPr>
                      <a:r>
                        <a:rPr lang="en-US" sz="1000" u="none" strike="noStrike" cap="none">
                          <a:solidFill>
                            <a:srgbClr val="231F20"/>
                          </a:solidFill>
                          <a:latin typeface="Calibri"/>
                          <a:ea typeface="Calibri"/>
                          <a:cs typeface="Calibri"/>
                          <a:sym typeface="Calibri"/>
                        </a:rPr>
                        <a:t>TASS 8.PS4.2: Compare and contrast mechanical waves and </a:t>
                      </a:r>
                      <a:r>
                        <a:rPr lang="en-US" sz="1000" b="1" u="none" strike="noStrike" cap="none">
                          <a:solidFill>
                            <a:srgbClr val="231F20"/>
                          </a:solidFill>
                          <a:latin typeface="Calibri"/>
                          <a:ea typeface="Calibri"/>
                          <a:cs typeface="Calibri"/>
                          <a:sym typeface="Calibri"/>
                        </a:rPr>
                        <a:t>electromagnetic waves </a:t>
                      </a:r>
                      <a:r>
                        <a:rPr lang="en-US" sz="1000" u="none" strike="noStrike" cap="none">
                          <a:solidFill>
                            <a:srgbClr val="231F20"/>
                          </a:solidFill>
                          <a:latin typeface="Calibri"/>
                          <a:ea typeface="Calibri"/>
                          <a:cs typeface="Calibri"/>
                          <a:sym typeface="Calibri"/>
                        </a:rPr>
                        <a:t>based on refraction, reflection, transmission, absorption, </a:t>
                      </a:r>
                      <a:r>
                        <a:rPr lang="en-US" sz="1000" b="1" u="none" strike="noStrike" cap="none">
                          <a:solidFill>
                            <a:srgbClr val="231F20"/>
                          </a:solidFill>
                          <a:latin typeface="Calibri"/>
                          <a:ea typeface="Calibri"/>
                          <a:cs typeface="Calibri"/>
                          <a:sym typeface="Calibri"/>
                        </a:rPr>
                        <a:t>and their behavior through </a:t>
                      </a:r>
                      <a:r>
                        <a:rPr lang="en-US" sz="1000" u="none" strike="noStrike" cap="none">
                          <a:solidFill>
                            <a:srgbClr val="231F20"/>
                          </a:solidFill>
                          <a:latin typeface="Calibri"/>
                          <a:ea typeface="Calibri"/>
                          <a:cs typeface="Calibri"/>
                          <a:sym typeface="Calibri"/>
                        </a:rPr>
                        <a:t>a vacuum and/or </a:t>
                      </a:r>
                      <a:r>
                        <a:rPr lang="en-US" sz="1000" b="1" u="none" strike="noStrike" cap="none">
                          <a:solidFill>
                            <a:srgbClr val="231F20"/>
                          </a:solidFill>
                          <a:latin typeface="Calibri"/>
                          <a:ea typeface="Calibri"/>
                          <a:cs typeface="Calibri"/>
                          <a:sym typeface="Calibri"/>
                        </a:rPr>
                        <a:t>various media.</a:t>
                      </a:r>
                      <a:r>
                        <a:rPr lang="en-US" sz="1000" u="none" strike="noStrike" cap="none">
                          <a:solidFill>
                            <a:srgbClr val="231F20"/>
                          </a:solidFill>
                          <a:latin typeface="Calibri"/>
                          <a:ea typeface="Calibri"/>
                          <a:cs typeface="Calibri"/>
                          <a:sym typeface="Calibri"/>
                        </a:rPr>
                        <a:t> </a:t>
                      </a:r>
                      <a:endParaRPr sz="1000" u="none" strike="noStrike" cap="none">
                        <a:solidFill>
                          <a:srgbClr val="231F20"/>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u="none" strike="noStrike" cap="none">
                          <a:solidFill>
                            <a:schemeClr val="dk1"/>
                          </a:solidFill>
                          <a:latin typeface="Calibri"/>
                          <a:ea typeface="Calibri"/>
                          <a:cs typeface="Calibri"/>
                          <a:sym typeface="Calibri"/>
                        </a:rPr>
                        <a:t>8.PS4.3</a:t>
                      </a:r>
                      <a:r>
                        <a:rPr lang="en-US" sz="1000" b="1" u="none" strike="noStrike" cap="none">
                          <a:solidFill>
                            <a:schemeClr val="dk1"/>
                          </a:solidFill>
                          <a:latin typeface="Calibri"/>
                          <a:ea typeface="Calibri"/>
                          <a:cs typeface="Calibri"/>
                          <a:sym typeface="Calibri"/>
                        </a:rPr>
                        <a:t> Evaluate</a:t>
                      </a:r>
                      <a:r>
                        <a:rPr lang="en-US" sz="1000" u="none" strike="noStrike" cap="none">
                          <a:solidFill>
                            <a:schemeClr val="dk1"/>
                          </a:solidFill>
                          <a:latin typeface="Calibri"/>
                          <a:ea typeface="Calibri"/>
                          <a:cs typeface="Calibri"/>
                          <a:sym typeface="Calibri"/>
                        </a:rPr>
                        <a:t> the role that waves play in different </a:t>
                      </a:r>
                      <a:r>
                        <a:rPr lang="en-US" sz="1000" b="1" u="none" strike="noStrike" cap="none">
                          <a:solidFill>
                            <a:schemeClr val="dk1"/>
                          </a:solidFill>
                          <a:latin typeface="Calibri"/>
                          <a:ea typeface="Calibri"/>
                          <a:cs typeface="Calibri"/>
                          <a:sym typeface="Calibri"/>
                        </a:rPr>
                        <a:t>communication systems</a:t>
                      </a:r>
                      <a:endParaRPr sz="1000" u="none" strike="noStrike" cap="none">
                        <a:solidFill>
                          <a:srgbClr val="231F20"/>
                        </a:solidFill>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2"/>
                          </a:solidFill>
                          <a:latin typeface="Tahoma"/>
                          <a:ea typeface="Tahoma"/>
                          <a:cs typeface="Tahoma"/>
                          <a:sym typeface="Tahoma"/>
                        </a:rPr>
                        <a:t>SEP</a:t>
                      </a:r>
                      <a:endParaRPr sz="1000" b="1" u="none" strike="noStrike" cap="none">
                        <a:solidFill>
                          <a:schemeClr val="dk2"/>
                        </a:solidFill>
                        <a:latin typeface="Tahoma"/>
                        <a:ea typeface="Tahoma"/>
                        <a:cs typeface="Tahoma"/>
                        <a:sym typeface="Tahoma"/>
                      </a:endParaRPr>
                    </a:p>
                  </a:txBody>
                  <a:tcPr marL="91425" marR="91425" marT="91425" marB="91425"/>
                </a:tc>
                <a:tc>
                  <a:txBody>
                    <a:bodyPr/>
                    <a:lstStyle/>
                    <a:p>
                      <a:pPr marL="57785" marR="0" lvl="0" indent="0" algn="l" rtl="0">
                        <a:lnSpc>
                          <a:spcPct val="100000"/>
                        </a:lnSpc>
                        <a:spcBef>
                          <a:spcPts val="0"/>
                        </a:spcBef>
                        <a:spcAft>
                          <a:spcPts val="0"/>
                        </a:spcAft>
                        <a:buClr>
                          <a:schemeClr val="dk1"/>
                        </a:buClr>
                        <a:buSzPts val="800"/>
                        <a:buFont typeface="Arial"/>
                        <a:buNone/>
                      </a:pPr>
                      <a:r>
                        <a:rPr lang="en-US" sz="1000" u="none" strike="noStrike" cap="none" dirty="0">
                          <a:solidFill>
                            <a:schemeClr val="dk1"/>
                          </a:solidFill>
                          <a:latin typeface="Calibri"/>
                          <a:ea typeface="Calibri"/>
                          <a:cs typeface="Calibri"/>
                          <a:sym typeface="Calibri"/>
                        </a:rPr>
                        <a:t>Constructing Explanations and Designing Solutions</a:t>
                      </a:r>
                      <a:endParaRPr sz="1000" u="none" strike="noStrike" cap="none" dirty="0">
                        <a:solidFill>
                          <a:schemeClr val="dk1"/>
                        </a:solidFill>
                        <a:latin typeface="Calibri"/>
                        <a:ea typeface="Calibri"/>
                        <a:cs typeface="Calibri"/>
                        <a:sym typeface="Calibri"/>
                      </a:endParaRPr>
                    </a:p>
                    <a:p>
                      <a:pPr marL="630238" marR="0" lvl="0" indent="-173038" algn="l" rtl="0">
                        <a:lnSpc>
                          <a:spcPct val="115000"/>
                        </a:lnSpc>
                        <a:spcBef>
                          <a:spcPts val="0"/>
                        </a:spcBef>
                        <a:spcAft>
                          <a:spcPts val="0"/>
                        </a:spcAft>
                        <a:buClr>
                          <a:schemeClr val="dk1"/>
                        </a:buClr>
                        <a:buSzPts val="1100"/>
                        <a:buFont typeface="Arial"/>
                        <a:buNone/>
                      </a:pPr>
                      <a:r>
                        <a:rPr lang="en-US" sz="1000" u="none" strike="noStrike" cap="none" dirty="0">
                          <a:solidFill>
                            <a:schemeClr val="dk1"/>
                          </a:solidFill>
                          <a:latin typeface="Calibri"/>
                          <a:ea typeface="Calibri"/>
                          <a:cs typeface="Calibri"/>
                          <a:sym typeface="Calibri"/>
                        </a:rPr>
                        <a:t>●   </a:t>
                      </a:r>
                      <a:r>
                        <a:rPr lang="en-US" sz="1000" u="none" strike="noStrike" cap="none" dirty="0">
                          <a:solidFill>
                            <a:srgbClr val="262626"/>
                          </a:solidFill>
                          <a:latin typeface="Calibri"/>
                          <a:ea typeface="Calibri"/>
                          <a:cs typeface="Calibri"/>
                          <a:sym typeface="Calibri"/>
                        </a:rPr>
                        <a:t>Apply scientific ideas, principles, and/or evidence to construct, revise and/or use an explanation for real-world phenomena, examples, or events.</a:t>
                      </a:r>
                      <a:endParaRPr sz="1000" u="none" strike="noStrike" cap="none" dirty="0">
                        <a:solidFill>
                          <a:schemeClr val="dk1"/>
                        </a:solidFill>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rgbClr val="38761D"/>
                          </a:solidFill>
                          <a:latin typeface="Tahoma"/>
                          <a:ea typeface="Tahoma"/>
                          <a:cs typeface="Tahoma"/>
                          <a:sym typeface="Tahoma"/>
                        </a:rPr>
                        <a:t>CCC</a:t>
                      </a:r>
                      <a:endParaRPr sz="1000" b="1" u="none" strike="noStrike" cap="none">
                        <a:solidFill>
                          <a:srgbClr val="38761D"/>
                        </a:solidFill>
                        <a:latin typeface="Tahoma"/>
                        <a:ea typeface="Tahoma"/>
                        <a:cs typeface="Tahoma"/>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dk1"/>
                          </a:solidFill>
                          <a:latin typeface="Calibri"/>
                          <a:ea typeface="Calibri"/>
                          <a:cs typeface="Calibri"/>
                          <a:sym typeface="Calibri"/>
                        </a:rPr>
                        <a:t>Systems and System Models: </a:t>
                      </a:r>
                      <a:endParaRPr sz="1000" u="none" strike="noStrike" cap="none" dirty="0">
                        <a:solidFill>
                          <a:schemeClr val="dk1"/>
                        </a:solidFill>
                        <a:latin typeface="Calibri"/>
                        <a:ea typeface="Calibri"/>
                        <a:cs typeface="Calibri"/>
                        <a:sym typeface="Calibri"/>
                      </a:endParaRPr>
                    </a:p>
                    <a:p>
                      <a:pPr marL="628650" marR="0" lvl="0" indent="-234950" algn="l" rtl="0">
                        <a:lnSpc>
                          <a:spcPct val="115000"/>
                        </a:lnSpc>
                        <a:spcBef>
                          <a:spcPts val="0"/>
                        </a:spcBef>
                        <a:spcAft>
                          <a:spcPts val="0"/>
                        </a:spcAft>
                        <a:buClr>
                          <a:srgbClr val="262626"/>
                        </a:buClr>
                        <a:buSzPts val="1000"/>
                        <a:buFont typeface="Calibri"/>
                        <a:buChar char="●"/>
                      </a:pPr>
                      <a:r>
                        <a:rPr lang="en-US" sz="1000" u="none" strike="noStrike" cap="none" dirty="0">
                          <a:solidFill>
                            <a:srgbClr val="262626"/>
                          </a:solidFill>
                          <a:latin typeface="Calibri"/>
                          <a:ea typeface="Calibri"/>
                          <a:cs typeface="Calibri"/>
                          <a:sym typeface="Calibri"/>
                        </a:rPr>
                        <a:t>S</a:t>
                      </a:r>
                      <a:r>
                        <a:rPr lang="en-US" sz="1000" b="1" u="none" strike="noStrike" cap="none" dirty="0">
                          <a:solidFill>
                            <a:srgbClr val="262626"/>
                          </a:solidFill>
                          <a:latin typeface="Calibri"/>
                          <a:ea typeface="Calibri"/>
                          <a:cs typeface="Calibri"/>
                          <a:sym typeface="Calibri"/>
                        </a:rPr>
                        <a:t>ystems may interact with other systems</a:t>
                      </a:r>
                      <a:r>
                        <a:rPr lang="en-US" sz="1000" u="none" strike="noStrike" cap="none" dirty="0">
                          <a:solidFill>
                            <a:srgbClr val="262626"/>
                          </a:solidFill>
                          <a:latin typeface="Calibri"/>
                          <a:ea typeface="Calibri"/>
                          <a:cs typeface="Calibri"/>
                          <a:sym typeface="Calibri"/>
                        </a:rPr>
                        <a:t>; they may have sub-systems and be a part of larger complex systems.</a:t>
                      </a:r>
                      <a:endParaRPr sz="1000" u="none" strike="noStrike" cap="none" dirty="0">
                        <a:solidFill>
                          <a:schemeClr val="dk1"/>
                        </a:solidFill>
                        <a:latin typeface="Calibri"/>
                        <a:ea typeface="Calibri"/>
                        <a:cs typeface="Calibri"/>
                        <a:sym typeface="Calibri"/>
                      </a:endParaRPr>
                    </a:p>
                  </a:txBody>
                  <a:tcPr marL="91425" marR="91425" marT="91425" marB="91425"/>
                </a:tc>
                <a:extLst>
                  <a:ext uri="{0D108BD9-81ED-4DB2-BD59-A6C34878D82A}">
                    <a16:rowId xmlns:a16="http://schemas.microsoft.com/office/drawing/2014/main" val="10003"/>
                  </a:ext>
                </a:extLst>
              </a:tr>
            </a:tbl>
          </a:graphicData>
        </a:graphic>
      </p:graphicFrame>
      <p:graphicFrame>
        <p:nvGraphicFramePr>
          <p:cNvPr id="235" name="Google Shape;235;g70393df9e6_0_7"/>
          <p:cNvGraphicFramePr/>
          <p:nvPr>
            <p:extLst>
              <p:ext uri="{D42A27DB-BD31-4B8C-83A1-F6EECF244321}">
                <p14:modId xmlns:p14="http://schemas.microsoft.com/office/powerpoint/2010/main" val="267353751"/>
              </p:ext>
            </p:extLst>
          </p:nvPr>
        </p:nvGraphicFramePr>
        <p:xfrm>
          <a:off x="405175" y="3964925"/>
          <a:ext cx="6767550" cy="4971150"/>
        </p:xfrm>
        <a:graphic>
          <a:graphicData uri="http://schemas.openxmlformats.org/drawingml/2006/table">
            <a:tbl>
              <a:tblPr firstRow="1">
                <a:noFill/>
                <a:tableStyleId>{B7C48D6A-69C8-419F-B8CB-F48239063F69}</a:tableStyleId>
              </a:tblPr>
              <a:tblGrid>
                <a:gridCol w="578000">
                  <a:extLst>
                    <a:ext uri="{9D8B030D-6E8A-4147-A177-3AD203B41FA5}">
                      <a16:colId xmlns:a16="http://schemas.microsoft.com/office/drawing/2014/main" val="20000"/>
                    </a:ext>
                  </a:extLst>
                </a:gridCol>
                <a:gridCol w="3037625">
                  <a:extLst>
                    <a:ext uri="{9D8B030D-6E8A-4147-A177-3AD203B41FA5}">
                      <a16:colId xmlns:a16="http://schemas.microsoft.com/office/drawing/2014/main" val="20001"/>
                    </a:ext>
                  </a:extLst>
                </a:gridCol>
                <a:gridCol w="3151925">
                  <a:extLst>
                    <a:ext uri="{9D8B030D-6E8A-4147-A177-3AD203B41FA5}">
                      <a16:colId xmlns:a16="http://schemas.microsoft.com/office/drawing/2014/main" val="20002"/>
                    </a:ext>
                  </a:extLst>
                </a:gridCol>
              </a:tblGrid>
              <a:tr h="389025">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000" b="1" u="none" strike="noStrike" cap="none">
                          <a:latin typeface="Calibri"/>
                          <a:ea typeface="Calibri"/>
                          <a:cs typeface="Calibri"/>
                          <a:sym typeface="Calibri"/>
                        </a:rPr>
                        <a:t>Prompt Scoring Guidance </a:t>
                      </a:r>
                      <a:endParaRPr sz="1000" b="1" u="none" strike="noStrike" cap="none">
                        <a:latin typeface="Calibri"/>
                        <a:ea typeface="Calibri"/>
                        <a:cs typeface="Calibri"/>
                        <a:sym typeface="Calibri"/>
                      </a:endParaRPr>
                    </a:p>
                  </a:txBody>
                  <a:tcPr marL="91425" marR="91425" marT="91425" marB="914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9792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Score</a:t>
                      </a:r>
                      <a:endParaRPr sz="1000" b="1" u="none" strike="noStrike" cap="none">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Components of Student Response (SEP, CCC, and/or DCI) </a:t>
                      </a:r>
                      <a:endParaRPr sz="1000" b="1" u="none" strike="noStrike" cap="none">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Example Responses/Look Fors</a:t>
                      </a:r>
                      <a:endParaRPr sz="1000" b="1" u="none" strike="noStrike" cap="none">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38902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+ 1</a:t>
                      </a:r>
                      <a:endParaRPr sz="1000" b="1" u="none" strike="noStrike" cap="none">
                        <a:latin typeface="Calibri"/>
                        <a:ea typeface="Calibri"/>
                        <a:cs typeface="Calibri"/>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a:latin typeface="Calibri"/>
                          <a:ea typeface="Calibri"/>
                          <a:cs typeface="Calibri"/>
                          <a:sym typeface="Calibri"/>
                        </a:rPr>
                        <a:t>Student suggests that waves are used to transfer information within the system of a cell phone network, and these waves interact with various media within the system. (DCI, SEP, CCC)</a:t>
                      </a:r>
                      <a:endParaRPr sz="1000" u="none" strike="noStrike" cap="none">
                        <a:latin typeface="Calibri"/>
                        <a:ea typeface="Calibri"/>
                        <a:cs typeface="Calibri"/>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i="1" u="none" strike="noStrike" cap="none">
                          <a:latin typeface="Calibri"/>
                          <a:ea typeface="Calibri"/>
                          <a:cs typeface="Calibri"/>
                          <a:sym typeface="Calibri"/>
                        </a:rPr>
                        <a:t>Waves travel through open space. </a:t>
                      </a:r>
                      <a:endParaRPr sz="1000" i="1" u="none" strike="noStrike" cap="none">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r h="389025">
                <a:tc>
                  <a:txBody>
                    <a:bodyPr/>
                    <a:lstStyle/>
                    <a:p>
                      <a:pPr marL="0" marR="0" lvl="0" indent="0" algn="l" rtl="0">
                        <a:lnSpc>
                          <a:spcPct val="100000"/>
                        </a:lnSpc>
                        <a:spcBef>
                          <a:spcPts val="0"/>
                        </a:spcBef>
                        <a:spcAft>
                          <a:spcPts val="0"/>
                        </a:spcAft>
                        <a:buClr>
                          <a:schemeClr val="dk1"/>
                        </a:buClr>
                        <a:buSzPts val="1000"/>
                        <a:buFont typeface="Arial"/>
                        <a:buNone/>
                      </a:pPr>
                      <a:r>
                        <a:rPr lang="en-US" sz="1000" b="1" u="none" strike="noStrike" cap="none">
                          <a:solidFill>
                            <a:schemeClr val="dk1"/>
                          </a:solidFill>
                          <a:latin typeface="Calibri"/>
                          <a:ea typeface="Calibri"/>
                          <a:cs typeface="Calibri"/>
                          <a:sym typeface="Calibri"/>
                        </a:rPr>
                        <a:t>+ 1</a:t>
                      </a:r>
                      <a:endParaRPr sz="1000" b="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a:solidFill>
                            <a:schemeClr val="dk1"/>
                          </a:solidFill>
                          <a:latin typeface="Calibri"/>
                          <a:ea typeface="Calibri"/>
                          <a:cs typeface="Calibri"/>
                          <a:sym typeface="Calibri"/>
                        </a:rPr>
                        <a:t>Students </a:t>
                      </a:r>
                      <a:r>
                        <a:rPr lang="en-US" sz="1000">
                          <a:solidFill>
                            <a:schemeClr val="dk1"/>
                          </a:solidFill>
                          <a:latin typeface="Calibri"/>
                          <a:ea typeface="Calibri"/>
                          <a:cs typeface="Calibri"/>
                          <a:sym typeface="Calibri"/>
                        </a:rPr>
                        <a:t>demonstrate understanding </a:t>
                      </a:r>
                      <a:r>
                        <a:rPr lang="en-US" sz="1000" u="none" strike="noStrike" cap="none">
                          <a:solidFill>
                            <a:schemeClr val="dk1"/>
                          </a:solidFill>
                          <a:latin typeface="Calibri"/>
                          <a:ea typeface="Calibri"/>
                          <a:cs typeface="Calibri"/>
                          <a:sym typeface="Calibri"/>
                        </a:rPr>
                        <a:t>that waves are used to send/receive information by suggesting Monique’s </a:t>
                      </a:r>
                      <a:r>
                        <a:rPr lang="en-US" sz="1000">
                          <a:solidFill>
                            <a:schemeClr val="dk1"/>
                          </a:solidFill>
                          <a:latin typeface="Calibri"/>
                          <a:ea typeface="Calibri"/>
                          <a:cs typeface="Calibri"/>
                          <a:sym typeface="Calibri"/>
                        </a:rPr>
                        <a:t>explanation. </a:t>
                      </a:r>
                      <a:r>
                        <a:rPr lang="en-US" sz="1000" u="none" strike="noStrike" cap="none">
                          <a:solidFill>
                            <a:schemeClr val="dk1"/>
                          </a:solidFill>
                          <a:latin typeface="Calibri"/>
                          <a:ea typeface="Calibri"/>
                          <a:cs typeface="Calibri"/>
                          <a:sym typeface="Calibri"/>
                        </a:rPr>
                        <a:t>(DCI)</a:t>
                      </a:r>
                      <a:endParaRPr sz="1000"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000"/>
                        <a:buFont typeface="Arial"/>
                        <a:buNone/>
                      </a:pPr>
                      <a:r>
                        <a:rPr lang="en-US" sz="1000" i="1" u="none" strike="noStrike" cap="none">
                          <a:solidFill>
                            <a:schemeClr val="dk1"/>
                          </a:solidFill>
                          <a:latin typeface="Calibri"/>
                          <a:ea typeface="Calibri"/>
                          <a:cs typeface="Calibri"/>
                          <a:sym typeface="Calibri"/>
                        </a:rPr>
                        <a:t>Cell Phones use electromagnetic waves to send/receive information.</a:t>
                      </a:r>
                      <a:endParaRPr sz="1000" i="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3"/>
                  </a:ext>
                </a:extLst>
              </a:tr>
              <a:tr h="389025">
                <a:tc>
                  <a:txBody>
                    <a:bodyPr/>
                    <a:lstStyle/>
                    <a:p>
                      <a:pPr marL="0" marR="0" lvl="0" indent="0" algn="l" rtl="0">
                        <a:lnSpc>
                          <a:spcPct val="100000"/>
                        </a:lnSpc>
                        <a:spcBef>
                          <a:spcPts val="0"/>
                        </a:spcBef>
                        <a:spcAft>
                          <a:spcPts val="0"/>
                        </a:spcAft>
                        <a:buClr>
                          <a:schemeClr val="dk1"/>
                        </a:buClr>
                        <a:buSzPts val="1000"/>
                        <a:buFont typeface="Arial"/>
                        <a:buNone/>
                      </a:pPr>
                      <a:r>
                        <a:rPr lang="en-US" sz="1000" b="1" u="none" strike="noStrike" cap="none">
                          <a:solidFill>
                            <a:schemeClr val="dk1"/>
                          </a:solidFill>
                          <a:latin typeface="Calibri"/>
                          <a:ea typeface="Calibri"/>
                          <a:cs typeface="Calibri"/>
                          <a:sym typeface="Calibri"/>
                        </a:rPr>
                        <a:t>+ 1</a:t>
                      </a:r>
                      <a:endParaRPr sz="1000" b="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a:solidFill>
                            <a:schemeClr val="dk1"/>
                          </a:solidFill>
                          <a:latin typeface="Calibri"/>
                          <a:ea typeface="Calibri"/>
                          <a:cs typeface="Calibri"/>
                          <a:sym typeface="Calibri"/>
                        </a:rPr>
                        <a:t>Students </a:t>
                      </a:r>
                      <a:r>
                        <a:rPr lang="en-US" sz="1000">
                          <a:solidFill>
                            <a:schemeClr val="dk1"/>
                          </a:solidFill>
                          <a:latin typeface="Calibri"/>
                          <a:ea typeface="Calibri"/>
                          <a:cs typeface="Calibri"/>
                          <a:sym typeface="Calibri"/>
                        </a:rPr>
                        <a:t>demonstrate understanding </a:t>
                      </a:r>
                      <a:r>
                        <a:rPr lang="en-US" sz="1000" u="none" strike="noStrike" cap="none">
                          <a:solidFill>
                            <a:schemeClr val="dk1"/>
                          </a:solidFill>
                          <a:latin typeface="Calibri"/>
                          <a:ea typeface="Calibri"/>
                          <a:cs typeface="Calibri"/>
                          <a:sym typeface="Calibri"/>
                        </a:rPr>
                        <a:t>that waves interact with various media within the system by suggesting that the waves are blocked. (DCI, CCC)</a:t>
                      </a:r>
                      <a:endParaRPr sz="1000"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i="1" u="none" strike="noStrike" cap="none">
                          <a:latin typeface="Calibri"/>
                          <a:ea typeface="Calibri"/>
                          <a:cs typeface="Calibri"/>
                          <a:sym typeface="Calibri"/>
                        </a:rPr>
                        <a:t>Sometimes things get in the way of waves and affect how they travel.  </a:t>
                      </a:r>
                      <a:endParaRPr sz="1000" i="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4"/>
                  </a:ext>
                </a:extLst>
              </a:tr>
              <a:tr h="17428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Complete Student Response - Example </a:t>
                      </a:r>
                      <a:endParaRPr sz="1000" b="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i="1" u="none" strike="noStrike" cap="none">
                          <a:latin typeface="Calibri"/>
                          <a:ea typeface="Calibri"/>
                          <a:cs typeface="Calibri"/>
                          <a:sym typeface="Calibri"/>
                        </a:rPr>
                        <a:t>Choice: Monique</a:t>
                      </a:r>
                      <a:endParaRPr sz="1000" i="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i="1" u="none" strike="noStrike" cap="none">
                          <a:latin typeface="Calibri"/>
                          <a:ea typeface="Calibri"/>
                          <a:cs typeface="Calibri"/>
                          <a:sym typeface="Calibri"/>
                        </a:rPr>
                        <a:t>Reasoning: Monique has the best solution to the problem.  Melody’s phone works using waves to send information, so she needs to be in an open area, where the waves can travel from her phone to the cell phone tower.  Something must be blocking the signal.  Mark’s solution isn’t the best, because </a:t>
                      </a:r>
                      <a:r>
                        <a:rPr lang="en-US" sz="1000" i="1">
                          <a:latin typeface="Calibri"/>
                          <a:ea typeface="Calibri"/>
                          <a:cs typeface="Calibri"/>
                          <a:sym typeface="Calibri"/>
                        </a:rPr>
                        <a:t>electromagnetic waves, like those used by a cell phone, </a:t>
                      </a:r>
                      <a:r>
                        <a:rPr lang="en-US" sz="1000" i="1" u="none" strike="noStrike" cap="none">
                          <a:latin typeface="Calibri"/>
                          <a:ea typeface="Calibri"/>
                          <a:cs typeface="Calibri"/>
                          <a:sym typeface="Calibri"/>
                        </a:rPr>
                        <a:t>don’t need a cord connection (a medium) for information to travel through.  Luca isn’t correct because </a:t>
                      </a:r>
                      <a:r>
                        <a:rPr lang="en-US" sz="1000" i="1">
                          <a:latin typeface="Calibri"/>
                          <a:ea typeface="Calibri"/>
                          <a:cs typeface="Calibri"/>
                          <a:sym typeface="Calibri"/>
                        </a:rPr>
                        <a:t>his solution</a:t>
                      </a:r>
                      <a:r>
                        <a:rPr lang="en-US" sz="1000" i="1" u="none" strike="noStrike" cap="none">
                          <a:latin typeface="Calibri"/>
                          <a:ea typeface="Calibri"/>
                          <a:cs typeface="Calibri"/>
                          <a:sym typeface="Calibri"/>
                        </a:rPr>
                        <a:t> doesn’t remove whatever is blocking the signal from getting to Melody’s phone. </a:t>
                      </a:r>
                      <a:endParaRPr sz="1000" i="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u="none" strike="noStrike" cap="none">
                        <a:solidFill>
                          <a:srgbClr val="CC0000"/>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Score and Score Rationale, if applicable: </a:t>
                      </a: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a:t>
                      </a:r>
                      <a:r>
                        <a:rPr lang="en-US" sz="1000" b="1" dirty="0">
                          <a:solidFill>
                            <a:schemeClr val="dk1"/>
                          </a:solidFill>
                          <a:latin typeface="Calibri"/>
                          <a:ea typeface="Calibri"/>
                          <a:cs typeface="Calibri"/>
                          <a:sym typeface="Calibri"/>
                        </a:rPr>
                        <a:t>3</a:t>
                      </a:r>
                      <a:endParaRPr sz="1000" b="1"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Feedback/Questions to support next level thinking for students: </a:t>
                      </a: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5"/>
                  </a:ext>
                </a:extLst>
              </a:tr>
            </a:tbl>
          </a:graphicData>
        </a:graphic>
      </p:graphicFrame>
      <p:sp>
        <p:nvSpPr>
          <p:cNvPr id="230" name="Google Shape;230;g70393df9e6_0_7"/>
          <p:cNvSpPr txBox="1"/>
          <p:nvPr/>
        </p:nvSpPr>
        <p:spPr>
          <a:xfrm>
            <a:off x="7313162" y="9595950"/>
            <a:ext cx="313037" cy="148551"/>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14</a:t>
            </a:fld>
            <a:endParaRPr sz="800" b="0" i="0" u="none" strike="noStrike" cap="none">
              <a:solidFill>
                <a:srgbClr val="293983"/>
              </a:solidFill>
              <a:latin typeface="Arial Black"/>
              <a:ea typeface="Arial Black"/>
              <a:cs typeface="Arial Black"/>
              <a:sym typeface="Arial Black"/>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3" name="Title 2">
            <a:extLst>
              <a:ext uri="{FF2B5EF4-FFF2-40B4-BE49-F238E27FC236}">
                <a16:creationId xmlns:a16="http://schemas.microsoft.com/office/drawing/2014/main" id="{12D1D039-C6EB-08B8-FD58-1FF518F52B16}"/>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Rubric Scoring Template – Prompt 4</a:t>
            </a:r>
          </a:p>
        </p:txBody>
      </p:sp>
      <p:sp>
        <p:nvSpPr>
          <p:cNvPr id="240" name="Google Shape;240;g7d812c30e4_0_6"/>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241" name="Google Shape;241;g7d812c30e4_0_6">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42" name="Google Shape;242;g7d812c30e4_0_6">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243" name="Google Shape;243;g7d812c30e4_0_6">
            <a:extLst>
              <a:ext uri="{C183D7F6-B498-43B3-948B-1728B52AA6E4}">
                <adec:decorative xmlns:adec="http://schemas.microsoft.com/office/drawing/2017/decorative" val="1"/>
              </a:ext>
            </a:extLst>
          </p:cNvPr>
          <p:cNvPicPr preferRelativeResize="0"/>
          <p:nvPr/>
        </p:nvPicPr>
        <p:blipFill rotWithShape="1">
          <a:blip r:embed="rId3">
            <a:alphaModFix/>
          </a:blip>
          <a:srcRect l="28890" t="20468" r="35950" b="20796"/>
          <a:stretch/>
        </p:blipFill>
        <p:spPr>
          <a:xfrm>
            <a:off x="6972367" y="188418"/>
            <a:ext cx="441300" cy="442500"/>
          </a:xfrm>
          <a:prstGeom prst="flowChartConnector">
            <a:avLst/>
          </a:prstGeom>
          <a:noFill/>
          <a:ln>
            <a:noFill/>
          </a:ln>
        </p:spPr>
      </p:pic>
      <p:sp>
        <p:nvSpPr>
          <p:cNvPr id="245" name="Google Shape;245;g7d812c30e4_0_6"/>
          <p:cNvSpPr txBox="1"/>
          <p:nvPr/>
        </p:nvSpPr>
        <p:spPr>
          <a:xfrm>
            <a:off x="424850" y="1867700"/>
            <a:ext cx="7181700" cy="442500"/>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293983"/>
                </a:solidFill>
                <a:latin typeface="Tahoma"/>
                <a:ea typeface="Tahoma"/>
                <a:cs typeface="Tahoma"/>
                <a:sym typeface="Tahoma"/>
              </a:rPr>
              <a:t>Rubric Scoring Template - Prompt 4, Continued </a:t>
            </a:r>
            <a:endParaRPr sz="900" b="0" i="0" u="none" strike="noStrike" cap="none">
              <a:solidFill>
                <a:srgbClr val="231F20"/>
              </a:solidFill>
              <a:latin typeface="Century Gothic"/>
              <a:ea typeface="Century Gothic"/>
              <a:cs typeface="Century Gothic"/>
              <a:sym typeface="Century Gothic"/>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a:solidFill>
                <a:srgbClr val="293983"/>
              </a:solidFill>
              <a:latin typeface="Tahoma"/>
              <a:ea typeface="Tahoma"/>
              <a:cs typeface="Tahoma"/>
              <a:sym typeface="Tahoma"/>
            </a:endParaRPr>
          </a:p>
        </p:txBody>
      </p:sp>
      <p:graphicFrame>
        <p:nvGraphicFramePr>
          <p:cNvPr id="246" name="Google Shape;246;g7d812c30e4_0_6"/>
          <p:cNvGraphicFramePr/>
          <p:nvPr>
            <p:extLst>
              <p:ext uri="{D42A27DB-BD31-4B8C-83A1-F6EECF244321}">
                <p14:modId xmlns:p14="http://schemas.microsoft.com/office/powerpoint/2010/main" val="2151980506"/>
              </p:ext>
            </p:extLst>
          </p:nvPr>
        </p:nvGraphicFramePr>
        <p:xfrm>
          <a:off x="424850" y="2310200"/>
          <a:ext cx="6767550" cy="6928746"/>
        </p:xfrm>
        <a:graphic>
          <a:graphicData uri="http://schemas.openxmlformats.org/drawingml/2006/table">
            <a:tbl>
              <a:tblPr firstRow="1">
                <a:noFill/>
                <a:tableStyleId>{B7C48D6A-69C8-419F-B8CB-F48239063F69}</a:tableStyleId>
              </a:tblPr>
              <a:tblGrid>
                <a:gridCol w="578000">
                  <a:extLst>
                    <a:ext uri="{9D8B030D-6E8A-4147-A177-3AD203B41FA5}">
                      <a16:colId xmlns:a16="http://schemas.microsoft.com/office/drawing/2014/main" val="20000"/>
                    </a:ext>
                  </a:extLst>
                </a:gridCol>
                <a:gridCol w="3037625">
                  <a:extLst>
                    <a:ext uri="{9D8B030D-6E8A-4147-A177-3AD203B41FA5}">
                      <a16:colId xmlns:a16="http://schemas.microsoft.com/office/drawing/2014/main" val="20001"/>
                    </a:ext>
                  </a:extLst>
                </a:gridCol>
                <a:gridCol w="3151925">
                  <a:extLst>
                    <a:ext uri="{9D8B030D-6E8A-4147-A177-3AD203B41FA5}">
                      <a16:colId xmlns:a16="http://schemas.microsoft.com/office/drawing/2014/main" val="20002"/>
                    </a:ext>
                  </a:extLst>
                </a:gridCol>
              </a:tblGrid>
              <a:tr h="3810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Incomplete Student Response - Example A</a:t>
                      </a:r>
                      <a:endParaRPr sz="1000" b="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i="1" u="none" strike="noStrike" cap="none">
                          <a:solidFill>
                            <a:schemeClr val="dk1"/>
                          </a:solidFill>
                          <a:latin typeface="Calibri"/>
                          <a:ea typeface="Calibri"/>
                          <a:cs typeface="Calibri"/>
                          <a:sym typeface="Calibri"/>
                        </a:rPr>
                        <a:t>Monique has the best solution, because the waves need to travel from Melody’s phone to the cell tower. </a:t>
                      </a:r>
                      <a:endParaRPr sz="1000" b="1" i="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Score and Score Rationale, if applicable: </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+2</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i="1">
                          <a:solidFill>
                            <a:schemeClr val="dk1"/>
                          </a:solidFill>
                          <a:latin typeface="Calibri"/>
                          <a:ea typeface="Calibri"/>
                          <a:cs typeface="Calibri"/>
                          <a:sym typeface="Calibri"/>
                        </a:rPr>
                        <a:t>Student includes no explanation of how the waves are interacting with other components of the system (absorption/reflection by the basement walls). </a:t>
                      </a:r>
                      <a:endParaRPr sz="1000" i="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i="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Feedback &amp; Next Steps for Students to Make Progress:</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 </a:t>
                      </a:r>
                      <a:endParaRPr sz="1000" b="1" i="1"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Why can’t the waves get to the tower where Melody is now?  What is going on? </a:t>
                      </a:r>
                      <a:endParaRPr sz="10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3810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Incomplete Student Response - Example B</a:t>
                      </a:r>
                      <a:endParaRPr sz="1000" b="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i="1" u="none" strike="noStrike" cap="none">
                          <a:latin typeface="Calibri"/>
                          <a:ea typeface="Calibri"/>
                          <a:cs typeface="Calibri"/>
                          <a:sym typeface="Calibri"/>
                        </a:rPr>
                        <a:t>Mark has the best idea because the waves need to travel along the wire from the cell tower to Melody’s phone. </a:t>
                      </a:r>
                      <a:endParaRPr sz="1000" i="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Score and Score Rationale, if applicable: </a:t>
                      </a: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+1</a:t>
                      </a: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i="1" dirty="0">
                          <a:solidFill>
                            <a:schemeClr val="dk1"/>
                          </a:solidFill>
                          <a:latin typeface="Calibri"/>
                          <a:ea typeface="Calibri"/>
                          <a:cs typeface="Calibri"/>
                          <a:sym typeface="Calibri"/>
                        </a:rPr>
                        <a:t>Student makes no mention of the interaction of waves with other components of the system and lacks understanding of the properties of electromagnetic waves within a communication system. </a:t>
                      </a:r>
                      <a:endParaRPr sz="1000" i="1"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i="1"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Feedback &amp; Next Steps for Students to Make Progress:</a:t>
                      </a: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 </a:t>
                      </a:r>
                      <a:endParaRPr sz="1000" b="1" u="none" strike="noStrike" cap="none" dirty="0">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dirty="0">
                          <a:solidFill>
                            <a:schemeClr val="dk1"/>
                          </a:solidFill>
                          <a:latin typeface="Calibri"/>
                          <a:ea typeface="Calibri"/>
                          <a:cs typeface="Calibri"/>
                          <a:sym typeface="Calibri"/>
                        </a:rPr>
                        <a:t>Do the waves from a cell phone need a wire as a medium?  How do you know this? </a:t>
                      </a:r>
                      <a:endParaRPr sz="1000" u="none" strike="noStrike" cap="none" dirty="0">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dirty="0">
                          <a:solidFill>
                            <a:schemeClr val="dk1"/>
                          </a:solidFill>
                          <a:latin typeface="Calibri"/>
                          <a:ea typeface="Calibri"/>
                          <a:cs typeface="Calibri"/>
                          <a:sym typeface="Calibri"/>
                        </a:rPr>
                        <a:t>Why can’t the signal get to the tower now? </a:t>
                      </a: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381000">
                <a:tc gridSpan="3">
                  <a:txBody>
                    <a:bodyPr/>
                    <a:lstStyle/>
                    <a:p>
                      <a:pPr marL="0" marR="0" lvl="0" indent="0" algn="l" rtl="0">
                        <a:lnSpc>
                          <a:spcPct val="115000"/>
                        </a:lnSpc>
                        <a:spcBef>
                          <a:spcPts val="0"/>
                        </a:spcBef>
                        <a:spcAft>
                          <a:spcPts val="0"/>
                        </a:spcAft>
                        <a:buClr>
                          <a:srgbClr val="000000"/>
                        </a:buClr>
                        <a:buSzPts val="1000"/>
                        <a:buFont typeface="Arial"/>
                        <a:buNone/>
                      </a:pPr>
                      <a:r>
                        <a:rPr lang="en-US" sz="1000" b="1" u="none" strike="noStrike" cap="none">
                          <a:solidFill>
                            <a:srgbClr val="FF0000"/>
                          </a:solidFill>
                          <a:latin typeface="Calibri"/>
                          <a:ea typeface="Calibri"/>
                          <a:cs typeface="Calibri"/>
                          <a:sym typeface="Calibri"/>
                        </a:rPr>
                        <a:t>Score: </a:t>
                      </a:r>
                      <a:r>
                        <a:rPr lang="en-US" sz="1000" u="none" strike="noStrike" cap="none">
                          <a:solidFill>
                            <a:srgbClr val="FF0000"/>
                          </a:solidFill>
                          <a:latin typeface="Calibri"/>
                          <a:ea typeface="Calibri"/>
                          <a:cs typeface="Calibri"/>
                          <a:sym typeface="Calibri"/>
                        </a:rPr>
                        <a:t>Example of how you would score that response</a:t>
                      </a:r>
                      <a:endParaRPr sz="1000" u="none" strike="noStrike" cap="none">
                        <a:solidFill>
                          <a:srgbClr val="FF0000"/>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a:solidFill>
                            <a:srgbClr val="FF0000"/>
                          </a:solidFill>
                          <a:latin typeface="Calibri"/>
                          <a:ea typeface="Calibri"/>
                          <a:cs typeface="Calibri"/>
                          <a:sym typeface="Calibri"/>
                        </a:rPr>
                        <a:t>Scoring Rationale: </a:t>
                      </a:r>
                      <a:r>
                        <a:rPr lang="en-US" sz="1000" u="none" strike="noStrike" cap="none">
                          <a:solidFill>
                            <a:srgbClr val="FF0000"/>
                          </a:solidFill>
                          <a:latin typeface="Calibri"/>
                          <a:ea typeface="Calibri"/>
                          <a:cs typeface="Calibri"/>
                          <a:sym typeface="Calibri"/>
                        </a:rPr>
                        <a:t>Reasoning for the score you gave connected to the +1 statements from the scoring guide</a:t>
                      </a:r>
                      <a:endParaRPr sz="1000" u="none" strike="noStrike" cap="none">
                        <a:solidFill>
                          <a:srgbClr val="FF0000"/>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a:solidFill>
                            <a:srgbClr val="FF0000"/>
                          </a:solidFill>
                          <a:latin typeface="Calibri"/>
                          <a:ea typeface="Calibri"/>
                          <a:cs typeface="Calibri"/>
                          <a:sym typeface="Calibri"/>
                        </a:rPr>
                        <a:t>Feedback for Student:</a:t>
                      </a:r>
                      <a:r>
                        <a:rPr lang="en-US" sz="1000" u="none" strike="noStrike" cap="none">
                          <a:solidFill>
                            <a:srgbClr val="FF0000"/>
                          </a:solidFill>
                          <a:latin typeface="Calibri"/>
                          <a:ea typeface="Calibri"/>
                          <a:cs typeface="Calibri"/>
                          <a:sym typeface="Calibri"/>
                        </a:rPr>
                        <a:t> What feedback for the student would you recommend given the example response, with the goal of supporting learning toward missing components in their responses</a:t>
                      </a:r>
                      <a:endParaRPr sz="1000" u="none" strike="noStrike" cap="none">
                        <a:solidFill>
                          <a:srgbClr val="FF0000"/>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381000">
                <a:tc gridSpan="3">
                  <a:txBody>
                    <a:bodyPr/>
                    <a:lstStyle/>
                    <a:p>
                      <a:pPr marL="0" marR="0" lvl="0" indent="0" algn="l" rtl="0">
                        <a:lnSpc>
                          <a:spcPct val="115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Possible Scaffolds: </a:t>
                      </a:r>
                      <a:endParaRPr sz="1000" b="1" u="none" strike="noStrike" cap="none" dirty="0">
                        <a:latin typeface="Calibri"/>
                        <a:ea typeface="Calibri"/>
                        <a:cs typeface="Calibri"/>
                        <a:sym typeface="Calibri"/>
                      </a:endParaRPr>
                    </a:p>
                    <a:p>
                      <a:pPr marL="457200" marR="0" lvl="0" indent="-292100" algn="l" rtl="0">
                        <a:lnSpc>
                          <a:spcPct val="115000"/>
                        </a:lnSpc>
                        <a:spcBef>
                          <a:spcPts val="0"/>
                        </a:spcBef>
                        <a:spcAft>
                          <a:spcPts val="0"/>
                        </a:spcAft>
                        <a:buClr>
                          <a:srgbClr val="000000"/>
                        </a:buClr>
                        <a:buSzPts val="1000"/>
                        <a:buFont typeface="Calibri"/>
                        <a:buChar char="-"/>
                      </a:pPr>
                      <a:r>
                        <a:rPr lang="en-US" sz="1000" dirty="0">
                          <a:latin typeface="Calibri"/>
                          <a:ea typeface="Calibri"/>
                          <a:cs typeface="Calibri"/>
                          <a:sym typeface="Calibri"/>
                        </a:rPr>
                        <a:t>Have students model the pathways of each communication system (nonfunctional cell phone and functional </a:t>
                      </a:r>
                      <a:r>
                        <a:rPr lang="en-US" sz="1000" dirty="0" err="1">
                          <a:latin typeface="Calibri"/>
                          <a:ea typeface="Calibri"/>
                          <a:cs typeface="Calibri"/>
                          <a:sym typeface="Calibri"/>
                        </a:rPr>
                        <a:t>WiFi</a:t>
                      </a:r>
                      <a:r>
                        <a:rPr lang="en-US" sz="1000" dirty="0">
                          <a:latin typeface="Calibri"/>
                          <a:ea typeface="Calibri"/>
                          <a:cs typeface="Calibri"/>
                          <a:sym typeface="Calibri"/>
                        </a:rPr>
                        <a:t> system) on the drawing of the library.  Point out the interaction of the communication system with the library construction. </a:t>
                      </a:r>
                      <a:endParaRPr sz="1000" dirty="0">
                        <a:latin typeface="Calibri"/>
                        <a:ea typeface="Calibri"/>
                        <a:cs typeface="Calibri"/>
                        <a:sym typeface="Calibri"/>
                      </a:endParaRPr>
                    </a:p>
                    <a:p>
                      <a:pPr marL="457200" marR="0" lvl="0" indent="-292100" algn="l" rtl="0">
                        <a:lnSpc>
                          <a:spcPct val="115000"/>
                        </a:lnSpc>
                        <a:spcBef>
                          <a:spcPts val="0"/>
                        </a:spcBef>
                        <a:spcAft>
                          <a:spcPts val="0"/>
                        </a:spcAft>
                        <a:buSzPts val="1000"/>
                        <a:buFont typeface="Calibri"/>
                        <a:buChar char="-"/>
                      </a:pPr>
                      <a:r>
                        <a:rPr lang="en-US" sz="1000" dirty="0">
                          <a:latin typeface="Calibri"/>
                          <a:ea typeface="Calibri"/>
                          <a:cs typeface="Calibri"/>
                          <a:sym typeface="Calibri"/>
                        </a:rPr>
                        <a:t>Provide students with a printout of the electromagnetic spectrum, with functions of each wavelength of electromagnetic radiation. </a:t>
                      </a:r>
                      <a:endParaRPr sz="1000" dirty="0">
                        <a:latin typeface="Calibri"/>
                        <a:ea typeface="Calibri"/>
                        <a:cs typeface="Calibri"/>
                        <a:sym typeface="Calibri"/>
                      </a:endParaRPr>
                    </a:p>
                    <a:p>
                      <a:pPr marL="457200" marR="0" lvl="0" indent="-292100" algn="l" rtl="0">
                        <a:lnSpc>
                          <a:spcPct val="115000"/>
                        </a:lnSpc>
                        <a:spcBef>
                          <a:spcPts val="0"/>
                        </a:spcBef>
                        <a:spcAft>
                          <a:spcPts val="0"/>
                        </a:spcAft>
                        <a:buSzPts val="1000"/>
                        <a:buFont typeface="Calibri"/>
                        <a:buChar char="-"/>
                      </a:pPr>
                      <a:r>
                        <a:rPr lang="en-US" sz="1000" dirty="0">
                          <a:latin typeface="Calibri"/>
                          <a:ea typeface="Calibri"/>
                          <a:cs typeface="Calibri"/>
                          <a:sym typeface="Calibri"/>
                        </a:rPr>
                        <a:t>Point out that Monique’s explanation is the best, and have students write only the reasoning and/or point out incorrect reasoning for both Luca and Mark’s solutions. </a:t>
                      </a:r>
                      <a:endParaRPr sz="1000" dirty="0">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bl>
          </a:graphicData>
        </a:graphic>
      </p:graphicFrame>
      <p:graphicFrame>
        <p:nvGraphicFramePr>
          <p:cNvPr id="9" name="Table 8">
            <a:extLst>
              <a:ext uri="{FF2B5EF4-FFF2-40B4-BE49-F238E27FC236}">
                <a16:creationId xmlns:a16="http://schemas.microsoft.com/office/drawing/2014/main" id="{96EC50CC-8585-49B9-90E3-0ADC6CA8AA67}"/>
              </a:ext>
            </a:extLst>
          </p:cNvPr>
          <p:cNvGraphicFramePr>
            <a:graphicFrameLocks noGrp="1"/>
          </p:cNvGraphicFramePr>
          <p:nvPr>
            <p:extLst>
              <p:ext uri="{D42A27DB-BD31-4B8C-83A1-F6EECF244321}">
                <p14:modId xmlns:p14="http://schemas.microsoft.com/office/powerpoint/2010/main" val="1121862092"/>
              </p:ext>
            </p:extLst>
          </p:nvPr>
        </p:nvGraphicFramePr>
        <p:xfrm>
          <a:off x="1182125" y="9346286"/>
          <a:ext cx="6010275" cy="558165"/>
        </p:xfrm>
        <a:graphic>
          <a:graphicData uri="http://schemas.openxmlformats.org/drawingml/2006/table">
            <a:tbl>
              <a:tblPr firstRow="1" firstCol="1" bandRow="1"/>
              <a:tblGrid>
                <a:gridCol w="6010275">
                  <a:extLst>
                    <a:ext uri="{9D8B030D-6E8A-4147-A177-3AD203B41FA5}">
                      <a16:colId xmlns:a16="http://schemas.microsoft.com/office/drawing/2014/main" val="3983233254"/>
                    </a:ext>
                  </a:extLst>
                </a:gridCol>
              </a:tblGrid>
              <a:tr h="558165">
                <a:tc>
                  <a:txBody>
                    <a:bodyPr/>
                    <a:lstStyle/>
                    <a:p>
                      <a:pPr marL="0" marR="0" algn="just">
                        <a:lnSpc>
                          <a:spcPct val="115000"/>
                        </a:lnSpc>
                        <a:spcBef>
                          <a:spcPts val="0"/>
                        </a:spcBef>
                        <a:spcAft>
                          <a:spcPts val="0"/>
                        </a:spcAft>
                      </a:pPr>
                      <a:r>
                        <a:rPr lang="en-US" sz="600" dirty="0">
                          <a:effectLst/>
                        </a:rPr>
                        <a:t>These materials were developed by the Tennessee District Science Network, a NextGenScience network that included educators six districts in TN, with support from </a:t>
                      </a:r>
                      <a:r>
                        <a:rPr lang="en-US" sz="600" dirty="0" err="1">
                          <a:effectLst/>
                        </a:rPr>
                        <a:t>Arconic</a:t>
                      </a:r>
                      <a:r>
                        <a:rPr lang="en-US" sz="600" dirty="0">
                          <a:effectLst/>
                        </a:rPr>
                        <a:t> Foundation. Except where otherwise noted, this work is licensed under the Creative Commons Attribution-</a:t>
                      </a:r>
                      <a:r>
                        <a:rPr lang="en-US" sz="600" dirty="0" err="1">
                          <a:effectLst/>
                        </a:rPr>
                        <a:t>NonCommercial</a:t>
                      </a:r>
                      <a:r>
                        <a:rPr lang="en-US" sz="600" dirty="0">
                          <a:effectLst/>
                        </a:rPr>
                        <a:t> 4.0 International License. </a:t>
                      </a:r>
                      <a:endParaRPr lang="en-US" sz="1100" dirty="0">
                        <a:effectLst/>
                        <a:latin typeface="Arial" panose="020B0604020202020204" pitchFamily="34" charset="0"/>
                        <a:ea typeface="Arial" panose="020B0604020202020204" pitchFamily="34" charset="0"/>
                      </a:endParaRPr>
                    </a:p>
                  </a:txBody>
                  <a:tcPr marL="9525" marR="9525" marT="9525" marB="9525" anchor="ctr">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2305719366"/>
                  </a:ext>
                </a:extLst>
              </a:tr>
            </a:tbl>
          </a:graphicData>
        </a:graphic>
      </p:graphicFrame>
      <p:sp>
        <p:nvSpPr>
          <p:cNvPr id="2" name="Google Shape;230;g70393df9e6_0_7">
            <a:extLst>
              <a:ext uri="{FF2B5EF4-FFF2-40B4-BE49-F238E27FC236}">
                <a16:creationId xmlns:a16="http://schemas.microsoft.com/office/drawing/2014/main" id="{ED5C49D1-139E-4289-BF15-9F9B2B342DE4}"/>
              </a:ext>
            </a:extLst>
          </p:cNvPr>
          <p:cNvSpPr txBox="1"/>
          <p:nvPr/>
        </p:nvSpPr>
        <p:spPr>
          <a:xfrm>
            <a:off x="7313162" y="9595950"/>
            <a:ext cx="313037" cy="148551"/>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15</a:t>
            </a:fld>
            <a:endParaRPr sz="800" b="0" i="0" u="none" strike="noStrike" cap="none" dirty="0">
              <a:solidFill>
                <a:srgbClr val="293983"/>
              </a:solidFill>
              <a:latin typeface="Arial Black"/>
              <a:ea typeface="Arial Black"/>
              <a:cs typeface="Arial Black"/>
              <a:sym typeface="Arial Black"/>
            </a:endParaRPr>
          </a:p>
        </p:txBody>
      </p:sp>
      <p:pic>
        <p:nvPicPr>
          <p:cNvPr id="10" name="Picture 1">
            <a:hlinkClick r:id="rId4"/>
            <a:extLst>
              <a:ext uri="{FF2B5EF4-FFF2-40B4-BE49-F238E27FC236}">
                <a16:creationId xmlns:a16="http://schemas.microsoft.com/office/drawing/2014/main" id="{084FAF5C-C9E0-4913-AB12-E50284FC27AC}"/>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8474" y="9521459"/>
            <a:ext cx="742950" cy="2698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55"/>
        <p:cNvGrpSpPr/>
        <p:nvPr/>
      </p:nvGrpSpPr>
      <p:grpSpPr>
        <a:xfrm>
          <a:off x="0" y="0"/>
          <a:ext cx="0" cy="0"/>
          <a:chOff x="0" y="0"/>
          <a:chExt cx="0" cy="0"/>
        </a:xfrm>
      </p:grpSpPr>
      <p:sp>
        <p:nvSpPr>
          <p:cNvPr id="59" name="Google Shape;59;g7de6b06b86_0_4">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C1F576C1-2310-D484-7111-246D4B4D8D25}"/>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Suggestions for Use</a:t>
            </a:r>
          </a:p>
        </p:txBody>
      </p:sp>
      <p:sp>
        <p:nvSpPr>
          <p:cNvPr id="56" name="Google Shape;56;g7de6b06b86_0_4"/>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60" name="Google Shape;60;g7de6b06b86_0_4">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61" name="Google Shape;61;g7de6b06b86_0_4">
            <a:extLst>
              <a:ext uri="{C183D7F6-B498-43B3-948B-1728B52AA6E4}">
                <adec:decorative xmlns:adec="http://schemas.microsoft.com/office/drawing/2017/decorative" val="1"/>
              </a:ext>
            </a:extLst>
          </p:cNvPr>
          <p:cNvPicPr preferRelativeResize="0"/>
          <p:nvPr/>
        </p:nvPicPr>
        <p:blipFill rotWithShape="1">
          <a:blip r:embed="rId3">
            <a:alphaModFix/>
          </a:blip>
          <a:srcRect l="28890" t="20468" r="35950" b="20796"/>
          <a:stretch/>
        </p:blipFill>
        <p:spPr>
          <a:xfrm>
            <a:off x="6972367" y="188418"/>
            <a:ext cx="441300" cy="442500"/>
          </a:xfrm>
          <a:prstGeom prst="flowChartConnector">
            <a:avLst/>
          </a:prstGeom>
          <a:noFill/>
          <a:ln>
            <a:noFill/>
          </a:ln>
        </p:spPr>
      </p:pic>
      <p:sp>
        <p:nvSpPr>
          <p:cNvPr id="65" name="Google Shape;65;g7de6b06b86_0_4"/>
          <p:cNvSpPr txBox="1"/>
          <p:nvPr/>
        </p:nvSpPr>
        <p:spPr>
          <a:xfrm>
            <a:off x="405200" y="1886662"/>
            <a:ext cx="7127917" cy="6672000"/>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latin typeface="Tahoma"/>
                <a:ea typeface="Tahoma"/>
                <a:cs typeface="Tahoma"/>
                <a:sym typeface="Tahoma"/>
              </a:rPr>
              <a:t>Suggestions for Use</a:t>
            </a:r>
            <a:endParaRPr sz="1300" b="1" i="0" u="none" strike="noStrike" cap="none" dirty="0">
              <a:solidFill>
                <a:srgbClr val="293983"/>
              </a:solidFill>
              <a:latin typeface="Tahoma"/>
              <a:ea typeface="Tahoma"/>
              <a:cs typeface="Tahoma"/>
              <a:sym typeface="Tahoma"/>
            </a:endParaRPr>
          </a:p>
          <a:p>
            <a:pPr marL="12700" marR="212090" lvl="0" indent="0" algn="l" rtl="0">
              <a:lnSpc>
                <a:spcPct val="150000"/>
              </a:lnSpc>
              <a:spcBef>
                <a:spcPts val="795"/>
              </a:spcBef>
              <a:spcAft>
                <a:spcPts val="0"/>
              </a:spcAft>
              <a:buClr>
                <a:srgbClr val="000000"/>
              </a:buClr>
              <a:buSzPts val="900"/>
              <a:buFont typeface="Arial"/>
              <a:buNone/>
            </a:pPr>
            <a:r>
              <a:rPr lang="en-US" sz="1000" b="0" i="0" u="none" strike="noStrike" cap="none" dirty="0">
                <a:solidFill>
                  <a:srgbClr val="231F20"/>
                </a:solidFill>
                <a:latin typeface="Calibri"/>
                <a:ea typeface="Calibri"/>
                <a:cs typeface="Calibri"/>
                <a:sym typeface="Calibri"/>
              </a:rPr>
              <a:t>This task could be useful in the classroom setting to formatively reveal student progress in their knowledge of the core idea while offering students opportunities to practice constructing explanations and modeling. Teachers may find it useful at the beginning of instruction to use this task to make inferences about students’ prior understandings and then again at the middle or end of instruction to determine progress. Teachers using this task should make sure students are given additional opportunities to demonstrate that they can use grade level appropriate elements of the practices and crosscutting concepts to make sense of a phenomenon before making any claims about student proficiency within these dimensions. </a:t>
            </a:r>
            <a:endParaRPr sz="1000" b="0" i="0" u="none" strike="noStrike" cap="none" dirty="0">
              <a:solidFill>
                <a:srgbClr val="231F20"/>
              </a:solidFill>
              <a:latin typeface="Calibri"/>
              <a:ea typeface="Calibri"/>
              <a:cs typeface="Calibri"/>
              <a:sym typeface="Calibri"/>
            </a:endParaRPr>
          </a:p>
          <a:p>
            <a:pPr marL="12700" marR="212090" lvl="0" indent="0" algn="l" rtl="0">
              <a:lnSpc>
                <a:spcPct val="120300"/>
              </a:lnSpc>
              <a:spcBef>
                <a:spcPts val="795"/>
              </a:spcBef>
              <a:spcAft>
                <a:spcPts val="0"/>
              </a:spcAft>
              <a:buClr>
                <a:srgbClr val="000000"/>
              </a:buClr>
              <a:buSzPts val="900"/>
              <a:buFont typeface="Arial"/>
              <a:buNone/>
            </a:pPr>
            <a:endParaRPr sz="900" b="0" i="0" u="none" strike="noStrike" cap="none" dirty="0">
              <a:solidFill>
                <a:srgbClr val="231F20"/>
              </a:solidFill>
              <a:latin typeface="Century Gothic"/>
              <a:ea typeface="Century Gothic"/>
              <a:cs typeface="Century Gothic"/>
              <a:sym typeface="Century Gothic"/>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latin typeface="Tahoma"/>
                <a:ea typeface="Tahoma"/>
                <a:cs typeface="Tahoma"/>
                <a:sym typeface="Tahoma"/>
              </a:rPr>
              <a:t>Assumptions</a:t>
            </a:r>
            <a:endParaRPr sz="1300" b="1" i="0" u="none" strike="noStrike" cap="none" dirty="0">
              <a:solidFill>
                <a:srgbClr val="293983"/>
              </a:solidFill>
              <a:latin typeface="Tahoma"/>
              <a:ea typeface="Tahoma"/>
              <a:cs typeface="Tahoma"/>
              <a:sym typeface="Tahoma"/>
            </a:endParaRPr>
          </a:p>
          <a:p>
            <a:pPr marL="12700" marR="212090" lvl="0" indent="0" algn="l" rtl="0">
              <a:lnSpc>
                <a:spcPct val="150000"/>
              </a:lnSpc>
              <a:spcBef>
                <a:spcPts val="795"/>
              </a:spcBef>
              <a:spcAft>
                <a:spcPts val="0"/>
              </a:spcAft>
              <a:buClr>
                <a:schemeClr val="dk1"/>
              </a:buClr>
              <a:buSzPts val="1100"/>
              <a:buFont typeface="Arial"/>
              <a:buNone/>
            </a:pPr>
            <a:r>
              <a:rPr lang="en-US" sz="1000" b="0" i="0" u="none" strike="noStrike" cap="none" dirty="0">
                <a:solidFill>
                  <a:srgbClr val="231F20"/>
                </a:solidFill>
                <a:latin typeface="Calibri"/>
                <a:ea typeface="Calibri"/>
                <a:cs typeface="Calibri"/>
                <a:sym typeface="Calibri"/>
              </a:rPr>
              <a:t>Students should have prior knowledge of constructing explanations using models or data and communicating those explanations with a variety of modalities (written, drawings, models, charts, oral, etc.). They also require a working understanding of properties of waves, types of electromagnetic radiation used for information transfer, and the types of media through which waves are able to travel.  An introduction to the use of waves to carry information in communication systems is necessary, as well as the ways wave energies may be changed as they travel within and between systems (ex. digitized information can be sent via radio waves, then changed to other forms of electromagnetic radiation to travel further and faster). </a:t>
            </a:r>
            <a:endParaRPr sz="1000" b="0" i="0" u="none" strike="noStrike" cap="none" dirty="0">
              <a:solidFill>
                <a:srgbClr val="231F2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293983"/>
              </a:solidFill>
              <a:latin typeface="Tahoma"/>
              <a:ea typeface="Tahoma"/>
              <a:cs typeface="Tahoma"/>
              <a:sym typeface="Tahoma"/>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latin typeface="Tahoma"/>
                <a:ea typeface="Tahoma"/>
                <a:cs typeface="Tahoma"/>
                <a:sym typeface="Tahoma"/>
              </a:rPr>
              <a:t>Logistics</a:t>
            </a:r>
            <a:endParaRPr sz="1300" b="1" i="0" u="none" strike="noStrike" cap="none" dirty="0">
              <a:solidFill>
                <a:srgbClr val="293983"/>
              </a:solidFill>
              <a:latin typeface="Tahoma"/>
              <a:ea typeface="Tahoma"/>
              <a:cs typeface="Tahoma"/>
              <a:sym typeface="Tahoma"/>
            </a:endParaRPr>
          </a:p>
          <a:p>
            <a:pPr marL="12700" marR="212090" lvl="0" indent="0" algn="l" rtl="0">
              <a:lnSpc>
                <a:spcPct val="150000"/>
              </a:lnSpc>
              <a:spcBef>
                <a:spcPts val="795"/>
              </a:spcBef>
              <a:spcAft>
                <a:spcPts val="0"/>
              </a:spcAft>
              <a:buClr>
                <a:schemeClr val="dk1"/>
              </a:buClr>
              <a:buSzPts val="1100"/>
              <a:buFont typeface="Arial"/>
              <a:buNone/>
            </a:pPr>
            <a:r>
              <a:rPr lang="en-US" sz="1000" b="0" i="0" u="none" strike="noStrike" cap="none" dirty="0">
                <a:solidFill>
                  <a:srgbClr val="231F20"/>
                </a:solidFill>
                <a:latin typeface="Calibri"/>
                <a:ea typeface="Calibri"/>
                <a:cs typeface="Calibri"/>
                <a:sym typeface="Calibri"/>
              </a:rPr>
              <a:t>The duration of the task depends on the length of the class period and could span 2 two-hour class periods. Prep work would include printing the teacher directions, teacher guide with grading rubrics, and task sheets for the students.</a:t>
            </a:r>
            <a:endParaRPr sz="1000" b="0" i="0" u="none" strike="noStrike" cap="none" dirty="0">
              <a:solidFill>
                <a:srgbClr val="231F20"/>
              </a:solidFill>
              <a:latin typeface="Calibri"/>
              <a:ea typeface="Calibri"/>
              <a:cs typeface="Calibri"/>
              <a:sym typeface="Calibri"/>
            </a:endParaRPr>
          </a:p>
          <a:p>
            <a:pPr marL="12700" marR="212090" lvl="0" indent="0" algn="l" rtl="0">
              <a:lnSpc>
                <a:spcPct val="120300"/>
              </a:lnSpc>
              <a:spcBef>
                <a:spcPts val="795"/>
              </a:spcBef>
              <a:spcAft>
                <a:spcPts val="0"/>
              </a:spcAft>
              <a:buClr>
                <a:srgbClr val="000000"/>
              </a:buClr>
              <a:buSzPts val="900"/>
              <a:buFont typeface="Arial"/>
              <a:buNone/>
            </a:pPr>
            <a:endParaRPr sz="900" b="0" i="0" u="none" strike="noStrike" cap="none" dirty="0">
              <a:solidFill>
                <a:srgbClr val="231F20"/>
              </a:solidFill>
              <a:latin typeface="Century Gothic"/>
              <a:ea typeface="Century Gothic"/>
              <a:cs typeface="Century Gothic"/>
              <a:sym typeface="Century Gothic"/>
            </a:endParaRPr>
          </a:p>
          <a:p>
            <a:pPr marL="12700" marR="212090" lvl="0" indent="0" algn="l" rtl="0">
              <a:lnSpc>
                <a:spcPct val="120300"/>
              </a:lnSpc>
              <a:spcBef>
                <a:spcPts val="795"/>
              </a:spcBef>
              <a:spcAft>
                <a:spcPts val="0"/>
              </a:spcAft>
              <a:buClr>
                <a:srgbClr val="000000"/>
              </a:buClr>
              <a:buSzPts val="900"/>
              <a:buFont typeface="Arial"/>
              <a:buNone/>
            </a:pPr>
            <a:r>
              <a:rPr lang="en-US" sz="1000" b="1" i="0" u="none" strike="noStrike" cap="none" dirty="0">
                <a:solidFill>
                  <a:schemeClr val="dk1"/>
                </a:solidFill>
                <a:latin typeface="Calibri"/>
                <a:ea typeface="Calibri"/>
                <a:cs typeface="Calibri"/>
                <a:sym typeface="Calibri"/>
              </a:rPr>
              <a:t>Sources</a:t>
            </a:r>
            <a:endParaRPr sz="1000" b="1" i="0" u="none" strike="noStrike" cap="none" dirty="0">
              <a:solidFill>
                <a:schemeClr val="dk1"/>
              </a:solidFill>
              <a:latin typeface="Calibri"/>
              <a:ea typeface="Calibri"/>
              <a:cs typeface="Calibri"/>
              <a:sym typeface="Calibri"/>
            </a:endParaRPr>
          </a:p>
          <a:p>
            <a:pPr marL="0" marR="0" lvl="0" indent="0" algn="l" rtl="0">
              <a:lnSpc>
                <a:spcPct val="150000"/>
              </a:lnSpc>
              <a:spcBef>
                <a:spcPts val="0"/>
              </a:spcBef>
              <a:spcAft>
                <a:spcPts val="0"/>
              </a:spcAft>
              <a:buClr>
                <a:schemeClr val="dk1"/>
              </a:buClr>
              <a:buSzPts val="1100"/>
              <a:buFont typeface="Arial"/>
              <a:buNone/>
            </a:pPr>
            <a:r>
              <a:rPr lang="en-US" sz="1000" b="1" i="0" u="sng" strike="noStrike" cap="none" dirty="0">
                <a:solidFill>
                  <a:srgbClr val="1155CC"/>
                </a:solidFill>
                <a:latin typeface="Calibri"/>
                <a:ea typeface="Calibri"/>
                <a:cs typeface="Calibri"/>
                <a:sym typeface="Calibri"/>
                <a:hlinkClick r:id="rId4"/>
              </a:rPr>
              <a:t>https://eyesaas.com/wifi-signal-loss/</a:t>
            </a:r>
            <a:endParaRPr sz="1000" b="1" i="0" u="none" strike="noStrike" cap="none" dirty="0">
              <a:solidFill>
                <a:schemeClr val="dk1"/>
              </a:solidFill>
              <a:latin typeface="Calibri"/>
              <a:ea typeface="Calibri"/>
              <a:cs typeface="Calibri"/>
              <a:sym typeface="Calibri"/>
            </a:endParaRPr>
          </a:p>
          <a:p>
            <a:pPr marL="0" marR="0" lvl="0" indent="0" algn="l" rtl="0">
              <a:lnSpc>
                <a:spcPct val="150000"/>
              </a:lnSpc>
              <a:spcBef>
                <a:spcPts val="0"/>
              </a:spcBef>
              <a:spcAft>
                <a:spcPts val="0"/>
              </a:spcAft>
              <a:buClr>
                <a:schemeClr val="dk1"/>
              </a:buClr>
              <a:buSzPts val="1100"/>
              <a:buFont typeface="Arial"/>
              <a:buNone/>
            </a:pPr>
            <a:r>
              <a:rPr lang="en-US" sz="1000" b="1" i="0" u="sng" strike="noStrike" cap="none" dirty="0">
                <a:solidFill>
                  <a:srgbClr val="1155CC"/>
                </a:solidFill>
                <a:latin typeface="Calibri"/>
                <a:ea typeface="Calibri"/>
                <a:cs typeface="Calibri"/>
                <a:sym typeface="Calibri"/>
                <a:hlinkClick r:id="rId5"/>
              </a:rPr>
              <a:t>https://www.cancer.org/cancer/cancer-causes/radiation-exposure/radiofrequency-radiation.html</a:t>
            </a:r>
            <a:endParaRPr sz="1000" b="1" i="0" u="none" strike="noStrike" cap="none" dirty="0">
              <a:solidFill>
                <a:schemeClr val="dk1"/>
              </a:solidFill>
              <a:latin typeface="Calibri"/>
              <a:ea typeface="Calibri"/>
              <a:cs typeface="Calibri"/>
              <a:sym typeface="Calibri"/>
            </a:endParaRPr>
          </a:p>
          <a:p>
            <a:pPr marL="0" marR="0" lvl="0" indent="0" algn="l" rtl="0">
              <a:lnSpc>
                <a:spcPct val="150000"/>
              </a:lnSpc>
              <a:spcBef>
                <a:spcPts val="0"/>
              </a:spcBef>
              <a:spcAft>
                <a:spcPts val="0"/>
              </a:spcAft>
              <a:buClr>
                <a:schemeClr val="dk1"/>
              </a:buClr>
              <a:buSzPts val="1100"/>
              <a:buFont typeface="Arial"/>
              <a:buNone/>
            </a:pPr>
            <a:r>
              <a:rPr lang="en-US" sz="1000" b="1" i="0" u="sng" strike="noStrike" cap="none" dirty="0">
                <a:solidFill>
                  <a:srgbClr val="1155CC"/>
                </a:solidFill>
                <a:latin typeface="Calibri"/>
                <a:ea typeface="Calibri"/>
                <a:cs typeface="Calibri"/>
                <a:sym typeface="Calibri"/>
                <a:hlinkClick r:id="rId6"/>
              </a:rPr>
              <a:t>https://docs.google.com/document/d/1e0uhvZNjxC0HkKD8hxjUgIVGdbWmaJsgaQ_yFhyAnRE/edit?usp=sharing</a:t>
            </a:r>
            <a:endParaRPr sz="1000" b="1" i="0" u="none" strike="noStrike" cap="none" dirty="0">
              <a:solidFill>
                <a:schemeClr val="dk1"/>
              </a:solidFill>
              <a:latin typeface="Calibri"/>
              <a:ea typeface="Calibri"/>
              <a:cs typeface="Calibri"/>
              <a:sym typeface="Calibri"/>
            </a:endParaRPr>
          </a:p>
          <a:p>
            <a:pPr marL="0" marR="0" lvl="0" indent="0" algn="l" rtl="0">
              <a:lnSpc>
                <a:spcPct val="150000"/>
              </a:lnSpc>
              <a:spcBef>
                <a:spcPts val="0"/>
              </a:spcBef>
              <a:spcAft>
                <a:spcPts val="0"/>
              </a:spcAft>
              <a:buClr>
                <a:schemeClr val="dk1"/>
              </a:buClr>
              <a:buSzPts val="1100"/>
              <a:buFont typeface="Arial"/>
              <a:buNone/>
            </a:pPr>
            <a:r>
              <a:rPr lang="en-US" sz="1000" b="1" i="0" u="sng" strike="noStrike" cap="none" dirty="0">
                <a:solidFill>
                  <a:srgbClr val="1155CC"/>
                </a:solidFill>
                <a:latin typeface="Calibri"/>
                <a:ea typeface="Calibri"/>
                <a:cs typeface="Calibri"/>
                <a:sym typeface="Calibri"/>
                <a:hlinkClick r:id="rId7"/>
              </a:rPr>
              <a:t>https://www.explainthatstuff.com/analog-and-digital.html</a:t>
            </a:r>
            <a:endParaRPr sz="1000" b="1" i="0" u="none" strike="noStrike" cap="none" dirty="0">
              <a:solidFill>
                <a:schemeClr val="dk1"/>
              </a:solidFill>
              <a:latin typeface="Calibri"/>
              <a:ea typeface="Calibri"/>
              <a:cs typeface="Calibri"/>
              <a:sym typeface="Calibri"/>
            </a:endParaRPr>
          </a:p>
          <a:p>
            <a:pPr marL="0" marR="0" lvl="0" indent="0" algn="l" rtl="0">
              <a:lnSpc>
                <a:spcPct val="150000"/>
              </a:lnSpc>
              <a:spcBef>
                <a:spcPts val="0"/>
              </a:spcBef>
              <a:spcAft>
                <a:spcPts val="0"/>
              </a:spcAft>
              <a:buClr>
                <a:schemeClr val="dk1"/>
              </a:buClr>
              <a:buSzPts val="1100"/>
              <a:buFont typeface="Arial"/>
              <a:buNone/>
            </a:pPr>
            <a:r>
              <a:rPr lang="en-US" sz="1000" b="1" i="0" u="sng" strike="noStrike" cap="none" dirty="0">
                <a:solidFill>
                  <a:srgbClr val="1155CC"/>
                </a:solidFill>
                <a:latin typeface="Calibri"/>
                <a:ea typeface="Calibri"/>
                <a:cs typeface="Calibri"/>
                <a:sym typeface="Calibri"/>
                <a:hlinkClick r:id="rId8"/>
              </a:rPr>
              <a:t>http://www.planetoftunes.com/digital-audio/pros-and-cons-of-analogue-and-digital-audio.html#.XROp7-hKiUk</a:t>
            </a:r>
            <a:endParaRPr sz="1000" b="1" i="0" u="sng" strike="noStrike" cap="none" dirty="0">
              <a:solidFill>
                <a:srgbClr val="1155CC"/>
              </a:solidFill>
              <a:latin typeface="Calibri"/>
              <a:ea typeface="Calibri"/>
              <a:cs typeface="Calibri"/>
              <a:sym typeface="Calibri"/>
            </a:endParaRPr>
          </a:p>
          <a:p>
            <a:pPr marL="12700" marR="212090" lvl="0" indent="0" algn="l" rtl="0">
              <a:lnSpc>
                <a:spcPct val="120300"/>
              </a:lnSpc>
              <a:spcBef>
                <a:spcPts val="795"/>
              </a:spcBef>
              <a:spcAft>
                <a:spcPts val="0"/>
              </a:spcAft>
              <a:buClr>
                <a:srgbClr val="000000"/>
              </a:buClr>
              <a:buSzPts val="900"/>
              <a:buFont typeface="Arial"/>
              <a:buNone/>
            </a:pPr>
            <a:endParaRPr sz="900" b="0" i="0" u="none" strike="noStrike" cap="none" dirty="0">
              <a:solidFill>
                <a:srgbClr val="231F20"/>
              </a:solidFill>
              <a:latin typeface="Century Gothic"/>
              <a:ea typeface="Century Gothic"/>
              <a:cs typeface="Century Gothic"/>
              <a:sym typeface="Century Gothic"/>
            </a:endParaRPr>
          </a:p>
        </p:txBody>
      </p:sp>
      <p:sp>
        <p:nvSpPr>
          <p:cNvPr id="62" name="Google Shape;62;g7de6b06b86_0_4"/>
          <p:cNvSpPr txBox="1"/>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2</a:t>
            </a:fld>
            <a:endParaRPr sz="800" b="0" i="0" u="none" strike="noStrike" cap="none">
              <a:solidFill>
                <a:srgbClr val="293983"/>
              </a:solidFill>
              <a:latin typeface="Arial Black"/>
              <a:ea typeface="Arial Black"/>
              <a:cs typeface="Arial Black"/>
              <a:sym typeface="Arial Black"/>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70"/>
        <p:cNvGrpSpPr/>
        <p:nvPr/>
      </p:nvGrpSpPr>
      <p:grpSpPr>
        <a:xfrm>
          <a:off x="0" y="0"/>
          <a:ext cx="0" cy="0"/>
          <a:chOff x="0" y="0"/>
          <a:chExt cx="0" cy="0"/>
        </a:xfrm>
      </p:grpSpPr>
      <p:sp>
        <p:nvSpPr>
          <p:cNvPr id="74" name="Google Shape;74;g81496b6fa7_0_13">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3F83107B-B0F3-1985-3B09-2D82E05CEE2C}"/>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Phenomenon and Stimulus</a:t>
            </a:r>
          </a:p>
        </p:txBody>
      </p:sp>
      <p:sp>
        <p:nvSpPr>
          <p:cNvPr id="71" name="Google Shape;71;g81496b6fa7_0_13"/>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75" name="Google Shape;75;g81496b6fa7_0_13">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76" name="Google Shape;76;g81496b6fa7_0_13">
            <a:extLst>
              <a:ext uri="{C183D7F6-B498-43B3-948B-1728B52AA6E4}">
                <adec:decorative xmlns:adec="http://schemas.microsoft.com/office/drawing/2017/decorative" val="1"/>
              </a:ext>
            </a:extLst>
          </p:cNvPr>
          <p:cNvPicPr preferRelativeResize="0"/>
          <p:nvPr/>
        </p:nvPicPr>
        <p:blipFill rotWithShape="1">
          <a:blip r:embed="rId3">
            <a:alphaModFix/>
          </a:blip>
          <a:srcRect l="28891" t="20469" r="35948" b="20790"/>
          <a:stretch/>
        </p:blipFill>
        <p:spPr>
          <a:xfrm>
            <a:off x="6972367" y="188418"/>
            <a:ext cx="441300" cy="442500"/>
          </a:xfrm>
          <a:prstGeom prst="flowChartConnector">
            <a:avLst/>
          </a:prstGeom>
          <a:noFill/>
          <a:ln>
            <a:noFill/>
          </a:ln>
        </p:spPr>
      </p:pic>
      <p:sp>
        <p:nvSpPr>
          <p:cNvPr id="80" name="Google Shape;80;g81496b6fa7_0_13"/>
          <p:cNvSpPr txBox="1"/>
          <p:nvPr/>
        </p:nvSpPr>
        <p:spPr>
          <a:xfrm>
            <a:off x="412200" y="1886662"/>
            <a:ext cx="7014663" cy="6672000"/>
          </a:xfrm>
          <a:prstGeom prst="rect">
            <a:avLst/>
          </a:prstGeom>
          <a:noFill/>
          <a:ln>
            <a:noFill/>
          </a:ln>
        </p:spPr>
        <p:txBody>
          <a:bodyPr spcFirstLastPara="1" wrap="square" lIns="0" tIns="12700" rIns="0" bIns="0" anchor="t" anchorCtr="0">
            <a:noAutofit/>
          </a:bodyPr>
          <a:lstStyle/>
          <a:p>
            <a:pPr marL="12700" marR="212090" lvl="0" indent="0" algn="l" rtl="0">
              <a:lnSpc>
                <a:spcPct val="120300"/>
              </a:lnSpc>
              <a:spcBef>
                <a:spcPts val="795"/>
              </a:spcBef>
              <a:spcAft>
                <a:spcPts val="0"/>
              </a:spcAft>
              <a:buClr>
                <a:srgbClr val="000000"/>
              </a:buClr>
              <a:buSzPts val="900"/>
              <a:buFont typeface="Arial"/>
              <a:buNone/>
            </a:pPr>
            <a:r>
              <a:rPr lang="en-US" sz="1300" b="1" i="0" u="none" strike="noStrike" cap="none" dirty="0">
                <a:solidFill>
                  <a:srgbClr val="293983"/>
                </a:solidFill>
                <a:latin typeface="Tahoma"/>
                <a:ea typeface="Tahoma"/>
                <a:cs typeface="Tahoma"/>
                <a:sym typeface="Tahoma"/>
              </a:rPr>
              <a:t>Phenomenon and Stimulus</a:t>
            </a:r>
            <a:endParaRPr sz="1300" b="1" i="0" u="none" strike="noStrike" cap="none" dirty="0">
              <a:solidFill>
                <a:srgbClr val="293983"/>
              </a:solidFill>
              <a:latin typeface="Tahoma"/>
              <a:ea typeface="Tahoma"/>
              <a:cs typeface="Tahoma"/>
              <a:sym typeface="Tahoma"/>
            </a:endParaRPr>
          </a:p>
          <a:p>
            <a:pPr marL="0" lvl="0" indent="0" algn="l" rtl="0">
              <a:lnSpc>
                <a:spcPct val="115000"/>
              </a:lnSpc>
              <a:spcBef>
                <a:spcPts val="0"/>
              </a:spcBef>
              <a:spcAft>
                <a:spcPts val="0"/>
              </a:spcAft>
              <a:buClr>
                <a:schemeClr val="dk1"/>
              </a:buClr>
              <a:buSzPts val="1100"/>
              <a:buFont typeface="Arial"/>
              <a:buNone/>
            </a:pPr>
            <a:endParaRPr lang="en-US" sz="1100" dirty="0">
              <a:solidFill>
                <a:schemeClr val="dk1"/>
              </a:solidFill>
            </a:endParaRPr>
          </a:p>
          <a:p>
            <a:pPr marL="0" lvl="0" indent="0" algn="l" rtl="0">
              <a:lnSpc>
                <a:spcPct val="150000"/>
              </a:lnSpc>
              <a:spcBef>
                <a:spcPts val="0"/>
              </a:spcBef>
              <a:spcAft>
                <a:spcPts val="0"/>
              </a:spcAft>
              <a:buClr>
                <a:schemeClr val="dk1"/>
              </a:buClr>
              <a:buSzPts val="1100"/>
              <a:buFont typeface="Arial"/>
              <a:buNone/>
            </a:pPr>
            <a:r>
              <a:rPr lang="en-US" sz="1100" dirty="0">
                <a:solidFill>
                  <a:schemeClr val="dk1"/>
                </a:solidFill>
              </a:rPr>
              <a:t>A group of students are working together on a project for school in the downstairs basement area of their local library. The basement is entirely underground, with no windows. The friends begin to get a little hungry, and so Melody tries to use her cell phone to place a call to order pizza to be delivered. However, her cell phone doesn’t have a signal, and the call won’t go through. The friends all think this is strange, because they know that there is a cell tower right outside of the library. The drawing below shows the layout of the library, the basement, and the communication systems in and around the library, and you may refer to this drawing throughout the task.</a:t>
            </a:r>
            <a:endParaRPr sz="1100" dirty="0">
              <a:solidFill>
                <a:schemeClr val="dk1"/>
              </a:solidFill>
            </a:endParaRPr>
          </a:p>
          <a:p>
            <a:pPr marL="0" marR="0" lvl="0" indent="0" algn="l" rtl="0">
              <a:lnSpc>
                <a:spcPct val="115000"/>
              </a:lnSpc>
              <a:spcBef>
                <a:spcPts val="0"/>
              </a:spcBef>
              <a:spcAft>
                <a:spcPts val="0"/>
              </a:spcAft>
              <a:buClr>
                <a:schemeClr val="dk1"/>
              </a:buClr>
              <a:buSzPts val="1100"/>
              <a:buFont typeface="Arial"/>
              <a:buNone/>
            </a:pPr>
            <a:endParaRPr sz="1100" dirty="0">
              <a:solidFill>
                <a:schemeClr val="dk1"/>
              </a:solidFill>
            </a:endParaRPr>
          </a:p>
          <a:p>
            <a:pPr marL="0" marR="0" lvl="0" indent="0" algn="l" rtl="0">
              <a:lnSpc>
                <a:spcPct val="115000"/>
              </a:lnSpc>
              <a:spcBef>
                <a:spcPts val="0"/>
              </a:spcBef>
              <a:spcAft>
                <a:spcPts val="0"/>
              </a:spcAft>
              <a:buClr>
                <a:schemeClr val="dk1"/>
              </a:buClr>
              <a:buSzPts val="1100"/>
              <a:buFont typeface="Arial"/>
              <a:buNone/>
            </a:pPr>
            <a:endParaRPr sz="1100" b="0" i="0" u="none" strike="noStrike" cap="none" dirty="0">
              <a:solidFill>
                <a:schemeClr val="dk1"/>
              </a:solidFill>
              <a:latin typeface="Arial"/>
              <a:ea typeface="Arial"/>
              <a:cs typeface="Arial"/>
              <a:sym typeface="Arial"/>
            </a:endParaRPr>
          </a:p>
          <a:p>
            <a:pPr marL="0" marR="0" lvl="0" indent="0" algn="l" rtl="0">
              <a:lnSpc>
                <a:spcPct val="115000"/>
              </a:lnSpc>
              <a:spcBef>
                <a:spcPts val="0"/>
              </a:spcBef>
              <a:spcAft>
                <a:spcPts val="0"/>
              </a:spcAft>
              <a:buClr>
                <a:schemeClr val="dk1"/>
              </a:buClr>
              <a:buSzPts val="1100"/>
              <a:buFont typeface="Arial"/>
              <a:buNone/>
            </a:pPr>
            <a:endParaRPr sz="1100" b="0" i="0" u="none" strike="noStrike" cap="none" dirty="0">
              <a:solidFill>
                <a:schemeClr val="dk1"/>
              </a:solidFill>
              <a:latin typeface="Arial"/>
              <a:ea typeface="Arial"/>
              <a:cs typeface="Arial"/>
              <a:sym typeface="Arial"/>
            </a:endParaRPr>
          </a:p>
        </p:txBody>
      </p:sp>
      <p:pic>
        <p:nvPicPr>
          <p:cNvPr id="82" name="Google Shape;82;g81496b6fa7_0_13" descr="Group of students in the downstairs area of the local library."/>
          <p:cNvPicPr preferRelativeResize="0"/>
          <p:nvPr/>
        </p:nvPicPr>
        <p:blipFill rotWithShape="1">
          <a:blip r:embed="rId4">
            <a:alphaModFix/>
          </a:blip>
          <a:srcRect/>
          <a:stretch/>
        </p:blipFill>
        <p:spPr>
          <a:xfrm>
            <a:off x="1338262" y="4520062"/>
            <a:ext cx="5095875" cy="4038600"/>
          </a:xfrm>
          <a:prstGeom prst="rect">
            <a:avLst/>
          </a:prstGeom>
          <a:noFill/>
          <a:ln>
            <a:noFill/>
          </a:ln>
        </p:spPr>
      </p:pic>
      <p:sp>
        <p:nvSpPr>
          <p:cNvPr id="77" name="Google Shape;77;g81496b6fa7_0_13"/>
          <p:cNvSpPr txBox="1"/>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3</a:t>
            </a:fld>
            <a:endParaRPr sz="800" b="0" i="0" u="none" strike="noStrike" cap="none">
              <a:solidFill>
                <a:srgbClr val="293983"/>
              </a:solidFill>
              <a:latin typeface="Arial Black"/>
              <a:ea typeface="Arial Black"/>
              <a:cs typeface="Arial Black"/>
              <a:sym typeface="Arial Black"/>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86"/>
        <p:cNvGrpSpPr/>
        <p:nvPr/>
      </p:nvGrpSpPr>
      <p:grpSpPr>
        <a:xfrm>
          <a:off x="0" y="0"/>
          <a:ext cx="0" cy="0"/>
          <a:chOff x="0" y="0"/>
          <a:chExt cx="0" cy="0"/>
        </a:xfrm>
      </p:grpSpPr>
      <p:sp>
        <p:nvSpPr>
          <p:cNvPr id="90" name="Google Shape;90;g7f06b25011_0_2">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8B62FA99-27D4-F8CF-BE50-E47686FB6F55}"/>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1</a:t>
            </a:r>
          </a:p>
        </p:txBody>
      </p:sp>
      <p:sp>
        <p:nvSpPr>
          <p:cNvPr id="87" name="Google Shape;87;g7f06b25011_0_2"/>
          <p:cNvSpPr txBox="1"/>
          <p:nvPr/>
        </p:nvSpPr>
        <p:spPr>
          <a:xfrm>
            <a:off x="405200" y="907264"/>
            <a:ext cx="7221000" cy="754424"/>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a:p>
            <a:pPr marL="12700" marR="0" lvl="0" indent="0" algn="l" rtl="0">
              <a:lnSpc>
                <a:spcPct val="100000"/>
              </a:lnSpc>
              <a:spcBef>
                <a:spcPts val="0"/>
              </a:spcBef>
              <a:spcAft>
                <a:spcPts val="0"/>
              </a:spcAft>
              <a:buClr>
                <a:schemeClr val="dk1"/>
              </a:buClr>
              <a:buSzPts val="1400"/>
              <a:buFont typeface="Arial"/>
              <a:buNone/>
            </a:pPr>
            <a:endParaRPr sz="1400" b="0"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300"/>
              <a:buFont typeface="Arial"/>
              <a:buNone/>
            </a:pPr>
            <a:endParaRPr lang="en-US" sz="1300" b="1" i="0" u="none" strike="noStrike" cap="none" dirty="0">
              <a:solidFill>
                <a:srgbClr val="293983"/>
              </a:solidFill>
              <a:latin typeface="Tahoma"/>
              <a:ea typeface="Tahoma"/>
              <a:cs typeface="Tahoma"/>
              <a:sym typeface="Tahoma"/>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latin typeface="Tahoma"/>
                <a:ea typeface="Tahoma"/>
                <a:cs typeface="Tahoma"/>
                <a:sym typeface="Tahoma"/>
              </a:rPr>
              <a:t>Prompt 1  </a:t>
            </a:r>
            <a:endParaRPr sz="900" b="0" i="0" u="none" strike="noStrike" cap="none" dirty="0">
              <a:solidFill>
                <a:srgbClr val="231F20"/>
              </a:solidFill>
              <a:latin typeface="Century Gothic"/>
              <a:ea typeface="Century Gothic"/>
              <a:cs typeface="Century Gothic"/>
              <a:sym typeface="Century Gothic"/>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dirty="0">
              <a:solidFill>
                <a:srgbClr val="293983"/>
              </a:solidFill>
              <a:latin typeface="Tahoma"/>
              <a:ea typeface="Tahoma"/>
              <a:cs typeface="Tahoma"/>
              <a:sym typeface="Tahoma"/>
            </a:endParaRPr>
          </a:p>
          <a:p>
            <a:pPr marL="12700" marR="0" lvl="0" indent="0" algn="l" rtl="0">
              <a:lnSpc>
                <a:spcPct val="100000"/>
              </a:lnSpc>
              <a:spcBef>
                <a:spcPts val="0"/>
              </a:spcBef>
              <a:spcAft>
                <a:spcPts val="0"/>
              </a:spcAft>
              <a:buClr>
                <a:schemeClr val="dk1"/>
              </a:buClr>
              <a:buSzPts val="1400"/>
              <a:buFont typeface="Arial"/>
              <a:buNone/>
            </a:pPr>
            <a:endParaRPr sz="1400" b="0"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chemeClr val="dk1"/>
              </a:buClr>
              <a:buSzPts val="1400"/>
              <a:buFont typeface="Arial"/>
              <a:buNone/>
            </a:pPr>
            <a:endParaRPr sz="1400" b="0"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chemeClr val="dk1"/>
              </a:buClr>
              <a:buSzPts val="1400"/>
              <a:buFont typeface="Arial"/>
              <a:buNone/>
            </a:pPr>
            <a:endParaRPr sz="1400" b="0"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latin typeface="Calibri"/>
              <a:ea typeface="Calibri"/>
              <a:cs typeface="Calibri"/>
              <a:sym typeface="Calibri"/>
            </a:endParaRPr>
          </a:p>
        </p:txBody>
      </p:sp>
      <p:sp>
        <p:nvSpPr>
          <p:cNvPr id="91" name="Google Shape;91;g7f06b25011_0_2">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92" name="Google Shape;92;g7f06b25011_0_2">
            <a:extLst>
              <a:ext uri="{C183D7F6-B498-43B3-948B-1728B52AA6E4}">
                <adec:decorative xmlns:adec="http://schemas.microsoft.com/office/drawing/2017/decorative" val="1"/>
              </a:ext>
            </a:extLst>
          </p:cNvPr>
          <p:cNvPicPr preferRelativeResize="0"/>
          <p:nvPr/>
        </p:nvPicPr>
        <p:blipFill rotWithShape="1">
          <a:blip r:embed="rId3">
            <a:alphaModFix/>
          </a:blip>
          <a:srcRect l="28891" t="20469" r="35948" b="20790"/>
          <a:stretch/>
        </p:blipFill>
        <p:spPr>
          <a:xfrm>
            <a:off x="6972367" y="188418"/>
            <a:ext cx="441300" cy="442500"/>
          </a:xfrm>
          <a:prstGeom prst="flowChartConnector">
            <a:avLst/>
          </a:prstGeom>
          <a:noFill/>
          <a:ln>
            <a:noFill/>
          </a:ln>
        </p:spPr>
      </p:pic>
      <p:sp>
        <p:nvSpPr>
          <p:cNvPr id="97" name="Google Shape;97;g7f06b25011_0_2"/>
          <p:cNvSpPr txBox="1"/>
          <p:nvPr/>
        </p:nvSpPr>
        <p:spPr>
          <a:xfrm>
            <a:off x="336350" y="2052924"/>
            <a:ext cx="6731100" cy="916913"/>
          </a:xfrm>
          <a:prstGeom prst="rect">
            <a:avLst/>
          </a:prstGeom>
          <a:noFill/>
          <a:ln>
            <a:noFill/>
          </a:ln>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rgbClr val="000000"/>
              </a:buClr>
              <a:buSzPts val="1100"/>
              <a:buFont typeface="Arial"/>
              <a:buNone/>
            </a:pPr>
            <a:r>
              <a:rPr lang="en-US" sz="1100" b="0" i="0" u="none" strike="noStrike" cap="none" dirty="0">
                <a:solidFill>
                  <a:schemeClr val="dk1"/>
                </a:solidFill>
                <a:latin typeface="Arial"/>
                <a:ea typeface="Arial"/>
                <a:cs typeface="Arial"/>
                <a:sym typeface="Arial"/>
              </a:rPr>
              <a:t>1a:  Given the model below of the information transfer from Melody’s phone to the pizza store, indicate with an “X” the location where the problem is occurring with the cell signal.  What type of wave behavior is associated with this problem? </a:t>
            </a:r>
            <a:endParaRPr sz="1100" b="0" i="0" u="none" strike="noStrike" cap="none" dirty="0">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100"/>
              <a:buFont typeface="Arial"/>
              <a:buNone/>
            </a:pPr>
            <a:endParaRPr sz="1100" b="0" i="0" u="none" strike="noStrike" cap="none" dirty="0">
              <a:solidFill>
                <a:schemeClr val="dk1"/>
              </a:solidFill>
              <a:latin typeface="Arial"/>
              <a:ea typeface="Arial"/>
              <a:cs typeface="Arial"/>
              <a:sym typeface="Arial"/>
            </a:endParaRPr>
          </a:p>
          <a:p>
            <a:pPr marL="0" marR="0" lvl="0" indent="0" algn="l" rtl="0">
              <a:lnSpc>
                <a:spcPct val="115000"/>
              </a:lnSpc>
              <a:spcBef>
                <a:spcPts val="0"/>
              </a:spcBef>
              <a:spcAft>
                <a:spcPts val="0"/>
              </a:spcAft>
              <a:buClr>
                <a:schemeClr val="dk1"/>
              </a:buClr>
              <a:buSzPts val="1100"/>
              <a:buFont typeface="Arial"/>
              <a:buNone/>
            </a:pPr>
            <a:endParaRPr sz="1100" b="0" i="0" u="none" strike="noStrike" cap="none" dirty="0">
              <a:solidFill>
                <a:schemeClr val="dk1"/>
              </a:solidFill>
              <a:latin typeface="Arial"/>
              <a:ea typeface="Arial"/>
              <a:cs typeface="Arial"/>
              <a:sym typeface="Arial"/>
            </a:endParaRPr>
          </a:p>
          <a:p>
            <a:pPr marL="0" marR="0" lvl="0" indent="0" algn="ctr" rtl="0">
              <a:lnSpc>
                <a:spcPct val="115000"/>
              </a:lnSpc>
              <a:spcBef>
                <a:spcPts val="0"/>
              </a:spcBef>
              <a:spcAft>
                <a:spcPts val="0"/>
              </a:spcAft>
              <a:buClr>
                <a:srgbClr val="000000"/>
              </a:buClr>
              <a:buSzPts val="1100"/>
              <a:buFont typeface="Arial"/>
              <a:buNone/>
            </a:pPr>
            <a:endParaRPr sz="1100" b="0" i="0" u="none" strike="noStrike" cap="none" dirty="0">
              <a:solidFill>
                <a:schemeClr val="dk1"/>
              </a:solidFill>
              <a:latin typeface="Arial"/>
              <a:ea typeface="Arial"/>
              <a:cs typeface="Arial"/>
              <a:sym typeface="Arial"/>
            </a:endParaRPr>
          </a:p>
          <a:p>
            <a:pPr marL="0" marR="0" lvl="0" indent="0" algn="ctr" rtl="0">
              <a:lnSpc>
                <a:spcPct val="115000"/>
              </a:lnSpc>
              <a:spcBef>
                <a:spcPts val="0"/>
              </a:spcBef>
              <a:spcAft>
                <a:spcPts val="0"/>
              </a:spcAft>
              <a:buClr>
                <a:srgbClr val="000000"/>
              </a:buClr>
              <a:buSzPts val="1100"/>
              <a:buFont typeface="Arial"/>
              <a:buNone/>
            </a:pPr>
            <a:endParaRPr sz="1100" b="0" i="0" u="none" strike="noStrike" cap="none" dirty="0">
              <a:solidFill>
                <a:schemeClr val="dk1"/>
              </a:solidFill>
              <a:latin typeface="Arial"/>
              <a:ea typeface="Arial"/>
              <a:cs typeface="Arial"/>
              <a:sym typeface="Arial"/>
            </a:endParaRPr>
          </a:p>
          <a:p>
            <a:pPr marL="0" marR="0" lvl="0" indent="0" algn="ctr" rtl="0">
              <a:lnSpc>
                <a:spcPct val="115000"/>
              </a:lnSpc>
              <a:spcBef>
                <a:spcPts val="0"/>
              </a:spcBef>
              <a:spcAft>
                <a:spcPts val="0"/>
              </a:spcAft>
              <a:buClr>
                <a:srgbClr val="000000"/>
              </a:buClr>
              <a:buSzPts val="1100"/>
              <a:buFont typeface="Arial"/>
              <a:buNone/>
            </a:pPr>
            <a:endParaRPr sz="1100" b="0" i="0" u="none" strike="noStrike" cap="none" dirty="0">
              <a:solidFill>
                <a:schemeClr val="dk1"/>
              </a:solidFill>
              <a:latin typeface="Arial"/>
              <a:ea typeface="Arial"/>
              <a:cs typeface="Arial"/>
              <a:sym typeface="Arial"/>
            </a:endParaRPr>
          </a:p>
          <a:p>
            <a:pPr marL="0" marR="0" lvl="0" indent="0" algn="l" rtl="0">
              <a:lnSpc>
                <a:spcPct val="115000"/>
              </a:lnSpc>
              <a:spcBef>
                <a:spcPts val="0"/>
              </a:spcBef>
              <a:spcAft>
                <a:spcPts val="0"/>
              </a:spcAft>
              <a:buClr>
                <a:schemeClr val="dk1"/>
              </a:buClr>
              <a:buSzPts val="1100"/>
              <a:buFont typeface="Arial"/>
              <a:buNone/>
            </a:pPr>
            <a:endParaRPr sz="1100" b="0" i="0" u="none" strike="noStrike" cap="none" dirty="0">
              <a:solidFill>
                <a:schemeClr val="dk1"/>
              </a:solidFill>
              <a:latin typeface="Arial"/>
              <a:ea typeface="Arial"/>
              <a:cs typeface="Arial"/>
              <a:sym typeface="Arial"/>
            </a:endParaRPr>
          </a:p>
          <a:p>
            <a:pPr marL="0" marR="0" lvl="0" indent="0" algn="l" rtl="0">
              <a:lnSpc>
                <a:spcPct val="115000"/>
              </a:lnSpc>
              <a:spcBef>
                <a:spcPts val="0"/>
              </a:spcBef>
              <a:spcAft>
                <a:spcPts val="0"/>
              </a:spcAft>
              <a:buClr>
                <a:schemeClr val="dk1"/>
              </a:buClr>
              <a:buSzPts val="1100"/>
              <a:buFont typeface="Arial"/>
              <a:buNone/>
            </a:pPr>
            <a:r>
              <a:rPr lang="en-US" sz="1100" b="0" i="0" u="none" strike="noStrike" cap="none" dirty="0">
                <a:solidFill>
                  <a:schemeClr val="dk1"/>
                </a:solidFill>
                <a:latin typeface="Arial"/>
                <a:ea typeface="Arial"/>
                <a:cs typeface="Arial"/>
                <a:sym typeface="Arial"/>
              </a:rPr>
              <a:t>Wave Behavior: ________________________________________</a:t>
            </a:r>
            <a:endParaRPr sz="1100" b="0"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98" name="Google Shape;98;g7f06b25011_0_2" descr="Information Transfer in Melody's Cell Phone Communication System&#10;&#10;Melody's Cell Phone connects to the Cell Phone Tower which then connects to the Pizza Store Phone."/>
          <p:cNvPicPr preferRelativeResize="0"/>
          <p:nvPr/>
        </p:nvPicPr>
        <p:blipFill rotWithShape="1">
          <a:blip r:embed="rId4">
            <a:alphaModFix/>
          </a:blip>
          <a:srcRect/>
          <a:stretch/>
        </p:blipFill>
        <p:spPr>
          <a:xfrm>
            <a:off x="1618206" y="3054268"/>
            <a:ext cx="4306966" cy="916913"/>
          </a:xfrm>
          <a:prstGeom prst="rect">
            <a:avLst/>
          </a:prstGeom>
          <a:noFill/>
          <a:ln>
            <a:noFill/>
          </a:ln>
        </p:spPr>
      </p:pic>
      <p:sp>
        <p:nvSpPr>
          <p:cNvPr id="99" name="Google Shape;99;g7f06b25011_0_2"/>
          <p:cNvSpPr txBox="1"/>
          <p:nvPr/>
        </p:nvSpPr>
        <p:spPr>
          <a:xfrm>
            <a:off x="336350" y="4421247"/>
            <a:ext cx="6593400" cy="2050200"/>
          </a:xfrm>
          <a:prstGeom prst="rect">
            <a:avLst/>
          </a:prstGeom>
          <a:noFill/>
          <a:ln>
            <a:noFill/>
          </a:ln>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rgbClr val="000000"/>
              </a:buClr>
              <a:buSzPts val="1100"/>
              <a:buFont typeface="Arial"/>
              <a:buNone/>
            </a:pPr>
            <a:r>
              <a:rPr lang="en-US" sz="1100" b="0" i="0" u="none" strike="noStrike" cap="none" dirty="0">
                <a:solidFill>
                  <a:schemeClr val="dk1"/>
                </a:solidFill>
                <a:latin typeface="Arial"/>
                <a:ea typeface="Arial"/>
                <a:cs typeface="Arial"/>
                <a:sym typeface="Arial"/>
              </a:rPr>
              <a:t>1b: The chart below provides information about how building material can impact a cell phone signal. Cell phone signal is measured in units called decibel-milliwatts (dBm).  In order to connect to make a call, the phone needs to be able to send and/or receive between 50 and 100 dBm.  The chart shows the number of dBm that are absorbed or blocked by various building materials, shown in “signal loss”.  Based on this information, construct an explanation to describe which material has most likely been used in the building that Melody and the students are working in.  Assume (for simplicity’s sake) that the library walls are built of a single material, not a combination. </a:t>
            </a:r>
            <a:endParaRPr sz="1100" b="0" i="0" u="none" strike="noStrike" cap="none" dirty="0">
              <a:solidFill>
                <a:schemeClr val="dk1"/>
              </a:solidFill>
              <a:latin typeface="Arial"/>
              <a:ea typeface="Arial"/>
              <a:cs typeface="Arial"/>
              <a:sym typeface="Arial"/>
            </a:endParaRPr>
          </a:p>
          <a:p>
            <a:pPr marL="0" marR="0" lvl="0" indent="0" algn="l" rtl="0">
              <a:lnSpc>
                <a:spcPct val="115000"/>
              </a:lnSpc>
              <a:spcBef>
                <a:spcPts val="0"/>
              </a:spcBef>
              <a:spcAft>
                <a:spcPts val="0"/>
              </a:spcAft>
              <a:buClr>
                <a:srgbClr val="000000"/>
              </a:buClr>
              <a:buSzPts val="1100"/>
              <a:buFont typeface="Arial"/>
              <a:buNone/>
            </a:pPr>
            <a:endParaRPr sz="1100" b="0" i="0" u="none" strike="noStrike" cap="none" dirty="0">
              <a:solidFill>
                <a:schemeClr val="dk1"/>
              </a:solidFill>
              <a:latin typeface="Arial"/>
              <a:ea typeface="Arial"/>
              <a:cs typeface="Arial"/>
              <a:sym typeface="Arial"/>
            </a:endParaRPr>
          </a:p>
          <a:p>
            <a:pPr marL="0" marR="0" lvl="0" indent="0" algn="l" rtl="0">
              <a:lnSpc>
                <a:spcPct val="115000"/>
              </a:lnSpc>
              <a:spcBef>
                <a:spcPts val="0"/>
              </a:spcBef>
              <a:spcAft>
                <a:spcPts val="0"/>
              </a:spcAft>
              <a:buClr>
                <a:schemeClr val="dk1"/>
              </a:buClr>
              <a:buSzPts val="1100"/>
              <a:buFont typeface="Arial"/>
              <a:buNone/>
            </a:pPr>
            <a:endParaRPr sz="1100" b="0" i="0" u="none" strike="noStrike" cap="none" dirty="0">
              <a:solidFill>
                <a:schemeClr val="dk1"/>
              </a:solidFill>
              <a:latin typeface="Arial"/>
              <a:ea typeface="Arial"/>
              <a:cs typeface="Arial"/>
              <a:sym typeface="Arial"/>
            </a:endParaRPr>
          </a:p>
        </p:txBody>
      </p:sp>
      <p:graphicFrame>
        <p:nvGraphicFramePr>
          <p:cNvPr id="100" name="Google Shape;100;g7f06b25011_0_2"/>
          <p:cNvGraphicFramePr/>
          <p:nvPr>
            <p:extLst>
              <p:ext uri="{D42A27DB-BD31-4B8C-83A1-F6EECF244321}">
                <p14:modId xmlns:p14="http://schemas.microsoft.com/office/powerpoint/2010/main" val="798344056"/>
              </p:ext>
            </p:extLst>
          </p:nvPr>
        </p:nvGraphicFramePr>
        <p:xfrm>
          <a:off x="1618206" y="6876762"/>
          <a:ext cx="4764900" cy="2050200"/>
        </p:xfrm>
        <a:graphic>
          <a:graphicData uri="http://schemas.openxmlformats.org/drawingml/2006/table">
            <a:tbl>
              <a:tblPr firstRow="1">
                <a:noFill/>
                <a:tableStyleId>{B7C48D6A-69C8-419F-B8CB-F48239063F69}</a:tableStyleId>
              </a:tblPr>
              <a:tblGrid>
                <a:gridCol w="2382450">
                  <a:extLst>
                    <a:ext uri="{9D8B030D-6E8A-4147-A177-3AD203B41FA5}">
                      <a16:colId xmlns:a16="http://schemas.microsoft.com/office/drawing/2014/main" val="20000"/>
                    </a:ext>
                  </a:extLst>
                </a:gridCol>
                <a:gridCol w="2382450">
                  <a:extLst>
                    <a:ext uri="{9D8B030D-6E8A-4147-A177-3AD203B41FA5}">
                      <a16:colId xmlns:a16="http://schemas.microsoft.com/office/drawing/2014/main" val="20001"/>
                    </a:ext>
                  </a:extLst>
                </a:gridCol>
              </a:tblGrid>
              <a:tr h="227800">
                <a:tc>
                  <a:txBody>
                    <a:bodyPr/>
                    <a:lstStyle/>
                    <a:p>
                      <a:pPr marL="0" marR="0" lvl="0" indent="0" algn="ctr" rtl="0">
                        <a:lnSpc>
                          <a:spcPct val="100000"/>
                        </a:lnSpc>
                        <a:spcBef>
                          <a:spcPts val="0"/>
                        </a:spcBef>
                        <a:spcAft>
                          <a:spcPts val="0"/>
                        </a:spcAft>
                        <a:buClr>
                          <a:srgbClr val="000000"/>
                        </a:buClr>
                        <a:buSzPts val="1100"/>
                        <a:buFont typeface="Arial"/>
                        <a:buNone/>
                      </a:pPr>
                      <a:r>
                        <a:rPr lang="en-US" sz="1000" b="1" u="none" strike="noStrike" cap="none"/>
                        <a:t>Building Material</a:t>
                      </a:r>
                      <a:endParaRPr sz="1000" b="1" u="none" strike="noStrike" cap="none"/>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CCCCCC"/>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US" sz="1000" b="1" u="none" strike="noStrike" cap="none"/>
                        <a:t>Effect on Cell Phone Signal (dBm)</a:t>
                      </a:r>
                      <a:endParaRPr sz="1000" b="1" u="none" strike="noStrike" cap="none"/>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CCCCCC"/>
                    </a:solidFill>
                  </a:tcPr>
                </a:tc>
                <a:extLst>
                  <a:ext uri="{0D108BD9-81ED-4DB2-BD59-A6C34878D82A}">
                    <a16:rowId xmlns:a16="http://schemas.microsoft.com/office/drawing/2014/main" val="10000"/>
                  </a:ext>
                </a:extLst>
              </a:tr>
              <a:tr h="227800">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a:t>Concrete</a:t>
                      </a:r>
                      <a:endParaRPr sz="1000" u="none" strike="noStrike" cap="none"/>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dirty="0"/>
                        <a:t>-55.2</a:t>
                      </a:r>
                      <a:endParaRPr sz="1000" u="none" strike="noStrike" cap="none" dirty="0"/>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227800">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a:t>Reinforced Concrete</a:t>
                      </a:r>
                      <a:endParaRPr sz="1000" u="none" strike="noStrike" cap="none"/>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dirty="0"/>
                        <a:t>-53.8</a:t>
                      </a:r>
                      <a:endParaRPr sz="1000" u="none" strike="noStrike" cap="none" dirty="0"/>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227800">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a:t>Metal</a:t>
                      </a:r>
                      <a:endParaRPr sz="1000" u="none" strike="noStrike" cap="none"/>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dirty="0"/>
                        <a:t>-41.0</a:t>
                      </a:r>
                      <a:endParaRPr sz="1000" u="none" strike="noStrike" cap="none" dirty="0"/>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227800">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a:t>Tinted or low-emissivity glass</a:t>
                      </a:r>
                      <a:endParaRPr sz="1000" u="none" strike="noStrike" cap="none"/>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dirty="0"/>
                        <a:t>-32.0</a:t>
                      </a:r>
                      <a:endParaRPr sz="1000" u="none" strike="noStrike" cap="none" dirty="0"/>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227800">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a:t>Brick</a:t>
                      </a:r>
                      <a:endParaRPr sz="1000" u="none" strike="noStrike" cap="none"/>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dirty="0"/>
                        <a:t>-15.3</a:t>
                      </a:r>
                      <a:endParaRPr sz="1000" u="none" strike="noStrike" cap="none" dirty="0"/>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227800">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a:t>Lumber</a:t>
                      </a:r>
                      <a:endParaRPr sz="1000" u="none" strike="noStrike" cap="none"/>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a:t>-3.27</a:t>
                      </a:r>
                      <a:endParaRPr sz="1000" u="none" strike="noStrike" cap="none"/>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227800">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a:t>Traditional glass</a:t>
                      </a:r>
                      <a:endParaRPr sz="1000" u="none" strike="noStrike" cap="none"/>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a:t>-0.07</a:t>
                      </a:r>
                      <a:endParaRPr sz="1000" u="none" strike="noStrike" cap="none"/>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7"/>
                  </a:ext>
                </a:extLst>
              </a:tr>
              <a:tr h="227800">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a:t>Drywall</a:t>
                      </a:r>
                      <a:endParaRPr sz="1000" u="none" strike="noStrike" cap="none"/>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100"/>
                        <a:buFont typeface="Arial"/>
                        <a:buNone/>
                      </a:pPr>
                      <a:r>
                        <a:rPr lang="en-US" sz="1000" u="none" strike="noStrike" cap="none" dirty="0"/>
                        <a:t>-0</a:t>
                      </a:r>
                      <a:endParaRPr sz="1000" u="none" strike="noStrike" cap="none" dirty="0"/>
                    </a:p>
                  </a:txBody>
                  <a:tcPr marL="27300" marR="27300" marT="27300" marB="273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93" name="Google Shape;93;g7f06b25011_0_2"/>
          <p:cNvSpPr txBox="1"/>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4</a:t>
            </a:fld>
            <a:endParaRPr sz="800" b="0" i="0" u="none" strike="noStrike" cap="none">
              <a:solidFill>
                <a:srgbClr val="293983"/>
              </a:solidFill>
              <a:latin typeface="Arial Black"/>
              <a:ea typeface="Arial Black"/>
              <a:cs typeface="Arial Black"/>
              <a:sym typeface="Arial Black"/>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104"/>
        <p:cNvGrpSpPr/>
        <p:nvPr/>
      </p:nvGrpSpPr>
      <p:grpSpPr>
        <a:xfrm>
          <a:off x="0" y="0"/>
          <a:ext cx="0" cy="0"/>
          <a:chOff x="0" y="0"/>
          <a:chExt cx="0" cy="0"/>
        </a:xfrm>
      </p:grpSpPr>
      <p:sp>
        <p:nvSpPr>
          <p:cNvPr id="2" name="Title 1">
            <a:extLst>
              <a:ext uri="{FF2B5EF4-FFF2-40B4-BE49-F238E27FC236}">
                <a16:creationId xmlns:a16="http://schemas.microsoft.com/office/drawing/2014/main" id="{18E87353-F232-4F56-75F9-D3B72476375B}"/>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1: Assesses</a:t>
            </a:r>
          </a:p>
        </p:txBody>
      </p:sp>
      <p:sp>
        <p:nvSpPr>
          <p:cNvPr id="105" name="Google Shape;105;g70d67b4cc2_0_1"/>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108" name="Google Shape;108;g70d67b4cc2_0_1">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9" name="Google Shape;109;g70d67b4cc2_0_1">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110" name="Google Shape;110;g70d67b4cc2_0_1">
            <a:extLst>
              <a:ext uri="{C183D7F6-B498-43B3-948B-1728B52AA6E4}">
                <adec:decorative xmlns:adec="http://schemas.microsoft.com/office/drawing/2017/decorative" val="1"/>
              </a:ext>
            </a:extLst>
          </p:cNvPr>
          <p:cNvPicPr preferRelativeResize="0"/>
          <p:nvPr/>
        </p:nvPicPr>
        <p:blipFill rotWithShape="1">
          <a:blip r:embed="rId3">
            <a:alphaModFix/>
          </a:blip>
          <a:srcRect l="28891" t="20469" r="35948" b="20789"/>
          <a:stretch/>
        </p:blipFill>
        <p:spPr>
          <a:xfrm>
            <a:off x="6972367" y="188418"/>
            <a:ext cx="441300" cy="442500"/>
          </a:xfrm>
          <a:prstGeom prst="flowChartConnector">
            <a:avLst/>
          </a:prstGeom>
          <a:noFill/>
          <a:ln>
            <a:noFill/>
          </a:ln>
        </p:spPr>
      </p:pic>
      <p:graphicFrame>
        <p:nvGraphicFramePr>
          <p:cNvPr id="115" name="Google Shape;115;g70d67b4cc2_0_1"/>
          <p:cNvGraphicFramePr/>
          <p:nvPr>
            <p:extLst>
              <p:ext uri="{D42A27DB-BD31-4B8C-83A1-F6EECF244321}">
                <p14:modId xmlns:p14="http://schemas.microsoft.com/office/powerpoint/2010/main" val="3571467507"/>
              </p:ext>
            </p:extLst>
          </p:nvPr>
        </p:nvGraphicFramePr>
        <p:xfrm>
          <a:off x="405187" y="1561460"/>
          <a:ext cx="6767525" cy="2219616"/>
        </p:xfrm>
        <a:graphic>
          <a:graphicData uri="http://schemas.openxmlformats.org/drawingml/2006/table">
            <a:tbl>
              <a:tblPr firstRow="1">
                <a:noFill/>
                <a:tableStyleId>{B7C48D6A-69C8-419F-B8CB-F48239063F69}</a:tableStyleId>
              </a:tblPr>
              <a:tblGrid>
                <a:gridCol w="867925">
                  <a:extLst>
                    <a:ext uri="{9D8B030D-6E8A-4147-A177-3AD203B41FA5}">
                      <a16:colId xmlns:a16="http://schemas.microsoft.com/office/drawing/2014/main" val="20000"/>
                    </a:ext>
                  </a:extLst>
                </a:gridCol>
                <a:gridCol w="5899600">
                  <a:extLst>
                    <a:ext uri="{9D8B030D-6E8A-4147-A177-3AD203B41FA5}">
                      <a16:colId xmlns:a16="http://schemas.microsoft.com/office/drawing/2014/main" val="20001"/>
                    </a:ext>
                  </a:extLst>
                </a:gridCol>
              </a:tblGrid>
              <a:tr h="381000">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latin typeface="Tahoma"/>
                          <a:ea typeface="Tahoma"/>
                          <a:cs typeface="Tahoma"/>
                          <a:sym typeface="Tahoma"/>
                        </a:rPr>
                        <a:t>Prompt 1 assesses: </a:t>
                      </a:r>
                      <a:endParaRPr sz="1200" b="1" u="none" strike="noStrike" cap="none" dirty="0">
                        <a:latin typeface="Tahoma"/>
                        <a:ea typeface="Tahoma"/>
                        <a:cs typeface="Tahoma"/>
                        <a:sym typeface="Tahoma"/>
                      </a:endParaRPr>
                    </a:p>
                  </a:txBody>
                  <a:tcPr marL="91425" marR="91425" marT="91425" marB="91425"/>
                </a:tc>
                <a:tc hMerge="1">
                  <a:txBody>
                    <a:bodyPr/>
                    <a:lstStyle/>
                    <a:p>
                      <a:endParaRPr lang="en-US"/>
                    </a:p>
                  </a:txBody>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B15407"/>
                          </a:solidFill>
                          <a:latin typeface="Tahoma"/>
                          <a:ea typeface="Tahoma"/>
                          <a:cs typeface="Tahoma"/>
                          <a:sym typeface="Tahoma"/>
                        </a:rPr>
                        <a:t>TN Standard</a:t>
                      </a:r>
                      <a:endParaRPr sz="1000" b="1" u="none" strike="noStrike" cap="none" dirty="0">
                        <a:solidFill>
                          <a:srgbClr val="B15407"/>
                        </a:solidFill>
                        <a:latin typeface="Tahoma"/>
                        <a:ea typeface="Tahoma"/>
                        <a:cs typeface="Tahoma"/>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a:solidFill>
                            <a:schemeClr val="dk1"/>
                          </a:solidFill>
                          <a:latin typeface="Calibri"/>
                          <a:ea typeface="Calibri"/>
                          <a:cs typeface="Calibri"/>
                          <a:sym typeface="Calibri"/>
                        </a:rPr>
                        <a:t>TASS 8.PS4.2 Compare and contrast mechanical waves and electromagnetic waves based on refraction, </a:t>
                      </a:r>
                      <a:r>
                        <a:rPr lang="en-US" sz="1000" b="1" u="none" strike="noStrike" cap="none">
                          <a:solidFill>
                            <a:schemeClr val="dk1"/>
                          </a:solidFill>
                          <a:latin typeface="Calibri"/>
                          <a:ea typeface="Calibri"/>
                          <a:cs typeface="Calibri"/>
                          <a:sym typeface="Calibri"/>
                        </a:rPr>
                        <a:t>reflection</a:t>
                      </a:r>
                      <a:r>
                        <a:rPr lang="en-US" sz="1000" u="none" strike="noStrike" cap="none">
                          <a:solidFill>
                            <a:schemeClr val="dk1"/>
                          </a:solidFill>
                          <a:latin typeface="Calibri"/>
                          <a:ea typeface="Calibri"/>
                          <a:cs typeface="Calibri"/>
                          <a:sym typeface="Calibri"/>
                        </a:rPr>
                        <a:t>, transmission, </a:t>
                      </a:r>
                      <a:r>
                        <a:rPr lang="en-US" sz="1000" b="1" u="none" strike="noStrike" cap="none">
                          <a:solidFill>
                            <a:schemeClr val="dk1"/>
                          </a:solidFill>
                          <a:latin typeface="Calibri"/>
                          <a:ea typeface="Calibri"/>
                          <a:cs typeface="Calibri"/>
                          <a:sym typeface="Calibri"/>
                        </a:rPr>
                        <a:t>absorption</a:t>
                      </a:r>
                      <a:r>
                        <a:rPr lang="en-US" sz="1000" u="none" strike="noStrike" cap="none">
                          <a:solidFill>
                            <a:schemeClr val="dk1"/>
                          </a:solidFill>
                          <a:latin typeface="Calibri"/>
                          <a:ea typeface="Calibri"/>
                          <a:cs typeface="Calibri"/>
                          <a:sym typeface="Calibri"/>
                        </a:rPr>
                        <a:t>, and</a:t>
                      </a:r>
                      <a:r>
                        <a:rPr lang="en-US" sz="1000" b="1" u="none" strike="noStrike" cap="none">
                          <a:solidFill>
                            <a:schemeClr val="dk1"/>
                          </a:solidFill>
                          <a:latin typeface="Calibri"/>
                          <a:ea typeface="Calibri"/>
                          <a:cs typeface="Calibri"/>
                          <a:sym typeface="Calibri"/>
                        </a:rPr>
                        <a:t> their behavior through</a:t>
                      </a:r>
                      <a:r>
                        <a:rPr lang="en-US" sz="1000" u="none" strike="noStrike" cap="none">
                          <a:solidFill>
                            <a:schemeClr val="dk1"/>
                          </a:solidFill>
                          <a:latin typeface="Calibri"/>
                          <a:ea typeface="Calibri"/>
                          <a:cs typeface="Calibri"/>
                          <a:sym typeface="Calibri"/>
                        </a:rPr>
                        <a:t> a vacuum and/or</a:t>
                      </a:r>
                      <a:r>
                        <a:rPr lang="en-US" sz="1000" b="1" u="none" strike="noStrike" cap="none">
                          <a:solidFill>
                            <a:schemeClr val="dk1"/>
                          </a:solidFill>
                          <a:latin typeface="Calibri"/>
                          <a:ea typeface="Calibri"/>
                          <a:cs typeface="Calibri"/>
                          <a:sym typeface="Calibri"/>
                        </a:rPr>
                        <a:t> various media</a:t>
                      </a:r>
                      <a:r>
                        <a:rPr lang="en-US" sz="1000" u="none" strike="noStrike" cap="none">
                          <a:solidFill>
                            <a:schemeClr val="dk1"/>
                          </a:solidFill>
                          <a:latin typeface="Calibri"/>
                          <a:ea typeface="Calibri"/>
                          <a:cs typeface="Calibri"/>
                          <a:sym typeface="Calibri"/>
                        </a:rPr>
                        <a:t>.</a:t>
                      </a:r>
                      <a:endParaRPr sz="1000" u="none" strike="noStrike" cap="none">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2"/>
                          </a:solidFill>
                          <a:latin typeface="Tahoma"/>
                          <a:ea typeface="Tahoma"/>
                          <a:cs typeface="Tahoma"/>
                          <a:sym typeface="Tahoma"/>
                        </a:rPr>
                        <a:t>SEP</a:t>
                      </a:r>
                      <a:endParaRPr sz="1000" b="1" u="none" strike="noStrike" cap="none">
                        <a:solidFill>
                          <a:schemeClr val="dk2"/>
                        </a:solidFill>
                        <a:latin typeface="Tahoma"/>
                        <a:ea typeface="Tahoma"/>
                        <a:cs typeface="Tahoma"/>
                        <a:sym typeface="Tahoma"/>
                      </a:endParaRPr>
                    </a:p>
                  </a:txBody>
                  <a:tcPr marL="91425" marR="91425" marT="91425" marB="91425"/>
                </a:tc>
                <a:tc>
                  <a:txBody>
                    <a:bodyPr/>
                    <a:lstStyle/>
                    <a:p>
                      <a:pPr marL="57150" marR="0" lvl="0" indent="0" algn="l" rtl="0">
                        <a:lnSpc>
                          <a:spcPct val="100000"/>
                        </a:lnSpc>
                        <a:spcBef>
                          <a:spcPts val="0"/>
                        </a:spcBef>
                        <a:spcAft>
                          <a:spcPts val="0"/>
                        </a:spcAft>
                        <a:buClr>
                          <a:schemeClr val="dk1"/>
                        </a:buClr>
                        <a:buSzPts val="800"/>
                        <a:buFont typeface="Arial"/>
                        <a:buNone/>
                      </a:pPr>
                      <a:r>
                        <a:rPr lang="en-US" sz="1000" u="none" strike="noStrike" cap="none">
                          <a:solidFill>
                            <a:schemeClr val="dk1"/>
                          </a:solidFill>
                          <a:latin typeface="Calibri"/>
                          <a:ea typeface="Calibri"/>
                          <a:cs typeface="Calibri"/>
                          <a:sym typeface="Calibri"/>
                        </a:rPr>
                        <a:t>Constructing Explanations and Designing Solutions</a:t>
                      </a:r>
                      <a:endParaRPr sz="1000" u="none" strike="noStrike" cap="none">
                        <a:solidFill>
                          <a:schemeClr val="dk1"/>
                        </a:solidFill>
                        <a:latin typeface="Calibri"/>
                        <a:ea typeface="Calibri"/>
                        <a:cs typeface="Calibri"/>
                        <a:sym typeface="Calibri"/>
                      </a:endParaRPr>
                    </a:p>
                    <a:p>
                      <a:pPr marL="457200" marR="0" lvl="0" indent="-292100" algn="l" rtl="0">
                        <a:lnSpc>
                          <a:spcPct val="115000"/>
                        </a:lnSpc>
                        <a:spcBef>
                          <a:spcPts val="0"/>
                        </a:spcBef>
                        <a:spcAft>
                          <a:spcPts val="0"/>
                        </a:spcAft>
                        <a:buClr>
                          <a:srgbClr val="262626"/>
                        </a:buClr>
                        <a:buSzPts val="1000"/>
                        <a:buFont typeface="Century Gothic"/>
                        <a:buChar char="●"/>
                      </a:pPr>
                      <a:r>
                        <a:rPr lang="en-US" sz="1000" b="1" u="none" strike="noStrike" cap="none">
                          <a:solidFill>
                            <a:srgbClr val="262626"/>
                          </a:solidFill>
                          <a:latin typeface="Calibri"/>
                          <a:ea typeface="Calibri"/>
                          <a:cs typeface="Calibri"/>
                          <a:sym typeface="Calibri"/>
                        </a:rPr>
                        <a:t>Apply scientific ideas, principles, and/or evidence to construct</a:t>
                      </a:r>
                      <a:r>
                        <a:rPr lang="en-US" sz="1000" u="none" strike="noStrike" cap="none">
                          <a:solidFill>
                            <a:srgbClr val="262626"/>
                          </a:solidFill>
                          <a:latin typeface="Calibri"/>
                          <a:ea typeface="Calibri"/>
                          <a:cs typeface="Calibri"/>
                          <a:sym typeface="Calibri"/>
                        </a:rPr>
                        <a:t>, revise and/or use </a:t>
                      </a:r>
                      <a:r>
                        <a:rPr lang="en-US" sz="1000" b="1" u="none" strike="noStrike" cap="none">
                          <a:solidFill>
                            <a:srgbClr val="262626"/>
                          </a:solidFill>
                          <a:latin typeface="Calibri"/>
                          <a:ea typeface="Calibri"/>
                          <a:cs typeface="Calibri"/>
                          <a:sym typeface="Calibri"/>
                        </a:rPr>
                        <a:t>an explanation for real-world phenomena,</a:t>
                      </a:r>
                      <a:r>
                        <a:rPr lang="en-US" sz="1000" u="none" strike="noStrike" cap="none">
                          <a:solidFill>
                            <a:srgbClr val="262626"/>
                          </a:solidFill>
                          <a:latin typeface="Calibri"/>
                          <a:ea typeface="Calibri"/>
                          <a:cs typeface="Calibri"/>
                          <a:sym typeface="Calibri"/>
                        </a:rPr>
                        <a:t> examples, or events.</a:t>
                      </a:r>
                      <a:endParaRPr sz="1000" u="none" strike="noStrike" cap="none">
                        <a:solidFill>
                          <a:schemeClr val="dk1"/>
                        </a:solidFill>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rgbClr val="38761D"/>
                          </a:solidFill>
                          <a:latin typeface="Tahoma"/>
                          <a:ea typeface="Tahoma"/>
                          <a:cs typeface="Tahoma"/>
                          <a:sym typeface="Tahoma"/>
                        </a:rPr>
                        <a:t>CCC</a:t>
                      </a:r>
                      <a:endParaRPr sz="1000" b="1" u="none" strike="noStrike" cap="none">
                        <a:solidFill>
                          <a:srgbClr val="38761D"/>
                        </a:solidFill>
                        <a:latin typeface="Tahoma"/>
                        <a:ea typeface="Tahoma"/>
                        <a:cs typeface="Tahoma"/>
                        <a:sym typeface="Tahoma"/>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solidFill>
                            <a:srgbClr val="262626"/>
                          </a:solidFill>
                          <a:latin typeface="Calibri"/>
                          <a:ea typeface="Calibri"/>
                          <a:cs typeface="Calibri"/>
                          <a:sym typeface="Calibri"/>
                        </a:rPr>
                        <a:t>Systems and System Models</a:t>
                      </a:r>
                      <a:endParaRPr sz="1000" u="none" strike="noStrike" cap="none" dirty="0">
                        <a:solidFill>
                          <a:srgbClr val="262626"/>
                        </a:solidFill>
                        <a:latin typeface="Calibri"/>
                        <a:ea typeface="Calibri"/>
                        <a:cs typeface="Calibri"/>
                        <a:sym typeface="Calibri"/>
                      </a:endParaRPr>
                    </a:p>
                    <a:p>
                      <a:pPr marL="457200" marR="0" lvl="0" indent="-292100" algn="l" rtl="0">
                        <a:lnSpc>
                          <a:spcPct val="115000"/>
                        </a:lnSpc>
                        <a:spcBef>
                          <a:spcPts val="0"/>
                        </a:spcBef>
                        <a:spcAft>
                          <a:spcPts val="0"/>
                        </a:spcAft>
                        <a:buClr>
                          <a:srgbClr val="262626"/>
                        </a:buClr>
                        <a:buSzPts val="1000"/>
                        <a:buFont typeface="Calibri"/>
                        <a:buChar char="●"/>
                      </a:pPr>
                      <a:r>
                        <a:rPr lang="en-US" sz="1000" u="none" strike="noStrike" cap="none" dirty="0">
                          <a:solidFill>
                            <a:srgbClr val="262626"/>
                          </a:solidFill>
                          <a:latin typeface="Calibri"/>
                          <a:ea typeface="Calibri"/>
                          <a:cs typeface="Calibri"/>
                          <a:sym typeface="Calibri"/>
                        </a:rPr>
                        <a:t> </a:t>
                      </a:r>
                      <a:r>
                        <a:rPr lang="en-US" sz="1000" b="1" u="none" strike="noStrike" cap="none" dirty="0">
                          <a:solidFill>
                            <a:srgbClr val="262626"/>
                          </a:solidFill>
                          <a:latin typeface="Calibri"/>
                          <a:ea typeface="Calibri"/>
                          <a:cs typeface="Calibri"/>
                          <a:sym typeface="Calibri"/>
                        </a:rPr>
                        <a:t>Models can be used to represent systems and their interactions</a:t>
                      </a:r>
                      <a:r>
                        <a:rPr lang="en-US" sz="1000" u="none" strike="noStrike" cap="none" dirty="0">
                          <a:solidFill>
                            <a:srgbClr val="262626"/>
                          </a:solidFill>
                          <a:latin typeface="Calibri"/>
                          <a:ea typeface="Calibri"/>
                          <a:cs typeface="Calibri"/>
                          <a:sym typeface="Calibri"/>
                        </a:rPr>
                        <a:t>—such as inputs, processes, and outputs—and </a:t>
                      </a:r>
                      <a:r>
                        <a:rPr lang="en-US" sz="1000" b="1" u="none" strike="noStrike" cap="none" dirty="0">
                          <a:solidFill>
                            <a:srgbClr val="262626"/>
                          </a:solidFill>
                          <a:latin typeface="Calibri"/>
                          <a:ea typeface="Calibri"/>
                          <a:cs typeface="Calibri"/>
                          <a:sym typeface="Calibri"/>
                        </a:rPr>
                        <a:t>energy, matter, and information flows within systems.</a:t>
                      </a:r>
                      <a:r>
                        <a:rPr lang="en-US" sz="1000" u="none" strike="noStrike" cap="none" dirty="0">
                          <a:solidFill>
                            <a:srgbClr val="262626"/>
                          </a:solidFill>
                          <a:latin typeface="Calibri"/>
                          <a:ea typeface="Calibri"/>
                          <a:cs typeface="Calibri"/>
                          <a:sym typeface="Calibri"/>
                        </a:rPr>
                        <a:t> </a:t>
                      </a:r>
                      <a:endParaRPr sz="1000" u="none" strike="noStrike" cap="none" dirty="0">
                        <a:solidFill>
                          <a:schemeClr val="dk1"/>
                        </a:solidFill>
                        <a:highlight>
                          <a:srgbClr val="FFFF00"/>
                        </a:highlight>
                        <a:latin typeface="Calibri"/>
                        <a:ea typeface="Calibri"/>
                        <a:cs typeface="Calibri"/>
                        <a:sym typeface="Calibri"/>
                      </a:endParaRPr>
                    </a:p>
                  </a:txBody>
                  <a:tcPr marL="91425" marR="91425" marT="91425" marB="91425"/>
                </a:tc>
                <a:extLst>
                  <a:ext uri="{0D108BD9-81ED-4DB2-BD59-A6C34878D82A}">
                    <a16:rowId xmlns:a16="http://schemas.microsoft.com/office/drawing/2014/main" val="10003"/>
                  </a:ext>
                </a:extLst>
              </a:tr>
            </a:tbl>
          </a:graphicData>
        </a:graphic>
      </p:graphicFrame>
      <p:graphicFrame>
        <p:nvGraphicFramePr>
          <p:cNvPr id="116" name="Google Shape;116;g70d67b4cc2_0_1"/>
          <p:cNvGraphicFramePr/>
          <p:nvPr>
            <p:extLst>
              <p:ext uri="{D42A27DB-BD31-4B8C-83A1-F6EECF244321}">
                <p14:modId xmlns:p14="http://schemas.microsoft.com/office/powerpoint/2010/main" val="3545516753"/>
              </p:ext>
            </p:extLst>
          </p:nvPr>
        </p:nvGraphicFramePr>
        <p:xfrm>
          <a:off x="405175" y="3964925"/>
          <a:ext cx="6767550" cy="5489250"/>
        </p:xfrm>
        <a:graphic>
          <a:graphicData uri="http://schemas.openxmlformats.org/drawingml/2006/table">
            <a:tbl>
              <a:tblPr firstRow="1">
                <a:noFill/>
                <a:tableStyleId>{B7C48D6A-69C8-419F-B8CB-F48239063F69}</a:tableStyleId>
              </a:tblPr>
              <a:tblGrid>
                <a:gridCol w="578000">
                  <a:extLst>
                    <a:ext uri="{9D8B030D-6E8A-4147-A177-3AD203B41FA5}">
                      <a16:colId xmlns:a16="http://schemas.microsoft.com/office/drawing/2014/main" val="20000"/>
                    </a:ext>
                  </a:extLst>
                </a:gridCol>
                <a:gridCol w="3037625">
                  <a:extLst>
                    <a:ext uri="{9D8B030D-6E8A-4147-A177-3AD203B41FA5}">
                      <a16:colId xmlns:a16="http://schemas.microsoft.com/office/drawing/2014/main" val="20001"/>
                    </a:ext>
                  </a:extLst>
                </a:gridCol>
                <a:gridCol w="3151925">
                  <a:extLst>
                    <a:ext uri="{9D8B030D-6E8A-4147-A177-3AD203B41FA5}">
                      <a16:colId xmlns:a16="http://schemas.microsoft.com/office/drawing/2014/main" val="20002"/>
                    </a:ext>
                  </a:extLst>
                </a:gridCol>
              </a:tblGrid>
              <a:tr h="389025">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000" b="1" u="none" strike="noStrike" cap="none" dirty="0">
                          <a:latin typeface="Calibri"/>
                          <a:ea typeface="Calibri"/>
                          <a:cs typeface="Calibri"/>
                          <a:sym typeface="Calibri"/>
                        </a:rPr>
                        <a:t>Prompt Scoring Guidance </a:t>
                      </a:r>
                      <a:endParaRPr sz="1000" b="1" u="none" strike="noStrike" cap="none" dirty="0">
                        <a:latin typeface="Calibri"/>
                        <a:ea typeface="Calibri"/>
                        <a:cs typeface="Calibri"/>
                        <a:sym typeface="Calibri"/>
                      </a:endParaRPr>
                    </a:p>
                  </a:txBody>
                  <a:tcPr marL="91425" marR="91425" marT="91425" marB="914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9792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Score</a:t>
                      </a:r>
                      <a:endParaRPr sz="1000" b="1" u="none" strike="noStrike" cap="none">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Components of Student Response (SEP, CCC, and/or DCI) </a:t>
                      </a:r>
                      <a:endParaRPr sz="1000" b="1" u="none" strike="noStrike" cap="none">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Example Responses/Look Fors</a:t>
                      </a:r>
                      <a:endParaRPr sz="1000" b="1" u="none" strike="noStrike" cap="none">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38902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+ 1</a:t>
                      </a:r>
                      <a:endParaRPr sz="1000" b="1" u="none" strike="noStrike" cap="none">
                        <a:latin typeface="Calibri"/>
                        <a:ea typeface="Calibri"/>
                        <a:cs typeface="Calibri"/>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a:latin typeface="Calibri"/>
                          <a:ea typeface="Calibri"/>
                          <a:cs typeface="Calibri"/>
                          <a:sym typeface="Calibri"/>
                        </a:rPr>
                        <a:t>Student recognizes that the waves are blocked between the phone and cell tower. (DCI, SEP)</a:t>
                      </a:r>
                      <a:endParaRPr sz="1000" u="none" strike="noStrike" cap="none">
                        <a:latin typeface="Calibri"/>
                        <a:ea typeface="Calibri"/>
                        <a:cs typeface="Calibri"/>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i="1" u="none" strike="noStrike" cap="none">
                          <a:latin typeface="Calibri"/>
                          <a:ea typeface="Calibri"/>
                          <a:cs typeface="Calibri"/>
                          <a:sym typeface="Calibri"/>
                        </a:rPr>
                        <a:t>“X” placed on flowchart between phone and cell tower. </a:t>
                      </a:r>
                      <a:endParaRPr sz="1000" i="1" u="none" strike="noStrike" cap="none">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r h="38902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+1</a:t>
                      </a:r>
                      <a:endParaRPr sz="1000" b="1" u="none" strike="noStrike" cap="none">
                        <a:latin typeface="Calibri"/>
                        <a:ea typeface="Calibri"/>
                        <a:cs typeface="Calibri"/>
                        <a:sym typeface="Calibri"/>
                      </a:endParaRPr>
                    </a:p>
                  </a:txBody>
                  <a:tcPr marL="91425" marR="91425" marT="91425" marB="91425">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a:latin typeface="Calibri"/>
                          <a:ea typeface="Calibri"/>
                          <a:cs typeface="Calibri"/>
                          <a:sym typeface="Calibri"/>
                        </a:rPr>
                        <a:t>Student mentions that the waves are carrying information (electromagnetic or radio waves) from the phone within the system. (DCI, CCC)</a:t>
                      </a:r>
                      <a:endParaRPr sz="1000" u="none" strike="noStrike" cap="none">
                        <a:latin typeface="Calibri"/>
                        <a:ea typeface="Calibri"/>
                        <a:cs typeface="Calibri"/>
                        <a:sym typeface="Calibri"/>
                      </a:endParaRPr>
                    </a:p>
                  </a:txBody>
                  <a:tcPr marL="91425" marR="91425" marT="91425" marB="91425">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000"/>
                        <a:buFont typeface="Arial"/>
                        <a:buNone/>
                      </a:pPr>
                      <a:r>
                        <a:rPr lang="en-US" sz="1000" i="1" u="none" strike="noStrike" cap="none">
                          <a:solidFill>
                            <a:schemeClr val="dk1"/>
                          </a:solidFill>
                          <a:latin typeface="Calibri"/>
                          <a:ea typeface="Calibri"/>
                          <a:cs typeface="Calibri"/>
                          <a:sym typeface="Calibri"/>
                        </a:rPr>
                        <a:t>The waves carrying information from Melody’s phone cannot travel to the tower.</a:t>
                      </a:r>
                      <a:endParaRPr sz="1000" i="1" u="none" strike="noStrike" cap="none">
                        <a:latin typeface="Calibri"/>
                        <a:ea typeface="Calibri"/>
                        <a:cs typeface="Calibri"/>
                        <a:sym typeface="Calibri"/>
                      </a:endParaRPr>
                    </a:p>
                  </a:txBody>
                  <a:tcPr marL="91425" marR="91425" marT="91425" marB="91425"/>
                </a:tc>
                <a:extLst>
                  <a:ext uri="{0D108BD9-81ED-4DB2-BD59-A6C34878D82A}">
                    <a16:rowId xmlns:a16="http://schemas.microsoft.com/office/drawing/2014/main" val="10003"/>
                  </a:ext>
                </a:extLst>
              </a:tr>
              <a:tr h="389025">
                <a:tc>
                  <a:txBody>
                    <a:bodyPr/>
                    <a:lstStyle/>
                    <a:p>
                      <a:pPr marL="0" marR="0" lvl="0" indent="0" algn="l" rtl="0">
                        <a:lnSpc>
                          <a:spcPct val="100000"/>
                        </a:lnSpc>
                        <a:spcBef>
                          <a:spcPts val="0"/>
                        </a:spcBef>
                        <a:spcAft>
                          <a:spcPts val="0"/>
                        </a:spcAft>
                        <a:buClr>
                          <a:schemeClr val="dk1"/>
                        </a:buClr>
                        <a:buSzPts val="1000"/>
                        <a:buFont typeface="Arial"/>
                        <a:buNone/>
                      </a:pPr>
                      <a:r>
                        <a:rPr lang="en-US" sz="1000" b="1" u="none" strike="noStrike" cap="none">
                          <a:solidFill>
                            <a:schemeClr val="dk1"/>
                          </a:solidFill>
                          <a:latin typeface="Calibri"/>
                          <a:ea typeface="Calibri"/>
                          <a:cs typeface="Calibri"/>
                          <a:sym typeface="Calibri"/>
                        </a:rPr>
                        <a:t>+ 1</a:t>
                      </a:r>
                      <a:endParaRPr sz="1000" b="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a:latin typeface="Calibri"/>
                          <a:ea typeface="Calibri"/>
                          <a:cs typeface="Calibri"/>
                          <a:sym typeface="Calibri"/>
                        </a:rPr>
                        <a:t>Student names the wave behavior associated with the blocked signal. (DCI)</a:t>
                      </a:r>
                      <a:endParaRPr sz="1000"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i="1" u="none" strike="noStrike" cap="none">
                          <a:latin typeface="Calibri"/>
                          <a:ea typeface="Calibri"/>
                          <a:cs typeface="Calibri"/>
                          <a:sym typeface="Calibri"/>
                        </a:rPr>
                        <a:t>Waves may be “absorbed” or “reflected” (not transmitted).  </a:t>
                      </a:r>
                      <a:endParaRPr sz="1000" i="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4"/>
                  </a:ext>
                </a:extLst>
              </a:tr>
              <a:tr h="389025">
                <a:tc>
                  <a:txBody>
                    <a:bodyPr/>
                    <a:lstStyle/>
                    <a:p>
                      <a:pPr marL="0" marR="0" lvl="0" indent="0" algn="l" rtl="0">
                        <a:lnSpc>
                          <a:spcPct val="100000"/>
                        </a:lnSpc>
                        <a:spcBef>
                          <a:spcPts val="0"/>
                        </a:spcBef>
                        <a:spcAft>
                          <a:spcPts val="0"/>
                        </a:spcAft>
                        <a:buClr>
                          <a:schemeClr val="dk1"/>
                        </a:buClr>
                        <a:buSzPts val="1000"/>
                        <a:buFont typeface="Arial"/>
                        <a:buNone/>
                      </a:pPr>
                      <a:r>
                        <a:rPr lang="en-US" sz="1000" b="1" u="none" strike="noStrike" cap="none">
                          <a:solidFill>
                            <a:schemeClr val="dk1"/>
                          </a:solidFill>
                          <a:latin typeface="Calibri"/>
                          <a:ea typeface="Calibri"/>
                          <a:cs typeface="Calibri"/>
                          <a:sym typeface="Calibri"/>
                        </a:rPr>
                        <a:t>+ 1</a:t>
                      </a:r>
                      <a:endParaRPr sz="1000" b="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a:latin typeface="Calibri"/>
                          <a:ea typeface="Calibri"/>
                          <a:cs typeface="Calibri"/>
                          <a:sym typeface="Calibri"/>
                        </a:rPr>
                        <a:t>Student identifies a “higher-level” signal blocking material as the library’s material. (DCI)</a:t>
                      </a:r>
                      <a:endParaRPr sz="1000"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i="1" u="none" strike="noStrike" cap="none">
                          <a:solidFill>
                            <a:schemeClr val="dk1"/>
                          </a:solidFill>
                          <a:latin typeface="Calibri"/>
                          <a:ea typeface="Calibri"/>
                          <a:cs typeface="Calibri"/>
                          <a:sym typeface="Calibri"/>
                        </a:rPr>
                        <a:t>Hypothesizes the building is made of concrete, reinforced concrete, or metal.</a:t>
                      </a:r>
                      <a:endParaRPr sz="1000"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5"/>
                  </a:ext>
                </a:extLst>
              </a:tr>
              <a:tr h="38902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+1</a:t>
                      </a:r>
                      <a:endParaRPr sz="1000" b="1" u="none" strike="noStrike" cap="none">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a:solidFill>
                            <a:schemeClr val="dk1"/>
                          </a:solidFill>
                          <a:latin typeface="Calibri"/>
                          <a:ea typeface="Calibri"/>
                          <a:cs typeface="Calibri"/>
                          <a:sym typeface="Calibri"/>
                        </a:rPr>
                        <a:t>Student explains a rationale for a building material that is working to absorb or block the wave transmission. (SEP)</a:t>
                      </a:r>
                      <a:endParaRPr sz="1000"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i="1" u="none" strike="noStrike" cap="none">
                          <a:solidFill>
                            <a:schemeClr val="dk1"/>
                          </a:solidFill>
                          <a:latin typeface="Calibri"/>
                          <a:ea typeface="Calibri"/>
                          <a:cs typeface="Calibri"/>
                          <a:sym typeface="Calibri"/>
                        </a:rPr>
                        <a:t>Defense of choice with data from the table (ex. concrete reduces wave transmission by 55.2 dBm, so the waves cannot travel through the walls.)</a:t>
                      </a:r>
                      <a:endParaRPr sz="1000" i="1" u="none" strike="noStrike" cap="none">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6"/>
                  </a:ext>
                </a:extLst>
              </a:tr>
              <a:tr h="17428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Complete Student Response - Example </a:t>
                      </a:r>
                      <a:endParaRPr sz="1000" b="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i="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i="1">
                          <a:latin typeface="Calibri"/>
                          <a:ea typeface="Calibri"/>
                          <a:cs typeface="Calibri"/>
                          <a:sym typeface="Calibri"/>
                        </a:rPr>
                        <a:t>1</a:t>
                      </a:r>
                      <a:r>
                        <a:rPr lang="en-US" sz="1000" i="1" u="none" strike="noStrike" cap="none">
                          <a:latin typeface="Calibri"/>
                          <a:ea typeface="Calibri"/>
                          <a:cs typeface="Calibri"/>
                          <a:sym typeface="Calibri"/>
                        </a:rPr>
                        <a:t>a: Cell Phone --X→ Cell Tower → Pizza Store</a:t>
                      </a:r>
                      <a:endParaRPr sz="1000" i="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i="1" u="none" strike="noStrike" cap="none">
                          <a:latin typeface="Calibri"/>
                          <a:ea typeface="Calibri"/>
                          <a:cs typeface="Calibri"/>
                          <a:sym typeface="Calibri"/>
                        </a:rPr>
                        <a:t>Wave Behavior: Absorption and/or Reflection</a:t>
                      </a:r>
                      <a:endParaRPr sz="1000" i="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i="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i="1">
                          <a:latin typeface="Calibri"/>
                          <a:ea typeface="Calibri"/>
                          <a:cs typeface="Calibri"/>
                          <a:sym typeface="Calibri"/>
                        </a:rPr>
                        <a:t>1</a:t>
                      </a:r>
                      <a:r>
                        <a:rPr lang="en-US" sz="1000" i="1" u="none" strike="noStrike" cap="none">
                          <a:latin typeface="Calibri"/>
                          <a:ea typeface="Calibri"/>
                          <a:cs typeface="Calibri"/>
                          <a:sym typeface="Calibri"/>
                        </a:rPr>
                        <a:t>b: I would predict that the walls in the library basement are made of concrete.  Concrete is the building material listed that has the most impact on cell phone signals, reducing the signal by 55.2 dBm.  The waves carrying information from Melody’s phone cannot travel to the tower because Melody’s phone signal is being blocked, and concrete blocks the most signals. </a:t>
                      </a:r>
                      <a:endParaRPr sz="1000" i="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Score and Score Rationale, if applicable: </a:t>
                      </a: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+5</a:t>
                      </a: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7"/>
                  </a:ext>
                </a:extLst>
              </a:tr>
            </a:tbl>
          </a:graphicData>
        </a:graphic>
      </p:graphicFrame>
      <p:sp>
        <p:nvSpPr>
          <p:cNvPr id="111" name="Google Shape;111;g70d67b4cc2_0_1"/>
          <p:cNvSpPr txBox="1"/>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5</a:t>
            </a:fld>
            <a:endParaRPr sz="800" b="0" i="0" u="none" strike="noStrike" cap="none">
              <a:solidFill>
                <a:srgbClr val="293983"/>
              </a:solidFill>
              <a:latin typeface="Arial Black"/>
              <a:ea typeface="Arial Black"/>
              <a:cs typeface="Arial Black"/>
              <a:sym typeface="Arial Black"/>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2" name="Google Shape;122;g70d67b4cc2_0_16">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 name="Title 2">
            <a:extLst>
              <a:ext uri="{FF2B5EF4-FFF2-40B4-BE49-F238E27FC236}">
                <a16:creationId xmlns:a16="http://schemas.microsoft.com/office/drawing/2014/main" id="{FFDD1246-5B9A-A112-CD58-CB8CE13FE99F}"/>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Rubric Scoring Template – Prompt 1</a:t>
            </a:r>
          </a:p>
        </p:txBody>
      </p:sp>
      <p:sp>
        <p:nvSpPr>
          <p:cNvPr id="121" name="Google Shape;121;g70d67b4cc2_0_16"/>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123" name="Google Shape;123;g70d67b4cc2_0_16">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124" name="Google Shape;124;g70d67b4cc2_0_16">
            <a:extLst>
              <a:ext uri="{C183D7F6-B498-43B3-948B-1728B52AA6E4}">
                <adec:decorative xmlns:adec="http://schemas.microsoft.com/office/drawing/2017/decorative" val="1"/>
              </a:ext>
            </a:extLst>
          </p:cNvPr>
          <p:cNvPicPr preferRelativeResize="0"/>
          <p:nvPr/>
        </p:nvPicPr>
        <p:blipFill rotWithShape="1">
          <a:blip r:embed="rId3">
            <a:alphaModFix/>
          </a:blip>
          <a:srcRect l="28891" t="20469" r="35948" b="20789"/>
          <a:stretch/>
        </p:blipFill>
        <p:spPr>
          <a:xfrm>
            <a:off x="6972367" y="188418"/>
            <a:ext cx="441300" cy="442500"/>
          </a:xfrm>
          <a:prstGeom prst="flowChartConnector">
            <a:avLst/>
          </a:prstGeom>
          <a:noFill/>
          <a:ln>
            <a:noFill/>
          </a:ln>
        </p:spPr>
      </p:pic>
      <p:sp>
        <p:nvSpPr>
          <p:cNvPr id="126" name="Google Shape;126;g70d67b4cc2_0_16"/>
          <p:cNvSpPr txBox="1"/>
          <p:nvPr/>
        </p:nvSpPr>
        <p:spPr>
          <a:xfrm>
            <a:off x="424850" y="1867700"/>
            <a:ext cx="7181700" cy="442500"/>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293983"/>
                </a:solidFill>
                <a:latin typeface="Tahoma"/>
                <a:ea typeface="Tahoma"/>
                <a:cs typeface="Tahoma"/>
                <a:sym typeface="Tahoma"/>
              </a:rPr>
              <a:t>Rubric Scoring Template - Prompt 1, Continued </a:t>
            </a:r>
            <a:endParaRPr sz="900" b="0" i="0" u="none" strike="noStrike" cap="none">
              <a:solidFill>
                <a:srgbClr val="231F20"/>
              </a:solidFill>
              <a:latin typeface="Century Gothic"/>
              <a:ea typeface="Century Gothic"/>
              <a:cs typeface="Century Gothic"/>
              <a:sym typeface="Century Gothic"/>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a:solidFill>
                <a:srgbClr val="293983"/>
              </a:solidFill>
              <a:latin typeface="Tahoma"/>
              <a:ea typeface="Tahoma"/>
              <a:cs typeface="Tahoma"/>
              <a:sym typeface="Tahoma"/>
            </a:endParaRPr>
          </a:p>
        </p:txBody>
      </p:sp>
      <p:graphicFrame>
        <p:nvGraphicFramePr>
          <p:cNvPr id="127" name="Google Shape;127;g70d67b4cc2_0_16"/>
          <p:cNvGraphicFramePr/>
          <p:nvPr>
            <p:extLst>
              <p:ext uri="{D42A27DB-BD31-4B8C-83A1-F6EECF244321}">
                <p14:modId xmlns:p14="http://schemas.microsoft.com/office/powerpoint/2010/main" val="1083053697"/>
              </p:ext>
            </p:extLst>
          </p:nvPr>
        </p:nvGraphicFramePr>
        <p:xfrm>
          <a:off x="405200" y="2310200"/>
          <a:ext cx="6767550" cy="7164966"/>
        </p:xfrm>
        <a:graphic>
          <a:graphicData uri="http://schemas.openxmlformats.org/drawingml/2006/table">
            <a:tbl>
              <a:tblPr firstRow="1">
                <a:noFill/>
                <a:tableStyleId>{B7C48D6A-69C8-419F-B8CB-F48239063F69}</a:tableStyleId>
              </a:tblPr>
              <a:tblGrid>
                <a:gridCol w="578000">
                  <a:extLst>
                    <a:ext uri="{9D8B030D-6E8A-4147-A177-3AD203B41FA5}">
                      <a16:colId xmlns:a16="http://schemas.microsoft.com/office/drawing/2014/main" val="20000"/>
                    </a:ext>
                  </a:extLst>
                </a:gridCol>
                <a:gridCol w="3037625">
                  <a:extLst>
                    <a:ext uri="{9D8B030D-6E8A-4147-A177-3AD203B41FA5}">
                      <a16:colId xmlns:a16="http://schemas.microsoft.com/office/drawing/2014/main" val="20001"/>
                    </a:ext>
                  </a:extLst>
                </a:gridCol>
                <a:gridCol w="3151925">
                  <a:extLst>
                    <a:ext uri="{9D8B030D-6E8A-4147-A177-3AD203B41FA5}">
                      <a16:colId xmlns:a16="http://schemas.microsoft.com/office/drawing/2014/main" val="20002"/>
                    </a:ext>
                  </a:extLst>
                </a:gridCol>
              </a:tblGrid>
              <a:tr h="3810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Incomplete Student Response - Example A</a:t>
                      </a:r>
                      <a:endParaRPr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i="1" dirty="0">
                          <a:solidFill>
                            <a:schemeClr val="dk1"/>
                          </a:solidFill>
                          <a:latin typeface="Calibri"/>
                          <a:ea typeface="Calibri"/>
                          <a:cs typeface="Calibri"/>
                          <a:sym typeface="Calibri"/>
                        </a:rPr>
                        <a:t>1</a:t>
                      </a:r>
                      <a:r>
                        <a:rPr lang="en-US" sz="1000" i="1" u="none" strike="noStrike" cap="none" dirty="0">
                          <a:solidFill>
                            <a:schemeClr val="dk1"/>
                          </a:solidFill>
                          <a:latin typeface="Calibri"/>
                          <a:ea typeface="Calibri"/>
                          <a:cs typeface="Calibri"/>
                          <a:sym typeface="Calibri"/>
                        </a:rPr>
                        <a:t>a: Cell Phone --X→ Cell Tower → Pizza Store</a:t>
                      </a:r>
                      <a:endParaRPr sz="1000" i="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i="1" u="none" strike="noStrike" cap="none" dirty="0">
                          <a:solidFill>
                            <a:schemeClr val="dk1"/>
                          </a:solidFill>
                          <a:latin typeface="Calibri"/>
                          <a:ea typeface="Calibri"/>
                          <a:cs typeface="Calibri"/>
                          <a:sym typeface="Calibri"/>
                        </a:rPr>
                        <a:t>Wave Behavior: Absorption and/or Reflection</a:t>
                      </a:r>
                      <a:endParaRPr sz="1000" i="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endParaRPr sz="1000" i="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i="1" dirty="0">
                          <a:solidFill>
                            <a:schemeClr val="dk1"/>
                          </a:solidFill>
                          <a:latin typeface="Calibri"/>
                          <a:ea typeface="Calibri"/>
                          <a:cs typeface="Calibri"/>
                          <a:sym typeface="Calibri"/>
                        </a:rPr>
                        <a:t>1</a:t>
                      </a:r>
                      <a:r>
                        <a:rPr lang="en-US" sz="1000" i="1" u="none" strike="noStrike" cap="none" dirty="0">
                          <a:solidFill>
                            <a:schemeClr val="dk1"/>
                          </a:solidFill>
                          <a:latin typeface="Calibri"/>
                          <a:ea typeface="Calibri"/>
                          <a:cs typeface="Calibri"/>
                          <a:sym typeface="Calibri"/>
                        </a:rPr>
                        <a:t>b: I would predict that the walls in the library basement are made of drywall.  Drywall changes the signal -0, so that’s why the signal can’t get through--0 means no signal. </a:t>
                      </a:r>
                      <a:endParaRPr sz="1000" b="1" i="1" u="none" strike="noStrike" cap="none" dirty="0">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Score and Score Rationale, if applicable: </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+2</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a:solidFill>
                            <a:schemeClr val="dk1"/>
                          </a:solidFill>
                          <a:latin typeface="Calibri"/>
                          <a:ea typeface="Calibri"/>
                          <a:cs typeface="Calibri"/>
                          <a:sym typeface="Calibri"/>
                        </a:rPr>
                        <a:t>Correct on part A, incomplete/incorrect on part B. </a:t>
                      </a:r>
                      <a:endParaRPr sz="10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Feedback &amp; Next Steps for Students to Make Progress:</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 </a:t>
                      </a:r>
                      <a:endParaRPr sz="1000" b="1" i="1"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What do the arrows in the flowchart represent? </a:t>
                      </a:r>
                      <a:endParaRPr sz="1000"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What does the negative sign (-) before dBm mean?  </a:t>
                      </a:r>
                      <a:endParaRPr sz="1000"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If the material reduces the signal by that amount after the (-), which material reduces the signal the most? </a:t>
                      </a:r>
                      <a:endParaRPr sz="10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3810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Incomplete Student Response - Example B</a:t>
                      </a:r>
                      <a:endParaRPr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i="1" dirty="0">
                          <a:solidFill>
                            <a:schemeClr val="dk1"/>
                          </a:solidFill>
                          <a:latin typeface="Calibri"/>
                          <a:ea typeface="Calibri"/>
                          <a:cs typeface="Calibri"/>
                          <a:sym typeface="Calibri"/>
                        </a:rPr>
                        <a:t>1</a:t>
                      </a:r>
                      <a:r>
                        <a:rPr lang="en-US" sz="1000" i="1" u="none" strike="noStrike" cap="none" dirty="0">
                          <a:solidFill>
                            <a:schemeClr val="dk1"/>
                          </a:solidFill>
                          <a:latin typeface="Calibri"/>
                          <a:ea typeface="Calibri"/>
                          <a:cs typeface="Calibri"/>
                          <a:sym typeface="Calibri"/>
                        </a:rPr>
                        <a:t>a: Cell Phone → Cell Tower --X→ Pizza Store</a:t>
                      </a:r>
                      <a:endParaRPr sz="1000" i="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i="1" u="none" strike="noStrike" cap="none" dirty="0">
                          <a:solidFill>
                            <a:schemeClr val="dk1"/>
                          </a:solidFill>
                          <a:latin typeface="Calibri"/>
                          <a:ea typeface="Calibri"/>
                          <a:cs typeface="Calibri"/>
                          <a:sym typeface="Calibri"/>
                        </a:rPr>
                        <a:t>Wave Behavior: Refraction</a:t>
                      </a:r>
                      <a:endParaRPr sz="1000" i="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endParaRPr sz="1000" i="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i="1" dirty="0">
                          <a:solidFill>
                            <a:schemeClr val="dk1"/>
                          </a:solidFill>
                          <a:latin typeface="Calibri"/>
                          <a:ea typeface="Calibri"/>
                          <a:cs typeface="Calibri"/>
                          <a:sym typeface="Calibri"/>
                        </a:rPr>
                        <a:t>1</a:t>
                      </a:r>
                      <a:r>
                        <a:rPr lang="en-US" sz="1000" i="1" u="none" strike="noStrike" cap="none" dirty="0">
                          <a:solidFill>
                            <a:schemeClr val="dk1"/>
                          </a:solidFill>
                          <a:latin typeface="Calibri"/>
                          <a:ea typeface="Calibri"/>
                          <a:cs typeface="Calibri"/>
                          <a:sym typeface="Calibri"/>
                        </a:rPr>
                        <a:t>b: I would predict that the walls in the library basement are made of brick.  Most basements I’ve seen in are made of bricks.   </a:t>
                      </a:r>
                      <a:endParaRPr sz="1000" i="1" u="none" strike="noStrike" cap="none" dirty="0">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Score and Score Rationale, if applicable: </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+0 </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a:solidFill>
                            <a:schemeClr val="dk1"/>
                          </a:solidFill>
                          <a:latin typeface="Calibri"/>
                          <a:ea typeface="Calibri"/>
                          <a:cs typeface="Calibri"/>
                          <a:sym typeface="Calibri"/>
                        </a:rPr>
                        <a:t>Incorrect placement of “problem” with signal, incorrect wave behavior, incomplete reasoning on part B. </a:t>
                      </a:r>
                      <a:endParaRPr sz="10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Feedback &amp; Next Steps for Students to Make Progress:</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 </a:t>
                      </a:r>
                      <a:endParaRPr sz="1000" b="1"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If the phone isn’t getting a signal, where does that signal come from?  </a:t>
                      </a:r>
                      <a:endParaRPr sz="1000"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What words mean that waves cannot travel through something? </a:t>
                      </a:r>
                      <a:endParaRPr sz="1000"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What does the negative sign (-) before dBm mean?  </a:t>
                      </a:r>
                      <a:endParaRPr sz="1000"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If the material reduces the signal by that amount after the (-), which material reduces the signal the most? </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381000">
                <a:tc gridSpan="3">
                  <a:txBody>
                    <a:bodyPr/>
                    <a:lstStyle/>
                    <a:p>
                      <a:pPr marL="0" marR="0" lvl="0" indent="0" algn="l" rtl="0">
                        <a:lnSpc>
                          <a:spcPct val="115000"/>
                        </a:lnSpc>
                        <a:spcBef>
                          <a:spcPts val="0"/>
                        </a:spcBef>
                        <a:spcAft>
                          <a:spcPts val="0"/>
                        </a:spcAft>
                        <a:buClr>
                          <a:srgbClr val="000000"/>
                        </a:buClr>
                        <a:buSzPts val="1000"/>
                        <a:buFont typeface="Arial"/>
                        <a:buNone/>
                      </a:pPr>
                      <a:r>
                        <a:rPr lang="en-US" sz="1000" b="1" u="none" strike="noStrike" cap="none">
                          <a:solidFill>
                            <a:srgbClr val="FF0000"/>
                          </a:solidFill>
                          <a:latin typeface="Calibri"/>
                          <a:ea typeface="Calibri"/>
                          <a:cs typeface="Calibri"/>
                          <a:sym typeface="Calibri"/>
                        </a:rPr>
                        <a:t>Score: </a:t>
                      </a:r>
                      <a:r>
                        <a:rPr lang="en-US" sz="1000" u="none" strike="noStrike" cap="none">
                          <a:solidFill>
                            <a:srgbClr val="FF0000"/>
                          </a:solidFill>
                          <a:latin typeface="Calibri"/>
                          <a:ea typeface="Calibri"/>
                          <a:cs typeface="Calibri"/>
                          <a:sym typeface="Calibri"/>
                        </a:rPr>
                        <a:t>Example of how you would score that response</a:t>
                      </a:r>
                      <a:endParaRPr sz="1000" u="none" strike="noStrike" cap="none">
                        <a:solidFill>
                          <a:srgbClr val="FF0000"/>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a:solidFill>
                            <a:srgbClr val="FF0000"/>
                          </a:solidFill>
                          <a:latin typeface="Calibri"/>
                          <a:ea typeface="Calibri"/>
                          <a:cs typeface="Calibri"/>
                          <a:sym typeface="Calibri"/>
                        </a:rPr>
                        <a:t>Scoring Rationale: </a:t>
                      </a:r>
                      <a:r>
                        <a:rPr lang="en-US" sz="1000" u="none" strike="noStrike" cap="none">
                          <a:solidFill>
                            <a:srgbClr val="FF0000"/>
                          </a:solidFill>
                          <a:latin typeface="Calibri"/>
                          <a:ea typeface="Calibri"/>
                          <a:cs typeface="Calibri"/>
                          <a:sym typeface="Calibri"/>
                        </a:rPr>
                        <a:t>Reasoning for the score you gave connected to the +1 statements from the scoring guide</a:t>
                      </a:r>
                      <a:endParaRPr sz="1000" u="none" strike="noStrike" cap="none">
                        <a:solidFill>
                          <a:srgbClr val="FF0000"/>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a:solidFill>
                            <a:srgbClr val="FF0000"/>
                          </a:solidFill>
                          <a:latin typeface="Calibri"/>
                          <a:ea typeface="Calibri"/>
                          <a:cs typeface="Calibri"/>
                          <a:sym typeface="Calibri"/>
                        </a:rPr>
                        <a:t>Feedback for Student:</a:t>
                      </a:r>
                      <a:r>
                        <a:rPr lang="en-US" sz="1000" u="none" strike="noStrike" cap="none">
                          <a:solidFill>
                            <a:srgbClr val="FF0000"/>
                          </a:solidFill>
                          <a:latin typeface="Calibri"/>
                          <a:ea typeface="Calibri"/>
                          <a:cs typeface="Calibri"/>
                          <a:sym typeface="Calibri"/>
                        </a:rPr>
                        <a:t> What feedback for the student would you recommend given the example response, with the goal of supporting learning toward missing components in their responses</a:t>
                      </a:r>
                      <a:endParaRPr sz="1000" u="none" strike="noStrike" cap="none">
                        <a:solidFill>
                          <a:srgbClr val="FF0000"/>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381000">
                <a:tc gridSpan="3">
                  <a:txBody>
                    <a:bodyPr/>
                    <a:lstStyle/>
                    <a:p>
                      <a:pPr marL="0" marR="0" lvl="0" indent="0" algn="l" rtl="0">
                        <a:lnSpc>
                          <a:spcPct val="115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Scaffolds: </a:t>
                      </a:r>
                      <a:endParaRPr sz="1000" u="none" strike="noStrike" cap="none" dirty="0">
                        <a:latin typeface="Calibri"/>
                        <a:ea typeface="Calibri"/>
                        <a:cs typeface="Calibri"/>
                        <a:sym typeface="Calibri"/>
                      </a:endParaRPr>
                    </a:p>
                    <a:p>
                      <a:pPr marL="0" marR="0" lvl="0" indent="0" algn="l" rtl="0">
                        <a:lnSpc>
                          <a:spcPct val="115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To support lower-achieving students, consider:</a:t>
                      </a:r>
                      <a:endParaRPr sz="1000" u="none" strike="noStrike" cap="none" dirty="0">
                        <a:latin typeface="Calibri"/>
                        <a:ea typeface="Calibri"/>
                        <a:cs typeface="Calibri"/>
                        <a:sym typeface="Calibri"/>
                      </a:endParaRPr>
                    </a:p>
                    <a:p>
                      <a:pPr marL="457200" marR="0" lvl="0" indent="-292100" algn="l" rtl="0">
                        <a:lnSpc>
                          <a:spcPct val="115000"/>
                        </a:lnSpc>
                        <a:spcBef>
                          <a:spcPts val="0"/>
                        </a:spcBef>
                        <a:spcAft>
                          <a:spcPts val="0"/>
                        </a:spcAft>
                        <a:buClr>
                          <a:srgbClr val="000000"/>
                        </a:buClr>
                        <a:buSzPts val="1000"/>
                        <a:buFont typeface="Calibri"/>
                        <a:buChar char="-"/>
                      </a:pPr>
                      <a:r>
                        <a:rPr lang="en-US" sz="1000" u="none" strike="noStrike" cap="none" dirty="0">
                          <a:latin typeface="Calibri"/>
                          <a:ea typeface="Calibri"/>
                          <a:cs typeface="Calibri"/>
                          <a:sym typeface="Calibri"/>
                        </a:rPr>
                        <a:t>providing a “word bank” of wave behaviors for prompt 1a (transmission, absorption, reflection, refraction) </a:t>
                      </a:r>
                      <a:endParaRPr sz="1000" u="none" strike="noStrike" cap="none" dirty="0">
                        <a:latin typeface="Calibri"/>
                        <a:ea typeface="Calibri"/>
                        <a:cs typeface="Calibri"/>
                        <a:sym typeface="Calibri"/>
                      </a:endParaRPr>
                    </a:p>
                    <a:p>
                      <a:pPr marL="457200" marR="0" lvl="0" indent="-292100" algn="l" rtl="0">
                        <a:lnSpc>
                          <a:spcPct val="115000"/>
                        </a:lnSpc>
                        <a:spcBef>
                          <a:spcPts val="0"/>
                        </a:spcBef>
                        <a:spcAft>
                          <a:spcPts val="0"/>
                        </a:spcAft>
                        <a:buClr>
                          <a:srgbClr val="000000"/>
                        </a:buClr>
                        <a:buSzPts val="1000"/>
                        <a:buFont typeface="Calibri"/>
                        <a:buChar char="-"/>
                      </a:pPr>
                      <a:r>
                        <a:rPr lang="en-US" sz="1000" u="none" strike="noStrike" cap="none" dirty="0">
                          <a:latin typeface="Calibri"/>
                          <a:ea typeface="Calibri"/>
                          <a:cs typeface="Calibri"/>
                          <a:sym typeface="Calibri"/>
                        </a:rPr>
                        <a:t>directing students to draw and label waves leaving Melody’s cell phone in the diagram</a:t>
                      </a:r>
                      <a:endParaRPr sz="1000" u="none" strike="noStrike" cap="none" dirty="0">
                        <a:latin typeface="Calibri"/>
                        <a:ea typeface="Calibri"/>
                        <a:cs typeface="Calibri"/>
                        <a:sym typeface="Calibri"/>
                      </a:endParaRPr>
                    </a:p>
                    <a:p>
                      <a:pPr marL="457200" marR="0" lvl="0" indent="-292100" algn="l" rtl="0">
                        <a:lnSpc>
                          <a:spcPct val="115000"/>
                        </a:lnSpc>
                        <a:spcBef>
                          <a:spcPts val="0"/>
                        </a:spcBef>
                        <a:spcAft>
                          <a:spcPts val="0"/>
                        </a:spcAft>
                        <a:buClr>
                          <a:srgbClr val="000000"/>
                        </a:buClr>
                        <a:buSzPts val="1000"/>
                        <a:buFont typeface="Calibri"/>
                        <a:buChar char="-"/>
                      </a:pPr>
                      <a:r>
                        <a:rPr lang="en-US" sz="1000" u="none" strike="noStrike" cap="none" dirty="0">
                          <a:latin typeface="Calibri"/>
                          <a:ea typeface="Calibri"/>
                          <a:cs typeface="Calibri"/>
                          <a:sym typeface="Calibri"/>
                        </a:rPr>
                        <a:t>eliminating some choices from the building material table (ex. provide only concrete, brick, and drywall)</a:t>
                      </a:r>
                      <a:endParaRPr sz="1000" u="none" strike="noStrike" cap="none" dirty="0">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bl>
          </a:graphicData>
        </a:graphic>
      </p:graphicFrame>
      <p:sp>
        <p:nvSpPr>
          <p:cNvPr id="2" name="Google Shape;230;g70393df9e6_0_7">
            <a:extLst>
              <a:ext uri="{FF2B5EF4-FFF2-40B4-BE49-F238E27FC236}">
                <a16:creationId xmlns:a16="http://schemas.microsoft.com/office/drawing/2014/main" id="{BA2ED071-64BF-4688-BA02-C84A824300D7}"/>
              </a:ext>
            </a:extLst>
          </p:cNvPr>
          <p:cNvSpPr txBox="1"/>
          <p:nvPr/>
        </p:nvSpPr>
        <p:spPr>
          <a:xfrm>
            <a:off x="7313162" y="9595950"/>
            <a:ext cx="313037" cy="148551"/>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6</a:t>
            </a:fld>
            <a:endParaRPr sz="800" b="0" i="0" u="none" strike="noStrike" cap="none" dirty="0">
              <a:solidFill>
                <a:srgbClr val="293983"/>
              </a:solidFill>
              <a:latin typeface="Arial Black"/>
              <a:ea typeface="Arial Black"/>
              <a:cs typeface="Arial Black"/>
              <a:sym typeface="Arial Black"/>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3" name="Title 2">
            <a:extLst>
              <a:ext uri="{FF2B5EF4-FFF2-40B4-BE49-F238E27FC236}">
                <a16:creationId xmlns:a16="http://schemas.microsoft.com/office/drawing/2014/main" id="{FFD1874E-44C0-2FE3-998A-35AA01B64BEA}"/>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2</a:t>
            </a:r>
          </a:p>
        </p:txBody>
      </p:sp>
      <p:sp>
        <p:nvSpPr>
          <p:cNvPr id="132" name="Google Shape;132;g81496b6fa7_0_36"/>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133" name="Google Shape;133;g81496b6fa7_0_36">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4" name="Google Shape;134;g81496b6fa7_0_36">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135" name="Google Shape;135;g81496b6fa7_0_36">
            <a:extLst>
              <a:ext uri="{C183D7F6-B498-43B3-948B-1728B52AA6E4}">
                <adec:decorative xmlns:adec="http://schemas.microsoft.com/office/drawing/2017/decorative" val="1"/>
              </a:ext>
            </a:extLst>
          </p:cNvPr>
          <p:cNvPicPr preferRelativeResize="0"/>
          <p:nvPr/>
        </p:nvPicPr>
        <p:blipFill rotWithShape="1">
          <a:blip r:embed="rId3">
            <a:alphaModFix/>
          </a:blip>
          <a:srcRect l="28891" t="20471" r="35948" b="20788"/>
          <a:stretch/>
        </p:blipFill>
        <p:spPr>
          <a:xfrm>
            <a:off x="6972367" y="188418"/>
            <a:ext cx="441300" cy="442500"/>
          </a:xfrm>
          <a:prstGeom prst="flowChartConnector">
            <a:avLst/>
          </a:prstGeom>
          <a:noFill/>
          <a:ln>
            <a:noFill/>
          </a:ln>
        </p:spPr>
      </p:pic>
      <p:sp>
        <p:nvSpPr>
          <p:cNvPr id="137" name="Google Shape;137;g81496b6fa7_0_36"/>
          <p:cNvSpPr txBox="1"/>
          <p:nvPr/>
        </p:nvSpPr>
        <p:spPr>
          <a:xfrm>
            <a:off x="424850" y="1867700"/>
            <a:ext cx="7181700" cy="442500"/>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latin typeface="Tahoma"/>
                <a:ea typeface="Tahoma"/>
                <a:cs typeface="Tahoma"/>
                <a:sym typeface="Tahoma"/>
              </a:rPr>
              <a:t>Prompt 2 </a:t>
            </a:r>
            <a:endParaRPr sz="900" b="0" i="0" u="none" strike="noStrike" cap="none" dirty="0">
              <a:solidFill>
                <a:srgbClr val="231F20"/>
              </a:solidFill>
              <a:latin typeface="Century Gothic"/>
              <a:ea typeface="Century Gothic"/>
              <a:cs typeface="Century Gothic"/>
              <a:sym typeface="Century Gothic"/>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dirty="0">
              <a:solidFill>
                <a:srgbClr val="293983"/>
              </a:solidFill>
              <a:latin typeface="Tahoma"/>
              <a:ea typeface="Tahoma"/>
              <a:cs typeface="Tahoma"/>
              <a:sym typeface="Tahoma"/>
            </a:endParaRPr>
          </a:p>
        </p:txBody>
      </p:sp>
      <p:sp>
        <p:nvSpPr>
          <p:cNvPr id="138" name="Google Shape;138;g81496b6fa7_0_36"/>
          <p:cNvSpPr txBox="1"/>
          <p:nvPr/>
        </p:nvSpPr>
        <p:spPr>
          <a:xfrm>
            <a:off x="404762" y="2193168"/>
            <a:ext cx="6908400" cy="1085968"/>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Clr>
                <a:schemeClr val="dk1"/>
              </a:buClr>
              <a:buSzPts val="1100"/>
              <a:buFont typeface="Arial"/>
              <a:buNone/>
            </a:pPr>
            <a:r>
              <a:rPr lang="en-US" sz="1100" dirty="0">
                <a:solidFill>
                  <a:schemeClr val="dk1"/>
                </a:solidFill>
              </a:rPr>
              <a:t>When Melody’s phone wouldn’t connect to call for pizza, she decided to use the </a:t>
            </a:r>
            <a:r>
              <a:rPr lang="en-US" sz="1100" dirty="0" err="1">
                <a:solidFill>
                  <a:schemeClr val="dk1"/>
                </a:solidFill>
              </a:rPr>
              <a:t>WiFi</a:t>
            </a:r>
            <a:r>
              <a:rPr lang="en-US" sz="1100" dirty="0">
                <a:solidFill>
                  <a:schemeClr val="dk1"/>
                </a:solidFill>
              </a:rPr>
              <a:t> connection on her cell phone to order pizza using the pizza store’s website.  Using the diagram of the library below </a:t>
            </a:r>
            <a:r>
              <a:rPr lang="en-US" sz="1100" u="sng" dirty="0">
                <a:solidFill>
                  <a:schemeClr val="dk1"/>
                </a:solidFill>
              </a:rPr>
              <a:t>as well as</a:t>
            </a:r>
            <a:r>
              <a:rPr lang="en-US" sz="1100" dirty="0">
                <a:solidFill>
                  <a:schemeClr val="dk1"/>
                </a:solidFill>
              </a:rPr>
              <a:t> evidence from the data table in prompt #1, explain why Melody was able to connect to the pizza store via the </a:t>
            </a:r>
            <a:r>
              <a:rPr lang="en-US" sz="1100" dirty="0" err="1">
                <a:solidFill>
                  <a:schemeClr val="dk1"/>
                </a:solidFill>
              </a:rPr>
              <a:t>WiFi</a:t>
            </a:r>
            <a:r>
              <a:rPr lang="en-US" sz="1100" dirty="0">
                <a:solidFill>
                  <a:schemeClr val="dk1"/>
                </a:solidFill>
              </a:rPr>
              <a:t> internet communication system, but not her phone’s cellular network system.  </a:t>
            </a:r>
            <a:endParaRPr sz="1100"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dirty="0">
              <a:solidFill>
                <a:schemeClr val="dk1"/>
              </a:solidFill>
            </a:endParaRPr>
          </a:p>
          <a:p>
            <a:pPr marL="0" marR="0" lvl="0" indent="0" algn="l" rtl="0">
              <a:lnSpc>
                <a:spcPct val="115000"/>
              </a:lnSpc>
              <a:spcBef>
                <a:spcPts val="0"/>
              </a:spcBef>
              <a:spcAft>
                <a:spcPts val="0"/>
              </a:spcAft>
              <a:buClr>
                <a:schemeClr val="dk1"/>
              </a:buClr>
              <a:buSzPts val="1100"/>
              <a:buFont typeface="Arial"/>
              <a:buNone/>
            </a:pPr>
            <a:endParaRPr sz="1000" b="1" dirty="0">
              <a:solidFill>
                <a:schemeClr val="dk1"/>
              </a:solidFill>
              <a:latin typeface="Calibri"/>
              <a:ea typeface="Calibri"/>
              <a:cs typeface="Calibri"/>
              <a:sym typeface="Calibri"/>
            </a:endParaRPr>
          </a:p>
        </p:txBody>
      </p:sp>
      <p:graphicFrame>
        <p:nvGraphicFramePr>
          <p:cNvPr id="139" name="Google Shape;139;g81496b6fa7_0_36">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1963435989"/>
              </p:ext>
            </p:extLst>
          </p:nvPr>
        </p:nvGraphicFramePr>
        <p:xfrm>
          <a:off x="432000" y="3539335"/>
          <a:ext cx="6908400" cy="1671314"/>
        </p:xfrm>
        <a:graphic>
          <a:graphicData uri="http://schemas.openxmlformats.org/drawingml/2006/table">
            <a:tbl>
              <a:tblPr>
                <a:noFill/>
                <a:tableStyleId>{F4B96F04-FC42-4FB8-B7E7-CE763A27E0E9}</a:tableStyleId>
              </a:tblPr>
              <a:tblGrid>
                <a:gridCol w="6908400">
                  <a:extLst>
                    <a:ext uri="{9D8B030D-6E8A-4147-A177-3AD203B41FA5}">
                      <a16:colId xmlns:a16="http://schemas.microsoft.com/office/drawing/2014/main" val="20000"/>
                    </a:ext>
                  </a:extLst>
                </a:gridCol>
              </a:tblGrid>
              <a:tr h="1671314">
                <a:tc>
                  <a:txBody>
                    <a:bodyPr/>
                    <a:lstStyle/>
                    <a:p>
                      <a:pPr marL="0" lvl="0" indent="0" algn="l" rtl="0">
                        <a:spcBef>
                          <a:spcPts val="0"/>
                        </a:spcBef>
                        <a:spcAft>
                          <a:spcPts val="0"/>
                        </a:spcAft>
                        <a:buNone/>
                      </a:pPr>
                      <a:endParaRPr dirty="0"/>
                    </a:p>
                  </a:txBody>
                  <a:tcPr marL="91425" marR="91425" marT="91425" marB="91425"/>
                </a:tc>
                <a:extLst>
                  <a:ext uri="{0D108BD9-81ED-4DB2-BD59-A6C34878D82A}">
                    <a16:rowId xmlns:a16="http://schemas.microsoft.com/office/drawing/2014/main" val="10000"/>
                  </a:ext>
                </a:extLst>
              </a:tr>
            </a:tbl>
          </a:graphicData>
        </a:graphic>
      </p:graphicFrame>
      <p:sp>
        <p:nvSpPr>
          <p:cNvPr id="2" name="Google Shape;230;g70393df9e6_0_7">
            <a:extLst>
              <a:ext uri="{FF2B5EF4-FFF2-40B4-BE49-F238E27FC236}">
                <a16:creationId xmlns:a16="http://schemas.microsoft.com/office/drawing/2014/main" id="{210A775F-BF74-4B20-A498-C9BE8DE3E084}"/>
              </a:ext>
            </a:extLst>
          </p:cNvPr>
          <p:cNvSpPr txBox="1"/>
          <p:nvPr/>
        </p:nvSpPr>
        <p:spPr>
          <a:xfrm>
            <a:off x="7313162" y="9595950"/>
            <a:ext cx="313037" cy="148551"/>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7</a:t>
            </a:fld>
            <a:endParaRPr sz="800" b="0" i="0" u="none" strike="noStrike" cap="none" dirty="0">
              <a:solidFill>
                <a:srgbClr val="293983"/>
              </a:solidFill>
              <a:latin typeface="Arial Black"/>
              <a:ea typeface="Arial Black"/>
              <a:cs typeface="Arial Black"/>
              <a:sym typeface="Arial Black"/>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143"/>
        <p:cNvGrpSpPr/>
        <p:nvPr/>
      </p:nvGrpSpPr>
      <p:grpSpPr>
        <a:xfrm>
          <a:off x="0" y="0"/>
          <a:ext cx="0" cy="0"/>
          <a:chOff x="0" y="0"/>
          <a:chExt cx="0" cy="0"/>
        </a:xfrm>
      </p:grpSpPr>
      <p:sp>
        <p:nvSpPr>
          <p:cNvPr id="147" name="Google Shape;147;g70d67b4cc2_0_26">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3CA14EE7-BB00-B015-3C92-B8EA41BFB5BF}"/>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2: Assesses</a:t>
            </a:r>
          </a:p>
        </p:txBody>
      </p:sp>
      <p:sp>
        <p:nvSpPr>
          <p:cNvPr id="144" name="Google Shape;144;g70d67b4cc2_0_26"/>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148" name="Google Shape;148;g70d67b4cc2_0_26">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149" name="Google Shape;149;g70d67b4cc2_0_26">
            <a:extLst>
              <a:ext uri="{C183D7F6-B498-43B3-948B-1728B52AA6E4}">
                <adec:decorative xmlns:adec="http://schemas.microsoft.com/office/drawing/2017/decorative" val="1"/>
              </a:ext>
            </a:extLst>
          </p:cNvPr>
          <p:cNvPicPr preferRelativeResize="0"/>
          <p:nvPr/>
        </p:nvPicPr>
        <p:blipFill rotWithShape="1">
          <a:blip r:embed="rId3">
            <a:alphaModFix/>
          </a:blip>
          <a:srcRect l="28891" t="20469" r="35948" b="20789"/>
          <a:stretch/>
        </p:blipFill>
        <p:spPr>
          <a:xfrm>
            <a:off x="6972367" y="188418"/>
            <a:ext cx="441300" cy="442500"/>
          </a:xfrm>
          <a:prstGeom prst="flowChartConnector">
            <a:avLst/>
          </a:prstGeom>
          <a:noFill/>
          <a:ln>
            <a:noFill/>
          </a:ln>
        </p:spPr>
      </p:pic>
      <p:graphicFrame>
        <p:nvGraphicFramePr>
          <p:cNvPr id="154" name="Google Shape;154;g70d67b4cc2_0_26"/>
          <p:cNvGraphicFramePr/>
          <p:nvPr>
            <p:extLst>
              <p:ext uri="{D42A27DB-BD31-4B8C-83A1-F6EECF244321}">
                <p14:modId xmlns:p14="http://schemas.microsoft.com/office/powerpoint/2010/main" val="586882530"/>
              </p:ext>
            </p:extLst>
          </p:nvPr>
        </p:nvGraphicFramePr>
        <p:xfrm>
          <a:off x="405187" y="1658543"/>
          <a:ext cx="6767525" cy="2044356"/>
        </p:xfrm>
        <a:graphic>
          <a:graphicData uri="http://schemas.openxmlformats.org/drawingml/2006/table">
            <a:tbl>
              <a:tblPr firstRow="1">
                <a:noFill/>
                <a:tableStyleId>{B7C48D6A-69C8-419F-B8CB-F48239063F69}</a:tableStyleId>
              </a:tblPr>
              <a:tblGrid>
                <a:gridCol w="867925">
                  <a:extLst>
                    <a:ext uri="{9D8B030D-6E8A-4147-A177-3AD203B41FA5}">
                      <a16:colId xmlns:a16="http://schemas.microsoft.com/office/drawing/2014/main" val="20000"/>
                    </a:ext>
                  </a:extLst>
                </a:gridCol>
                <a:gridCol w="5899600">
                  <a:extLst>
                    <a:ext uri="{9D8B030D-6E8A-4147-A177-3AD203B41FA5}">
                      <a16:colId xmlns:a16="http://schemas.microsoft.com/office/drawing/2014/main" val="20001"/>
                    </a:ext>
                  </a:extLst>
                </a:gridCol>
              </a:tblGrid>
              <a:tr h="381000">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latin typeface="Tahoma"/>
                          <a:ea typeface="Tahoma"/>
                          <a:cs typeface="Tahoma"/>
                          <a:sym typeface="Tahoma"/>
                        </a:rPr>
                        <a:t>Prompt 2 assesses: </a:t>
                      </a:r>
                      <a:endParaRPr sz="1200" b="1" u="none" strike="noStrike" cap="none" dirty="0">
                        <a:latin typeface="Tahoma"/>
                        <a:ea typeface="Tahoma"/>
                        <a:cs typeface="Tahoma"/>
                        <a:sym typeface="Tahoma"/>
                      </a:endParaRPr>
                    </a:p>
                  </a:txBody>
                  <a:tcPr marL="91425" marR="91425" marT="91425" marB="91425"/>
                </a:tc>
                <a:tc hMerge="1">
                  <a:txBody>
                    <a:bodyPr/>
                    <a:lstStyle/>
                    <a:p>
                      <a:endParaRPr lang="en-US"/>
                    </a:p>
                  </a:txBody>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accent6">
                              <a:lumMod val="50000"/>
                            </a:schemeClr>
                          </a:solidFill>
                          <a:latin typeface="Tahoma"/>
                          <a:ea typeface="Tahoma"/>
                          <a:cs typeface="Tahoma"/>
                          <a:sym typeface="Tahoma"/>
                        </a:rPr>
                        <a:t>TN Standard</a:t>
                      </a:r>
                      <a:endParaRPr sz="1000" b="1" u="none" strike="noStrike" cap="none" dirty="0">
                        <a:solidFill>
                          <a:schemeClr val="accent6">
                            <a:lumMod val="50000"/>
                          </a:schemeClr>
                        </a:solidFill>
                        <a:latin typeface="Tahoma"/>
                        <a:ea typeface="Tahoma"/>
                        <a:cs typeface="Tahoma"/>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a:solidFill>
                            <a:schemeClr val="dk1"/>
                          </a:solidFill>
                          <a:latin typeface="Calibri"/>
                          <a:ea typeface="Calibri"/>
                          <a:cs typeface="Calibri"/>
                          <a:sym typeface="Calibri"/>
                        </a:rPr>
                        <a:t>TASS 8.PS4.2 Compare and contrast mechanical waves and </a:t>
                      </a:r>
                      <a:r>
                        <a:rPr lang="en-US" sz="1000" b="1" u="none" strike="noStrike" cap="none">
                          <a:solidFill>
                            <a:schemeClr val="dk1"/>
                          </a:solidFill>
                          <a:latin typeface="Calibri"/>
                          <a:ea typeface="Calibri"/>
                          <a:cs typeface="Calibri"/>
                          <a:sym typeface="Calibri"/>
                        </a:rPr>
                        <a:t>electromagnetic waves</a:t>
                      </a:r>
                      <a:r>
                        <a:rPr lang="en-US" sz="1000" u="none" strike="noStrike" cap="none">
                          <a:solidFill>
                            <a:schemeClr val="dk1"/>
                          </a:solidFill>
                          <a:latin typeface="Calibri"/>
                          <a:ea typeface="Calibri"/>
                          <a:cs typeface="Calibri"/>
                          <a:sym typeface="Calibri"/>
                        </a:rPr>
                        <a:t> based on refraction, reflection, transmission, absorption, and</a:t>
                      </a:r>
                      <a:r>
                        <a:rPr lang="en-US" sz="1000" b="1" u="none" strike="noStrike" cap="none">
                          <a:solidFill>
                            <a:schemeClr val="dk1"/>
                          </a:solidFill>
                          <a:latin typeface="Calibri"/>
                          <a:ea typeface="Calibri"/>
                          <a:cs typeface="Calibri"/>
                          <a:sym typeface="Calibri"/>
                        </a:rPr>
                        <a:t> their behavior through</a:t>
                      </a:r>
                      <a:r>
                        <a:rPr lang="en-US" sz="1000" u="none" strike="noStrike" cap="none">
                          <a:solidFill>
                            <a:schemeClr val="dk1"/>
                          </a:solidFill>
                          <a:latin typeface="Calibri"/>
                          <a:ea typeface="Calibri"/>
                          <a:cs typeface="Calibri"/>
                          <a:sym typeface="Calibri"/>
                        </a:rPr>
                        <a:t> a vacuum and/or</a:t>
                      </a:r>
                      <a:r>
                        <a:rPr lang="en-US" sz="1000" b="1" u="none" strike="noStrike" cap="none">
                          <a:solidFill>
                            <a:schemeClr val="dk1"/>
                          </a:solidFill>
                          <a:latin typeface="Calibri"/>
                          <a:ea typeface="Calibri"/>
                          <a:cs typeface="Calibri"/>
                          <a:sym typeface="Calibri"/>
                        </a:rPr>
                        <a:t> various media</a:t>
                      </a:r>
                      <a:r>
                        <a:rPr lang="en-US" sz="1000" u="none" strike="noStrike" cap="none">
                          <a:solidFill>
                            <a:schemeClr val="dk1"/>
                          </a:solidFill>
                          <a:latin typeface="Calibri"/>
                          <a:ea typeface="Calibri"/>
                          <a:cs typeface="Calibri"/>
                          <a:sym typeface="Calibri"/>
                        </a:rPr>
                        <a:t>.</a:t>
                      </a:r>
                      <a:endParaRPr sz="1000" u="none" strike="noStrike" cap="none">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2"/>
                          </a:solidFill>
                          <a:latin typeface="Tahoma"/>
                          <a:ea typeface="Tahoma"/>
                          <a:cs typeface="Tahoma"/>
                          <a:sym typeface="Tahoma"/>
                        </a:rPr>
                        <a:t>SEP</a:t>
                      </a:r>
                      <a:endParaRPr sz="1000" b="1" u="none" strike="noStrike" cap="none">
                        <a:solidFill>
                          <a:schemeClr val="dk2"/>
                        </a:solidFill>
                        <a:latin typeface="Tahoma"/>
                        <a:ea typeface="Tahoma"/>
                        <a:cs typeface="Tahoma"/>
                        <a:sym typeface="Tahoma"/>
                      </a:endParaRPr>
                    </a:p>
                  </a:txBody>
                  <a:tcPr marL="91425" marR="91425" marT="91425" marB="91425"/>
                </a:tc>
                <a:tc>
                  <a:txBody>
                    <a:bodyPr/>
                    <a:lstStyle/>
                    <a:p>
                      <a:pPr marL="57150" marR="0" lvl="0" indent="0" algn="l" rtl="0">
                        <a:lnSpc>
                          <a:spcPct val="100000"/>
                        </a:lnSpc>
                        <a:spcBef>
                          <a:spcPts val="0"/>
                        </a:spcBef>
                        <a:spcAft>
                          <a:spcPts val="0"/>
                        </a:spcAft>
                        <a:buClr>
                          <a:schemeClr val="dk1"/>
                        </a:buClr>
                        <a:buSzPts val="800"/>
                        <a:buFont typeface="Arial"/>
                        <a:buNone/>
                      </a:pPr>
                      <a:r>
                        <a:rPr lang="en-US" sz="1000" u="none" strike="noStrike" cap="none">
                          <a:solidFill>
                            <a:schemeClr val="dk1"/>
                          </a:solidFill>
                          <a:latin typeface="Calibri"/>
                          <a:ea typeface="Calibri"/>
                          <a:cs typeface="Calibri"/>
                          <a:sym typeface="Calibri"/>
                        </a:rPr>
                        <a:t>Constructing Explanations and Designing Solutions</a:t>
                      </a:r>
                      <a:endParaRPr sz="1000" u="none" strike="noStrike" cap="none">
                        <a:solidFill>
                          <a:schemeClr val="dk1"/>
                        </a:solidFill>
                        <a:latin typeface="Calibri"/>
                        <a:ea typeface="Calibri"/>
                        <a:cs typeface="Calibri"/>
                        <a:sym typeface="Calibri"/>
                      </a:endParaRPr>
                    </a:p>
                    <a:p>
                      <a:pPr marL="457200" marR="0" lvl="0" indent="-292100" algn="l" rtl="0">
                        <a:lnSpc>
                          <a:spcPct val="115000"/>
                        </a:lnSpc>
                        <a:spcBef>
                          <a:spcPts val="0"/>
                        </a:spcBef>
                        <a:spcAft>
                          <a:spcPts val="0"/>
                        </a:spcAft>
                        <a:buClr>
                          <a:srgbClr val="262626"/>
                        </a:buClr>
                        <a:buSzPts val="1000"/>
                        <a:buFont typeface="Century Gothic"/>
                        <a:buChar char="●"/>
                      </a:pPr>
                      <a:r>
                        <a:rPr lang="en-US" sz="1000" b="1" u="none" strike="noStrike" cap="none">
                          <a:solidFill>
                            <a:srgbClr val="262626"/>
                          </a:solidFill>
                          <a:latin typeface="Calibri"/>
                          <a:ea typeface="Calibri"/>
                          <a:cs typeface="Calibri"/>
                          <a:sym typeface="Calibri"/>
                        </a:rPr>
                        <a:t>Apply scientific ideas, principles,</a:t>
                      </a:r>
                      <a:r>
                        <a:rPr lang="en-US" sz="1000" u="none" strike="noStrike" cap="none">
                          <a:solidFill>
                            <a:srgbClr val="262626"/>
                          </a:solidFill>
                          <a:latin typeface="Calibri"/>
                          <a:ea typeface="Calibri"/>
                          <a:cs typeface="Calibri"/>
                          <a:sym typeface="Calibri"/>
                        </a:rPr>
                        <a:t> and/or evidence</a:t>
                      </a:r>
                      <a:r>
                        <a:rPr lang="en-US" sz="1000" b="1" u="none" strike="noStrike" cap="none">
                          <a:solidFill>
                            <a:srgbClr val="262626"/>
                          </a:solidFill>
                          <a:latin typeface="Calibri"/>
                          <a:ea typeface="Calibri"/>
                          <a:cs typeface="Calibri"/>
                          <a:sym typeface="Calibri"/>
                        </a:rPr>
                        <a:t> to construct,</a:t>
                      </a:r>
                      <a:r>
                        <a:rPr lang="en-US" sz="1000" u="none" strike="noStrike" cap="none">
                          <a:solidFill>
                            <a:srgbClr val="262626"/>
                          </a:solidFill>
                          <a:latin typeface="Calibri"/>
                          <a:ea typeface="Calibri"/>
                          <a:cs typeface="Calibri"/>
                          <a:sym typeface="Calibri"/>
                        </a:rPr>
                        <a:t> revise and/</a:t>
                      </a:r>
                      <a:r>
                        <a:rPr lang="en-US" sz="1000" b="1" u="none" strike="noStrike" cap="none">
                          <a:solidFill>
                            <a:srgbClr val="262626"/>
                          </a:solidFill>
                          <a:latin typeface="Calibri"/>
                          <a:ea typeface="Calibri"/>
                          <a:cs typeface="Calibri"/>
                          <a:sym typeface="Calibri"/>
                        </a:rPr>
                        <a:t>or use an explanation for real-world phenomena, examples, or events.</a:t>
                      </a:r>
                      <a:endParaRPr sz="1000" u="none" strike="noStrike" cap="none">
                        <a:solidFill>
                          <a:schemeClr val="dk1"/>
                        </a:solidFill>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rgbClr val="38761D"/>
                          </a:solidFill>
                          <a:latin typeface="Tahoma"/>
                          <a:ea typeface="Tahoma"/>
                          <a:cs typeface="Tahoma"/>
                          <a:sym typeface="Tahoma"/>
                        </a:rPr>
                        <a:t>CCC</a:t>
                      </a:r>
                      <a:endParaRPr sz="1000" b="1" u="none" strike="noStrike" cap="none">
                        <a:solidFill>
                          <a:srgbClr val="38761D"/>
                        </a:solidFill>
                        <a:latin typeface="Tahoma"/>
                        <a:ea typeface="Tahoma"/>
                        <a:cs typeface="Tahoma"/>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solidFill>
                            <a:schemeClr val="dk1"/>
                          </a:solidFill>
                          <a:latin typeface="Calibri"/>
                          <a:ea typeface="Calibri"/>
                          <a:cs typeface="Calibri"/>
                          <a:sym typeface="Calibri"/>
                        </a:rPr>
                        <a:t>Systems and system Models</a:t>
                      </a:r>
                      <a:endParaRPr sz="1000" u="none" strike="noStrike" cap="none" dirty="0">
                        <a:solidFill>
                          <a:schemeClr val="dk1"/>
                        </a:solidFill>
                        <a:latin typeface="Calibri"/>
                        <a:ea typeface="Calibri"/>
                        <a:cs typeface="Calibri"/>
                        <a:sym typeface="Calibri"/>
                      </a:endParaRPr>
                    </a:p>
                    <a:p>
                      <a:pPr marL="457200" marR="0" lvl="0" indent="-292100" algn="l" rtl="0">
                        <a:lnSpc>
                          <a:spcPct val="115000"/>
                        </a:lnSpc>
                        <a:spcBef>
                          <a:spcPts val="0"/>
                        </a:spcBef>
                        <a:spcAft>
                          <a:spcPts val="0"/>
                        </a:spcAft>
                        <a:buClr>
                          <a:srgbClr val="262626"/>
                        </a:buClr>
                        <a:buSzPts val="1000"/>
                        <a:buFont typeface="Century Gothic"/>
                        <a:buChar char="●"/>
                      </a:pPr>
                      <a:r>
                        <a:rPr lang="en-US" sz="1000" u="none" strike="noStrike" cap="none" dirty="0">
                          <a:solidFill>
                            <a:srgbClr val="262626"/>
                          </a:solidFill>
                          <a:latin typeface="Calibri"/>
                          <a:ea typeface="Calibri"/>
                          <a:cs typeface="Calibri"/>
                          <a:sym typeface="Calibri"/>
                        </a:rPr>
                        <a:t>(3-5) A system can be described in terms of its components and their interactions.</a:t>
                      </a:r>
                      <a:endParaRPr sz="1000" u="none" strike="noStrike" cap="none" dirty="0">
                        <a:solidFill>
                          <a:schemeClr val="dk1"/>
                        </a:solidFill>
                        <a:highlight>
                          <a:srgbClr val="FFFF00"/>
                        </a:highlight>
                        <a:latin typeface="Calibri"/>
                        <a:ea typeface="Calibri"/>
                        <a:cs typeface="Calibri"/>
                        <a:sym typeface="Calibri"/>
                      </a:endParaRPr>
                    </a:p>
                  </a:txBody>
                  <a:tcPr marL="91425" marR="91425" marT="91425" marB="91425"/>
                </a:tc>
                <a:extLst>
                  <a:ext uri="{0D108BD9-81ED-4DB2-BD59-A6C34878D82A}">
                    <a16:rowId xmlns:a16="http://schemas.microsoft.com/office/drawing/2014/main" val="10003"/>
                  </a:ext>
                </a:extLst>
              </a:tr>
            </a:tbl>
          </a:graphicData>
        </a:graphic>
      </p:graphicFrame>
      <p:graphicFrame>
        <p:nvGraphicFramePr>
          <p:cNvPr id="155" name="Google Shape;155;g70d67b4cc2_0_26"/>
          <p:cNvGraphicFramePr/>
          <p:nvPr>
            <p:extLst>
              <p:ext uri="{D42A27DB-BD31-4B8C-83A1-F6EECF244321}">
                <p14:modId xmlns:p14="http://schemas.microsoft.com/office/powerpoint/2010/main" val="471625163"/>
              </p:ext>
            </p:extLst>
          </p:nvPr>
        </p:nvGraphicFramePr>
        <p:xfrm>
          <a:off x="405175" y="3964925"/>
          <a:ext cx="6767550" cy="4818750"/>
        </p:xfrm>
        <a:graphic>
          <a:graphicData uri="http://schemas.openxmlformats.org/drawingml/2006/table">
            <a:tbl>
              <a:tblPr firstRow="1">
                <a:noFill/>
                <a:tableStyleId>{B7C48D6A-69C8-419F-B8CB-F48239063F69}</a:tableStyleId>
              </a:tblPr>
              <a:tblGrid>
                <a:gridCol w="578000">
                  <a:extLst>
                    <a:ext uri="{9D8B030D-6E8A-4147-A177-3AD203B41FA5}">
                      <a16:colId xmlns:a16="http://schemas.microsoft.com/office/drawing/2014/main" val="20000"/>
                    </a:ext>
                  </a:extLst>
                </a:gridCol>
                <a:gridCol w="3037625">
                  <a:extLst>
                    <a:ext uri="{9D8B030D-6E8A-4147-A177-3AD203B41FA5}">
                      <a16:colId xmlns:a16="http://schemas.microsoft.com/office/drawing/2014/main" val="20001"/>
                    </a:ext>
                  </a:extLst>
                </a:gridCol>
                <a:gridCol w="3151925">
                  <a:extLst>
                    <a:ext uri="{9D8B030D-6E8A-4147-A177-3AD203B41FA5}">
                      <a16:colId xmlns:a16="http://schemas.microsoft.com/office/drawing/2014/main" val="20002"/>
                    </a:ext>
                  </a:extLst>
                </a:gridCol>
              </a:tblGrid>
              <a:tr h="389025">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000" b="1" u="none" strike="noStrike" cap="none">
                          <a:latin typeface="Calibri"/>
                          <a:ea typeface="Calibri"/>
                          <a:cs typeface="Calibri"/>
                          <a:sym typeface="Calibri"/>
                        </a:rPr>
                        <a:t>Prompt Scoring Guidance </a:t>
                      </a:r>
                      <a:endParaRPr sz="1000" b="1" u="none" strike="noStrike" cap="none">
                        <a:latin typeface="Calibri"/>
                        <a:ea typeface="Calibri"/>
                        <a:cs typeface="Calibri"/>
                        <a:sym typeface="Calibri"/>
                      </a:endParaRPr>
                    </a:p>
                  </a:txBody>
                  <a:tcPr marL="91425" marR="91425" marT="91425" marB="914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9792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Score</a:t>
                      </a:r>
                      <a:endParaRPr sz="1000" b="1" u="none" strike="noStrike" cap="none">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Components of Student Response (SEP, CCC, and/or DCI) </a:t>
                      </a:r>
                      <a:endParaRPr sz="1000" b="1" u="none" strike="noStrike" cap="none">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Example Responses/Look Fors</a:t>
                      </a:r>
                      <a:endParaRPr sz="1000" b="1" u="none" strike="noStrike" cap="none">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38902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+ 2</a:t>
                      </a:r>
                      <a:endParaRPr sz="1000" b="1" u="none" strike="noStrike" cap="none">
                        <a:latin typeface="Calibri"/>
                        <a:ea typeface="Calibri"/>
                        <a:cs typeface="Calibri"/>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Description of wave transmission in both systems: cell communication and </a:t>
                      </a:r>
                      <a:r>
                        <a:rPr lang="en-US" sz="1000" u="none" strike="noStrike" cap="none" dirty="0" err="1">
                          <a:latin typeface="Calibri"/>
                          <a:ea typeface="Calibri"/>
                          <a:cs typeface="Calibri"/>
                          <a:sym typeface="Calibri"/>
                        </a:rPr>
                        <a:t>WiFi</a:t>
                      </a:r>
                      <a:r>
                        <a:rPr lang="en-US" sz="1000" u="none" strike="noStrike" cap="none" dirty="0">
                          <a:latin typeface="Calibri"/>
                          <a:ea typeface="Calibri"/>
                          <a:cs typeface="Calibri"/>
                          <a:sym typeface="Calibri"/>
                        </a:rPr>
                        <a:t> internet communication (DCI, CCC)</a:t>
                      </a:r>
                      <a:endParaRPr sz="1000" u="none" strike="noStrike" cap="none" dirty="0">
                        <a:latin typeface="Calibri"/>
                        <a:ea typeface="Calibri"/>
                        <a:cs typeface="Calibri"/>
                        <a:sym typeface="Calibri"/>
                      </a:endParaRPr>
                    </a:p>
                  </a:txBody>
                  <a:tcPr marL="91425" marR="91425" marT="91425" marB="91425">
                    <a:lnB w="9525" cap="flat" cmpd="sng">
                      <a:solidFill>
                        <a:srgbClr val="9E9E9E"/>
                      </a:solidFill>
                      <a:prstDash val="solid"/>
                      <a:round/>
                      <a:headEnd type="none" w="sm" len="sm"/>
                      <a:tailEnd type="none" w="sm" len="sm"/>
                    </a:lnB>
                  </a:tcPr>
                </a:tc>
                <a:tc>
                  <a:txBody>
                    <a:bodyPr/>
                    <a:lstStyle/>
                    <a:p>
                      <a:pPr marL="457200" marR="0" lvl="0" indent="-292100" algn="l" rtl="0">
                        <a:lnSpc>
                          <a:spcPct val="100000"/>
                        </a:lnSpc>
                        <a:spcBef>
                          <a:spcPts val="0"/>
                        </a:spcBef>
                        <a:spcAft>
                          <a:spcPts val="0"/>
                        </a:spcAft>
                        <a:buClr>
                          <a:srgbClr val="000000"/>
                        </a:buClr>
                        <a:buSzPts val="1000"/>
                        <a:buFont typeface="Calibri"/>
                        <a:buChar char="-"/>
                      </a:pPr>
                      <a:r>
                        <a:rPr lang="en-US" sz="1000" i="1" u="none" strike="noStrike" cap="none" dirty="0">
                          <a:latin typeface="Calibri"/>
                          <a:ea typeface="Calibri"/>
                          <a:cs typeface="Calibri"/>
                          <a:sym typeface="Calibri"/>
                        </a:rPr>
                        <a:t>Waves are required to send information to/from the cell phone and the cell tower outside</a:t>
                      </a:r>
                      <a:endParaRPr sz="1000" i="1" u="none" strike="noStrike" cap="none" dirty="0">
                        <a:latin typeface="Calibri"/>
                        <a:ea typeface="Calibri"/>
                        <a:cs typeface="Calibri"/>
                        <a:sym typeface="Calibri"/>
                      </a:endParaRPr>
                    </a:p>
                    <a:p>
                      <a:pPr marL="457200" marR="0" lvl="0" indent="-292100" algn="l" rtl="0">
                        <a:lnSpc>
                          <a:spcPct val="100000"/>
                        </a:lnSpc>
                        <a:spcBef>
                          <a:spcPts val="0"/>
                        </a:spcBef>
                        <a:spcAft>
                          <a:spcPts val="0"/>
                        </a:spcAft>
                        <a:buClr>
                          <a:srgbClr val="000000"/>
                        </a:buClr>
                        <a:buSzPts val="1000"/>
                        <a:buFont typeface="Calibri"/>
                        <a:buChar char="-"/>
                      </a:pPr>
                      <a:r>
                        <a:rPr lang="en-US" sz="1000" i="1" u="none" strike="noStrike" cap="none" dirty="0">
                          <a:latin typeface="Calibri"/>
                          <a:ea typeface="Calibri"/>
                          <a:cs typeface="Calibri"/>
                          <a:sym typeface="Calibri"/>
                        </a:rPr>
                        <a:t>Waves are required to send information to/from the laptop and the </a:t>
                      </a:r>
                      <a:r>
                        <a:rPr lang="en-US" sz="1000" i="1" u="none" strike="noStrike" cap="none" dirty="0" err="1">
                          <a:latin typeface="Calibri"/>
                          <a:ea typeface="Calibri"/>
                          <a:cs typeface="Calibri"/>
                          <a:sym typeface="Calibri"/>
                        </a:rPr>
                        <a:t>WiFi</a:t>
                      </a:r>
                      <a:r>
                        <a:rPr lang="en-US" sz="1000" i="1" u="none" strike="noStrike" cap="none" dirty="0">
                          <a:latin typeface="Calibri"/>
                          <a:ea typeface="Calibri"/>
                          <a:cs typeface="Calibri"/>
                          <a:sym typeface="Calibri"/>
                        </a:rPr>
                        <a:t> router </a:t>
                      </a:r>
                      <a:endParaRPr sz="1000" i="1" u="none" strike="noStrike" cap="none" dirty="0">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r h="389025">
                <a:tc>
                  <a:txBody>
                    <a:bodyPr/>
                    <a:lstStyle/>
                    <a:p>
                      <a:pPr marL="0" marR="0" lvl="0" indent="0" algn="l" rtl="0">
                        <a:lnSpc>
                          <a:spcPct val="100000"/>
                        </a:lnSpc>
                        <a:spcBef>
                          <a:spcPts val="0"/>
                        </a:spcBef>
                        <a:spcAft>
                          <a:spcPts val="0"/>
                        </a:spcAft>
                        <a:buClr>
                          <a:schemeClr val="dk1"/>
                        </a:buClr>
                        <a:buSzPts val="1000"/>
                        <a:buFont typeface="Arial"/>
                        <a:buNone/>
                      </a:pPr>
                      <a:r>
                        <a:rPr lang="en-US" sz="1000" b="1" u="none" strike="noStrike" cap="none">
                          <a:solidFill>
                            <a:schemeClr val="dk1"/>
                          </a:solidFill>
                          <a:latin typeface="Calibri"/>
                          <a:ea typeface="Calibri"/>
                          <a:cs typeface="Calibri"/>
                          <a:sym typeface="Calibri"/>
                        </a:rPr>
                        <a:t>+ 1</a:t>
                      </a:r>
                      <a:endParaRPr sz="1000" b="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Discussion of the medium (building/wall/basement) preventing the wave transfer (DCI, SEP)</a:t>
                      </a:r>
                      <a:endParaRPr sz="1000" u="none" strike="noStrike" cap="none" dirty="0">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457200" marR="0" lvl="0" indent="-292100" algn="l" rtl="0">
                        <a:lnSpc>
                          <a:spcPct val="100000"/>
                        </a:lnSpc>
                        <a:spcBef>
                          <a:spcPts val="0"/>
                        </a:spcBef>
                        <a:spcAft>
                          <a:spcPts val="0"/>
                        </a:spcAft>
                        <a:buClr>
                          <a:srgbClr val="000000"/>
                        </a:buClr>
                        <a:buSzPts val="1000"/>
                        <a:buFont typeface="Calibri"/>
                        <a:buChar char="-"/>
                      </a:pPr>
                      <a:r>
                        <a:rPr lang="en-US" sz="1000" i="1" u="none" strike="noStrike" cap="none" dirty="0">
                          <a:latin typeface="Calibri"/>
                          <a:ea typeface="Calibri"/>
                          <a:cs typeface="Calibri"/>
                          <a:sym typeface="Calibri"/>
                        </a:rPr>
                        <a:t>Cell phone waves cannot travel through the wall to the tower, so communication is interrupted. </a:t>
                      </a:r>
                      <a:endParaRPr sz="1000" i="1" u="none" strike="noStrike" cap="none" dirty="0">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3"/>
                  </a:ext>
                </a:extLst>
              </a:tr>
              <a:tr h="389025">
                <a:tc>
                  <a:txBody>
                    <a:bodyPr/>
                    <a:lstStyle/>
                    <a:p>
                      <a:pPr marL="0" marR="0" lvl="0" indent="0" algn="l" rtl="0">
                        <a:lnSpc>
                          <a:spcPct val="100000"/>
                        </a:lnSpc>
                        <a:spcBef>
                          <a:spcPts val="0"/>
                        </a:spcBef>
                        <a:spcAft>
                          <a:spcPts val="0"/>
                        </a:spcAft>
                        <a:buClr>
                          <a:schemeClr val="dk1"/>
                        </a:buClr>
                        <a:buSzPts val="1000"/>
                        <a:buFont typeface="Arial"/>
                        <a:buNone/>
                      </a:pPr>
                      <a:r>
                        <a:rPr lang="en-US" sz="1000" b="1" u="none" strike="noStrike" cap="none">
                          <a:solidFill>
                            <a:schemeClr val="dk1"/>
                          </a:solidFill>
                          <a:latin typeface="Calibri"/>
                          <a:ea typeface="Calibri"/>
                          <a:cs typeface="Calibri"/>
                          <a:sym typeface="Calibri"/>
                        </a:rPr>
                        <a:t>+/- 0</a:t>
                      </a:r>
                      <a:endParaRPr sz="1000" b="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Discussion of wave behavior as it encounters the new medium (DCI, SEP)</a:t>
                      </a:r>
                      <a:endParaRPr sz="1000" u="none" strike="noStrike" cap="none" dirty="0">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457200" marR="0" lvl="0" indent="-292100" algn="l" rtl="0">
                        <a:lnSpc>
                          <a:spcPct val="100000"/>
                        </a:lnSpc>
                        <a:spcBef>
                          <a:spcPts val="0"/>
                        </a:spcBef>
                        <a:spcAft>
                          <a:spcPts val="0"/>
                        </a:spcAft>
                        <a:buClr>
                          <a:srgbClr val="000000"/>
                        </a:buClr>
                        <a:buSzPts val="1000"/>
                        <a:buFont typeface="Calibri"/>
                        <a:buChar char="-"/>
                      </a:pPr>
                      <a:r>
                        <a:rPr lang="en-US" sz="1000" i="1" u="none" strike="noStrike" cap="none" dirty="0">
                          <a:latin typeface="Calibri"/>
                          <a:ea typeface="Calibri"/>
                          <a:cs typeface="Calibri"/>
                          <a:sym typeface="Calibri"/>
                        </a:rPr>
                        <a:t>Wave may be reflected, or absorbed by the building material (not transmitted)</a:t>
                      </a:r>
                      <a:endParaRPr sz="1000" i="1" u="none" strike="noStrike" cap="none" dirty="0">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4"/>
                  </a:ext>
                </a:extLst>
              </a:tr>
              <a:tr h="17428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Complete Student Response - Example </a:t>
                      </a:r>
                      <a:endParaRPr sz="1000" b="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i="1" u="none" strike="noStrike" cap="none">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i="1" u="none" strike="noStrike" cap="none">
                          <a:latin typeface="Calibri"/>
                          <a:ea typeface="Calibri"/>
                          <a:cs typeface="Calibri"/>
                          <a:sym typeface="Calibri"/>
                        </a:rPr>
                        <a:t>Melody’s phone couldn’t connect to the store because the waves from her phone couldn’t get to or from the cell phone tower outside.  The concrete wall between Melody’s phone and the cell tower is absorbing or reflecting the waves from her phone, so they cannot get to the tower.  However, she could connect to the WiFi, because the router is inside the library, and there is nothing (like the concrete wall) blocking the waves from her laptop to and from the router.  </a:t>
                      </a:r>
                      <a:endParaRPr sz="1000" i="1" u="none" strike="noStrike" cap="none">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Score and Score Rationale, if applicable: </a:t>
                      </a: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+3</a:t>
                      </a: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a:ea typeface="Calibri"/>
                          <a:cs typeface="Calibri"/>
                          <a:sym typeface="Calibri"/>
                        </a:rPr>
                        <a:t>Feedback/Questions to support next level thinking for students: </a:t>
                      </a: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i="1" u="none" strike="noStrike" cap="none" dirty="0">
                          <a:solidFill>
                            <a:schemeClr val="dk1"/>
                          </a:solidFill>
                          <a:latin typeface="Calibri"/>
                          <a:ea typeface="Calibri"/>
                          <a:cs typeface="Calibri"/>
                          <a:sym typeface="Calibri"/>
                        </a:rPr>
                        <a:t>Possible extension:  Where does the information go after it is received by the router?  How is it changed? </a:t>
                      </a:r>
                      <a:endParaRPr sz="1000" i="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5"/>
                  </a:ext>
                </a:extLst>
              </a:tr>
            </a:tbl>
          </a:graphicData>
        </a:graphic>
      </p:graphicFrame>
      <p:sp>
        <p:nvSpPr>
          <p:cNvPr id="150" name="Google Shape;150;g70d67b4cc2_0_26"/>
          <p:cNvSpPr txBox="1"/>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8</a:t>
            </a:fld>
            <a:endParaRPr sz="800" b="0" i="0" u="none" strike="noStrike" cap="none">
              <a:solidFill>
                <a:srgbClr val="293983"/>
              </a:solidFill>
              <a:latin typeface="Arial Black"/>
              <a:ea typeface="Arial Black"/>
              <a:cs typeface="Arial Black"/>
              <a:sym typeface="Arial Black"/>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3" name="Title 2">
            <a:extLst>
              <a:ext uri="{FF2B5EF4-FFF2-40B4-BE49-F238E27FC236}">
                <a16:creationId xmlns:a16="http://schemas.microsoft.com/office/drawing/2014/main" id="{78A56C5F-711A-2B23-BEE3-2C630A379557}"/>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Rubric Scoring Template – Prompt 2</a:t>
            </a:r>
          </a:p>
        </p:txBody>
      </p:sp>
      <p:sp>
        <p:nvSpPr>
          <p:cNvPr id="160" name="Google Shape;160;g70d67b4cc2_0_41"/>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defTabSz="914400" rtl="0" eaLnBrk="1" fontAlgn="auto" latinLnBrk="0" hangingPunct="1">
              <a:lnSpc>
                <a:spcPct val="100000"/>
              </a:lnSpc>
              <a:spcBef>
                <a:spcPts val="0"/>
              </a:spcBef>
              <a:spcAft>
                <a:spcPts val="0"/>
              </a:spcAft>
              <a:buClr>
                <a:srgbClr val="000000"/>
              </a:buClr>
              <a:buSzPts val="1700"/>
              <a:buFont typeface="Arial"/>
              <a:buNone/>
              <a:tabLst/>
              <a:defRPr/>
            </a:pPr>
            <a:r>
              <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rPr>
              <a:t>Cell Phone Signal Teacher Guide</a:t>
            </a:r>
          </a:p>
          <a:p>
            <a:pPr marL="1270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400" b="0" i="1" u="none" strike="noStrike" kern="0" cap="none" spc="0" normalizeH="0" baseline="0" noProof="0" dirty="0">
                <a:ln>
                  <a:noFill/>
                </a:ln>
                <a:solidFill>
                  <a:srgbClr val="000000"/>
                </a:solidFill>
                <a:effectLst/>
                <a:uLnTx/>
                <a:uFillTx/>
                <a:latin typeface="Calibri"/>
                <a:ea typeface="Calibri"/>
                <a:cs typeface="Calibri"/>
                <a:sym typeface="Calibri"/>
              </a:rPr>
              <a:t>Middle School Physical Science</a:t>
            </a:r>
            <a:endParaRPr kumimoji="0" lang="en-US" sz="17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
        <p:nvSpPr>
          <p:cNvPr id="161" name="Google Shape;161;g70d67b4cc2_0_41">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2" name="Google Shape;162;g70d67b4cc2_0_41">
            <a:extLst>
              <a:ext uri="{C183D7F6-B498-43B3-948B-1728B52AA6E4}">
                <adec:decorative xmlns:adec="http://schemas.microsoft.com/office/drawing/2017/decorative" val="1"/>
              </a:ext>
            </a:extLst>
          </p:cNvPr>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chemeClr val="dk1"/>
                </a:solidFill>
                <a:latin typeface="Calibri"/>
                <a:ea typeface="Calibri"/>
                <a:cs typeface="Calibri"/>
                <a:sym typeface="Calibri"/>
              </a:rPr>
              <a:t>Tennessee District Science Network </a:t>
            </a:r>
            <a:r>
              <a:rPr lang="en-US" sz="1600" b="1" i="0" u="none" strike="noStrike" cap="none">
                <a:solidFill>
                  <a:schemeClr val="dk1"/>
                </a:solidFill>
                <a:latin typeface="Calibri"/>
                <a:ea typeface="Calibri"/>
                <a:cs typeface="Calibri"/>
                <a:sym typeface="Calibri"/>
              </a:rPr>
              <a:t>Task Library</a:t>
            </a:r>
            <a:endParaRPr sz="1400" b="0" i="0" u="none" strike="noStrike" cap="none">
              <a:solidFill>
                <a:srgbClr val="000000"/>
              </a:solidFill>
              <a:latin typeface="Arial"/>
              <a:ea typeface="Arial"/>
              <a:cs typeface="Arial"/>
              <a:sym typeface="Arial"/>
            </a:endParaRPr>
          </a:p>
        </p:txBody>
      </p:sp>
      <p:pic>
        <p:nvPicPr>
          <p:cNvPr id="163" name="Google Shape;163;g70d67b4cc2_0_41">
            <a:extLst>
              <a:ext uri="{C183D7F6-B498-43B3-948B-1728B52AA6E4}">
                <adec:decorative xmlns:adec="http://schemas.microsoft.com/office/drawing/2017/decorative" val="1"/>
              </a:ext>
            </a:extLst>
          </p:cNvPr>
          <p:cNvPicPr preferRelativeResize="0"/>
          <p:nvPr/>
        </p:nvPicPr>
        <p:blipFill rotWithShape="1">
          <a:blip r:embed="rId3">
            <a:alphaModFix/>
          </a:blip>
          <a:srcRect l="28891" t="20469" r="35948" b="20789"/>
          <a:stretch/>
        </p:blipFill>
        <p:spPr>
          <a:xfrm>
            <a:off x="6972367" y="188418"/>
            <a:ext cx="441300" cy="442500"/>
          </a:xfrm>
          <a:prstGeom prst="flowChartConnector">
            <a:avLst/>
          </a:prstGeom>
          <a:noFill/>
          <a:ln>
            <a:noFill/>
          </a:ln>
        </p:spPr>
      </p:pic>
      <p:sp>
        <p:nvSpPr>
          <p:cNvPr id="165" name="Google Shape;165;g70d67b4cc2_0_41"/>
          <p:cNvSpPr txBox="1"/>
          <p:nvPr/>
        </p:nvSpPr>
        <p:spPr>
          <a:xfrm>
            <a:off x="424850" y="1867700"/>
            <a:ext cx="7181700" cy="442500"/>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293983"/>
                </a:solidFill>
                <a:latin typeface="Tahoma"/>
                <a:ea typeface="Tahoma"/>
                <a:cs typeface="Tahoma"/>
                <a:sym typeface="Tahoma"/>
              </a:rPr>
              <a:t>Rubric Scoring Template - Prompt 2, Continued </a:t>
            </a:r>
            <a:endParaRPr sz="900" b="0" i="0" u="none" strike="noStrike" cap="none">
              <a:solidFill>
                <a:srgbClr val="231F20"/>
              </a:solidFill>
              <a:latin typeface="Century Gothic"/>
              <a:ea typeface="Century Gothic"/>
              <a:cs typeface="Century Gothic"/>
              <a:sym typeface="Century Gothic"/>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a:solidFill>
                <a:srgbClr val="293983"/>
              </a:solidFill>
              <a:latin typeface="Tahoma"/>
              <a:ea typeface="Tahoma"/>
              <a:cs typeface="Tahoma"/>
              <a:sym typeface="Tahoma"/>
            </a:endParaRPr>
          </a:p>
        </p:txBody>
      </p:sp>
      <p:graphicFrame>
        <p:nvGraphicFramePr>
          <p:cNvPr id="166" name="Google Shape;166;g70d67b4cc2_0_41"/>
          <p:cNvGraphicFramePr/>
          <p:nvPr>
            <p:extLst>
              <p:ext uri="{D42A27DB-BD31-4B8C-83A1-F6EECF244321}">
                <p14:modId xmlns:p14="http://schemas.microsoft.com/office/powerpoint/2010/main" val="1433591197"/>
              </p:ext>
            </p:extLst>
          </p:nvPr>
        </p:nvGraphicFramePr>
        <p:xfrm>
          <a:off x="405200" y="2310200"/>
          <a:ext cx="6767550" cy="6684906"/>
        </p:xfrm>
        <a:graphic>
          <a:graphicData uri="http://schemas.openxmlformats.org/drawingml/2006/table">
            <a:tbl>
              <a:tblPr firstRow="1">
                <a:noFill/>
                <a:tableStyleId>{B7C48D6A-69C8-419F-B8CB-F48239063F69}</a:tableStyleId>
              </a:tblPr>
              <a:tblGrid>
                <a:gridCol w="578000">
                  <a:extLst>
                    <a:ext uri="{9D8B030D-6E8A-4147-A177-3AD203B41FA5}">
                      <a16:colId xmlns:a16="http://schemas.microsoft.com/office/drawing/2014/main" val="20000"/>
                    </a:ext>
                  </a:extLst>
                </a:gridCol>
                <a:gridCol w="3037625">
                  <a:extLst>
                    <a:ext uri="{9D8B030D-6E8A-4147-A177-3AD203B41FA5}">
                      <a16:colId xmlns:a16="http://schemas.microsoft.com/office/drawing/2014/main" val="20001"/>
                    </a:ext>
                  </a:extLst>
                </a:gridCol>
                <a:gridCol w="3151925">
                  <a:extLst>
                    <a:ext uri="{9D8B030D-6E8A-4147-A177-3AD203B41FA5}">
                      <a16:colId xmlns:a16="http://schemas.microsoft.com/office/drawing/2014/main" val="20002"/>
                    </a:ext>
                  </a:extLst>
                </a:gridCol>
              </a:tblGrid>
              <a:tr h="3810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Incomplete Student Response - Example A</a:t>
                      </a:r>
                      <a:endParaRPr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i="1" u="none" strike="noStrike" cap="none" dirty="0">
                          <a:solidFill>
                            <a:schemeClr val="dk1"/>
                          </a:solidFill>
                          <a:latin typeface="Calibri"/>
                          <a:ea typeface="Calibri"/>
                          <a:cs typeface="Calibri"/>
                          <a:sym typeface="Calibri"/>
                        </a:rPr>
                        <a:t>Melody’s phone couldn’t connect to the store because the waves from her phone couldn’t get to or from the cell phone tower outside.  The concrete wall between Melody’s phone and the cell tower is absorbing or reflecting the waves from her phone, so they cannot get to the tower.  </a:t>
                      </a:r>
                      <a:endParaRPr sz="1000" b="1" i="1" u="none" strike="noStrike" cap="none" dirty="0">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Score and Score Rationale, if applicable: </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+2</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a:solidFill>
                            <a:schemeClr val="dk1"/>
                          </a:solidFill>
                          <a:latin typeface="Calibri"/>
                          <a:ea typeface="Calibri"/>
                          <a:cs typeface="Calibri"/>
                          <a:sym typeface="Calibri"/>
                        </a:rPr>
                        <a:t>Student response includes one of the two communication systems, and discussion of the wave interaction with the medium of the building system. </a:t>
                      </a:r>
                      <a:endParaRPr sz="10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Feedback &amp; Next Steps for Students to Make Progress:</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 </a:t>
                      </a:r>
                      <a:endParaRPr sz="1000" b="1" i="1"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What are the two systems the phone is involved in?  How are they similar?  Different? </a:t>
                      </a:r>
                      <a:endParaRPr sz="1000"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Draw the signals to/from the phone for both the cell communication system and the WiFi communication system</a:t>
                      </a:r>
                      <a:endParaRPr sz="10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381000">
                <a:tc gridSpan="2">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latin typeface="Calibri"/>
                          <a:ea typeface="Calibri"/>
                          <a:cs typeface="Calibri"/>
                          <a:sym typeface="Calibri"/>
                        </a:rPr>
                        <a:t>Incomplete Student Response - Example B</a:t>
                      </a:r>
                      <a:endParaRPr sz="1000" b="1"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1000" i="1" u="none" strike="noStrike" cap="none">
                          <a:solidFill>
                            <a:schemeClr val="dk1"/>
                          </a:solidFill>
                          <a:latin typeface="Calibri"/>
                          <a:ea typeface="Calibri"/>
                          <a:cs typeface="Calibri"/>
                          <a:sym typeface="Calibri"/>
                        </a:rPr>
                        <a:t>Melody’s phone couldn’t connect to the store because the waves from her phone couldn’t get to or from the cell phone tower outside.   She could connect to the WiFi, because the router is inside the library, and the information goes from her laptop to and from the router.  </a:t>
                      </a:r>
                      <a:endParaRPr sz="1000" i="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endParaRPr sz="1000" i="1" u="none" strike="noStrike" cap="none">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Score and Score Rationale, if applicable: </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+2</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a:solidFill>
                            <a:schemeClr val="dk1"/>
                          </a:solidFill>
                          <a:latin typeface="Calibri"/>
                          <a:ea typeface="Calibri"/>
                          <a:cs typeface="Calibri"/>
                          <a:sym typeface="Calibri"/>
                        </a:rPr>
                        <a:t>Student response includes both of the communication systems, but no discussion of the interaction of the waves with the medium of the building system. </a:t>
                      </a:r>
                      <a:endParaRPr sz="10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Feedback &amp; Next Steps for Students to Make Progress:</a:t>
                      </a: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a:solidFill>
                            <a:schemeClr val="dk1"/>
                          </a:solidFill>
                          <a:latin typeface="Calibri"/>
                          <a:ea typeface="Calibri"/>
                          <a:cs typeface="Calibri"/>
                          <a:sym typeface="Calibri"/>
                        </a:rPr>
                        <a:t> </a:t>
                      </a:r>
                      <a:endParaRPr sz="1000" b="1" u="none" strike="noStrike" cap="none">
                        <a:solidFill>
                          <a:schemeClr val="dk1"/>
                        </a:solidFill>
                        <a:latin typeface="Calibri"/>
                        <a:ea typeface="Calibri"/>
                        <a:cs typeface="Calibri"/>
                        <a:sym typeface="Calibri"/>
                      </a:endParaRPr>
                    </a:p>
                    <a:p>
                      <a:pPr marL="457200" marR="0" lvl="0" indent="-292100" algn="l" rtl="0">
                        <a:lnSpc>
                          <a:spcPct val="100000"/>
                        </a:lnSpc>
                        <a:spcBef>
                          <a:spcPts val="0"/>
                        </a:spcBef>
                        <a:spcAft>
                          <a:spcPts val="0"/>
                        </a:spcAft>
                        <a:buClr>
                          <a:schemeClr val="dk1"/>
                        </a:buClr>
                        <a:buSzPts val="1000"/>
                        <a:buFont typeface="Calibri"/>
                        <a:buChar char="-"/>
                      </a:pPr>
                      <a:r>
                        <a:rPr lang="en-US" sz="1000" u="none" strike="noStrike" cap="none">
                          <a:solidFill>
                            <a:schemeClr val="dk1"/>
                          </a:solidFill>
                          <a:latin typeface="Calibri"/>
                          <a:ea typeface="Calibri"/>
                          <a:cs typeface="Calibri"/>
                          <a:sym typeface="Calibri"/>
                        </a:rPr>
                        <a:t>Draw the signals to/from the phone in the WiFi Draw the signals to/from the phone for both the cell communication system and the WiFi communication system</a:t>
                      </a:r>
                      <a:endParaRPr sz="100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a:solidFill>
                          <a:schemeClr val="dk1"/>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381000">
                <a:tc gridSpan="3">
                  <a:txBody>
                    <a:bodyPr/>
                    <a:lstStyle/>
                    <a:p>
                      <a:pPr marL="0" marR="0" lvl="0" indent="0" algn="l" rtl="0">
                        <a:lnSpc>
                          <a:spcPct val="115000"/>
                        </a:lnSpc>
                        <a:spcBef>
                          <a:spcPts val="0"/>
                        </a:spcBef>
                        <a:spcAft>
                          <a:spcPts val="0"/>
                        </a:spcAft>
                        <a:buClr>
                          <a:srgbClr val="000000"/>
                        </a:buClr>
                        <a:buSzPts val="1000"/>
                        <a:buFont typeface="Arial"/>
                        <a:buNone/>
                      </a:pPr>
                      <a:r>
                        <a:rPr lang="en-US" sz="1000" b="1" u="none" strike="noStrike" cap="none">
                          <a:solidFill>
                            <a:srgbClr val="FF0000"/>
                          </a:solidFill>
                          <a:latin typeface="Calibri"/>
                          <a:ea typeface="Calibri"/>
                          <a:cs typeface="Calibri"/>
                          <a:sym typeface="Calibri"/>
                        </a:rPr>
                        <a:t>Score: </a:t>
                      </a:r>
                      <a:r>
                        <a:rPr lang="en-US" sz="1000" u="none" strike="noStrike" cap="none">
                          <a:solidFill>
                            <a:srgbClr val="FF0000"/>
                          </a:solidFill>
                          <a:latin typeface="Calibri"/>
                          <a:ea typeface="Calibri"/>
                          <a:cs typeface="Calibri"/>
                          <a:sym typeface="Calibri"/>
                        </a:rPr>
                        <a:t>Example of how you would score that response</a:t>
                      </a:r>
                      <a:endParaRPr sz="1000" u="none" strike="noStrike" cap="none">
                        <a:solidFill>
                          <a:srgbClr val="FF0000"/>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a:solidFill>
                            <a:srgbClr val="FF0000"/>
                          </a:solidFill>
                          <a:latin typeface="Calibri"/>
                          <a:ea typeface="Calibri"/>
                          <a:cs typeface="Calibri"/>
                          <a:sym typeface="Calibri"/>
                        </a:rPr>
                        <a:t>Scoring Rationale: </a:t>
                      </a:r>
                      <a:r>
                        <a:rPr lang="en-US" sz="1000" u="none" strike="noStrike" cap="none">
                          <a:solidFill>
                            <a:srgbClr val="FF0000"/>
                          </a:solidFill>
                          <a:latin typeface="Calibri"/>
                          <a:ea typeface="Calibri"/>
                          <a:cs typeface="Calibri"/>
                          <a:sym typeface="Calibri"/>
                        </a:rPr>
                        <a:t>Reasoning for the score you gave connected to the +1 statements from the scoring guide</a:t>
                      </a:r>
                      <a:endParaRPr sz="1000" u="none" strike="noStrike" cap="none">
                        <a:solidFill>
                          <a:srgbClr val="FF0000"/>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1000"/>
                        <a:buFont typeface="Arial"/>
                        <a:buNone/>
                      </a:pPr>
                      <a:r>
                        <a:rPr lang="en-US" sz="1000" b="1" u="none" strike="noStrike" cap="none">
                          <a:solidFill>
                            <a:srgbClr val="FF0000"/>
                          </a:solidFill>
                          <a:latin typeface="Calibri"/>
                          <a:ea typeface="Calibri"/>
                          <a:cs typeface="Calibri"/>
                          <a:sym typeface="Calibri"/>
                        </a:rPr>
                        <a:t>Feedback for Student:</a:t>
                      </a:r>
                      <a:r>
                        <a:rPr lang="en-US" sz="1000" u="none" strike="noStrike" cap="none">
                          <a:solidFill>
                            <a:srgbClr val="FF0000"/>
                          </a:solidFill>
                          <a:latin typeface="Calibri"/>
                          <a:ea typeface="Calibri"/>
                          <a:cs typeface="Calibri"/>
                          <a:sym typeface="Calibri"/>
                        </a:rPr>
                        <a:t> What feedback for the student would you recommend given the example response, with the goal of supporting learning toward missing components in their responses</a:t>
                      </a:r>
                      <a:endParaRPr sz="1000" u="none" strike="noStrike" cap="none">
                        <a:solidFill>
                          <a:srgbClr val="FF0000"/>
                        </a:solidFill>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381000">
                <a:tc gridSpan="3">
                  <a:txBody>
                    <a:bodyPr/>
                    <a:lstStyle/>
                    <a:p>
                      <a:pPr marL="0" marR="0" lvl="0" indent="0" algn="l" rtl="0">
                        <a:lnSpc>
                          <a:spcPct val="115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Possible Scaffolds:</a:t>
                      </a:r>
                      <a:endParaRPr sz="1000" b="1" u="none" strike="noStrike" cap="none" dirty="0">
                        <a:latin typeface="Calibri"/>
                        <a:ea typeface="Calibri"/>
                        <a:cs typeface="Calibri"/>
                        <a:sym typeface="Calibri"/>
                      </a:endParaRPr>
                    </a:p>
                    <a:p>
                      <a:pPr marL="457200" marR="0" lvl="0" indent="-292100" algn="l" rtl="0">
                        <a:lnSpc>
                          <a:spcPct val="115000"/>
                        </a:lnSpc>
                        <a:spcBef>
                          <a:spcPts val="0"/>
                        </a:spcBef>
                        <a:spcAft>
                          <a:spcPts val="0"/>
                        </a:spcAft>
                        <a:buClr>
                          <a:srgbClr val="000000"/>
                        </a:buClr>
                        <a:buSzPts val="1000"/>
                        <a:buFont typeface="Calibri"/>
                        <a:buChar char="-"/>
                      </a:pPr>
                      <a:r>
                        <a:rPr lang="en-US" sz="1000" u="none" strike="noStrike" cap="none" dirty="0">
                          <a:latin typeface="Calibri"/>
                          <a:ea typeface="Calibri"/>
                          <a:cs typeface="Calibri"/>
                          <a:sym typeface="Calibri"/>
                        </a:rPr>
                        <a:t>Consider providing sentence stems for students who struggle beginning the construction of their explanations (ex. “Melody’s phone couldn’t connect to the cell communication system because…” or “Melody was able to connect to the </a:t>
                      </a:r>
                      <a:r>
                        <a:rPr lang="en-US" sz="1000" u="none" strike="noStrike" cap="none" dirty="0" err="1">
                          <a:latin typeface="Calibri"/>
                          <a:ea typeface="Calibri"/>
                          <a:cs typeface="Calibri"/>
                          <a:sym typeface="Calibri"/>
                        </a:rPr>
                        <a:t>WiFi</a:t>
                      </a:r>
                      <a:r>
                        <a:rPr lang="en-US" sz="1000" u="none" strike="noStrike" cap="none" dirty="0">
                          <a:latin typeface="Calibri"/>
                          <a:ea typeface="Calibri"/>
                          <a:cs typeface="Calibri"/>
                          <a:sym typeface="Calibri"/>
                        </a:rPr>
                        <a:t> communication system because…” or “The two communication systems the cell phone are a part of are…”)</a:t>
                      </a:r>
                      <a:endParaRPr sz="1000" u="none" strike="noStrike" cap="none" dirty="0">
                        <a:latin typeface="Calibri"/>
                        <a:ea typeface="Calibri"/>
                        <a:cs typeface="Calibri"/>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bl>
          </a:graphicData>
        </a:graphic>
      </p:graphicFrame>
      <p:sp>
        <p:nvSpPr>
          <p:cNvPr id="2" name="Google Shape;230;g70393df9e6_0_7">
            <a:extLst>
              <a:ext uri="{FF2B5EF4-FFF2-40B4-BE49-F238E27FC236}">
                <a16:creationId xmlns:a16="http://schemas.microsoft.com/office/drawing/2014/main" id="{3469CE2B-C626-4AD5-BFC8-8C1D742809C6}"/>
              </a:ext>
            </a:extLst>
          </p:cNvPr>
          <p:cNvSpPr txBox="1"/>
          <p:nvPr/>
        </p:nvSpPr>
        <p:spPr>
          <a:xfrm>
            <a:off x="7313162" y="9595950"/>
            <a:ext cx="313037" cy="148551"/>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9</a:t>
            </a:fld>
            <a:endParaRPr sz="800" b="0" i="0" u="none" strike="noStrike" cap="none" dirty="0">
              <a:solidFill>
                <a:srgbClr val="293983"/>
              </a:solidFill>
              <a:latin typeface="Arial Black"/>
              <a:ea typeface="Arial Black"/>
              <a:cs typeface="Arial Black"/>
              <a:sym typeface="Arial Black"/>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24A74AC-EA68-4987-BA33-43681C1B9274}">
  <ds:schemaRefs>
    <ds:schemaRef ds:uri="http://schemas.microsoft.com/sharepoint/v3/contenttype/forms"/>
  </ds:schemaRefs>
</ds:datastoreItem>
</file>

<file path=customXml/itemProps2.xml><?xml version="1.0" encoding="utf-8"?>
<ds:datastoreItem xmlns:ds="http://schemas.openxmlformats.org/officeDocument/2006/customXml" ds:itemID="{95F139EF-4380-4AC5-93DE-F2FFD96237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9e9023-7fe2-4e3d-9807-62b6c8302c1b"/>
    <ds:schemaRef ds:uri="fbc037d5-3aae-4eba-9dec-a926451bc9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44726C5-2553-4961-9A68-1C5DED213232}">
  <ds:schemaRefs>
    <ds:schemaRef ds:uri="http://schemas.microsoft.com/office/2006/metadata/properties"/>
    <ds:schemaRef ds:uri="http://schemas.microsoft.com/office/infopath/2007/PartnerControls"/>
    <ds:schemaRef ds:uri="fbc037d5-3aae-4eba-9dec-a926451bc98f"/>
    <ds:schemaRef ds:uri="619e9023-7fe2-4e3d-9807-62b6c8302c1b"/>
  </ds:schemaRefs>
</ds:datastoreItem>
</file>

<file path=docProps/app.xml><?xml version="1.0" encoding="utf-8"?>
<Properties xmlns="http://schemas.openxmlformats.org/officeDocument/2006/extended-properties" xmlns:vt="http://schemas.openxmlformats.org/officeDocument/2006/docPropsVTypes">
  <TotalTime>173</TotalTime>
  <Words>4864</Words>
  <Application>Microsoft Office PowerPoint</Application>
  <PresentationFormat>Custom</PresentationFormat>
  <Paragraphs>482</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Calibri Light</vt:lpstr>
      <vt:lpstr>Arial</vt:lpstr>
      <vt:lpstr>Tahoma</vt:lpstr>
      <vt:lpstr>Arial Black</vt:lpstr>
      <vt:lpstr>Calibri</vt:lpstr>
      <vt:lpstr>Century Gothic</vt:lpstr>
      <vt:lpstr>Office Theme</vt:lpstr>
      <vt:lpstr>Cell Phone Signal Teacher Guide: Three-Dimensional Claim</vt:lpstr>
      <vt:lpstr>Suggestions for Use</vt:lpstr>
      <vt:lpstr>Phenomenon and Stimulus</vt:lpstr>
      <vt:lpstr>Prompt 1</vt:lpstr>
      <vt:lpstr>Prompt 1: Assesses</vt:lpstr>
      <vt:lpstr>Rubric Scoring Template – Prompt 1</vt:lpstr>
      <vt:lpstr>Prompt 2</vt:lpstr>
      <vt:lpstr>Prompt 2: Assesses</vt:lpstr>
      <vt:lpstr>Rubric Scoring Template – Prompt 2</vt:lpstr>
      <vt:lpstr>Prompt 3</vt:lpstr>
      <vt:lpstr>Prompt 3: Assesses</vt:lpstr>
      <vt:lpstr>Rubric Scoring Template – Prompt 3</vt:lpstr>
      <vt:lpstr>Prompt 4</vt:lpstr>
      <vt:lpstr>Prompt 4: Assesses</vt:lpstr>
      <vt:lpstr>Rubric Scoring Template – Prompt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Vanessa Wolbrink</dc:creator>
  <cp:lastModifiedBy>Aaron Feuerstein</cp:lastModifiedBy>
  <cp:revision>10</cp:revision>
  <dcterms:created xsi:type="dcterms:W3CDTF">2019-07-25T22:32:22Z</dcterms:created>
  <dcterms:modified xsi:type="dcterms:W3CDTF">2025-06-20T18:31:52Z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2018-11-28T00:00:00Z</vt:filetime>
  </property>
  <property fmtid="{D5CDD505-2E9C-101B-9397-08002B2CF9AE}" pid="3" name="Creator">
    <vt:lpwstr>Adobe InDesign CC 13.1 (Macintosh)</vt:lpwstr>
  </property>
  <property fmtid="{D5CDD505-2E9C-101B-9397-08002B2CF9AE}" pid="4" name="LastSaved">
    <vt:filetime>2019-07-25T00:00:00Z</vt:filetime>
  </property>
  <property fmtid="{D5CDD505-2E9C-101B-9397-08002B2CF9AE}" pid="5" name="ContentTypeId">
    <vt:lpwstr>0x0101009535ED75752BCA4DA4E256401831089B</vt:lpwstr>
  </property>
  <property fmtid="{D5CDD505-2E9C-101B-9397-08002B2CF9AE}" pid="6" name="MediaServiceImageTags">
    <vt:lpwstr/>
  </property>
</Properties>
</file>