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994" r:id="rId2"/>
    <p:sldId id="995" r:id="rId3"/>
    <p:sldId id="877" r:id="rId4"/>
    <p:sldId id="993" r:id="rId5"/>
    <p:sldId id="977" r:id="rId6"/>
    <p:sldId id="983" r:id="rId7"/>
    <p:sldId id="981" r:id="rId8"/>
    <p:sldId id="989" r:id="rId9"/>
    <p:sldId id="978" r:id="rId10"/>
    <p:sldId id="984" r:id="rId11"/>
    <p:sldId id="979" r:id="rId12"/>
    <p:sldId id="980" r:id="rId13"/>
    <p:sldId id="985" r:id="rId14"/>
    <p:sldId id="988" r:id="rId15"/>
    <p:sldId id="975" r:id="rId16"/>
    <p:sldId id="982" r:id="rId17"/>
    <p:sldId id="992" r:id="rId18"/>
    <p:sldId id="869" r:id="rId19"/>
    <p:sldId id="996" r:id="rId20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5B6FF"/>
    <a:srgbClr val="0000FF"/>
    <a:srgbClr val="7495A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0DF0AF2-5C85-4E8B-BC5E-23EC820AFAB3}" v="3" dt="2023-01-17T19:59:24.80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565" autoAdjust="0"/>
    <p:restoredTop sz="86469" autoAdjust="0"/>
  </p:normalViewPr>
  <p:slideViewPr>
    <p:cSldViewPr>
      <p:cViewPr varScale="1">
        <p:scale>
          <a:sx n="72" d="100"/>
          <a:sy n="72" d="100"/>
        </p:scale>
        <p:origin x="394" y="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3504" y="-72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Relationship Id="rId27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DDAE4575-98C4-49B7-967B-55D8017B913E}" type="datetimeFigureOut">
              <a:rPr lang="en-US"/>
              <a:pPr>
                <a:defRPr/>
              </a:pPr>
              <a:t>1/20/2023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4B71115D-20FF-4E2B-8282-3A2DA5744F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52173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r">
              <a:defRPr sz="1200"/>
            </a:lvl1pPr>
          </a:lstStyle>
          <a:p>
            <a:pPr>
              <a:defRPr/>
            </a:pPr>
            <a:fld id="{9121E7EF-4EDC-47BF-B472-808AAA9BF2A2}" type="datetimeFigureOut">
              <a:rPr lang="en-US"/>
              <a:pPr>
                <a:defRPr/>
              </a:pPr>
              <a:t>1/20/2023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30" tIns="46415" rIns="92830" bIns="46415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2830" tIns="46415" rIns="92830" bIns="46415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r">
              <a:defRPr sz="1200"/>
            </a:lvl1pPr>
          </a:lstStyle>
          <a:p>
            <a:pPr>
              <a:defRPr/>
            </a:pPr>
            <a:fld id="{41CC811F-37F6-4B6C-88AC-B43007267E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36079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99D2C0-758F-4C07-97F0-DDD34B99D9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03050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6C2AF3-4191-44AF-9DCE-E7C2241E57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42164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730E67-7772-4E43-90EC-0A116373A9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95383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7B816A-6282-40BF-AE3F-B9EF169894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90933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FDC37A-684B-4883-A0D0-0035ACADBE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57856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2BA394-356F-48C3-8220-E664DAE263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71417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35A36A-3BEF-445A-B0BF-AC69A6A344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24408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163844-4C27-4E7C-AD3A-1BDD2465FD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24229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C2392C-A7E4-40DA-8521-5A927E24D3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0787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95DBAF-9695-41E8-B6D0-78D75E6B91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44997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50EBA6-0F19-47EB-A6CC-97688B0A80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5192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B8CB7CDB-3C77-414C-A326-D2BEFC421F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>
          <a:solidFill>
            <a:srgbClr val="D9D9D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0">
          <a:solidFill>
            <a:srgbClr val="D9D9D9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0">
          <a:solidFill>
            <a:srgbClr val="D9D9D9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0">
          <a:solidFill>
            <a:srgbClr val="D9D9D9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0">
          <a:solidFill>
            <a:srgbClr val="D9D9D9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desas.org/Page/Viewer/ViewPage/58?SectionPageItemId=13003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9" name="Group 1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/>
          </p:cNvGrpSpPr>
          <p:nvPr/>
        </p:nvGrpSpPr>
        <p:grpSpPr bwMode="auto">
          <a:xfrm>
            <a:off x="457200" y="6089650"/>
            <a:ext cx="8229600" cy="387350"/>
            <a:chOff x="457200" y="5632704"/>
            <a:chExt cx="8229600" cy="387096"/>
          </a:xfrm>
        </p:grpSpPr>
        <p:grpSp>
          <p:nvGrpSpPr>
            <p:cNvPr id="4108" name="Group 15"/>
            <p:cNvGrpSpPr>
              <a:grpSpLocks/>
            </p:cNvGrpSpPr>
            <p:nvPr/>
          </p:nvGrpSpPr>
          <p:grpSpPr bwMode="auto">
            <a:xfrm>
              <a:off x="457200" y="5638800"/>
              <a:ext cx="8229600" cy="374904"/>
              <a:chOff x="457200" y="5638800"/>
              <a:chExt cx="8229600" cy="374904"/>
            </a:xfrm>
          </p:grpSpPr>
          <p:sp>
            <p:nvSpPr>
              <p:cNvPr id="9" name="Rectangle 8"/>
              <p:cNvSpPr/>
              <p:nvPr/>
            </p:nvSpPr>
            <p:spPr>
              <a:xfrm>
                <a:off x="457200" y="5639050"/>
                <a:ext cx="7196138" cy="374404"/>
              </a:xfrm>
              <a:prstGeom prst="rect">
                <a:avLst/>
              </a:prstGeom>
              <a:solidFill>
                <a:srgbClr val="003E7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7653338" y="5639050"/>
                <a:ext cx="1033462" cy="374404"/>
              </a:xfrm>
              <a:prstGeom prst="rect">
                <a:avLst/>
              </a:prstGeom>
              <a:solidFill>
                <a:srgbClr val="003E7E">
                  <a:alpha val="49804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7" name="Rectangle 21"/>
            <p:cNvSpPr>
              <a:spLocks noChangeArrowheads="1"/>
            </p:cNvSpPr>
            <p:nvPr/>
          </p:nvSpPr>
          <p:spPr bwMode="auto">
            <a:xfrm>
              <a:off x="4300538" y="5639050"/>
              <a:ext cx="3352800" cy="3807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kern="0" dirty="0">
                  <a:solidFill>
                    <a:srgbClr val="FFFFFF"/>
                  </a:solidFill>
                  <a:latin typeface="Verdana" pitchFamily="34" charset="0"/>
                </a:rPr>
                <a:t>www.education.state.pa.us</a:t>
              </a:r>
            </a:p>
          </p:txBody>
        </p:sp>
        <p:sp>
          <p:nvSpPr>
            <p:cNvPr id="8" name="Rectangle 20"/>
            <p:cNvSpPr>
              <a:spLocks noChangeArrowheads="1"/>
            </p:cNvSpPr>
            <p:nvPr/>
          </p:nvSpPr>
          <p:spPr bwMode="auto">
            <a:xfrm>
              <a:off x="7543800" y="5632704"/>
              <a:ext cx="1143000" cy="3807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kern="0" dirty="0">
                  <a:solidFill>
                    <a:srgbClr val="FFFFFF"/>
                  </a:solidFill>
                  <a:latin typeface="Verdana" pitchFamily="34" charset="0"/>
                </a:rPr>
                <a:t> &gt;</a:t>
              </a:r>
            </a:p>
          </p:txBody>
        </p:sp>
      </p:grpSp>
      <p:grpSp>
        <p:nvGrpSpPr>
          <p:cNvPr id="4100" name="Group 1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/>
          </p:cNvGrpSpPr>
          <p:nvPr/>
        </p:nvGrpSpPr>
        <p:grpSpPr bwMode="auto">
          <a:xfrm>
            <a:off x="508000" y="381000"/>
            <a:ext cx="8178800" cy="660400"/>
            <a:chOff x="507727" y="381000"/>
            <a:chExt cx="8179073" cy="660400"/>
          </a:xfrm>
        </p:grpSpPr>
        <p:grpSp>
          <p:nvGrpSpPr>
            <p:cNvPr id="4104" name="Group 7"/>
            <p:cNvGrpSpPr>
              <a:grpSpLocks/>
            </p:cNvGrpSpPr>
            <p:nvPr/>
          </p:nvGrpSpPr>
          <p:grpSpPr bwMode="auto">
            <a:xfrm>
              <a:off x="507727" y="381000"/>
              <a:ext cx="5769864" cy="660400"/>
              <a:chOff x="1687068" y="2743200"/>
              <a:chExt cx="5769864" cy="660400"/>
            </a:xfrm>
          </p:grpSpPr>
          <p:sp>
            <p:nvSpPr>
              <p:cNvPr id="14" name="Rectangle 13"/>
              <p:cNvSpPr/>
              <p:nvPr/>
            </p:nvSpPr>
            <p:spPr>
              <a:xfrm>
                <a:off x="1687068" y="2743200"/>
                <a:ext cx="5769168" cy="503238"/>
              </a:xfrm>
              <a:prstGeom prst="rect">
                <a:avLst/>
              </a:prstGeom>
              <a:solidFill>
                <a:srgbClr val="003E7E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FFFFFF"/>
                  </a:solidFill>
                  <a:latin typeface="Arial"/>
                </a:endParaRPr>
              </a:p>
            </p:txBody>
          </p:sp>
          <p:sp>
            <p:nvSpPr>
              <p:cNvPr id="15" name="Rectangle 14"/>
              <p:cNvSpPr/>
              <p:nvPr/>
            </p:nvSpPr>
            <p:spPr>
              <a:xfrm>
                <a:off x="1687068" y="3294063"/>
                <a:ext cx="5769168" cy="109537"/>
              </a:xfrm>
              <a:prstGeom prst="rect">
                <a:avLst/>
              </a:prstGeom>
              <a:solidFill>
                <a:srgbClr val="003E7E">
                  <a:alpha val="50196"/>
                </a:srgbClr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FFFFFF"/>
                  </a:solidFill>
                  <a:latin typeface="Arial"/>
                </a:endParaRPr>
              </a:p>
            </p:txBody>
          </p:sp>
        </p:grpSp>
        <p:pic>
          <p:nvPicPr>
            <p:cNvPr id="4105" name="Picture 8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60566" y="437896"/>
              <a:ext cx="2326234" cy="5486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4101" name="TextBox 17"/>
          <p:cNvSpPr txBox="1">
            <a:spLocks noGrp="1" noChangeArrowheads="1"/>
          </p:cNvSpPr>
          <p:nvPr>
            <p:ph type="title" idx="4294967295"/>
          </p:nvPr>
        </p:nvSpPr>
        <p:spPr bwMode="auto">
          <a:xfrm>
            <a:off x="508000" y="453688"/>
            <a:ext cx="5588000" cy="430887"/>
          </a:xfrm>
          <a:prstGeom prst="rect">
            <a:avLst/>
          </a:prstGeom>
          <a:noFill/>
          <a:ln>
            <a:noFill/>
            <a:prstDash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2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STEELS Professional Learning Series</a:t>
            </a:r>
          </a:p>
        </p:txBody>
      </p:sp>
      <p:sp>
        <p:nvSpPr>
          <p:cNvPr id="17" name="TextBox 4"/>
          <p:cNvSpPr txBox="1">
            <a:spLocks noChangeArrowheads="1"/>
          </p:cNvSpPr>
          <p:nvPr/>
        </p:nvSpPr>
        <p:spPr bwMode="auto">
          <a:xfrm>
            <a:off x="508000" y="1295400"/>
            <a:ext cx="8178800" cy="353943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defRPr/>
            </a:pPr>
            <a:endParaRPr lang="en-US" altLang="en-US" sz="3200" b="1" u="sng" dirty="0">
              <a:solidFill>
                <a:srgbClr val="002060"/>
              </a:solidFill>
            </a:endParaRPr>
          </a:p>
          <a:p>
            <a:pPr algn="ctr">
              <a:defRPr/>
            </a:pPr>
            <a:r>
              <a:rPr lang="en-US" altLang="en-US" sz="3200" b="1" u="sng" dirty="0">
                <a:solidFill>
                  <a:srgbClr val="002060"/>
                </a:solidFill>
              </a:rPr>
              <a:t>S</a:t>
            </a:r>
            <a:r>
              <a:rPr lang="en-US" altLang="en-US" sz="3200" dirty="0">
                <a:solidFill>
                  <a:srgbClr val="002060"/>
                </a:solidFill>
              </a:rPr>
              <a:t>cience, </a:t>
            </a:r>
            <a:r>
              <a:rPr lang="en-US" altLang="en-US" sz="3200" b="1" u="sng" dirty="0">
                <a:solidFill>
                  <a:srgbClr val="002060"/>
                </a:solidFill>
              </a:rPr>
              <a:t>T</a:t>
            </a:r>
            <a:r>
              <a:rPr lang="en-US" altLang="en-US" sz="3200" dirty="0">
                <a:solidFill>
                  <a:srgbClr val="002060"/>
                </a:solidFill>
              </a:rPr>
              <a:t>echnology &amp; </a:t>
            </a:r>
            <a:r>
              <a:rPr lang="en-US" altLang="en-US" sz="3200" b="1" u="sng" dirty="0">
                <a:solidFill>
                  <a:srgbClr val="002060"/>
                </a:solidFill>
              </a:rPr>
              <a:t>E</a:t>
            </a:r>
            <a:r>
              <a:rPr lang="en-US" altLang="en-US" sz="3200" dirty="0">
                <a:solidFill>
                  <a:srgbClr val="002060"/>
                </a:solidFill>
              </a:rPr>
              <a:t>ngineering, </a:t>
            </a:r>
            <a:r>
              <a:rPr lang="en-US" altLang="en-US" sz="3200" b="1" u="sng" dirty="0">
                <a:solidFill>
                  <a:srgbClr val="002060"/>
                </a:solidFill>
              </a:rPr>
              <a:t>E</a:t>
            </a:r>
            <a:r>
              <a:rPr lang="en-US" altLang="en-US" sz="3200" dirty="0">
                <a:solidFill>
                  <a:srgbClr val="002060"/>
                </a:solidFill>
              </a:rPr>
              <a:t>nvironmental </a:t>
            </a:r>
            <a:r>
              <a:rPr lang="en-US" altLang="en-US" sz="3200" b="1" u="sng" dirty="0">
                <a:solidFill>
                  <a:srgbClr val="002060"/>
                </a:solidFill>
              </a:rPr>
              <a:t>L</a:t>
            </a:r>
            <a:r>
              <a:rPr lang="en-US" altLang="en-US" sz="3200" dirty="0">
                <a:solidFill>
                  <a:srgbClr val="002060"/>
                </a:solidFill>
              </a:rPr>
              <a:t>iteracy </a:t>
            </a:r>
            <a:r>
              <a:rPr lang="en-US" altLang="en-US" sz="3200" b="1" u="sng" dirty="0">
                <a:solidFill>
                  <a:srgbClr val="002060"/>
                </a:solidFill>
              </a:rPr>
              <a:t>S</a:t>
            </a:r>
            <a:r>
              <a:rPr lang="en-US" altLang="en-US" sz="3200" dirty="0">
                <a:solidFill>
                  <a:srgbClr val="002060"/>
                </a:solidFill>
              </a:rPr>
              <a:t>ustainability</a:t>
            </a:r>
            <a:br>
              <a:rPr lang="en-US" altLang="en-US" sz="3200" dirty="0">
                <a:solidFill>
                  <a:srgbClr val="002060"/>
                </a:solidFill>
              </a:rPr>
            </a:br>
            <a:br>
              <a:rPr lang="en-US" altLang="en-US" sz="3200" dirty="0">
                <a:solidFill>
                  <a:srgbClr val="002060"/>
                </a:solidFill>
              </a:rPr>
            </a:br>
            <a:r>
              <a:rPr lang="en-US" altLang="en-US" sz="3200" dirty="0">
                <a:solidFill>
                  <a:srgbClr val="002060"/>
                </a:solidFill>
              </a:rPr>
              <a:t>STEELS</a:t>
            </a:r>
            <a:br>
              <a:rPr lang="en-US" altLang="en-US" sz="3200" dirty="0">
                <a:solidFill>
                  <a:srgbClr val="002060"/>
                </a:solidFill>
              </a:rPr>
            </a:br>
            <a:br>
              <a:rPr lang="en-US" altLang="en-US" sz="3200" dirty="0">
                <a:solidFill>
                  <a:srgbClr val="002060"/>
                </a:solidFill>
              </a:rPr>
            </a:br>
            <a:r>
              <a:rPr lang="en-US" altLang="en-US" sz="3200" dirty="0">
                <a:solidFill>
                  <a:srgbClr val="002060"/>
                </a:solidFill>
              </a:rPr>
              <a:t>Foundation Boxes</a:t>
            </a:r>
            <a:endParaRPr lang="en-US" sz="3200" dirty="0">
              <a:solidFill>
                <a:srgbClr val="002060"/>
              </a:solidFill>
              <a:latin typeface="Calibri"/>
              <a:cs typeface="Calibri"/>
            </a:endParaRPr>
          </a:p>
        </p:txBody>
      </p:sp>
      <p:sp>
        <p:nvSpPr>
          <p:cNvPr id="4103" name="Slide Number Placeholder 19"/>
          <p:cNvSpPr txBox="1">
            <a:spLocks/>
          </p:cNvSpPr>
          <p:nvPr/>
        </p:nvSpPr>
        <p:spPr bwMode="auto">
          <a:xfrm>
            <a:off x="8305800" y="6105525"/>
            <a:ext cx="3810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/>
            <a:fld id="{31E2F336-5471-4996-889D-CFC951D58104}" type="slidenum">
              <a:rPr lang="en-US" altLang="en-US" sz="140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pPr algn="r" eaLnBrk="1" hangingPunct="1"/>
              <a:t>1</a:t>
            </a:fld>
            <a:endParaRPr lang="en-US" altLang="en-US" sz="140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70581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9" name="Group 1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/>
          </p:cNvGrpSpPr>
          <p:nvPr/>
        </p:nvGrpSpPr>
        <p:grpSpPr bwMode="auto">
          <a:xfrm>
            <a:off x="457200" y="6089650"/>
            <a:ext cx="8229600" cy="387350"/>
            <a:chOff x="457200" y="5632704"/>
            <a:chExt cx="8229600" cy="387096"/>
          </a:xfrm>
        </p:grpSpPr>
        <p:grpSp>
          <p:nvGrpSpPr>
            <p:cNvPr id="4108" name="Group 15"/>
            <p:cNvGrpSpPr>
              <a:grpSpLocks/>
            </p:cNvGrpSpPr>
            <p:nvPr/>
          </p:nvGrpSpPr>
          <p:grpSpPr bwMode="auto">
            <a:xfrm>
              <a:off x="457200" y="5638800"/>
              <a:ext cx="8229600" cy="374904"/>
              <a:chOff x="457200" y="5638800"/>
              <a:chExt cx="8229600" cy="374904"/>
            </a:xfrm>
          </p:grpSpPr>
          <p:sp>
            <p:nvSpPr>
              <p:cNvPr id="9" name="Rectangle 8"/>
              <p:cNvSpPr/>
              <p:nvPr/>
            </p:nvSpPr>
            <p:spPr>
              <a:xfrm>
                <a:off x="457200" y="5639050"/>
                <a:ext cx="7196138" cy="374404"/>
              </a:xfrm>
              <a:prstGeom prst="rect">
                <a:avLst/>
              </a:prstGeom>
              <a:solidFill>
                <a:srgbClr val="003E7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7653338" y="5639050"/>
                <a:ext cx="1033462" cy="374404"/>
              </a:xfrm>
              <a:prstGeom prst="rect">
                <a:avLst/>
              </a:prstGeom>
              <a:solidFill>
                <a:srgbClr val="003E7E">
                  <a:alpha val="49804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7" name="Rectangle 21"/>
            <p:cNvSpPr>
              <a:spLocks noChangeArrowheads="1"/>
            </p:cNvSpPr>
            <p:nvPr/>
          </p:nvSpPr>
          <p:spPr bwMode="auto">
            <a:xfrm>
              <a:off x="4300538" y="5639050"/>
              <a:ext cx="3352800" cy="3807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kern="0" dirty="0">
                  <a:solidFill>
                    <a:srgbClr val="FFFFFF"/>
                  </a:solidFill>
                  <a:latin typeface="Verdana" pitchFamily="34" charset="0"/>
                </a:rPr>
                <a:t>www.education.state.pa.us</a:t>
              </a:r>
            </a:p>
          </p:txBody>
        </p:sp>
        <p:sp>
          <p:nvSpPr>
            <p:cNvPr id="8" name="Rectangle 20"/>
            <p:cNvSpPr>
              <a:spLocks noChangeArrowheads="1"/>
            </p:cNvSpPr>
            <p:nvPr/>
          </p:nvSpPr>
          <p:spPr bwMode="auto">
            <a:xfrm>
              <a:off x="7543800" y="5632704"/>
              <a:ext cx="1143000" cy="3807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kern="0" dirty="0">
                  <a:solidFill>
                    <a:srgbClr val="FFFFFF"/>
                  </a:solidFill>
                  <a:latin typeface="Verdana" pitchFamily="34" charset="0"/>
                </a:rPr>
                <a:t> &gt;</a:t>
              </a:r>
            </a:p>
          </p:txBody>
        </p:sp>
      </p:grpSp>
      <p:grpSp>
        <p:nvGrpSpPr>
          <p:cNvPr id="4100" name="Group 1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/>
          </p:cNvGrpSpPr>
          <p:nvPr/>
        </p:nvGrpSpPr>
        <p:grpSpPr bwMode="auto">
          <a:xfrm>
            <a:off x="508000" y="381000"/>
            <a:ext cx="8178800" cy="660400"/>
            <a:chOff x="507727" y="381000"/>
            <a:chExt cx="8179073" cy="660400"/>
          </a:xfrm>
        </p:grpSpPr>
        <p:grpSp>
          <p:nvGrpSpPr>
            <p:cNvPr id="4104" name="Group 7"/>
            <p:cNvGrpSpPr>
              <a:grpSpLocks/>
            </p:cNvGrpSpPr>
            <p:nvPr/>
          </p:nvGrpSpPr>
          <p:grpSpPr bwMode="auto">
            <a:xfrm>
              <a:off x="507727" y="381000"/>
              <a:ext cx="5769864" cy="660400"/>
              <a:chOff x="1687068" y="2743200"/>
              <a:chExt cx="5769864" cy="660400"/>
            </a:xfrm>
          </p:grpSpPr>
          <p:sp>
            <p:nvSpPr>
              <p:cNvPr id="14" name="Rectangle 13"/>
              <p:cNvSpPr/>
              <p:nvPr/>
            </p:nvSpPr>
            <p:spPr>
              <a:xfrm>
                <a:off x="1687068" y="2743200"/>
                <a:ext cx="5769168" cy="503238"/>
              </a:xfrm>
              <a:prstGeom prst="rect">
                <a:avLst/>
              </a:prstGeom>
              <a:solidFill>
                <a:srgbClr val="003E7E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FFFFFF"/>
                  </a:solidFill>
                  <a:latin typeface="Arial"/>
                </a:endParaRPr>
              </a:p>
            </p:txBody>
          </p:sp>
          <p:sp>
            <p:nvSpPr>
              <p:cNvPr id="15" name="Rectangle 14"/>
              <p:cNvSpPr/>
              <p:nvPr/>
            </p:nvSpPr>
            <p:spPr>
              <a:xfrm>
                <a:off x="1687068" y="3294063"/>
                <a:ext cx="5769168" cy="109537"/>
              </a:xfrm>
              <a:prstGeom prst="rect">
                <a:avLst/>
              </a:prstGeom>
              <a:solidFill>
                <a:srgbClr val="003E7E">
                  <a:alpha val="50196"/>
                </a:srgbClr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FFFFFF"/>
                  </a:solidFill>
                  <a:latin typeface="Arial"/>
                </a:endParaRPr>
              </a:p>
            </p:txBody>
          </p:sp>
        </p:grpSp>
        <p:pic>
          <p:nvPicPr>
            <p:cNvPr id="4105" name="Picture 8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60566" y="437896"/>
              <a:ext cx="2326234" cy="5486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4101" name="TextBox 17"/>
          <p:cNvSpPr txBox="1">
            <a:spLocks noGrp="1" noChangeArrowheads="1"/>
          </p:cNvSpPr>
          <p:nvPr>
            <p:ph type="title" idx="4294967295"/>
          </p:nvPr>
        </p:nvSpPr>
        <p:spPr bwMode="auto">
          <a:xfrm>
            <a:off x="508000" y="438150"/>
            <a:ext cx="5588000" cy="461963"/>
          </a:xfrm>
          <a:prstGeom prst="rect">
            <a:avLst/>
          </a:prstGeom>
          <a:noFill/>
          <a:ln>
            <a:noFill/>
            <a:prstDash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Science &amp; Engineering Practices</a:t>
            </a:r>
          </a:p>
        </p:txBody>
      </p:sp>
      <p:sp>
        <p:nvSpPr>
          <p:cNvPr id="17" name="TextBox 4"/>
          <p:cNvSpPr txBox="1">
            <a:spLocks noChangeArrowheads="1"/>
          </p:cNvSpPr>
          <p:nvPr/>
        </p:nvSpPr>
        <p:spPr bwMode="auto">
          <a:xfrm>
            <a:off x="508000" y="1295400"/>
            <a:ext cx="8178800" cy="4647426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solidFill>
                  <a:srgbClr val="002060"/>
                </a:solidFill>
                <a:latin typeface="Calibri"/>
                <a:cs typeface="Calibri"/>
              </a:rPr>
              <a:t>Asking questions (for science) and defining problems (for engineering)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endParaRPr lang="en-US" sz="800" dirty="0">
              <a:solidFill>
                <a:srgbClr val="002060"/>
              </a:solidFill>
              <a:latin typeface="Calibri"/>
              <a:cs typeface="Calibri"/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solidFill>
                  <a:srgbClr val="00B050"/>
                </a:solidFill>
                <a:latin typeface="Calibri"/>
                <a:cs typeface="Calibri"/>
              </a:rPr>
              <a:t>Developing and using models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endParaRPr lang="en-US" sz="800" dirty="0">
              <a:solidFill>
                <a:srgbClr val="00B050"/>
              </a:solidFill>
              <a:latin typeface="Calibri"/>
              <a:cs typeface="Calibri"/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solidFill>
                  <a:srgbClr val="002060"/>
                </a:solidFill>
                <a:latin typeface="Calibri"/>
                <a:cs typeface="Calibri"/>
              </a:rPr>
              <a:t>Planning and carrying out investigations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endParaRPr lang="en-US" sz="800" dirty="0">
              <a:solidFill>
                <a:srgbClr val="002060"/>
              </a:solidFill>
              <a:latin typeface="Calibri"/>
              <a:cs typeface="Calibri"/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solidFill>
                  <a:srgbClr val="002060"/>
                </a:solidFill>
                <a:latin typeface="Calibri"/>
                <a:cs typeface="Calibri"/>
              </a:rPr>
              <a:t>Analyzing and interpreting data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endParaRPr lang="en-US" sz="800" dirty="0">
              <a:solidFill>
                <a:srgbClr val="002060"/>
              </a:solidFill>
              <a:latin typeface="Calibri"/>
              <a:cs typeface="Calibri"/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solidFill>
                  <a:srgbClr val="002060"/>
                </a:solidFill>
                <a:latin typeface="Calibri"/>
                <a:cs typeface="Calibri"/>
              </a:rPr>
              <a:t>Using mathematics and computational thinking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endParaRPr lang="en-US" sz="800" dirty="0">
              <a:solidFill>
                <a:srgbClr val="002060"/>
              </a:solidFill>
              <a:latin typeface="Calibri"/>
              <a:cs typeface="Calibri"/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solidFill>
                  <a:srgbClr val="002060"/>
                </a:solidFill>
                <a:latin typeface="Calibri"/>
                <a:cs typeface="Calibri"/>
              </a:rPr>
              <a:t>Constructing explanations (for science) and designing solutions (for engineering)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endParaRPr lang="en-US" sz="800" dirty="0">
              <a:solidFill>
                <a:srgbClr val="002060"/>
              </a:solidFill>
              <a:latin typeface="Calibri"/>
              <a:cs typeface="Calibri"/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solidFill>
                  <a:srgbClr val="002060"/>
                </a:solidFill>
                <a:latin typeface="Calibri"/>
                <a:cs typeface="Calibri"/>
              </a:rPr>
              <a:t>Engaging in argument from evidence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endParaRPr lang="en-US" sz="800" dirty="0">
              <a:solidFill>
                <a:srgbClr val="002060"/>
              </a:solidFill>
              <a:latin typeface="Calibri"/>
              <a:cs typeface="Calibri"/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solidFill>
                  <a:srgbClr val="002060"/>
                </a:solidFill>
                <a:latin typeface="Calibri"/>
                <a:cs typeface="Calibri"/>
              </a:rPr>
              <a:t>Obtaining, evaluating, and communicating information</a:t>
            </a:r>
            <a:endParaRPr lang="en-US" sz="2400" dirty="0">
              <a:solidFill>
                <a:srgbClr val="7030A0"/>
              </a:solidFill>
              <a:latin typeface="Calibri"/>
              <a:cs typeface="Calibri"/>
            </a:endParaRPr>
          </a:p>
        </p:txBody>
      </p:sp>
      <p:sp>
        <p:nvSpPr>
          <p:cNvPr id="4103" name="Slide Number Placeholder 19"/>
          <p:cNvSpPr txBox="1">
            <a:spLocks/>
          </p:cNvSpPr>
          <p:nvPr/>
        </p:nvSpPr>
        <p:spPr bwMode="auto">
          <a:xfrm>
            <a:off x="8305800" y="6105525"/>
            <a:ext cx="3810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/>
            <a:fld id="{31E2F336-5471-4996-889D-CFC951D58104}" type="slidenum">
              <a:rPr lang="en-US" altLang="en-US" sz="140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pPr algn="r" eaLnBrk="1" hangingPunct="1"/>
              <a:t>10</a:t>
            </a:fld>
            <a:endParaRPr lang="en-US" altLang="en-US" sz="140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73657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9" name="Group 1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/>
          </p:cNvGrpSpPr>
          <p:nvPr/>
        </p:nvGrpSpPr>
        <p:grpSpPr bwMode="auto">
          <a:xfrm>
            <a:off x="457200" y="6089650"/>
            <a:ext cx="8229600" cy="387350"/>
            <a:chOff x="457200" y="5632704"/>
            <a:chExt cx="8229600" cy="387096"/>
          </a:xfrm>
        </p:grpSpPr>
        <p:grpSp>
          <p:nvGrpSpPr>
            <p:cNvPr id="4108" name="Group 15"/>
            <p:cNvGrpSpPr>
              <a:grpSpLocks/>
            </p:cNvGrpSpPr>
            <p:nvPr/>
          </p:nvGrpSpPr>
          <p:grpSpPr bwMode="auto">
            <a:xfrm>
              <a:off x="457200" y="5638800"/>
              <a:ext cx="8229600" cy="374904"/>
              <a:chOff x="457200" y="5638800"/>
              <a:chExt cx="8229600" cy="374904"/>
            </a:xfrm>
          </p:grpSpPr>
          <p:sp>
            <p:nvSpPr>
              <p:cNvPr id="9" name="Rectangle 8"/>
              <p:cNvSpPr/>
              <p:nvPr/>
            </p:nvSpPr>
            <p:spPr>
              <a:xfrm>
                <a:off x="457200" y="5639050"/>
                <a:ext cx="7196138" cy="374404"/>
              </a:xfrm>
              <a:prstGeom prst="rect">
                <a:avLst/>
              </a:prstGeom>
              <a:solidFill>
                <a:srgbClr val="003E7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7653338" y="5639050"/>
                <a:ext cx="1033462" cy="374404"/>
              </a:xfrm>
              <a:prstGeom prst="rect">
                <a:avLst/>
              </a:prstGeom>
              <a:solidFill>
                <a:srgbClr val="003E7E">
                  <a:alpha val="49804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7" name="Rectangle 21"/>
            <p:cNvSpPr>
              <a:spLocks noChangeArrowheads="1"/>
            </p:cNvSpPr>
            <p:nvPr/>
          </p:nvSpPr>
          <p:spPr bwMode="auto">
            <a:xfrm>
              <a:off x="4300538" y="5639050"/>
              <a:ext cx="3352800" cy="3807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kern="0" dirty="0">
                  <a:solidFill>
                    <a:srgbClr val="FFFFFF"/>
                  </a:solidFill>
                  <a:latin typeface="Verdana" pitchFamily="34" charset="0"/>
                </a:rPr>
                <a:t>www.education.state.pa.us</a:t>
              </a:r>
            </a:p>
          </p:txBody>
        </p:sp>
        <p:sp>
          <p:nvSpPr>
            <p:cNvPr id="8" name="Rectangle 20"/>
            <p:cNvSpPr>
              <a:spLocks noChangeArrowheads="1"/>
            </p:cNvSpPr>
            <p:nvPr/>
          </p:nvSpPr>
          <p:spPr bwMode="auto">
            <a:xfrm>
              <a:off x="7543800" y="5632704"/>
              <a:ext cx="1143000" cy="3807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kern="0" dirty="0">
                  <a:solidFill>
                    <a:srgbClr val="FFFFFF"/>
                  </a:solidFill>
                  <a:latin typeface="Verdana" pitchFamily="34" charset="0"/>
                </a:rPr>
                <a:t> &gt;</a:t>
              </a:r>
            </a:p>
          </p:txBody>
        </p:sp>
      </p:grpSp>
      <p:grpSp>
        <p:nvGrpSpPr>
          <p:cNvPr id="4100" name="Group 1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/>
          </p:cNvGrpSpPr>
          <p:nvPr/>
        </p:nvGrpSpPr>
        <p:grpSpPr bwMode="auto">
          <a:xfrm>
            <a:off x="508000" y="381000"/>
            <a:ext cx="8178800" cy="660400"/>
            <a:chOff x="507727" y="381000"/>
            <a:chExt cx="8179073" cy="660400"/>
          </a:xfrm>
        </p:grpSpPr>
        <p:grpSp>
          <p:nvGrpSpPr>
            <p:cNvPr id="4104" name="Group 7"/>
            <p:cNvGrpSpPr>
              <a:grpSpLocks/>
            </p:cNvGrpSpPr>
            <p:nvPr/>
          </p:nvGrpSpPr>
          <p:grpSpPr bwMode="auto">
            <a:xfrm>
              <a:off x="507727" y="381000"/>
              <a:ext cx="5769864" cy="660400"/>
              <a:chOff x="1687068" y="2743200"/>
              <a:chExt cx="5769864" cy="660400"/>
            </a:xfrm>
          </p:grpSpPr>
          <p:sp>
            <p:nvSpPr>
              <p:cNvPr id="14" name="Rectangle 13"/>
              <p:cNvSpPr/>
              <p:nvPr/>
            </p:nvSpPr>
            <p:spPr>
              <a:xfrm>
                <a:off x="1687068" y="2743200"/>
                <a:ext cx="5769168" cy="503238"/>
              </a:xfrm>
              <a:prstGeom prst="rect">
                <a:avLst/>
              </a:prstGeom>
              <a:solidFill>
                <a:srgbClr val="003E7E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FFFFFF"/>
                  </a:solidFill>
                  <a:latin typeface="Arial"/>
                </a:endParaRPr>
              </a:p>
            </p:txBody>
          </p:sp>
          <p:sp>
            <p:nvSpPr>
              <p:cNvPr id="15" name="Rectangle 14"/>
              <p:cNvSpPr/>
              <p:nvPr/>
            </p:nvSpPr>
            <p:spPr>
              <a:xfrm>
                <a:off x="1687068" y="3294063"/>
                <a:ext cx="5769168" cy="109537"/>
              </a:xfrm>
              <a:prstGeom prst="rect">
                <a:avLst/>
              </a:prstGeom>
              <a:solidFill>
                <a:srgbClr val="003E7E">
                  <a:alpha val="50196"/>
                </a:srgbClr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FFFFFF"/>
                  </a:solidFill>
                  <a:latin typeface="Arial"/>
                </a:endParaRPr>
              </a:p>
            </p:txBody>
          </p:sp>
        </p:grpSp>
        <p:pic>
          <p:nvPicPr>
            <p:cNvPr id="4105" name="Picture 8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60566" y="437896"/>
              <a:ext cx="2326234" cy="5486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4101" name="TextBox 17"/>
          <p:cNvSpPr txBox="1">
            <a:spLocks noGrp="1" noChangeArrowheads="1"/>
          </p:cNvSpPr>
          <p:nvPr>
            <p:ph type="title" idx="4294967295"/>
          </p:nvPr>
        </p:nvSpPr>
        <p:spPr bwMode="auto">
          <a:xfrm>
            <a:off x="508000" y="438150"/>
            <a:ext cx="5588000" cy="461963"/>
          </a:xfrm>
          <a:prstGeom prst="rect">
            <a:avLst/>
          </a:prstGeom>
          <a:noFill/>
          <a:ln>
            <a:noFill/>
            <a:prstDash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PA Standards</a:t>
            </a:r>
          </a:p>
        </p:txBody>
      </p:sp>
      <p:sp>
        <p:nvSpPr>
          <p:cNvPr id="4103" name="Slide Number Placeholder 19"/>
          <p:cNvSpPr txBox="1">
            <a:spLocks/>
          </p:cNvSpPr>
          <p:nvPr/>
        </p:nvSpPr>
        <p:spPr bwMode="auto">
          <a:xfrm>
            <a:off x="8305800" y="6105525"/>
            <a:ext cx="3810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/>
            <a:fld id="{31E2F336-5471-4996-889D-CFC951D58104}" type="slidenum">
              <a:rPr lang="en-US" altLang="en-US" sz="140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pPr algn="r" eaLnBrk="1" hangingPunct="1"/>
              <a:t>11</a:t>
            </a:fld>
            <a:endParaRPr lang="en-US" altLang="en-US" sz="140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3" name="Picture 2" descr="Image of foundation box for standard 3.3.K.C with Disciplinary Core Ideas circled">
            <a:extLst>
              <a:ext uri="{FF2B5EF4-FFF2-40B4-BE49-F238E27FC236}">
                <a16:creationId xmlns:a16="http://schemas.microsoft.com/office/drawing/2014/main" id="{F95B1F7B-10B8-4272-34FF-B79AD33878C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5861" y="1398094"/>
            <a:ext cx="8512278" cy="4061812"/>
          </a:xfrm>
          <a:prstGeom prst="rect">
            <a:avLst/>
          </a:prstGeom>
        </p:spPr>
      </p:pic>
      <p:sp>
        <p:nvSpPr>
          <p:cNvPr id="2" name="Oval 1">
            <a:extLst>
              <a:ext uri="{FF2B5EF4-FFF2-40B4-BE49-F238E27FC236}">
                <a16:creationId xmlns:a16="http://schemas.microsoft.com/office/drawing/2014/main" id="{7E481A34-5438-B97C-B1A9-8366276F82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2928938" y="2590800"/>
            <a:ext cx="3048000" cy="20574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5355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9" name="Group 1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/>
          </p:cNvGrpSpPr>
          <p:nvPr/>
        </p:nvGrpSpPr>
        <p:grpSpPr bwMode="auto">
          <a:xfrm>
            <a:off x="457200" y="6089650"/>
            <a:ext cx="8229600" cy="387350"/>
            <a:chOff x="457200" y="5632704"/>
            <a:chExt cx="8229600" cy="387096"/>
          </a:xfrm>
        </p:grpSpPr>
        <p:grpSp>
          <p:nvGrpSpPr>
            <p:cNvPr id="4108" name="Group 15"/>
            <p:cNvGrpSpPr>
              <a:grpSpLocks/>
            </p:cNvGrpSpPr>
            <p:nvPr/>
          </p:nvGrpSpPr>
          <p:grpSpPr bwMode="auto">
            <a:xfrm>
              <a:off x="457200" y="5638800"/>
              <a:ext cx="8229600" cy="374904"/>
              <a:chOff x="457200" y="5638800"/>
              <a:chExt cx="8229600" cy="374904"/>
            </a:xfrm>
          </p:grpSpPr>
          <p:sp>
            <p:nvSpPr>
              <p:cNvPr id="9" name="Rectangle 8"/>
              <p:cNvSpPr/>
              <p:nvPr/>
            </p:nvSpPr>
            <p:spPr>
              <a:xfrm>
                <a:off x="457200" y="5639050"/>
                <a:ext cx="7196138" cy="374404"/>
              </a:xfrm>
              <a:prstGeom prst="rect">
                <a:avLst/>
              </a:prstGeom>
              <a:solidFill>
                <a:srgbClr val="003E7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7653338" y="5639050"/>
                <a:ext cx="1033462" cy="374404"/>
              </a:xfrm>
              <a:prstGeom prst="rect">
                <a:avLst/>
              </a:prstGeom>
              <a:solidFill>
                <a:srgbClr val="003E7E">
                  <a:alpha val="49804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7" name="Rectangle 21"/>
            <p:cNvSpPr>
              <a:spLocks noChangeArrowheads="1"/>
            </p:cNvSpPr>
            <p:nvPr/>
          </p:nvSpPr>
          <p:spPr bwMode="auto">
            <a:xfrm>
              <a:off x="4300538" y="5639050"/>
              <a:ext cx="3352800" cy="3807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kern="0" dirty="0">
                  <a:solidFill>
                    <a:srgbClr val="FFFFFF"/>
                  </a:solidFill>
                  <a:latin typeface="Verdana" pitchFamily="34" charset="0"/>
                </a:rPr>
                <a:t>www.education.state.pa.us</a:t>
              </a:r>
            </a:p>
          </p:txBody>
        </p:sp>
        <p:sp>
          <p:nvSpPr>
            <p:cNvPr id="8" name="Rectangle 20"/>
            <p:cNvSpPr>
              <a:spLocks noChangeArrowheads="1"/>
            </p:cNvSpPr>
            <p:nvPr/>
          </p:nvSpPr>
          <p:spPr bwMode="auto">
            <a:xfrm>
              <a:off x="7543800" y="5632704"/>
              <a:ext cx="1143000" cy="3807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kern="0" dirty="0">
                  <a:solidFill>
                    <a:srgbClr val="FFFFFF"/>
                  </a:solidFill>
                  <a:latin typeface="Verdana" pitchFamily="34" charset="0"/>
                </a:rPr>
                <a:t> &gt;</a:t>
              </a:r>
            </a:p>
          </p:txBody>
        </p:sp>
      </p:grpSp>
      <p:grpSp>
        <p:nvGrpSpPr>
          <p:cNvPr id="4100" name="Group 1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/>
          </p:cNvGrpSpPr>
          <p:nvPr/>
        </p:nvGrpSpPr>
        <p:grpSpPr bwMode="auto">
          <a:xfrm>
            <a:off x="508000" y="381000"/>
            <a:ext cx="8178800" cy="660400"/>
            <a:chOff x="507727" y="381000"/>
            <a:chExt cx="8179073" cy="660400"/>
          </a:xfrm>
        </p:grpSpPr>
        <p:grpSp>
          <p:nvGrpSpPr>
            <p:cNvPr id="4104" name="Group 7"/>
            <p:cNvGrpSpPr>
              <a:grpSpLocks/>
            </p:cNvGrpSpPr>
            <p:nvPr/>
          </p:nvGrpSpPr>
          <p:grpSpPr bwMode="auto">
            <a:xfrm>
              <a:off x="507727" y="381000"/>
              <a:ext cx="5769864" cy="660400"/>
              <a:chOff x="1687068" y="2743200"/>
              <a:chExt cx="5769864" cy="660400"/>
            </a:xfrm>
          </p:grpSpPr>
          <p:sp>
            <p:nvSpPr>
              <p:cNvPr id="14" name="Rectangle 13"/>
              <p:cNvSpPr/>
              <p:nvPr/>
            </p:nvSpPr>
            <p:spPr>
              <a:xfrm>
                <a:off x="1687068" y="2743200"/>
                <a:ext cx="5769168" cy="503238"/>
              </a:xfrm>
              <a:prstGeom prst="rect">
                <a:avLst/>
              </a:prstGeom>
              <a:solidFill>
                <a:srgbClr val="003E7E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FFFFFF"/>
                  </a:solidFill>
                  <a:latin typeface="Arial"/>
                </a:endParaRPr>
              </a:p>
            </p:txBody>
          </p:sp>
          <p:sp>
            <p:nvSpPr>
              <p:cNvPr id="15" name="Rectangle 14"/>
              <p:cNvSpPr/>
              <p:nvPr/>
            </p:nvSpPr>
            <p:spPr>
              <a:xfrm>
                <a:off x="1687068" y="3294063"/>
                <a:ext cx="5769168" cy="109537"/>
              </a:xfrm>
              <a:prstGeom prst="rect">
                <a:avLst/>
              </a:prstGeom>
              <a:solidFill>
                <a:srgbClr val="003E7E">
                  <a:alpha val="50196"/>
                </a:srgbClr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FFFFFF"/>
                  </a:solidFill>
                  <a:latin typeface="Arial"/>
                </a:endParaRPr>
              </a:p>
            </p:txBody>
          </p:sp>
        </p:grpSp>
        <p:pic>
          <p:nvPicPr>
            <p:cNvPr id="4105" name="Picture 8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60566" y="437896"/>
              <a:ext cx="2326234" cy="5486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4101" name="TextBox 17"/>
          <p:cNvSpPr txBox="1">
            <a:spLocks noGrp="1" noChangeArrowheads="1"/>
          </p:cNvSpPr>
          <p:nvPr>
            <p:ph type="title" idx="4294967295"/>
          </p:nvPr>
        </p:nvSpPr>
        <p:spPr bwMode="auto">
          <a:xfrm>
            <a:off x="508000" y="438150"/>
            <a:ext cx="5588000" cy="461963"/>
          </a:xfrm>
          <a:prstGeom prst="rect">
            <a:avLst/>
          </a:prstGeom>
          <a:noFill/>
          <a:ln>
            <a:noFill/>
            <a:prstDash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PA Standards</a:t>
            </a:r>
          </a:p>
        </p:txBody>
      </p:sp>
      <p:sp>
        <p:nvSpPr>
          <p:cNvPr id="4103" name="Slide Number Placeholder 19"/>
          <p:cNvSpPr txBox="1">
            <a:spLocks/>
          </p:cNvSpPr>
          <p:nvPr/>
        </p:nvSpPr>
        <p:spPr bwMode="auto">
          <a:xfrm>
            <a:off x="8305800" y="6105525"/>
            <a:ext cx="3810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/>
            <a:fld id="{31E2F336-5471-4996-889D-CFC951D58104}" type="slidenum">
              <a:rPr lang="en-US" altLang="en-US" sz="140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pPr algn="r" eaLnBrk="1" hangingPunct="1"/>
              <a:t>12</a:t>
            </a:fld>
            <a:endParaRPr lang="en-US" altLang="en-US" sz="140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3" name="Picture 2" descr="Image of foundation box for standard 3.3.K.C with Crosscutting Concepts circled">
            <a:extLst>
              <a:ext uri="{FF2B5EF4-FFF2-40B4-BE49-F238E27FC236}">
                <a16:creationId xmlns:a16="http://schemas.microsoft.com/office/drawing/2014/main" id="{F95B1F7B-10B8-4272-34FF-B79AD33878C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5861" y="1398094"/>
            <a:ext cx="8512278" cy="4061812"/>
          </a:xfrm>
          <a:prstGeom prst="rect">
            <a:avLst/>
          </a:prstGeom>
        </p:spPr>
      </p:pic>
      <p:sp>
        <p:nvSpPr>
          <p:cNvPr id="2" name="Oval 1">
            <a:extLst>
              <a:ext uri="{FF2B5EF4-FFF2-40B4-BE49-F238E27FC236}">
                <a16:creationId xmlns:a16="http://schemas.microsoft.com/office/drawing/2014/main" id="{873918A9-574E-2004-B0C4-14D9B99683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5647267" y="2590800"/>
            <a:ext cx="3048000" cy="20574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757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9" name="Group 1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/>
          </p:cNvGrpSpPr>
          <p:nvPr/>
        </p:nvGrpSpPr>
        <p:grpSpPr bwMode="auto">
          <a:xfrm>
            <a:off x="457200" y="6089650"/>
            <a:ext cx="8229600" cy="387350"/>
            <a:chOff x="457200" y="5632704"/>
            <a:chExt cx="8229600" cy="387096"/>
          </a:xfrm>
        </p:grpSpPr>
        <p:grpSp>
          <p:nvGrpSpPr>
            <p:cNvPr id="4108" name="Group 15"/>
            <p:cNvGrpSpPr>
              <a:grpSpLocks/>
            </p:cNvGrpSpPr>
            <p:nvPr/>
          </p:nvGrpSpPr>
          <p:grpSpPr bwMode="auto">
            <a:xfrm>
              <a:off x="457200" y="5638800"/>
              <a:ext cx="8229600" cy="374904"/>
              <a:chOff x="457200" y="5638800"/>
              <a:chExt cx="8229600" cy="374904"/>
            </a:xfrm>
          </p:grpSpPr>
          <p:sp>
            <p:nvSpPr>
              <p:cNvPr id="9" name="Rectangle 8"/>
              <p:cNvSpPr/>
              <p:nvPr/>
            </p:nvSpPr>
            <p:spPr>
              <a:xfrm>
                <a:off x="457200" y="5639050"/>
                <a:ext cx="7196138" cy="374404"/>
              </a:xfrm>
              <a:prstGeom prst="rect">
                <a:avLst/>
              </a:prstGeom>
              <a:solidFill>
                <a:srgbClr val="003E7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7653338" y="5639050"/>
                <a:ext cx="1033462" cy="374404"/>
              </a:xfrm>
              <a:prstGeom prst="rect">
                <a:avLst/>
              </a:prstGeom>
              <a:solidFill>
                <a:srgbClr val="003E7E">
                  <a:alpha val="49804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7" name="Rectangle 21"/>
            <p:cNvSpPr>
              <a:spLocks noChangeArrowheads="1"/>
            </p:cNvSpPr>
            <p:nvPr/>
          </p:nvSpPr>
          <p:spPr bwMode="auto">
            <a:xfrm>
              <a:off x="4300538" y="5639050"/>
              <a:ext cx="3352800" cy="3807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kern="0" dirty="0">
                  <a:solidFill>
                    <a:srgbClr val="FFFFFF"/>
                  </a:solidFill>
                  <a:latin typeface="Verdana" pitchFamily="34" charset="0"/>
                </a:rPr>
                <a:t>www.education.state.pa.us</a:t>
              </a:r>
            </a:p>
          </p:txBody>
        </p:sp>
        <p:sp>
          <p:nvSpPr>
            <p:cNvPr id="8" name="Rectangle 20"/>
            <p:cNvSpPr>
              <a:spLocks noChangeArrowheads="1"/>
            </p:cNvSpPr>
            <p:nvPr/>
          </p:nvSpPr>
          <p:spPr bwMode="auto">
            <a:xfrm>
              <a:off x="7543800" y="5632704"/>
              <a:ext cx="1143000" cy="3807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kern="0" dirty="0">
                  <a:solidFill>
                    <a:srgbClr val="FFFFFF"/>
                  </a:solidFill>
                  <a:latin typeface="Verdana" pitchFamily="34" charset="0"/>
                </a:rPr>
                <a:t> &gt;</a:t>
              </a:r>
            </a:p>
          </p:txBody>
        </p:sp>
      </p:grpSp>
      <p:grpSp>
        <p:nvGrpSpPr>
          <p:cNvPr id="4100" name="Group 1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/>
          </p:cNvGrpSpPr>
          <p:nvPr/>
        </p:nvGrpSpPr>
        <p:grpSpPr bwMode="auto">
          <a:xfrm>
            <a:off x="508000" y="381000"/>
            <a:ext cx="8178800" cy="660400"/>
            <a:chOff x="507727" y="381000"/>
            <a:chExt cx="8179073" cy="660400"/>
          </a:xfrm>
        </p:grpSpPr>
        <p:grpSp>
          <p:nvGrpSpPr>
            <p:cNvPr id="4104" name="Group 7"/>
            <p:cNvGrpSpPr>
              <a:grpSpLocks/>
            </p:cNvGrpSpPr>
            <p:nvPr/>
          </p:nvGrpSpPr>
          <p:grpSpPr bwMode="auto">
            <a:xfrm>
              <a:off x="507727" y="381000"/>
              <a:ext cx="5769864" cy="660400"/>
              <a:chOff x="1687068" y="2743200"/>
              <a:chExt cx="5769864" cy="660400"/>
            </a:xfrm>
          </p:grpSpPr>
          <p:sp>
            <p:nvSpPr>
              <p:cNvPr id="14" name="Rectangle 13"/>
              <p:cNvSpPr/>
              <p:nvPr/>
            </p:nvSpPr>
            <p:spPr>
              <a:xfrm>
                <a:off x="1687068" y="2743200"/>
                <a:ext cx="5769168" cy="503238"/>
              </a:xfrm>
              <a:prstGeom prst="rect">
                <a:avLst/>
              </a:prstGeom>
              <a:solidFill>
                <a:srgbClr val="003E7E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FFFFFF"/>
                  </a:solidFill>
                  <a:latin typeface="Arial"/>
                </a:endParaRPr>
              </a:p>
            </p:txBody>
          </p:sp>
          <p:sp>
            <p:nvSpPr>
              <p:cNvPr id="15" name="Rectangle 14"/>
              <p:cNvSpPr/>
              <p:nvPr/>
            </p:nvSpPr>
            <p:spPr>
              <a:xfrm>
                <a:off x="1687068" y="3294063"/>
                <a:ext cx="5769168" cy="109537"/>
              </a:xfrm>
              <a:prstGeom prst="rect">
                <a:avLst/>
              </a:prstGeom>
              <a:solidFill>
                <a:srgbClr val="003E7E">
                  <a:alpha val="50196"/>
                </a:srgbClr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FFFFFF"/>
                  </a:solidFill>
                  <a:latin typeface="Arial"/>
                </a:endParaRPr>
              </a:p>
            </p:txBody>
          </p:sp>
        </p:grpSp>
        <p:pic>
          <p:nvPicPr>
            <p:cNvPr id="4105" name="Picture 8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60566" y="437896"/>
              <a:ext cx="2326234" cy="5486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4101" name="TextBox 17"/>
          <p:cNvSpPr txBox="1">
            <a:spLocks noGrp="1" noChangeArrowheads="1"/>
          </p:cNvSpPr>
          <p:nvPr>
            <p:ph type="title" idx="4294967295"/>
          </p:nvPr>
        </p:nvSpPr>
        <p:spPr bwMode="auto">
          <a:xfrm>
            <a:off x="508000" y="438150"/>
            <a:ext cx="5588000" cy="461963"/>
          </a:xfrm>
          <a:prstGeom prst="rect">
            <a:avLst/>
          </a:prstGeom>
          <a:noFill/>
          <a:ln>
            <a:noFill/>
            <a:prstDash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Crosscutting Concepts</a:t>
            </a:r>
          </a:p>
        </p:txBody>
      </p:sp>
      <p:sp>
        <p:nvSpPr>
          <p:cNvPr id="17" name="TextBox 4"/>
          <p:cNvSpPr txBox="1">
            <a:spLocks noChangeArrowheads="1"/>
          </p:cNvSpPr>
          <p:nvPr/>
        </p:nvSpPr>
        <p:spPr bwMode="auto">
          <a:xfrm>
            <a:off x="482600" y="1295400"/>
            <a:ext cx="8178800" cy="341632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solidFill>
                  <a:srgbClr val="002060"/>
                </a:solidFill>
                <a:latin typeface="Calibri"/>
                <a:cs typeface="Calibri"/>
              </a:rPr>
              <a:t>Patterns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endParaRPr lang="en-US" sz="800" dirty="0">
              <a:solidFill>
                <a:srgbClr val="002060"/>
              </a:solidFill>
              <a:latin typeface="Calibri"/>
              <a:cs typeface="Calibri"/>
            </a:endParaRP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solidFill>
                  <a:srgbClr val="002060"/>
                </a:solidFill>
                <a:latin typeface="Calibri"/>
                <a:cs typeface="Calibri"/>
              </a:rPr>
              <a:t>Cause and effect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endParaRPr lang="en-US" sz="800" dirty="0">
              <a:solidFill>
                <a:srgbClr val="002060"/>
              </a:solidFill>
              <a:latin typeface="Calibri"/>
              <a:cs typeface="Calibri"/>
            </a:endParaRP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solidFill>
                  <a:srgbClr val="002060"/>
                </a:solidFill>
                <a:latin typeface="Calibri"/>
                <a:cs typeface="Calibri"/>
              </a:rPr>
              <a:t>Scale, proportion, and quantity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endParaRPr lang="en-US" sz="800" dirty="0">
              <a:solidFill>
                <a:srgbClr val="002060"/>
              </a:solidFill>
              <a:latin typeface="Calibri"/>
              <a:cs typeface="Calibri"/>
            </a:endParaRP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solidFill>
                  <a:srgbClr val="7030A0"/>
                </a:solidFill>
                <a:latin typeface="Calibri"/>
                <a:cs typeface="Calibri"/>
              </a:rPr>
              <a:t>Systems and system models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endParaRPr lang="en-US" sz="800" dirty="0">
              <a:solidFill>
                <a:srgbClr val="7030A0"/>
              </a:solidFill>
              <a:latin typeface="Calibri"/>
              <a:cs typeface="Calibri"/>
            </a:endParaRP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solidFill>
                  <a:srgbClr val="002060"/>
                </a:solidFill>
                <a:latin typeface="Calibri"/>
                <a:cs typeface="Calibri"/>
              </a:rPr>
              <a:t>Energy and matter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endParaRPr lang="en-US" sz="800" dirty="0">
              <a:solidFill>
                <a:srgbClr val="002060"/>
              </a:solidFill>
              <a:latin typeface="Calibri"/>
              <a:cs typeface="Calibri"/>
            </a:endParaRP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solidFill>
                  <a:srgbClr val="002060"/>
                </a:solidFill>
                <a:latin typeface="Calibri"/>
                <a:cs typeface="Calibri"/>
              </a:rPr>
              <a:t>Structure and function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endParaRPr lang="en-US" sz="800" dirty="0">
              <a:solidFill>
                <a:srgbClr val="002060"/>
              </a:solidFill>
              <a:latin typeface="Calibri"/>
              <a:cs typeface="Calibri"/>
            </a:endParaRP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solidFill>
                  <a:srgbClr val="002060"/>
                </a:solidFill>
                <a:latin typeface="Calibri"/>
                <a:cs typeface="Calibri"/>
              </a:rPr>
              <a:t>Stability and change</a:t>
            </a:r>
          </a:p>
        </p:txBody>
      </p:sp>
      <p:sp>
        <p:nvSpPr>
          <p:cNvPr id="4103" name="Slide Number Placeholder 19"/>
          <p:cNvSpPr txBox="1">
            <a:spLocks/>
          </p:cNvSpPr>
          <p:nvPr/>
        </p:nvSpPr>
        <p:spPr bwMode="auto">
          <a:xfrm>
            <a:off x="8305800" y="6105525"/>
            <a:ext cx="3810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/>
            <a:fld id="{31E2F336-5471-4996-889D-CFC951D58104}" type="slidenum">
              <a:rPr lang="en-US" altLang="en-US" sz="140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pPr algn="r" eaLnBrk="1" hangingPunct="1"/>
              <a:t>13</a:t>
            </a:fld>
            <a:endParaRPr lang="en-US" altLang="en-US" sz="140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48466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9" name="Group 1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/>
          </p:cNvGrpSpPr>
          <p:nvPr/>
        </p:nvGrpSpPr>
        <p:grpSpPr bwMode="auto">
          <a:xfrm>
            <a:off x="457200" y="6089650"/>
            <a:ext cx="8229600" cy="387350"/>
            <a:chOff x="457200" y="5632704"/>
            <a:chExt cx="8229600" cy="387096"/>
          </a:xfrm>
        </p:grpSpPr>
        <p:grpSp>
          <p:nvGrpSpPr>
            <p:cNvPr id="4108" name="Group 15"/>
            <p:cNvGrpSpPr>
              <a:grpSpLocks/>
            </p:cNvGrpSpPr>
            <p:nvPr/>
          </p:nvGrpSpPr>
          <p:grpSpPr bwMode="auto">
            <a:xfrm>
              <a:off x="457200" y="5638800"/>
              <a:ext cx="8229600" cy="374904"/>
              <a:chOff x="457200" y="5638800"/>
              <a:chExt cx="8229600" cy="374904"/>
            </a:xfrm>
          </p:grpSpPr>
          <p:sp>
            <p:nvSpPr>
              <p:cNvPr id="9" name="Rectangle 8"/>
              <p:cNvSpPr/>
              <p:nvPr/>
            </p:nvSpPr>
            <p:spPr>
              <a:xfrm>
                <a:off x="457200" y="5639050"/>
                <a:ext cx="7196138" cy="374404"/>
              </a:xfrm>
              <a:prstGeom prst="rect">
                <a:avLst/>
              </a:prstGeom>
              <a:solidFill>
                <a:srgbClr val="003E7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7653338" y="5639050"/>
                <a:ext cx="1033462" cy="374404"/>
              </a:xfrm>
              <a:prstGeom prst="rect">
                <a:avLst/>
              </a:prstGeom>
              <a:solidFill>
                <a:srgbClr val="003E7E">
                  <a:alpha val="49804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7" name="Rectangle 21"/>
            <p:cNvSpPr>
              <a:spLocks noChangeArrowheads="1"/>
            </p:cNvSpPr>
            <p:nvPr/>
          </p:nvSpPr>
          <p:spPr bwMode="auto">
            <a:xfrm>
              <a:off x="4300538" y="5639050"/>
              <a:ext cx="3352800" cy="3807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kern="0" dirty="0">
                  <a:solidFill>
                    <a:srgbClr val="FFFFFF"/>
                  </a:solidFill>
                  <a:latin typeface="Verdana" pitchFamily="34" charset="0"/>
                </a:rPr>
                <a:t>www.education.state.pa.us</a:t>
              </a:r>
            </a:p>
          </p:txBody>
        </p:sp>
        <p:sp>
          <p:nvSpPr>
            <p:cNvPr id="8" name="Rectangle 20"/>
            <p:cNvSpPr>
              <a:spLocks noChangeArrowheads="1"/>
            </p:cNvSpPr>
            <p:nvPr/>
          </p:nvSpPr>
          <p:spPr bwMode="auto">
            <a:xfrm>
              <a:off x="7543800" y="5632704"/>
              <a:ext cx="1143000" cy="3807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kern="0" dirty="0">
                  <a:solidFill>
                    <a:srgbClr val="FFFFFF"/>
                  </a:solidFill>
                  <a:latin typeface="Verdana" pitchFamily="34" charset="0"/>
                </a:rPr>
                <a:t> &gt;</a:t>
              </a:r>
            </a:p>
          </p:txBody>
        </p:sp>
      </p:grpSp>
      <p:grpSp>
        <p:nvGrpSpPr>
          <p:cNvPr id="4100" name="Group 1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/>
          </p:cNvGrpSpPr>
          <p:nvPr/>
        </p:nvGrpSpPr>
        <p:grpSpPr bwMode="auto">
          <a:xfrm>
            <a:off x="508000" y="381000"/>
            <a:ext cx="8178800" cy="660400"/>
            <a:chOff x="507727" y="381000"/>
            <a:chExt cx="8179073" cy="660400"/>
          </a:xfrm>
        </p:grpSpPr>
        <p:grpSp>
          <p:nvGrpSpPr>
            <p:cNvPr id="4104" name="Group 7"/>
            <p:cNvGrpSpPr>
              <a:grpSpLocks/>
            </p:cNvGrpSpPr>
            <p:nvPr/>
          </p:nvGrpSpPr>
          <p:grpSpPr bwMode="auto">
            <a:xfrm>
              <a:off x="507727" y="381000"/>
              <a:ext cx="5769864" cy="660400"/>
              <a:chOff x="1687068" y="2743200"/>
              <a:chExt cx="5769864" cy="660400"/>
            </a:xfrm>
          </p:grpSpPr>
          <p:sp>
            <p:nvSpPr>
              <p:cNvPr id="14" name="Rectangle 13"/>
              <p:cNvSpPr/>
              <p:nvPr/>
            </p:nvSpPr>
            <p:spPr>
              <a:xfrm>
                <a:off x="1687068" y="2743200"/>
                <a:ext cx="5769168" cy="503238"/>
              </a:xfrm>
              <a:prstGeom prst="rect">
                <a:avLst/>
              </a:prstGeom>
              <a:solidFill>
                <a:srgbClr val="003E7E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FFFFFF"/>
                  </a:solidFill>
                  <a:latin typeface="Arial"/>
                </a:endParaRPr>
              </a:p>
            </p:txBody>
          </p:sp>
          <p:sp>
            <p:nvSpPr>
              <p:cNvPr id="15" name="Rectangle 14"/>
              <p:cNvSpPr/>
              <p:nvPr/>
            </p:nvSpPr>
            <p:spPr>
              <a:xfrm>
                <a:off x="1687068" y="3294063"/>
                <a:ext cx="5769168" cy="109537"/>
              </a:xfrm>
              <a:prstGeom prst="rect">
                <a:avLst/>
              </a:prstGeom>
              <a:solidFill>
                <a:srgbClr val="003E7E">
                  <a:alpha val="50196"/>
                </a:srgbClr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FFFFFF"/>
                  </a:solidFill>
                  <a:latin typeface="Arial"/>
                </a:endParaRPr>
              </a:p>
            </p:txBody>
          </p:sp>
        </p:grpSp>
        <p:pic>
          <p:nvPicPr>
            <p:cNvPr id="4105" name="Picture 8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60566" y="437896"/>
              <a:ext cx="2326234" cy="5486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4101" name="TextBox 17"/>
          <p:cNvSpPr txBox="1">
            <a:spLocks noGrp="1" noChangeArrowheads="1"/>
          </p:cNvSpPr>
          <p:nvPr>
            <p:ph type="title" idx="4294967295"/>
          </p:nvPr>
        </p:nvSpPr>
        <p:spPr bwMode="auto">
          <a:xfrm>
            <a:off x="508000" y="438150"/>
            <a:ext cx="5588000" cy="461963"/>
          </a:xfrm>
          <a:prstGeom prst="rect">
            <a:avLst/>
          </a:prstGeom>
          <a:noFill/>
          <a:ln>
            <a:noFill/>
            <a:prstDash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PA Standards</a:t>
            </a:r>
          </a:p>
        </p:txBody>
      </p:sp>
      <p:sp>
        <p:nvSpPr>
          <p:cNvPr id="4103" name="Slide Number Placeholder 19"/>
          <p:cNvSpPr txBox="1">
            <a:spLocks/>
          </p:cNvSpPr>
          <p:nvPr/>
        </p:nvSpPr>
        <p:spPr bwMode="auto">
          <a:xfrm>
            <a:off x="8305800" y="6105525"/>
            <a:ext cx="3810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/>
            <a:fld id="{31E2F336-5471-4996-889D-CFC951D58104}" type="slidenum">
              <a:rPr lang="en-US" altLang="en-US" sz="140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pPr algn="r" eaLnBrk="1" hangingPunct="1"/>
              <a:t>14</a:t>
            </a:fld>
            <a:endParaRPr lang="en-US" altLang="en-US" sz="140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3" name="Picture 2" descr="Image of foundation boxes for standard 3.3.K.C with Pennsylvania Context circled">
            <a:extLst>
              <a:ext uri="{FF2B5EF4-FFF2-40B4-BE49-F238E27FC236}">
                <a16:creationId xmlns:a16="http://schemas.microsoft.com/office/drawing/2014/main" id="{F95B1F7B-10B8-4272-34FF-B79AD33878C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5861" y="1398094"/>
            <a:ext cx="8512278" cy="4061812"/>
          </a:xfrm>
          <a:prstGeom prst="rect">
            <a:avLst/>
          </a:prstGeom>
        </p:spPr>
      </p:pic>
      <p:sp>
        <p:nvSpPr>
          <p:cNvPr id="2" name="Oval 1">
            <a:extLst>
              <a:ext uri="{FF2B5EF4-FFF2-40B4-BE49-F238E27FC236}">
                <a16:creationId xmlns:a16="http://schemas.microsoft.com/office/drawing/2014/main" id="{934650EC-1009-4D3B-C096-7C9FC8C085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228600" y="4267200"/>
            <a:ext cx="8599539" cy="9144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4665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9" name="Group 1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/>
          </p:cNvGrpSpPr>
          <p:nvPr/>
        </p:nvGrpSpPr>
        <p:grpSpPr bwMode="auto">
          <a:xfrm>
            <a:off x="457200" y="6089650"/>
            <a:ext cx="8229600" cy="387350"/>
            <a:chOff x="457200" y="5632704"/>
            <a:chExt cx="8229600" cy="387096"/>
          </a:xfrm>
        </p:grpSpPr>
        <p:grpSp>
          <p:nvGrpSpPr>
            <p:cNvPr id="4108" name="Group 15"/>
            <p:cNvGrpSpPr>
              <a:grpSpLocks/>
            </p:cNvGrpSpPr>
            <p:nvPr/>
          </p:nvGrpSpPr>
          <p:grpSpPr bwMode="auto">
            <a:xfrm>
              <a:off x="457200" y="5638800"/>
              <a:ext cx="8229600" cy="374904"/>
              <a:chOff x="457200" y="5638800"/>
              <a:chExt cx="8229600" cy="374904"/>
            </a:xfrm>
          </p:grpSpPr>
          <p:sp>
            <p:nvSpPr>
              <p:cNvPr id="9" name="Rectangle 8"/>
              <p:cNvSpPr/>
              <p:nvPr/>
            </p:nvSpPr>
            <p:spPr>
              <a:xfrm>
                <a:off x="457200" y="5639050"/>
                <a:ext cx="7196138" cy="374404"/>
              </a:xfrm>
              <a:prstGeom prst="rect">
                <a:avLst/>
              </a:prstGeom>
              <a:solidFill>
                <a:srgbClr val="003E7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7653338" y="5639050"/>
                <a:ext cx="1033462" cy="374404"/>
              </a:xfrm>
              <a:prstGeom prst="rect">
                <a:avLst/>
              </a:prstGeom>
              <a:solidFill>
                <a:srgbClr val="003E7E">
                  <a:alpha val="49804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7" name="Rectangle 21"/>
            <p:cNvSpPr>
              <a:spLocks noChangeArrowheads="1"/>
            </p:cNvSpPr>
            <p:nvPr/>
          </p:nvSpPr>
          <p:spPr bwMode="auto">
            <a:xfrm>
              <a:off x="4300538" y="5639050"/>
              <a:ext cx="3352800" cy="3807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kern="0" dirty="0">
                  <a:solidFill>
                    <a:srgbClr val="FFFFFF"/>
                  </a:solidFill>
                  <a:latin typeface="Verdana" pitchFamily="34" charset="0"/>
                </a:rPr>
                <a:t>www.education.state.pa.us</a:t>
              </a:r>
            </a:p>
          </p:txBody>
        </p:sp>
        <p:sp>
          <p:nvSpPr>
            <p:cNvPr id="8" name="Rectangle 20"/>
            <p:cNvSpPr>
              <a:spLocks noChangeArrowheads="1"/>
            </p:cNvSpPr>
            <p:nvPr/>
          </p:nvSpPr>
          <p:spPr bwMode="auto">
            <a:xfrm>
              <a:off x="7543800" y="5632704"/>
              <a:ext cx="1143000" cy="3807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kern="0" dirty="0">
                  <a:solidFill>
                    <a:srgbClr val="FFFFFF"/>
                  </a:solidFill>
                  <a:latin typeface="Verdana" pitchFamily="34" charset="0"/>
                </a:rPr>
                <a:t> &gt;</a:t>
              </a:r>
            </a:p>
          </p:txBody>
        </p:sp>
      </p:grpSp>
      <p:grpSp>
        <p:nvGrpSpPr>
          <p:cNvPr id="4100" name="Group 1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/>
          </p:cNvGrpSpPr>
          <p:nvPr/>
        </p:nvGrpSpPr>
        <p:grpSpPr bwMode="auto">
          <a:xfrm>
            <a:off x="508000" y="381000"/>
            <a:ext cx="8178800" cy="660400"/>
            <a:chOff x="507727" y="381000"/>
            <a:chExt cx="8179073" cy="660400"/>
          </a:xfrm>
        </p:grpSpPr>
        <p:grpSp>
          <p:nvGrpSpPr>
            <p:cNvPr id="4104" name="Group 7"/>
            <p:cNvGrpSpPr>
              <a:grpSpLocks/>
            </p:cNvGrpSpPr>
            <p:nvPr/>
          </p:nvGrpSpPr>
          <p:grpSpPr bwMode="auto">
            <a:xfrm>
              <a:off x="507727" y="381000"/>
              <a:ext cx="5769864" cy="660400"/>
              <a:chOff x="1687068" y="2743200"/>
              <a:chExt cx="5769864" cy="660400"/>
            </a:xfrm>
          </p:grpSpPr>
          <p:sp>
            <p:nvSpPr>
              <p:cNvPr id="14" name="Rectangle 13"/>
              <p:cNvSpPr/>
              <p:nvPr/>
            </p:nvSpPr>
            <p:spPr>
              <a:xfrm>
                <a:off x="1687068" y="2743200"/>
                <a:ext cx="5769168" cy="503238"/>
              </a:xfrm>
              <a:prstGeom prst="rect">
                <a:avLst/>
              </a:prstGeom>
              <a:solidFill>
                <a:srgbClr val="003E7E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FFFFFF"/>
                  </a:solidFill>
                  <a:latin typeface="Arial"/>
                </a:endParaRPr>
              </a:p>
            </p:txBody>
          </p:sp>
          <p:sp>
            <p:nvSpPr>
              <p:cNvPr id="15" name="Rectangle 14"/>
              <p:cNvSpPr/>
              <p:nvPr/>
            </p:nvSpPr>
            <p:spPr>
              <a:xfrm>
                <a:off x="1687068" y="3294063"/>
                <a:ext cx="5769168" cy="109537"/>
              </a:xfrm>
              <a:prstGeom prst="rect">
                <a:avLst/>
              </a:prstGeom>
              <a:solidFill>
                <a:srgbClr val="003E7E">
                  <a:alpha val="50196"/>
                </a:srgbClr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FFFFFF"/>
                  </a:solidFill>
                  <a:latin typeface="Arial"/>
                </a:endParaRPr>
              </a:p>
            </p:txBody>
          </p:sp>
        </p:grpSp>
        <p:pic>
          <p:nvPicPr>
            <p:cNvPr id="4105" name="Picture 8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60566" y="437896"/>
              <a:ext cx="2326234" cy="5486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4101" name="TextBox 17"/>
          <p:cNvSpPr txBox="1">
            <a:spLocks noGrp="1" noChangeArrowheads="1"/>
          </p:cNvSpPr>
          <p:nvPr>
            <p:ph type="title" idx="4294967295"/>
          </p:nvPr>
        </p:nvSpPr>
        <p:spPr bwMode="auto">
          <a:xfrm>
            <a:off x="508000" y="438150"/>
            <a:ext cx="5588000" cy="461963"/>
          </a:xfrm>
          <a:prstGeom prst="rect">
            <a:avLst/>
          </a:prstGeom>
          <a:noFill/>
          <a:ln>
            <a:noFill/>
            <a:prstDash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Phenomena . . . </a:t>
            </a:r>
          </a:p>
        </p:txBody>
      </p:sp>
      <p:sp>
        <p:nvSpPr>
          <p:cNvPr id="17" name="TextBox 4"/>
          <p:cNvSpPr txBox="1">
            <a:spLocks noChangeArrowheads="1"/>
          </p:cNvSpPr>
          <p:nvPr/>
        </p:nvSpPr>
        <p:spPr bwMode="auto">
          <a:xfrm>
            <a:off x="508000" y="1295400"/>
            <a:ext cx="8178800" cy="1465529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457200" marR="0" indent="-4572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are a</a:t>
            </a:r>
            <a:r>
              <a:rPr lang="en-US" sz="24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ccessible </a:t>
            </a:r>
            <a:r>
              <a:rPr lang="en-US" sz="2400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locally.</a:t>
            </a:r>
          </a:p>
          <a:p>
            <a:pPr marL="457200" marR="0" indent="-4572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must be grounded in relevant, real-world scenarios.</a:t>
            </a:r>
          </a:p>
          <a:p>
            <a:pPr marL="457200" marR="0" indent="-4572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are observable events that occur in students’ world.</a:t>
            </a:r>
          </a:p>
        </p:txBody>
      </p:sp>
      <p:sp>
        <p:nvSpPr>
          <p:cNvPr id="4103" name="Slide Number Placeholder 19"/>
          <p:cNvSpPr txBox="1">
            <a:spLocks/>
          </p:cNvSpPr>
          <p:nvPr/>
        </p:nvSpPr>
        <p:spPr bwMode="auto">
          <a:xfrm>
            <a:off x="8305800" y="6105525"/>
            <a:ext cx="3810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/>
            <a:fld id="{31E2F336-5471-4996-889D-CFC951D58104}" type="slidenum">
              <a:rPr lang="en-US" altLang="en-US" sz="140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pPr algn="r" eaLnBrk="1" hangingPunct="1"/>
              <a:t>15</a:t>
            </a:fld>
            <a:endParaRPr lang="en-US" altLang="en-US" sz="140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995478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9" name="Group 1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/>
          </p:cNvGrpSpPr>
          <p:nvPr/>
        </p:nvGrpSpPr>
        <p:grpSpPr bwMode="auto">
          <a:xfrm>
            <a:off x="457200" y="6089650"/>
            <a:ext cx="8229600" cy="387350"/>
            <a:chOff x="457200" y="5632704"/>
            <a:chExt cx="8229600" cy="387096"/>
          </a:xfrm>
        </p:grpSpPr>
        <p:grpSp>
          <p:nvGrpSpPr>
            <p:cNvPr id="4108" name="Group 15"/>
            <p:cNvGrpSpPr>
              <a:grpSpLocks/>
            </p:cNvGrpSpPr>
            <p:nvPr/>
          </p:nvGrpSpPr>
          <p:grpSpPr bwMode="auto">
            <a:xfrm>
              <a:off x="457200" y="5638800"/>
              <a:ext cx="8229600" cy="374904"/>
              <a:chOff x="457200" y="5638800"/>
              <a:chExt cx="8229600" cy="374904"/>
            </a:xfrm>
          </p:grpSpPr>
          <p:sp>
            <p:nvSpPr>
              <p:cNvPr id="9" name="Rectangle 8"/>
              <p:cNvSpPr/>
              <p:nvPr/>
            </p:nvSpPr>
            <p:spPr>
              <a:xfrm>
                <a:off x="457200" y="5639050"/>
                <a:ext cx="7196138" cy="374404"/>
              </a:xfrm>
              <a:prstGeom prst="rect">
                <a:avLst/>
              </a:prstGeom>
              <a:solidFill>
                <a:srgbClr val="003E7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7653338" y="5639050"/>
                <a:ext cx="1033462" cy="374404"/>
              </a:xfrm>
              <a:prstGeom prst="rect">
                <a:avLst/>
              </a:prstGeom>
              <a:solidFill>
                <a:srgbClr val="003E7E">
                  <a:alpha val="49804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7" name="Rectangle 21"/>
            <p:cNvSpPr>
              <a:spLocks noChangeArrowheads="1"/>
            </p:cNvSpPr>
            <p:nvPr/>
          </p:nvSpPr>
          <p:spPr bwMode="auto">
            <a:xfrm>
              <a:off x="4300538" y="5639050"/>
              <a:ext cx="3352800" cy="3807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kern="0" dirty="0">
                  <a:solidFill>
                    <a:srgbClr val="FFFFFF"/>
                  </a:solidFill>
                  <a:latin typeface="Verdana" pitchFamily="34" charset="0"/>
                </a:rPr>
                <a:t>www.education.state.pa.us</a:t>
              </a:r>
            </a:p>
          </p:txBody>
        </p:sp>
        <p:sp>
          <p:nvSpPr>
            <p:cNvPr id="8" name="Rectangle 20"/>
            <p:cNvSpPr>
              <a:spLocks noChangeArrowheads="1"/>
            </p:cNvSpPr>
            <p:nvPr/>
          </p:nvSpPr>
          <p:spPr bwMode="auto">
            <a:xfrm>
              <a:off x="7543800" y="5632704"/>
              <a:ext cx="1143000" cy="3807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kern="0" dirty="0">
                  <a:solidFill>
                    <a:srgbClr val="FFFFFF"/>
                  </a:solidFill>
                  <a:latin typeface="Verdana" pitchFamily="34" charset="0"/>
                </a:rPr>
                <a:t> &gt;</a:t>
              </a:r>
            </a:p>
          </p:txBody>
        </p:sp>
      </p:grpSp>
      <p:grpSp>
        <p:nvGrpSpPr>
          <p:cNvPr id="4100" name="Group 1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/>
          </p:cNvGrpSpPr>
          <p:nvPr/>
        </p:nvGrpSpPr>
        <p:grpSpPr bwMode="auto">
          <a:xfrm>
            <a:off x="508000" y="381000"/>
            <a:ext cx="8178800" cy="660400"/>
            <a:chOff x="507727" y="381000"/>
            <a:chExt cx="8179073" cy="660400"/>
          </a:xfrm>
        </p:grpSpPr>
        <p:grpSp>
          <p:nvGrpSpPr>
            <p:cNvPr id="4104" name="Group 7"/>
            <p:cNvGrpSpPr>
              <a:grpSpLocks/>
            </p:cNvGrpSpPr>
            <p:nvPr/>
          </p:nvGrpSpPr>
          <p:grpSpPr bwMode="auto">
            <a:xfrm>
              <a:off x="507727" y="381000"/>
              <a:ext cx="5769864" cy="660400"/>
              <a:chOff x="1687068" y="2743200"/>
              <a:chExt cx="5769864" cy="660400"/>
            </a:xfrm>
          </p:grpSpPr>
          <p:sp>
            <p:nvSpPr>
              <p:cNvPr id="14" name="Rectangle 13"/>
              <p:cNvSpPr/>
              <p:nvPr/>
            </p:nvSpPr>
            <p:spPr>
              <a:xfrm>
                <a:off x="1687068" y="2743200"/>
                <a:ext cx="5769168" cy="503238"/>
              </a:xfrm>
              <a:prstGeom prst="rect">
                <a:avLst/>
              </a:prstGeom>
              <a:solidFill>
                <a:srgbClr val="003E7E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FFFFFF"/>
                  </a:solidFill>
                  <a:latin typeface="Arial"/>
                </a:endParaRPr>
              </a:p>
            </p:txBody>
          </p:sp>
          <p:sp>
            <p:nvSpPr>
              <p:cNvPr id="15" name="Rectangle 14"/>
              <p:cNvSpPr/>
              <p:nvPr/>
            </p:nvSpPr>
            <p:spPr>
              <a:xfrm>
                <a:off x="1687068" y="3294063"/>
                <a:ext cx="5769168" cy="109537"/>
              </a:xfrm>
              <a:prstGeom prst="rect">
                <a:avLst/>
              </a:prstGeom>
              <a:solidFill>
                <a:srgbClr val="003E7E">
                  <a:alpha val="50196"/>
                </a:srgbClr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FFFFFF"/>
                  </a:solidFill>
                  <a:latin typeface="Arial"/>
                </a:endParaRPr>
              </a:p>
            </p:txBody>
          </p:sp>
        </p:grpSp>
        <p:pic>
          <p:nvPicPr>
            <p:cNvPr id="4105" name="Picture 8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60566" y="437896"/>
              <a:ext cx="2326234" cy="5486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4101" name="TextBox 17"/>
          <p:cNvSpPr txBox="1">
            <a:spLocks noGrp="1" noChangeArrowheads="1"/>
          </p:cNvSpPr>
          <p:nvPr>
            <p:ph type="title" idx="4294967295"/>
          </p:nvPr>
        </p:nvSpPr>
        <p:spPr bwMode="auto">
          <a:xfrm>
            <a:off x="508000" y="438150"/>
            <a:ext cx="5588000" cy="461963"/>
          </a:xfrm>
          <a:prstGeom prst="rect">
            <a:avLst/>
          </a:prstGeom>
          <a:noFill/>
          <a:ln>
            <a:noFill/>
            <a:prstDash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PA Standards</a:t>
            </a:r>
          </a:p>
        </p:txBody>
      </p:sp>
      <p:sp>
        <p:nvSpPr>
          <p:cNvPr id="4103" name="Slide Number Placeholder 19"/>
          <p:cNvSpPr txBox="1">
            <a:spLocks/>
          </p:cNvSpPr>
          <p:nvPr/>
        </p:nvSpPr>
        <p:spPr bwMode="auto">
          <a:xfrm>
            <a:off x="8305800" y="6105525"/>
            <a:ext cx="3810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/>
            <a:fld id="{31E2F336-5471-4996-889D-CFC951D58104}" type="slidenum">
              <a:rPr lang="en-US" altLang="en-US" sz="140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pPr algn="r" eaLnBrk="1" hangingPunct="1"/>
              <a:t>16</a:t>
            </a:fld>
            <a:endParaRPr lang="en-US" altLang="en-US" sz="140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3" name="Picture 2" descr="Image of foundation box for standard 3.3.K.C with PA Career Ready Skills circled">
            <a:extLst>
              <a:ext uri="{FF2B5EF4-FFF2-40B4-BE49-F238E27FC236}">
                <a16:creationId xmlns:a16="http://schemas.microsoft.com/office/drawing/2014/main" id="{F95B1F7B-10B8-4272-34FF-B79AD33878C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5861" y="1398094"/>
            <a:ext cx="8512278" cy="4061812"/>
          </a:xfrm>
          <a:prstGeom prst="rect">
            <a:avLst/>
          </a:prstGeom>
        </p:spPr>
      </p:pic>
      <p:sp>
        <p:nvSpPr>
          <p:cNvPr id="2" name="Oval 1">
            <a:extLst>
              <a:ext uri="{FF2B5EF4-FFF2-40B4-BE49-F238E27FC236}">
                <a16:creationId xmlns:a16="http://schemas.microsoft.com/office/drawing/2014/main" id="{02F4F35C-A476-121A-C38F-F7FDB39320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69068" y="4748706"/>
            <a:ext cx="5012531" cy="71755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43658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9" name="Group 1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/>
          </p:cNvGrpSpPr>
          <p:nvPr/>
        </p:nvGrpSpPr>
        <p:grpSpPr bwMode="auto">
          <a:xfrm>
            <a:off x="457200" y="6089650"/>
            <a:ext cx="8229600" cy="387350"/>
            <a:chOff x="457200" y="5632704"/>
            <a:chExt cx="8229600" cy="387096"/>
          </a:xfrm>
        </p:grpSpPr>
        <p:grpSp>
          <p:nvGrpSpPr>
            <p:cNvPr id="4108" name="Group 15"/>
            <p:cNvGrpSpPr>
              <a:grpSpLocks/>
            </p:cNvGrpSpPr>
            <p:nvPr/>
          </p:nvGrpSpPr>
          <p:grpSpPr bwMode="auto">
            <a:xfrm>
              <a:off x="457200" y="5638800"/>
              <a:ext cx="8229600" cy="374904"/>
              <a:chOff x="457200" y="5638800"/>
              <a:chExt cx="8229600" cy="374904"/>
            </a:xfrm>
          </p:grpSpPr>
          <p:sp>
            <p:nvSpPr>
              <p:cNvPr id="9" name="Rectangle 8"/>
              <p:cNvSpPr/>
              <p:nvPr/>
            </p:nvSpPr>
            <p:spPr>
              <a:xfrm>
                <a:off x="457200" y="5639050"/>
                <a:ext cx="7196138" cy="374404"/>
              </a:xfrm>
              <a:prstGeom prst="rect">
                <a:avLst/>
              </a:prstGeom>
              <a:solidFill>
                <a:srgbClr val="003E7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7653338" y="5639050"/>
                <a:ext cx="1033462" cy="374404"/>
              </a:xfrm>
              <a:prstGeom prst="rect">
                <a:avLst/>
              </a:prstGeom>
              <a:solidFill>
                <a:srgbClr val="003E7E">
                  <a:alpha val="49804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7" name="Rectangle 21"/>
            <p:cNvSpPr>
              <a:spLocks noChangeArrowheads="1"/>
            </p:cNvSpPr>
            <p:nvPr/>
          </p:nvSpPr>
          <p:spPr bwMode="auto">
            <a:xfrm>
              <a:off x="4300538" y="5639050"/>
              <a:ext cx="3352800" cy="3807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kern="0" dirty="0">
                  <a:solidFill>
                    <a:srgbClr val="FFFFFF"/>
                  </a:solidFill>
                  <a:latin typeface="Verdana" pitchFamily="34" charset="0"/>
                </a:rPr>
                <a:t>www.education.state.pa.us</a:t>
              </a:r>
            </a:p>
          </p:txBody>
        </p:sp>
        <p:sp>
          <p:nvSpPr>
            <p:cNvPr id="8" name="Rectangle 20"/>
            <p:cNvSpPr>
              <a:spLocks noChangeArrowheads="1"/>
            </p:cNvSpPr>
            <p:nvPr/>
          </p:nvSpPr>
          <p:spPr bwMode="auto">
            <a:xfrm>
              <a:off x="7543800" y="5632704"/>
              <a:ext cx="1143000" cy="3807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kern="0" dirty="0">
                  <a:solidFill>
                    <a:srgbClr val="FFFFFF"/>
                  </a:solidFill>
                  <a:latin typeface="Verdana" pitchFamily="34" charset="0"/>
                </a:rPr>
                <a:t> &gt;</a:t>
              </a:r>
            </a:p>
          </p:txBody>
        </p:sp>
      </p:grpSp>
      <p:grpSp>
        <p:nvGrpSpPr>
          <p:cNvPr id="4100" name="Group 1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/>
          </p:cNvGrpSpPr>
          <p:nvPr/>
        </p:nvGrpSpPr>
        <p:grpSpPr bwMode="auto">
          <a:xfrm>
            <a:off x="508000" y="381000"/>
            <a:ext cx="8178800" cy="660400"/>
            <a:chOff x="507727" y="381000"/>
            <a:chExt cx="8179073" cy="660400"/>
          </a:xfrm>
        </p:grpSpPr>
        <p:grpSp>
          <p:nvGrpSpPr>
            <p:cNvPr id="4104" name="Group 7"/>
            <p:cNvGrpSpPr>
              <a:grpSpLocks/>
            </p:cNvGrpSpPr>
            <p:nvPr/>
          </p:nvGrpSpPr>
          <p:grpSpPr bwMode="auto">
            <a:xfrm>
              <a:off x="507727" y="381000"/>
              <a:ext cx="5769864" cy="660400"/>
              <a:chOff x="1687068" y="2743200"/>
              <a:chExt cx="5769864" cy="660400"/>
            </a:xfrm>
          </p:grpSpPr>
          <p:sp>
            <p:nvSpPr>
              <p:cNvPr id="14" name="Rectangle 13"/>
              <p:cNvSpPr/>
              <p:nvPr/>
            </p:nvSpPr>
            <p:spPr>
              <a:xfrm>
                <a:off x="1687068" y="2743200"/>
                <a:ext cx="5769168" cy="503238"/>
              </a:xfrm>
              <a:prstGeom prst="rect">
                <a:avLst/>
              </a:prstGeom>
              <a:solidFill>
                <a:srgbClr val="003E7E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FFFFFF"/>
                  </a:solidFill>
                  <a:latin typeface="Arial"/>
                </a:endParaRPr>
              </a:p>
            </p:txBody>
          </p:sp>
          <p:sp>
            <p:nvSpPr>
              <p:cNvPr id="15" name="Rectangle 14"/>
              <p:cNvSpPr/>
              <p:nvPr/>
            </p:nvSpPr>
            <p:spPr>
              <a:xfrm>
                <a:off x="1687068" y="3294063"/>
                <a:ext cx="5769168" cy="109537"/>
              </a:xfrm>
              <a:prstGeom prst="rect">
                <a:avLst/>
              </a:prstGeom>
              <a:solidFill>
                <a:srgbClr val="003E7E">
                  <a:alpha val="50196"/>
                </a:srgbClr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FFFFFF"/>
                  </a:solidFill>
                  <a:latin typeface="Arial"/>
                </a:endParaRPr>
              </a:p>
            </p:txBody>
          </p:sp>
        </p:grpSp>
        <p:pic>
          <p:nvPicPr>
            <p:cNvPr id="4105" name="Picture 8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60566" y="437896"/>
              <a:ext cx="2326234" cy="5486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4101" name="TextBox 17"/>
          <p:cNvSpPr txBox="1">
            <a:spLocks noGrp="1" noChangeArrowheads="1"/>
          </p:cNvSpPr>
          <p:nvPr>
            <p:ph type="title" idx="4294967295"/>
          </p:nvPr>
        </p:nvSpPr>
        <p:spPr bwMode="auto">
          <a:xfrm>
            <a:off x="508000" y="438150"/>
            <a:ext cx="5588000" cy="461963"/>
          </a:xfrm>
          <a:prstGeom prst="rect">
            <a:avLst/>
          </a:prstGeom>
          <a:noFill/>
          <a:ln>
            <a:noFill/>
            <a:prstDash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PA Standards</a:t>
            </a:r>
          </a:p>
        </p:txBody>
      </p:sp>
      <p:sp>
        <p:nvSpPr>
          <p:cNvPr id="4103" name="Slide Number Placeholder 19"/>
          <p:cNvSpPr txBox="1">
            <a:spLocks/>
          </p:cNvSpPr>
          <p:nvPr/>
        </p:nvSpPr>
        <p:spPr bwMode="auto">
          <a:xfrm>
            <a:off x="8305800" y="6105525"/>
            <a:ext cx="3810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/>
            <a:fld id="{31E2F336-5471-4996-889D-CFC951D58104}" type="slidenum">
              <a:rPr lang="en-US" altLang="en-US" sz="140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pPr algn="r" eaLnBrk="1" hangingPunct="1"/>
              <a:t>17</a:t>
            </a:fld>
            <a:endParaRPr lang="en-US" altLang="en-US" sz="140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3" name="Picture 2" descr="Image of foundation boxes for standard 3.3.K.C with Connections to Other Standards and Practices circled">
            <a:extLst>
              <a:ext uri="{FF2B5EF4-FFF2-40B4-BE49-F238E27FC236}">
                <a16:creationId xmlns:a16="http://schemas.microsoft.com/office/drawing/2014/main" id="{F95B1F7B-10B8-4272-34FF-B79AD33878C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5861" y="1398094"/>
            <a:ext cx="8512278" cy="4061812"/>
          </a:xfrm>
          <a:prstGeom prst="rect">
            <a:avLst/>
          </a:prstGeom>
        </p:spPr>
      </p:pic>
      <p:sp>
        <p:nvSpPr>
          <p:cNvPr id="2" name="Oval 1">
            <a:extLst>
              <a:ext uri="{FF2B5EF4-FFF2-40B4-BE49-F238E27FC236}">
                <a16:creationId xmlns:a16="http://schemas.microsoft.com/office/drawing/2014/main" id="{02F4F35C-A476-121A-C38F-F7FDB39320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52400" y="4997450"/>
            <a:ext cx="3886200" cy="71755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000217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3" name="Group 1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/>
          </p:cNvGrpSpPr>
          <p:nvPr/>
        </p:nvGrpSpPr>
        <p:grpSpPr bwMode="auto">
          <a:xfrm>
            <a:off x="457200" y="6089650"/>
            <a:ext cx="8229600" cy="387350"/>
            <a:chOff x="457200" y="5632704"/>
            <a:chExt cx="8229600" cy="387096"/>
          </a:xfrm>
        </p:grpSpPr>
        <p:grpSp>
          <p:nvGrpSpPr>
            <p:cNvPr id="5134" name="Group 15"/>
            <p:cNvGrpSpPr>
              <a:grpSpLocks/>
            </p:cNvGrpSpPr>
            <p:nvPr/>
          </p:nvGrpSpPr>
          <p:grpSpPr bwMode="auto">
            <a:xfrm>
              <a:off x="457200" y="5638800"/>
              <a:ext cx="8229600" cy="374904"/>
              <a:chOff x="457200" y="5638800"/>
              <a:chExt cx="8229600" cy="374904"/>
            </a:xfrm>
          </p:grpSpPr>
          <p:sp>
            <p:nvSpPr>
              <p:cNvPr id="9" name="Rectangle 8"/>
              <p:cNvSpPr/>
              <p:nvPr/>
            </p:nvSpPr>
            <p:spPr>
              <a:xfrm>
                <a:off x="457200" y="5639050"/>
                <a:ext cx="7196138" cy="374404"/>
              </a:xfrm>
              <a:prstGeom prst="rect">
                <a:avLst/>
              </a:prstGeom>
              <a:solidFill>
                <a:srgbClr val="003E7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7653338" y="5639050"/>
                <a:ext cx="1033462" cy="374404"/>
              </a:xfrm>
              <a:prstGeom prst="rect">
                <a:avLst/>
              </a:prstGeom>
              <a:solidFill>
                <a:srgbClr val="003E7E">
                  <a:alpha val="49804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7" name="Rectangle 21"/>
            <p:cNvSpPr>
              <a:spLocks noChangeArrowheads="1"/>
            </p:cNvSpPr>
            <p:nvPr/>
          </p:nvSpPr>
          <p:spPr bwMode="auto">
            <a:xfrm>
              <a:off x="4300538" y="5639050"/>
              <a:ext cx="3352800" cy="3807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kern="0" dirty="0">
                  <a:solidFill>
                    <a:srgbClr val="FFFFFF"/>
                  </a:solidFill>
                  <a:latin typeface="Verdana" pitchFamily="34" charset="0"/>
                </a:rPr>
                <a:t>www.education.state.pa.us</a:t>
              </a:r>
            </a:p>
          </p:txBody>
        </p:sp>
        <p:sp>
          <p:nvSpPr>
            <p:cNvPr id="8" name="Rectangle 20"/>
            <p:cNvSpPr>
              <a:spLocks noChangeArrowheads="1"/>
            </p:cNvSpPr>
            <p:nvPr/>
          </p:nvSpPr>
          <p:spPr bwMode="auto">
            <a:xfrm>
              <a:off x="7543800" y="5632704"/>
              <a:ext cx="1143000" cy="3807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kern="0" dirty="0">
                  <a:solidFill>
                    <a:srgbClr val="FFFFFF"/>
                  </a:solidFill>
                  <a:latin typeface="Verdana" pitchFamily="34" charset="0"/>
                </a:rPr>
                <a:t> &gt;</a:t>
              </a:r>
            </a:p>
          </p:txBody>
        </p:sp>
      </p:grpSp>
      <p:grpSp>
        <p:nvGrpSpPr>
          <p:cNvPr id="5124" name="Group 1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/>
          </p:cNvGrpSpPr>
          <p:nvPr/>
        </p:nvGrpSpPr>
        <p:grpSpPr bwMode="auto">
          <a:xfrm>
            <a:off x="508000" y="381000"/>
            <a:ext cx="8178800" cy="660400"/>
            <a:chOff x="507727" y="381000"/>
            <a:chExt cx="8179073" cy="660400"/>
          </a:xfrm>
        </p:grpSpPr>
        <p:grpSp>
          <p:nvGrpSpPr>
            <p:cNvPr id="5130" name="Group 7"/>
            <p:cNvGrpSpPr>
              <a:grpSpLocks/>
            </p:cNvGrpSpPr>
            <p:nvPr/>
          </p:nvGrpSpPr>
          <p:grpSpPr bwMode="auto">
            <a:xfrm>
              <a:off x="507727" y="381000"/>
              <a:ext cx="5769864" cy="660400"/>
              <a:chOff x="1687068" y="2743200"/>
              <a:chExt cx="5769864" cy="660400"/>
            </a:xfrm>
          </p:grpSpPr>
          <p:sp>
            <p:nvSpPr>
              <p:cNvPr id="14" name="Rectangle 13"/>
              <p:cNvSpPr/>
              <p:nvPr/>
            </p:nvSpPr>
            <p:spPr>
              <a:xfrm>
                <a:off x="1687068" y="2743200"/>
                <a:ext cx="5769168" cy="503238"/>
              </a:xfrm>
              <a:prstGeom prst="rect">
                <a:avLst/>
              </a:prstGeom>
              <a:solidFill>
                <a:srgbClr val="003E7E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FFFFFF"/>
                  </a:solidFill>
                  <a:latin typeface="Arial"/>
                </a:endParaRPr>
              </a:p>
            </p:txBody>
          </p:sp>
          <p:sp>
            <p:nvSpPr>
              <p:cNvPr id="15" name="Rectangle 14"/>
              <p:cNvSpPr/>
              <p:nvPr/>
            </p:nvSpPr>
            <p:spPr>
              <a:xfrm>
                <a:off x="1687068" y="3294063"/>
                <a:ext cx="5769168" cy="109537"/>
              </a:xfrm>
              <a:prstGeom prst="rect">
                <a:avLst/>
              </a:prstGeom>
              <a:solidFill>
                <a:srgbClr val="003E7E">
                  <a:alpha val="50196"/>
                </a:srgbClr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FFFFFF"/>
                  </a:solidFill>
                  <a:latin typeface="Arial"/>
                </a:endParaRPr>
              </a:p>
            </p:txBody>
          </p:sp>
        </p:grpSp>
        <p:pic>
          <p:nvPicPr>
            <p:cNvPr id="5131" name="Picture 8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60566" y="437896"/>
              <a:ext cx="2326234" cy="5486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5125" name="TextBox 17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8000" y="438150"/>
            <a:ext cx="5588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altLang="en-US" sz="240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</p:txBody>
      </p:sp>
      <p:sp>
        <p:nvSpPr>
          <p:cNvPr id="5129" name="TextBox 17"/>
          <p:cNvSpPr txBox="1">
            <a:spLocks noGrp="1" noChangeArrowheads="1"/>
          </p:cNvSpPr>
          <p:nvPr>
            <p:ph type="title" idx="4294967295"/>
          </p:nvPr>
        </p:nvSpPr>
        <p:spPr bwMode="auto">
          <a:xfrm>
            <a:off x="508000" y="422275"/>
            <a:ext cx="5768975" cy="461963"/>
          </a:xfrm>
          <a:prstGeom prst="rect">
            <a:avLst/>
          </a:prstGeom>
          <a:noFill/>
          <a:ln>
            <a:noFill/>
            <a:prstDash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Possible Connections</a:t>
            </a:r>
          </a:p>
        </p:txBody>
      </p:sp>
      <p:pic>
        <p:nvPicPr>
          <p:cNvPr id="4" name="Picture 3" descr="Image showing Connections to Other Standards Content and Practices from standard 3.3.K.C foundation box (part 1)">
            <a:extLst>
              <a:ext uri="{FF2B5EF4-FFF2-40B4-BE49-F238E27FC236}">
                <a16:creationId xmlns:a16="http://schemas.microsoft.com/office/drawing/2014/main" id="{974A1591-C332-8B2F-2FC3-BAAFD4F9ACE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3333" y="1231092"/>
            <a:ext cx="8329382" cy="1798476"/>
          </a:xfrm>
          <a:prstGeom prst="rect">
            <a:avLst/>
          </a:prstGeom>
        </p:spPr>
      </p:pic>
      <p:pic>
        <p:nvPicPr>
          <p:cNvPr id="6" name="Picture 5" descr="Image showing Connections to Other Standards Content and Practices from standard 3.3.K.C foundation box (part 2)">
            <a:extLst>
              <a:ext uri="{FF2B5EF4-FFF2-40B4-BE49-F238E27FC236}">
                <a16:creationId xmlns:a16="http://schemas.microsoft.com/office/drawing/2014/main" id="{88255DE6-1D07-78EC-538C-294CF60E76F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5911" y="2990160"/>
            <a:ext cx="8329382" cy="1676545"/>
          </a:xfrm>
          <a:prstGeom prst="rect">
            <a:avLst/>
          </a:prstGeom>
        </p:spPr>
      </p:pic>
      <p:sp>
        <p:nvSpPr>
          <p:cNvPr id="5127" name="Slide Number Placeholder 19"/>
          <p:cNvSpPr txBox="1">
            <a:spLocks/>
          </p:cNvSpPr>
          <p:nvPr/>
        </p:nvSpPr>
        <p:spPr bwMode="auto">
          <a:xfrm>
            <a:off x="8229600" y="6105525"/>
            <a:ext cx="4572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/>
            <a:fld id="{2F44D464-9AF9-484B-BE07-4CAC332B9029}" type="slidenum">
              <a:rPr lang="en-US" altLang="en-US" sz="140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pPr algn="r" eaLnBrk="1" hangingPunct="1"/>
              <a:t>18</a:t>
            </a:fld>
            <a:endParaRPr lang="en-US" altLang="en-US" sz="1400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340466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9" name="Group 1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/>
          </p:cNvGrpSpPr>
          <p:nvPr/>
        </p:nvGrpSpPr>
        <p:grpSpPr bwMode="auto">
          <a:xfrm>
            <a:off x="457200" y="6089650"/>
            <a:ext cx="8229600" cy="387350"/>
            <a:chOff x="457200" y="5632704"/>
            <a:chExt cx="8229600" cy="387096"/>
          </a:xfrm>
        </p:grpSpPr>
        <p:grpSp>
          <p:nvGrpSpPr>
            <p:cNvPr id="4108" name="Group 15"/>
            <p:cNvGrpSpPr>
              <a:grpSpLocks/>
            </p:cNvGrpSpPr>
            <p:nvPr/>
          </p:nvGrpSpPr>
          <p:grpSpPr bwMode="auto">
            <a:xfrm>
              <a:off x="457200" y="5638800"/>
              <a:ext cx="8229600" cy="374904"/>
              <a:chOff x="457200" y="5638800"/>
              <a:chExt cx="8229600" cy="374904"/>
            </a:xfrm>
          </p:grpSpPr>
          <p:sp>
            <p:nvSpPr>
              <p:cNvPr id="9" name="Rectangle 8"/>
              <p:cNvSpPr/>
              <p:nvPr/>
            </p:nvSpPr>
            <p:spPr>
              <a:xfrm>
                <a:off x="457200" y="5639050"/>
                <a:ext cx="7196138" cy="374404"/>
              </a:xfrm>
              <a:prstGeom prst="rect">
                <a:avLst/>
              </a:prstGeom>
              <a:solidFill>
                <a:srgbClr val="003E7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7653338" y="5639050"/>
                <a:ext cx="1033462" cy="374404"/>
              </a:xfrm>
              <a:prstGeom prst="rect">
                <a:avLst/>
              </a:prstGeom>
              <a:solidFill>
                <a:srgbClr val="003E7E">
                  <a:alpha val="49804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7" name="Rectangle 21"/>
            <p:cNvSpPr>
              <a:spLocks noChangeArrowheads="1"/>
            </p:cNvSpPr>
            <p:nvPr/>
          </p:nvSpPr>
          <p:spPr bwMode="auto">
            <a:xfrm>
              <a:off x="4300538" y="5639050"/>
              <a:ext cx="3352800" cy="3807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kern="0" dirty="0">
                  <a:solidFill>
                    <a:srgbClr val="FFFFFF"/>
                  </a:solidFill>
                  <a:latin typeface="Verdana" pitchFamily="34" charset="0"/>
                </a:rPr>
                <a:t>www.education.state.pa.us</a:t>
              </a:r>
            </a:p>
          </p:txBody>
        </p:sp>
        <p:sp>
          <p:nvSpPr>
            <p:cNvPr id="8" name="Rectangle 20"/>
            <p:cNvSpPr>
              <a:spLocks noChangeArrowheads="1"/>
            </p:cNvSpPr>
            <p:nvPr/>
          </p:nvSpPr>
          <p:spPr bwMode="auto">
            <a:xfrm>
              <a:off x="7543800" y="5632704"/>
              <a:ext cx="1143000" cy="3807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kern="0" dirty="0">
                  <a:solidFill>
                    <a:srgbClr val="FFFFFF"/>
                  </a:solidFill>
                  <a:latin typeface="Verdana" pitchFamily="34" charset="0"/>
                </a:rPr>
                <a:t> &gt;</a:t>
              </a:r>
            </a:p>
          </p:txBody>
        </p:sp>
      </p:grpSp>
      <p:grpSp>
        <p:nvGrpSpPr>
          <p:cNvPr id="4100" name="Group 1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/>
          </p:cNvGrpSpPr>
          <p:nvPr/>
        </p:nvGrpSpPr>
        <p:grpSpPr bwMode="auto">
          <a:xfrm>
            <a:off x="508000" y="381000"/>
            <a:ext cx="8178800" cy="660400"/>
            <a:chOff x="507727" y="381000"/>
            <a:chExt cx="8179073" cy="660400"/>
          </a:xfrm>
        </p:grpSpPr>
        <p:grpSp>
          <p:nvGrpSpPr>
            <p:cNvPr id="4104" name="Group 7"/>
            <p:cNvGrpSpPr>
              <a:grpSpLocks/>
            </p:cNvGrpSpPr>
            <p:nvPr/>
          </p:nvGrpSpPr>
          <p:grpSpPr bwMode="auto">
            <a:xfrm>
              <a:off x="507727" y="381000"/>
              <a:ext cx="5769864" cy="660400"/>
              <a:chOff x="1687068" y="2743200"/>
              <a:chExt cx="5769864" cy="660400"/>
            </a:xfrm>
          </p:grpSpPr>
          <p:sp>
            <p:nvSpPr>
              <p:cNvPr id="14" name="Rectangle 13"/>
              <p:cNvSpPr/>
              <p:nvPr/>
            </p:nvSpPr>
            <p:spPr>
              <a:xfrm>
                <a:off x="1687068" y="2743200"/>
                <a:ext cx="5769168" cy="503238"/>
              </a:xfrm>
              <a:prstGeom prst="rect">
                <a:avLst/>
              </a:prstGeom>
              <a:solidFill>
                <a:srgbClr val="003E7E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FFFFFF"/>
                  </a:solidFill>
                  <a:latin typeface="Arial"/>
                </a:endParaRPr>
              </a:p>
            </p:txBody>
          </p:sp>
          <p:sp>
            <p:nvSpPr>
              <p:cNvPr id="15" name="Rectangle 14"/>
              <p:cNvSpPr/>
              <p:nvPr/>
            </p:nvSpPr>
            <p:spPr>
              <a:xfrm>
                <a:off x="1687068" y="3294063"/>
                <a:ext cx="5769168" cy="109537"/>
              </a:xfrm>
              <a:prstGeom prst="rect">
                <a:avLst/>
              </a:prstGeom>
              <a:solidFill>
                <a:srgbClr val="003E7E">
                  <a:alpha val="50196"/>
                </a:srgbClr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FFFFFF"/>
                  </a:solidFill>
                  <a:latin typeface="Arial"/>
                </a:endParaRPr>
              </a:p>
            </p:txBody>
          </p:sp>
        </p:grpSp>
        <p:pic>
          <p:nvPicPr>
            <p:cNvPr id="4105" name="Picture 8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60566" y="437896"/>
              <a:ext cx="2326234" cy="5486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4101" name="TextBox 17"/>
          <p:cNvSpPr txBox="1">
            <a:spLocks noGrp="1" noChangeArrowheads="1"/>
          </p:cNvSpPr>
          <p:nvPr>
            <p:ph type="title" idx="4294967295"/>
          </p:nvPr>
        </p:nvSpPr>
        <p:spPr bwMode="auto">
          <a:xfrm>
            <a:off x="508000" y="438150"/>
            <a:ext cx="5588000" cy="461963"/>
          </a:xfrm>
          <a:prstGeom prst="rect">
            <a:avLst/>
          </a:prstGeom>
          <a:noFill/>
          <a:ln>
            <a:noFill/>
            <a:prstDash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Contact / Mission</a:t>
            </a:r>
          </a:p>
        </p:txBody>
      </p:sp>
      <p:sp>
        <p:nvSpPr>
          <p:cNvPr id="17" name="TextBox 4"/>
          <p:cNvSpPr txBox="1">
            <a:spLocks noChangeArrowheads="1"/>
          </p:cNvSpPr>
          <p:nvPr/>
        </p:nvSpPr>
        <p:spPr bwMode="auto">
          <a:xfrm>
            <a:off x="508000" y="1295400"/>
            <a:ext cx="8178800" cy="4154984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US" sz="2400" dirty="0">
                <a:solidFill>
                  <a:srgbClr val="002060"/>
                </a:solidFill>
                <a:latin typeface="Calibri"/>
                <a:cs typeface="Calibri"/>
              </a:rPr>
              <a:t>For more information, please visit the </a:t>
            </a:r>
            <a:r>
              <a:rPr lang="en-US" sz="2400" dirty="0">
                <a:solidFill>
                  <a:srgbClr val="002060"/>
                </a:solidFill>
                <a:latin typeface="Calibri"/>
                <a:cs typeface="Calibri"/>
                <a:hlinkClick r:id="rId3"/>
              </a:rPr>
              <a:t>STEELS Hub on SAS</a:t>
            </a:r>
            <a:r>
              <a:rPr lang="en-US" sz="2400" dirty="0">
                <a:solidFill>
                  <a:srgbClr val="002060"/>
                </a:solidFill>
                <a:latin typeface="Calibri"/>
                <a:cs typeface="Calibri"/>
              </a:rPr>
              <a:t>.</a:t>
            </a:r>
          </a:p>
          <a:p>
            <a:pPr>
              <a:defRPr/>
            </a:pPr>
            <a:endParaRPr lang="en-US" sz="2400" dirty="0">
              <a:solidFill>
                <a:srgbClr val="002060"/>
              </a:solidFill>
              <a:latin typeface="Calibri"/>
              <a:cs typeface="Calibri"/>
            </a:endParaRPr>
          </a:p>
          <a:p>
            <a:pPr>
              <a:defRPr/>
            </a:pPr>
            <a:r>
              <a:rPr lang="en-US" sz="2400" i="1" dirty="0">
                <a:solidFill>
                  <a:srgbClr val="002060"/>
                </a:solidFill>
                <a:latin typeface="Calibri"/>
                <a:cs typeface="Calibri"/>
              </a:rPr>
              <a:t>The mission of the Department of Education is to ensure that every learner has access to a world-class education system that academically prepares children and adults to succeed as productive citizens. Further, the Department seeks to establish a culture that is committed to improving opportunities throughout the commonwealth by ensuring that technical support, resources, and optimal learning environments are available for all students, whether children or adults.</a:t>
            </a:r>
          </a:p>
          <a:p>
            <a:pPr>
              <a:defRPr/>
            </a:pPr>
            <a:endParaRPr lang="en-US" sz="2400" dirty="0">
              <a:solidFill>
                <a:srgbClr val="7030A0"/>
              </a:solidFill>
              <a:latin typeface="Calibri"/>
              <a:cs typeface="Calibri"/>
            </a:endParaRPr>
          </a:p>
        </p:txBody>
      </p:sp>
      <p:sp>
        <p:nvSpPr>
          <p:cNvPr id="4103" name="Slide Number Placeholder 19"/>
          <p:cNvSpPr txBox="1">
            <a:spLocks/>
          </p:cNvSpPr>
          <p:nvPr/>
        </p:nvSpPr>
        <p:spPr bwMode="auto">
          <a:xfrm>
            <a:off x="8305800" y="6105525"/>
            <a:ext cx="3810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/>
            <a:fld id="{31E2F336-5471-4996-889D-CFC951D58104}" type="slidenum">
              <a:rPr lang="en-US" altLang="en-US" sz="140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pPr algn="r" eaLnBrk="1" hangingPunct="1"/>
              <a:t>19</a:t>
            </a:fld>
            <a:endParaRPr lang="en-US" altLang="en-US" sz="140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93205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9" name="Group 1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/>
          </p:cNvGrpSpPr>
          <p:nvPr/>
        </p:nvGrpSpPr>
        <p:grpSpPr bwMode="auto">
          <a:xfrm>
            <a:off x="457200" y="6089650"/>
            <a:ext cx="8229600" cy="387350"/>
            <a:chOff x="457200" y="5632704"/>
            <a:chExt cx="8229600" cy="387096"/>
          </a:xfrm>
        </p:grpSpPr>
        <p:grpSp>
          <p:nvGrpSpPr>
            <p:cNvPr id="4108" name="Group 15"/>
            <p:cNvGrpSpPr>
              <a:grpSpLocks/>
            </p:cNvGrpSpPr>
            <p:nvPr/>
          </p:nvGrpSpPr>
          <p:grpSpPr bwMode="auto">
            <a:xfrm>
              <a:off x="457200" y="5638800"/>
              <a:ext cx="8229600" cy="374904"/>
              <a:chOff x="457200" y="5638800"/>
              <a:chExt cx="8229600" cy="374904"/>
            </a:xfrm>
          </p:grpSpPr>
          <p:sp>
            <p:nvSpPr>
              <p:cNvPr id="9" name="Rectangle 8"/>
              <p:cNvSpPr/>
              <p:nvPr/>
            </p:nvSpPr>
            <p:spPr>
              <a:xfrm>
                <a:off x="457200" y="5639050"/>
                <a:ext cx="7196138" cy="374404"/>
              </a:xfrm>
              <a:prstGeom prst="rect">
                <a:avLst/>
              </a:prstGeom>
              <a:solidFill>
                <a:srgbClr val="003E7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7653338" y="5639050"/>
                <a:ext cx="1033462" cy="374404"/>
              </a:xfrm>
              <a:prstGeom prst="rect">
                <a:avLst/>
              </a:prstGeom>
              <a:solidFill>
                <a:srgbClr val="003E7E">
                  <a:alpha val="49804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7" name="Rectangle 21"/>
            <p:cNvSpPr>
              <a:spLocks noChangeArrowheads="1"/>
            </p:cNvSpPr>
            <p:nvPr/>
          </p:nvSpPr>
          <p:spPr bwMode="auto">
            <a:xfrm>
              <a:off x="4300538" y="5639050"/>
              <a:ext cx="3352800" cy="3807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kern="0" dirty="0">
                  <a:solidFill>
                    <a:srgbClr val="FFFFFF"/>
                  </a:solidFill>
                  <a:latin typeface="Verdana" pitchFamily="34" charset="0"/>
                </a:rPr>
                <a:t>www.education.state.pa.us</a:t>
              </a:r>
            </a:p>
          </p:txBody>
        </p:sp>
        <p:sp>
          <p:nvSpPr>
            <p:cNvPr id="8" name="Rectangle 20"/>
            <p:cNvSpPr>
              <a:spLocks noChangeArrowheads="1"/>
            </p:cNvSpPr>
            <p:nvPr/>
          </p:nvSpPr>
          <p:spPr bwMode="auto">
            <a:xfrm>
              <a:off x="7543800" y="5632704"/>
              <a:ext cx="1143000" cy="3807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kern="0" dirty="0">
                  <a:solidFill>
                    <a:srgbClr val="FFFFFF"/>
                  </a:solidFill>
                  <a:latin typeface="Verdana" pitchFamily="34" charset="0"/>
                </a:rPr>
                <a:t> &gt;</a:t>
              </a:r>
            </a:p>
          </p:txBody>
        </p:sp>
      </p:grpSp>
      <p:grpSp>
        <p:nvGrpSpPr>
          <p:cNvPr id="4100" name="Group 1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/>
          </p:cNvGrpSpPr>
          <p:nvPr/>
        </p:nvGrpSpPr>
        <p:grpSpPr bwMode="auto">
          <a:xfrm>
            <a:off x="508000" y="381000"/>
            <a:ext cx="8178800" cy="660400"/>
            <a:chOff x="507727" y="381000"/>
            <a:chExt cx="8179073" cy="660400"/>
          </a:xfrm>
        </p:grpSpPr>
        <p:grpSp>
          <p:nvGrpSpPr>
            <p:cNvPr id="4104" name="Group 7"/>
            <p:cNvGrpSpPr>
              <a:grpSpLocks/>
            </p:cNvGrpSpPr>
            <p:nvPr/>
          </p:nvGrpSpPr>
          <p:grpSpPr bwMode="auto">
            <a:xfrm>
              <a:off x="507727" y="381000"/>
              <a:ext cx="5769864" cy="660400"/>
              <a:chOff x="1687068" y="2743200"/>
              <a:chExt cx="5769864" cy="660400"/>
            </a:xfrm>
          </p:grpSpPr>
          <p:sp>
            <p:nvSpPr>
              <p:cNvPr id="14" name="Rectangle 13"/>
              <p:cNvSpPr/>
              <p:nvPr/>
            </p:nvSpPr>
            <p:spPr>
              <a:xfrm>
                <a:off x="1687068" y="2743200"/>
                <a:ext cx="5769168" cy="503238"/>
              </a:xfrm>
              <a:prstGeom prst="rect">
                <a:avLst/>
              </a:prstGeom>
              <a:solidFill>
                <a:srgbClr val="003E7E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FFFFFF"/>
                  </a:solidFill>
                  <a:latin typeface="Arial"/>
                </a:endParaRPr>
              </a:p>
            </p:txBody>
          </p:sp>
          <p:sp>
            <p:nvSpPr>
              <p:cNvPr id="15" name="Rectangle 14"/>
              <p:cNvSpPr/>
              <p:nvPr/>
            </p:nvSpPr>
            <p:spPr>
              <a:xfrm>
                <a:off x="1687068" y="3294063"/>
                <a:ext cx="5769168" cy="109537"/>
              </a:xfrm>
              <a:prstGeom prst="rect">
                <a:avLst/>
              </a:prstGeom>
              <a:solidFill>
                <a:srgbClr val="003E7E">
                  <a:alpha val="50196"/>
                </a:srgbClr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FFFFFF"/>
                  </a:solidFill>
                  <a:latin typeface="Arial"/>
                </a:endParaRPr>
              </a:p>
            </p:txBody>
          </p:sp>
        </p:grpSp>
        <p:pic>
          <p:nvPicPr>
            <p:cNvPr id="4105" name="Picture 8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60566" y="437896"/>
              <a:ext cx="2326234" cy="5486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4101" name="TextBox 17"/>
          <p:cNvSpPr txBox="1">
            <a:spLocks noGrp="1" noChangeArrowheads="1"/>
          </p:cNvSpPr>
          <p:nvPr>
            <p:ph type="title" idx="4294967295"/>
          </p:nvPr>
        </p:nvSpPr>
        <p:spPr bwMode="auto">
          <a:xfrm>
            <a:off x="508000" y="438150"/>
            <a:ext cx="5588000" cy="461963"/>
          </a:xfrm>
          <a:prstGeom prst="rect">
            <a:avLst/>
          </a:prstGeom>
          <a:noFill/>
          <a:ln>
            <a:noFill/>
            <a:prstDash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Shift in Focus:  Students . . .</a:t>
            </a:r>
          </a:p>
        </p:txBody>
      </p:sp>
      <p:sp>
        <p:nvSpPr>
          <p:cNvPr id="17" name="TextBox 4"/>
          <p:cNvSpPr txBox="1">
            <a:spLocks noChangeArrowheads="1"/>
          </p:cNvSpPr>
          <p:nvPr/>
        </p:nvSpPr>
        <p:spPr bwMode="auto">
          <a:xfrm>
            <a:off x="508000" y="1295400"/>
            <a:ext cx="8178800" cy="341632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solidFill>
                  <a:srgbClr val="002060"/>
                </a:solidFill>
                <a:latin typeface="Calibri"/>
                <a:cs typeface="Calibri"/>
              </a:rPr>
              <a:t>Engage in </a:t>
            </a:r>
            <a:r>
              <a:rPr lang="en-US" sz="2400" b="1" dirty="0">
                <a:solidFill>
                  <a:srgbClr val="00B050"/>
                </a:solidFill>
                <a:latin typeface="Calibri"/>
                <a:cs typeface="Calibri"/>
              </a:rPr>
              <a:t>science and engineering practices</a:t>
            </a:r>
            <a:r>
              <a:rPr lang="en-US" sz="2400" b="1" dirty="0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lang="en-US" sz="2400" dirty="0">
                <a:solidFill>
                  <a:srgbClr val="002060"/>
                </a:solidFill>
                <a:latin typeface="Calibri"/>
                <a:cs typeface="Calibri"/>
              </a:rPr>
              <a:t>as part of sustained and meaningful investigations applying </a:t>
            </a:r>
            <a:r>
              <a:rPr lang="en-US" sz="2400" b="1" dirty="0">
                <a:solidFill>
                  <a:srgbClr val="0070C0"/>
                </a:solidFill>
                <a:latin typeface="Calibri"/>
                <a:cs typeface="Calibri"/>
              </a:rPr>
              <a:t>disciplinary core ideas</a:t>
            </a:r>
            <a:r>
              <a:rPr lang="en-US" sz="2400" dirty="0">
                <a:solidFill>
                  <a:srgbClr val="0070C0"/>
                </a:solidFill>
                <a:latin typeface="Calibri"/>
                <a:cs typeface="Calibri"/>
              </a:rPr>
              <a:t> </a:t>
            </a:r>
            <a:r>
              <a:rPr lang="en-US" sz="2400" dirty="0">
                <a:solidFill>
                  <a:srgbClr val="002060"/>
                </a:solidFill>
                <a:latin typeface="Calibri"/>
                <a:cs typeface="Calibri"/>
              </a:rPr>
              <a:t>and</a:t>
            </a:r>
            <a:r>
              <a:rPr lang="en-US" sz="2400" dirty="0">
                <a:latin typeface="Calibri"/>
                <a:cs typeface="Calibri"/>
              </a:rPr>
              <a:t> </a:t>
            </a:r>
            <a:r>
              <a:rPr lang="en-US" sz="2400" b="1" dirty="0">
                <a:solidFill>
                  <a:srgbClr val="7030A0"/>
                </a:solidFill>
                <a:latin typeface="Calibri"/>
                <a:cs typeface="Calibri"/>
              </a:rPr>
              <a:t>cross-cutting concepts</a:t>
            </a:r>
            <a:r>
              <a:rPr lang="en-US" sz="2400" dirty="0">
                <a:latin typeface="Calibri"/>
                <a:cs typeface="Calibri"/>
              </a:rPr>
              <a:t>.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endParaRPr lang="en-US" sz="800" dirty="0">
              <a:solidFill>
                <a:srgbClr val="002060"/>
              </a:solidFill>
              <a:latin typeface="Calibri"/>
              <a:cs typeface="Calibri"/>
            </a:endParaRP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solidFill>
                  <a:srgbClr val="002060"/>
                </a:solidFill>
                <a:latin typeface="Calibri"/>
                <a:cs typeface="Calibri"/>
              </a:rPr>
              <a:t>Explain phenomena by developing and applying the </a:t>
            </a:r>
            <a:r>
              <a:rPr lang="en-US" sz="2400" b="1" dirty="0">
                <a:solidFill>
                  <a:srgbClr val="00B050"/>
                </a:solidFill>
                <a:latin typeface="Calibri"/>
                <a:cs typeface="Calibri"/>
              </a:rPr>
              <a:t>science and engineering practices</a:t>
            </a:r>
            <a:r>
              <a:rPr lang="en-US" sz="2400" dirty="0">
                <a:solidFill>
                  <a:srgbClr val="002060"/>
                </a:solidFill>
                <a:latin typeface="Calibri"/>
                <a:cs typeface="Calibri"/>
              </a:rPr>
              <a:t>, </a:t>
            </a:r>
            <a:r>
              <a:rPr lang="en-US" sz="2400" b="1" dirty="0">
                <a:solidFill>
                  <a:srgbClr val="0070C0"/>
                </a:solidFill>
                <a:latin typeface="Calibri"/>
                <a:cs typeface="Calibri"/>
              </a:rPr>
              <a:t>disciplinary core ideas</a:t>
            </a:r>
            <a:r>
              <a:rPr lang="en-US" sz="2400" dirty="0">
                <a:solidFill>
                  <a:srgbClr val="002060"/>
                </a:solidFill>
                <a:latin typeface="Calibri"/>
                <a:cs typeface="Calibri"/>
              </a:rPr>
              <a:t>, and </a:t>
            </a:r>
            <a:r>
              <a:rPr lang="en-US" sz="2400" b="1" dirty="0">
                <a:solidFill>
                  <a:srgbClr val="7030A0"/>
                </a:solidFill>
                <a:latin typeface="Calibri"/>
                <a:cs typeface="Calibri"/>
              </a:rPr>
              <a:t>crosscutting concepts</a:t>
            </a:r>
            <a:r>
              <a:rPr lang="en-US" sz="2400" dirty="0">
                <a:solidFill>
                  <a:srgbClr val="7030A0"/>
                </a:solidFill>
                <a:latin typeface="Calibri"/>
                <a:cs typeface="Calibri"/>
              </a:rPr>
              <a:t> </a:t>
            </a:r>
            <a:r>
              <a:rPr lang="en-US" sz="2400" dirty="0">
                <a:solidFill>
                  <a:srgbClr val="002060"/>
                </a:solidFill>
                <a:latin typeface="Calibri"/>
                <a:cs typeface="Calibri"/>
              </a:rPr>
              <a:t>in a real-world context.</a:t>
            </a:r>
          </a:p>
          <a:p>
            <a:pPr>
              <a:defRPr/>
            </a:pPr>
            <a:endParaRPr lang="en-US" sz="800" dirty="0">
              <a:latin typeface="Calibri"/>
              <a:cs typeface="Calibri"/>
            </a:endParaRP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solidFill>
                  <a:srgbClr val="002060"/>
                </a:solidFill>
                <a:latin typeface="Calibri"/>
                <a:cs typeface="Calibri"/>
              </a:rPr>
              <a:t>Utilize critical thinking and problem-solving to apply knowledge in novel, real-world situations.</a:t>
            </a:r>
          </a:p>
          <a:p>
            <a:pPr>
              <a:defRPr/>
            </a:pPr>
            <a:endParaRPr lang="en-US" sz="800" dirty="0">
              <a:solidFill>
                <a:srgbClr val="002060"/>
              </a:solidFill>
              <a:latin typeface="Calibri"/>
              <a:cs typeface="Calibri"/>
            </a:endParaRPr>
          </a:p>
        </p:txBody>
      </p:sp>
      <p:sp>
        <p:nvSpPr>
          <p:cNvPr id="4103" name="Slide Number Placeholder 19"/>
          <p:cNvSpPr txBox="1">
            <a:spLocks/>
          </p:cNvSpPr>
          <p:nvPr/>
        </p:nvSpPr>
        <p:spPr bwMode="auto">
          <a:xfrm>
            <a:off x="8305800" y="6105525"/>
            <a:ext cx="3810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/>
            <a:fld id="{31E2F336-5471-4996-889D-CFC951D58104}" type="slidenum">
              <a:rPr lang="en-US" altLang="en-US" sz="140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pPr algn="r" eaLnBrk="1" hangingPunct="1"/>
              <a:t>2</a:t>
            </a:fld>
            <a:endParaRPr lang="en-US" altLang="en-US" sz="140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24296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9" name="Group 1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/>
          </p:cNvGrpSpPr>
          <p:nvPr/>
        </p:nvGrpSpPr>
        <p:grpSpPr bwMode="auto">
          <a:xfrm>
            <a:off x="457200" y="6089650"/>
            <a:ext cx="8229600" cy="387350"/>
            <a:chOff x="457200" y="5632704"/>
            <a:chExt cx="8229600" cy="387096"/>
          </a:xfrm>
        </p:grpSpPr>
        <p:grpSp>
          <p:nvGrpSpPr>
            <p:cNvPr id="4108" name="Group 15"/>
            <p:cNvGrpSpPr>
              <a:grpSpLocks/>
            </p:cNvGrpSpPr>
            <p:nvPr/>
          </p:nvGrpSpPr>
          <p:grpSpPr bwMode="auto">
            <a:xfrm>
              <a:off x="457200" y="5638800"/>
              <a:ext cx="8229600" cy="374904"/>
              <a:chOff x="457200" y="5638800"/>
              <a:chExt cx="8229600" cy="374904"/>
            </a:xfrm>
          </p:grpSpPr>
          <p:sp>
            <p:nvSpPr>
              <p:cNvPr id="9" name="Rectangle 8"/>
              <p:cNvSpPr/>
              <p:nvPr/>
            </p:nvSpPr>
            <p:spPr>
              <a:xfrm>
                <a:off x="457200" y="5639050"/>
                <a:ext cx="7196138" cy="374404"/>
              </a:xfrm>
              <a:prstGeom prst="rect">
                <a:avLst/>
              </a:prstGeom>
              <a:solidFill>
                <a:srgbClr val="003E7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7653338" y="5639050"/>
                <a:ext cx="1033462" cy="374404"/>
              </a:xfrm>
              <a:prstGeom prst="rect">
                <a:avLst/>
              </a:prstGeom>
              <a:solidFill>
                <a:srgbClr val="003E7E">
                  <a:alpha val="49804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7" name="Rectangle 21"/>
            <p:cNvSpPr>
              <a:spLocks noChangeArrowheads="1"/>
            </p:cNvSpPr>
            <p:nvPr/>
          </p:nvSpPr>
          <p:spPr bwMode="auto">
            <a:xfrm>
              <a:off x="4300538" y="5639050"/>
              <a:ext cx="3352800" cy="3807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kern="0" dirty="0">
                  <a:solidFill>
                    <a:srgbClr val="FFFFFF"/>
                  </a:solidFill>
                  <a:latin typeface="Verdana" pitchFamily="34" charset="0"/>
                </a:rPr>
                <a:t>www.education.state.pa.us</a:t>
              </a:r>
            </a:p>
          </p:txBody>
        </p:sp>
        <p:sp>
          <p:nvSpPr>
            <p:cNvPr id="8" name="Rectangle 20"/>
            <p:cNvSpPr>
              <a:spLocks noChangeArrowheads="1"/>
            </p:cNvSpPr>
            <p:nvPr/>
          </p:nvSpPr>
          <p:spPr bwMode="auto">
            <a:xfrm>
              <a:off x="7543800" y="5632704"/>
              <a:ext cx="1143000" cy="3807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kern="0" dirty="0">
                  <a:solidFill>
                    <a:srgbClr val="FFFFFF"/>
                  </a:solidFill>
                  <a:latin typeface="Verdana" pitchFamily="34" charset="0"/>
                </a:rPr>
                <a:t> &gt;</a:t>
              </a:r>
            </a:p>
          </p:txBody>
        </p:sp>
      </p:grpSp>
      <p:grpSp>
        <p:nvGrpSpPr>
          <p:cNvPr id="4100" name="Group 1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/>
          </p:cNvGrpSpPr>
          <p:nvPr/>
        </p:nvGrpSpPr>
        <p:grpSpPr bwMode="auto">
          <a:xfrm>
            <a:off x="508000" y="381000"/>
            <a:ext cx="8178800" cy="660400"/>
            <a:chOff x="507727" y="381000"/>
            <a:chExt cx="8179073" cy="660400"/>
          </a:xfrm>
        </p:grpSpPr>
        <p:grpSp>
          <p:nvGrpSpPr>
            <p:cNvPr id="4104" name="Group 7"/>
            <p:cNvGrpSpPr>
              <a:grpSpLocks/>
            </p:cNvGrpSpPr>
            <p:nvPr/>
          </p:nvGrpSpPr>
          <p:grpSpPr bwMode="auto">
            <a:xfrm>
              <a:off x="507727" y="381000"/>
              <a:ext cx="5769864" cy="660400"/>
              <a:chOff x="1687068" y="2743200"/>
              <a:chExt cx="5769864" cy="660400"/>
            </a:xfrm>
          </p:grpSpPr>
          <p:sp>
            <p:nvSpPr>
              <p:cNvPr id="14" name="Rectangle 13"/>
              <p:cNvSpPr/>
              <p:nvPr/>
            </p:nvSpPr>
            <p:spPr>
              <a:xfrm>
                <a:off x="1687068" y="2743200"/>
                <a:ext cx="5769168" cy="503238"/>
              </a:xfrm>
              <a:prstGeom prst="rect">
                <a:avLst/>
              </a:prstGeom>
              <a:solidFill>
                <a:srgbClr val="003E7E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FFFFFF"/>
                  </a:solidFill>
                  <a:latin typeface="Arial"/>
                </a:endParaRPr>
              </a:p>
            </p:txBody>
          </p:sp>
          <p:sp>
            <p:nvSpPr>
              <p:cNvPr id="15" name="Rectangle 14"/>
              <p:cNvSpPr/>
              <p:nvPr/>
            </p:nvSpPr>
            <p:spPr>
              <a:xfrm>
                <a:off x="1687068" y="3294063"/>
                <a:ext cx="5769168" cy="109537"/>
              </a:xfrm>
              <a:prstGeom prst="rect">
                <a:avLst/>
              </a:prstGeom>
              <a:solidFill>
                <a:srgbClr val="003E7E">
                  <a:alpha val="50196"/>
                </a:srgbClr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FFFFFF"/>
                  </a:solidFill>
                  <a:latin typeface="Arial"/>
                </a:endParaRPr>
              </a:p>
            </p:txBody>
          </p:sp>
        </p:grpSp>
        <p:pic>
          <p:nvPicPr>
            <p:cNvPr id="4105" name="Picture 8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60566" y="437896"/>
              <a:ext cx="2326234" cy="5486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4101" name="TextBox 17"/>
          <p:cNvSpPr txBox="1">
            <a:spLocks noGrp="1" noChangeArrowheads="1"/>
          </p:cNvSpPr>
          <p:nvPr>
            <p:ph type="title" idx="4294967295"/>
          </p:nvPr>
        </p:nvSpPr>
        <p:spPr bwMode="auto">
          <a:xfrm>
            <a:off x="508000" y="438150"/>
            <a:ext cx="5588000" cy="461963"/>
          </a:xfrm>
          <a:prstGeom prst="rect">
            <a:avLst/>
          </a:prstGeom>
          <a:noFill/>
          <a:ln>
            <a:noFill/>
            <a:prstDash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Standards Organization</a:t>
            </a:r>
          </a:p>
        </p:txBody>
      </p:sp>
      <p:sp>
        <p:nvSpPr>
          <p:cNvPr id="17" name="TextBox 4"/>
          <p:cNvSpPr txBox="1">
            <a:spLocks noChangeArrowheads="1"/>
          </p:cNvSpPr>
          <p:nvPr/>
        </p:nvSpPr>
        <p:spPr bwMode="auto">
          <a:xfrm>
            <a:off x="508000" y="1295400"/>
            <a:ext cx="8178800" cy="3108543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US" sz="2800" dirty="0">
                <a:solidFill>
                  <a:srgbClr val="002060"/>
                </a:solidFill>
                <a:latin typeface="Calibri"/>
                <a:cs typeface="Calibri"/>
              </a:rPr>
              <a:t>The document is organized with three main sections: </a:t>
            </a:r>
          </a:p>
          <a:p>
            <a:pPr>
              <a:defRPr/>
            </a:pPr>
            <a:endParaRPr lang="en-US" sz="2800" dirty="0">
              <a:solidFill>
                <a:srgbClr val="002060"/>
              </a:solidFill>
              <a:latin typeface="Calibri"/>
              <a:cs typeface="Calibri"/>
            </a:endParaRPr>
          </a:p>
          <a:p>
            <a:pPr marL="1200150" lvl="1" indent="-457200">
              <a:buFont typeface="Arial" panose="020B0604020202020204" pitchFamily="34" charset="0"/>
              <a:buChar char="•"/>
              <a:defRPr/>
            </a:pPr>
            <a:r>
              <a:rPr lang="en-US" sz="2800" dirty="0">
                <a:solidFill>
                  <a:srgbClr val="002060"/>
                </a:solidFill>
                <a:latin typeface="Calibri"/>
                <a:cs typeface="Calibri"/>
              </a:rPr>
              <a:t>PA Standards</a:t>
            </a:r>
          </a:p>
          <a:p>
            <a:pPr marL="1200150" lvl="1" indent="-457200">
              <a:buFont typeface="Arial" panose="020B0604020202020204" pitchFamily="34" charset="0"/>
              <a:buChar char="•"/>
              <a:defRPr/>
            </a:pPr>
            <a:endParaRPr lang="en-US" sz="2800" dirty="0">
              <a:solidFill>
                <a:srgbClr val="002060"/>
              </a:solidFill>
              <a:latin typeface="Calibri"/>
              <a:cs typeface="Calibri"/>
            </a:endParaRPr>
          </a:p>
          <a:p>
            <a:pPr marL="1200150" lvl="1" indent="-457200">
              <a:buFont typeface="Arial" panose="020B0604020202020204" pitchFamily="34" charset="0"/>
              <a:buChar char="•"/>
              <a:defRPr/>
            </a:pPr>
            <a:r>
              <a:rPr lang="en-US" sz="2800" dirty="0">
                <a:solidFill>
                  <a:srgbClr val="002060"/>
                </a:solidFill>
                <a:latin typeface="Calibri"/>
                <a:cs typeface="Calibri"/>
              </a:rPr>
              <a:t>Foundation Boxes</a:t>
            </a:r>
          </a:p>
          <a:p>
            <a:pPr marL="1200150" lvl="1" indent="-457200">
              <a:buFont typeface="Arial" panose="020B0604020202020204" pitchFamily="34" charset="0"/>
              <a:buChar char="•"/>
              <a:defRPr/>
            </a:pPr>
            <a:endParaRPr lang="en-US" sz="2800" dirty="0">
              <a:solidFill>
                <a:srgbClr val="002060"/>
              </a:solidFill>
              <a:latin typeface="Calibri"/>
              <a:cs typeface="Calibri"/>
            </a:endParaRPr>
          </a:p>
          <a:p>
            <a:pPr marL="1200150" lvl="1" indent="-457200">
              <a:buFont typeface="Arial" panose="020B0604020202020204" pitchFamily="34" charset="0"/>
              <a:buChar char="•"/>
              <a:defRPr/>
            </a:pPr>
            <a:r>
              <a:rPr lang="en-US" sz="2800" dirty="0">
                <a:solidFill>
                  <a:srgbClr val="002060"/>
                </a:solidFill>
                <a:latin typeface="Calibri"/>
                <a:cs typeface="Calibri"/>
              </a:rPr>
              <a:t>Connection Boxes</a:t>
            </a:r>
            <a:endParaRPr lang="en-US" sz="2800" dirty="0">
              <a:solidFill>
                <a:srgbClr val="7030A0"/>
              </a:solidFill>
              <a:latin typeface="Calibri"/>
              <a:cs typeface="Calibri"/>
            </a:endParaRPr>
          </a:p>
        </p:txBody>
      </p:sp>
      <p:sp>
        <p:nvSpPr>
          <p:cNvPr id="4103" name="Slide Number Placeholder 19"/>
          <p:cNvSpPr txBox="1">
            <a:spLocks/>
          </p:cNvSpPr>
          <p:nvPr/>
        </p:nvSpPr>
        <p:spPr bwMode="auto">
          <a:xfrm>
            <a:off x="8305800" y="6105525"/>
            <a:ext cx="3810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/>
            <a:fld id="{31E2F336-5471-4996-889D-CFC951D58104}" type="slidenum">
              <a:rPr lang="en-US" altLang="en-US" sz="140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pPr algn="r" eaLnBrk="1" hangingPunct="1"/>
              <a:t>3</a:t>
            </a:fld>
            <a:endParaRPr lang="en-US" altLang="en-US" sz="140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75745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9" name="Group 1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/>
          </p:cNvGrpSpPr>
          <p:nvPr/>
        </p:nvGrpSpPr>
        <p:grpSpPr bwMode="auto">
          <a:xfrm>
            <a:off x="457200" y="6089650"/>
            <a:ext cx="8229600" cy="387350"/>
            <a:chOff x="457200" y="5632704"/>
            <a:chExt cx="8229600" cy="387096"/>
          </a:xfrm>
        </p:grpSpPr>
        <p:grpSp>
          <p:nvGrpSpPr>
            <p:cNvPr id="4108" name="Group 15"/>
            <p:cNvGrpSpPr>
              <a:grpSpLocks/>
            </p:cNvGrpSpPr>
            <p:nvPr/>
          </p:nvGrpSpPr>
          <p:grpSpPr bwMode="auto">
            <a:xfrm>
              <a:off x="457200" y="5638800"/>
              <a:ext cx="8229600" cy="374904"/>
              <a:chOff x="457200" y="5638800"/>
              <a:chExt cx="8229600" cy="374904"/>
            </a:xfrm>
          </p:grpSpPr>
          <p:sp>
            <p:nvSpPr>
              <p:cNvPr id="9" name="Rectangle 8"/>
              <p:cNvSpPr/>
              <p:nvPr/>
            </p:nvSpPr>
            <p:spPr>
              <a:xfrm>
                <a:off x="457200" y="5639050"/>
                <a:ext cx="7196138" cy="374404"/>
              </a:xfrm>
              <a:prstGeom prst="rect">
                <a:avLst/>
              </a:prstGeom>
              <a:solidFill>
                <a:srgbClr val="003E7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7653338" y="5639050"/>
                <a:ext cx="1033462" cy="374404"/>
              </a:xfrm>
              <a:prstGeom prst="rect">
                <a:avLst/>
              </a:prstGeom>
              <a:solidFill>
                <a:srgbClr val="003E7E">
                  <a:alpha val="49804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7" name="Rectangle 21"/>
            <p:cNvSpPr>
              <a:spLocks noChangeArrowheads="1"/>
            </p:cNvSpPr>
            <p:nvPr/>
          </p:nvSpPr>
          <p:spPr bwMode="auto">
            <a:xfrm>
              <a:off x="4300538" y="5639050"/>
              <a:ext cx="3352800" cy="3807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kern="0" dirty="0">
                  <a:solidFill>
                    <a:srgbClr val="FFFFFF"/>
                  </a:solidFill>
                  <a:latin typeface="Verdana" pitchFamily="34" charset="0"/>
                </a:rPr>
                <a:t>www.education.state.pa.us</a:t>
              </a:r>
            </a:p>
          </p:txBody>
        </p:sp>
        <p:sp>
          <p:nvSpPr>
            <p:cNvPr id="8" name="Rectangle 20"/>
            <p:cNvSpPr>
              <a:spLocks noChangeArrowheads="1"/>
            </p:cNvSpPr>
            <p:nvPr/>
          </p:nvSpPr>
          <p:spPr bwMode="auto">
            <a:xfrm>
              <a:off x="7543800" y="5632704"/>
              <a:ext cx="1143000" cy="3807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kern="0" dirty="0">
                  <a:solidFill>
                    <a:srgbClr val="FFFFFF"/>
                  </a:solidFill>
                  <a:latin typeface="Verdana" pitchFamily="34" charset="0"/>
                </a:rPr>
                <a:t> &gt;</a:t>
              </a:r>
            </a:p>
          </p:txBody>
        </p:sp>
      </p:grpSp>
      <p:grpSp>
        <p:nvGrpSpPr>
          <p:cNvPr id="4100" name="Group 1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/>
          </p:cNvGrpSpPr>
          <p:nvPr/>
        </p:nvGrpSpPr>
        <p:grpSpPr bwMode="auto">
          <a:xfrm>
            <a:off x="508000" y="381000"/>
            <a:ext cx="8178800" cy="660400"/>
            <a:chOff x="507727" y="381000"/>
            <a:chExt cx="8179073" cy="660400"/>
          </a:xfrm>
        </p:grpSpPr>
        <p:grpSp>
          <p:nvGrpSpPr>
            <p:cNvPr id="4104" name="Group 7"/>
            <p:cNvGrpSpPr>
              <a:grpSpLocks/>
            </p:cNvGrpSpPr>
            <p:nvPr/>
          </p:nvGrpSpPr>
          <p:grpSpPr bwMode="auto">
            <a:xfrm>
              <a:off x="507727" y="381000"/>
              <a:ext cx="5769864" cy="660400"/>
              <a:chOff x="1687068" y="2743200"/>
              <a:chExt cx="5769864" cy="660400"/>
            </a:xfrm>
          </p:grpSpPr>
          <p:sp>
            <p:nvSpPr>
              <p:cNvPr id="14" name="Rectangle 13"/>
              <p:cNvSpPr/>
              <p:nvPr/>
            </p:nvSpPr>
            <p:spPr>
              <a:xfrm>
                <a:off x="1687068" y="2743200"/>
                <a:ext cx="5769168" cy="503238"/>
              </a:xfrm>
              <a:prstGeom prst="rect">
                <a:avLst/>
              </a:prstGeom>
              <a:solidFill>
                <a:srgbClr val="003E7E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FFFFFF"/>
                  </a:solidFill>
                  <a:latin typeface="Arial"/>
                </a:endParaRPr>
              </a:p>
            </p:txBody>
          </p:sp>
          <p:sp>
            <p:nvSpPr>
              <p:cNvPr id="15" name="Rectangle 14"/>
              <p:cNvSpPr/>
              <p:nvPr/>
            </p:nvSpPr>
            <p:spPr>
              <a:xfrm>
                <a:off x="1687068" y="3294063"/>
                <a:ext cx="5769168" cy="109537"/>
              </a:xfrm>
              <a:prstGeom prst="rect">
                <a:avLst/>
              </a:prstGeom>
              <a:solidFill>
                <a:srgbClr val="003E7E">
                  <a:alpha val="50196"/>
                </a:srgbClr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FFFFFF"/>
                  </a:solidFill>
                  <a:latin typeface="Arial"/>
                </a:endParaRPr>
              </a:p>
            </p:txBody>
          </p:sp>
        </p:grpSp>
        <p:pic>
          <p:nvPicPr>
            <p:cNvPr id="4105" name="Picture 8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60566" y="437896"/>
              <a:ext cx="2326234" cy="5486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4101" name="TextBox 17"/>
          <p:cNvSpPr txBox="1">
            <a:spLocks noGrp="1" noChangeArrowheads="1"/>
          </p:cNvSpPr>
          <p:nvPr>
            <p:ph type="title" idx="4294967295"/>
          </p:nvPr>
        </p:nvSpPr>
        <p:spPr bwMode="auto">
          <a:xfrm>
            <a:off x="508000" y="438150"/>
            <a:ext cx="5588000" cy="461963"/>
          </a:xfrm>
          <a:prstGeom prst="rect">
            <a:avLst/>
          </a:prstGeom>
          <a:noFill/>
          <a:ln>
            <a:noFill/>
            <a:prstDash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PA Standards</a:t>
            </a:r>
          </a:p>
        </p:txBody>
      </p:sp>
      <p:sp>
        <p:nvSpPr>
          <p:cNvPr id="17" name="TextBox 4"/>
          <p:cNvSpPr txBox="1">
            <a:spLocks noChangeArrowheads="1"/>
          </p:cNvSpPr>
          <p:nvPr/>
        </p:nvSpPr>
        <p:spPr bwMode="auto">
          <a:xfrm>
            <a:off x="508000" y="1295400"/>
            <a:ext cx="8178800" cy="3970318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US" sz="2800" dirty="0">
                <a:solidFill>
                  <a:srgbClr val="002060"/>
                </a:solidFill>
                <a:latin typeface="Calibri"/>
                <a:cs typeface="Calibri"/>
              </a:rPr>
              <a:t>PA Standards are performance expectations.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endParaRPr lang="en-US" sz="2800" dirty="0">
              <a:solidFill>
                <a:srgbClr val="002060"/>
              </a:solidFill>
              <a:latin typeface="Calibri"/>
              <a:cs typeface="Calibri"/>
            </a:endParaRP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US" sz="2800" dirty="0">
                <a:solidFill>
                  <a:srgbClr val="002060"/>
                </a:solidFill>
                <a:latin typeface="Calibri"/>
                <a:cs typeface="Calibri"/>
              </a:rPr>
              <a:t>All standards are three-dimensional.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endParaRPr lang="en-US" sz="2800" dirty="0">
              <a:solidFill>
                <a:srgbClr val="002060"/>
              </a:solidFill>
              <a:latin typeface="Calibri"/>
              <a:cs typeface="Calibri"/>
            </a:endParaRP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US" sz="2800" dirty="0">
                <a:solidFill>
                  <a:srgbClr val="002060"/>
                </a:solidFill>
                <a:latin typeface="Calibri"/>
                <a:cs typeface="Calibri"/>
              </a:rPr>
              <a:t>Foundation Boxes include:</a:t>
            </a:r>
          </a:p>
          <a:p>
            <a:pPr>
              <a:defRPr/>
            </a:pPr>
            <a:r>
              <a:rPr lang="en-US" sz="2800" dirty="0">
                <a:solidFill>
                  <a:srgbClr val="002060"/>
                </a:solidFill>
                <a:latin typeface="Calibri"/>
                <a:cs typeface="Calibri"/>
              </a:rPr>
              <a:t>	</a:t>
            </a:r>
            <a:r>
              <a:rPr lang="en-US" sz="2800" dirty="0">
                <a:solidFill>
                  <a:srgbClr val="0070C0"/>
                </a:solidFill>
                <a:latin typeface="Calibri"/>
                <a:cs typeface="Calibri"/>
              </a:rPr>
              <a:t>Disciplinary Core Ideas</a:t>
            </a:r>
          </a:p>
          <a:p>
            <a:pPr>
              <a:defRPr/>
            </a:pPr>
            <a:r>
              <a:rPr lang="en-US" sz="2800" dirty="0">
                <a:solidFill>
                  <a:srgbClr val="002060"/>
                </a:solidFill>
                <a:latin typeface="Calibri"/>
                <a:cs typeface="Calibri"/>
              </a:rPr>
              <a:t>	</a:t>
            </a:r>
            <a:r>
              <a:rPr lang="en-US" sz="2800" dirty="0">
                <a:solidFill>
                  <a:srgbClr val="00B050"/>
                </a:solidFill>
                <a:latin typeface="Calibri"/>
                <a:cs typeface="Calibri"/>
              </a:rPr>
              <a:t>Science and Engineering Practices</a:t>
            </a:r>
          </a:p>
          <a:p>
            <a:pPr>
              <a:defRPr/>
            </a:pPr>
            <a:r>
              <a:rPr lang="en-US" sz="2800" dirty="0">
                <a:solidFill>
                  <a:srgbClr val="002060"/>
                </a:solidFill>
                <a:latin typeface="Calibri"/>
                <a:cs typeface="Calibri"/>
              </a:rPr>
              <a:t>	</a:t>
            </a:r>
            <a:r>
              <a:rPr lang="en-US" sz="2800" dirty="0">
                <a:solidFill>
                  <a:srgbClr val="7030A0"/>
                </a:solidFill>
                <a:latin typeface="Calibri"/>
                <a:cs typeface="Calibri"/>
              </a:rPr>
              <a:t>Crosscutting Concepts</a:t>
            </a:r>
          </a:p>
          <a:p>
            <a:pPr>
              <a:defRPr/>
            </a:pPr>
            <a:endParaRPr lang="en-US" sz="2800" dirty="0">
              <a:solidFill>
                <a:srgbClr val="7030A0"/>
              </a:solidFill>
              <a:latin typeface="Calibri"/>
              <a:cs typeface="Calibri"/>
            </a:endParaRPr>
          </a:p>
        </p:txBody>
      </p:sp>
      <p:sp>
        <p:nvSpPr>
          <p:cNvPr id="4103" name="Slide Number Placeholder 19"/>
          <p:cNvSpPr txBox="1">
            <a:spLocks/>
          </p:cNvSpPr>
          <p:nvPr/>
        </p:nvSpPr>
        <p:spPr bwMode="auto">
          <a:xfrm>
            <a:off x="8305800" y="6105525"/>
            <a:ext cx="3810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/>
            <a:fld id="{31E2F336-5471-4996-889D-CFC951D58104}" type="slidenum">
              <a:rPr lang="en-US" altLang="en-US" sz="140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pPr algn="r" eaLnBrk="1" hangingPunct="1"/>
              <a:t>4</a:t>
            </a:fld>
            <a:endParaRPr lang="en-US" altLang="en-US" sz="140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22733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9" name="Group 1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/>
          </p:cNvGrpSpPr>
          <p:nvPr/>
        </p:nvGrpSpPr>
        <p:grpSpPr bwMode="auto">
          <a:xfrm>
            <a:off x="457200" y="6089650"/>
            <a:ext cx="8229600" cy="387350"/>
            <a:chOff x="457200" y="5632704"/>
            <a:chExt cx="8229600" cy="387096"/>
          </a:xfrm>
        </p:grpSpPr>
        <p:grpSp>
          <p:nvGrpSpPr>
            <p:cNvPr id="4108" name="Group 15"/>
            <p:cNvGrpSpPr>
              <a:grpSpLocks/>
            </p:cNvGrpSpPr>
            <p:nvPr/>
          </p:nvGrpSpPr>
          <p:grpSpPr bwMode="auto">
            <a:xfrm>
              <a:off x="457200" y="5638800"/>
              <a:ext cx="8229600" cy="374904"/>
              <a:chOff x="457200" y="5638800"/>
              <a:chExt cx="8229600" cy="374904"/>
            </a:xfrm>
          </p:grpSpPr>
          <p:sp>
            <p:nvSpPr>
              <p:cNvPr id="9" name="Rectangle 8"/>
              <p:cNvSpPr/>
              <p:nvPr/>
            </p:nvSpPr>
            <p:spPr>
              <a:xfrm>
                <a:off x="457200" y="5639050"/>
                <a:ext cx="7196138" cy="374404"/>
              </a:xfrm>
              <a:prstGeom prst="rect">
                <a:avLst/>
              </a:prstGeom>
              <a:solidFill>
                <a:srgbClr val="003E7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7653338" y="5639050"/>
                <a:ext cx="1033462" cy="374404"/>
              </a:xfrm>
              <a:prstGeom prst="rect">
                <a:avLst/>
              </a:prstGeom>
              <a:solidFill>
                <a:srgbClr val="003E7E">
                  <a:alpha val="49804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7" name="Rectangle 21"/>
            <p:cNvSpPr>
              <a:spLocks noChangeArrowheads="1"/>
            </p:cNvSpPr>
            <p:nvPr/>
          </p:nvSpPr>
          <p:spPr bwMode="auto">
            <a:xfrm>
              <a:off x="4300538" y="5639050"/>
              <a:ext cx="3352800" cy="3807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kern="0" dirty="0">
                  <a:solidFill>
                    <a:srgbClr val="FFFFFF"/>
                  </a:solidFill>
                  <a:latin typeface="Verdana" pitchFamily="34" charset="0"/>
                </a:rPr>
                <a:t>www.education.state.pa.us</a:t>
              </a:r>
            </a:p>
          </p:txBody>
        </p:sp>
        <p:sp>
          <p:nvSpPr>
            <p:cNvPr id="8" name="Rectangle 20"/>
            <p:cNvSpPr>
              <a:spLocks noChangeArrowheads="1"/>
            </p:cNvSpPr>
            <p:nvPr/>
          </p:nvSpPr>
          <p:spPr bwMode="auto">
            <a:xfrm>
              <a:off x="7543800" y="5632704"/>
              <a:ext cx="1143000" cy="3807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kern="0" dirty="0">
                  <a:solidFill>
                    <a:srgbClr val="FFFFFF"/>
                  </a:solidFill>
                  <a:latin typeface="Verdana" pitchFamily="34" charset="0"/>
                </a:rPr>
                <a:t> &gt;</a:t>
              </a:r>
            </a:p>
          </p:txBody>
        </p:sp>
      </p:grpSp>
      <p:grpSp>
        <p:nvGrpSpPr>
          <p:cNvPr id="4100" name="Group 1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/>
          </p:cNvGrpSpPr>
          <p:nvPr/>
        </p:nvGrpSpPr>
        <p:grpSpPr bwMode="auto">
          <a:xfrm>
            <a:off x="508000" y="381000"/>
            <a:ext cx="8178800" cy="660400"/>
            <a:chOff x="507727" y="381000"/>
            <a:chExt cx="8179073" cy="660400"/>
          </a:xfrm>
        </p:grpSpPr>
        <p:grpSp>
          <p:nvGrpSpPr>
            <p:cNvPr id="4104" name="Group 7"/>
            <p:cNvGrpSpPr>
              <a:grpSpLocks/>
            </p:cNvGrpSpPr>
            <p:nvPr/>
          </p:nvGrpSpPr>
          <p:grpSpPr bwMode="auto">
            <a:xfrm>
              <a:off x="507727" y="381000"/>
              <a:ext cx="5769864" cy="660400"/>
              <a:chOff x="1687068" y="2743200"/>
              <a:chExt cx="5769864" cy="660400"/>
            </a:xfrm>
          </p:grpSpPr>
          <p:sp>
            <p:nvSpPr>
              <p:cNvPr id="14" name="Rectangle 13"/>
              <p:cNvSpPr/>
              <p:nvPr/>
            </p:nvSpPr>
            <p:spPr>
              <a:xfrm>
                <a:off x="1687068" y="2743200"/>
                <a:ext cx="5769168" cy="503238"/>
              </a:xfrm>
              <a:prstGeom prst="rect">
                <a:avLst/>
              </a:prstGeom>
              <a:solidFill>
                <a:srgbClr val="003E7E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FFFFFF"/>
                  </a:solidFill>
                  <a:latin typeface="Arial"/>
                </a:endParaRPr>
              </a:p>
            </p:txBody>
          </p:sp>
          <p:sp>
            <p:nvSpPr>
              <p:cNvPr id="15" name="Rectangle 14"/>
              <p:cNvSpPr/>
              <p:nvPr/>
            </p:nvSpPr>
            <p:spPr>
              <a:xfrm>
                <a:off x="1687068" y="3294063"/>
                <a:ext cx="5769168" cy="109537"/>
              </a:xfrm>
              <a:prstGeom prst="rect">
                <a:avLst/>
              </a:prstGeom>
              <a:solidFill>
                <a:srgbClr val="003E7E">
                  <a:alpha val="50196"/>
                </a:srgbClr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FFFFFF"/>
                  </a:solidFill>
                  <a:latin typeface="Arial"/>
                </a:endParaRPr>
              </a:p>
            </p:txBody>
          </p:sp>
        </p:grpSp>
        <p:pic>
          <p:nvPicPr>
            <p:cNvPr id="4105" name="Picture 8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60566" y="437896"/>
              <a:ext cx="2326234" cy="5486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4101" name="TextBox 17"/>
          <p:cNvSpPr txBox="1">
            <a:spLocks noGrp="1" noChangeArrowheads="1"/>
          </p:cNvSpPr>
          <p:nvPr>
            <p:ph type="title" idx="4294967295"/>
          </p:nvPr>
        </p:nvSpPr>
        <p:spPr bwMode="auto">
          <a:xfrm>
            <a:off x="508000" y="438150"/>
            <a:ext cx="5588000" cy="461963"/>
          </a:xfrm>
          <a:prstGeom prst="rect">
            <a:avLst/>
          </a:prstGeom>
          <a:noFill/>
          <a:ln>
            <a:noFill/>
            <a:prstDash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PA Standards</a:t>
            </a:r>
          </a:p>
        </p:txBody>
      </p:sp>
      <p:sp>
        <p:nvSpPr>
          <p:cNvPr id="4103" name="Slide Number Placeholder 19"/>
          <p:cNvSpPr txBox="1">
            <a:spLocks/>
          </p:cNvSpPr>
          <p:nvPr/>
        </p:nvSpPr>
        <p:spPr bwMode="auto">
          <a:xfrm>
            <a:off x="8305800" y="6105525"/>
            <a:ext cx="3810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/>
            <a:fld id="{31E2F336-5471-4996-889D-CFC951D58104}" type="slidenum">
              <a:rPr lang="en-US" altLang="en-US" sz="140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pPr algn="r" eaLnBrk="1" hangingPunct="1"/>
              <a:t>5</a:t>
            </a:fld>
            <a:endParaRPr lang="en-US" altLang="en-US" sz="140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3" name="Picture 2" descr="Image of Foundation Box page for standard 3.3.K.C with standard text circled">
            <a:extLst>
              <a:ext uri="{FF2B5EF4-FFF2-40B4-BE49-F238E27FC236}">
                <a16:creationId xmlns:a16="http://schemas.microsoft.com/office/drawing/2014/main" id="{F95B1F7B-10B8-4272-34FF-B79AD33878C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5861" y="1398094"/>
            <a:ext cx="8512278" cy="4061812"/>
          </a:xfrm>
          <a:prstGeom prst="rect">
            <a:avLst/>
          </a:prstGeom>
        </p:spPr>
      </p:pic>
      <p:sp>
        <p:nvSpPr>
          <p:cNvPr id="4" name="Oval 3">
            <a:extLst>
              <a:ext uri="{FF2B5EF4-FFF2-40B4-BE49-F238E27FC236}">
                <a16:creationId xmlns:a16="http://schemas.microsoft.com/office/drawing/2014/main" id="{B6F8581C-FA53-292B-CECA-3BBC179CA9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74522" y="1734327"/>
            <a:ext cx="8512277" cy="68470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45691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9" name="Group 1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/>
          </p:cNvGrpSpPr>
          <p:nvPr/>
        </p:nvGrpSpPr>
        <p:grpSpPr bwMode="auto">
          <a:xfrm>
            <a:off x="457200" y="6089650"/>
            <a:ext cx="8229600" cy="387350"/>
            <a:chOff x="457200" y="5632704"/>
            <a:chExt cx="8229600" cy="387096"/>
          </a:xfrm>
        </p:grpSpPr>
        <p:grpSp>
          <p:nvGrpSpPr>
            <p:cNvPr id="4108" name="Group 15"/>
            <p:cNvGrpSpPr>
              <a:grpSpLocks/>
            </p:cNvGrpSpPr>
            <p:nvPr/>
          </p:nvGrpSpPr>
          <p:grpSpPr bwMode="auto">
            <a:xfrm>
              <a:off x="457200" y="5638800"/>
              <a:ext cx="8229600" cy="374904"/>
              <a:chOff x="457200" y="5638800"/>
              <a:chExt cx="8229600" cy="374904"/>
            </a:xfrm>
          </p:grpSpPr>
          <p:sp>
            <p:nvSpPr>
              <p:cNvPr id="9" name="Rectangle 8"/>
              <p:cNvSpPr/>
              <p:nvPr/>
            </p:nvSpPr>
            <p:spPr>
              <a:xfrm>
                <a:off x="457200" y="5639050"/>
                <a:ext cx="7196138" cy="374404"/>
              </a:xfrm>
              <a:prstGeom prst="rect">
                <a:avLst/>
              </a:prstGeom>
              <a:solidFill>
                <a:srgbClr val="003E7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7653338" y="5639050"/>
                <a:ext cx="1033462" cy="374404"/>
              </a:xfrm>
              <a:prstGeom prst="rect">
                <a:avLst/>
              </a:prstGeom>
              <a:solidFill>
                <a:srgbClr val="003E7E">
                  <a:alpha val="49804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7" name="Rectangle 21"/>
            <p:cNvSpPr>
              <a:spLocks noChangeArrowheads="1"/>
            </p:cNvSpPr>
            <p:nvPr/>
          </p:nvSpPr>
          <p:spPr bwMode="auto">
            <a:xfrm>
              <a:off x="4300538" y="5639050"/>
              <a:ext cx="3352800" cy="3807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kern="0" dirty="0">
                  <a:solidFill>
                    <a:srgbClr val="FFFFFF"/>
                  </a:solidFill>
                  <a:latin typeface="Verdana" pitchFamily="34" charset="0"/>
                </a:rPr>
                <a:t>www.education.state.pa.us</a:t>
              </a:r>
            </a:p>
          </p:txBody>
        </p:sp>
        <p:sp>
          <p:nvSpPr>
            <p:cNvPr id="8" name="Rectangle 20"/>
            <p:cNvSpPr>
              <a:spLocks noChangeArrowheads="1"/>
            </p:cNvSpPr>
            <p:nvPr/>
          </p:nvSpPr>
          <p:spPr bwMode="auto">
            <a:xfrm>
              <a:off x="7543800" y="5632704"/>
              <a:ext cx="1143000" cy="3807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kern="0" dirty="0">
                  <a:solidFill>
                    <a:srgbClr val="FFFFFF"/>
                  </a:solidFill>
                  <a:latin typeface="Verdana" pitchFamily="34" charset="0"/>
                </a:rPr>
                <a:t> &gt;</a:t>
              </a:r>
            </a:p>
          </p:txBody>
        </p:sp>
      </p:grpSp>
      <p:grpSp>
        <p:nvGrpSpPr>
          <p:cNvPr id="4100" name="Group 1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/>
          </p:cNvGrpSpPr>
          <p:nvPr/>
        </p:nvGrpSpPr>
        <p:grpSpPr bwMode="auto">
          <a:xfrm>
            <a:off x="508000" y="381000"/>
            <a:ext cx="8178800" cy="660400"/>
            <a:chOff x="507727" y="381000"/>
            <a:chExt cx="8179073" cy="660400"/>
          </a:xfrm>
        </p:grpSpPr>
        <p:grpSp>
          <p:nvGrpSpPr>
            <p:cNvPr id="4104" name="Group 7"/>
            <p:cNvGrpSpPr>
              <a:grpSpLocks/>
            </p:cNvGrpSpPr>
            <p:nvPr/>
          </p:nvGrpSpPr>
          <p:grpSpPr bwMode="auto">
            <a:xfrm>
              <a:off x="507727" y="381000"/>
              <a:ext cx="5769864" cy="660400"/>
              <a:chOff x="1687068" y="2743200"/>
              <a:chExt cx="5769864" cy="660400"/>
            </a:xfrm>
          </p:grpSpPr>
          <p:sp>
            <p:nvSpPr>
              <p:cNvPr id="14" name="Rectangle 13"/>
              <p:cNvSpPr/>
              <p:nvPr/>
            </p:nvSpPr>
            <p:spPr>
              <a:xfrm>
                <a:off x="1687068" y="2743200"/>
                <a:ext cx="5769168" cy="503238"/>
              </a:xfrm>
              <a:prstGeom prst="rect">
                <a:avLst/>
              </a:prstGeom>
              <a:solidFill>
                <a:srgbClr val="003E7E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FFFFFF"/>
                  </a:solidFill>
                  <a:latin typeface="Arial"/>
                </a:endParaRPr>
              </a:p>
            </p:txBody>
          </p:sp>
          <p:sp>
            <p:nvSpPr>
              <p:cNvPr id="15" name="Rectangle 14"/>
              <p:cNvSpPr/>
              <p:nvPr/>
            </p:nvSpPr>
            <p:spPr>
              <a:xfrm>
                <a:off x="1687068" y="3294063"/>
                <a:ext cx="5769168" cy="109537"/>
              </a:xfrm>
              <a:prstGeom prst="rect">
                <a:avLst/>
              </a:prstGeom>
              <a:solidFill>
                <a:srgbClr val="003E7E">
                  <a:alpha val="50196"/>
                </a:srgbClr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FFFFFF"/>
                  </a:solidFill>
                  <a:latin typeface="Arial"/>
                </a:endParaRPr>
              </a:p>
            </p:txBody>
          </p:sp>
        </p:grpSp>
        <p:pic>
          <p:nvPicPr>
            <p:cNvPr id="4105" name="Picture 8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60566" y="437896"/>
              <a:ext cx="2326234" cy="5486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4101" name="TextBox 17"/>
          <p:cNvSpPr txBox="1">
            <a:spLocks noGrp="1" noChangeArrowheads="1"/>
          </p:cNvSpPr>
          <p:nvPr>
            <p:ph type="title" idx="4294967295"/>
          </p:nvPr>
        </p:nvSpPr>
        <p:spPr bwMode="auto">
          <a:xfrm>
            <a:off x="508000" y="438150"/>
            <a:ext cx="5588000" cy="461963"/>
          </a:xfrm>
          <a:prstGeom prst="rect">
            <a:avLst/>
          </a:prstGeom>
          <a:noFill/>
          <a:ln>
            <a:noFill/>
            <a:prstDash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PA Standards – Kindergarten ESS</a:t>
            </a:r>
          </a:p>
        </p:txBody>
      </p:sp>
      <p:sp>
        <p:nvSpPr>
          <p:cNvPr id="17" name="TextBox 4"/>
          <p:cNvSpPr txBox="1">
            <a:spLocks noChangeArrowheads="1"/>
          </p:cNvSpPr>
          <p:nvPr/>
        </p:nvSpPr>
        <p:spPr bwMode="auto">
          <a:xfrm>
            <a:off x="508000" y="1295400"/>
            <a:ext cx="8178800" cy="4154984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US" sz="2400" dirty="0">
                <a:solidFill>
                  <a:srgbClr val="002060"/>
                </a:solidFill>
                <a:latin typeface="Calibri"/>
                <a:cs typeface="Calibri"/>
              </a:rPr>
              <a:t>Students who demonstrate understanding can </a:t>
            </a:r>
            <a:r>
              <a:rPr lang="en-US" sz="2400" dirty="0">
                <a:solidFill>
                  <a:srgbClr val="00B050"/>
                </a:solidFill>
                <a:latin typeface="Calibri"/>
                <a:cs typeface="Calibri"/>
              </a:rPr>
              <a:t>use a model to represent the relationship</a:t>
            </a:r>
            <a:r>
              <a:rPr lang="en-US" sz="2400" dirty="0">
                <a:solidFill>
                  <a:srgbClr val="002060"/>
                </a:solidFill>
                <a:latin typeface="Calibri"/>
                <a:cs typeface="Calibri"/>
              </a:rPr>
              <a:t> between the </a:t>
            </a:r>
            <a:r>
              <a:rPr lang="en-US" sz="2400" dirty="0">
                <a:solidFill>
                  <a:srgbClr val="0070C0"/>
                </a:solidFill>
                <a:latin typeface="Calibri"/>
                <a:cs typeface="Calibri"/>
              </a:rPr>
              <a:t>needs of different plants or animals (including humans) and the places they live</a:t>
            </a:r>
            <a:r>
              <a:rPr lang="en-US" sz="2400" dirty="0">
                <a:solidFill>
                  <a:srgbClr val="7030A0"/>
                </a:solidFill>
                <a:latin typeface="Calibri"/>
                <a:cs typeface="Calibri"/>
              </a:rPr>
              <a:t>. </a:t>
            </a:r>
          </a:p>
          <a:p>
            <a:pPr>
              <a:defRPr/>
            </a:pPr>
            <a:r>
              <a:rPr lang="en-US" sz="2400" dirty="0">
                <a:solidFill>
                  <a:srgbClr val="7030A0"/>
                </a:solidFill>
                <a:latin typeface="Calibri"/>
                <a:cs typeface="Calibri"/>
              </a:rPr>
              <a:t>(Systems in the natural and designed world have parts that work together)</a:t>
            </a:r>
          </a:p>
          <a:p>
            <a:pPr>
              <a:defRPr/>
            </a:pPr>
            <a:endParaRPr lang="en-US" sz="2400" dirty="0">
              <a:solidFill>
                <a:srgbClr val="002060"/>
              </a:solidFill>
              <a:latin typeface="Calibri"/>
              <a:cs typeface="Calibri"/>
            </a:endParaRPr>
          </a:p>
          <a:p>
            <a:pPr>
              <a:defRPr/>
            </a:pPr>
            <a:endParaRPr lang="en-US" sz="2400" dirty="0">
              <a:solidFill>
                <a:srgbClr val="002060"/>
              </a:solidFill>
              <a:latin typeface="Calibri"/>
              <a:cs typeface="Calibri"/>
            </a:endParaRPr>
          </a:p>
          <a:p>
            <a:pPr>
              <a:defRPr/>
            </a:pPr>
            <a:r>
              <a:rPr lang="en-US" sz="2400" dirty="0">
                <a:solidFill>
                  <a:srgbClr val="002060"/>
                </a:solidFill>
                <a:latin typeface="Calibri"/>
                <a:cs typeface="Calibri"/>
              </a:rPr>
              <a:t>Each standard includes:</a:t>
            </a:r>
          </a:p>
          <a:p>
            <a:pPr>
              <a:defRPr/>
            </a:pPr>
            <a:r>
              <a:rPr lang="en-US" sz="2400" dirty="0">
                <a:solidFill>
                  <a:srgbClr val="002060"/>
                </a:solidFill>
                <a:latin typeface="Calibri"/>
                <a:cs typeface="Calibri"/>
              </a:rPr>
              <a:t>	</a:t>
            </a:r>
            <a:r>
              <a:rPr lang="en-US" sz="2400" dirty="0">
                <a:solidFill>
                  <a:srgbClr val="0070C0"/>
                </a:solidFill>
                <a:latin typeface="Calibri"/>
                <a:cs typeface="Calibri"/>
              </a:rPr>
              <a:t>Disciplinary Core Ideas</a:t>
            </a:r>
          </a:p>
          <a:p>
            <a:pPr>
              <a:defRPr/>
            </a:pPr>
            <a:r>
              <a:rPr lang="en-US" sz="2400" dirty="0">
                <a:solidFill>
                  <a:srgbClr val="002060"/>
                </a:solidFill>
                <a:latin typeface="Calibri"/>
                <a:cs typeface="Calibri"/>
              </a:rPr>
              <a:t>	</a:t>
            </a:r>
            <a:r>
              <a:rPr lang="en-US" sz="2400" dirty="0">
                <a:solidFill>
                  <a:srgbClr val="00B050"/>
                </a:solidFill>
                <a:latin typeface="Calibri"/>
                <a:cs typeface="Calibri"/>
              </a:rPr>
              <a:t>Science </a:t>
            </a:r>
            <a:r>
              <a:rPr lang="en-US" sz="2400">
                <a:solidFill>
                  <a:srgbClr val="00B050"/>
                </a:solidFill>
                <a:latin typeface="Calibri"/>
                <a:cs typeface="Calibri"/>
              </a:rPr>
              <a:t>and Engineering Practices</a:t>
            </a:r>
            <a:endParaRPr lang="en-US" sz="2400" dirty="0">
              <a:solidFill>
                <a:srgbClr val="00B050"/>
              </a:solidFill>
              <a:latin typeface="Calibri"/>
              <a:cs typeface="Calibri"/>
            </a:endParaRPr>
          </a:p>
          <a:p>
            <a:pPr>
              <a:defRPr/>
            </a:pPr>
            <a:r>
              <a:rPr lang="en-US" sz="2400" dirty="0">
                <a:solidFill>
                  <a:srgbClr val="002060"/>
                </a:solidFill>
                <a:latin typeface="Calibri"/>
                <a:cs typeface="Calibri"/>
              </a:rPr>
              <a:t>	</a:t>
            </a:r>
            <a:r>
              <a:rPr lang="en-US" sz="2400" dirty="0">
                <a:solidFill>
                  <a:srgbClr val="7030A0"/>
                </a:solidFill>
                <a:latin typeface="Calibri"/>
                <a:cs typeface="Calibri"/>
              </a:rPr>
              <a:t>Crosscutting Concepts</a:t>
            </a:r>
          </a:p>
        </p:txBody>
      </p:sp>
      <p:sp>
        <p:nvSpPr>
          <p:cNvPr id="4103" name="Slide Number Placeholder 19"/>
          <p:cNvSpPr txBox="1">
            <a:spLocks/>
          </p:cNvSpPr>
          <p:nvPr/>
        </p:nvSpPr>
        <p:spPr bwMode="auto">
          <a:xfrm>
            <a:off x="8305800" y="6105525"/>
            <a:ext cx="3810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/>
            <a:fld id="{31E2F336-5471-4996-889D-CFC951D58104}" type="slidenum">
              <a:rPr lang="en-US" altLang="en-US" sz="140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pPr algn="r" eaLnBrk="1" hangingPunct="1"/>
              <a:t>6</a:t>
            </a:fld>
            <a:endParaRPr lang="en-US" altLang="en-US" sz="140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88506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9" name="Group 1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/>
          </p:cNvGrpSpPr>
          <p:nvPr/>
        </p:nvGrpSpPr>
        <p:grpSpPr bwMode="auto">
          <a:xfrm>
            <a:off x="457200" y="6089650"/>
            <a:ext cx="8229600" cy="387350"/>
            <a:chOff x="457200" y="5632704"/>
            <a:chExt cx="8229600" cy="387096"/>
          </a:xfrm>
        </p:grpSpPr>
        <p:grpSp>
          <p:nvGrpSpPr>
            <p:cNvPr id="4108" name="Group 15"/>
            <p:cNvGrpSpPr>
              <a:grpSpLocks/>
            </p:cNvGrpSpPr>
            <p:nvPr/>
          </p:nvGrpSpPr>
          <p:grpSpPr bwMode="auto">
            <a:xfrm>
              <a:off x="457200" y="5638800"/>
              <a:ext cx="8229600" cy="374904"/>
              <a:chOff x="457200" y="5638800"/>
              <a:chExt cx="8229600" cy="374904"/>
            </a:xfrm>
          </p:grpSpPr>
          <p:sp>
            <p:nvSpPr>
              <p:cNvPr id="9" name="Rectangle 8"/>
              <p:cNvSpPr/>
              <p:nvPr/>
            </p:nvSpPr>
            <p:spPr>
              <a:xfrm>
                <a:off x="457200" y="5639050"/>
                <a:ext cx="7196138" cy="374404"/>
              </a:xfrm>
              <a:prstGeom prst="rect">
                <a:avLst/>
              </a:prstGeom>
              <a:solidFill>
                <a:srgbClr val="003E7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7653338" y="5639050"/>
                <a:ext cx="1033462" cy="374404"/>
              </a:xfrm>
              <a:prstGeom prst="rect">
                <a:avLst/>
              </a:prstGeom>
              <a:solidFill>
                <a:srgbClr val="003E7E">
                  <a:alpha val="49804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7" name="Rectangle 21"/>
            <p:cNvSpPr>
              <a:spLocks noChangeArrowheads="1"/>
            </p:cNvSpPr>
            <p:nvPr/>
          </p:nvSpPr>
          <p:spPr bwMode="auto">
            <a:xfrm>
              <a:off x="4300538" y="5639050"/>
              <a:ext cx="3352800" cy="3807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kern="0" dirty="0">
                  <a:solidFill>
                    <a:srgbClr val="FFFFFF"/>
                  </a:solidFill>
                  <a:latin typeface="Verdana" pitchFamily="34" charset="0"/>
                </a:rPr>
                <a:t>www.education.state.pa.us</a:t>
              </a:r>
            </a:p>
          </p:txBody>
        </p:sp>
        <p:sp>
          <p:nvSpPr>
            <p:cNvPr id="8" name="Rectangle 20"/>
            <p:cNvSpPr>
              <a:spLocks noChangeArrowheads="1"/>
            </p:cNvSpPr>
            <p:nvPr/>
          </p:nvSpPr>
          <p:spPr bwMode="auto">
            <a:xfrm>
              <a:off x="7543800" y="5632704"/>
              <a:ext cx="1143000" cy="3807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kern="0" dirty="0">
                  <a:solidFill>
                    <a:srgbClr val="FFFFFF"/>
                  </a:solidFill>
                  <a:latin typeface="Verdana" pitchFamily="34" charset="0"/>
                </a:rPr>
                <a:t> &gt;</a:t>
              </a:r>
            </a:p>
          </p:txBody>
        </p:sp>
      </p:grpSp>
      <p:grpSp>
        <p:nvGrpSpPr>
          <p:cNvPr id="4100" name="Group 1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/>
          </p:cNvGrpSpPr>
          <p:nvPr/>
        </p:nvGrpSpPr>
        <p:grpSpPr bwMode="auto">
          <a:xfrm>
            <a:off x="508000" y="381000"/>
            <a:ext cx="8178800" cy="660400"/>
            <a:chOff x="507727" y="381000"/>
            <a:chExt cx="8179073" cy="660400"/>
          </a:xfrm>
        </p:grpSpPr>
        <p:grpSp>
          <p:nvGrpSpPr>
            <p:cNvPr id="4104" name="Group 7"/>
            <p:cNvGrpSpPr>
              <a:grpSpLocks/>
            </p:cNvGrpSpPr>
            <p:nvPr/>
          </p:nvGrpSpPr>
          <p:grpSpPr bwMode="auto">
            <a:xfrm>
              <a:off x="507727" y="381000"/>
              <a:ext cx="5769864" cy="660400"/>
              <a:chOff x="1687068" y="2743200"/>
              <a:chExt cx="5769864" cy="660400"/>
            </a:xfrm>
          </p:grpSpPr>
          <p:sp>
            <p:nvSpPr>
              <p:cNvPr id="14" name="Rectangle 13"/>
              <p:cNvSpPr/>
              <p:nvPr/>
            </p:nvSpPr>
            <p:spPr>
              <a:xfrm>
                <a:off x="1687068" y="2743200"/>
                <a:ext cx="5769168" cy="503238"/>
              </a:xfrm>
              <a:prstGeom prst="rect">
                <a:avLst/>
              </a:prstGeom>
              <a:solidFill>
                <a:srgbClr val="003E7E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FFFFFF"/>
                  </a:solidFill>
                  <a:latin typeface="Arial"/>
                </a:endParaRPr>
              </a:p>
            </p:txBody>
          </p:sp>
          <p:sp>
            <p:nvSpPr>
              <p:cNvPr id="15" name="Rectangle 14"/>
              <p:cNvSpPr/>
              <p:nvPr/>
            </p:nvSpPr>
            <p:spPr>
              <a:xfrm>
                <a:off x="1687068" y="3294063"/>
                <a:ext cx="5769168" cy="109537"/>
              </a:xfrm>
              <a:prstGeom prst="rect">
                <a:avLst/>
              </a:prstGeom>
              <a:solidFill>
                <a:srgbClr val="003E7E">
                  <a:alpha val="50196"/>
                </a:srgbClr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FFFFFF"/>
                  </a:solidFill>
                  <a:latin typeface="Arial"/>
                </a:endParaRPr>
              </a:p>
            </p:txBody>
          </p:sp>
        </p:grpSp>
        <p:pic>
          <p:nvPicPr>
            <p:cNvPr id="4105" name="Picture 8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60566" y="437896"/>
              <a:ext cx="2326234" cy="5486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4101" name="TextBox 17"/>
          <p:cNvSpPr txBox="1">
            <a:spLocks noGrp="1" noChangeArrowheads="1"/>
          </p:cNvSpPr>
          <p:nvPr>
            <p:ph type="title" idx="4294967295"/>
          </p:nvPr>
        </p:nvSpPr>
        <p:spPr bwMode="auto">
          <a:xfrm>
            <a:off x="508000" y="438150"/>
            <a:ext cx="5588000" cy="461963"/>
          </a:xfrm>
          <a:prstGeom prst="rect">
            <a:avLst/>
          </a:prstGeom>
          <a:noFill/>
          <a:ln>
            <a:noFill/>
            <a:prstDash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PA Standards</a:t>
            </a:r>
          </a:p>
        </p:txBody>
      </p:sp>
      <p:sp>
        <p:nvSpPr>
          <p:cNvPr id="4103" name="Slide Number Placeholder 19"/>
          <p:cNvSpPr txBox="1">
            <a:spLocks/>
          </p:cNvSpPr>
          <p:nvPr/>
        </p:nvSpPr>
        <p:spPr bwMode="auto">
          <a:xfrm>
            <a:off x="8305800" y="6105525"/>
            <a:ext cx="3810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/>
            <a:fld id="{31E2F336-5471-4996-889D-CFC951D58104}" type="slidenum">
              <a:rPr lang="en-US" altLang="en-US" sz="140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pPr algn="r" eaLnBrk="1" hangingPunct="1"/>
              <a:t>7</a:t>
            </a:fld>
            <a:endParaRPr lang="en-US" altLang="en-US" sz="140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3" name="Picture 2" descr="Image of foundation box for standard 3.3.K.C with Clarifying Statement circled">
            <a:extLst>
              <a:ext uri="{FF2B5EF4-FFF2-40B4-BE49-F238E27FC236}">
                <a16:creationId xmlns:a16="http://schemas.microsoft.com/office/drawing/2014/main" id="{F95B1F7B-10B8-4272-34FF-B79AD33878C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5861" y="1398094"/>
            <a:ext cx="8512278" cy="4061812"/>
          </a:xfrm>
          <a:prstGeom prst="rect">
            <a:avLst/>
          </a:prstGeom>
        </p:spPr>
      </p:pic>
      <p:sp>
        <p:nvSpPr>
          <p:cNvPr id="2" name="Oval 1">
            <a:extLst>
              <a:ext uri="{FF2B5EF4-FFF2-40B4-BE49-F238E27FC236}">
                <a16:creationId xmlns:a16="http://schemas.microsoft.com/office/drawing/2014/main" id="{934650EC-1009-4D3B-C096-7C9FC8C085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87261" y="2133600"/>
            <a:ext cx="8599539" cy="9144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32784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9" name="Group 1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/>
          </p:cNvGrpSpPr>
          <p:nvPr/>
        </p:nvGrpSpPr>
        <p:grpSpPr bwMode="auto">
          <a:xfrm>
            <a:off x="457200" y="6089650"/>
            <a:ext cx="8229600" cy="387350"/>
            <a:chOff x="457200" y="5632704"/>
            <a:chExt cx="8229600" cy="387096"/>
          </a:xfrm>
        </p:grpSpPr>
        <p:grpSp>
          <p:nvGrpSpPr>
            <p:cNvPr id="4108" name="Group 15"/>
            <p:cNvGrpSpPr>
              <a:grpSpLocks/>
            </p:cNvGrpSpPr>
            <p:nvPr/>
          </p:nvGrpSpPr>
          <p:grpSpPr bwMode="auto">
            <a:xfrm>
              <a:off x="457200" y="5638800"/>
              <a:ext cx="8229600" cy="374904"/>
              <a:chOff x="457200" y="5638800"/>
              <a:chExt cx="8229600" cy="374904"/>
            </a:xfrm>
          </p:grpSpPr>
          <p:sp>
            <p:nvSpPr>
              <p:cNvPr id="9" name="Rectangle 8"/>
              <p:cNvSpPr/>
              <p:nvPr/>
            </p:nvSpPr>
            <p:spPr>
              <a:xfrm>
                <a:off x="457200" y="5639050"/>
                <a:ext cx="7196138" cy="374404"/>
              </a:xfrm>
              <a:prstGeom prst="rect">
                <a:avLst/>
              </a:prstGeom>
              <a:solidFill>
                <a:srgbClr val="003E7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7653338" y="5639050"/>
                <a:ext cx="1033462" cy="374404"/>
              </a:xfrm>
              <a:prstGeom prst="rect">
                <a:avLst/>
              </a:prstGeom>
              <a:solidFill>
                <a:srgbClr val="003E7E">
                  <a:alpha val="49804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7" name="Rectangle 21"/>
            <p:cNvSpPr>
              <a:spLocks noChangeArrowheads="1"/>
            </p:cNvSpPr>
            <p:nvPr/>
          </p:nvSpPr>
          <p:spPr bwMode="auto">
            <a:xfrm>
              <a:off x="4300538" y="5639050"/>
              <a:ext cx="3352800" cy="3807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kern="0" dirty="0">
                  <a:solidFill>
                    <a:srgbClr val="FFFFFF"/>
                  </a:solidFill>
                  <a:latin typeface="Verdana" pitchFamily="34" charset="0"/>
                </a:rPr>
                <a:t>www.education.state.pa.us</a:t>
              </a:r>
            </a:p>
          </p:txBody>
        </p:sp>
        <p:sp>
          <p:nvSpPr>
            <p:cNvPr id="8" name="Rectangle 20"/>
            <p:cNvSpPr>
              <a:spLocks noChangeArrowheads="1"/>
            </p:cNvSpPr>
            <p:nvPr/>
          </p:nvSpPr>
          <p:spPr bwMode="auto">
            <a:xfrm>
              <a:off x="7543800" y="5632704"/>
              <a:ext cx="1143000" cy="3807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kern="0" dirty="0">
                  <a:solidFill>
                    <a:srgbClr val="FFFFFF"/>
                  </a:solidFill>
                  <a:latin typeface="Verdana" pitchFamily="34" charset="0"/>
                </a:rPr>
                <a:t> &gt;</a:t>
              </a:r>
            </a:p>
          </p:txBody>
        </p:sp>
      </p:grpSp>
      <p:grpSp>
        <p:nvGrpSpPr>
          <p:cNvPr id="4100" name="Group 1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/>
          </p:cNvGrpSpPr>
          <p:nvPr/>
        </p:nvGrpSpPr>
        <p:grpSpPr bwMode="auto">
          <a:xfrm>
            <a:off x="508000" y="381000"/>
            <a:ext cx="8178800" cy="660400"/>
            <a:chOff x="507727" y="381000"/>
            <a:chExt cx="8179073" cy="660400"/>
          </a:xfrm>
        </p:grpSpPr>
        <p:grpSp>
          <p:nvGrpSpPr>
            <p:cNvPr id="4104" name="Group 7"/>
            <p:cNvGrpSpPr>
              <a:grpSpLocks/>
            </p:cNvGrpSpPr>
            <p:nvPr/>
          </p:nvGrpSpPr>
          <p:grpSpPr bwMode="auto">
            <a:xfrm>
              <a:off x="507727" y="381000"/>
              <a:ext cx="5769864" cy="660400"/>
              <a:chOff x="1687068" y="2743200"/>
              <a:chExt cx="5769864" cy="660400"/>
            </a:xfrm>
          </p:grpSpPr>
          <p:sp>
            <p:nvSpPr>
              <p:cNvPr id="14" name="Rectangle 13"/>
              <p:cNvSpPr/>
              <p:nvPr/>
            </p:nvSpPr>
            <p:spPr>
              <a:xfrm>
                <a:off x="1687068" y="2743200"/>
                <a:ext cx="5769168" cy="503238"/>
              </a:xfrm>
              <a:prstGeom prst="rect">
                <a:avLst/>
              </a:prstGeom>
              <a:solidFill>
                <a:srgbClr val="003E7E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FFFFFF"/>
                  </a:solidFill>
                  <a:latin typeface="Arial"/>
                </a:endParaRPr>
              </a:p>
            </p:txBody>
          </p:sp>
          <p:sp>
            <p:nvSpPr>
              <p:cNvPr id="15" name="Rectangle 14"/>
              <p:cNvSpPr/>
              <p:nvPr/>
            </p:nvSpPr>
            <p:spPr>
              <a:xfrm>
                <a:off x="1687068" y="3294063"/>
                <a:ext cx="5769168" cy="109537"/>
              </a:xfrm>
              <a:prstGeom prst="rect">
                <a:avLst/>
              </a:prstGeom>
              <a:solidFill>
                <a:srgbClr val="003E7E">
                  <a:alpha val="50196"/>
                </a:srgbClr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FFFFFF"/>
                  </a:solidFill>
                  <a:latin typeface="Arial"/>
                </a:endParaRPr>
              </a:p>
            </p:txBody>
          </p:sp>
        </p:grpSp>
        <p:pic>
          <p:nvPicPr>
            <p:cNvPr id="4105" name="Picture 8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60566" y="437896"/>
              <a:ext cx="2326234" cy="5486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4101" name="TextBox 17"/>
          <p:cNvSpPr txBox="1">
            <a:spLocks noGrp="1" noChangeArrowheads="1"/>
          </p:cNvSpPr>
          <p:nvPr>
            <p:ph type="title" idx="4294967295"/>
          </p:nvPr>
        </p:nvSpPr>
        <p:spPr bwMode="auto">
          <a:xfrm>
            <a:off x="508000" y="438150"/>
            <a:ext cx="5588000" cy="461963"/>
          </a:xfrm>
          <a:prstGeom prst="rect">
            <a:avLst/>
          </a:prstGeom>
          <a:noFill/>
          <a:ln>
            <a:noFill/>
            <a:prstDash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PA Standards</a:t>
            </a:r>
          </a:p>
        </p:txBody>
      </p:sp>
      <p:sp>
        <p:nvSpPr>
          <p:cNvPr id="17" name="TextBox 4"/>
          <p:cNvSpPr txBox="1">
            <a:spLocks noChangeArrowheads="1"/>
          </p:cNvSpPr>
          <p:nvPr/>
        </p:nvSpPr>
        <p:spPr bwMode="auto">
          <a:xfrm>
            <a:off x="482600" y="1295400"/>
            <a:ext cx="8178800" cy="2677656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US" sz="2400" b="1" dirty="0">
                <a:solidFill>
                  <a:srgbClr val="002060"/>
                </a:solidFill>
                <a:latin typeface="Calibri"/>
                <a:cs typeface="Calibri"/>
              </a:rPr>
              <a:t>Clarifying Statements </a:t>
            </a:r>
            <a:r>
              <a:rPr lang="en-US" sz="2400" dirty="0">
                <a:solidFill>
                  <a:srgbClr val="002060"/>
                </a:solidFill>
                <a:latin typeface="Calibri"/>
                <a:cs typeface="Calibri"/>
              </a:rPr>
              <a:t>supply examples or additional clarification and emphasis to the language of the performance expectations. </a:t>
            </a:r>
          </a:p>
          <a:p>
            <a:pPr>
              <a:defRPr/>
            </a:pPr>
            <a:endParaRPr lang="en-US" sz="2400" dirty="0">
              <a:solidFill>
                <a:srgbClr val="002060"/>
              </a:solidFill>
              <a:latin typeface="Calibri"/>
              <a:cs typeface="Calibri"/>
            </a:endParaRPr>
          </a:p>
          <a:p>
            <a:pPr>
              <a:defRPr/>
            </a:pPr>
            <a:endParaRPr lang="en-US" sz="2400" dirty="0">
              <a:solidFill>
                <a:srgbClr val="002060"/>
              </a:solidFill>
              <a:latin typeface="Calibri"/>
              <a:cs typeface="Calibri"/>
            </a:endParaRPr>
          </a:p>
          <a:p>
            <a:pPr>
              <a:defRPr/>
            </a:pPr>
            <a:r>
              <a:rPr lang="en-US" sz="2400" b="1" dirty="0">
                <a:solidFill>
                  <a:srgbClr val="002060"/>
                </a:solidFill>
                <a:latin typeface="Calibri"/>
                <a:cs typeface="Calibri"/>
              </a:rPr>
              <a:t>Assessment Boundaries </a:t>
            </a:r>
            <a:r>
              <a:rPr lang="en-US" sz="2400" dirty="0">
                <a:solidFill>
                  <a:srgbClr val="002060"/>
                </a:solidFill>
                <a:latin typeface="Calibri"/>
                <a:cs typeface="Calibri"/>
              </a:rPr>
              <a:t>specify limits to large-scale assessment. They are not meant to put limits on what can be taught or how it is taught, but to provide guidance to assessment developers.</a:t>
            </a:r>
          </a:p>
        </p:txBody>
      </p:sp>
      <p:sp>
        <p:nvSpPr>
          <p:cNvPr id="4103" name="Slide Number Placeholder 19"/>
          <p:cNvSpPr txBox="1">
            <a:spLocks/>
          </p:cNvSpPr>
          <p:nvPr/>
        </p:nvSpPr>
        <p:spPr bwMode="auto">
          <a:xfrm>
            <a:off x="8305800" y="6105525"/>
            <a:ext cx="3810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/>
            <a:fld id="{31E2F336-5471-4996-889D-CFC951D58104}" type="slidenum">
              <a:rPr lang="en-US" altLang="en-US" sz="140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pPr algn="r" eaLnBrk="1" hangingPunct="1"/>
              <a:t>8</a:t>
            </a:fld>
            <a:endParaRPr lang="en-US" altLang="en-US" sz="140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8698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9" name="Group 1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/>
          </p:cNvGrpSpPr>
          <p:nvPr/>
        </p:nvGrpSpPr>
        <p:grpSpPr bwMode="auto">
          <a:xfrm>
            <a:off x="457200" y="6089650"/>
            <a:ext cx="8229600" cy="387350"/>
            <a:chOff x="457200" y="5632704"/>
            <a:chExt cx="8229600" cy="387096"/>
          </a:xfrm>
        </p:grpSpPr>
        <p:grpSp>
          <p:nvGrpSpPr>
            <p:cNvPr id="4108" name="Group 15"/>
            <p:cNvGrpSpPr>
              <a:grpSpLocks/>
            </p:cNvGrpSpPr>
            <p:nvPr/>
          </p:nvGrpSpPr>
          <p:grpSpPr bwMode="auto">
            <a:xfrm>
              <a:off x="457200" y="5638800"/>
              <a:ext cx="8229600" cy="374904"/>
              <a:chOff x="457200" y="5638800"/>
              <a:chExt cx="8229600" cy="374904"/>
            </a:xfrm>
          </p:grpSpPr>
          <p:sp>
            <p:nvSpPr>
              <p:cNvPr id="9" name="Rectangle 8"/>
              <p:cNvSpPr/>
              <p:nvPr/>
            </p:nvSpPr>
            <p:spPr>
              <a:xfrm>
                <a:off x="457200" y="5639050"/>
                <a:ext cx="7196138" cy="374404"/>
              </a:xfrm>
              <a:prstGeom prst="rect">
                <a:avLst/>
              </a:prstGeom>
              <a:solidFill>
                <a:srgbClr val="003E7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7653338" y="5639050"/>
                <a:ext cx="1033462" cy="374404"/>
              </a:xfrm>
              <a:prstGeom prst="rect">
                <a:avLst/>
              </a:prstGeom>
              <a:solidFill>
                <a:srgbClr val="003E7E">
                  <a:alpha val="49804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7" name="Rectangle 21"/>
            <p:cNvSpPr>
              <a:spLocks noChangeArrowheads="1"/>
            </p:cNvSpPr>
            <p:nvPr/>
          </p:nvSpPr>
          <p:spPr bwMode="auto">
            <a:xfrm>
              <a:off x="4300538" y="5639050"/>
              <a:ext cx="3352800" cy="3807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kern="0" dirty="0">
                  <a:solidFill>
                    <a:srgbClr val="FFFFFF"/>
                  </a:solidFill>
                  <a:latin typeface="Verdana" pitchFamily="34" charset="0"/>
                </a:rPr>
                <a:t>www.education.state.pa.us</a:t>
              </a:r>
            </a:p>
          </p:txBody>
        </p:sp>
        <p:sp>
          <p:nvSpPr>
            <p:cNvPr id="8" name="Rectangle 20"/>
            <p:cNvSpPr>
              <a:spLocks noChangeArrowheads="1"/>
            </p:cNvSpPr>
            <p:nvPr/>
          </p:nvSpPr>
          <p:spPr bwMode="auto">
            <a:xfrm>
              <a:off x="7543800" y="5632704"/>
              <a:ext cx="1143000" cy="3807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kern="0" dirty="0">
                  <a:solidFill>
                    <a:srgbClr val="FFFFFF"/>
                  </a:solidFill>
                  <a:latin typeface="Verdana" pitchFamily="34" charset="0"/>
                </a:rPr>
                <a:t> &gt;</a:t>
              </a:r>
            </a:p>
          </p:txBody>
        </p:sp>
      </p:grpSp>
      <p:grpSp>
        <p:nvGrpSpPr>
          <p:cNvPr id="4100" name="Group 1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/>
          </p:cNvGrpSpPr>
          <p:nvPr/>
        </p:nvGrpSpPr>
        <p:grpSpPr bwMode="auto">
          <a:xfrm>
            <a:off x="508000" y="381000"/>
            <a:ext cx="8178800" cy="660400"/>
            <a:chOff x="507727" y="381000"/>
            <a:chExt cx="8179073" cy="660400"/>
          </a:xfrm>
        </p:grpSpPr>
        <p:grpSp>
          <p:nvGrpSpPr>
            <p:cNvPr id="4104" name="Group 7"/>
            <p:cNvGrpSpPr>
              <a:grpSpLocks/>
            </p:cNvGrpSpPr>
            <p:nvPr/>
          </p:nvGrpSpPr>
          <p:grpSpPr bwMode="auto">
            <a:xfrm>
              <a:off x="507727" y="381000"/>
              <a:ext cx="5769864" cy="660400"/>
              <a:chOff x="1687068" y="2743200"/>
              <a:chExt cx="5769864" cy="660400"/>
            </a:xfrm>
          </p:grpSpPr>
          <p:sp>
            <p:nvSpPr>
              <p:cNvPr id="14" name="Rectangle 13"/>
              <p:cNvSpPr/>
              <p:nvPr/>
            </p:nvSpPr>
            <p:spPr>
              <a:xfrm>
                <a:off x="1687068" y="2743200"/>
                <a:ext cx="5769168" cy="503238"/>
              </a:xfrm>
              <a:prstGeom prst="rect">
                <a:avLst/>
              </a:prstGeom>
              <a:solidFill>
                <a:srgbClr val="003E7E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FFFFFF"/>
                  </a:solidFill>
                  <a:latin typeface="Arial"/>
                </a:endParaRPr>
              </a:p>
            </p:txBody>
          </p:sp>
          <p:sp>
            <p:nvSpPr>
              <p:cNvPr id="15" name="Rectangle 14"/>
              <p:cNvSpPr/>
              <p:nvPr/>
            </p:nvSpPr>
            <p:spPr>
              <a:xfrm>
                <a:off x="1687068" y="3294063"/>
                <a:ext cx="5769168" cy="109537"/>
              </a:xfrm>
              <a:prstGeom prst="rect">
                <a:avLst/>
              </a:prstGeom>
              <a:solidFill>
                <a:srgbClr val="003E7E">
                  <a:alpha val="50196"/>
                </a:srgbClr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 dirty="0">
                  <a:solidFill>
                    <a:srgbClr val="FFFFFF"/>
                  </a:solidFill>
                  <a:latin typeface="Arial"/>
                </a:endParaRPr>
              </a:p>
            </p:txBody>
          </p:sp>
        </p:grpSp>
        <p:pic>
          <p:nvPicPr>
            <p:cNvPr id="4105" name="Picture 8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60566" y="437896"/>
              <a:ext cx="2326234" cy="5486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4101" name="TextBox 17"/>
          <p:cNvSpPr txBox="1">
            <a:spLocks noGrp="1" noChangeArrowheads="1"/>
          </p:cNvSpPr>
          <p:nvPr>
            <p:ph type="title" idx="4294967295"/>
          </p:nvPr>
        </p:nvSpPr>
        <p:spPr bwMode="auto">
          <a:xfrm>
            <a:off x="508000" y="438150"/>
            <a:ext cx="5588000" cy="461963"/>
          </a:xfrm>
          <a:prstGeom prst="rect">
            <a:avLst/>
          </a:prstGeom>
          <a:noFill/>
          <a:ln>
            <a:noFill/>
            <a:prstDash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PA Standards</a:t>
            </a:r>
          </a:p>
        </p:txBody>
      </p:sp>
      <p:sp>
        <p:nvSpPr>
          <p:cNvPr id="4103" name="Slide Number Placeholder 19"/>
          <p:cNvSpPr txBox="1">
            <a:spLocks/>
          </p:cNvSpPr>
          <p:nvPr/>
        </p:nvSpPr>
        <p:spPr bwMode="auto">
          <a:xfrm>
            <a:off x="8305800" y="6105525"/>
            <a:ext cx="3810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/>
            <a:fld id="{31E2F336-5471-4996-889D-CFC951D58104}" type="slidenum">
              <a:rPr lang="en-US" altLang="en-US" sz="140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pPr algn="r" eaLnBrk="1" hangingPunct="1"/>
              <a:t>9</a:t>
            </a:fld>
            <a:endParaRPr lang="en-US" altLang="en-US" sz="140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3" name="Picture 2" descr="Image of foundation box for standard 3.3.K.C with Science and Engineering Practices circled">
            <a:extLst>
              <a:ext uri="{FF2B5EF4-FFF2-40B4-BE49-F238E27FC236}">
                <a16:creationId xmlns:a16="http://schemas.microsoft.com/office/drawing/2014/main" id="{F95B1F7B-10B8-4272-34FF-B79AD33878C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5861" y="1398094"/>
            <a:ext cx="8512278" cy="4061812"/>
          </a:xfrm>
          <a:prstGeom prst="rect">
            <a:avLst/>
          </a:prstGeom>
        </p:spPr>
      </p:pic>
      <p:sp>
        <p:nvSpPr>
          <p:cNvPr id="2" name="Oval 1">
            <a:extLst>
              <a:ext uri="{FF2B5EF4-FFF2-40B4-BE49-F238E27FC236}">
                <a16:creationId xmlns:a16="http://schemas.microsoft.com/office/drawing/2014/main" id="{312127C5-76FE-D1C5-142B-AE6F537DE7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52400" y="2696616"/>
            <a:ext cx="3048000" cy="20574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588102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FBDF53"/>
      </a:accent1>
      <a:accent2>
        <a:srgbClr val="FF9966"/>
      </a:accent2>
      <a:accent3>
        <a:srgbClr val="FFFFFF"/>
      </a:accent3>
      <a:accent4>
        <a:srgbClr val="000000"/>
      </a:accent4>
      <a:accent5>
        <a:srgbClr val="FDECB3"/>
      </a:accent5>
      <a:accent6>
        <a:srgbClr val="E78A5C"/>
      </a:accent6>
      <a:hlink>
        <a:srgbClr val="CC3300"/>
      </a:hlink>
      <a:folHlink>
        <a:srgbClr val="9966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16227</TotalTime>
  <Words>698</Words>
  <Application>Microsoft Office PowerPoint</Application>
  <PresentationFormat>On-screen Show (4:3)</PresentationFormat>
  <Paragraphs>145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Arial</vt:lpstr>
      <vt:lpstr>Calibri</vt:lpstr>
      <vt:lpstr>Verdana</vt:lpstr>
      <vt:lpstr>Default Design</vt:lpstr>
      <vt:lpstr>STEELS Professional Learning Series</vt:lpstr>
      <vt:lpstr>Shift in Focus:  Students . . .</vt:lpstr>
      <vt:lpstr>Standards Organization</vt:lpstr>
      <vt:lpstr>PA Standards</vt:lpstr>
      <vt:lpstr>PA Standards</vt:lpstr>
      <vt:lpstr>PA Standards – Kindergarten ESS</vt:lpstr>
      <vt:lpstr>PA Standards</vt:lpstr>
      <vt:lpstr>PA Standards</vt:lpstr>
      <vt:lpstr>PA Standards</vt:lpstr>
      <vt:lpstr>Science &amp; Engineering Practices</vt:lpstr>
      <vt:lpstr>PA Standards</vt:lpstr>
      <vt:lpstr>PA Standards</vt:lpstr>
      <vt:lpstr>Crosscutting Concepts</vt:lpstr>
      <vt:lpstr>PA Standards</vt:lpstr>
      <vt:lpstr>Phenomena . . . </vt:lpstr>
      <vt:lpstr>PA Standards</vt:lpstr>
      <vt:lpstr>PA Standards</vt:lpstr>
      <vt:lpstr>Possible Connections</vt:lpstr>
      <vt:lpstr>Contact / Mission</vt:lpstr>
    </vt:vector>
  </TitlesOfParts>
  <Company>Office of Administration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aforsman</dc:creator>
  <cp:lastModifiedBy>Andrea Brown</cp:lastModifiedBy>
  <cp:revision>628</cp:revision>
  <cp:lastPrinted>2015-07-20T15:02:49Z</cp:lastPrinted>
  <dcterms:created xsi:type="dcterms:W3CDTF">2011-11-29T20:35:02Z</dcterms:created>
  <dcterms:modified xsi:type="dcterms:W3CDTF">2023-01-20T14:28:07Z</dcterms:modified>
</cp:coreProperties>
</file>