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386" r:id="rId7"/>
    <p:sldId id="368" r:id="rId8"/>
    <p:sldId id="367" r:id="rId9"/>
    <p:sldId id="391" r:id="rId10"/>
    <p:sldId id="392" r:id="rId11"/>
    <p:sldId id="393" r:id="rId12"/>
    <p:sldId id="394" r:id="rId13"/>
    <p:sldId id="398" r:id="rId14"/>
    <p:sldId id="395" r:id="rId15"/>
    <p:sldId id="396" r:id="rId16"/>
    <p:sldId id="376" r:id="rId17"/>
    <p:sldId id="397" r:id="rId18"/>
    <p:sldId id="388" r:id="rId19"/>
    <p:sldId id="399" r:id="rId20"/>
    <p:sldId id="400" r:id="rId21"/>
    <p:sldId id="389" r:id="rId22"/>
    <p:sldId id="401" r:id="rId23"/>
    <p:sldId id="402" r:id="rId24"/>
    <p:sldId id="403" r:id="rId25"/>
    <p:sldId id="404" r:id="rId26"/>
    <p:sldId id="319" r:id="rId27"/>
    <p:sldId id="29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3D671-A183-40C7-A4D9-E653BF3A7B76}" v="141" dt="2023-10-02T00:51:03.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2685" autoAdjust="0"/>
  </p:normalViewPr>
  <p:slideViewPr>
    <p:cSldViewPr snapToGrid="0">
      <p:cViewPr varScale="1">
        <p:scale>
          <a:sx n="52" d="100"/>
          <a:sy n="52" d="100"/>
        </p:scale>
        <p:origin x="1195"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introductions.</a:t>
            </a:r>
          </a:p>
          <a:p>
            <a:endParaRPr lang="en-US" dirty="0"/>
          </a:p>
          <a:p>
            <a:r>
              <a:rPr lang="en-US" dirty="0"/>
              <a:t>Today’s presentation will cover the data you are submitting in the </a:t>
            </a:r>
            <a:r>
              <a:rPr lang="en-US" b="1" dirty="0"/>
              <a:t>FRCPP Grad Report – which opened on October 1st and will close December 1st</a:t>
            </a:r>
            <a:r>
              <a:rPr lang="en-US" dirty="0"/>
              <a:t>. </a:t>
            </a:r>
          </a:p>
          <a:p>
            <a:endParaRPr lang="en-US" dirty="0"/>
          </a:p>
          <a:p>
            <a:r>
              <a:rPr lang="en-US" dirty="0"/>
              <a:t>In accordance with legislation, the data you submit will be posted publicly on your LEA Future Ready PA Index profile January 15</a:t>
            </a:r>
            <a:r>
              <a:rPr lang="en-US" baseline="30000" dirty="0"/>
              <a:t>th</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a:p>
        </p:txBody>
      </p:sp>
    </p:spTree>
    <p:extLst>
      <p:ext uri="{BB962C8B-B14F-4D97-AF65-F5344CB8AC3E}">
        <p14:creationId xmlns:p14="http://schemas.microsoft.com/office/powerpoint/2010/main" val="380365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LEA Profile, you’ll notice that I’ve entered 100 as the total number of students Eligible to Graduate and 95 as the total number of students who graduated. Those numbers will either appear or be used in calculations on the next two pages.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don’t forget to select SAVE at the bottom of the page before clicking on Continue.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49022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saved data in each of the required fields under LEA Profile before proceeding to Pathways to Graduation &amp; Other Diploma Options, you will notice a green check appears next to LEA profile in the left menu.  All pages must have a green check before the report can be submitted. However, it’s worth noting that a page may have errors and still display a green check – so it’s always a good idea to </a:t>
            </a:r>
            <a:r>
              <a:rPr lang="en-US" u="sng" dirty="0"/>
              <a:t>review the accuracy of data on the first three pages prior to submission. </a:t>
            </a:r>
          </a:p>
          <a:p>
            <a:endParaRPr lang="en-US" dirty="0"/>
          </a:p>
          <a:p>
            <a:r>
              <a:rPr lang="en-US" dirty="0"/>
              <a:t>For the Keystone Proficiency Pathway, the Keystone Composite Pathway, and the CTE Concentrator Pathway, you will  enter only the total number of students who graduated via that Pathway. </a:t>
            </a:r>
          </a:p>
          <a:p>
            <a:endParaRPr lang="en-US" dirty="0"/>
          </a:p>
          <a:p>
            <a:r>
              <a:rPr lang="en-US" dirty="0"/>
              <a:t>The system will calculate and display the percentage in the data field to the right based on the #Eligible to Graduate (which is pre-populated from the data I entered under LEA Profile and displayed in the data field to the left). </a:t>
            </a:r>
          </a:p>
          <a:p>
            <a:endParaRPr lang="en-US" dirty="0"/>
          </a:p>
          <a:p>
            <a:r>
              <a:rPr lang="en-US" dirty="0"/>
              <a:t>The system will also check to ensure that the number of students you enter as graduated via a pathway or other diploma option never exceeds the total number of students reported as graduated under LEA Profile.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Keystone Proficiency Pathway, include students who have been awarded one or more non-numeric scores of Proficient (either per Pa. Act 136 of 2022 or as qualifying transfer students) as well as students with numeric Keystone Exam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Under the Keystone Composite Pathway, report </a:t>
            </a:r>
            <a:r>
              <a:rPr lang="en-US" i="1" u="none" dirty="0"/>
              <a:t>all</a:t>
            </a:r>
            <a:r>
              <a:rPr lang="en-US" u="none" dirty="0"/>
              <a:t> </a:t>
            </a:r>
            <a:r>
              <a:rPr lang="en-US" dirty="0"/>
              <a:t>students who graduated via this pathway as </a:t>
            </a:r>
            <a:r>
              <a:rPr lang="en-US" i="1" u="none" dirty="0"/>
              <a:t>one number </a:t>
            </a:r>
            <a:r>
              <a:rPr lang="en-US" dirty="0"/>
              <a:t>– both students who met the 3-score composite requirements as well as students who qualified for and met the 2-score composite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Similarly, under the CTE Concentrator Pathway, report </a:t>
            </a:r>
            <a:r>
              <a:rPr lang="en-US" i="1" dirty="0"/>
              <a:t>all</a:t>
            </a:r>
            <a:r>
              <a:rPr lang="en-US" dirty="0"/>
              <a:t> students who graduated via this pathway as </a:t>
            </a:r>
            <a:r>
              <a:rPr lang="en-US" i="1" dirty="0"/>
              <a:t>one number </a:t>
            </a:r>
            <a:r>
              <a:rPr lang="en-US" dirty="0"/>
              <a:t>-  regardless of whether the student mat the pathway through attainment of an industry-based certification, demonstrated likelihood of success on an industry-based competency assessment, or demonstrated readiness for continued meaningful engagement in the program of study.</a:t>
            </a:r>
          </a:p>
          <a:p>
            <a:endParaRPr lang="en-US" dirty="0"/>
          </a:p>
          <a:p>
            <a:r>
              <a:rPr lang="en-US" u="sng" dirty="0"/>
              <a:t>Do not report a student under more than one pathway or diploma option. Where a student has satisfied more than one pathway, the LEA may use their discretion in determining which to report as the pathway by which the student graduated.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381382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Pathway down on this page of the report is the Alternative Assessment Pathway.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entering the total number of students who graduated via this Pathway, you must enter, by criterion, the number of students who utilized that criterion to satisfy the AA Pathway. Students graduating via the Alternative Assessment Pathway are required to meet only one of the seven criteria listed. Where a student fulfilled more than one criterion, the LEA may use its discretion when selecting the one criterion under which to report the student.</a:t>
            </a:r>
          </a:p>
          <a:p>
            <a:endParaRPr lang="en-US" dirty="0"/>
          </a:p>
          <a:p>
            <a:r>
              <a:rPr lang="en-US" dirty="0"/>
              <a:t>Remember - an entry is required everywhere you see a red asterisk; therefore, if no student attained Gold Level on the WorkKeys (for example), you would enter a zero in that field.  </a:t>
            </a:r>
          </a:p>
        </p:txBody>
      </p:sp>
      <p:sp>
        <p:nvSpPr>
          <p:cNvPr id="4" name="Slide Number Placeholder 3"/>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425780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clarity, here are the criteria listed in table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a student will be reported next to only one criterion, the sum of the numbers reported in this table should match the total number of students who graduated via the Alternative Assessment Pathway - otherwise, you will receive an error upon saving this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If you receive an error in this or any other table, the red alerts will not disappear until after you have corrected the error(s) and clicked SAVE at the bottom of the page.</a:t>
            </a:r>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270937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Evidence-Based Pathway.</a:t>
            </a:r>
          </a:p>
          <a:p>
            <a:endParaRPr lang="en-US" dirty="0"/>
          </a:p>
          <a:p>
            <a:r>
              <a:rPr lang="en-US" dirty="0"/>
              <a:t>Similar to the AA pathway, you must enter the total number of students who graduated via the Evidence-Based Pathway - AND, by criterion, the number of students who utilized that criterion to produce one (or more) of the three pieces of evidence needed to satisfy this pathway. </a:t>
            </a:r>
          </a:p>
          <a:p>
            <a:endParaRPr lang="en-US" dirty="0"/>
          </a:p>
          <a:p>
            <a:r>
              <a:rPr lang="en-US" dirty="0"/>
              <a:t>Where a student fulfilled more than three pieces of evidence, the LEA may use its discretion when selecting under which criteria to report the student.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14</a:t>
            </a:fld>
            <a:endParaRPr lang="en-US"/>
          </a:p>
        </p:txBody>
      </p:sp>
    </p:spTree>
    <p:extLst>
      <p:ext uri="{BB962C8B-B14F-4D97-AF65-F5344CB8AC3E}">
        <p14:creationId xmlns:p14="http://schemas.microsoft.com/office/powerpoint/2010/main" val="373960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It’s important to note that the number of </a:t>
            </a:r>
            <a:r>
              <a:rPr lang="en-US" i="1" u="sng" dirty="0"/>
              <a:t>students</a:t>
            </a:r>
            <a:r>
              <a:rPr lang="en-US" u="sng" dirty="0"/>
              <a:t> utilizing the type of artifact/evidence are reported, not the number of artifacts/evidence.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sum of the numbers reported in Section One will </a:t>
            </a:r>
            <a:r>
              <a:rPr lang="en-US" i="1" dirty="0"/>
              <a:t>always equal or exceed </a:t>
            </a:r>
            <a:r>
              <a:rPr lang="en-US" dirty="0"/>
              <a:t>the total number of students reported as graduating via this pathway - because at least one of the three pieces of evidence </a:t>
            </a:r>
            <a:r>
              <a:rPr lang="en-US" i="1" dirty="0"/>
              <a:t>must </a:t>
            </a:r>
            <a:r>
              <a:rPr lang="en-US" dirty="0"/>
              <a:t>come from Section One, every student graduating via the EB Pathway will be reported next to at least one criterion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subtotals (Sections One and Two combined) will </a:t>
            </a:r>
            <a:r>
              <a:rPr lang="en-US" i="1" dirty="0"/>
              <a:t>never exceed </a:t>
            </a:r>
            <a:r>
              <a:rPr lang="en-US" dirty="0"/>
              <a:t>three times the total number of students satisfying the pathway – </a:t>
            </a:r>
            <a:r>
              <a:rPr lang="en-US" u="none" dirty="0"/>
              <a:t>however, </a:t>
            </a:r>
            <a:r>
              <a:rPr lang="en-US" dirty="0"/>
              <a:t>it </a:t>
            </a:r>
            <a:r>
              <a:rPr lang="en-US" i="0" dirty="0"/>
              <a:t>might</a:t>
            </a:r>
            <a:r>
              <a:rPr lang="en-US" i="1" dirty="0"/>
              <a:t> </a:t>
            </a:r>
            <a:r>
              <a:rPr lang="en-US" dirty="0"/>
              <a:t>equal an amount less than three times the total number of students satisfying the pathway. For example: a student completing </a:t>
            </a:r>
            <a:r>
              <a:rPr lang="en-US" i="1" u="none" dirty="0"/>
              <a:t>one </a:t>
            </a:r>
            <a:r>
              <a:rPr lang="en-US" dirty="0"/>
              <a:t>industry-recognized credential and </a:t>
            </a:r>
            <a:r>
              <a:rPr lang="en-US" i="1" u="none" dirty="0"/>
              <a:t>two </a:t>
            </a:r>
            <a:r>
              <a:rPr lang="en-US" dirty="0"/>
              <a:t>service-learning projects will be reported twice (once under IRC in Section One and once under SLP in Section Two).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15</a:t>
            </a:fld>
            <a:endParaRPr lang="en-US" dirty="0"/>
          </a:p>
        </p:txBody>
      </p:sp>
    </p:spTree>
    <p:extLst>
      <p:ext uri="{BB962C8B-B14F-4D97-AF65-F5344CB8AC3E}">
        <p14:creationId xmlns:p14="http://schemas.microsoft.com/office/powerpoint/2010/main" val="55235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students with IEPs will graduate via one of the five pathways and be included in the reporting for that pathway.  </a:t>
            </a:r>
          </a:p>
          <a:p>
            <a:endParaRPr lang="en-US" dirty="0"/>
          </a:p>
          <a:p>
            <a:r>
              <a:rPr lang="en-US" dirty="0"/>
              <a:t>However, where a student with disabilities is engaged in a special education program that, by design, does not meet graduation requirements, the student is issued a regular HS diploma for successful completion of that program (i.e., meeting their IEP goals) and reported here in the Grad Report (just below the EB Pathway).</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116835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section on this page of the Grad Report is the Chief School Administrator Waiver.</a:t>
            </a:r>
          </a:p>
          <a:p>
            <a:endParaRPr lang="en-US" dirty="0"/>
          </a:p>
          <a:p>
            <a:r>
              <a:rPr lang="en-US" dirty="0"/>
              <a:t>You must enter the total number of students who graduated via a waiver – and complete a table indicating the subset of students by the primary reason the waiver was granted.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186389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the AA Pathway, the sum of the table must equal the total number of students graduating via waiver. Where students experience more than one extenuating circumstance, the LEA may use its discretion in determining which is the primary impacting circumstance.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NOTE: Act 1 eligible students requesting Keystone diplomas are not considered LEA graduates and, therefore, are NOT reported under waivers – nor are students granted diplomas for completion of their special education programs (remember, they are reported in the prior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 this scenario, I granted waivers to more than 5% of the graduating class (#Eligible to Graduate) – however, I did not grant waivers to more than 5% of the graduating class for reasons other than approved extenuating circumstances.  Therefore, I’m not required to complete the improvement plan section.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18</a:t>
            </a:fld>
            <a:endParaRPr lang="en-US" dirty="0"/>
          </a:p>
        </p:txBody>
      </p:sp>
    </p:spTree>
    <p:extLst>
      <p:ext uri="{BB962C8B-B14F-4D97-AF65-F5344CB8AC3E}">
        <p14:creationId xmlns:p14="http://schemas.microsoft.com/office/powerpoint/2010/main" val="3977796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were to indicate that waivers were granted to more than 5% of the #Eligible to Graduate for reasons </a:t>
            </a:r>
            <a:r>
              <a:rPr lang="en-US" i="1" dirty="0"/>
              <a:t>other </a:t>
            </a:r>
            <a:r>
              <a:rPr lang="en-US" dirty="0"/>
              <a:t>than extenuating circumstances, the system would display a Reflection &amp; Improvement section that I must be complete before the Grad Report can be submitted.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Given the approval of the pandemic as an extenuating circumstance for the classes of 23, 24, and 25, we anticipate the majority/totality of waivers granted during that period will be for </a:t>
            </a:r>
            <a:r>
              <a:rPr lang="en-US" sz="1200" i="1" dirty="0"/>
              <a:t>approved extenuating circumstances</a:t>
            </a:r>
            <a:r>
              <a:rPr lang="en-US" sz="1200" dirty="0"/>
              <a: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19</a:t>
            </a:fld>
            <a:endParaRPr lang="en-US"/>
          </a:p>
        </p:txBody>
      </p:sp>
    </p:spTree>
    <p:extLst>
      <p:ext uri="{BB962C8B-B14F-4D97-AF65-F5344CB8AC3E}">
        <p14:creationId xmlns:p14="http://schemas.microsoft.com/office/powerpoint/2010/main" val="277079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we have a lot to cover in the next thirty to forty minutes - so we ask that you refrain from dropping your questions into the chat until the end of the presentation when we’ve scheduled about 20 – 30 minutes for open Q&amp;A.</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a:p>
        </p:txBody>
      </p:sp>
    </p:spTree>
    <p:extLst>
      <p:ext uri="{BB962C8B-B14F-4D97-AF65-F5344CB8AC3E}">
        <p14:creationId xmlns:p14="http://schemas.microsoft.com/office/powerpoint/2010/main" val="785382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7 narrative responses required in the Reflection &amp; Improvement section.  Here are the first three…</a:t>
            </a:r>
          </a:p>
        </p:txBody>
      </p:sp>
      <p:sp>
        <p:nvSpPr>
          <p:cNvPr id="4" name="Slide Number Placeholder 3"/>
          <p:cNvSpPr>
            <a:spLocks noGrp="1"/>
          </p:cNvSpPr>
          <p:nvPr>
            <p:ph type="sldNum" sz="quarter" idx="5"/>
          </p:nvPr>
        </p:nvSpPr>
        <p:spPr/>
        <p:txBody>
          <a:bodyPr/>
          <a:lstStyle/>
          <a:p>
            <a:fld id="{5B012C48-CBE3-4456-858D-2A38C9D9ED43}" type="slidenum">
              <a:rPr lang="en-US" smtClean="0"/>
              <a:t>20</a:t>
            </a:fld>
            <a:endParaRPr lang="en-US"/>
          </a:p>
        </p:txBody>
      </p:sp>
    </p:spTree>
    <p:extLst>
      <p:ext uri="{BB962C8B-B14F-4D97-AF65-F5344CB8AC3E}">
        <p14:creationId xmlns:p14="http://schemas.microsoft.com/office/powerpoint/2010/main" val="339904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last four.</a:t>
            </a:r>
          </a:p>
        </p:txBody>
      </p:sp>
      <p:sp>
        <p:nvSpPr>
          <p:cNvPr id="4" name="Slide Number Placeholder 3"/>
          <p:cNvSpPr>
            <a:spLocks noGrp="1"/>
          </p:cNvSpPr>
          <p:nvPr>
            <p:ph type="sldNum" sz="quarter" idx="5"/>
          </p:nvPr>
        </p:nvSpPr>
        <p:spPr/>
        <p:txBody>
          <a:bodyPr/>
          <a:lstStyle/>
          <a:p>
            <a:fld id="{5B012C48-CBE3-4456-858D-2A38C9D9ED43}" type="slidenum">
              <a:rPr lang="en-US" smtClean="0"/>
              <a:t>21</a:t>
            </a:fld>
            <a:endParaRPr lang="en-US"/>
          </a:p>
        </p:txBody>
      </p:sp>
    </p:spTree>
    <p:extLst>
      <p:ext uri="{BB962C8B-B14F-4D97-AF65-F5344CB8AC3E}">
        <p14:creationId xmlns:p14="http://schemas.microsoft.com/office/powerpoint/2010/main" val="483720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page in the Grad Report that we’ll be covering today is the Graduates/Non-Graduates Summary page.  The two after this page are standard (boilerplate) pages with which you should be familiar from other reports – and they will require special user permissions to sign and submit on behalf of the LEA (i.e., your CSA).</a:t>
            </a:r>
          </a:p>
          <a:p>
            <a:endParaRPr lang="en-US" dirty="0"/>
          </a:p>
          <a:p>
            <a:r>
              <a:rPr lang="en-US" dirty="0"/>
              <a:t>From data entered on the prior pages, this page will prepopulate the numbers and percentages of graduates by pathway or other diploma option and the number and percentage of non-graduates. </a:t>
            </a:r>
          </a:p>
          <a:p>
            <a:endParaRPr lang="en-US" dirty="0"/>
          </a:p>
          <a:p>
            <a:r>
              <a:rPr lang="en-US" dirty="0"/>
              <a:t>You will see an alert if 1) the sum of the # Graduates column does not equal the total #Graduated or</a:t>
            </a:r>
          </a:p>
          <a:p>
            <a:r>
              <a:rPr lang="en-US" dirty="0"/>
              <a:t>2) the sum of the #Graduates and #Non-Graduates does not equal the #Eigible to Graduate – and you will need to go back and correct the LEA Profile page and/or the Pathways to Graduation &amp; Other Diploma Options page accordingly.</a:t>
            </a:r>
          </a:p>
          <a:p>
            <a:endParaRPr lang="en-US" dirty="0"/>
          </a:p>
          <a:p>
            <a:r>
              <a:rPr lang="en-US" dirty="0"/>
              <a:t>There is one required data entry field on this page – that for the #Non-Graduates requesting a Keystone Diploma. Include all requests regardless of whether pending, approved, or denied. If none, enter zero.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248621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23</a:t>
            </a:fld>
            <a:endParaRPr lang="en-US"/>
          </a:p>
        </p:txBody>
      </p:sp>
    </p:spTree>
    <p:extLst>
      <p:ext uri="{BB962C8B-B14F-4D97-AF65-F5344CB8AC3E}">
        <p14:creationId xmlns:p14="http://schemas.microsoft.com/office/powerpoint/2010/main" val="2207110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the upcoming office hours and the recordings from earlier webinars (accessible under Professional Learning in the Grad Requirements Toolkit at pdesas.org). [drop direct link in chat]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You’ll notice that today’s session has an asterisk, indicating it was recorded. The recording and the PPT will be added to the Professional Learning section of the Toolkit after ADA-compliance review.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Still have questions? Email us at ra-edgradrequirement@pa.gov. [drop in chat]</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24</a:t>
            </a:fld>
            <a:endParaRPr lang="en-US"/>
          </a:p>
        </p:txBody>
      </p:sp>
    </p:spTree>
    <p:extLst>
      <p:ext uri="{BB962C8B-B14F-4D97-AF65-F5344CB8AC3E}">
        <p14:creationId xmlns:p14="http://schemas.microsoft.com/office/powerpoint/2010/main" val="236667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collecting and reporting data related to graduation requirements, LEAs will be referencing the graduating class rather than a graduation cohort. A “graduating class” is comprised of all LEA-enrolled students (including outplaced students) who are </a:t>
            </a:r>
            <a:r>
              <a:rPr lang="en-US" i="0" u="none" dirty="0"/>
              <a:t>eligible to graduate </a:t>
            </a:r>
            <a:r>
              <a:rPr lang="en-US" i="1" u="none" dirty="0"/>
              <a:t>within the reported school year </a:t>
            </a:r>
            <a:r>
              <a:rPr lang="en-US" dirty="0"/>
              <a:t>– not just 12</a:t>
            </a:r>
            <a:r>
              <a:rPr lang="en-US" baseline="30000" dirty="0"/>
              <a:t>th</a:t>
            </a:r>
            <a:r>
              <a:rPr lang="en-US" dirty="0"/>
              <a:t> graders, but also multi-year seniors and students identified as seniors based on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 student anticipated to graduate via successful completion of their special education program should be reported as ‘eligible to graduate’ if there is a reasonable expectation that the student will, </a:t>
            </a:r>
            <a:r>
              <a:rPr lang="en-US" i="1" dirty="0">
                <a:highlight>
                  <a:srgbClr val="FFFF00"/>
                </a:highlight>
              </a:rPr>
              <a:t>during that year</a:t>
            </a:r>
            <a:r>
              <a:rPr lang="en-US" dirty="0">
                <a:highlight>
                  <a:srgbClr val="FFFF00"/>
                </a:highlight>
              </a:rPr>
              <a:t>, meet their goals or leave the program (e.g., age-out, re-assignment).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numbers reported in the Grad Report won’t match a single PIMS data field; however, some of the student template data may be referenced to inform the total Grad Class and the total Graduated. For example, the total Grad Class number may include students reported in the May snapshot as well as any students reported later in October as dropouts (but not transfer students as the assumption is that they will continue with their education and meet graduation requirements elsewhere).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Data reported for a graduating class does not impact the Grad Rate in the Future Ready Pa. Index (which is calculated using only the grad </a:t>
            </a:r>
            <a:r>
              <a:rPr lang="en-US" i="1" dirty="0"/>
              <a:t>cohort </a:t>
            </a:r>
            <a:r>
              <a:rPr lang="en-US" dirty="0"/>
              <a:t>data).</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416064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The FRCPP Grad Report submitted via MyPDESuite collects data on the </a:t>
            </a:r>
            <a:r>
              <a:rPr lang="en-US" sz="1200" i="0" dirty="0">
                <a:latin typeface="Arial" panose="020B0604020202020204" pitchFamily="34" charset="0"/>
              </a:rPr>
              <a:t>graduating class of the </a:t>
            </a:r>
            <a:r>
              <a:rPr lang="en-US" sz="1200" i="1" dirty="0">
                <a:latin typeface="Arial" panose="020B0604020202020204" pitchFamily="34" charset="0"/>
              </a:rPr>
              <a:t>prior </a:t>
            </a:r>
            <a:r>
              <a:rPr lang="en-US" sz="1200" i="0" dirty="0">
                <a:latin typeface="Arial" panose="020B0604020202020204" pitchFamily="34" charset="0"/>
              </a:rPr>
              <a:t>school year </a:t>
            </a:r>
            <a:r>
              <a:rPr lang="en-US" sz="1200" dirty="0">
                <a:latin typeface="Arial" panose="020B0604020202020204" pitchFamily="34" charset="0"/>
              </a:rPr>
              <a:t>– e.g., the first report (due </a:t>
            </a:r>
            <a:r>
              <a:rPr lang="en-US" sz="1200" u="none" dirty="0">
                <a:latin typeface="Arial" panose="020B0604020202020204" pitchFamily="34" charset="0"/>
              </a:rPr>
              <a:t>December 1, 2023) </a:t>
            </a:r>
            <a:r>
              <a:rPr lang="en-US" sz="1200" dirty="0">
                <a:latin typeface="Arial" panose="020B0604020202020204" pitchFamily="34" charset="0"/>
              </a:rPr>
              <a:t>will collect data on the </a:t>
            </a:r>
            <a:r>
              <a:rPr lang="en-US" sz="1200" u="none" dirty="0">
                <a:latin typeface="Arial" panose="020B0604020202020204" pitchFamily="34" charset="0"/>
              </a:rPr>
              <a:t>graduating class of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rPr>
              <a:t>Remember, students </a:t>
            </a:r>
            <a:r>
              <a:rPr lang="en-US" dirty="0"/>
              <a:t>have through September 30 (just before the Grad Report window opens) to complete any graduation requirements in order to be reported as graduates for the prior school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rPr>
              <a:t>And, as mentioned earlier, the LEA Grad Report will be publicly posted shortly thereafter – so please ensure the accuracy of the data you submit.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91262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the data you will need to complete the Grad Report in the FRCPP by December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 into test site and William Penn report before/after/instead of slides?]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a:p>
        </p:txBody>
      </p:sp>
    </p:spTree>
    <p:extLst>
      <p:ext uri="{BB962C8B-B14F-4D97-AF65-F5344CB8AC3E}">
        <p14:creationId xmlns:p14="http://schemas.microsoft.com/office/powerpoint/2010/main" val="7155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MyPDESuite may be easily accessed from the www.education.pa.gov main page. </a:t>
            </a:r>
          </a:p>
          <a:p>
            <a:r>
              <a:rPr lang="en-US" dirty="0"/>
              <a:t>Click on the icon for MyPDESuite and then scroll to the link entitled “Visit the MyPDESuite login page”.</a:t>
            </a:r>
          </a:p>
          <a:p>
            <a:endParaRPr lang="en-US" dirty="0"/>
          </a:p>
          <a:p>
            <a:r>
              <a:rPr lang="en-US" dirty="0"/>
              <a:t>You must have a registered Keystone Login to be granted permission to access this report by the MyPDESuite security administrator at your LEA. </a:t>
            </a:r>
          </a:p>
        </p:txBody>
      </p:sp>
      <p:sp>
        <p:nvSpPr>
          <p:cNvPr id="4" name="Slide Number Placeholder 3"/>
          <p:cNvSpPr>
            <a:spLocks noGrp="1"/>
          </p:cNvSpPr>
          <p:nvPr>
            <p:ph type="sldNum" sz="quarter" idx="5"/>
          </p:nvPr>
        </p:nvSpPr>
        <p:spPr/>
        <p:txBody>
          <a:bodyPr/>
          <a:lstStyle/>
          <a:p>
            <a:fld id="{5B012C48-CBE3-4456-858D-2A38C9D9ED43}" type="slidenum">
              <a:rPr lang="en-US" smtClean="0"/>
              <a:t>6</a:t>
            </a:fld>
            <a:endParaRPr lang="en-US"/>
          </a:p>
        </p:txBody>
      </p:sp>
    </p:spTree>
    <p:extLst>
      <p:ext uri="{BB962C8B-B14F-4D97-AF65-F5344CB8AC3E}">
        <p14:creationId xmlns:p14="http://schemas.microsoft.com/office/powerpoint/2010/main" val="424041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security administrator has granted you the appropriate permissions, you should see FRCPP listed under “Access My Applications”. </a:t>
            </a:r>
          </a:p>
          <a:p>
            <a:endParaRPr lang="en-US" dirty="0"/>
          </a:p>
          <a:p>
            <a:r>
              <a:rPr lang="en-US" dirty="0"/>
              <a:t>Click on FRCPP and, once in, click on State Required Reports – then select Graduation Report from the list.</a:t>
            </a:r>
          </a:p>
        </p:txBody>
      </p:sp>
      <p:sp>
        <p:nvSpPr>
          <p:cNvPr id="4" name="Slide Number Placeholder 3"/>
          <p:cNvSpPr>
            <a:spLocks noGrp="1"/>
          </p:cNvSpPr>
          <p:nvPr>
            <p:ph type="sldNum" sz="quarter" idx="5"/>
          </p:nvPr>
        </p:nvSpPr>
        <p:spPr/>
        <p:txBody>
          <a:bodyPr/>
          <a:lstStyle/>
          <a:p>
            <a:fld id="{5B012C48-CBE3-4456-858D-2A38C9D9ED43}" type="slidenum">
              <a:rPr lang="en-US" smtClean="0"/>
              <a:t>7</a:t>
            </a:fld>
            <a:endParaRPr lang="en-US"/>
          </a:p>
        </p:txBody>
      </p:sp>
    </p:spTree>
    <p:extLst>
      <p:ext uri="{BB962C8B-B14F-4D97-AF65-F5344CB8AC3E}">
        <p14:creationId xmlns:p14="http://schemas.microsoft.com/office/powerpoint/2010/main" val="169115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in the left menu, the Grad Report has 5 pages - the first of which is the LEA Profile.</a:t>
            </a:r>
          </a:p>
          <a:p>
            <a:endParaRPr lang="en-US" dirty="0"/>
          </a:p>
          <a:p>
            <a:r>
              <a:rPr lang="en-US" dirty="0"/>
              <a:t>The light blue box provides a brief overview of the report and its requirements.  Once you’ve read the narrative, click the caret to collapse this section.</a:t>
            </a:r>
          </a:p>
          <a:p>
            <a:endParaRPr lang="en-US" dirty="0"/>
          </a:p>
          <a:p>
            <a:r>
              <a:rPr lang="en-US" dirty="0"/>
              <a:t>The light grey box provides instructions on completing this page. The data fields below it containing LEA and Chief School Administrator information are pre-populated from EdNA. If the LEA or the Chief School Administrator information is incomplete or inaccurate, follow the instructions for updating the data in EdNA before proceeding.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8</a:t>
            </a:fld>
            <a:endParaRPr lang="en-US"/>
          </a:p>
        </p:txBody>
      </p:sp>
    </p:spTree>
    <p:extLst>
      <p:ext uri="{BB962C8B-B14F-4D97-AF65-F5344CB8AC3E}">
        <p14:creationId xmlns:p14="http://schemas.microsoft.com/office/powerpoint/2010/main" val="385779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the grey fields indicate prepopulated fields, white fields indicate data that will need to be reported by the LEA and red asterisks indicate where an entry is required. </a:t>
            </a:r>
          </a:p>
          <a:p>
            <a:endParaRPr lang="en-US" dirty="0"/>
          </a:p>
          <a:p>
            <a:r>
              <a:rPr lang="en-US" dirty="0"/>
              <a:t>At the bottom of the LEA profile page, you will enter the details for a designated single point of contact for the Grad Report.  If the CSA will also serve as the SPOC, enter that information here.</a:t>
            </a:r>
          </a:p>
          <a:p>
            <a:endParaRPr lang="en-US" dirty="0"/>
          </a:p>
          <a:p>
            <a:r>
              <a:rPr lang="en-US" dirty="0"/>
              <a:t>Below the SPOC information, you will enter the total number of students within the LEA who were eligible to graduate during the prior school year – and, of those students, the number who graduated during that school year. The system will calculate the remainder and populate the #Not Graduated field.</a:t>
            </a:r>
          </a:p>
          <a:p>
            <a:endParaRPr lang="en-US" dirty="0"/>
          </a:p>
          <a:p>
            <a:r>
              <a:rPr lang="en-US" dirty="0"/>
              <a:t>If you are using the PDE Pathways to Graduation tracking tool, you may click on this blue button to upload your data. Please note, doing so will overwrite any student data previously entered for this report. Also, you will want to reconcile any discrepancies in the tracking tool prior to uploading your data (e.g., where a student may have satisfied more than the required number of criteria for the AA or EB Pathway).</a:t>
            </a:r>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1959065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10/6/2023</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10/6/2023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b="1" i="0" baseline="0">
                <a:latin typeface="proxima-nova"/>
              </a:defRPr>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atin typeface="proxima-nova"/>
              </a:defRPr>
            </a:lvl1pPr>
            <a:lvl2pPr>
              <a:defRPr sz="2800">
                <a:latin typeface="proxima-nova"/>
              </a:defRPr>
            </a:lvl2pPr>
            <a:lvl3pPr>
              <a:defRPr sz="2400">
                <a:latin typeface="proxima-nova"/>
              </a:defRPr>
            </a:lvl3pPr>
            <a:lvl4pPr>
              <a:defRPr sz="2000">
                <a:latin typeface="proxima-nova"/>
              </a:defRPr>
            </a:lvl4pPr>
            <a:lvl5pPr>
              <a:defRPr sz="2000">
                <a:latin typeface="proxima-nov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atin typeface="proxima-nov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10/6/2023</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b="1" i="0" baseline="0">
                <a:latin typeface="proxima-nova"/>
              </a:defRPr>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baseline="0">
                <a:latin typeface="proxima-nov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10/6/2023</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normAutofit/>
          </a:bodyPr>
          <a:lstStyle>
            <a:lvl1pPr>
              <a:defRPr sz="3600" b="1" i="0" baseline="0">
                <a:latin typeface="proxima-nova"/>
              </a:defRPr>
            </a:lvl1pPr>
          </a:lstStyle>
          <a:p>
            <a:r>
              <a:rPr lang="en-US"/>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lvl1pPr>
              <a:defRPr>
                <a:latin typeface="proxima-nova"/>
              </a:defRPr>
            </a:lvl1pPr>
            <a:lvl2pPr>
              <a:defRPr>
                <a:latin typeface="proxima-nova"/>
              </a:defRPr>
            </a:lvl2pPr>
            <a:lvl3pPr>
              <a:defRPr>
                <a:latin typeface="proxima-nova"/>
              </a:defRPr>
            </a:lvl3pPr>
            <a:lvl4pPr>
              <a:defRPr>
                <a:latin typeface="proxima-nova"/>
              </a:defRPr>
            </a:lvl4pPr>
            <a:lvl5pPr>
              <a:defRPr>
                <a:latin typeface="proxima-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10/6/2023</a:t>
            </a:fld>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baseline="0">
                <a:latin typeface="proxima-nova"/>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baseline="0">
              <a:latin typeface="proxima-nova"/>
              <a:cs typeface="Arial" panose="020B0604020202020204" pitchFamily="34" charset="0"/>
            </a:endParaRPr>
          </a:p>
          <a:p>
            <a:endParaRPr lang="en-US"/>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normAutofit/>
          </a:bodyPr>
          <a:lstStyle>
            <a:lvl1pPr>
              <a:defRPr sz="3600" b="1" i="0" baseline="0">
                <a:latin typeface="proxima-nova"/>
              </a:defRPr>
            </a:lvl1p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lvl1pPr>
              <a:defRPr baseline="0">
                <a:latin typeface="proxima-nova"/>
              </a:defRPr>
            </a:lvl1pPr>
            <a:lvl2pPr>
              <a:defRPr baseline="0">
                <a:latin typeface="proxima-nova"/>
              </a:defRPr>
            </a:lvl2pPr>
            <a:lvl3pPr>
              <a:defRPr baseline="0">
                <a:latin typeface="proxima-nova"/>
              </a:defRPr>
            </a:lvl3pPr>
            <a:lvl4pPr>
              <a:defRPr baseline="0">
                <a:latin typeface="proxima-nova"/>
              </a:defRPr>
            </a:lvl4pPr>
            <a:lvl5pPr>
              <a:defRPr baseline="0">
                <a:latin typeface="proxima-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normAutofit/>
          </a:bodyPr>
          <a:lstStyle>
            <a:lvl1pPr>
              <a:defRPr sz="4400" b="1" i="0" baseline="0">
                <a:latin typeface="proxima-nova"/>
              </a:defRPr>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proxima-nov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10/6/2023</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normAutofit/>
          </a:bodyPr>
          <a:lstStyle>
            <a:lvl1pPr>
              <a:defRPr sz="3600" b="1" i="0" baseline="0">
                <a:latin typeface="proxima-nova"/>
              </a:defRPr>
            </a:lvl1p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lvl1pPr>
              <a:defRPr baseline="0">
                <a:latin typeface="proxima-nova"/>
              </a:defRPr>
            </a:lvl1pPr>
            <a:lvl2pPr>
              <a:defRPr baseline="0">
                <a:latin typeface="proxima-nova"/>
              </a:defRPr>
            </a:lvl2pPr>
            <a:lvl3pPr>
              <a:defRPr baseline="0">
                <a:latin typeface="proxima-nova"/>
              </a:defRPr>
            </a:lvl3pPr>
            <a:lvl4pPr>
              <a:defRPr baseline="0">
                <a:latin typeface="proxima-nova"/>
              </a:defRPr>
            </a:lvl4pPr>
            <a:lvl5pPr>
              <a:defRPr baseline="0">
                <a:latin typeface="proxima-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lvl1pPr>
              <a:defRPr baseline="0">
                <a:latin typeface="proxima-nova"/>
              </a:defRPr>
            </a:lvl1pPr>
            <a:lvl2pPr>
              <a:defRPr baseline="0">
                <a:latin typeface="proxima-nova"/>
              </a:defRPr>
            </a:lvl2pPr>
            <a:lvl3pPr>
              <a:defRPr baseline="0">
                <a:latin typeface="proxima-nova"/>
              </a:defRPr>
            </a:lvl3pPr>
            <a:lvl4pPr>
              <a:defRPr baseline="0">
                <a:latin typeface="proxima-nova"/>
              </a:defRPr>
            </a:lvl4pPr>
            <a:lvl5pPr>
              <a:defRPr baseline="0">
                <a:latin typeface="proxima-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10/6/2023</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lvl1pPr>
              <a:defRPr baseline="0">
                <a:latin typeface="proxima-nova"/>
              </a:defRPr>
            </a:lvl1p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baseline="0">
                <a:latin typeface="proxima-nov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lvl1pPr>
              <a:defRPr baseline="0">
                <a:latin typeface="proxima-nova"/>
              </a:defRPr>
            </a:lvl1pPr>
            <a:lvl2pPr>
              <a:defRPr baseline="0">
                <a:latin typeface="proxima-nova"/>
              </a:defRPr>
            </a:lvl2pPr>
            <a:lvl3pPr>
              <a:defRPr baseline="0">
                <a:latin typeface="proxima-nova"/>
              </a:defRPr>
            </a:lvl3pPr>
            <a:lvl4pPr>
              <a:defRPr baseline="0">
                <a:latin typeface="proxima-nova"/>
              </a:defRPr>
            </a:lvl4pPr>
            <a:lvl5pPr>
              <a:defRPr baseline="0">
                <a:latin typeface="proxima-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baseline="0">
                <a:latin typeface="proxima-nov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lvl1pPr>
              <a:defRPr baseline="0">
                <a:latin typeface="proxima-nova"/>
              </a:defRPr>
            </a:lvl1pPr>
            <a:lvl2pPr>
              <a:defRPr baseline="0">
                <a:latin typeface="proxima-nova"/>
              </a:defRPr>
            </a:lvl2pPr>
            <a:lvl3pPr>
              <a:defRPr baseline="0">
                <a:latin typeface="proxima-nova"/>
              </a:defRPr>
            </a:lvl3pPr>
            <a:lvl4pPr>
              <a:defRPr baseline="0">
                <a:latin typeface="proxima-nova"/>
              </a:defRPr>
            </a:lvl4pPr>
            <a:lvl5pPr>
              <a:defRPr baseline="0">
                <a:latin typeface="proxima-nov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10/6/2023</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lvl1pPr>
              <a:defRPr baseline="0">
                <a:latin typeface="proxima-nova"/>
              </a:defRPr>
            </a:lvl1p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10/6/2023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lvl1pPr>
              <a:defRPr baseline="0">
                <a:latin typeface="proxima-nova"/>
              </a:defRPr>
            </a:lvl1p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10/6/2023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10/6/2023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10/6/2023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10/6/2023</a:t>
            </a:fld>
            <a:endParaRPr lang="en-US"/>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davidvinuales.com/tag/q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desas.org/"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mailto:RA-EDGRADREQUIREMENT@PA.GOV" TargetMode="External"/><Relationship Id="rId4" Type="http://schemas.openxmlformats.org/officeDocument/2006/relationships/hyperlink" Target="http://www.education.p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196788" y="1913178"/>
            <a:ext cx="9601200" cy="2387600"/>
          </a:xfrm>
        </p:spPr>
        <p:txBody>
          <a:bodyPr>
            <a:normAutofit fontScale="90000"/>
          </a:bodyPr>
          <a:lstStyle/>
          <a:p>
            <a:r>
              <a:rPr lang="en-US" dirty="0"/>
              <a:t>Pennsylvania </a:t>
            </a:r>
            <a:br>
              <a:rPr lang="en-US" dirty="0"/>
            </a:br>
            <a:r>
              <a:rPr lang="en-US" dirty="0"/>
              <a:t>HS Graduation Requirements</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p:txBody>
          <a:bodyPr>
            <a:normAutofit/>
          </a:bodyPr>
          <a:lstStyle/>
          <a:p>
            <a:pPr>
              <a:spcBef>
                <a:spcPts val="1200"/>
              </a:spcBef>
              <a:spcAft>
                <a:spcPts val="600"/>
              </a:spcAft>
            </a:pPr>
            <a:r>
              <a:rPr lang="en-US" sz="3200" dirty="0"/>
              <a:t>Grad Report: Collecting &amp; Reporting Data</a:t>
            </a:r>
          </a:p>
          <a:p>
            <a:pPr>
              <a:spcBef>
                <a:spcPts val="1200"/>
              </a:spcBef>
              <a:spcAft>
                <a:spcPts val="1200"/>
              </a:spcAft>
            </a:pPr>
            <a:r>
              <a:rPr lang="en-US" sz="2800"/>
              <a:t>October 3, </a:t>
            </a:r>
            <a:r>
              <a:rPr lang="en-US" sz="2800" dirty="0"/>
              <a:t>2023</a:t>
            </a:r>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dirty="0"/>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CFC5-7967-B78A-C318-AC48F64E31CA}"/>
              </a:ext>
            </a:extLst>
          </p:cNvPr>
          <p:cNvSpPr>
            <a:spLocks noGrp="1"/>
          </p:cNvSpPr>
          <p:nvPr>
            <p:ph type="title"/>
          </p:nvPr>
        </p:nvSpPr>
        <p:spPr/>
        <p:txBody>
          <a:bodyPr/>
          <a:lstStyle/>
          <a:p>
            <a:r>
              <a:rPr lang="en-US" dirty="0"/>
              <a:t>Grad Report: LEA Profile</a:t>
            </a:r>
          </a:p>
        </p:txBody>
      </p:sp>
      <p:pic>
        <p:nvPicPr>
          <p:cNvPr id="6" name="Content Placeholder 5">
            <a:extLst>
              <a:ext uri="{FF2B5EF4-FFF2-40B4-BE49-F238E27FC236}">
                <a16:creationId xmlns:a16="http://schemas.microsoft.com/office/drawing/2014/main" id="{0CA5FF6C-BBA2-E898-1C75-117444B1C1C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613648" y="1288258"/>
            <a:ext cx="8996079" cy="5051079"/>
          </a:xfrm>
          <a:prstGeom prst="rect">
            <a:avLst/>
          </a:prstGeom>
        </p:spPr>
      </p:pic>
      <p:sp>
        <p:nvSpPr>
          <p:cNvPr id="4" name="Date Placeholder 3">
            <a:extLst>
              <a:ext uri="{FF2B5EF4-FFF2-40B4-BE49-F238E27FC236}">
                <a16:creationId xmlns:a16="http://schemas.microsoft.com/office/drawing/2014/main" id="{11D6A353-9824-BBA4-DE31-331D8BC7F2EB}"/>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5FC90B28-D33F-430F-4F0E-1427FC65E713}"/>
              </a:ext>
            </a:extLst>
          </p:cNvPr>
          <p:cNvSpPr>
            <a:spLocks noGrp="1"/>
          </p:cNvSpPr>
          <p:nvPr>
            <p:ph type="sldNum" sz="quarter" idx="12"/>
          </p:nvPr>
        </p:nvSpPr>
        <p:spPr/>
        <p:txBody>
          <a:bodyPr/>
          <a:lstStyle/>
          <a:p>
            <a:fld id="{B24F5015-3417-4B27-A586-E4CCF4D77832}" type="slidenum">
              <a:rPr lang="en-US" smtClean="0"/>
              <a:t>10</a:t>
            </a:fld>
            <a:endParaRPr lang="en-US"/>
          </a:p>
        </p:txBody>
      </p:sp>
      <p:pic>
        <p:nvPicPr>
          <p:cNvPr id="7" name="Picture 6">
            <a:extLst>
              <a:ext uri="{FF2B5EF4-FFF2-40B4-BE49-F238E27FC236}">
                <a16:creationId xmlns:a16="http://schemas.microsoft.com/office/drawing/2014/main" id="{99359CE4-F326-DB4B-E17E-A79F4A3E36B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09596" y="4360936"/>
            <a:ext cx="871804" cy="798645"/>
          </a:xfrm>
          <a:prstGeom prst="rect">
            <a:avLst/>
          </a:prstGeom>
        </p:spPr>
      </p:pic>
      <p:pic>
        <p:nvPicPr>
          <p:cNvPr id="8" name="Picture 7">
            <a:extLst>
              <a:ext uri="{FF2B5EF4-FFF2-40B4-BE49-F238E27FC236}">
                <a16:creationId xmlns:a16="http://schemas.microsoft.com/office/drawing/2014/main" id="{9F327C4E-DB95-1821-E417-F713138C4DD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8425" y="5284694"/>
            <a:ext cx="1305128" cy="779930"/>
          </a:xfrm>
          <a:prstGeom prst="rect">
            <a:avLst/>
          </a:prstGeom>
        </p:spPr>
      </p:pic>
    </p:spTree>
    <p:extLst>
      <p:ext uri="{BB962C8B-B14F-4D97-AF65-F5344CB8AC3E}">
        <p14:creationId xmlns:p14="http://schemas.microsoft.com/office/powerpoint/2010/main" val="398946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91BB-E0B5-373C-F6BB-450BFB66E42F}"/>
              </a:ext>
            </a:extLst>
          </p:cNvPr>
          <p:cNvSpPr>
            <a:spLocks noGrp="1"/>
          </p:cNvSpPr>
          <p:nvPr>
            <p:ph type="title"/>
          </p:nvPr>
        </p:nvSpPr>
        <p:spPr/>
        <p:txBody>
          <a:bodyPr/>
          <a:lstStyle/>
          <a:p>
            <a:r>
              <a:rPr lang="en-US" dirty="0"/>
              <a:t>Pathways to Graduation &amp; Other Diploma Options</a:t>
            </a:r>
          </a:p>
        </p:txBody>
      </p:sp>
      <p:pic>
        <p:nvPicPr>
          <p:cNvPr id="6" name="Content Placeholder 5">
            <a:extLst>
              <a:ext uri="{FF2B5EF4-FFF2-40B4-BE49-F238E27FC236}">
                <a16:creationId xmlns:a16="http://schemas.microsoft.com/office/drawing/2014/main" id="{52F100CE-CA2B-3DCD-0039-1C3347F02AE3}"/>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725295" y="1517845"/>
            <a:ext cx="4865790" cy="2737632"/>
          </a:xfrm>
          <a:prstGeom prst="rect">
            <a:avLst/>
          </a:prstGeom>
        </p:spPr>
      </p:pic>
      <p:sp>
        <p:nvSpPr>
          <p:cNvPr id="4" name="Date Placeholder 3">
            <a:extLst>
              <a:ext uri="{FF2B5EF4-FFF2-40B4-BE49-F238E27FC236}">
                <a16:creationId xmlns:a16="http://schemas.microsoft.com/office/drawing/2014/main" id="{7B46BF6A-F260-1C82-118D-4963ADE15C11}"/>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3ED95A93-FDC1-4172-1F8C-51ABB72ECCE1}"/>
              </a:ext>
            </a:extLst>
          </p:cNvPr>
          <p:cNvSpPr>
            <a:spLocks noGrp="1"/>
          </p:cNvSpPr>
          <p:nvPr>
            <p:ph type="sldNum" sz="quarter" idx="12"/>
          </p:nvPr>
        </p:nvSpPr>
        <p:spPr/>
        <p:txBody>
          <a:bodyPr/>
          <a:lstStyle/>
          <a:p>
            <a:fld id="{B24F5015-3417-4B27-A586-E4CCF4D77832}" type="slidenum">
              <a:rPr lang="en-US" smtClean="0"/>
              <a:t>11</a:t>
            </a:fld>
            <a:endParaRPr lang="en-US"/>
          </a:p>
        </p:txBody>
      </p:sp>
      <p:pic>
        <p:nvPicPr>
          <p:cNvPr id="8" name="Picture 7">
            <a:extLst>
              <a:ext uri="{FF2B5EF4-FFF2-40B4-BE49-F238E27FC236}">
                <a16:creationId xmlns:a16="http://schemas.microsoft.com/office/drawing/2014/main" id="{DFEFBC8F-F6FF-6C64-1B85-5FFB0D73BFF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1702" y="1825028"/>
            <a:ext cx="1367436" cy="451143"/>
          </a:xfrm>
          <a:prstGeom prst="rect">
            <a:avLst/>
          </a:prstGeom>
        </p:spPr>
      </p:pic>
      <p:pic>
        <p:nvPicPr>
          <p:cNvPr id="3" name="Picture 2">
            <a:extLst>
              <a:ext uri="{FF2B5EF4-FFF2-40B4-BE49-F238E27FC236}">
                <a16:creationId xmlns:a16="http://schemas.microsoft.com/office/drawing/2014/main" id="{9CC35275-2244-EAE3-0032-43F35019393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20185" y="2600365"/>
            <a:ext cx="6635002" cy="3725391"/>
          </a:xfrm>
          <a:prstGeom prst="rect">
            <a:avLst/>
          </a:prstGeom>
        </p:spPr>
      </p:pic>
      <p:pic>
        <p:nvPicPr>
          <p:cNvPr id="12" name="Picture 11">
            <a:extLst>
              <a:ext uri="{FF2B5EF4-FFF2-40B4-BE49-F238E27FC236}">
                <a16:creationId xmlns:a16="http://schemas.microsoft.com/office/drawing/2014/main" id="{75A70BEE-8E67-CE1E-05B0-1C764AE75CD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400000">
            <a:off x="5354911" y="3005398"/>
            <a:ext cx="518205" cy="999831"/>
          </a:xfrm>
          <a:prstGeom prst="rect">
            <a:avLst/>
          </a:prstGeom>
        </p:spPr>
      </p:pic>
      <p:pic>
        <p:nvPicPr>
          <p:cNvPr id="13" name="Picture 12">
            <a:extLst>
              <a:ext uri="{FF2B5EF4-FFF2-40B4-BE49-F238E27FC236}">
                <a16:creationId xmlns:a16="http://schemas.microsoft.com/office/drawing/2014/main" id="{937EE9EE-A567-76DC-0B6C-896392326C0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114098" y="4065603"/>
            <a:ext cx="999831" cy="518205"/>
          </a:xfrm>
          <a:prstGeom prst="rect">
            <a:avLst/>
          </a:prstGeom>
        </p:spPr>
      </p:pic>
      <p:pic>
        <p:nvPicPr>
          <p:cNvPr id="14" name="Picture 13">
            <a:extLst>
              <a:ext uri="{FF2B5EF4-FFF2-40B4-BE49-F238E27FC236}">
                <a16:creationId xmlns:a16="http://schemas.microsoft.com/office/drawing/2014/main" id="{5543B018-304D-C100-4A48-28B1B02AE89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114098" y="5149094"/>
            <a:ext cx="999831" cy="518205"/>
          </a:xfrm>
          <a:prstGeom prst="rect">
            <a:avLst/>
          </a:prstGeom>
        </p:spPr>
      </p:pic>
    </p:spTree>
    <p:extLst>
      <p:ext uri="{BB962C8B-B14F-4D97-AF65-F5344CB8AC3E}">
        <p14:creationId xmlns:p14="http://schemas.microsoft.com/office/powerpoint/2010/main" val="279198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86BF-885A-4100-74F5-440BF6CC5CCB}"/>
              </a:ext>
            </a:extLst>
          </p:cNvPr>
          <p:cNvSpPr>
            <a:spLocks noGrp="1"/>
          </p:cNvSpPr>
          <p:nvPr>
            <p:ph type="title"/>
          </p:nvPr>
        </p:nvSpPr>
        <p:spPr/>
        <p:txBody>
          <a:bodyPr/>
          <a:lstStyle/>
          <a:p>
            <a:r>
              <a:rPr lang="en-US" dirty="0"/>
              <a:t>Alternative Assessment Pathway</a:t>
            </a:r>
          </a:p>
        </p:txBody>
      </p:sp>
      <p:pic>
        <p:nvPicPr>
          <p:cNvPr id="6" name="Content Placeholder 5">
            <a:extLst>
              <a:ext uri="{FF2B5EF4-FFF2-40B4-BE49-F238E27FC236}">
                <a16:creationId xmlns:a16="http://schemas.microsoft.com/office/drawing/2014/main" id="{271DF002-350C-814B-C4E3-8B21FB06D70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741861" y="1690688"/>
            <a:ext cx="5354139" cy="3012391"/>
          </a:xfrm>
          <a:prstGeom prst="rect">
            <a:avLst/>
          </a:prstGeom>
        </p:spPr>
      </p:pic>
      <p:sp>
        <p:nvSpPr>
          <p:cNvPr id="4" name="Date Placeholder 3">
            <a:extLst>
              <a:ext uri="{FF2B5EF4-FFF2-40B4-BE49-F238E27FC236}">
                <a16:creationId xmlns:a16="http://schemas.microsoft.com/office/drawing/2014/main" id="{591AE9B6-1702-B8D5-EDCA-5E52171665A9}"/>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5A25A8FD-1BCB-F1CF-7081-06A0E8565628}"/>
              </a:ext>
            </a:extLst>
          </p:cNvPr>
          <p:cNvSpPr>
            <a:spLocks noGrp="1"/>
          </p:cNvSpPr>
          <p:nvPr>
            <p:ph type="sldNum" sz="quarter" idx="12"/>
          </p:nvPr>
        </p:nvSpPr>
        <p:spPr/>
        <p:txBody>
          <a:bodyPr/>
          <a:lstStyle/>
          <a:p>
            <a:fld id="{B24F5015-3417-4B27-A586-E4CCF4D77832}" type="slidenum">
              <a:rPr lang="en-US" smtClean="0"/>
              <a:t>12</a:t>
            </a:fld>
            <a:endParaRPr lang="en-US"/>
          </a:p>
        </p:txBody>
      </p:sp>
      <p:pic>
        <p:nvPicPr>
          <p:cNvPr id="7" name="Picture 6">
            <a:extLst>
              <a:ext uri="{FF2B5EF4-FFF2-40B4-BE49-F238E27FC236}">
                <a16:creationId xmlns:a16="http://schemas.microsoft.com/office/drawing/2014/main" id="{97D56FBA-804F-405C-A77C-DCF81426F9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59019" y="2626666"/>
            <a:ext cx="6642649" cy="3729684"/>
          </a:xfrm>
          <a:prstGeom prst="rect">
            <a:avLst/>
          </a:prstGeom>
        </p:spPr>
      </p:pic>
      <p:pic>
        <p:nvPicPr>
          <p:cNvPr id="8" name="Picture 7">
            <a:extLst>
              <a:ext uri="{FF2B5EF4-FFF2-40B4-BE49-F238E27FC236}">
                <a16:creationId xmlns:a16="http://schemas.microsoft.com/office/drawing/2014/main" id="{3CC9FD15-CE99-9DA6-EA19-F942B21824F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36784" y="2199861"/>
            <a:ext cx="1467738" cy="748791"/>
          </a:xfrm>
          <a:prstGeom prst="rect">
            <a:avLst/>
          </a:prstGeom>
        </p:spPr>
      </p:pic>
      <p:pic>
        <p:nvPicPr>
          <p:cNvPr id="10" name="Picture 9">
            <a:extLst>
              <a:ext uri="{FF2B5EF4-FFF2-40B4-BE49-F238E27FC236}">
                <a16:creationId xmlns:a16="http://schemas.microsoft.com/office/drawing/2014/main" id="{1934ED7B-7E4F-F2FD-B22B-66AD8738161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655719" y="3973303"/>
            <a:ext cx="999831" cy="518205"/>
          </a:xfrm>
          <a:prstGeom prst="rect">
            <a:avLst/>
          </a:prstGeom>
        </p:spPr>
      </p:pic>
    </p:spTree>
    <p:extLst>
      <p:ext uri="{BB962C8B-B14F-4D97-AF65-F5344CB8AC3E}">
        <p14:creationId xmlns:p14="http://schemas.microsoft.com/office/powerpoint/2010/main" val="263385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25F3-6D00-C0AA-27DB-81311579F72A}"/>
              </a:ext>
            </a:extLst>
          </p:cNvPr>
          <p:cNvSpPr>
            <a:spLocks noGrp="1"/>
          </p:cNvSpPr>
          <p:nvPr>
            <p:ph type="title"/>
          </p:nvPr>
        </p:nvSpPr>
        <p:spPr/>
        <p:txBody>
          <a:bodyPr/>
          <a:lstStyle/>
          <a:p>
            <a:r>
              <a:rPr lang="en-US" dirty="0"/>
              <a:t>Alternative Assessment Criteria</a:t>
            </a:r>
          </a:p>
        </p:txBody>
      </p:sp>
      <p:graphicFrame>
        <p:nvGraphicFramePr>
          <p:cNvPr id="6" name="Table 6">
            <a:extLst>
              <a:ext uri="{FF2B5EF4-FFF2-40B4-BE49-F238E27FC236}">
                <a16:creationId xmlns:a16="http://schemas.microsoft.com/office/drawing/2014/main" id="{1FB3235B-2922-E004-820C-5E07231BDABD}"/>
              </a:ext>
            </a:extLst>
          </p:cNvPr>
          <p:cNvGraphicFramePr>
            <a:graphicFrameLocks noGrp="1"/>
          </p:cNvGraphicFramePr>
          <p:nvPr>
            <p:ph idx="1"/>
            <p:extLst>
              <p:ext uri="{D42A27DB-BD31-4B8C-83A1-F6EECF244321}">
                <p14:modId xmlns:p14="http://schemas.microsoft.com/office/powerpoint/2010/main" val="318507210"/>
              </p:ext>
            </p:extLst>
          </p:nvPr>
        </p:nvGraphicFramePr>
        <p:xfrm>
          <a:off x="185057" y="1542596"/>
          <a:ext cx="11789229" cy="3398520"/>
        </p:xfrm>
        <a:graphic>
          <a:graphicData uri="http://schemas.openxmlformats.org/drawingml/2006/table">
            <a:tbl>
              <a:tblPr firstRow="1" bandRow="1">
                <a:tableStyleId>{69CF1AB2-1976-4502-BF36-3FF5EA218861}</a:tableStyleId>
              </a:tblPr>
              <a:tblGrid>
                <a:gridCol w="9481457">
                  <a:extLst>
                    <a:ext uri="{9D8B030D-6E8A-4147-A177-3AD203B41FA5}">
                      <a16:colId xmlns:a16="http://schemas.microsoft.com/office/drawing/2014/main" val="1641603059"/>
                    </a:ext>
                  </a:extLst>
                </a:gridCol>
                <a:gridCol w="2307772">
                  <a:extLst>
                    <a:ext uri="{9D8B030D-6E8A-4147-A177-3AD203B41FA5}">
                      <a16:colId xmlns:a16="http://schemas.microsoft.com/office/drawing/2014/main" val="313255916"/>
                    </a:ext>
                  </a:extLst>
                </a:gridCol>
              </a:tblGrid>
              <a:tr h="370840">
                <a:tc>
                  <a:txBody>
                    <a:bodyPr/>
                    <a:lstStyle/>
                    <a:p>
                      <a:r>
                        <a:rPr lang="en-US" sz="1200" dirty="0">
                          <a:solidFill>
                            <a:schemeClr val="bg1"/>
                          </a:solidFill>
                        </a:rPr>
                        <a:t>CRITERIA</a:t>
                      </a:r>
                    </a:p>
                  </a:txBody>
                  <a:tcPr anchor="ctr">
                    <a:solidFill>
                      <a:schemeClr val="accent1">
                        <a:lumMod val="50000"/>
                      </a:schemeClr>
                    </a:solidFill>
                  </a:tcPr>
                </a:tc>
                <a:tc>
                  <a:txBody>
                    <a:bodyPr/>
                    <a:lstStyle/>
                    <a:p>
                      <a:pPr algn="ctr"/>
                      <a:r>
                        <a:rPr lang="en-US" sz="1200" dirty="0">
                          <a:solidFill>
                            <a:schemeClr val="bg1"/>
                          </a:solidFill>
                        </a:rPr>
                        <a:t># STUDENTS UTILIZING CRITERION</a:t>
                      </a:r>
                    </a:p>
                  </a:txBody>
                  <a:tcPr anchor="ctr">
                    <a:solidFill>
                      <a:schemeClr val="accent1">
                        <a:lumMod val="50000"/>
                      </a:schemeClr>
                    </a:solidFill>
                  </a:tcPr>
                </a:tc>
                <a:extLst>
                  <a:ext uri="{0D108BD9-81ED-4DB2-BD59-A6C34878D82A}">
                    <a16:rowId xmlns:a16="http://schemas.microsoft.com/office/drawing/2014/main" val="1481594375"/>
                  </a:ext>
                </a:extLst>
              </a:tr>
              <a:tr h="370840">
                <a:tc>
                  <a:txBody>
                    <a:bodyPr/>
                    <a:lstStyle/>
                    <a:p>
                      <a:r>
                        <a:rPr lang="en-US" sz="1200" dirty="0"/>
                        <a:t>ATTAINMENT OF ≥ESTABLISHED SCORE ON APPROVED ALTERNATE ASSESSMENT</a:t>
                      </a:r>
                    </a:p>
                  </a:txBody>
                  <a:tcPr anchor="ctr">
                    <a:solidFill>
                      <a:schemeClr val="bg1">
                        <a:lumMod val="95000"/>
                      </a:schemeClr>
                    </a:solidFill>
                  </a:tcPr>
                </a:tc>
                <a:tc>
                  <a:txBody>
                    <a:bodyPr/>
                    <a:lstStyle/>
                    <a:p>
                      <a:pPr algn="ctr"/>
                      <a:r>
                        <a:rPr lang="en-US" sz="1400" b="1" dirty="0"/>
                        <a:t>4</a:t>
                      </a:r>
                    </a:p>
                  </a:txBody>
                  <a:tcPr anchor="ctr">
                    <a:solidFill>
                      <a:schemeClr val="bg1"/>
                    </a:solidFill>
                  </a:tcPr>
                </a:tc>
                <a:extLst>
                  <a:ext uri="{0D108BD9-81ED-4DB2-BD59-A6C34878D82A}">
                    <a16:rowId xmlns:a16="http://schemas.microsoft.com/office/drawing/2014/main" val="2575152793"/>
                  </a:ext>
                </a:extLst>
              </a:tr>
              <a:tr h="370840">
                <a:tc>
                  <a:txBody>
                    <a:bodyPr/>
                    <a:lstStyle/>
                    <a:p>
                      <a:r>
                        <a:rPr lang="en-US" sz="1200" dirty="0"/>
                        <a:t>ATTAINMENT OF ≥GOLD LEVEL ON ACT WORKKEYS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2603892665"/>
                  </a:ext>
                </a:extLst>
              </a:tr>
              <a:tr h="370840">
                <a:tc>
                  <a:txBody>
                    <a:bodyPr/>
                    <a:lstStyle/>
                    <a:p>
                      <a:r>
                        <a:rPr lang="en-US" sz="1200" dirty="0"/>
                        <a:t>ATTAINMENT OF ≥ESTABLISHED SCORE ON AP EXAM(S) ASSOCIATED WITH EACH KEYSTONE AREA IN WHICH STUDENT DOES NOT HAVE NUMERIC OR NON-NUMERIC SCORE OF ≥PROFICIENT</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24798938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ATTAINMENT OF ≥ESTABLISHED SCORE ON IB EXAM(S) ASSOCIATED WITH EACH KEYSTONE AREA IN WHICH STUDENT DOES NOT HAVE NUMERIC OR NON-NUMERIC SCORE OF ≥PROFICIENT</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1218570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SUCCESSFUL COMPLETION OF CONCURRENT ENROLLMENT COURSE(S) ASSOCIATED WITH EACH KEYSTONE AREA IN WHICH STUDENT DOES NOT HAVE NUMERIC OR NON-NUMERIC SCORE OF ≥PROFICIENT</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471121885"/>
                  </a:ext>
                </a:extLst>
              </a:tr>
              <a:tr h="370840">
                <a:tc>
                  <a:txBody>
                    <a:bodyPr/>
                    <a:lstStyle/>
                    <a:p>
                      <a:r>
                        <a:rPr lang="en-US" sz="1200" dirty="0"/>
                        <a:t>SUCCESSFUL COMPLETION OF PRE-APPRENTICESHIP PROGRAM</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3142610029"/>
                  </a:ext>
                </a:extLst>
              </a:tr>
              <a:tr h="370840">
                <a:tc>
                  <a:txBody>
                    <a:bodyPr/>
                    <a:lstStyle/>
                    <a:p>
                      <a:r>
                        <a:rPr lang="en-US" sz="1200" dirty="0"/>
                        <a:t>ACCEPTANCE INTO ACCREDITED NON-PROFIT IHE 4-YR PROGRAM AND EVIDENCE OF ABILITY TO ENTER INTO COLLEGE-LEVEL, CREDIT-BEARING COURSEWORK</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1</a:t>
                      </a:r>
                    </a:p>
                  </a:txBody>
                  <a:tcPr anchor="ctr">
                    <a:solidFill>
                      <a:schemeClr val="bg1"/>
                    </a:solidFill>
                  </a:tcPr>
                </a:tc>
                <a:extLst>
                  <a:ext uri="{0D108BD9-81ED-4DB2-BD59-A6C34878D82A}">
                    <a16:rowId xmlns:a16="http://schemas.microsoft.com/office/drawing/2014/main" val="1675174023"/>
                  </a:ext>
                </a:extLst>
              </a:tr>
            </a:tbl>
          </a:graphicData>
        </a:graphic>
      </p:graphicFrame>
      <p:sp>
        <p:nvSpPr>
          <p:cNvPr id="4" name="Date Placeholder 3">
            <a:extLst>
              <a:ext uri="{FF2B5EF4-FFF2-40B4-BE49-F238E27FC236}">
                <a16:creationId xmlns:a16="http://schemas.microsoft.com/office/drawing/2014/main" id="{B1B29BA3-9A92-B596-5B8E-C9125C8B8337}"/>
              </a:ext>
            </a:extLst>
          </p:cNvPr>
          <p:cNvSpPr>
            <a:spLocks noGrp="1"/>
          </p:cNvSpPr>
          <p:nvPr>
            <p:ph type="dt" sz="half" idx="10"/>
          </p:nvPr>
        </p:nvSpPr>
        <p:spPr/>
        <p:txBody>
          <a:bodyPr/>
          <a:lstStyle/>
          <a:p>
            <a:fld id="{A1DC029C-5B17-409B-86F2-A65FE5BE79A1}" type="datetime1">
              <a:rPr lang="en-US" smtClean="0"/>
              <a:t>10/6/2023</a:t>
            </a:fld>
            <a:endParaRPr lang="en-US" dirty="0"/>
          </a:p>
        </p:txBody>
      </p:sp>
      <p:sp>
        <p:nvSpPr>
          <p:cNvPr id="5" name="Slide Number Placeholder 4">
            <a:extLst>
              <a:ext uri="{FF2B5EF4-FFF2-40B4-BE49-F238E27FC236}">
                <a16:creationId xmlns:a16="http://schemas.microsoft.com/office/drawing/2014/main" id="{B849137B-FA49-5309-1899-9DD01294F9C9}"/>
              </a:ext>
            </a:extLst>
          </p:cNvPr>
          <p:cNvSpPr>
            <a:spLocks noGrp="1"/>
          </p:cNvSpPr>
          <p:nvPr>
            <p:ph type="sldNum" sz="quarter" idx="12"/>
          </p:nvPr>
        </p:nvSpPr>
        <p:spPr/>
        <p:txBody>
          <a:bodyPr/>
          <a:lstStyle/>
          <a:p>
            <a:fld id="{B24F5015-3417-4B27-A586-E4CCF4D77832}" type="slidenum">
              <a:rPr lang="en-US" smtClean="0"/>
              <a:t>13</a:t>
            </a:fld>
            <a:endParaRPr lang="en-US"/>
          </a:p>
        </p:txBody>
      </p:sp>
      <p:graphicFrame>
        <p:nvGraphicFramePr>
          <p:cNvPr id="7" name="Table 7">
            <a:extLst>
              <a:ext uri="{FF2B5EF4-FFF2-40B4-BE49-F238E27FC236}">
                <a16:creationId xmlns:a16="http://schemas.microsoft.com/office/drawing/2014/main" id="{75873863-3ADD-AFE8-AA0D-90EA72744356}"/>
              </a:ext>
            </a:extLst>
          </p:cNvPr>
          <p:cNvGraphicFramePr>
            <a:graphicFrameLocks noGrp="1"/>
          </p:cNvGraphicFramePr>
          <p:nvPr>
            <p:extLst>
              <p:ext uri="{D42A27DB-BD31-4B8C-83A1-F6EECF244321}">
                <p14:modId xmlns:p14="http://schemas.microsoft.com/office/powerpoint/2010/main" val="3574154554"/>
              </p:ext>
            </p:extLst>
          </p:nvPr>
        </p:nvGraphicFramePr>
        <p:xfrm>
          <a:off x="185057" y="5129984"/>
          <a:ext cx="11789229" cy="370840"/>
        </p:xfrm>
        <a:graphic>
          <a:graphicData uri="http://schemas.openxmlformats.org/drawingml/2006/table">
            <a:tbl>
              <a:tblPr firstRow="1" bandRow="1">
                <a:tableStyleId>{69CF1AB2-1976-4502-BF36-3FF5EA218861}</a:tableStyleId>
              </a:tblPr>
              <a:tblGrid>
                <a:gridCol w="3929743">
                  <a:extLst>
                    <a:ext uri="{9D8B030D-6E8A-4147-A177-3AD203B41FA5}">
                      <a16:colId xmlns:a16="http://schemas.microsoft.com/office/drawing/2014/main" val="325668023"/>
                    </a:ext>
                  </a:extLst>
                </a:gridCol>
                <a:gridCol w="3929743">
                  <a:extLst>
                    <a:ext uri="{9D8B030D-6E8A-4147-A177-3AD203B41FA5}">
                      <a16:colId xmlns:a16="http://schemas.microsoft.com/office/drawing/2014/main" val="4234864555"/>
                    </a:ext>
                  </a:extLst>
                </a:gridCol>
                <a:gridCol w="3929743">
                  <a:extLst>
                    <a:ext uri="{9D8B030D-6E8A-4147-A177-3AD203B41FA5}">
                      <a16:colId xmlns:a16="http://schemas.microsoft.com/office/drawing/2014/main" val="141193749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60000"/>
                              <a:lumOff val="40000"/>
                            </a:schemeClr>
                          </a:solidFil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5</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60000"/>
                              <a:lumOff val="40000"/>
                            </a:schemeClr>
                          </a:solidFill>
                        </a:rPr>
                        <a:t>[% 5]</a:t>
                      </a:r>
                    </a:p>
                  </a:txBody>
                  <a:tcPr anchor="ctr"/>
                </a:tc>
                <a:extLst>
                  <a:ext uri="{0D108BD9-81ED-4DB2-BD59-A6C34878D82A}">
                    <a16:rowId xmlns:a16="http://schemas.microsoft.com/office/drawing/2014/main" val="562549909"/>
                  </a:ext>
                </a:extLst>
              </a:tr>
            </a:tbl>
          </a:graphicData>
        </a:graphic>
      </p:graphicFrame>
      <p:sp>
        <p:nvSpPr>
          <p:cNvPr id="3" name="Oval 2">
            <a:extLst>
              <a:ext uri="{FF2B5EF4-FFF2-40B4-BE49-F238E27FC236}">
                <a16:creationId xmlns:a16="http://schemas.microsoft.com/office/drawing/2014/main" id="{2B45C324-E32A-8679-B5AD-BAE79CDBC5F3}"/>
              </a:ext>
              <a:ext uri="{C183D7F6-B498-43B3-948B-1728B52AA6E4}">
                <adec:decorative xmlns:adec="http://schemas.microsoft.com/office/drawing/2017/decorative" val="1"/>
              </a:ext>
            </a:extLst>
          </p:cNvPr>
          <p:cNvSpPr/>
          <p:nvPr/>
        </p:nvSpPr>
        <p:spPr>
          <a:xfrm>
            <a:off x="5665000" y="4969764"/>
            <a:ext cx="829341" cy="6912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Up Arrow 7">
            <a:extLst>
              <a:ext uri="{FF2B5EF4-FFF2-40B4-BE49-F238E27FC236}">
                <a16:creationId xmlns:a16="http://schemas.microsoft.com/office/drawing/2014/main" id="{CFCE099C-F30D-77D7-01D3-321AF813C041}"/>
              </a:ext>
            </a:extLst>
          </p:cNvPr>
          <p:cNvSpPr/>
          <p:nvPr/>
        </p:nvSpPr>
        <p:spPr>
          <a:xfrm>
            <a:off x="10369060" y="4969763"/>
            <a:ext cx="914400" cy="1148823"/>
          </a:xfrm>
          <a:prstGeom prst="up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5</a:t>
            </a:r>
          </a:p>
        </p:txBody>
      </p:sp>
    </p:spTree>
    <p:extLst>
      <p:ext uri="{BB962C8B-B14F-4D97-AF65-F5344CB8AC3E}">
        <p14:creationId xmlns:p14="http://schemas.microsoft.com/office/powerpoint/2010/main" val="150739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4BA5FC87-BC49-1A86-1A3D-A91FE548620D}"/>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838200" y="1517845"/>
            <a:ext cx="5053819" cy="2849273"/>
          </a:xfrm>
          <a:prstGeom prst="rect">
            <a:avLst/>
          </a:prstGeom>
        </p:spPr>
      </p:pic>
      <p:sp>
        <p:nvSpPr>
          <p:cNvPr id="2" name="Title 1">
            <a:extLst>
              <a:ext uri="{FF2B5EF4-FFF2-40B4-BE49-F238E27FC236}">
                <a16:creationId xmlns:a16="http://schemas.microsoft.com/office/drawing/2014/main" id="{F723699F-25E4-06AD-0107-65A8B51052D1}"/>
              </a:ext>
            </a:extLst>
          </p:cNvPr>
          <p:cNvSpPr>
            <a:spLocks noGrp="1"/>
          </p:cNvSpPr>
          <p:nvPr>
            <p:ph type="title"/>
          </p:nvPr>
        </p:nvSpPr>
        <p:spPr/>
        <p:txBody>
          <a:bodyPr/>
          <a:lstStyle/>
          <a:p>
            <a:r>
              <a:rPr lang="en-US" dirty="0"/>
              <a:t>Evidence-Based Pathway</a:t>
            </a:r>
          </a:p>
        </p:txBody>
      </p:sp>
      <p:sp>
        <p:nvSpPr>
          <p:cNvPr id="4" name="Date Placeholder 3">
            <a:extLst>
              <a:ext uri="{FF2B5EF4-FFF2-40B4-BE49-F238E27FC236}">
                <a16:creationId xmlns:a16="http://schemas.microsoft.com/office/drawing/2014/main" id="{A6283A5F-A554-F2AF-D7E7-03523211FF48}"/>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BC9A52F7-5349-23CB-F832-335360B4CA0F}"/>
              </a:ext>
            </a:extLst>
          </p:cNvPr>
          <p:cNvSpPr>
            <a:spLocks noGrp="1"/>
          </p:cNvSpPr>
          <p:nvPr>
            <p:ph type="sldNum" sz="quarter" idx="12"/>
          </p:nvPr>
        </p:nvSpPr>
        <p:spPr/>
        <p:txBody>
          <a:bodyPr/>
          <a:lstStyle/>
          <a:p>
            <a:fld id="{B24F5015-3417-4B27-A586-E4CCF4D77832}" type="slidenum">
              <a:rPr lang="en-US" smtClean="0"/>
              <a:t>14</a:t>
            </a:fld>
            <a:endParaRPr lang="en-US"/>
          </a:p>
        </p:txBody>
      </p:sp>
      <p:pic>
        <p:nvPicPr>
          <p:cNvPr id="8" name="Picture 7">
            <a:extLst>
              <a:ext uri="{FF2B5EF4-FFF2-40B4-BE49-F238E27FC236}">
                <a16:creationId xmlns:a16="http://schemas.microsoft.com/office/drawing/2014/main" id="{B3BC75E9-8F10-4037-F484-CD059C5BC0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31834" y="2023444"/>
            <a:ext cx="1469263" cy="749873"/>
          </a:xfrm>
          <a:prstGeom prst="rect">
            <a:avLst/>
          </a:prstGeom>
        </p:spPr>
      </p:pic>
      <p:pic>
        <p:nvPicPr>
          <p:cNvPr id="16" name="Picture 15">
            <a:extLst>
              <a:ext uri="{FF2B5EF4-FFF2-40B4-BE49-F238E27FC236}">
                <a16:creationId xmlns:a16="http://schemas.microsoft.com/office/drawing/2014/main" id="{14CC0EAA-B366-CCBC-A712-3B49102D1C2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08447" y="2473443"/>
            <a:ext cx="7036706" cy="3950938"/>
          </a:xfrm>
          <a:prstGeom prst="rect">
            <a:avLst/>
          </a:prstGeom>
        </p:spPr>
      </p:pic>
      <p:pic>
        <p:nvPicPr>
          <p:cNvPr id="11" name="Picture 10">
            <a:extLst>
              <a:ext uri="{FF2B5EF4-FFF2-40B4-BE49-F238E27FC236}">
                <a16:creationId xmlns:a16="http://schemas.microsoft.com/office/drawing/2014/main" id="{E6290B65-2CA0-D774-FF89-6D7E84265A5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35873" y="4256563"/>
            <a:ext cx="999831" cy="518205"/>
          </a:xfrm>
          <a:prstGeom prst="rect">
            <a:avLst/>
          </a:prstGeom>
        </p:spPr>
      </p:pic>
    </p:spTree>
    <p:extLst>
      <p:ext uri="{BB962C8B-B14F-4D97-AF65-F5344CB8AC3E}">
        <p14:creationId xmlns:p14="http://schemas.microsoft.com/office/powerpoint/2010/main" val="336398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25F3-6D00-C0AA-27DB-81311579F72A}"/>
              </a:ext>
            </a:extLst>
          </p:cNvPr>
          <p:cNvSpPr>
            <a:spLocks noGrp="1"/>
          </p:cNvSpPr>
          <p:nvPr>
            <p:ph type="title"/>
          </p:nvPr>
        </p:nvSpPr>
        <p:spPr>
          <a:xfrm>
            <a:off x="838200" y="0"/>
            <a:ext cx="10515600" cy="1325563"/>
          </a:xfrm>
        </p:spPr>
        <p:txBody>
          <a:bodyPr/>
          <a:lstStyle/>
          <a:p>
            <a:r>
              <a:rPr lang="en-US" dirty="0"/>
              <a:t>Evidence-Based Criteria</a:t>
            </a:r>
          </a:p>
        </p:txBody>
      </p:sp>
      <p:graphicFrame>
        <p:nvGraphicFramePr>
          <p:cNvPr id="6" name="Table 6">
            <a:extLst>
              <a:ext uri="{FF2B5EF4-FFF2-40B4-BE49-F238E27FC236}">
                <a16:creationId xmlns:a16="http://schemas.microsoft.com/office/drawing/2014/main" id="{1FB3235B-2922-E004-820C-5E07231BDABD}"/>
              </a:ext>
            </a:extLst>
          </p:cNvPr>
          <p:cNvGraphicFramePr>
            <a:graphicFrameLocks noGrp="1"/>
          </p:cNvGraphicFramePr>
          <p:nvPr>
            <p:ph idx="1"/>
            <p:extLst>
              <p:ext uri="{D42A27DB-BD31-4B8C-83A1-F6EECF244321}">
                <p14:modId xmlns:p14="http://schemas.microsoft.com/office/powerpoint/2010/main" val="2326573083"/>
              </p:ext>
            </p:extLst>
          </p:nvPr>
        </p:nvGraphicFramePr>
        <p:xfrm>
          <a:off x="185057" y="1128928"/>
          <a:ext cx="11789229" cy="4267200"/>
        </p:xfrm>
        <a:graphic>
          <a:graphicData uri="http://schemas.openxmlformats.org/drawingml/2006/table">
            <a:tbl>
              <a:tblPr firstRow="1" bandRow="1">
                <a:tableStyleId>{69CF1AB2-1976-4502-BF36-3FF5EA218861}</a:tableStyleId>
              </a:tblPr>
              <a:tblGrid>
                <a:gridCol w="337457">
                  <a:extLst>
                    <a:ext uri="{9D8B030D-6E8A-4147-A177-3AD203B41FA5}">
                      <a16:colId xmlns:a16="http://schemas.microsoft.com/office/drawing/2014/main" val="3443410048"/>
                    </a:ext>
                  </a:extLst>
                </a:gridCol>
                <a:gridCol w="9078686">
                  <a:extLst>
                    <a:ext uri="{9D8B030D-6E8A-4147-A177-3AD203B41FA5}">
                      <a16:colId xmlns:a16="http://schemas.microsoft.com/office/drawing/2014/main" val="1641603059"/>
                    </a:ext>
                  </a:extLst>
                </a:gridCol>
                <a:gridCol w="2373086">
                  <a:extLst>
                    <a:ext uri="{9D8B030D-6E8A-4147-A177-3AD203B41FA5}">
                      <a16:colId xmlns:a16="http://schemas.microsoft.com/office/drawing/2014/main" val="313255916"/>
                    </a:ext>
                  </a:extLst>
                </a:gridCol>
              </a:tblGrid>
              <a:tr h="370840">
                <a:tc>
                  <a:txBody>
                    <a:bodyPr/>
                    <a:lstStyle/>
                    <a:p>
                      <a:pPr>
                        <a:lnSpc>
                          <a:spcPct val="100000"/>
                        </a:lnSpc>
                      </a:pPr>
                      <a:endParaRPr lang="en-US" sz="1400" dirty="0">
                        <a:solidFill>
                          <a:schemeClr val="bg1"/>
                        </a:solidFill>
                      </a:endParaRPr>
                    </a:p>
                  </a:txBody>
                  <a:tcPr anchor="ctr">
                    <a:solidFill>
                      <a:schemeClr val="accent1">
                        <a:lumMod val="50000"/>
                      </a:schemeClr>
                    </a:solidFill>
                  </a:tcPr>
                </a:tc>
                <a:tc>
                  <a:txBody>
                    <a:bodyPr/>
                    <a:lstStyle/>
                    <a:p>
                      <a:pPr>
                        <a:lnSpc>
                          <a:spcPct val="100000"/>
                        </a:lnSpc>
                      </a:pPr>
                      <a:endParaRPr lang="en-US" sz="1400" dirty="0">
                        <a:solidFill>
                          <a:schemeClr val="bg1"/>
                        </a:solidFill>
                      </a:endParaRPr>
                    </a:p>
                  </a:txBody>
                  <a:tcPr anchor="ctr">
                    <a:solidFill>
                      <a:schemeClr val="accent1">
                        <a:lumMod val="50000"/>
                      </a:schemeClr>
                    </a:solidFill>
                  </a:tcPr>
                </a:tc>
                <a:tc>
                  <a:txBody>
                    <a:bodyPr/>
                    <a:lstStyle/>
                    <a:p>
                      <a:pPr algn="ctr">
                        <a:lnSpc>
                          <a:spcPct val="100000"/>
                        </a:lnSpc>
                      </a:pPr>
                      <a:r>
                        <a:rPr lang="en-US" sz="1200" dirty="0">
                          <a:solidFill>
                            <a:schemeClr val="bg1"/>
                          </a:solidFill>
                        </a:rPr>
                        <a:t># STUDENTS WHO UTILIZED THIS CRITERION TO SATISFY PATHWAY</a:t>
                      </a:r>
                    </a:p>
                  </a:txBody>
                  <a:tcPr anchor="ctr">
                    <a:solidFill>
                      <a:schemeClr val="accent1">
                        <a:lumMod val="50000"/>
                      </a:schemeClr>
                    </a:solidFill>
                  </a:tcPr>
                </a:tc>
                <a:extLst>
                  <a:ext uri="{0D108BD9-81ED-4DB2-BD59-A6C34878D82A}">
                    <a16:rowId xmlns:a16="http://schemas.microsoft.com/office/drawing/2014/main" val="1481594375"/>
                  </a:ext>
                </a:extLst>
              </a:tr>
              <a:tr h="0">
                <a:tc rowSpan="7">
                  <a:txBody>
                    <a:bodyPr/>
                    <a:lstStyle/>
                    <a:p>
                      <a:pPr algn="ctr">
                        <a:lnSpc>
                          <a:spcPct val="100000"/>
                        </a:lnSpc>
                      </a:pPr>
                      <a:r>
                        <a:rPr lang="en-US" sz="1200" b="1" dirty="0"/>
                        <a:t>SECTION ONE</a:t>
                      </a:r>
                    </a:p>
                  </a:txBody>
                  <a:tcPr vert="vert270" anchor="ctr">
                    <a:lnB w="38100"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nSpc>
                          <a:spcPct val="100000"/>
                        </a:lnSpc>
                      </a:pPr>
                      <a:r>
                        <a:rPr lang="en-US" sz="1200" dirty="0"/>
                        <a:t>ATTAINMENT OF ≥ESTABLISHED SCORE ON ACT WORKEYS</a:t>
                      </a:r>
                    </a:p>
                  </a:txBody>
                  <a:tcPr anchor="ctr">
                    <a:solidFill>
                      <a:schemeClr val="bg1">
                        <a:lumMod val="95000"/>
                      </a:schemeClr>
                    </a:solidFill>
                  </a:tcPr>
                </a:tc>
                <a:tc>
                  <a:txBody>
                    <a:bodyPr/>
                    <a:lstStyle/>
                    <a:p>
                      <a:pPr algn="ctr">
                        <a:lnSpc>
                          <a:spcPct val="100000"/>
                        </a:lnSpc>
                      </a:pPr>
                      <a:r>
                        <a:rPr lang="en-US" sz="1400" b="1" dirty="0"/>
                        <a:t>0</a:t>
                      </a:r>
                    </a:p>
                  </a:txBody>
                  <a:tcPr anchor="ctr">
                    <a:solidFill>
                      <a:schemeClr val="bg1"/>
                    </a:solidFill>
                  </a:tcPr>
                </a:tc>
                <a:extLst>
                  <a:ext uri="{0D108BD9-81ED-4DB2-BD59-A6C34878D82A}">
                    <a16:rowId xmlns:a16="http://schemas.microsoft.com/office/drawing/2014/main" val="2575152793"/>
                  </a:ext>
                </a:extLst>
              </a:tr>
              <a:tr h="0">
                <a:tc vMerge="1">
                  <a:txBody>
                    <a:bodyPr/>
                    <a:lstStyle/>
                    <a:p>
                      <a:endParaRPr lang="en-US" sz="1200" dirty="0"/>
                    </a:p>
                  </a:txBody>
                  <a:tcPr anchor="ctr">
                    <a:solidFill>
                      <a:schemeClr val="bg1">
                        <a:lumMod val="95000"/>
                      </a:schemeClr>
                    </a:solidFill>
                  </a:tcPr>
                </a:tc>
                <a:tc>
                  <a:txBody>
                    <a:bodyPr/>
                    <a:lstStyle/>
                    <a:p>
                      <a:pPr>
                        <a:lnSpc>
                          <a:spcPct val="100000"/>
                        </a:lnSpc>
                      </a:pPr>
                      <a:r>
                        <a:rPr lang="en-US" sz="1200" dirty="0"/>
                        <a:t>ATTAINMENT OF ≥ESTABLISHED SCORE ON SAT SUBJECT TEST</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2603892665"/>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ACCEPTANCE INTO ACCREDITED NON-PROFIT IHE OTHER-THAN-4-YR PROGRAM AND EVIDENCE OF ABILITY TO ENTER INTO COLLEGE-LEVEL, CREDIT-BEARING COURSEWORK</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2623245222"/>
                  </a:ext>
                </a:extLst>
              </a:tr>
              <a:tr h="0">
                <a:tc vMerge="1">
                  <a:txBody>
                    <a:bodyPr/>
                    <a:lstStyle/>
                    <a:p>
                      <a:endParaRPr lang="en-US" sz="1200" dirty="0"/>
                    </a:p>
                  </a:txBody>
                  <a:tcPr anchor="ctr">
                    <a:solidFill>
                      <a:schemeClr val="bg1">
                        <a:lumMod val="95000"/>
                      </a:schemeClr>
                    </a:solidFill>
                  </a:tcPr>
                </a:tc>
                <a:tc>
                  <a:txBody>
                    <a:bodyPr/>
                    <a:lstStyle/>
                    <a:p>
                      <a:pPr>
                        <a:lnSpc>
                          <a:spcPct val="100000"/>
                        </a:lnSpc>
                      </a:pPr>
                      <a:r>
                        <a:rPr lang="en-US" sz="1200" dirty="0"/>
                        <a:t>ATTAINMENT OF INDUSTRY-RECOGNIZED CREDENTIAL</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10</a:t>
                      </a:r>
                    </a:p>
                  </a:txBody>
                  <a:tcPr anchor="ctr">
                    <a:solidFill>
                      <a:schemeClr val="bg1"/>
                    </a:solidFill>
                  </a:tcPr>
                </a:tc>
                <a:extLst>
                  <a:ext uri="{0D108BD9-81ED-4DB2-BD59-A6C34878D82A}">
                    <a16:rowId xmlns:a16="http://schemas.microsoft.com/office/drawing/2014/main" val="1836334972"/>
                  </a:ext>
                </a:extLst>
              </a:tr>
              <a:tr h="0">
                <a:tc vMerge="1">
                  <a:txBody>
                    <a:bodyPr/>
                    <a:lstStyle/>
                    <a:p>
                      <a:endParaRPr lang="en-US" sz="1200" dirty="0"/>
                    </a:p>
                  </a:txBody>
                  <a:tcPr anchor="ctr">
                    <a:solidFill>
                      <a:schemeClr val="bg1">
                        <a:lumMod val="95000"/>
                      </a:schemeClr>
                    </a:solidFill>
                  </a:tcPr>
                </a:tc>
                <a:tc>
                  <a:txBody>
                    <a:bodyPr/>
                    <a:lstStyle/>
                    <a:p>
                      <a:pPr>
                        <a:lnSpc>
                          <a:spcPct val="100000"/>
                        </a:lnSpc>
                      </a:pPr>
                      <a:r>
                        <a:rPr lang="en-US" sz="1200" dirty="0"/>
                        <a:t>ATTAINMENT OF ≥ESTABLISHED SCORE ON AP EXAM</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2479893818"/>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ATTAINMENT OF ≥ESTABLISHED SCORE ON IB EXAM</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1218570101"/>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B w="38100"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SUCCESSFUL COMPLETION OF CONCURRENT ENROLLMENT COURSE OR POSTSECONDARY COURSE</a:t>
                      </a:r>
                    </a:p>
                  </a:txBody>
                  <a:tcPr anchor="ctr">
                    <a:lnB w="38100"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2</a:t>
                      </a:r>
                    </a:p>
                  </a:txBody>
                  <a:tcPr anchor="ctr">
                    <a:lnB w="381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1121885"/>
                  </a:ext>
                </a:extLst>
              </a:tr>
              <a:tr h="0">
                <a:tc rowSpan="5">
                  <a:txBody>
                    <a:bodyPr/>
                    <a:lstStyle/>
                    <a:p>
                      <a:pPr algn="ctr">
                        <a:lnSpc>
                          <a:spcPct val="100000"/>
                        </a:lnSpc>
                      </a:pPr>
                      <a:r>
                        <a:rPr lang="en-US" sz="1200" b="1" dirty="0"/>
                        <a:t>SECTION TWO</a:t>
                      </a:r>
                    </a:p>
                  </a:txBody>
                  <a:tcPr vert="vert270" anchor="ctr">
                    <a:lnT w="38100" cap="flat" cmpd="sng" algn="ctr">
                      <a:solidFill>
                        <a:schemeClr val="accent1">
                          <a:lumMod val="75000"/>
                        </a:schemeClr>
                      </a:solidFill>
                      <a:prstDash val="solid"/>
                      <a:round/>
                      <a:headEnd type="none" w="med" len="med"/>
                      <a:tailEnd type="none" w="med" len="med"/>
                    </a:lnT>
                    <a:solidFill>
                      <a:schemeClr val="bg1">
                        <a:lumMod val="95000"/>
                      </a:schemeClr>
                    </a:solidFill>
                  </a:tcPr>
                </a:tc>
                <a:tc>
                  <a:txBody>
                    <a:bodyPr/>
                    <a:lstStyle/>
                    <a:p>
                      <a:pPr>
                        <a:lnSpc>
                          <a:spcPct val="100000"/>
                        </a:lnSpc>
                      </a:pPr>
                      <a:r>
                        <a:rPr lang="en-US" sz="1200" dirty="0"/>
                        <a:t>SATISFACTORY COMPLETION OF APPROVED SERVICE-LEARNING PROJECT</a:t>
                      </a:r>
                    </a:p>
                  </a:txBody>
                  <a:tcPr anchor="ctr">
                    <a:lnT w="38100" cap="flat" cmpd="sng" algn="ctr">
                      <a:solidFill>
                        <a:schemeClr val="accent1">
                          <a:lumMod val="7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10</a:t>
                      </a:r>
                    </a:p>
                  </a:txBody>
                  <a:tcPr anchor="ctr">
                    <a:lnT w="38100" cap="flat" cmpd="sng" algn="ctr">
                      <a:solidFill>
                        <a:schemeClr val="accent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142610029"/>
                  </a:ext>
                </a:extLst>
              </a:tr>
              <a:tr h="0">
                <a:tc vMerge="1">
                  <a:txBody>
                    <a:bodyPr/>
                    <a:lstStyle/>
                    <a:p>
                      <a:endParaRPr lang="en-US" sz="1200" dirty="0"/>
                    </a:p>
                  </a:txBody>
                  <a:tcPr anchor="ctr">
                    <a:solidFill>
                      <a:schemeClr val="bg1">
                        <a:lumMod val="95000"/>
                      </a:schemeClr>
                    </a:solidFill>
                  </a:tcPr>
                </a:tc>
                <a:tc>
                  <a:txBody>
                    <a:bodyPr/>
                    <a:lstStyle/>
                    <a:p>
                      <a:pPr>
                        <a:lnSpc>
                          <a:spcPct val="100000"/>
                        </a:lnSpc>
                      </a:pPr>
                      <a:r>
                        <a:rPr lang="en-US" sz="1200" dirty="0"/>
                        <a:t>ATTAINMENT OF NUMERIC OR NON-NUMERIC SCORE OF ≥PROFICIENT FOR KEYSTONE EXAM</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1675174023"/>
                  </a:ext>
                </a:extLst>
              </a:tr>
              <a:tr h="0">
                <a:tc vMerge="1">
                  <a:txBody>
                    <a:bodyPr/>
                    <a:lstStyle/>
                    <a:p>
                      <a:endParaRPr lang="en-US" sz="1200" dirty="0"/>
                    </a:p>
                  </a:txBody>
                  <a:tcPr anchor="ctr">
                    <a:solidFill>
                      <a:schemeClr val="bg1">
                        <a:lumMod val="95000"/>
                      </a:schemeClr>
                    </a:solidFill>
                  </a:tcPr>
                </a:tc>
                <a:tc>
                  <a:txBody>
                    <a:bodyPr/>
                    <a:lstStyle/>
                    <a:p>
                      <a:pPr>
                        <a:lnSpc>
                          <a:spcPct val="100000"/>
                        </a:lnSpc>
                      </a:pPr>
                      <a:r>
                        <a:rPr lang="en-US" sz="1200" dirty="0"/>
                        <a:t>GUARANTEE OF FULL-TIME EMPLOYMENT</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2</a:t>
                      </a:r>
                    </a:p>
                  </a:txBody>
                  <a:tcPr anchor="ctr">
                    <a:solidFill>
                      <a:schemeClr val="bg1"/>
                    </a:solidFill>
                  </a:tcPr>
                </a:tc>
                <a:extLst>
                  <a:ext uri="{0D108BD9-81ED-4DB2-BD59-A6C34878D82A}">
                    <a16:rowId xmlns:a16="http://schemas.microsoft.com/office/drawing/2014/main" val="366449523"/>
                  </a:ext>
                </a:extLst>
              </a:tr>
              <a:tr h="0">
                <a:tc vMerge="1">
                  <a:txBody>
                    <a:bodyPr/>
                    <a:lstStyle/>
                    <a:p>
                      <a:endParaRPr lang="en-US" sz="1200" dirty="0"/>
                    </a:p>
                  </a:txBody>
                  <a:tcPr anchor="ctr">
                    <a:solidFill>
                      <a:schemeClr val="bg1">
                        <a:lumMod val="95000"/>
                      </a:schemeClr>
                    </a:solidFill>
                  </a:tcPr>
                </a:tc>
                <a:tc>
                  <a:txBody>
                    <a:bodyPr/>
                    <a:lstStyle/>
                    <a:p>
                      <a:pPr>
                        <a:lnSpc>
                          <a:spcPct val="100000"/>
                        </a:lnSpc>
                      </a:pPr>
                      <a:r>
                        <a:rPr lang="en-US" sz="1200" dirty="0"/>
                        <a:t>SUCCESSFUL COMPLETION OF INTERNSHIP, EXTERNSHIP, OR COOPERATIVE EDUCATION PROGRAM</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4</a:t>
                      </a:r>
                    </a:p>
                  </a:txBody>
                  <a:tcPr anchor="ctr">
                    <a:solidFill>
                      <a:schemeClr val="bg1"/>
                    </a:solidFill>
                  </a:tcPr>
                </a:tc>
                <a:extLst>
                  <a:ext uri="{0D108BD9-81ED-4DB2-BD59-A6C34878D82A}">
                    <a16:rowId xmlns:a16="http://schemas.microsoft.com/office/drawing/2014/main" val="849641342"/>
                  </a:ext>
                </a:extLst>
              </a:tr>
              <a:tr h="0">
                <a:tc vMerge="1">
                  <a:txBody>
                    <a:bodyPr/>
                    <a:lstStyle/>
                    <a:p>
                      <a:endParaRPr lang="en-US" sz="1200" dirty="0"/>
                    </a:p>
                  </a:txBody>
                  <a:tcPr anchor="ctr">
                    <a:solidFill>
                      <a:schemeClr val="bg1">
                        <a:lumMod val="95000"/>
                      </a:schemeClr>
                    </a:solidFill>
                  </a:tcPr>
                </a:tc>
                <a:tc>
                  <a:txBody>
                    <a:bodyPr/>
                    <a:lstStyle/>
                    <a:p>
                      <a:pPr>
                        <a:lnSpc>
                          <a:spcPct val="100000"/>
                        </a:lnSpc>
                      </a:pPr>
                      <a:r>
                        <a:rPr lang="en-US" sz="1200" dirty="0"/>
                        <a:t>SATISFACTORY COMPLIANCE WITH NCAA DII CORE COURSES WITH A MINIMUM GPA OF 2.0 OR EQUIVALENT</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0</a:t>
                      </a:r>
                    </a:p>
                  </a:txBody>
                  <a:tcPr anchor="ctr">
                    <a:solidFill>
                      <a:schemeClr val="bg1"/>
                    </a:solidFill>
                  </a:tcPr>
                </a:tc>
                <a:extLst>
                  <a:ext uri="{0D108BD9-81ED-4DB2-BD59-A6C34878D82A}">
                    <a16:rowId xmlns:a16="http://schemas.microsoft.com/office/drawing/2014/main" val="1433505964"/>
                  </a:ext>
                </a:extLst>
              </a:tr>
            </a:tbl>
          </a:graphicData>
        </a:graphic>
      </p:graphicFrame>
      <p:sp>
        <p:nvSpPr>
          <p:cNvPr id="4" name="Date Placeholder 3">
            <a:extLst>
              <a:ext uri="{FF2B5EF4-FFF2-40B4-BE49-F238E27FC236}">
                <a16:creationId xmlns:a16="http://schemas.microsoft.com/office/drawing/2014/main" id="{B1B29BA3-9A92-B596-5B8E-C9125C8B8337}"/>
              </a:ext>
            </a:extLst>
          </p:cNvPr>
          <p:cNvSpPr>
            <a:spLocks noGrp="1"/>
          </p:cNvSpPr>
          <p:nvPr>
            <p:ph type="dt" sz="half" idx="10"/>
          </p:nvPr>
        </p:nvSpPr>
        <p:spPr/>
        <p:txBody>
          <a:bodyPr/>
          <a:lstStyle/>
          <a:p>
            <a:fld id="{A1DC029C-5B17-409B-86F2-A65FE5BE79A1}" type="datetime1">
              <a:rPr lang="en-US" smtClean="0"/>
              <a:t>10/6/2023</a:t>
            </a:fld>
            <a:endParaRPr lang="en-US" dirty="0"/>
          </a:p>
        </p:txBody>
      </p:sp>
      <p:sp>
        <p:nvSpPr>
          <p:cNvPr id="5" name="Slide Number Placeholder 4">
            <a:extLst>
              <a:ext uri="{FF2B5EF4-FFF2-40B4-BE49-F238E27FC236}">
                <a16:creationId xmlns:a16="http://schemas.microsoft.com/office/drawing/2014/main" id="{B849137B-FA49-5309-1899-9DD01294F9C9}"/>
              </a:ext>
            </a:extLst>
          </p:cNvPr>
          <p:cNvSpPr>
            <a:spLocks noGrp="1"/>
          </p:cNvSpPr>
          <p:nvPr>
            <p:ph type="sldNum" sz="quarter" idx="12"/>
          </p:nvPr>
        </p:nvSpPr>
        <p:spPr/>
        <p:txBody>
          <a:bodyPr/>
          <a:lstStyle/>
          <a:p>
            <a:fld id="{B24F5015-3417-4B27-A586-E4CCF4D77832}" type="slidenum">
              <a:rPr lang="en-US" smtClean="0"/>
              <a:t>15</a:t>
            </a:fld>
            <a:endParaRPr lang="en-US" dirty="0"/>
          </a:p>
        </p:txBody>
      </p:sp>
      <p:graphicFrame>
        <p:nvGraphicFramePr>
          <p:cNvPr id="3" name="Table 7">
            <a:extLst>
              <a:ext uri="{FF2B5EF4-FFF2-40B4-BE49-F238E27FC236}">
                <a16:creationId xmlns:a16="http://schemas.microsoft.com/office/drawing/2014/main" id="{AAB51A56-22D7-B826-4F61-23EE3B471090}"/>
              </a:ext>
            </a:extLst>
          </p:cNvPr>
          <p:cNvGraphicFramePr>
            <a:graphicFrameLocks noGrp="1"/>
          </p:cNvGraphicFramePr>
          <p:nvPr>
            <p:extLst>
              <p:ext uri="{D42A27DB-BD31-4B8C-83A1-F6EECF244321}">
                <p14:modId xmlns:p14="http://schemas.microsoft.com/office/powerpoint/2010/main" val="3116829856"/>
              </p:ext>
            </p:extLst>
          </p:nvPr>
        </p:nvGraphicFramePr>
        <p:xfrm>
          <a:off x="185057" y="5543645"/>
          <a:ext cx="11789229" cy="370840"/>
        </p:xfrm>
        <a:graphic>
          <a:graphicData uri="http://schemas.openxmlformats.org/drawingml/2006/table">
            <a:tbl>
              <a:tblPr firstRow="1" bandRow="1">
                <a:tableStyleId>{69CF1AB2-1976-4502-BF36-3FF5EA218861}</a:tableStyleId>
              </a:tblPr>
              <a:tblGrid>
                <a:gridCol w="3929743">
                  <a:extLst>
                    <a:ext uri="{9D8B030D-6E8A-4147-A177-3AD203B41FA5}">
                      <a16:colId xmlns:a16="http://schemas.microsoft.com/office/drawing/2014/main" val="325668023"/>
                    </a:ext>
                  </a:extLst>
                </a:gridCol>
                <a:gridCol w="3929743">
                  <a:extLst>
                    <a:ext uri="{9D8B030D-6E8A-4147-A177-3AD203B41FA5}">
                      <a16:colId xmlns:a16="http://schemas.microsoft.com/office/drawing/2014/main" val="4234864555"/>
                    </a:ext>
                  </a:extLst>
                </a:gridCol>
                <a:gridCol w="3929743">
                  <a:extLst>
                    <a:ext uri="{9D8B030D-6E8A-4147-A177-3AD203B41FA5}">
                      <a16:colId xmlns:a16="http://schemas.microsoft.com/office/drawing/2014/main" val="141193749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60000"/>
                              <a:lumOff val="40000"/>
                            </a:schemeClr>
                          </a:solidFill>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10</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60000"/>
                              <a:lumOff val="40000"/>
                            </a:schemeClr>
                          </a:solidFill>
                        </a:rPr>
                        <a:t>[% 10]</a:t>
                      </a:r>
                    </a:p>
                  </a:txBody>
                  <a:tcPr anchor="ctr"/>
                </a:tc>
                <a:extLst>
                  <a:ext uri="{0D108BD9-81ED-4DB2-BD59-A6C34878D82A}">
                    <a16:rowId xmlns:a16="http://schemas.microsoft.com/office/drawing/2014/main" val="562549909"/>
                  </a:ext>
                </a:extLst>
              </a:tr>
            </a:tbl>
          </a:graphicData>
        </a:graphic>
      </p:graphicFrame>
      <p:sp>
        <p:nvSpPr>
          <p:cNvPr id="8" name="Oval 7">
            <a:extLst>
              <a:ext uri="{FF2B5EF4-FFF2-40B4-BE49-F238E27FC236}">
                <a16:creationId xmlns:a16="http://schemas.microsoft.com/office/drawing/2014/main" id="{F443B0DC-DCCB-5159-B49C-DB8570A22DE4}"/>
              </a:ext>
              <a:ext uri="{C183D7F6-B498-43B3-948B-1728B52AA6E4}">
                <adec:decorative xmlns:adec="http://schemas.microsoft.com/office/drawing/2017/decorative" val="1"/>
              </a:ext>
            </a:extLst>
          </p:cNvPr>
          <p:cNvSpPr/>
          <p:nvPr/>
        </p:nvSpPr>
        <p:spPr>
          <a:xfrm>
            <a:off x="5665000" y="5420721"/>
            <a:ext cx="829341" cy="6166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llout: Left Arrow 8">
            <a:extLst>
              <a:ext uri="{FF2B5EF4-FFF2-40B4-BE49-F238E27FC236}">
                <a16:creationId xmlns:a16="http://schemas.microsoft.com/office/drawing/2014/main" id="{7ADC3AF6-7324-1A8A-B8CA-B822022185F5}"/>
              </a:ext>
            </a:extLst>
          </p:cNvPr>
          <p:cNvSpPr/>
          <p:nvPr/>
        </p:nvSpPr>
        <p:spPr>
          <a:xfrm>
            <a:off x="11177814" y="2478755"/>
            <a:ext cx="914400" cy="914400"/>
          </a:xfrm>
          <a:prstGeom prst="leftArrowCallou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12</a:t>
            </a:r>
          </a:p>
        </p:txBody>
      </p:sp>
      <p:sp>
        <p:nvSpPr>
          <p:cNvPr id="10" name="Callout: Left-Right Arrow 9">
            <a:extLst>
              <a:ext uri="{FF2B5EF4-FFF2-40B4-BE49-F238E27FC236}">
                <a16:creationId xmlns:a16="http://schemas.microsoft.com/office/drawing/2014/main" id="{BE2F6830-C55A-A608-6A68-58D87340F2F3}"/>
              </a:ext>
            </a:extLst>
          </p:cNvPr>
          <p:cNvSpPr/>
          <p:nvPr/>
        </p:nvSpPr>
        <p:spPr>
          <a:xfrm rot="5400000">
            <a:off x="10764305" y="3886760"/>
            <a:ext cx="1216152" cy="576072"/>
          </a:xfrm>
          <a:prstGeom prst="leftRightArrowCallou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rgbClr val="C00000"/>
                </a:solidFill>
              </a:rPr>
              <a:t>28</a:t>
            </a:r>
          </a:p>
        </p:txBody>
      </p:sp>
    </p:spTree>
    <p:extLst>
      <p:ext uri="{BB962C8B-B14F-4D97-AF65-F5344CB8AC3E}">
        <p14:creationId xmlns:p14="http://schemas.microsoft.com/office/powerpoint/2010/main" val="115321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3979-8593-D0A5-64A4-9A2250C53270}"/>
              </a:ext>
            </a:extLst>
          </p:cNvPr>
          <p:cNvSpPr>
            <a:spLocks noGrp="1"/>
          </p:cNvSpPr>
          <p:nvPr>
            <p:ph type="title"/>
          </p:nvPr>
        </p:nvSpPr>
        <p:spPr/>
        <p:txBody>
          <a:bodyPr/>
          <a:lstStyle/>
          <a:p>
            <a:r>
              <a:rPr lang="en-US" dirty="0"/>
              <a:t>Special Education Program</a:t>
            </a:r>
          </a:p>
        </p:txBody>
      </p:sp>
      <p:pic>
        <p:nvPicPr>
          <p:cNvPr id="6" name="Content Placeholder 5">
            <a:extLst>
              <a:ext uri="{FF2B5EF4-FFF2-40B4-BE49-F238E27FC236}">
                <a16:creationId xmlns:a16="http://schemas.microsoft.com/office/drawing/2014/main" id="{EF03A1F7-E2D9-EAB9-FB20-DB6F17C1BF1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721221" y="1356209"/>
            <a:ext cx="8619565" cy="4839674"/>
          </a:xfrm>
          <a:prstGeom prst="rect">
            <a:avLst/>
          </a:prstGeom>
        </p:spPr>
      </p:pic>
      <p:sp>
        <p:nvSpPr>
          <p:cNvPr id="4" name="Date Placeholder 3">
            <a:extLst>
              <a:ext uri="{FF2B5EF4-FFF2-40B4-BE49-F238E27FC236}">
                <a16:creationId xmlns:a16="http://schemas.microsoft.com/office/drawing/2014/main" id="{195D613D-769E-2771-B15A-DA48FD9A787C}"/>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CFB38B8C-1635-EB6E-1173-A479C6500340}"/>
              </a:ext>
            </a:extLst>
          </p:cNvPr>
          <p:cNvSpPr>
            <a:spLocks noGrp="1"/>
          </p:cNvSpPr>
          <p:nvPr>
            <p:ph type="sldNum" sz="quarter" idx="12"/>
          </p:nvPr>
        </p:nvSpPr>
        <p:spPr/>
        <p:txBody>
          <a:bodyPr/>
          <a:lstStyle/>
          <a:p>
            <a:fld id="{B24F5015-3417-4B27-A586-E4CCF4D77832}" type="slidenum">
              <a:rPr lang="en-US" smtClean="0"/>
              <a:t>16</a:t>
            </a:fld>
            <a:endParaRPr lang="en-US"/>
          </a:p>
        </p:txBody>
      </p:sp>
      <p:pic>
        <p:nvPicPr>
          <p:cNvPr id="7" name="Picture 6">
            <a:extLst>
              <a:ext uri="{FF2B5EF4-FFF2-40B4-BE49-F238E27FC236}">
                <a16:creationId xmlns:a16="http://schemas.microsoft.com/office/drawing/2014/main" id="{CEBDEEE2-7A39-74AF-0E66-A6CFDFA98C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74815" y="2877671"/>
            <a:ext cx="2895126" cy="953160"/>
          </a:xfrm>
          <a:prstGeom prst="rect">
            <a:avLst/>
          </a:prstGeom>
        </p:spPr>
      </p:pic>
    </p:spTree>
    <p:extLst>
      <p:ext uri="{BB962C8B-B14F-4D97-AF65-F5344CB8AC3E}">
        <p14:creationId xmlns:p14="http://schemas.microsoft.com/office/powerpoint/2010/main" val="373559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2176-9D37-51C8-4372-66BC4E4FE311}"/>
              </a:ext>
            </a:extLst>
          </p:cNvPr>
          <p:cNvSpPr>
            <a:spLocks noGrp="1"/>
          </p:cNvSpPr>
          <p:nvPr>
            <p:ph type="title"/>
          </p:nvPr>
        </p:nvSpPr>
        <p:spPr/>
        <p:txBody>
          <a:bodyPr/>
          <a:lstStyle/>
          <a:p>
            <a:r>
              <a:rPr lang="en-US" dirty="0"/>
              <a:t>Chief School Administrator Waiver</a:t>
            </a:r>
          </a:p>
        </p:txBody>
      </p:sp>
      <p:sp>
        <p:nvSpPr>
          <p:cNvPr id="4" name="Date Placeholder 3">
            <a:extLst>
              <a:ext uri="{FF2B5EF4-FFF2-40B4-BE49-F238E27FC236}">
                <a16:creationId xmlns:a16="http://schemas.microsoft.com/office/drawing/2014/main" id="{C3AD6594-9DE9-A006-B35D-CE4F94D2FA89}"/>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5B9BFD63-3664-1FFC-31A1-E0F2A7AE8E89}"/>
              </a:ext>
            </a:extLst>
          </p:cNvPr>
          <p:cNvSpPr>
            <a:spLocks noGrp="1"/>
          </p:cNvSpPr>
          <p:nvPr>
            <p:ph type="sldNum" sz="quarter" idx="12"/>
          </p:nvPr>
        </p:nvSpPr>
        <p:spPr/>
        <p:txBody>
          <a:bodyPr/>
          <a:lstStyle/>
          <a:p>
            <a:fld id="{B24F5015-3417-4B27-A586-E4CCF4D77832}" type="slidenum">
              <a:rPr lang="en-US" smtClean="0"/>
              <a:t>17</a:t>
            </a:fld>
            <a:endParaRPr lang="en-US"/>
          </a:p>
        </p:txBody>
      </p:sp>
      <p:pic>
        <p:nvPicPr>
          <p:cNvPr id="9" name="Content Placeholder 8">
            <a:extLst>
              <a:ext uri="{FF2B5EF4-FFF2-40B4-BE49-F238E27FC236}">
                <a16:creationId xmlns:a16="http://schemas.microsoft.com/office/drawing/2014/main" id="{046088E8-20C1-2425-5F73-3A3983D8CD2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725295" y="1404504"/>
            <a:ext cx="4559399" cy="2565248"/>
          </a:xfrm>
          <a:prstGeom prst="rect">
            <a:avLst/>
          </a:prstGeom>
        </p:spPr>
      </p:pic>
      <p:pic>
        <p:nvPicPr>
          <p:cNvPr id="10" name="Picture 9">
            <a:extLst>
              <a:ext uri="{FF2B5EF4-FFF2-40B4-BE49-F238E27FC236}">
                <a16:creationId xmlns:a16="http://schemas.microsoft.com/office/drawing/2014/main" id="{863277CF-1A5B-DD98-C6AB-C993B8BF02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76165" y="2405109"/>
            <a:ext cx="6952129" cy="3911466"/>
          </a:xfrm>
          <a:prstGeom prst="rect">
            <a:avLst/>
          </a:prstGeom>
        </p:spPr>
      </p:pic>
      <p:pic>
        <p:nvPicPr>
          <p:cNvPr id="11" name="Picture 10">
            <a:extLst>
              <a:ext uri="{FF2B5EF4-FFF2-40B4-BE49-F238E27FC236}">
                <a16:creationId xmlns:a16="http://schemas.microsoft.com/office/drawing/2014/main" id="{795A6543-5481-62DF-6206-74E915BE942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645062" y="1839859"/>
            <a:ext cx="1469263" cy="749873"/>
          </a:xfrm>
          <a:prstGeom prst="rect">
            <a:avLst/>
          </a:prstGeom>
        </p:spPr>
      </p:pic>
      <p:pic>
        <p:nvPicPr>
          <p:cNvPr id="12" name="Picture 11">
            <a:extLst>
              <a:ext uri="{FF2B5EF4-FFF2-40B4-BE49-F238E27FC236}">
                <a16:creationId xmlns:a16="http://schemas.microsoft.com/office/drawing/2014/main" id="{834C058E-AEEC-BB33-6D67-9F68E57CCCB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22029" y="3653989"/>
            <a:ext cx="999831" cy="518205"/>
          </a:xfrm>
          <a:prstGeom prst="rect">
            <a:avLst/>
          </a:prstGeom>
        </p:spPr>
      </p:pic>
    </p:spTree>
    <p:extLst>
      <p:ext uri="{BB962C8B-B14F-4D97-AF65-F5344CB8AC3E}">
        <p14:creationId xmlns:p14="http://schemas.microsoft.com/office/powerpoint/2010/main" val="419042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DAB0-DAC4-27D7-5D51-24D46CB375A7}"/>
              </a:ext>
            </a:extLst>
          </p:cNvPr>
          <p:cNvSpPr>
            <a:spLocks noGrp="1"/>
          </p:cNvSpPr>
          <p:nvPr>
            <p:ph type="title"/>
          </p:nvPr>
        </p:nvSpPr>
        <p:spPr/>
        <p:txBody>
          <a:bodyPr/>
          <a:lstStyle/>
          <a:p>
            <a:r>
              <a:rPr lang="en-US" dirty="0"/>
              <a:t>Waivers by Reason Granted</a:t>
            </a:r>
          </a:p>
        </p:txBody>
      </p:sp>
      <p:graphicFrame>
        <p:nvGraphicFramePr>
          <p:cNvPr id="7" name="Table 7">
            <a:extLst>
              <a:ext uri="{FF2B5EF4-FFF2-40B4-BE49-F238E27FC236}">
                <a16:creationId xmlns:a16="http://schemas.microsoft.com/office/drawing/2014/main" id="{231FEAB7-35A1-59E3-6975-D937294D6CE5}"/>
              </a:ext>
            </a:extLst>
          </p:cNvPr>
          <p:cNvGraphicFramePr>
            <a:graphicFrameLocks noGrp="1"/>
          </p:cNvGraphicFramePr>
          <p:nvPr>
            <p:ph idx="1"/>
            <p:extLst>
              <p:ext uri="{D42A27DB-BD31-4B8C-83A1-F6EECF244321}">
                <p14:modId xmlns:p14="http://schemas.microsoft.com/office/powerpoint/2010/main" val="10893659"/>
              </p:ext>
            </p:extLst>
          </p:nvPr>
        </p:nvGraphicFramePr>
        <p:xfrm>
          <a:off x="838199" y="1921510"/>
          <a:ext cx="10515597" cy="579120"/>
        </p:xfrm>
        <a:graphic>
          <a:graphicData uri="http://schemas.openxmlformats.org/drawingml/2006/table">
            <a:tbl>
              <a:tblPr firstRow="1" bandRow="1">
                <a:tableStyleId>{69CF1AB2-1976-4502-BF36-3FF5EA218861}</a:tableStyleId>
              </a:tblPr>
              <a:tblGrid>
                <a:gridCol w="3505199">
                  <a:extLst>
                    <a:ext uri="{9D8B030D-6E8A-4147-A177-3AD203B41FA5}">
                      <a16:colId xmlns:a16="http://schemas.microsoft.com/office/drawing/2014/main" val="4265452207"/>
                    </a:ext>
                  </a:extLst>
                </a:gridCol>
                <a:gridCol w="3505199">
                  <a:extLst>
                    <a:ext uri="{9D8B030D-6E8A-4147-A177-3AD203B41FA5}">
                      <a16:colId xmlns:a16="http://schemas.microsoft.com/office/drawing/2014/main" val="3780813150"/>
                    </a:ext>
                  </a:extLst>
                </a:gridCol>
                <a:gridCol w="3505199">
                  <a:extLst>
                    <a:ext uri="{9D8B030D-6E8A-4147-A177-3AD203B41FA5}">
                      <a16:colId xmlns:a16="http://schemas.microsoft.com/office/drawing/2014/main" val="182114170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60000"/>
                              <a:lumOff val="40000"/>
                            </a:schemeClr>
                          </a:solidFill>
                        </a:rPr>
                        <a:t>[Total # Eligible to Graduate]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60000"/>
                              <a:lumOff val="40000"/>
                            </a:schemeClr>
                          </a:solidFill>
                        </a:rPr>
                        <a:t>100</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lumMod val="65000"/>
                            </a:schemeClr>
                          </a:solidFill>
                        </a:rPr>
                        <a:t>[# Graduated via Waiver]</a:t>
                      </a:r>
                    </a:p>
                    <a:p>
                      <a:pPr algn="ctr"/>
                      <a:r>
                        <a:rPr lang="en-US" sz="1600" b="1" dirty="0"/>
                        <a:t>10</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60000"/>
                              <a:lumOff val="40000"/>
                            </a:schemeClr>
                          </a:solidFill>
                        </a:rPr>
                        <a:t>[% Graduated using this Pathway]</a:t>
                      </a:r>
                    </a:p>
                    <a:p>
                      <a:pPr algn="ctr"/>
                      <a:r>
                        <a:rPr lang="en-US" sz="1600" b="1" dirty="0">
                          <a:solidFill>
                            <a:schemeClr val="tx2">
                              <a:lumMod val="60000"/>
                              <a:lumOff val="40000"/>
                            </a:schemeClr>
                          </a:solidFill>
                        </a:rPr>
                        <a:t>10%</a:t>
                      </a:r>
                    </a:p>
                  </a:txBody>
                  <a:tcPr anchor="ctr">
                    <a:solidFill>
                      <a:schemeClr val="accent1">
                        <a:lumMod val="20000"/>
                        <a:lumOff val="80000"/>
                      </a:schemeClr>
                    </a:solidFill>
                  </a:tcPr>
                </a:tc>
                <a:extLst>
                  <a:ext uri="{0D108BD9-81ED-4DB2-BD59-A6C34878D82A}">
                    <a16:rowId xmlns:a16="http://schemas.microsoft.com/office/drawing/2014/main" val="1073624037"/>
                  </a:ext>
                </a:extLst>
              </a:tr>
            </a:tbl>
          </a:graphicData>
        </a:graphic>
      </p:graphicFrame>
      <p:sp>
        <p:nvSpPr>
          <p:cNvPr id="4" name="Date Placeholder 3">
            <a:extLst>
              <a:ext uri="{FF2B5EF4-FFF2-40B4-BE49-F238E27FC236}">
                <a16:creationId xmlns:a16="http://schemas.microsoft.com/office/drawing/2014/main" id="{F96469EB-C6FA-A881-9572-46DD47BB4CA2}"/>
              </a:ext>
            </a:extLst>
          </p:cNvPr>
          <p:cNvSpPr>
            <a:spLocks noGrp="1"/>
          </p:cNvSpPr>
          <p:nvPr>
            <p:ph type="dt" sz="half" idx="10"/>
          </p:nvPr>
        </p:nvSpPr>
        <p:spPr/>
        <p:txBody>
          <a:bodyPr/>
          <a:lstStyle/>
          <a:p>
            <a:fld id="{A1DC029C-5B17-409B-86F2-A65FE5BE79A1}" type="datetime1">
              <a:rPr lang="en-US" smtClean="0"/>
              <a:t>10/6/2023</a:t>
            </a:fld>
            <a:endParaRPr lang="en-US" dirty="0"/>
          </a:p>
        </p:txBody>
      </p:sp>
      <p:sp>
        <p:nvSpPr>
          <p:cNvPr id="5" name="Slide Number Placeholder 4">
            <a:extLst>
              <a:ext uri="{FF2B5EF4-FFF2-40B4-BE49-F238E27FC236}">
                <a16:creationId xmlns:a16="http://schemas.microsoft.com/office/drawing/2014/main" id="{C80D990A-89CC-F13F-39CC-39F220537AF0}"/>
              </a:ext>
            </a:extLst>
          </p:cNvPr>
          <p:cNvSpPr>
            <a:spLocks noGrp="1"/>
          </p:cNvSpPr>
          <p:nvPr>
            <p:ph type="sldNum" sz="quarter" idx="12"/>
          </p:nvPr>
        </p:nvSpPr>
        <p:spPr/>
        <p:txBody>
          <a:bodyPr/>
          <a:lstStyle/>
          <a:p>
            <a:fld id="{B24F5015-3417-4B27-A586-E4CCF4D77832}" type="slidenum">
              <a:rPr lang="en-US" smtClean="0"/>
              <a:t>18</a:t>
            </a:fld>
            <a:endParaRPr lang="en-US" dirty="0"/>
          </a:p>
        </p:txBody>
      </p:sp>
      <p:graphicFrame>
        <p:nvGraphicFramePr>
          <p:cNvPr id="8" name="Table 8">
            <a:extLst>
              <a:ext uri="{FF2B5EF4-FFF2-40B4-BE49-F238E27FC236}">
                <a16:creationId xmlns:a16="http://schemas.microsoft.com/office/drawing/2014/main" id="{8D0D91CC-F1AC-E6A6-CAD3-6DD9D8942017}"/>
              </a:ext>
            </a:extLst>
          </p:cNvPr>
          <p:cNvGraphicFramePr>
            <a:graphicFrameLocks noGrp="1"/>
          </p:cNvGraphicFramePr>
          <p:nvPr>
            <p:extLst>
              <p:ext uri="{D42A27DB-BD31-4B8C-83A1-F6EECF244321}">
                <p14:modId xmlns:p14="http://schemas.microsoft.com/office/powerpoint/2010/main" val="1869574859"/>
              </p:ext>
            </p:extLst>
          </p:nvPr>
        </p:nvGraphicFramePr>
        <p:xfrm>
          <a:off x="838199" y="3254693"/>
          <a:ext cx="10515597" cy="2595880"/>
        </p:xfrm>
        <a:graphic>
          <a:graphicData uri="http://schemas.openxmlformats.org/drawingml/2006/table">
            <a:tbl>
              <a:tblPr firstRow="1" bandRow="1">
                <a:tableStyleId>{69CF1AB2-1976-4502-BF36-3FF5EA218861}</a:tableStyleId>
              </a:tblPr>
              <a:tblGrid>
                <a:gridCol w="1415144">
                  <a:extLst>
                    <a:ext uri="{9D8B030D-6E8A-4147-A177-3AD203B41FA5}">
                      <a16:colId xmlns:a16="http://schemas.microsoft.com/office/drawing/2014/main" val="361371925"/>
                    </a:ext>
                  </a:extLst>
                </a:gridCol>
                <a:gridCol w="5595254">
                  <a:extLst>
                    <a:ext uri="{9D8B030D-6E8A-4147-A177-3AD203B41FA5}">
                      <a16:colId xmlns:a16="http://schemas.microsoft.com/office/drawing/2014/main" val="63963049"/>
                    </a:ext>
                  </a:extLst>
                </a:gridCol>
                <a:gridCol w="3505199">
                  <a:extLst>
                    <a:ext uri="{9D8B030D-6E8A-4147-A177-3AD203B41FA5}">
                      <a16:colId xmlns:a16="http://schemas.microsoft.com/office/drawing/2014/main" val="2021267088"/>
                    </a:ext>
                  </a:extLst>
                </a:gridCol>
              </a:tblGrid>
              <a:tr h="370840">
                <a:tc rowSpan="6">
                  <a:txBody>
                    <a:bodyPr/>
                    <a:lstStyle/>
                    <a:p>
                      <a:pPr algn="ctr"/>
                      <a:r>
                        <a:rPr lang="en-US" sz="1400" b="1" dirty="0">
                          <a:solidFill>
                            <a:schemeClr val="tx1"/>
                          </a:solidFill>
                        </a:rPr>
                        <a:t>EXTENUATING CIRCUMSTANCE</a:t>
                      </a:r>
                    </a:p>
                  </a:txBody>
                  <a:tcPr anchor="ctr">
                    <a:lnB w="38100"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r>
                        <a:rPr lang="en-US" sz="1400" b="0" dirty="0"/>
                        <a:t>SERIOUS ILLNESS</a:t>
                      </a:r>
                    </a:p>
                  </a:txBody>
                  <a:tcPr anchor="ctr">
                    <a:solidFill>
                      <a:schemeClr val="bg1">
                        <a:lumMod val="95000"/>
                      </a:schemeClr>
                    </a:solidFill>
                  </a:tcPr>
                </a:tc>
                <a:tc>
                  <a:txBody>
                    <a:bodyPr/>
                    <a:lstStyle/>
                    <a:p>
                      <a:pPr algn="ctr"/>
                      <a:r>
                        <a:rPr lang="en-US" sz="1600" b="1" dirty="0">
                          <a:solidFill>
                            <a:schemeClr val="tx1"/>
                          </a:solidFill>
                        </a:rPr>
                        <a:t>0</a:t>
                      </a:r>
                    </a:p>
                  </a:txBody>
                  <a:tcPr anchor="ctr">
                    <a:solidFill>
                      <a:schemeClr val="bg1"/>
                    </a:solidFill>
                  </a:tcPr>
                </a:tc>
                <a:extLst>
                  <a:ext uri="{0D108BD9-81ED-4DB2-BD59-A6C34878D82A}">
                    <a16:rowId xmlns:a16="http://schemas.microsoft.com/office/drawing/2014/main" val="1962794141"/>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60000"/>
                            <a:lumOff val="40000"/>
                          </a:schemeClr>
                        </a:solidFill>
                      </a:endParaRPr>
                    </a:p>
                  </a:txBody>
                  <a:tcPr anchor="ctr">
                    <a:solidFill>
                      <a:schemeClr val="accent1">
                        <a:lumMod val="20000"/>
                        <a:lumOff val="80000"/>
                      </a:schemeClr>
                    </a:solidFill>
                  </a:tcPr>
                </a:tc>
                <a:tc>
                  <a:txBody>
                    <a:bodyPr/>
                    <a:lstStyle/>
                    <a:p>
                      <a:r>
                        <a:rPr lang="en-US" sz="1400" b="0" dirty="0"/>
                        <a:t>DEATH IN IMMEDIATE FAMILY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0</a:t>
                      </a:r>
                    </a:p>
                  </a:txBody>
                  <a:tcPr anchor="ctr">
                    <a:solidFill>
                      <a:schemeClr val="bg1"/>
                    </a:solidFill>
                  </a:tcPr>
                </a:tc>
                <a:extLst>
                  <a:ext uri="{0D108BD9-81ED-4DB2-BD59-A6C34878D82A}">
                    <a16:rowId xmlns:a16="http://schemas.microsoft.com/office/drawing/2014/main" val="1861293862"/>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60000"/>
                            <a:lumOff val="40000"/>
                          </a:schemeClr>
                        </a:solidFill>
                      </a:endParaRPr>
                    </a:p>
                  </a:txBody>
                  <a:tcPr anchor="ctr">
                    <a:solidFill>
                      <a:schemeClr val="accent1">
                        <a:lumMod val="20000"/>
                        <a:lumOff val="80000"/>
                      </a:schemeClr>
                    </a:solidFill>
                  </a:tcPr>
                </a:tc>
                <a:tc>
                  <a:txBody>
                    <a:bodyPr/>
                    <a:lstStyle/>
                    <a:p>
                      <a:r>
                        <a:rPr lang="en-US" sz="1400" b="0" dirty="0"/>
                        <a:t>FAMILY EMERGENCY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0</a:t>
                      </a:r>
                    </a:p>
                  </a:txBody>
                  <a:tcPr anchor="ctr">
                    <a:solidFill>
                      <a:schemeClr val="bg1"/>
                    </a:solidFill>
                  </a:tcPr>
                </a:tc>
                <a:extLst>
                  <a:ext uri="{0D108BD9-81ED-4DB2-BD59-A6C34878D82A}">
                    <a16:rowId xmlns:a16="http://schemas.microsoft.com/office/drawing/2014/main" val="2065272192"/>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60000"/>
                            <a:lumOff val="40000"/>
                          </a:schemeClr>
                        </a:solidFill>
                      </a:endParaRPr>
                    </a:p>
                  </a:txBody>
                  <a:tcPr anchor="ctr">
                    <a:solidFill>
                      <a:schemeClr val="accent1">
                        <a:lumMod val="20000"/>
                        <a:lumOff val="80000"/>
                      </a:schemeClr>
                    </a:solidFill>
                  </a:tcPr>
                </a:tc>
                <a:tc>
                  <a:txBody>
                    <a:bodyPr/>
                    <a:lstStyle/>
                    <a:p>
                      <a:r>
                        <a:rPr lang="en-US" sz="1400" b="0" dirty="0"/>
                        <a:t>FREQUENT SCHOOL TRANSFERS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6</a:t>
                      </a:r>
                    </a:p>
                  </a:txBody>
                  <a:tcPr anchor="ctr">
                    <a:solidFill>
                      <a:schemeClr val="bg1"/>
                    </a:solidFill>
                  </a:tcPr>
                </a:tc>
                <a:extLst>
                  <a:ext uri="{0D108BD9-81ED-4DB2-BD59-A6C34878D82A}">
                    <a16:rowId xmlns:a16="http://schemas.microsoft.com/office/drawing/2014/main" val="1810100239"/>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60000"/>
                            <a:lumOff val="40000"/>
                          </a:schemeClr>
                        </a:solidFill>
                      </a:endParaRPr>
                    </a:p>
                  </a:txBody>
                  <a:tcPr anchor="ctr">
                    <a:solidFill>
                      <a:schemeClr val="accent1">
                        <a:lumMod val="20000"/>
                        <a:lumOff val="80000"/>
                      </a:schemeClr>
                    </a:solidFill>
                  </a:tcPr>
                </a:tc>
                <a:tc>
                  <a:txBody>
                    <a:bodyPr/>
                    <a:lstStyle/>
                    <a:p>
                      <a:r>
                        <a:rPr lang="en-US" sz="1400" b="0" dirty="0"/>
                        <a:t>TRANSFER FROM OUT-OF-STATE IN GRADE 12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2</a:t>
                      </a:r>
                    </a:p>
                  </a:txBody>
                  <a:tcPr anchor="ctr">
                    <a:solidFill>
                      <a:schemeClr val="bg1"/>
                    </a:solidFill>
                  </a:tcPr>
                </a:tc>
                <a:extLst>
                  <a:ext uri="{0D108BD9-81ED-4DB2-BD59-A6C34878D82A}">
                    <a16:rowId xmlns:a16="http://schemas.microsoft.com/office/drawing/2014/main" val="659280964"/>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lumMod val="60000"/>
                            <a:lumOff val="40000"/>
                          </a:schemeClr>
                        </a:solidFill>
                      </a:endParaRPr>
                    </a:p>
                  </a:txBody>
                  <a:tcPr anchor="ctr">
                    <a:solidFill>
                      <a:schemeClr val="accent1">
                        <a:lumMod val="20000"/>
                        <a:lumOff val="80000"/>
                      </a:schemeClr>
                    </a:solidFill>
                  </a:tcPr>
                </a:tc>
                <a:tc>
                  <a:txBody>
                    <a:bodyPr/>
                    <a:lstStyle/>
                    <a:p>
                      <a:r>
                        <a:rPr lang="en-US" sz="1400" b="0" dirty="0"/>
                        <a:t>PANDEMIC </a:t>
                      </a:r>
                      <a:r>
                        <a:rPr lang="en-US" sz="1400" b="0" i="1" dirty="0"/>
                        <a:t>(for the graduating classes of 2023, 2024, and 2025 only)</a:t>
                      </a:r>
                    </a:p>
                  </a:txBody>
                  <a:tcPr anchor="ctr">
                    <a:lnB w="38100"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2</a:t>
                      </a:r>
                    </a:p>
                  </a:txBody>
                  <a:tcPr anchor="ctr">
                    <a:lnB w="3810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3067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OTHER</a:t>
                      </a:r>
                    </a:p>
                  </a:txBody>
                  <a:tcPr anchor="ctr">
                    <a:lnT w="38100" cap="flat" cmpd="sng" algn="ctr">
                      <a:solidFill>
                        <a:schemeClr val="accent1">
                          <a:lumMod val="75000"/>
                        </a:schemeClr>
                      </a:solidFill>
                      <a:prstDash val="solid"/>
                      <a:round/>
                      <a:headEnd type="none" w="med" len="med"/>
                      <a:tailEnd type="none" w="med" len="med"/>
                    </a:lnT>
                    <a:solidFill>
                      <a:schemeClr val="bg1">
                        <a:lumMod val="95000"/>
                      </a:schemeClr>
                    </a:solidFill>
                  </a:tcPr>
                </a:tc>
                <a:tc>
                  <a:txBody>
                    <a:bodyPr/>
                    <a:lstStyle/>
                    <a:p>
                      <a:r>
                        <a:rPr lang="en-US" sz="1400" b="0" dirty="0"/>
                        <a:t>STUDENT IN GRADE 12</a:t>
                      </a:r>
                    </a:p>
                  </a:txBody>
                  <a:tcPr anchor="ctr">
                    <a:lnT w="38100" cap="flat" cmpd="sng" algn="ctr">
                      <a:solidFill>
                        <a:schemeClr val="accent1">
                          <a:lumMod val="75000"/>
                        </a:schemeClr>
                      </a:solidFill>
                      <a:prstDash val="solid"/>
                      <a:round/>
                      <a:headEnd type="none" w="med" len="med"/>
                      <a:tailEnd type="none" w="med" len="med"/>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0</a:t>
                      </a:r>
                    </a:p>
                  </a:txBody>
                  <a:tcPr anchor="ctr">
                    <a:lnT w="38100" cap="flat" cmpd="sng" algn="ctr">
                      <a:solidFill>
                        <a:schemeClr val="accent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54436258"/>
                  </a:ext>
                </a:extLst>
              </a:tr>
            </a:tbl>
          </a:graphicData>
        </a:graphic>
      </p:graphicFrame>
      <p:sp>
        <p:nvSpPr>
          <p:cNvPr id="9" name="TextBox 8">
            <a:extLst>
              <a:ext uri="{FF2B5EF4-FFF2-40B4-BE49-F238E27FC236}">
                <a16:creationId xmlns:a16="http://schemas.microsoft.com/office/drawing/2014/main" id="{BCADBCA6-4BBC-ECA3-701C-C154041499A9}"/>
              </a:ext>
            </a:extLst>
          </p:cNvPr>
          <p:cNvSpPr txBox="1"/>
          <p:nvPr/>
        </p:nvSpPr>
        <p:spPr>
          <a:xfrm>
            <a:off x="838198" y="2885361"/>
            <a:ext cx="3521926" cy="369332"/>
          </a:xfrm>
          <a:prstGeom prst="rect">
            <a:avLst/>
          </a:prstGeom>
          <a:noFill/>
        </p:spPr>
        <p:txBody>
          <a:bodyPr wrap="none" rtlCol="0">
            <a:spAutoFit/>
          </a:bodyPr>
          <a:lstStyle/>
          <a:p>
            <a:r>
              <a:rPr lang="en-US" b="1" dirty="0"/>
              <a:t>Extenuating Circumstance or Other</a:t>
            </a:r>
          </a:p>
        </p:txBody>
      </p:sp>
      <p:sp>
        <p:nvSpPr>
          <p:cNvPr id="10" name="Oval 9">
            <a:extLst>
              <a:ext uri="{FF2B5EF4-FFF2-40B4-BE49-F238E27FC236}">
                <a16:creationId xmlns:a16="http://schemas.microsoft.com/office/drawing/2014/main" id="{A0F93990-209F-7C2D-A81F-1E6F51FFFC05}"/>
              </a:ext>
              <a:ext uri="{C183D7F6-B498-43B3-948B-1728B52AA6E4}">
                <adec:decorative xmlns:adec="http://schemas.microsoft.com/office/drawing/2017/decorative" val="1"/>
              </a:ext>
            </a:extLst>
          </p:cNvPr>
          <p:cNvSpPr/>
          <p:nvPr/>
        </p:nvSpPr>
        <p:spPr>
          <a:xfrm>
            <a:off x="4319583" y="1896333"/>
            <a:ext cx="3552825" cy="5956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llout: Left Arrow 10">
            <a:extLst>
              <a:ext uri="{FF2B5EF4-FFF2-40B4-BE49-F238E27FC236}">
                <a16:creationId xmlns:a16="http://schemas.microsoft.com/office/drawing/2014/main" id="{11229276-DA96-CD02-3FF0-0CCD2D94ED3A}"/>
              </a:ext>
            </a:extLst>
          </p:cNvPr>
          <p:cNvSpPr/>
          <p:nvPr/>
        </p:nvSpPr>
        <p:spPr>
          <a:xfrm>
            <a:off x="11029533" y="3900171"/>
            <a:ext cx="914400" cy="914400"/>
          </a:xfrm>
          <a:prstGeom prst="leftArrowCallou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10</a:t>
            </a:r>
          </a:p>
        </p:txBody>
      </p:sp>
    </p:spTree>
    <p:extLst>
      <p:ext uri="{BB962C8B-B14F-4D97-AF65-F5344CB8AC3E}">
        <p14:creationId xmlns:p14="http://schemas.microsoft.com/office/powerpoint/2010/main" val="271754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A710-387F-8714-C4C3-262837CCF9DE}"/>
              </a:ext>
            </a:extLst>
          </p:cNvPr>
          <p:cNvSpPr>
            <a:spLocks noGrp="1"/>
          </p:cNvSpPr>
          <p:nvPr>
            <p:ph type="title"/>
          </p:nvPr>
        </p:nvSpPr>
        <p:spPr/>
        <p:txBody>
          <a:bodyPr/>
          <a:lstStyle/>
          <a:p>
            <a:r>
              <a:rPr lang="en-US" dirty="0"/>
              <a:t>Waivers &gt;5% for Other</a:t>
            </a:r>
          </a:p>
        </p:txBody>
      </p:sp>
      <p:pic>
        <p:nvPicPr>
          <p:cNvPr id="6" name="Content Placeholder 5">
            <a:extLst>
              <a:ext uri="{FF2B5EF4-FFF2-40B4-BE49-F238E27FC236}">
                <a16:creationId xmlns:a16="http://schemas.microsoft.com/office/drawing/2014/main" id="{0D205FB6-A9EF-6294-F6A3-D764A04CC018}"/>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838200" y="1344086"/>
            <a:ext cx="4208341" cy="2362880"/>
          </a:xfrm>
          <a:prstGeom prst="rect">
            <a:avLst/>
          </a:prstGeom>
        </p:spPr>
      </p:pic>
      <p:sp>
        <p:nvSpPr>
          <p:cNvPr id="4" name="Date Placeholder 3">
            <a:extLst>
              <a:ext uri="{FF2B5EF4-FFF2-40B4-BE49-F238E27FC236}">
                <a16:creationId xmlns:a16="http://schemas.microsoft.com/office/drawing/2014/main" id="{8370EC98-7A7B-B869-9B82-A3D560D1165B}"/>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8CD50048-D71C-B319-2D19-5AD343E8A5DE}"/>
              </a:ext>
            </a:extLst>
          </p:cNvPr>
          <p:cNvSpPr>
            <a:spLocks noGrp="1"/>
          </p:cNvSpPr>
          <p:nvPr>
            <p:ph type="sldNum" sz="quarter" idx="12"/>
          </p:nvPr>
        </p:nvSpPr>
        <p:spPr/>
        <p:txBody>
          <a:bodyPr/>
          <a:lstStyle/>
          <a:p>
            <a:fld id="{B24F5015-3417-4B27-A586-E4CCF4D77832}" type="slidenum">
              <a:rPr lang="en-US" smtClean="0"/>
              <a:t>19</a:t>
            </a:fld>
            <a:endParaRPr lang="en-US"/>
          </a:p>
        </p:txBody>
      </p:sp>
      <p:pic>
        <p:nvPicPr>
          <p:cNvPr id="7" name="Picture 6">
            <a:extLst>
              <a:ext uri="{FF2B5EF4-FFF2-40B4-BE49-F238E27FC236}">
                <a16:creationId xmlns:a16="http://schemas.microsoft.com/office/drawing/2014/main" id="{CC86A4A0-E84A-BA3C-2FF9-8336413460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3988" y="2711648"/>
            <a:ext cx="3254188" cy="421518"/>
          </a:xfrm>
          <a:prstGeom prst="rect">
            <a:avLst/>
          </a:prstGeom>
        </p:spPr>
      </p:pic>
      <p:pic>
        <p:nvPicPr>
          <p:cNvPr id="8" name="Picture 7">
            <a:extLst>
              <a:ext uri="{FF2B5EF4-FFF2-40B4-BE49-F238E27FC236}">
                <a16:creationId xmlns:a16="http://schemas.microsoft.com/office/drawing/2014/main" id="{24A79CA2-29BD-7F41-81C0-7649C38FFD9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47082" y="1923231"/>
            <a:ext cx="7292200" cy="4094391"/>
          </a:xfrm>
          <a:prstGeom prst="rect">
            <a:avLst/>
          </a:prstGeom>
        </p:spPr>
      </p:pic>
      <p:pic>
        <p:nvPicPr>
          <p:cNvPr id="9" name="Picture 8">
            <a:extLst>
              <a:ext uri="{FF2B5EF4-FFF2-40B4-BE49-F238E27FC236}">
                <a16:creationId xmlns:a16="http://schemas.microsoft.com/office/drawing/2014/main" id="{213F6EA1-8166-070B-B2AA-B56094FFC6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08176" y="2525526"/>
            <a:ext cx="999831" cy="518205"/>
          </a:xfrm>
          <a:prstGeom prst="rect">
            <a:avLst/>
          </a:prstGeom>
        </p:spPr>
      </p:pic>
    </p:spTree>
    <p:extLst>
      <p:ext uri="{BB962C8B-B14F-4D97-AF65-F5344CB8AC3E}">
        <p14:creationId xmlns:p14="http://schemas.microsoft.com/office/powerpoint/2010/main" val="271564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61B7-DEA2-EAC5-A78C-A366505DC402}"/>
              </a:ext>
            </a:extLst>
          </p:cNvPr>
          <p:cNvSpPr>
            <a:spLocks noGrp="1"/>
          </p:cNvSpPr>
          <p:nvPr>
            <p:ph type="title"/>
          </p:nvPr>
        </p:nvSpPr>
        <p:spPr>
          <a:xfrm>
            <a:off x="838200" y="410368"/>
            <a:ext cx="10515600" cy="1325563"/>
          </a:xfrm>
        </p:spPr>
        <p:txBody>
          <a:bodyPr/>
          <a:lstStyle/>
          <a:p>
            <a:r>
              <a:rPr lang="en-US" b="1" dirty="0"/>
              <a:t>TODAY’S TOPICS</a:t>
            </a:r>
          </a:p>
        </p:txBody>
      </p:sp>
      <p:sp>
        <p:nvSpPr>
          <p:cNvPr id="11" name="Content Placeholder 10">
            <a:extLst>
              <a:ext uri="{FF2B5EF4-FFF2-40B4-BE49-F238E27FC236}">
                <a16:creationId xmlns:a16="http://schemas.microsoft.com/office/drawing/2014/main" id="{9BD995E9-4FA9-654C-9602-192B70F62E73}"/>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Grad Class vs. Grad Cohort</a:t>
            </a:r>
          </a:p>
          <a:p>
            <a:pPr>
              <a:buFont typeface="Wingdings" panose="05000000000000000000" pitchFamily="2" charset="2"/>
              <a:buChar char="§"/>
            </a:pPr>
            <a:r>
              <a:rPr lang="en-US" dirty="0"/>
              <a:t>The Grad Report: How to Access</a:t>
            </a:r>
          </a:p>
          <a:p>
            <a:pPr>
              <a:buFont typeface="Wingdings" panose="05000000000000000000" pitchFamily="2" charset="2"/>
              <a:buChar char="§"/>
            </a:pPr>
            <a:r>
              <a:rPr lang="en-US" dirty="0"/>
              <a:t>The Grad Report: Collecting the Right Data </a:t>
            </a:r>
          </a:p>
          <a:p>
            <a:pPr lvl="1">
              <a:buFont typeface="Wingdings" panose="05000000000000000000" pitchFamily="2" charset="2"/>
              <a:buChar char="§"/>
            </a:pPr>
            <a:r>
              <a:rPr lang="en-US" dirty="0"/>
              <a:t>LEA Profile</a:t>
            </a:r>
          </a:p>
          <a:p>
            <a:pPr lvl="1">
              <a:buFont typeface="Wingdings" panose="05000000000000000000" pitchFamily="2" charset="2"/>
              <a:buChar char="§"/>
            </a:pPr>
            <a:r>
              <a:rPr lang="en-US" dirty="0"/>
              <a:t>Reporting Graduates: Totals &amp; Pathways</a:t>
            </a:r>
          </a:p>
          <a:p>
            <a:pPr lvl="1">
              <a:buFont typeface="Wingdings" panose="05000000000000000000" pitchFamily="2" charset="2"/>
              <a:buChar char="§"/>
            </a:pPr>
            <a:r>
              <a:rPr lang="en-US" dirty="0"/>
              <a:t>Reporting Alternative Assessment Criteria</a:t>
            </a:r>
          </a:p>
          <a:p>
            <a:pPr lvl="1">
              <a:buFont typeface="Wingdings" panose="05000000000000000000" pitchFamily="2" charset="2"/>
              <a:buChar char="§"/>
            </a:pPr>
            <a:r>
              <a:rPr lang="en-US" dirty="0"/>
              <a:t>Reporting Evidence-Based Criteria</a:t>
            </a:r>
          </a:p>
          <a:p>
            <a:pPr lvl="1">
              <a:buFont typeface="Wingdings" panose="05000000000000000000" pitchFamily="2" charset="2"/>
              <a:buChar char="§"/>
            </a:pPr>
            <a:r>
              <a:rPr lang="en-US" dirty="0"/>
              <a:t>Reporting Other Diploma Options</a:t>
            </a:r>
          </a:p>
          <a:p>
            <a:pPr>
              <a:buFont typeface="Wingdings" panose="05000000000000000000" pitchFamily="2" charset="2"/>
              <a:buChar char="§"/>
            </a:pPr>
            <a:r>
              <a:rPr lang="en-US" dirty="0"/>
              <a:t>Q&amp;A</a:t>
            </a:r>
          </a:p>
          <a:p>
            <a:pPr>
              <a:buFont typeface="Wingdings" panose="05000000000000000000" pitchFamily="2" charset="2"/>
              <a:buChar char="§"/>
            </a:pPr>
            <a:r>
              <a:rPr lang="en-US" dirty="0"/>
              <a:t>Resources &amp; Contact Information</a:t>
            </a:r>
          </a:p>
        </p:txBody>
      </p:sp>
      <p:sp>
        <p:nvSpPr>
          <p:cNvPr id="4" name="Date Placeholder 3">
            <a:extLst>
              <a:ext uri="{FF2B5EF4-FFF2-40B4-BE49-F238E27FC236}">
                <a16:creationId xmlns:a16="http://schemas.microsoft.com/office/drawing/2014/main" id="{91AD2738-7264-8727-FBEB-21C545446651}"/>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FD2400D8-8E6F-5A4E-412C-56E0E8C4EE62}"/>
              </a:ext>
            </a:extLst>
          </p:cNvPr>
          <p:cNvSpPr>
            <a:spLocks noGrp="1"/>
          </p:cNvSpPr>
          <p:nvPr>
            <p:ph type="sldNum" sz="quarter" idx="12"/>
          </p:nvPr>
        </p:nvSpPr>
        <p:spPr/>
        <p:txBody>
          <a:bodyPr/>
          <a:lstStyle/>
          <a:p>
            <a:fld id="{B24F5015-3417-4B27-A586-E4CCF4D77832}" type="slidenum">
              <a:rPr lang="en-US" smtClean="0"/>
              <a:t>2</a:t>
            </a:fld>
            <a:endParaRPr lang="en-US"/>
          </a:p>
        </p:txBody>
      </p:sp>
    </p:spTree>
    <p:extLst>
      <p:ext uri="{BB962C8B-B14F-4D97-AF65-F5344CB8AC3E}">
        <p14:creationId xmlns:p14="http://schemas.microsoft.com/office/powerpoint/2010/main" val="114131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0278-E2EF-998E-E9CE-5532A3BFF9D7}"/>
              </a:ext>
            </a:extLst>
          </p:cNvPr>
          <p:cNvSpPr>
            <a:spLocks noGrp="1"/>
          </p:cNvSpPr>
          <p:nvPr>
            <p:ph type="title"/>
          </p:nvPr>
        </p:nvSpPr>
        <p:spPr/>
        <p:txBody>
          <a:bodyPr/>
          <a:lstStyle/>
          <a:p>
            <a:r>
              <a:rPr lang="en-US" dirty="0"/>
              <a:t>Reflection &amp; Improvement (1-3 of 7)</a:t>
            </a:r>
          </a:p>
        </p:txBody>
      </p:sp>
      <p:sp>
        <p:nvSpPr>
          <p:cNvPr id="3" name="Content Placeholder 2">
            <a:extLst>
              <a:ext uri="{FF2B5EF4-FFF2-40B4-BE49-F238E27FC236}">
                <a16:creationId xmlns:a16="http://schemas.microsoft.com/office/drawing/2014/main" id="{BE5EB1A6-30B5-3DF5-6D58-131A4A8097A1}"/>
              </a:ext>
            </a:extLst>
          </p:cNvPr>
          <p:cNvSpPr>
            <a:spLocks noGrp="1"/>
          </p:cNvSpPr>
          <p:nvPr>
            <p:ph idx="1"/>
          </p:nvPr>
        </p:nvSpPr>
        <p:spPr/>
        <p:txBody>
          <a:bodyPr/>
          <a:lstStyle/>
          <a:p>
            <a:r>
              <a:rPr lang="en-US" dirty="0"/>
              <a:t>How are you ensuring adequate opportunities for every student to graduate? Are the available pathway options timely and easily accessible (barriers reduced/removed)? </a:t>
            </a:r>
          </a:p>
          <a:p>
            <a:r>
              <a:rPr lang="en-US" dirty="0"/>
              <a:t>How do you communicate with students, family members, and caregivers regarding graduation requirements? How frequently? At what grade level do you start the conversation?</a:t>
            </a:r>
          </a:p>
          <a:p>
            <a:r>
              <a:rPr lang="en-US" dirty="0"/>
              <a:t>How do you monitor student progress toward meeting pathway requirements? How frequently? How do you adjust the monitoring process/frequency once you’ve identified a student as at risk of not graduating via a pathway?</a:t>
            </a:r>
          </a:p>
          <a:p>
            <a:pPr marL="0" indent="0">
              <a:buNone/>
            </a:pPr>
            <a:endParaRPr lang="en-US" dirty="0"/>
          </a:p>
        </p:txBody>
      </p:sp>
      <p:sp>
        <p:nvSpPr>
          <p:cNvPr id="4" name="Date Placeholder 3">
            <a:extLst>
              <a:ext uri="{FF2B5EF4-FFF2-40B4-BE49-F238E27FC236}">
                <a16:creationId xmlns:a16="http://schemas.microsoft.com/office/drawing/2014/main" id="{3B88DC18-44C4-A994-3E4A-F50AFCE332BE}"/>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5D801A32-F39C-6CB6-1F8B-D32B54BF4661}"/>
              </a:ext>
            </a:extLst>
          </p:cNvPr>
          <p:cNvSpPr>
            <a:spLocks noGrp="1"/>
          </p:cNvSpPr>
          <p:nvPr>
            <p:ph type="sldNum" sz="quarter" idx="12"/>
          </p:nvPr>
        </p:nvSpPr>
        <p:spPr/>
        <p:txBody>
          <a:bodyPr/>
          <a:lstStyle/>
          <a:p>
            <a:fld id="{B24F5015-3417-4B27-A586-E4CCF4D77832}" type="slidenum">
              <a:rPr lang="en-US" smtClean="0"/>
              <a:t>20</a:t>
            </a:fld>
            <a:endParaRPr lang="en-US"/>
          </a:p>
        </p:txBody>
      </p:sp>
    </p:spTree>
    <p:extLst>
      <p:ext uri="{BB962C8B-B14F-4D97-AF65-F5344CB8AC3E}">
        <p14:creationId xmlns:p14="http://schemas.microsoft.com/office/powerpoint/2010/main" val="90922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FD34-3D0C-B88C-22A4-B78BF8F60535}"/>
              </a:ext>
            </a:extLst>
          </p:cNvPr>
          <p:cNvSpPr>
            <a:spLocks noGrp="1"/>
          </p:cNvSpPr>
          <p:nvPr>
            <p:ph type="title"/>
          </p:nvPr>
        </p:nvSpPr>
        <p:spPr/>
        <p:txBody>
          <a:bodyPr/>
          <a:lstStyle/>
          <a:p>
            <a:r>
              <a:rPr lang="en-US" dirty="0"/>
              <a:t>Reflection &amp; Improvement (4-7 of 7)</a:t>
            </a:r>
          </a:p>
        </p:txBody>
      </p:sp>
      <p:sp>
        <p:nvSpPr>
          <p:cNvPr id="3" name="Content Placeholder 2">
            <a:extLst>
              <a:ext uri="{FF2B5EF4-FFF2-40B4-BE49-F238E27FC236}">
                <a16:creationId xmlns:a16="http://schemas.microsoft.com/office/drawing/2014/main" id="{08E65E3E-3230-F0F9-D846-E116DFB40804}"/>
              </a:ext>
            </a:extLst>
          </p:cNvPr>
          <p:cNvSpPr>
            <a:spLocks noGrp="1"/>
          </p:cNvSpPr>
          <p:nvPr>
            <p:ph idx="1"/>
          </p:nvPr>
        </p:nvSpPr>
        <p:spPr/>
        <p:txBody>
          <a:bodyPr>
            <a:normAutofit fontScale="92500"/>
          </a:bodyPr>
          <a:lstStyle/>
          <a:p>
            <a:r>
              <a:rPr lang="en-US" dirty="0"/>
              <a:t>How do you engage family members and caregivers in assisting students whose progress may be lagging to meet graduation requirements?</a:t>
            </a:r>
          </a:p>
          <a:p>
            <a:r>
              <a:rPr lang="en-US" dirty="0"/>
              <a:t>How and when do you identify students as eligible for waivers?</a:t>
            </a:r>
          </a:p>
          <a:p>
            <a:r>
              <a:rPr lang="en-US" dirty="0"/>
              <a:t> How do you provide targeted assistance to students who have been identified as eligible for waivers but who might still meet pathway requirements?</a:t>
            </a:r>
          </a:p>
          <a:p>
            <a:r>
              <a:rPr lang="en-US" dirty="0"/>
              <a:t>What might you do differently? Identify opportunities to revise and/or expand your current practices and protocols to ensure that waivers granted in future years do not exceed 5% of a graduating class. Where appropriate, include steps to be taken, by when, and by whom.</a:t>
            </a:r>
          </a:p>
          <a:p>
            <a:endParaRPr lang="en-US" dirty="0"/>
          </a:p>
        </p:txBody>
      </p:sp>
      <p:sp>
        <p:nvSpPr>
          <p:cNvPr id="4" name="Date Placeholder 3">
            <a:extLst>
              <a:ext uri="{FF2B5EF4-FFF2-40B4-BE49-F238E27FC236}">
                <a16:creationId xmlns:a16="http://schemas.microsoft.com/office/drawing/2014/main" id="{E7A1AB53-B5C4-359F-A137-069465600C50}"/>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6E830923-12A7-5D0C-1B82-4E6799193E6C}"/>
              </a:ext>
            </a:extLst>
          </p:cNvPr>
          <p:cNvSpPr>
            <a:spLocks noGrp="1"/>
          </p:cNvSpPr>
          <p:nvPr>
            <p:ph type="sldNum" sz="quarter" idx="12"/>
          </p:nvPr>
        </p:nvSpPr>
        <p:spPr/>
        <p:txBody>
          <a:bodyPr/>
          <a:lstStyle/>
          <a:p>
            <a:fld id="{B24F5015-3417-4B27-A586-E4CCF4D77832}" type="slidenum">
              <a:rPr lang="en-US" smtClean="0"/>
              <a:t>21</a:t>
            </a:fld>
            <a:endParaRPr lang="en-US"/>
          </a:p>
        </p:txBody>
      </p:sp>
    </p:spTree>
    <p:extLst>
      <p:ext uri="{BB962C8B-B14F-4D97-AF65-F5344CB8AC3E}">
        <p14:creationId xmlns:p14="http://schemas.microsoft.com/office/powerpoint/2010/main" val="6514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C905-F794-A939-C72D-E1072B9C6D2D}"/>
              </a:ext>
            </a:extLst>
          </p:cNvPr>
          <p:cNvSpPr>
            <a:spLocks noGrp="1"/>
          </p:cNvSpPr>
          <p:nvPr>
            <p:ph type="title"/>
          </p:nvPr>
        </p:nvSpPr>
        <p:spPr/>
        <p:txBody>
          <a:bodyPr/>
          <a:lstStyle/>
          <a:p>
            <a:r>
              <a:rPr lang="en-US" dirty="0"/>
              <a:t>Graduates/Non-Graduates Summary</a:t>
            </a:r>
          </a:p>
        </p:txBody>
      </p:sp>
      <p:pic>
        <p:nvPicPr>
          <p:cNvPr id="6" name="Content Placeholder 5">
            <a:extLst>
              <a:ext uri="{FF2B5EF4-FFF2-40B4-BE49-F238E27FC236}">
                <a16:creationId xmlns:a16="http://schemas.microsoft.com/office/drawing/2014/main" id="{6001BD48-26C0-8963-72F6-22C75399AD4E}"/>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775010" y="1356209"/>
            <a:ext cx="9036424" cy="5073730"/>
          </a:xfrm>
          <a:prstGeom prst="rect">
            <a:avLst/>
          </a:prstGeom>
        </p:spPr>
      </p:pic>
      <p:sp>
        <p:nvSpPr>
          <p:cNvPr id="4" name="Date Placeholder 3">
            <a:extLst>
              <a:ext uri="{FF2B5EF4-FFF2-40B4-BE49-F238E27FC236}">
                <a16:creationId xmlns:a16="http://schemas.microsoft.com/office/drawing/2014/main" id="{0DA32E97-7DA2-AB03-A6E8-A00AE8A8AB8B}"/>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71906CF4-4C3E-644E-10F1-0A04CDDE6458}"/>
              </a:ext>
            </a:extLst>
          </p:cNvPr>
          <p:cNvSpPr>
            <a:spLocks noGrp="1"/>
          </p:cNvSpPr>
          <p:nvPr>
            <p:ph type="sldNum" sz="quarter" idx="12"/>
          </p:nvPr>
        </p:nvSpPr>
        <p:spPr/>
        <p:txBody>
          <a:bodyPr/>
          <a:lstStyle/>
          <a:p>
            <a:fld id="{B24F5015-3417-4B27-A586-E4CCF4D77832}" type="slidenum">
              <a:rPr lang="en-US" smtClean="0"/>
              <a:t>22</a:t>
            </a:fld>
            <a:endParaRPr lang="en-US"/>
          </a:p>
        </p:txBody>
      </p:sp>
      <p:pic>
        <p:nvPicPr>
          <p:cNvPr id="7" name="Picture 6">
            <a:extLst>
              <a:ext uri="{FF2B5EF4-FFF2-40B4-BE49-F238E27FC236}">
                <a16:creationId xmlns:a16="http://schemas.microsoft.com/office/drawing/2014/main" id="{BC3B8E24-720D-A48E-A2B7-8E87DCB56B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65215" y="5081131"/>
            <a:ext cx="3255546" cy="727998"/>
          </a:xfrm>
          <a:prstGeom prst="rect">
            <a:avLst/>
          </a:prstGeom>
        </p:spPr>
      </p:pic>
    </p:spTree>
    <p:extLst>
      <p:ext uri="{BB962C8B-B14F-4D97-AF65-F5344CB8AC3E}">
        <p14:creationId xmlns:p14="http://schemas.microsoft.com/office/powerpoint/2010/main" val="143824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6931B0-33D2-DF33-52FF-CF6B84CC73A3}"/>
              </a:ext>
            </a:extLst>
          </p:cNvPr>
          <p:cNvSpPr>
            <a:spLocks noGrp="1"/>
          </p:cNvSpPr>
          <p:nvPr>
            <p:ph type="title"/>
          </p:nvPr>
        </p:nvSpPr>
        <p:spPr>
          <a:xfrm>
            <a:off x="609600" y="3537856"/>
            <a:ext cx="10234930" cy="1121568"/>
          </a:xfrm>
        </p:spPr>
        <p:txBody>
          <a:bodyPr>
            <a:normAutofit/>
          </a:bodyPr>
          <a:lstStyle/>
          <a:p>
            <a:r>
              <a:rPr lang="en-US" sz="4000" b="1"/>
              <a:t>YOUR </a:t>
            </a:r>
            <a:r>
              <a:rPr lang="en-US" b="1"/>
              <a:t>QUESTIONS</a:t>
            </a:r>
          </a:p>
        </p:txBody>
      </p:sp>
      <p:sp>
        <p:nvSpPr>
          <p:cNvPr id="5" name="Date Placeholder 4">
            <a:extLst>
              <a:ext uri="{FF2B5EF4-FFF2-40B4-BE49-F238E27FC236}">
                <a16:creationId xmlns:a16="http://schemas.microsoft.com/office/drawing/2014/main" id="{1FA259EA-7E2C-A627-D9CC-D2F6E828E320}"/>
              </a:ext>
            </a:extLst>
          </p:cNvPr>
          <p:cNvSpPr>
            <a:spLocks noGrp="1"/>
          </p:cNvSpPr>
          <p:nvPr>
            <p:ph type="dt" sz="half" idx="10"/>
          </p:nvPr>
        </p:nvSpPr>
        <p:spPr/>
        <p:txBody>
          <a:bodyPr/>
          <a:lstStyle/>
          <a:p>
            <a:fld id="{39FB0975-47B6-4BE8-B879-EB115C8840C9}" type="datetime1">
              <a:rPr lang="en-US" smtClean="0"/>
              <a:t>10/6/2023</a:t>
            </a:fld>
            <a:endParaRPr lang="en-US"/>
          </a:p>
        </p:txBody>
      </p:sp>
      <p:sp>
        <p:nvSpPr>
          <p:cNvPr id="6" name="Slide Number Placeholder 5">
            <a:extLst>
              <a:ext uri="{FF2B5EF4-FFF2-40B4-BE49-F238E27FC236}">
                <a16:creationId xmlns:a16="http://schemas.microsoft.com/office/drawing/2014/main" id="{2B5043CD-33BB-1CDD-6099-664FE04855CE}"/>
              </a:ext>
            </a:extLst>
          </p:cNvPr>
          <p:cNvSpPr>
            <a:spLocks noGrp="1"/>
          </p:cNvSpPr>
          <p:nvPr>
            <p:ph type="sldNum" sz="quarter" idx="12"/>
          </p:nvPr>
        </p:nvSpPr>
        <p:spPr/>
        <p:txBody>
          <a:bodyPr/>
          <a:lstStyle/>
          <a:p>
            <a:fld id="{B24F5015-3417-4B27-A586-E4CCF4D77832}" type="slidenum">
              <a:rPr lang="en-US" smtClean="0"/>
              <a:t>23</a:t>
            </a:fld>
            <a:endParaRPr lang="en-US"/>
          </a:p>
        </p:txBody>
      </p:sp>
      <p:pic>
        <p:nvPicPr>
          <p:cNvPr id="3" name="Picture 2" descr="Shape, circle&#10;&#10;Description automatically generated">
            <a:extLst>
              <a:ext uri="{FF2B5EF4-FFF2-40B4-BE49-F238E27FC236}">
                <a16:creationId xmlns:a16="http://schemas.microsoft.com/office/drawing/2014/main" id="{695E56DF-BA74-7B22-F601-6AF49AE12792}"/>
              </a:ext>
            </a:extLst>
          </p:cNvPr>
          <p:cNvPicPr>
            <a:picLocks noChangeAspect="1"/>
          </p:cNvPicPr>
          <p:nvPr/>
        </p:nvPicPr>
        <p:blipFill>
          <a:blip r:embed="rId3">
            <a:alphaModFix amt="40000"/>
            <a:biLevel thresh="7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0059" y="2593326"/>
            <a:ext cx="7326118" cy="4004944"/>
          </a:xfrm>
          <a:prstGeom prst="rect">
            <a:avLst/>
          </a:prstGeom>
        </p:spPr>
      </p:pic>
    </p:spTree>
    <p:extLst>
      <p:ext uri="{BB962C8B-B14F-4D97-AF65-F5344CB8AC3E}">
        <p14:creationId xmlns:p14="http://schemas.microsoft.com/office/powerpoint/2010/main" val="60693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F1CB-58F4-1455-A858-EBB04BC2E6EE}"/>
              </a:ext>
            </a:extLst>
          </p:cNvPr>
          <p:cNvSpPr>
            <a:spLocks noGrp="1"/>
          </p:cNvSpPr>
          <p:nvPr>
            <p:ph type="title"/>
          </p:nvPr>
        </p:nvSpPr>
        <p:spPr/>
        <p:txBody>
          <a:bodyPr/>
          <a:lstStyle/>
          <a:p>
            <a:r>
              <a:rPr lang="en-US" dirty="0"/>
              <a:t>UPCOMING </a:t>
            </a:r>
            <a:br>
              <a:rPr lang="en-US" dirty="0"/>
            </a:br>
            <a:r>
              <a:rPr lang="en-US" dirty="0"/>
              <a:t>OFFICE HOURS</a:t>
            </a:r>
            <a:endParaRPr lang="en-US" b="1" dirty="0"/>
          </a:p>
        </p:txBody>
      </p:sp>
      <p:sp>
        <p:nvSpPr>
          <p:cNvPr id="3" name="Content Placeholder 2">
            <a:extLst>
              <a:ext uri="{FF2B5EF4-FFF2-40B4-BE49-F238E27FC236}">
                <a16:creationId xmlns:a16="http://schemas.microsoft.com/office/drawing/2014/main" id="{D2FD3F02-B92A-4332-E1E7-E95F82B4916D}"/>
              </a:ext>
            </a:extLst>
          </p:cNvPr>
          <p:cNvSpPr>
            <a:spLocks noGrp="1"/>
          </p:cNvSpPr>
          <p:nvPr>
            <p:ph idx="1"/>
          </p:nvPr>
        </p:nvSpPr>
        <p:spPr>
          <a:xfrm>
            <a:off x="5183188" y="973015"/>
            <a:ext cx="6172200" cy="5582115"/>
          </a:xfrm>
        </p:spPr>
        <p:txBody>
          <a:bodyPr>
            <a:normAutofit fontScale="70000" lnSpcReduction="20000"/>
          </a:bodyPr>
          <a:lstStyle/>
          <a:p>
            <a:pPr marL="0" indent="0">
              <a:spcAft>
                <a:spcPts val="600"/>
              </a:spcAft>
              <a:buNone/>
            </a:pPr>
            <a:r>
              <a:rPr lang="en-US" sz="2400" b="1" dirty="0"/>
              <a:t>PREVIOUSLY RECORDED SESSIONS </a:t>
            </a:r>
          </a:p>
          <a:p>
            <a:pPr marL="0" indent="0">
              <a:spcBef>
                <a:spcPts val="0"/>
              </a:spcBef>
              <a:buNone/>
            </a:pPr>
            <a:r>
              <a:rPr lang="en-US" sz="2000" i="1" dirty="0"/>
              <a:t>October 18: Keystone Scores &amp; LEGBR</a:t>
            </a:r>
          </a:p>
          <a:p>
            <a:pPr marL="0" indent="0">
              <a:buNone/>
            </a:pPr>
            <a:r>
              <a:rPr lang="en-US" sz="2000" i="1" dirty="0"/>
              <a:t>October 25: IEPs, Act 1, Act 158 Waivers</a:t>
            </a:r>
          </a:p>
          <a:p>
            <a:pPr marL="0" indent="0">
              <a:buNone/>
            </a:pPr>
            <a:r>
              <a:rPr lang="en-US" sz="2000" i="1" dirty="0"/>
              <a:t>November 1: Alternative &amp; Evidence-Based Pathways</a:t>
            </a:r>
          </a:p>
          <a:p>
            <a:pPr marL="0" indent="0">
              <a:buNone/>
            </a:pPr>
            <a:r>
              <a:rPr lang="en-US" sz="2000" i="1" dirty="0"/>
              <a:t>November 8: CTE Concentrator Pathway &amp; Other WBL Criteria</a:t>
            </a:r>
          </a:p>
          <a:p>
            <a:pPr marL="0" indent="0">
              <a:buNone/>
            </a:pPr>
            <a:r>
              <a:rPr lang="en-US" sz="2000" i="1" dirty="0"/>
              <a:t>November 15: FAQs</a:t>
            </a:r>
          </a:p>
          <a:p>
            <a:pPr marL="0" indent="0">
              <a:buNone/>
            </a:pPr>
            <a:r>
              <a:rPr lang="en-US" sz="2000" i="1" dirty="0"/>
              <a:t>December 13: The Tracking Tool</a:t>
            </a:r>
          </a:p>
          <a:p>
            <a:pPr marL="0" indent="0">
              <a:buNone/>
            </a:pPr>
            <a:r>
              <a:rPr lang="en-US" sz="2000" i="1" dirty="0"/>
              <a:t>January 10: The Grad Report</a:t>
            </a:r>
          </a:p>
          <a:p>
            <a:pPr marL="0" indent="0">
              <a:buNone/>
            </a:pPr>
            <a:r>
              <a:rPr lang="en-US" sz="2000" i="1" dirty="0"/>
              <a:t>January 31: EL, Migrant, and Undocumented Students</a:t>
            </a:r>
          </a:p>
          <a:p>
            <a:pPr marL="0" indent="0">
              <a:buNone/>
            </a:pPr>
            <a:r>
              <a:rPr lang="en-US" sz="2000" i="1" dirty="0"/>
              <a:t>April 11: Pathways Refresher</a:t>
            </a:r>
          </a:p>
          <a:p>
            <a:pPr marL="0" indent="0">
              <a:buNone/>
            </a:pPr>
            <a:r>
              <a:rPr lang="en-US" sz="2000" i="1" dirty="0"/>
              <a:t>April 18: Graduation Data Refresher</a:t>
            </a:r>
          </a:p>
          <a:p>
            <a:pPr marL="0" indent="0">
              <a:buNone/>
            </a:pPr>
            <a:r>
              <a:rPr lang="en-US" sz="2000" i="1" dirty="0"/>
              <a:t>May 2: FAQs</a:t>
            </a:r>
          </a:p>
          <a:p>
            <a:pPr marL="0" indent="0">
              <a:buNone/>
            </a:pPr>
            <a:r>
              <a:rPr lang="en-US" sz="2000" i="1" dirty="0"/>
              <a:t>May 10: Using PVAAS to Inform Pathways</a:t>
            </a:r>
          </a:p>
          <a:p>
            <a:pPr marL="0" indent="0">
              <a:buNone/>
            </a:pPr>
            <a:endParaRPr lang="en-US" sz="2000" b="1" dirty="0"/>
          </a:p>
          <a:p>
            <a:pPr marL="0" indent="0">
              <a:buNone/>
            </a:pPr>
            <a:r>
              <a:rPr lang="en-US" sz="2000" b="1" dirty="0"/>
              <a:t>RESOURCES</a:t>
            </a:r>
          </a:p>
          <a:p>
            <a:pPr marL="0" indent="0">
              <a:buNone/>
            </a:pPr>
            <a:r>
              <a:rPr lang="en-US" sz="2000" dirty="0">
                <a:hlinkClick r:id="rId3"/>
              </a:rPr>
              <a:t>WWW.PDESAS.ORG</a:t>
            </a:r>
            <a:endParaRPr lang="en-US" sz="2000" dirty="0"/>
          </a:p>
          <a:p>
            <a:pPr marL="0" indent="0">
              <a:buNone/>
            </a:pPr>
            <a:r>
              <a:rPr lang="en-US" sz="2000" dirty="0">
                <a:hlinkClick r:id="rId4"/>
              </a:rPr>
              <a:t>WWW.EDUCATION.PA.GOV</a:t>
            </a:r>
            <a:r>
              <a:rPr lang="en-US" sz="2000" dirty="0"/>
              <a:t> </a:t>
            </a:r>
          </a:p>
          <a:p>
            <a:pPr marL="0" indent="0">
              <a:buNone/>
            </a:pPr>
            <a:endParaRPr lang="en-US" sz="2000" dirty="0"/>
          </a:p>
          <a:p>
            <a:pPr marL="0" indent="0">
              <a:buNone/>
            </a:pPr>
            <a:r>
              <a:rPr lang="en-US" sz="2000" b="1" dirty="0"/>
              <a:t>CONTACT</a:t>
            </a:r>
          </a:p>
          <a:p>
            <a:pPr marL="0" indent="0">
              <a:buNone/>
            </a:pPr>
            <a:r>
              <a:rPr lang="en-US" sz="2000" dirty="0">
                <a:hlinkClick r:id="rId5"/>
              </a:rPr>
              <a:t>RA-EDGRADREQUIREMENT@PA.GOV</a:t>
            </a:r>
            <a:endParaRPr lang="en-US" sz="2000" dirty="0"/>
          </a:p>
          <a:p>
            <a:pPr marL="0" indent="0">
              <a:buNone/>
            </a:pPr>
            <a:endParaRPr lang="en-US" sz="2000" dirty="0"/>
          </a:p>
        </p:txBody>
      </p:sp>
      <p:sp>
        <p:nvSpPr>
          <p:cNvPr id="4" name="Text Placeholder 3">
            <a:extLst>
              <a:ext uri="{FF2B5EF4-FFF2-40B4-BE49-F238E27FC236}">
                <a16:creationId xmlns:a16="http://schemas.microsoft.com/office/drawing/2014/main" id="{B441C97C-516D-9313-44CF-F1BF4C9788E0}"/>
              </a:ext>
            </a:extLst>
          </p:cNvPr>
          <p:cNvSpPr>
            <a:spLocks noGrp="1"/>
          </p:cNvSpPr>
          <p:nvPr>
            <p:ph type="body" sz="half" idx="2"/>
          </p:nvPr>
        </p:nvSpPr>
        <p:spPr>
          <a:xfrm>
            <a:off x="703385" y="2057400"/>
            <a:ext cx="4243753" cy="3811588"/>
          </a:xfrm>
        </p:spPr>
        <p:txBody>
          <a:bodyPr>
            <a:normAutofit lnSpcReduction="10000"/>
          </a:bodyPr>
          <a:lstStyle/>
          <a:p>
            <a:r>
              <a:rPr lang="en-US" sz="2000" i="1" dirty="0"/>
              <a:t>Tuesdays 11am - noon</a:t>
            </a:r>
            <a:endParaRPr lang="en-US" i="1" dirty="0"/>
          </a:p>
          <a:p>
            <a:r>
              <a:rPr lang="en-US" sz="1800" b="1" dirty="0"/>
              <a:t>October 3</a:t>
            </a:r>
          </a:p>
          <a:p>
            <a:pPr>
              <a:spcBef>
                <a:spcPts val="0"/>
              </a:spcBef>
            </a:pPr>
            <a:r>
              <a:rPr lang="en-US" sz="1800" dirty="0"/>
              <a:t>Grad Report: Collecting &amp; Reporting Data*</a:t>
            </a:r>
          </a:p>
          <a:p>
            <a:r>
              <a:rPr lang="en-US" sz="1800" b="1" dirty="0"/>
              <a:t>October 10</a:t>
            </a:r>
          </a:p>
          <a:p>
            <a:r>
              <a:rPr lang="en-US" sz="1800" dirty="0"/>
              <a:t>PDE Tracking Tool</a:t>
            </a:r>
          </a:p>
          <a:p>
            <a:r>
              <a:rPr lang="en-US" sz="1800" b="1" dirty="0"/>
              <a:t>October 17</a:t>
            </a:r>
          </a:p>
          <a:p>
            <a:r>
              <a:rPr lang="en-US" sz="1800" dirty="0"/>
              <a:t>Grad Data: Informing Local Practice*</a:t>
            </a:r>
          </a:p>
          <a:p>
            <a:r>
              <a:rPr lang="en-US" sz="1800" b="1" dirty="0"/>
              <a:t>October 24</a:t>
            </a:r>
          </a:p>
          <a:p>
            <a:r>
              <a:rPr lang="en-US" sz="1800" dirty="0"/>
              <a:t>FAQ </a:t>
            </a:r>
          </a:p>
          <a:p>
            <a:endParaRPr lang="en-US" sz="1800" dirty="0"/>
          </a:p>
          <a:p>
            <a:r>
              <a:rPr lang="en-US" i="1" dirty="0"/>
              <a:t>*will be recorded</a:t>
            </a:r>
          </a:p>
        </p:txBody>
      </p:sp>
      <p:sp>
        <p:nvSpPr>
          <p:cNvPr id="5" name="Date Placeholder 4">
            <a:extLst>
              <a:ext uri="{FF2B5EF4-FFF2-40B4-BE49-F238E27FC236}">
                <a16:creationId xmlns:a16="http://schemas.microsoft.com/office/drawing/2014/main" id="{3C237B95-039F-BDFF-45DA-FFCE999FADA0}"/>
              </a:ext>
            </a:extLst>
          </p:cNvPr>
          <p:cNvSpPr>
            <a:spLocks noGrp="1"/>
          </p:cNvSpPr>
          <p:nvPr>
            <p:ph type="dt" sz="half" idx="4294967295"/>
          </p:nvPr>
        </p:nvSpPr>
        <p:spPr>
          <a:xfrm>
            <a:off x="838200" y="6356350"/>
            <a:ext cx="2743200" cy="365125"/>
          </a:xfrm>
        </p:spPr>
        <p:txBody>
          <a:bodyPr/>
          <a:lstStyle/>
          <a:p>
            <a:fld id="{39FB0975-47B6-4BE8-B879-EB115C8840C9}" type="datetime1">
              <a:rPr lang="en-US" smtClean="0"/>
              <a:t>10/6/2023</a:t>
            </a:fld>
            <a:endParaRPr lang="en-US" dirty="0"/>
          </a:p>
        </p:txBody>
      </p:sp>
      <p:sp>
        <p:nvSpPr>
          <p:cNvPr id="6" name="Slide Number Placeholder 5">
            <a:extLst>
              <a:ext uri="{FF2B5EF4-FFF2-40B4-BE49-F238E27FC236}">
                <a16:creationId xmlns:a16="http://schemas.microsoft.com/office/drawing/2014/main" id="{8728024D-FC0A-23D8-EA4F-80ECCEC1C4D7}"/>
              </a:ext>
            </a:extLst>
          </p:cNvPr>
          <p:cNvSpPr>
            <a:spLocks noGrp="1"/>
          </p:cNvSpPr>
          <p:nvPr>
            <p:ph type="sldNum" sz="quarter" idx="12"/>
          </p:nvPr>
        </p:nvSpPr>
        <p:spPr/>
        <p:txBody>
          <a:bodyPr/>
          <a:lstStyle/>
          <a:p>
            <a:fld id="{B24F5015-3417-4B27-A586-E4CCF4D77832}" type="slidenum">
              <a:rPr lang="en-US" smtClean="0"/>
              <a:t>24</a:t>
            </a:fld>
            <a:endParaRPr lang="en-US"/>
          </a:p>
        </p:txBody>
      </p:sp>
    </p:spTree>
    <p:extLst>
      <p:ext uri="{BB962C8B-B14F-4D97-AF65-F5344CB8AC3E}">
        <p14:creationId xmlns:p14="http://schemas.microsoft.com/office/powerpoint/2010/main" val="127995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97C0-7C3E-F168-E964-627EDE4BBE48}"/>
              </a:ext>
            </a:extLst>
          </p:cNvPr>
          <p:cNvSpPr>
            <a:spLocks noGrp="1"/>
          </p:cNvSpPr>
          <p:nvPr>
            <p:ph type="title"/>
          </p:nvPr>
        </p:nvSpPr>
        <p:spPr/>
        <p:txBody>
          <a:bodyPr/>
          <a:lstStyle/>
          <a:p>
            <a:r>
              <a:rPr lang="en-US" dirty="0"/>
              <a:t>Grad Class vs. Grad Cohort</a:t>
            </a:r>
          </a:p>
        </p:txBody>
      </p:sp>
      <p:sp>
        <p:nvSpPr>
          <p:cNvPr id="7" name="Text Placeholder 6">
            <a:extLst>
              <a:ext uri="{FF2B5EF4-FFF2-40B4-BE49-F238E27FC236}">
                <a16:creationId xmlns:a16="http://schemas.microsoft.com/office/drawing/2014/main" id="{ED6B5C64-4801-0A58-47AB-F2F271EA9893}"/>
              </a:ext>
            </a:extLst>
          </p:cNvPr>
          <p:cNvSpPr>
            <a:spLocks noGrp="1"/>
          </p:cNvSpPr>
          <p:nvPr>
            <p:ph type="body" idx="1"/>
          </p:nvPr>
        </p:nvSpPr>
        <p:spPr/>
        <p:txBody>
          <a:bodyPr/>
          <a:lstStyle/>
          <a:p>
            <a:r>
              <a:rPr lang="en-US" dirty="0"/>
              <a:t>Grad Class</a:t>
            </a:r>
          </a:p>
        </p:txBody>
      </p:sp>
      <p:sp>
        <p:nvSpPr>
          <p:cNvPr id="8" name="Content Placeholder 7">
            <a:extLst>
              <a:ext uri="{FF2B5EF4-FFF2-40B4-BE49-F238E27FC236}">
                <a16:creationId xmlns:a16="http://schemas.microsoft.com/office/drawing/2014/main" id="{234C5CB0-BCDA-DBCD-7997-94CCDA7DDD18}"/>
              </a:ext>
            </a:extLst>
          </p:cNvPr>
          <p:cNvSpPr>
            <a:spLocks noGrp="1"/>
          </p:cNvSpPr>
          <p:nvPr>
            <p:ph sz="half" idx="2"/>
          </p:nvPr>
        </p:nvSpPr>
        <p:spPr/>
        <p:txBody>
          <a:bodyPr>
            <a:normAutofit/>
          </a:bodyPr>
          <a:lstStyle/>
          <a:p>
            <a:pPr marL="0" indent="0" rtl="0">
              <a:buNone/>
            </a:pPr>
            <a:r>
              <a:rPr lang="en-US" dirty="0">
                <a:solidFill>
                  <a:srgbClr val="000000"/>
                </a:solidFill>
              </a:rPr>
              <a:t>S</a:t>
            </a:r>
            <a:r>
              <a:rPr lang="en-US" sz="2800" b="0" i="0" u="none" strike="noStrike" kern="1200" baseline="0" dirty="0">
                <a:solidFill>
                  <a:srgbClr val="000000"/>
                </a:solidFill>
                <a:latin typeface="proxima-nova"/>
              </a:rPr>
              <a:t>tudents who were on-track to graduate by the end of the prior school year, including: </a:t>
            </a:r>
          </a:p>
          <a:p>
            <a:pPr>
              <a:buFont typeface="Wingdings" panose="05000000000000000000" pitchFamily="2" charset="2"/>
              <a:buChar char="§"/>
            </a:pPr>
            <a:r>
              <a:rPr lang="en-US" dirty="0">
                <a:solidFill>
                  <a:srgbClr val="000000"/>
                </a:solidFill>
              </a:rPr>
              <a:t>S</a:t>
            </a:r>
            <a:r>
              <a:rPr lang="en-US" sz="2800" b="0" i="0" u="none" strike="noStrike" kern="1200" baseline="0" dirty="0">
                <a:solidFill>
                  <a:srgbClr val="000000"/>
                </a:solidFill>
                <a:latin typeface="proxima-nova"/>
              </a:rPr>
              <a:t>tudents in Grade 12</a:t>
            </a:r>
          </a:p>
          <a:p>
            <a:pPr>
              <a:buFont typeface="Wingdings" panose="05000000000000000000" pitchFamily="2" charset="2"/>
              <a:buChar char="§"/>
            </a:pPr>
            <a:r>
              <a:rPr lang="en-US" dirty="0">
                <a:solidFill>
                  <a:srgbClr val="000000"/>
                </a:solidFill>
              </a:rPr>
              <a:t>M</a:t>
            </a:r>
            <a:r>
              <a:rPr lang="en-US" sz="2800" b="0" i="0" u="none" strike="noStrike" kern="1200" baseline="0" dirty="0">
                <a:solidFill>
                  <a:srgbClr val="000000"/>
                </a:solidFill>
                <a:latin typeface="proxima-nova"/>
              </a:rPr>
              <a:t>ulti-year seniors </a:t>
            </a:r>
          </a:p>
          <a:p>
            <a:pPr>
              <a:buFont typeface="Wingdings" panose="05000000000000000000" pitchFamily="2" charset="2"/>
              <a:buChar char="§"/>
            </a:pPr>
            <a:r>
              <a:rPr lang="en-US" dirty="0">
                <a:solidFill>
                  <a:srgbClr val="000000"/>
                </a:solidFill>
              </a:rPr>
              <a:t>S</a:t>
            </a:r>
            <a:r>
              <a:rPr lang="en-US" sz="2800" b="0" i="0" u="none" strike="noStrike" kern="1200" baseline="0" dirty="0">
                <a:solidFill>
                  <a:srgbClr val="000000"/>
                </a:solidFill>
                <a:latin typeface="proxima-nova"/>
              </a:rPr>
              <a:t>tudents identified as seniors based upon credits earned</a:t>
            </a:r>
          </a:p>
        </p:txBody>
      </p:sp>
      <p:sp>
        <p:nvSpPr>
          <p:cNvPr id="9" name="Text Placeholder 8">
            <a:extLst>
              <a:ext uri="{FF2B5EF4-FFF2-40B4-BE49-F238E27FC236}">
                <a16:creationId xmlns:a16="http://schemas.microsoft.com/office/drawing/2014/main" id="{52270AB6-89B3-117C-99B3-B16745834B4F}"/>
              </a:ext>
            </a:extLst>
          </p:cNvPr>
          <p:cNvSpPr>
            <a:spLocks noGrp="1"/>
          </p:cNvSpPr>
          <p:nvPr>
            <p:ph type="body" sz="quarter" idx="3"/>
          </p:nvPr>
        </p:nvSpPr>
        <p:spPr/>
        <p:txBody>
          <a:bodyPr/>
          <a:lstStyle/>
          <a:p>
            <a:r>
              <a:rPr lang="en-US" dirty="0"/>
              <a:t>Grad Cohort</a:t>
            </a:r>
          </a:p>
        </p:txBody>
      </p:sp>
      <p:sp>
        <p:nvSpPr>
          <p:cNvPr id="10" name="Content Placeholder 9">
            <a:extLst>
              <a:ext uri="{FF2B5EF4-FFF2-40B4-BE49-F238E27FC236}">
                <a16:creationId xmlns:a16="http://schemas.microsoft.com/office/drawing/2014/main" id="{11AD36D3-0396-F20D-1624-DBA068B8ABCE}"/>
              </a:ext>
            </a:extLst>
          </p:cNvPr>
          <p:cNvSpPr>
            <a:spLocks noGrp="1"/>
          </p:cNvSpPr>
          <p:nvPr>
            <p:ph sz="quarter" idx="4"/>
          </p:nvPr>
        </p:nvSpPr>
        <p:spPr/>
        <p:txBody>
          <a:bodyPr>
            <a:normAutofit/>
          </a:bodyPr>
          <a:lstStyle/>
          <a:p>
            <a:pPr marL="0" indent="0">
              <a:buNone/>
            </a:pPr>
            <a:r>
              <a:rPr lang="en-US" dirty="0"/>
              <a:t>Students who entered 9th grade for the first time a specified number of years ago (4, 5, or 6 years prior to the reporting year)</a:t>
            </a:r>
          </a:p>
          <a:p>
            <a:pPr marL="0" indent="0">
              <a:buNone/>
            </a:pPr>
            <a:endParaRPr lang="en-US" sz="2000" dirty="0"/>
          </a:p>
          <a:p>
            <a:pPr marL="0" indent="0">
              <a:buNone/>
            </a:pPr>
            <a:r>
              <a:rPr lang="en-US" sz="2000" dirty="0"/>
              <a:t>NOTE: The Cohort Graduation Rate (reflected in the Future Ready PA Index) is calculated using the percentage of students graduated within a specified cohort</a:t>
            </a:r>
          </a:p>
        </p:txBody>
      </p:sp>
      <p:sp>
        <p:nvSpPr>
          <p:cNvPr id="4" name="Date Placeholder 3">
            <a:extLst>
              <a:ext uri="{FF2B5EF4-FFF2-40B4-BE49-F238E27FC236}">
                <a16:creationId xmlns:a16="http://schemas.microsoft.com/office/drawing/2014/main" id="{EC1D22BB-F794-972B-641C-4D84AA6DFC34}"/>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9C04B4DD-4255-D49A-6B35-FD73AED76CD2}"/>
              </a:ext>
            </a:extLst>
          </p:cNvPr>
          <p:cNvSpPr>
            <a:spLocks noGrp="1"/>
          </p:cNvSpPr>
          <p:nvPr>
            <p:ph type="sldNum" sz="quarter" idx="12"/>
          </p:nvPr>
        </p:nvSpPr>
        <p:spPr/>
        <p:txBody>
          <a:bodyPr/>
          <a:lstStyle/>
          <a:p>
            <a:fld id="{B24F5015-3417-4B27-A586-E4CCF4D77832}" type="slidenum">
              <a:rPr lang="en-US" smtClean="0"/>
              <a:t>3</a:t>
            </a:fld>
            <a:endParaRPr lang="en-US" dirty="0"/>
          </a:p>
        </p:txBody>
      </p:sp>
      <p:sp>
        <p:nvSpPr>
          <p:cNvPr id="3" name="Oval 2">
            <a:extLst>
              <a:ext uri="{FF2B5EF4-FFF2-40B4-BE49-F238E27FC236}">
                <a16:creationId xmlns:a16="http://schemas.microsoft.com/office/drawing/2014/main" id="{41DE734A-435F-05FF-B578-4720E0D1F316}"/>
              </a:ext>
              <a:ext uri="{C183D7F6-B498-43B3-948B-1728B52AA6E4}">
                <adec:decorative xmlns:adec="http://schemas.microsoft.com/office/drawing/2017/decorative" val="1"/>
              </a:ext>
            </a:extLst>
          </p:cNvPr>
          <p:cNvSpPr/>
          <p:nvPr/>
        </p:nvSpPr>
        <p:spPr>
          <a:xfrm>
            <a:off x="570155" y="1968649"/>
            <a:ext cx="1990165" cy="57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77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97C0-7C3E-F168-E964-627EDE4BBE48}"/>
              </a:ext>
            </a:extLst>
          </p:cNvPr>
          <p:cNvSpPr>
            <a:spLocks noGrp="1"/>
          </p:cNvSpPr>
          <p:nvPr>
            <p:ph type="title"/>
          </p:nvPr>
        </p:nvSpPr>
        <p:spPr/>
        <p:txBody>
          <a:bodyPr/>
          <a:lstStyle/>
          <a:p>
            <a:r>
              <a:rPr lang="en-US" dirty="0"/>
              <a:t>The Grad Report </a:t>
            </a:r>
          </a:p>
        </p:txBody>
      </p:sp>
      <p:sp>
        <p:nvSpPr>
          <p:cNvPr id="8" name="Content Placeholder 7">
            <a:extLst>
              <a:ext uri="{FF2B5EF4-FFF2-40B4-BE49-F238E27FC236}">
                <a16:creationId xmlns:a16="http://schemas.microsoft.com/office/drawing/2014/main" id="{AF74D264-39B3-BD8D-247A-979D73E3770B}"/>
              </a:ext>
            </a:extLst>
          </p:cNvPr>
          <p:cNvSpPr>
            <a:spLocks noGrp="1"/>
          </p:cNvSpPr>
          <p:nvPr>
            <p:ph idx="1"/>
          </p:nvPr>
        </p:nvSpPr>
        <p:spPr/>
        <p:txBody>
          <a:bodyPr>
            <a:normAutofit/>
          </a:bodyPr>
          <a:lstStyle/>
          <a:p>
            <a:pPr>
              <a:buFont typeface="Wingdings" panose="05000000000000000000" pitchFamily="2" charset="2"/>
              <a:buChar char="§"/>
            </a:pPr>
            <a:r>
              <a:rPr lang="en-US" dirty="0"/>
              <a:t>Grad Report is submitted in </a:t>
            </a:r>
            <a:r>
              <a:rPr lang="en-US" b="1" dirty="0"/>
              <a:t>MyPDESuite: FRCPP Reports</a:t>
            </a:r>
          </a:p>
          <a:p>
            <a:pPr>
              <a:buFont typeface="Wingdings" panose="05000000000000000000" pitchFamily="2" charset="2"/>
              <a:buChar char="§"/>
            </a:pPr>
            <a:r>
              <a:rPr lang="en-US" dirty="0"/>
              <a:t>Data collection begins October 1 and ends </a:t>
            </a:r>
            <a:r>
              <a:rPr lang="en-US" b="1" dirty="0"/>
              <a:t>December 1</a:t>
            </a:r>
            <a:r>
              <a:rPr lang="en-US" dirty="0"/>
              <a:t>*</a:t>
            </a:r>
          </a:p>
          <a:p>
            <a:pPr>
              <a:buFont typeface="Wingdings" panose="05000000000000000000" pitchFamily="2" charset="2"/>
              <a:buChar char="§"/>
            </a:pPr>
            <a:r>
              <a:rPr lang="en-US" dirty="0"/>
              <a:t>Data should reflect graduates and non-graduates for the </a:t>
            </a:r>
            <a:r>
              <a:rPr lang="en-US" i="1" dirty="0"/>
              <a:t>prior </a:t>
            </a:r>
            <a:r>
              <a:rPr lang="en-US" dirty="0"/>
              <a:t>school year</a:t>
            </a:r>
          </a:p>
          <a:p>
            <a:pPr marL="0" indent="0">
              <a:buNone/>
            </a:pPr>
            <a:endParaRPr lang="en-US" sz="1800" dirty="0"/>
          </a:p>
          <a:p>
            <a:pPr marL="0" indent="0">
              <a:buNone/>
            </a:pPr>
            <a:endParaRPr lang="en-US" sz="1800" dirty="0"/>
          </a:p>
          <a:p>
            <a:pPr marL="0" indent="0">
              <a:buNone/>
            </a:pPr>
            <a:r>
              <a:rPr lang="en-US" sz="2400" dirty="0"/>
              <a:t>*Per legislation, PDE publicly posts LEA Grad Reports no later than January 15 (approximately 6 weeks after the reporting window closes)</a:t>
            </a:r>
          </a:p>
        </p:txBody>
      </p:sp>
      <p:sp>
        <p:nvSpPr>
          <p:cNvPr id="4" name="Date Placeholder 3">
            <a:extLst>
              <a:ext uri="{FF2B5EF4-FFF2-40B4-BE49-F238E27FC236}">
                <a16:creationId xmlns:a16="http://schemas.microsoft.com/office/drawing/2014/main" id="{EC1D22BB-F794-972B-641C-4D84AA6DFC34}"/>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9C04B4DD-4255-D49A-6B35-FD73AED76CD2}"/>
              </a:ext>
            </a:extLst>
          </p:cNvPr>
          <p:cNvSpPr>
            <a:spLocks noGrp="1"/>
          </p:cNvSpPr>
          <p:nvPr>
            <p:ph type="sldNum" sz="quarter" idx="12"/>
          </p:nvPr>
        </p:nvSpPr>
        <p:spPr/>
        <p:txBody>
          <a:bodyPr/>
          <a:lstStyle/>
          <a:p>
            <a:fld id="{B24F5015-3417-4B27-A586-E4CCF4D77832}" type="slidenum">
              <a:rPr lang="en-US" smtClean="0"/>
              <a:t>4</a:t>
            </a:fld>
            <a:endParaRPr lang="en-US" dirty="0"/>
          </a:p>
        </p:txBody>
      </p:sp>
    </p:spTree>
    <p:extLst>
      <p:ext uri="{BB962C8B-B14F-4D97-AF65-F5344CB8AC3E}">
        <p14:creationId xmlns:p14="http://schemas.microsoft.com/office/powerpoint/2010/main" val="237374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229F-B531-B6F0-54FA-9EB5F0ED6F0C}"/>
              </a:ext>
            </a:extLst>
          </p:cNvPr>
          <p:cNvSpPr>
            <a:spLocks noGrp="1"/>
          </p:cNvSpPr>
          <p:nvPr>
            <p:ph type="title"/>
          </p:nvPr>
        </p:nvSpPr>
        <p:spPr/>
        <p:txBody>
          <a:bodyPr/>
          <a:lstStyle/>
          <a:p>
            <a:r>
              <a:rPr lang="en-US" dirty="0"/>
              <a:t>The Grad Report</a:t>
            </a:r>
          </a:p>
        </p:txBody>
      </p:sp>
      <p:sp>
        <p:nvSpPr>
          <p:cNvPr id="3" name="Text Placeholder 2">
            <a:extLst>
              <a:ext uri="{FF2B5EF4-FFF2-40B4-BE49-F238E27FC236}">
                <a16:creationId xmlns:a16="http://schemas.microsoft.com/office/drawing/2014/main" id="{34810BF3-3575-E848-9C50-FF2DA8C18951}"/>
              </a:ext>
            </a:extLst>
          </p:cNvPr>
          <p:cNvSpPr>
            <a:spLocks noGrp="1"/>
          </p:cNvSpPr>
          <p:nvPr>
            <p:ph type="body" idx="1"/>
          </p:nvPr>
        </p:nvSpPr>
        <p:spPr/>
        <p:txBody>
          <a:bodyPr/>
          <a:lstStyle/>
          <a:p>
            <a:r>
              <a:rPr lang="en-US" dirty="0"/>
              <a:t>Collecting the Right Data</a:t>
            </a:r>
          </a:p>
        </p:txBody>
      </p:sp>
      <p:sp>
        <p:nvSpPr>
          <p:cNvPr id="4" name="Date Placeholder 3">
            <a:extLst>
              <a:ext uri="{FF2B5EF4-FFF2-40B4-BE49-F238E27FC236}">
                <a16:creationId xmlns:a16="http://schemas.microsoft.com/office/drawing/2014/main" id="{33830EA5-55B6-5E01-A1FC-96BF3D92E932}"/>
              </a:ext>
            </a:extLst>
          </p:cNvPr>
          <p:cNvSpPr>
            <a:spLocks noGrp="1"/>
          </p:cNvSpPr>
          <p:nvPr>
            <p:ph type="dt" sz="half" idx="10"/>
          </p:nvPr>
        </p:nvSpPr>
        <p:spPr/>
        <p:txBody>
          <a:bodyPr/>
          <a:lstStyle/>
          <a:p>
            <a:fld id="{A918DB6E-6D70-4FEC-A112-5F97BC4AEE43}" type="datetime1">
              <a:rPr lang="en-US" smtClean="0"/>
              <a:t>10/6/2023</a:t>
            </a:fld>
            <a:endParaRPr lang="en-US"/>
          </a:p>
        </p:txBody>
      </p:sp>
      <p:sp>
        <p:nvSpPr>
          <p:cNvPr id="5" name="Slide Number Placeholder 4">
            <a:extLst>
              <a:ext uri="{FF2B5EF4-FFF2-40B4-BE49-F238E27FC236}">
                <a16:creationId xmlns:a16="http://schemas.microsoft.com/office/drawing/2014/main" id="{9848CA4F-805A-1A09-7D94-F846AC897240}"/>
              </a:ext>
            </a:extLst>
          </p:cNvPr>
          <p:cNvSpPr>
            <a:spLocks noGrp="1"/>
          </p:cNvSpPr>
          <p:nvPr>
            <p:ph type="sldNum" sz="quarter" idx="12"/>
          </p:nvPr>
        </p:nvSpPr>
        <p:spPr/>
        <p:txBody>
          <a:bodyPr/>
          <a:lstStyle/>
          <a:p>
            <a:fld id="{B24F5015-3417-4B27-A586-E4CCF4D77832}" type="slidenum">
              <a:rPr lang="en-US" smtClean="0"/>
              <a:t>5</a:t>
            </a:fld>
            <a:endParaRPr lang="en-US"/>
          </a:p>
        </p:txBody>
      </p:sp>
    </p:spTree>
    <p:extLst>
      <p:ext uri="{BB962C8B-B14F-4D97-AF65-F5344CB8AC3E}">
        <p14:creationId xmlns:p14="http://schemas.microsoft.com/office/powerpoint/2010/main" val="355973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F081-9B56-8462-B4AE-E23A7BF353B0}"/>
              </a:ext>
            </a:extLst>
          </p:cNvPr>
          <p:cNvSpPr>
            <a:spLocks noGrp="1"/>
          </p:cNvSpPr>
          <p:nvPr>
            <p:ph type="title"/>
          </p:nvPr>
        </p:nvSpPr>
        <p:spPr/>
        <p:txBody>
          <a:bodyPr/>
          <a:lstStyle/>
          <a:p>
            <a:r>
              <a:rPr lang="en-US" dirty="0"/>
              <a:t>Accessing the FRCPP Grad Report</a:t>
            </a:r>
          </a:p>
        </p:txBody>
      </p:sp>
      <p:sp>
        <p:nvSpPr>
          <p:cNvPr id="4" name="Date Placeholder 3">
            <a:extLst>
              <a:ext uri="{FF2B5EF4-FFF2-40B4-BE49-F238E27FC236}">
                <a16:creationId xmlns:a16="http://schemas.microsoft.com/office/drawing/2014/main" id="{2500F238-096A-57F3-1E58-BF1054D6FA15}"/>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6124D2CD-350E-466D-28A2-F14916A7B162}"/>
              </a:ext>
            </a:extLst>
          </p:cNvPr>
          <p:cNvSpPr>
            <a:spLocks noGrp="1"/>
          </p:cNvSpPr>
          <p:nvPr>
            <p:ph type="sldNum" sz="quarter" idx="12"/>
          </p:nvPr>
        </p:nvSpPr>
        <p:spPr/>
        <p:txBody>
          <a:bodyPr/>
          <a:lstStyle/>
          <a:p>
            <a:fld id="{B24F5015-3417-4B27-A586-E4CCF4D77832}" type="slidenum">
              <a:rPr lang="en-US" smtClean="0"/>
              <a:t>6</a:t>
            </a:fld>
            <a:endParaRPr lang="en-US"/>
          </a:p>
        </p:txBody>
      </p:sp>
      <p:pic>
        <p:nvPicPr>
          <p:cNvPr id="10" name="Content Placeholder 9">
            <a:extLst>
              <a:ext uri="{FF2B5EF4-FFF2-40B4-BE49-F238E27FC236}">
                <a16:creationId xmlns:a16="http://schemas.microsoft.com/office/drawing/2014/main" id="{08E6750D-AD2D-2BA5-5250-1AFC7768E51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89857" y="1741659"/>
            <a:ext cx="3624943" cy="2395228"/>
          </a:xfrm>
          <a:prstGeom prst="rect">
            <a:avLst/>
          </a:prstGeom>
        </p:spPr>
      </p:pic>
      <p:pic>
        <p:nvPicPr>
          <p:cNvPr id="13" name="Picture 12">
            <a:extLst>
              <a:ext uri="{FF2B5EF4-FFF2-40B4-BE49-F238E27FC236}">
                <a16:creationId xmlns:a16="http://schemas.microsoft.com/office/drawing/2014/main" id="{5D851FE9-ACF8-B32B-3476-357B8BC02E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33186" y="2740808"/>
            <a:ext cx="4114549" cy="2310218"/>
          </a:xfrm>
          <a:prstGeom prst="rect">
            <a:avLst/>
          </a:prstGeom>
        </p:spPr>
      </p:pic>
      <p:sp>
        <p:nvSpPr>
          <p:cNvPr id="16" name="Oval 15">
            <a:extLst>
              <a:ext uri="{FF2B5EF4-FFF2-40B4-BE49-F238E27FC236}">
                <a16:creationId xmlns:a16="http://schemas.microsoft.com/office/drawing/2014/main" id="{09CAAB2A-9A56-3374-ABEF-A22A0B47420E}"/>
              </a:ext>
              <a:ext uri="{C183D7F6-B498-43B3-948B-1728B52AA6E4}">
                <adec:decorative xmlns:adec="http://schemas.microsoft.com/office/drawing/2017/decorative" val="1"/>
              </a:ext>
            </a:extLst>
          </p:cNvPr>
          <p:cNvSpPr/>
          <p:nvPr/>
        </p:nvSpPr>
        <p:spPr>
          <a:xfrm>
            <a:off x="1752600" y="3413843"/>
            <a:ext cx="914400" cy="4527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98145B2-130C-B68D-AE51-FE8C16131B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68522" y="3732945"/>
            <a:ext cx="4754649" cy="2686132"/>
          </a:xfrm>
          <a:prstGeom prst="rect">
            <a:avLst/>
          </a:prstGeom>
        </p:spPr>
      </p:pic>
      <p:sp>
        <p:nvSpPr>
          <p:cNvPr id="18" name="Oval 17">
            <a:extLst>
              <a:ext uri="{FF2B5EF4-FFF2-40B4-BE49-F238E27FC236}">
                <a16:creationId xmlns:a16="http://schemas.microsoft.com/office/drawing/2014/main" id="{88E382CC-249C-5565-E592-B130F257663B}"/>
              </a:ext>
              <a:ext uri="{C183D7F6-B498-43B3-948B-1728B52AA6E4}">
                <adec:decorative xmlns:adec="http://schemas.microsoft.com/office/drawing/2017/decorative" val="1"/>
              </a:ext>
            </a:extLst>
          </p:cNvPr>
          <p:cNvSpPr/>
          <p:nvPr/>
        </p:nvSpPr>
        <p:spPr>
          <a:xfrm>
            <a:off x="4229512" y="4141507"/>
            <a:ext cx="952088" cy="4527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0C95AC1-C8E1-F3A0-7898-E5DF30DF69F5}"/>
              </a:ext>
              <a:ext uri="{C183D7F6-B498-43B3-948B-1728B52AA6E4}">
                <adec:decorative xmlns:adec="http://schemas.microsoft.com/office/drawing/2017/decorative" val="1"/>
              </a:ext>
            </a:extLst>
          </p:cNvPr>
          <p:cNvSpPr/>
          <p:nvPr/>
        </p:nvSpPr>
        <p:spPr>
          <a:xfrm>
            <a:off x="6468521" y="5153563"/>
            <a:ext cx="1663107" cy="4527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43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179A-1192-9DF9-6FD3-2EBEACB97556}"/>
              </a:ext>
            </a:extLst>
          </p:cNvPr>
          <p:cNvSpPr>
            <a:spLocks noGrp="1"/>
          </p:cNvSpPr>
          <p:nvPr>
            <p:ph type="title"/>
          </p:nvPr>
        </p:nvSpPr>
        <p:spPr/>
        <p:txBody>
          <a:bodyPr/>
          <a:lstStyle/>
          <a:p>
            <a:r>
              <a:rPr lang="en-US" dirty="0"/>
              <a:t>Accessing the FRCPP Grad Report</a:t>
            </a:r>
          </a:p>
        </p:txBody>
      </p:sp>
      <p:sp>
        <p:nvSpPr>
          <p:cNvPr id="4" name="Date Placeholder 3">
            <a:extLst>
              <a:ext uri="{FF2B5EF4-FFF2-40B4-BE49-F238E27FC236}">
                <a16:creationId xmlns:a16="http://schemas.microsoft.com/office/drawing/2014/main" id="{4C1B9904-3BF5-E60D-7560-E6BF557B24C9}"/>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8AD23162-FB70-FB4A-E259-E725317E4FC6}"/>
              </a:ext>
            </a:extLst>
          </p:cNvPr>
          <p:cNvSpPr>
            <a:spLocks noGrp="1"/>
          </p:cNvSpPr>
          <p:nvPr>
            <p:ph type="sldNum" sz="quarter" idx="12"/>
          </p:nvPr>
        </p:nvSpPr>
        <p:spPr/>
        <p:txBody>
          <a:bodyPr/>
          <a:lstStyle/>
          <a:p>
            <a:fld id="{B24F5015-3417-4B27-A586-E4CCF4D77832}" type="slidenum">
              <a:rPr lang="en-US" smtClean="0"/>
              <a:t>7</a:t>
            </a:fld>
            <a:endParaRPr lang="en-US"/>
          </a:p>
        </p:txBody>
      </p:sp>
      <p:pic>
        <p:nvPicPr>
          <p:cNvPr id="10" name="Content Placeholder 9">
            <a:extLst>
              <a:ext uri="{FF2B5EF4-FFF2-40B4-BE49-F238E27FC236}">
                <a16:creationId xmlns:a16="http://schemas.microsoft.com/office/drawing/2014/main" id="{4969041A-B28C-F665-9CFE-2D39C4E7A49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99863" y="1421833"/>
            <a:ext cx="4624162" cy="2601685"/>
          </a:xfrm>
          <a:prstGeom prst="rect">
            <a:avLst/>
          </a:prstGeom>
        </p:spPr>
      </p:pic>
      <p:pic>
        <p:nvPicPr>
          <p:cNvPr id="11" name="Picture 10">
            <a:extLst>
              <a:ext uri="{FF2B5EF4-FFF2-40B4-BE49-F238E27FC236}">
                <a16:creationId xmlns:a16="http://schemas.microsoft.com/office/drawing/2014/main" id="{E9A801DB-3D08-1D0B-439A-857574C3EF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11944" y="2460812"/>
            <a:ext cx="5235594" cy="2755957"/>
          </a:xfrm>
          <a:prstGeom prst="rect">
            <a:avLst/>
          </a:prstGeom>
        </p:spPr>
      </p:pic>
      <p:pic>
        <p:nvPicPr>
          <p:cNvPr id="12" name="Picture 11">
            <a:extLst>
              <a:ext uri="{FF2B5EF4-FFF2-40B4-BE49-F238E27FC236}">
                <a16:creationId xmlns:a16="http://schemas.microsoft.com/office/drawing/2014/main" id="{EF1DCF60-F31B-B7B7-4AE8-87EB142B60E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57960" y="2951450"/>
            <a:ext cx="6104929" cy="3420758"/>
          </a:xfrm>
          <a:prstGeom prst="rect">
            <a:avLst/>
          </a:prstGeom>
        </p:spPr>
      </p:pic>
      <p:pic>
        <p:nvPicPr>
          <p:cNvPr id="13" name="Picture 12">
            <a:extLst>
              <a:ext uri="{FF2B5EF4-FFF2-40B4-BE49-F238E27FC236}">
                <a16:creationId xmlns:a16="http://schemas.microsoft.com/office/drawing/2014/main" id="{84F5D7EC-BDB2-4D83-2413-76716053C41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38200" y="3069048"/>
            <a:ext cx="817917" cy="288070"/>
          </a:xfrm>
          <a:prstGeom prst="rect">
            <a:avLst/>
          </a:prstGeom>
        </p:spPr>
      </p:pic>
      <p:pic>
        <p:nvPicPr>
          <p:cNvPr id="14" name="Picture 13">
            <a:extLst>
              <a:ext uri="{FF2B5EF4-FFF2-40B4-BE49-F238E27FC236}">
                <a16:creationId xmlns:a16="http://schemas.microsoft.com/office/drawing/2014/main" id="{41C5D2EC-E2B5-DD6E-8D0C-9329D909EA1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774831" y="4417968"/>
            <a:ext cx="1652954" cy="487722"/>
          </a:xfrm>
          <a:prstGeom prst="rect">
            <a:avLst/>
          </a:prstGeom>
        </p:spPr>
      </p:pic>
      <p:pic>
        <p:nvPicPr>
          <p:cNvPr id="15" name="Picture 14">
            <a:extLst>
              <a:ext uri="{FF2B5EF4-FFF2-40B4-BE49-F238E27FC236}">
                <a16:creationId xmlns:a16="http://schemas.microsoft.com/office/drawing/2014/main" id="{6B191F46-C4FE-FE6D-A998-71B46DB9F91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22894" y="5062905"/>
            <a:ext cx="1277815" cy="487722"/>
          </a:xfrm>
          <a:prstGeom prst="rect">
            <a:avLst/>
          </a:prstGeom>
        </p:spPr>
      </p:pic>
    </p:spTree>
    <p:extLst>
      <p:ext uri="{BB962C8B-B14F-4D97-AF65-F5344CB8AC3E}">
        <p14:creationId xmlns:p14="http://schemas.microsoft.com/office/powerpoint/2010/main" val="91291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7AA8-1E38-A94B-EF64-09A449DE2F33}"/>
              </a:ext>
            </a:extLst>
          </p:cNvPr>
          <p:cNvSpPr>
            <a:spLocks noGrp="1"/>
          </p:cNvSpPr>
          <p:nvPr>
            <p:ph type="title"/>
          </p:nvPr>
        </p:nvSpPr>
        <p:spPr/>
        <p:txBody>
          <a:bodyPr/>
          <a:lstStyle/>
          <a:p>
            <a:r>
              <a:rPr lang="en-US" dirty="0"/>
              <a:t>Grad Report: LEA Profile</a:t>
            </a:r>
          </a:p>
        </p:txBody>
      </p:sp>
      <p:pic>
        <p:nvPicPr>
          <p:cNvPr id="6" name="Content Placeholder 5">
            <a:extLst>
              <a:ext uri="{FF2B5EF4-FFF2-40B4-BE49-F238E27FC236}">
                <a16:creationId xmlns:a16="http://schemas.microsoft.com/office/drawing/2014/main" id="{81872C97-6ED5-8237-5BBE-4CF4625A0AED}"/>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00713" y="1371770"/>
            <a:ext cx="5595287" cy="3141616"/>
          </a:xfrm>
          <a:prstGeom prst="rect">
            <a:avLst/>
          </a:prstGeom>
        </p:spPr>
      </p:pic>
      <p:sp>
        <p:nvSpPr>
          <p:cNvPr id="4" name="Date Placeholder 3">
            <a:extLst>
              <a:ext uri="{FF2B5EF4-FFF2-40B4-BE49-F238E27FC236}">
                <a16:creationId xmlns:a16="http://schemas.microsoft.com/office/drawing/2014/main" id="{68388173-A0BA-32FF-A868-86C55FB99B64}"/>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B8B09103-3610-4119-E7D3-F8E47297F538}"/>
              </a:ext>
            </a:extLst>
          </p:cNvPr>
          <p:cNvSpPr>
            <a:spLocks noGrp="1"/>
          </p:cNvSpPr>
          <p:nvPr>
            <p:ph type="sldNum" sz="quarter" idx="12"/>
          </p:nvPr>
        </p:nvSpPr>
        <p:spPr/>
        <p:txBody>
          <a:bodyPr/>
          <a:lstStyle/>
          <a:p>
            <a:fld id="{B24F5015-3417-4B27-A586-E4CCF4D77832}" type="slidenum">
              <a:rPr lang="en-US" smtClean="0"/>
              <a:t>8</a:t>
            </a:fld>
            <a:endParaRPr lang="en-US"/>
          </a:p>
        </p:txBody>
      </p:sp>
      <p:pic>
        <p:nvPicPr>
          <p:cNvPr id="7" name="Picture 6">
            <a:extLst>
              <a:ext uri="{FF2B5EF4-FFF2-40B4-BE49-F238E27FC236}">
                <a16:creationId xmlns:a16="http://schemas.microsoft.com/office/drawing/2014/main" id="{E61AF0E8-326B-BA75-D50D-E508151B43A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37862" y="2817857"/>
            <a:ext cx="4752430" cy="2668373"/>
          </a:xfrm>
          <a:prstGeom prst="rect">
            <a:avLst/>
          </a:prstGeom>
        </p:spPr>
      </p:pic>
      <p:pic>
        <p:nvPicPr>
          <p:cNvPr id="10" name="Picture 9">
            <a:extLst>
              <a:ext uri="{FF2B5EF4-FFF2-40B4-BE49-F238E27FC236}">
                <a16:creationId xmlns:a16="http://schemas.microsoft.com/office/drawing/2014/main" id="{C94C75DA-1A54-D810-0587-4B1F9E4E35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745703" y="2992608"/>
            <a:ext cx="692697" cy="242961"/>
          </a:xfrm>
          <a:prstGeom prst="rect">
            <a:avLst/>
          </a:prstGeom>
        </p:spPr>
      </p:pic>
      <p:pic>
        <p:nvPicPr>
          <p:cNvPr id="11" name="Picture 10">
            <a:extLst>
              <a:ext uri="{FF2B5EF4-FFF2-40B4-BE49-F238E27FC236}">
                <a16:creationId xmlns:a16="http://schemas.microsoft.com/office/drawing/2014/main" id="{F781B2CC-695D-6260-584E-64EA0D85EE5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59948" y="3429000"/>
            <a:ext cx="1302299" cy="456777"/>
          </a:xfrm>
          <a:prstGeom prst="rect">
            <a:avLst/>
          </a:prstGeom>
        </p:spPr>
      </p:pic>
      <p:sp>
        <p:nvSpPr>
          <p:cNvPr id="16" name="Arrow: Up 15">
            <a:extLst>
              <a:ext uri="{FF2B5EF4-FFF2-40B4-BE49-F238E27FC236}">
                <a16:creationId xmlns:a16="http://schemas.microsoft.com/office/drawing/2014/main" id="{FC8FCDF7-AF28-FDDE-434C-9757ADF3F9BA}"/>
              </a:ext>
              <a:ext uri="{C183D7F6-B498-43B3-948B-1728B52AA6E4}">
                <adec:decorative xmlns:adec="http://schemas.microsoft.com/office/drawing/2017/decorative" val="1"/>
              </a:ext>
            </a:extLst>
          </p:cNvPr>
          <p:cNvSpPr/>
          <p:nvPr/>
        </p:nvSpPr>
        <p:spPr>
          <a:xfrm>
            <a:off x="838200" y="4665190"/>
            <a:ext cx="484632" cy="978408"/>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7FC4706-DE8D-1434-B20F-4A1A9B17C9F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14619" y="3429000"/>
            <a:ext cx="5349851" cy="3003810"/>
          </a:xfrm>
          <a:prstGeom prst="rect">
            <a:avLst/>
          </a:prstGeom>
        </p:spPr>
      </p:pic>
      <p:sp>
        <p:nvSpPr>
          <p:cNvPr id="17" name="TextBox 16">
            <a:extLst>
              <a:ext uri="{FF2B5EF4-FFF2-40B4-BE49-F238E27FC236}">
                <a16:creationId xmlns:a16="http://schemas.microsoft.com/office/drawing/2014/main" id="{6CE30E32-E78D-C962-4D9E-97E18D7827E8}"/>
              </a:ext>
            </a:extLst>
          </p:cNvPr>
          <p:cNvSpPr txBox="1"/>
          <p:nvPr/>
        </p:nvSpPr>
        <p:spPr>
          <a:xfrm>
            <a:off x="9131713" y="3853931"/>
            <a:ext cx="1547218" cy="369332"/>
          </a:xfrm>
          <a:prstGeom prst="rect">
            <a:avLst/>
          </a:prstGeom>
          <a:noFill/>
        </p:spPr>
        <p:txBody>
          <a:bodyPr wrap="none" rtlCol="0">
            <a:spAutoFit/>
          </a:bodyPr>
          <a:lstStyle/>
          <a:p>
            <a:r>
              <a:rPr lang="en-US" b="1" dirty="0">
                <a:solidFill>
                  <a:srgbClr val="FF0000"/>
                </a:solidFill>
              </a:rPr>
              <a:t>Pre-Populated</a:t>
            </a:r>
          </a:p>
        </p:txBody>
      </p:sp>
    </p:spTree>
    <p:extLst>
      <p:ext uri="{BB962C8B-B14F-4D97-AF65-F5344CB8AC3E}">
        <p14:creationId xmlns:p14="http://schemas.microsoft.com/office/powerpoint/2010/main" val="173723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2BAB-B245-882E-BBD3-172DC85B3303}"/>
              </a:ext>
            </a:extLst>
          </p:cNvPr>
          <p:cNvSpPr>
            <a:spLocks noGrp="1"/>
          </p:cNvSpPr>
          <p:nvPr>
            <p:ph type="title"/>
          </p:nvPr>
        </p:nvSpPr>
        <p:spPr/>
        <p:txBody>
          <a:bodyPr/>
          <a:lstStyle/>
          <a:p>
            <a:r>
              <a:rPr lang="en-US" dirty="0"/>
              <a:t>Grad Report: LEA Profile</a:t>
            </a:r>
          </a:p>
        </p:txBody>
      </p:sp>
      <p:sp>
        <p:nvSpPr>
          <p:cNvPr id="4" name="Date Placeholder 3">
            <a:extLst>
              <a:ext uri="{FF2B5EF4-FFF2-40B4-BE49-F238E27FC236}">
                <a16:creationId xmlns:a16="http://schemas.microsoft.com/office/drawing/2014/main" id="{994920F6-45FF-E962-F4AC-12FA0218F865}"/>
              </a:ext>
            </a:extLst>
          </p:cNvPr>
          <p:cNvSpPr>
            <a:spLocks noGrp="1"/>
          </p:cNvSpPr>
          <p:nvPr>
            <p:ph type="dt" sz="half" idx="10"/>
          </p:nvPr>
        </p:nvSpPr>
        <p:spPr/>
        <p:txBody>
          <a:bodyPr/>
          <a:lstStyle/>
          <a:p>
            <a:fld id="{A1DC029C-5B17-409B-86F2-A65FE5BE79A1}" type="datetime1">
              <a:rPr lang="en-US" smtClean="0"/>
              <a:t>10/6/2023</a:t>
            </a:fld>
            <a:endParaRPr lang="en-US"/>
          </a:p>
        </p:txBody>
      </p:sp>
      <p:sp>
        <p:nvSpPr>
          <p:cNvPr id="5" name="Slide Number Placeholder 4">
            <a:extLst>
              <a:ext uri="{FF2B5EF4-FFF2-40B4-BE49-F238E27FC236}">
                <a16:creationId xmlns:a16="http://schemas.microsoft.com/office/drawing/2014/main" id="{65C2C2D9-62B4-2E4A-34F7-33E581A7431A}"/>
              </a:ext>
            </a:extLst>
          </p:cNvPr>
          <p:cNvSpPr>
            <a:spLocks noGrp="1"/>
          </p:cNvSpPr>
          <p:nvPr>
            <p:ph type="sldNum" sz="quarter" idx="12"/>
          </p:nvPr>
        </p:nvSpPr>
        <p:spPr/>
        <p:txBody>
          <a:bodyPr/>
          <a:lstStyle/>
          <a:p>
            <a:fld id="{B24F5015-3417-4B27-A586-E4CCF4D77832}" type="slidenum">
              <a:rPr lang="en-US" smtClean="0"/>
              <a:t>9</a:t>
            </a:fld>
            <a:endParaRPr lang="en-US"/>
          </a:p>
        </p:txBody>
      </p:sp>
      <p:pic>
        <p:nvPicPr>
          <p:cNvPr id="10" name="Content Placeholder 9">
            <a:extLst>
              <a:ext uri="{FF2B5EF4-FFF2-40B4-BE49-F238E27FC236}">
                <a16:creationId xmlns:a16="http://schemas.microsoft.com/office/drawing/2014/main" id="{27A4F1BD-9D69-7DE2-F27C-3D2763A7CE6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601231" y="1302583"/>
            <a:ext cx="9061939" cy="5088057"/>
          </a:xfrm>
          <a:prstGeom prst="rect">
            <a:avLst/>
          </a:prstGeom>
        </p:spPr>
      </p:pic>
      <p:pic>
        <p:nvPicPr>
          <p:cNvPr id="3" name="Picture 2">
            <a:extLst>
              <a:ext uri="{FF2B5EF4-FFF2-40B4-BE49-F238E27FC236}">
                <a16:creationId xmlns:a16="http://schemas.microsoft.com/office/drawing/2014/main" id="{D8E57221-A770-C870-D379-D6E3944388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3717197">
            <a:off x="2889768" y="3076955"/>
            <a:ext cx="518205" cy="704090"/>
          </a:xfrm>
          <a:prstGeom prst="rect">
            <a:avLst/>
          </a:prstGeom>
        </p:spPr>
      </p:pic>
      <p:pic>
        <p:nvPicPr>
          <p:cNvPr id="14" name="Picture 13">
            <a:extLst>
              <a:ext uri="{FF2B5EF4-FFF2-40B4-BE49-F238E27FC236}">
                <a16:creationId xmlns:a16="http://schemas.microsoft.com/office/drawing/2014/main" id="{427C1A37-6AA6-46C7-6123-AAA6CEC6608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81401" y="4168588"/>
            <a:ext cx="2308411" cy="1325563"/>
          </a:xfrm>
          <a:prstGeom prst="rect">
            <a:avLst/>
          </a:prstGeom>
        </p:spPr>
      </p:pic>
      <p:pic>
        <p:nvPicPr>
          <p:cNvPr id="15" name="Picture 14">
            <a:extLst>
              <a:ext uri="{FF2B5EF4-FFF2-40B4-BE49-F238E27FC236}">
                <a16:creationId xmlns:a16="http://schemas.microsoft.com/office/drawing/2014/main" id="{60CF61B5-00B4-E53D-1973-E4BDE93A4FB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04960" y="4171204"/>
            <a:ext cx="2304488" cy="1322947"/>
          </a:xfrm>
          <a:prstGeom prst="rect">
            <a:avLst/>
          </a:prstGeom>
        </p:spPr>
      </p:pic>
      <p:sp>
        <p:nvSpPr>
          <p:cNvPr id="16" name="TextBox 15">
            <a:extLst>
              <a:ext uri="{FF2B5EF4-FFF2-40B4-BE49-F238E27FC236}">
                <a16:creationId xmlns:a16="http://schemas.microsoft.com/office/drawing/2014/main" id="{F42C11AA-5299-AF79-3C97-5EBEC83DD0B6}"/>
              </a:ext>
            </a:extLst>
          </p:cNvPr>
          <p:cNvSpPr txBox="1"/>
          <p:nvPr/>
        </p:nvSpPr>
        <p:spPr>
          <a:xfrm>
            <a:off x="8434982" y="4973309"/>
            <a:ext cx="1547218" cy="369332"/>
          </a:xfrm>
          <a:prstGeom prst="rect">
            <a:avLst/>
          </a:prstGeom>
          <a:noFill/>
        </p:spPr>
        <p:txBody>
          <a:bodyPr wrap="none" rtlCol="0">
            <a:spAutoFit/>
          </a:bodyPr>
          <a:lstStyle/>
          <a:p>
            <a:r>
              <a:rPr lang="en-US" b="1" dirty="0">
                <a:solidFill>
                  <a:srgbClr val="FF0000"/>
                </a:solidFill>
              </a:rPr>
              <a:t>Pre-Populated</a:t>
            </a:r>
          </a:p>
        </p:txBody>
      </p:sp>
    </p:spTree>
    <p:extLst>
      <p:ext uri="{BB962C8B-B14F-4D97-AF65-F5344CB8AC3E}">
        <p14:creationId xmlns:p14="http://schemas.microsoft.com/office/powerpoint/2010/main" val="3296399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_x0020_Be_x0020_Deleted_x003f_ xmlns="f1c7bf0e-1cb0-48f8-99df-6e3f20f315ba">NO</To_x0020_Be_x0020_Deleted_x003f_>
    <Document_x0020_Type_x0020_II xmlns="f1c7bf0e-1cb0-48f8-99df-6e3f20f315ba" xsi:nil="true"/>
    <Category xmlns="f1c7bf0e-1cb0-48f8-99df-6e3f20f315ba" xsi:nil="true"/>
    <Group xmlns="f1c7bf0e-1cb0-48f8-99df-6e3f20f315ba">Select...</Group>
    <Year xmlns="f1c7bf0e-1cb0-48f8-99df-6e3f20f315ba" xsi:nil="true"/>
    <Month xmlns="f1c7bf0e-1cb0-48f8-99df-6e3f20f315ba" xsi:nil="true"/>
    <Document_x0020_Type xmlns="f1c7bf0e-1cb0-48f8-99df-6e3f20f315ba" xsi:nil="true"/>
    <Author0 xmlns="f1c7bf0e-1cb0-48f8-99df-6e3f20f315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5745096E880943ACB0FE4084512437" ma:contentTypeVersion="13" ma:contentTypeDescription="Create a new document." ma:contentTypeScope="" ma:versionID="60aa1b27530aed6876dc73b340de09e3">
  <xsd:schema xmlns:xsd="http://www.w3.org/2001/XMLSchema" xmlns:xs="http://www.w3.org/2001/XMLSchema" xmlns:p="http://schemas.microsoft.com/office/2006/metadata/properties" xmlns:ns2="f1c7bf0e-1cb0-48f8-99df-6e3f20f315ba" targetNamespace="http://schemas.microsoft.com/office/2006/metadata/properties" ma:root="true" ma:fieldsID="c2e208f0d06b82c83284b9b87c653362" ns2:_="">
    <xsd:import namespace="f1c7bf0e-1cb0-48f8-99df-6e3f20f315ba"/>
    <xsd:element name="properties">
      <xsd:complexType>
        <xsd:sequence>
          <xsd:element name="documentManagement">
            <xsd:complexType>
              <xsd:all>
                <xsd:element ref="ns2:Group"/>
                <xsd:element ref="ns2:Document_x0020_Type" minOccurs="0"/>
                <xsd:element ref="ns2:Document_x0020_Type_x0020_II" minOccurs="0"/>
                <xsd:element ref="ns2:Category" minOccurs="0"/>
                <xsd:element ref="ns2:Month" minOccurs="0"/>
                <xsd:element ref="ns2:Author0" minOccurs="0"/>
                <xsd:element ref="ns2:Year" minOccurs="0"/>
                <xsd:element ref="ns2:To_x0020_Be_x0020_Deleted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7bf0e-1cb0-48f8-99df-6e3f20f315ba" elementFormDefault="qualified">
    <xsd:import namespace="http://schemas.microsoft.com/office/2006/documentManagement/types"/>
    <xsd:import namespace="http://schemas.microsoft.com/office/infopath/2007/PartnerControls"/>
    <xsd:element name="Group" ma:index="2" ma:displayName="Group" ma:default="Select..." ma:format="Dropdown" ma:internalName="Group">
      <xsd:simpleType>
        <xsd:restriction base="dms:Choice">
          <xsd:enumeration value="Select..."/>
          <xsd:enumeration value="PDE Highlights"/>
          <xsd:enumeration value="Transition"/>
          <xsd:enumeration value="COVID-19"/>
          <xsd:enumeration value="Getting My Job Done"/>
          <xsd:enumeration value="Internal Controls"/>
          <xsd:enumeration value="My Professional Growth"/>
          <xsd:enumeration value="My Personal Stuff"/>
          <xsd:enumeration value="My Work Place"/>
          <xsd:enumeration value="Health Safety and Security"/>
          <xsd:enumeration value="Management Services"/>
          <xsd:enumeration value="Penn Link"/>
          <xsd:enumeration value="Accessibility"/>
        </xsd:restriction>
      </xsd:simpleType>
    </xsd:element>
    <xsd:element name="Document_x0020_Type" ma:index="3" nillable="true" ma:displayName="Document Type I" ma:default="Select..." ma:format="Dropdown" ma:internalName="Document_x0020_Type">
      <xsd:simpleType>
        <xsd:restriction base="dms:Choice">
          <xsd:enumeration value="Select..."/>
          <xsd:enumeration value="COVID-HR"/>
          <xsd:enumeration value="COVID-IT"/>
          <xsd:enumeration value="COVID-Budget"/>
          <xsd:enumeration value="COVID-Resources"/>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restriction>
      </xsd:simpleType>
    </xsd:element>
    <xsd:element name="Document_x0020_Type_x0020_II" ma:index="4" nillable="true" ma:displayName="Document Type II" ma:default="Select..." ma:format="Dropdown" ma:internalName="Document_x0020_Type_x0020_II">
      <xsd:simpleType>
        <xsd:restriction base="dms:Choice">
          <xsd:enumeration value="Select..."/>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enumeration value="Zoom"/>
        </xsd:restriction>
      </xsd:simpleType>
    </xsd:element>
    <xsd:element name="Category" ma:index="5" nillable="true" ma:displayName="Category" ma:default="Select..." ma:format="Dropdown" ma:internalName="Category">
      <xsd:simpleType>
        <xsd:restriction base="dms:Choice">
          <xsd:enumeration value="Select..."/>
          <xsd:enumeration value="1. Active Shooter"/>
          <xsd:enumeration value="2. AED/Medical Emergencies"/>
          <xsd:enumeration value="3. Emergency Evacuation/Emergency Preparedness"/>
          <xsd:enumeration value="4. Accidents"/>
          <xsd:enumeration value="5. Safety Goals /Personal Safety"/>
          <xsd:enumeration value="6. Health, Wellness and Fitness"/>
          <xsd:enumeration value="7. Security/ID Badge"/>
          <xsd:enumeration value="8. Worker's Compensation"/>
          <xsd:enumeration value="9. Additional Resources"/>
          <xsd:enumeration value="Employee"/>
          <xsd:enumeration value="Supervisor"/>
          <xsd:enumeration value="Year 2022"/>
          <xsd:enumeration value="Year 2021"/>
          <xsd:enumeration value="Year 2020"/>
          <xsd:enumeration value="Year 2019"/>
          <xsd:enumeration value="Year 2018"/>
          <xsd:enumeration value="Year 2017"/>
          <xsd:enumeration value="Year 2016"/>
          <xsd:enumeration value="Year 2015"/>
          <xsd:enumeration value="Year 2014"/>
          <xsd:enumeration value="Year 2013"/>
          <xsd:enumeration value="Year 2012"/>
          <xsd:enumeration value="Year 2011"/>
        </xsd:restriction>
      </xsd:simpleType>
    </xsd:element>
    <xsd:element name="Month" ma:index="12" nillable="true" ma:displayName="Month" ma:default="Select..." ma:format="Dropdown" ma:internalName="Month">
      <xsd:simpleType>
        <xsd:restriction base="dms:Choice">
          <xsd:enumeration value="Select..."/>
          <xsd:enumeration value="01 - January"/>
          <xsd:enumeration value="02 - February"/>
          <xsd:enumeration value="03 - March"/>
          <xsd:enumeration value="04 - April"/>
          <xsd:enumeration value="05 - May"/>
          <xsd:enumeration value="06 - June"/>
          <xsd:enumeration value="07 - July"/>
          <xsd:enumeration value="08 - August"/>
          <xsd:enumeration value="09 - September"/>
          <xsd:enumeration value="10 - October"/>
          <xsd:enumeration value="11 - November"/>
          <xsd:enumeration value="12 - December"/>
        </xsd:restriction>
      </xsd:simpleType>
    </xsd:element>
    <xsd:element name="Author0" ma:index="13" nillable="true" ma:displayName="Sent By" ma:description="The name in the column reflect the name of the Penn Link message creator/submitter." ma:internalName="Author0">
      <xsd:simpleType>
        <xsd:restriction base="dms:Text">
          <xsd:maxLength value="255"/>
        </xsd:restriction>
      </xsd:simpleType>
    </xsd:element>
    <xsd:element name="Year" ma:index="14" nillable="true" ma:displayName="Year" ma:default="2021" ma:format="Dropdown" ma:internalName="Year">
      <xsd:simpleType>
        <xsd:restriction base="dms:Choice">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restriction>
      </xsd:simpleType>
    </xsd:element>
    <xsd:element name="To_x0020_Be_x0020_Deleted_x003f_" ma:index="15" ma:displayName="To Be Deleted?" ma:default="NO" ma:description="Identify if this Document needs to be removed from this Inside PDE site?" ma:format="Dropdown" ma:internalName="To_x0020_Be_x0020_Deleted_x003f_">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B3FC7-B59E-40D5-A9DE-932E9E5BECE3}">
  <ds:schemaRefs>
    <ds:schemaRef ds:uri="f1c7bf0e-1cb0-48f8-99df-6e3f20f315ba"/>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4B3DE0-A293-416A-8B30-8A82F0158D59}">
  <ds:schemaRefs>
    <ds:schemaRef ds:uri="f1c7bf0e-1cb0-48f8-99df-6e3f20f315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23852</TotalTime>
  <Words>3640</Words>
  <Application>Microsoft Office PowerPoint</Application>
  <PresentationFormat>Widescreen</PresentationFormat>
  <Paragraphs>350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proxima-nova</vt:lpstr>
      <vt:lpstr>Wingdings</vt:lpstr>
      <vt:lpstr>Office Theme</vt:lpstr>
      <vt:lpstr>Pennsylvania  HS Graduation Requirements</vt:lpstr>
      <vt:lpstr>TODAY’S TOPICS</vt:lpstr>
      <vt:lpstr>Grad Class vs. Grad Cohort</vt:lpstr>
      <vt:lpstr>The Grad Report </vt:lpstr>
      <vt:lpstr>The Grad Report</vt:lpstr>
      <vt:lpstr>Accessing the FRCPP Grad Report</vt:lpstr>
      <vt:lpstr>Accessing the FRCPP Grad Report</vt:lpstr>
      <vt:lpstr>Grad Report: LEA Profile</vt:lpstr>
      <vt:lpstr>Grad Report: LEA Profile</vt:lpstr>
      <vt:lpstr>Grad Report: LEA Profile</vt:lpstr>
      <vt:lpstr>Pathways to Graduation &amp; Other Diploma Options</vt:lpstr>
      <vt:lpstr>Alternative Assessment Pathway</vt:lpstr>
      <vt:lpstr>Alternative Assessment Criteria</vt:lpstr>
      <vt:lpstr>Evidence-Based Pathway</vt:lpstr>
      <vt:lpstr>Evidence-Based Criteria</vt:lpstr>
      <vt:lpstr>Special Education Program</vt:lpstr>
      <vt:lpstr>Chief School Administrator Waiver</vt:lpstr>
      <vt:lpstr>Waivers by Reason Granted</vt:lpstr>
      <vt:lpstr>Waivers &gt;5% for Other</vt:lpstr>
      <vt:lpstr>Reflection &amp; Improvement (1-3 of 7)</vt:lpstr>
      <vt:lpstr>Reflection &amp; Improvement (4-7 of 7)</vt:lpstr>
      <vt:lpstr>Graduates/Non-Graduates Summary</vt:lpstr>
      <vt:lpstr>YOUR QUESTIONS</vt:lpstr>
      <vt:lpstr>UPCOMING  OFFICE HOURS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PDE</dc:creator>
  <cp:keywords/>
  <dc:description/>
  <cp:lastModifiedBy>Andrea Brown</cp:lastModifiedBy>
  <cp:revision>11</cp:revision>
  <dcterms:created xsi:type="dcterms:W3CDTF">2022-07-06T18:28:13Z</dcterms:created>
  <dcterms:modified xsi:type="dcterms:W3CDTF">2023-10-06T13:44:20Z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0x010100545745096E880943ACB0FE4084512437</vt:lpwstr>
  </property>
</Properties>
</file>