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sldIdLst>
    <p:sldId id="270" r:id="rId5"/>
    <p:sldId id="293" r:id="rId6"/>
    <p:sldId id="2672" r:id="rId7"/>
    <p:sldId id="2668" r:id="rId8"/>
    <p:sldId id="326" r:id="rId9"/>
    <p:sldId id="2697" r:id="rId10"/>
    <p:sldId id="2662" r:id="rId11"/>
    <p:sldId id="2699" r:id="rId12"/>
    <p:sldId id="2700" r:id="rId13"/>
    <p:sldId id="2703" r:id="rId14"/>
    <p:sldId id="2695" r:id="rId15"/>
    <p:sldId id="2675" r:id="rId16"/>
    <p:sldId id="2698" r:id="rId17"/>
    <p:sldId id="350" r:id="rId18"/>
    <p:sldId id="356" r:id="rId19"/>
    <p:sldId id="2702" r:id="rId20"/>
    <p:sldId id="374" r:id="rId21"/>
    <p:sldId id="2705" r:id="rId22"/>
    <p:sldId id="2696" r:id="rId23"/>
    <p:sldId id="2683" r:id="rId24"/>
    <p:sldId id="2706" r:id="rId25"/>
    <p:sldId id="2684" r:id="rId26"/>
    <p:sldId id="332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uro, Kevin" initials="MK" lastIdx="11" clrIdx="0">
    <p:extLst>
      <p:ext uri="{19B8F6BF-5375-455C-9EA6-DF929625EA0E}">
        <p15:presenceInfo xmlns:p15="http://schemas.microsoft.com/office/powerpoint/2012/main" userId="S::kmauro@pa.gov::f23ef690-743d-463a-99da-998bbb27fb2e" providerId="AD"/>
      </p:ext>
    </p:extLst>
  </p:cmAuthor>
  <p:cmAuthor id="2" name="Dyszel, Jean" initials="DJ" lastIdx="3" clrIdx="1">
    <p:extLst>
      <p:ext uri="{19B8F6BF-5375-455C-9EA6-DF929625EA0E}">
        <p15:presenceInfo xmlns:p15="http://schemas.microsoft.com/office/powerpoint/2012/main" userId="S::c-jdyszel@pa.gov::5493b60d-1bc5-4cbd-908b-3a3348c6ac51" providerId="AD"/>
      </p:ext>
    </p:extLst>
  </p:cmAuthor>
  <p:cmAuthor id="3" name="Baum-Leaman, Rebekah" initials="BR" lastIdx="4" clrIdx="2">
    <p:extLst>
      <p:ext uri="{19B8F6BF-5375-455C-9EA6-DF929625EA0E}">
        <p15:presenceInfo xmlns:p15="http://schemas.microsoft.com/office/powerpoint/2012/main" userId="S::rbaumleama@pa.gov::8137aeef-26fe-45ef-a6a3-922900807fbb" providerId="AD"/>
      </p:ext>
    </p:extLst>
  </p:cmAuthor>
  <p:cmAuthor id="4" name="Carrie Soliday" initials="CS" lastIdx="3" clrIdx="3">
    <p:extLst>
      <p:ext uri="{19B8F6BF-5375-455C-9EA6-DF929625EA0E}">
        <p15:presenceInfo xmlns:p15="http://schemas.microsoft.com/office/powerpoint/2012/main" userId="S::casoliday_iu12.org#ext#@pagov.onmicrosoft.com::2edd3c36-08f3-483e-a972-55fb0b030a06" providerId="AD"/>
      </p:ext>
    </p:extLst>
  </p:cmAuthor>
  <p:cmAuthor id="5" name="Maraschiello, Richard" initials="MR" lastIdx="2" clrIdx="4">
    <p:extLst>
      <p:ext uri="{19B8F6BF-5375-455C-9EA6-DF929625EA0E}">
        <p15:presenceInfo xmlns:p15="http://schemas.microsoft.com/office/powerpoint/2012/main" userId="S::c-rmarasch@pa.gov::bf61cd81-8718-483a-8985-9898ade2ee73" providerId="AD"/>
      </p:ext>
    </p:extLst>
  </p:cmAuthor>
  <p:cmAuthor id="6" name="Stem, Matthew" initials="SM" lastIdx="9" clrIdx="5">
    <p:extLst>
      <p:ext uri="{19B8F6BF-5375-455C-9EA6-DF929625EA0E}">
        <p15:presenceInfo xmlns:p15="http://schemas.microsoft.com/office/powerpoint/2012/main" userId="S::mastem@pa.gov::682caf7e-3492-4ab1-b4ef-fb89c3f343b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C7C"/>
    <a:srgbClr val="749BCA"/>
    <a:srgbClr val="477BB9"/>
    <a:srgbClr val="3D6AA1"/>
    <a:srgbClr val="376092"/>
    <a:srgbClr val="4F81BD"/>
    <a:srgbClr val="23447F"/>
    <a:srgbClr val="C4D5DE"/>
    <a:srgbClr val="FFFFFF"/>
    <a:srgbClr val="C3D6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394638-46AF-46D1-B470-BE2885E47FF1}" v="5" dt="2022-02-03T15:46:14.3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98" autoAdjust="0"/>
    <p:restoredTop sz="71041" autoAdjust="0"/>
  </p:normalViewPr>
  <p:slideViewPr>
    <p:cSldViewPr snapToGrid="0">
      <p:cViewPr varScale="1">
        <p:scale>
          <a:sx n="83" d="100"/>
          <a:sy n="83" d="100"/>
        </p:scale>
        <p:origin x="148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Data-available classroom teacher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0DA-4FA7-8B89-E1A416174A0D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0DA-4FA7-8B89-E1A416174A0D}"/>
              </c:ext>
            </c:extLst>
          </c:dPt>
          <c:dPt>
            <c:idx val="2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0DA-4FA7-8B89-E1A416174A0D}"/>
              </c:ext>
            </c:extLst>
          </c:dPt>
          <c:dPt>
            <c:idx val="3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0DA-4FA7-8B89-E1A416174A0D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79609547-6410-4D53-9FF6-7D490D5BCD46}" type="CATEGORYNAM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[CATEGORY NAME]</a:t>
                    </a:fld>
                    <a:r>
                      <a:rPr lang="en-US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
</a:t>
                    </a:r>
                    <a:fld id="{8B4E9EE9-B599-4D9C-82FD-ADAC9603A8B3}" type="PERCENTAG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[PERCENTAGE]</a:t>
                    </a:fld>
                    <a:endParaRPr lang="en-US" dirty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0DA-4FA7-8B89-E1A416174A0D}"/>
                </c:ext>
              </c:extLst>
            </c:dLbl>
            <c:dLbl>
              <c:idx val="1"/>
              <c:layout>
                <c:manualLayout>
                  <c:x val="2.5060422134733057E-2"/>
                  <c:y val="-0.157277024375628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EEB69BD2-EFC8-424B-913A-56571EBEB33C}" type="CATEGORYNAM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[CATEGORY NAME]</a:t>
                    </a:fld>
                    <a:r>
                      <a:rPr lang="en-US" sz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
</a:t>
                    </a:r>
                    <a:fld id="{700831C0-A5EF-4F36-83E5-3F03C8076418}" type="PERCENTAGE">
                      <a:rPr lang="en-US" sz="120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[PERCENTAGE]</a:t>
                    </a:fld>
                    <a:endParaRPr lang="en-US" sz="1200" baseline="0" dirty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673913043478257"/>
                      <c:h val="0.1536665273991585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0DA-4FA7-8B89-E1A416174A0D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74422F51-E8B8-4C40-BED8-A34370B3AA0D}" type="CATEGORYNAM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[CATEGORY NAME]</a:t>
                    </a:fld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
</a:t>
                    </a:r>
                    <a:fld id="{DBBB0692-DDB8-444F-8D89-C5AB7F26164F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0DA-4FA7-8B89-E1A416174A0D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AFF3E170-5B29-41D5-8DBD-5C6FC04EFF1F}" type="CATEGORYNAM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[CATEGORY NAME]</a:t>
                    </a:fld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
</a:t>
                    </a:r>
                    <a:fld id="{159286C5-EE9D-4D53-AE33-E148A457A782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0DA-4FA7-8B89-E1A416174A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Planning &amp; Preparation</c:v>
                </c:pt>
                <c:pt idx="1">
                  <c:v>Classroom Environment</c:v>
                </c:pt>
                <c:pt idx="2">
                  <c:v>Instruction</c:v>
                </c:pt>
                <c:pt idx="3">
                  <c:v>Professional Responsibilites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</c:v>
                </c:pt>
                <c:pt idx="1">
                  <c:v>30</c:v>
                </c:pt>
                <c:pt idx="2">
                  <c:v>30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0DA-4FA7-8B89-E1A416174A0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0.315</cdr:y>
    </cdr:from>
    <cdr:to>
      <cdr:x>0.28403</cdr:x>
      <cdr:y>0.3662</cdr:y>
    </cdr:to>
    <cdr:sp macro="" textlink="">
      <cdr:nvSpPr>
        <cdr:cNvPr id="2" name="TextBox 2">
          <a:extLst xmlns:a="http://schemas.openxmlformats.org/drawingml/2006/main">
            <a:ext uri="{FF2B5EF4-FFF2-40B4-BE49-F238E27FC236}">
              <a16:creationId xmlns:a16="http://schemas.microsoft.com/office/drawing/2014/main" id="{0AF979F1-B8BF-400D-B6B8-14C773FD4BA6}"/>
            </a:ext>
          </a:extLst>
        </cdr:cNvPr>
        <cdr:cNvSpPr txBox="1"/>
      </cdr:nvSpPr>
      <cdr:spPr>
        <a:xfrm xmlns:a="http://schemas.openxmlformats.org/drawingml/2006/main">
          <a:off x="0" y="1704213"/>
          <a:ext cx="2597186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Observation/Practice rating only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3EEBFCE-E1AD-4C66-8436-2B8546317258}" type="datetimeFigureOut">
              <a:rPr lang="en-US" smtClean="0"/>
              <a:t>2/10/2022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C0DDAA2-1C43-4F84-BCB8-BB799C3B52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07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8432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 dirty="0"/>
              <a:t>Reminder – these percentages cannot be altered.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fall 2022, the Department will make available </a:t>
            </a: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21/22 SY Assessment data for Teacher-Specific Data attribution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where applicable to the professional employee.   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None/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Growth data for Teacher-Specific Data attribution will </a:t>
            </a: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be made available by the Department for the 21/22 SY or the 22/23 SY. However, the Department will make available </a:t>
            </a: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23/24 SY Growth data for Teacher-Specific Data attribution,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where applicable to the professional employee, </a:t>
            </a:r>
            <a:r>
              <a:rPr lang="en-US" sz="1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the fall of 2024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4D0401-85EB-4347-AB37-A1C53F28E6E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4188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0027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8575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82A3D"/>
                </a:solidFill>
                <a:effectLst/>
                <a:latin typeface="proxima-nova"/>
              </a:rPr>
              <a:t>Actual = 12</a:t>
            </a:r>
          </a:p>
          <a:p>
            <a:r>
              <a:rPr lang="en-US" b="0" i="0" dirty="0">
                <a:solidFill>
                  <a:srgbClr val="082A3D"/>
                </a:solidFill>
                <a:effectLst/>
                <a:latin typeface="proxima-nova"/>
              </a:rPr>
              <a:t>Active = 3 has an active n-count of 3 students (12 x .25 = 3). </a:t>
            </a:r>
          </a:p>
          <a:p>
            <a:endParaRPr lang="en-US" b="0" i="0" dirty="0">
              <a:solidFill>
                <a:srgbClr val="082A3D"/>
              </a:solidFill>
              <a:effectLst/>
              <a:latin typeface="proxima-nova"/>
            </a:endParaRPr>
          </a:p>
          <a:p>
            <a:r>
              <a:rPr lang="en-US" b="0" i="0" dirty="0">
                <a:solidFill>
                  <a:srgbClr val="082A3D"/>
                </a:solidFill>
                <a:effectLst/>
                <a:latin typeface="proxima-nova"/>
              </a:rPr>
              <a:t>Responsible for IEP Goals Progress? Depends on whether the LEA is using actual or active n-counts.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805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4D0401-85EB-4347-AB37-A1C53F28E6E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973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fall 2022, the Department will make available 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Building Level Scores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comprised of Assessment, Growth, Attendance Rate, and Graduation Rate for the 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21/22 SY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 where the measures are applicable to the building.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4D0401-85EB-4347-AB37-A1C53F28E6E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8958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82A3D"/>
                </a:solidFill>
                <a:effectLst/>
                <a:latin typeface="proxima-nova"/>
              </a:rPr>
              <a:t>TPE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82A3D"/>
                </a:solidFill>
                <a:effectLst/>
                <a:latin typeface="proxima-nova"/>
              </a:rPr>
              <a:t>Not employed by the LEA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82A3D"/>
                </a:solidFill>
                <a:effectLst/>
                <a:latin typeface="proxima-nova"/>
              </a:rPr>
              <a:t>Works in a building that does not receive a score (Kindergarten Academy, K-2 building, part-time CTC)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82A3D"/>
                </a:solidFill>
                <a:effectLst/>
                <a:latin typeface="proxima-nova"/>
              </a:rPr>
              <a:t>Transfer options –</a:t>
            </a:r>
          </a:p>
          <a:p>
            <a:r>
              <a:rPr lang="en-US" b="0" i="0" dirty="0">
                <a:solidFill>
                  <a:srgbClr val="082A3D"/>
                </a:solidFill>
                <a:effectLst/>
                <a:latin typeface="proxima-nova"/>
              </a:rPr>
              <a:t> A professional employee who transfers from one building to another within an LEA has the option of using a substitute measure in lieu of BLD for the </a:t>
            </a:r>
            <a:r>
              <a:rPr lang="en-US" b="0" i="1" dirty="0">
                <a:solidFill>
                  <a:srgbClr val="082A3D"/>
                </a:solidFill>
                <a:effectLst/>
                <a:latin typeface="proxima-nova"/>
              </a:rPr>
              <a:t>first two school years</a:t>
            </a:r>
            <a:r>
              <a:rPr lang="en-US" b="0" i="0" dirty="0">
                <a:solidFill>
                  <a:srgbClr val="082A3D"/>
                </a:solidFill>
                <a:effectLst/>
                <a:latin typeface="proxima-nova"/>
              </a:rPr>
              <a:t> of the new location assignment. Before evaluation in the new location assignment, the employee and the LEA must agree on the substitute measure(s) and the reallocation of the 10% weighting for calculating the final performance rating. The following table delineates permissible substitute measures by type of professional employee:</a:t>
            </a:r>
          </a:p>
          <a:p>
            <a:endParaRPr lang="en-US" b="0" i="0" dirty="0">
              <a:solidFill>
                <a:srgbClr val="082A3D"/>
              </a:solidFill>
              <a:effectLst/>
              <a:latin typeface="proxima-nova"/>
            </a:endParaRPr>
          </a:p>
          <a:p>
            <a:r>
              <a:rPr lang="en-US" dirty="0"/>
              <a:t>Classroom Teacher, NTP, and Principal may choose Observation &amp; Practice</a:t>
            </a:r>
          </a:p>
          <a:p>
            <a:r>
              <a:rPr lang="en-US" dirty="0"/>
              <a:t>Classroom Teacher and NTP may choose LEA Selected Measures (not this is an option even though NTPs don’t typically have LEA Selected Measures as part of evaluation)</a:t>
            </a:r>
          </a:p>
          <a:p>
            <a:r>
              <a:rPr lang="en-US" dirty="0"/>
              <a:t>Classroom Teacher may choose Teacher-Specific Data</a:t>
            </a:r>
          </a:p>
          <a:p>
            <a:r>
              <a:rPr lang="en-US" dirty="0"/>
              <a:t>Principals may choose Performance Goals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4502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4D0401-85EB-4347-AB37-A1C53F28E6E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7553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Looking in the toolkit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Scenario 1 – Principal A is not required but may take the course.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Scenario 2 - Every 7 years must have a refresher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Scenario 3 - New special education supervisor may take the Act 13 PIL course for Act 48 hours or take the SAS 5 hour course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3092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PEERS will have all rating forms available by the end of the year for end of year evaluations.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706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8755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For the Observation &amp; Practice rating, the LEA should apply the same domains, weightings, and professional practice models utilized during the prior annual evaluation.</a:t>
            </a:r>
            <a:endParaRPr lang="en-US" sz="18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ea typeface="Calibri" panose="020F0502020204030204" pitchFamily="34" charset="0"/>
              </a:rPr>
              <a:t>LEA Selected Measures reflective of the role and responsibility of the professional employee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980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is no obligation to rate mid-year; however, if hosen to evaluate, the 13-4 applies.</a:t>
            </a:r>
          </a:p>
          <a:p>
            <a:endParaRPr lang="en-US" dirty="0"/>
          </a:p>
          <a:p>
            <a:r>
              <a:rPr lang="en-US" dirty="0"/>
              <a:t>The employee and evaluator determine the LEA Selected Measure.  May use the SPM template or another format to meet the 30% requirement.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010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Reminder that all three sessions are presenting the same information.  So you only need to register for one session.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1401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105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993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Article XI defines the term to mean any individual who has been employed to perform, for a limited time, the duties of a newly created position or of a regular professional employee whose services have been terminated by death, resignation, suspension, or removal. 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 the definition does not address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tenure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explicitly, commonwealth case law has held that the distinction between a professional employee and a temporary professional employee is that the former has secured tenure.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829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438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Teacher A can either be a TPE or PE depending on the LEA’s policy.</a:t>
            </a:r>
          </a:p>
          <a:p>
            <a:r>
              <a:rPr lang="en-US" dirty="0"/>
              <a:t>Teacher B is a TPE.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4180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4D0401-85EB-4347-AB37-A1C53F28E6E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0004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Occupational Therapist/Physical Therapist</a:t>
            </a:r>
          </a:p>
          <a:p>
            <a:r>
              <a:rPr lang="en-US" dirty="0"/>
              <a:t>Not a certificated employee – doesn’t fall under Act 13.  Not reportable.  My choose to use whatever district determines appropriate.  Framework for observation  and Practice- Other if looking for an observation instrument.</a:t>
            </a:r>
          </a:p>
          <a:p>
            <a:r>
              <a:rPr lang="en-US" dirty="0"/>
              <a:t>Another Example - Behavior Analyst - If licensed but not certificated, then they do not fall under Act 13.</a:t>
            </a:r>
          </a:p>
          <a:p>
            <a:endParaRPr lang="en-US" dirty="0"/>
          </a:p>
          <a:p>
            <a:r>
              <a:rPr lang="en-US" b="1" dirty="0"/>
              <a:t>Social Worker</a:t>
            </a:r>
          </a:p>
          <a:p>
            <a:r>
              <a:rPr lang="en-US" dirty="0"/>
              <a:t>NTP 13-3 or 13-3 TPE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2686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 the answers in the toolkit. – Someone drop the definitions in the chat.</a:t>
            </a:r>
          </a:p>
          <a:p>
            <a:endParaRPr lang="en-US" dirty="0"/>
          </a:p>
          <a:p>
            <a:r>
              <a:rPr lang="en-US" dirty="0"/>
              <a:t>Identify 3 teacher positions in your building/LEA who would be classified as a Data Available Classroom Teacher. </a:t>
            </a:r>
          </a:p>
          <a:p>
            <a:endParaRPr lang="en-US" dirty="0"/>
          </a:p>
          <a:p>
            <a:r>
              <a:rPr lang="en-US" dirty="0"/>
              <a:t>Identify 3 teacher positions in your building/LEA who would be classified as a Non-Data Available Classroom Teacher.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780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630A-B4C6-440D-8DFA-092D64E442B8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1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8029-EA98-428C-9C94-99DDD0A03049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52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0A0D-70E5-4974-AD90-8DA8B9AC48B2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10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98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BFCA-7A7C-4191-8BC8-370AEEE02C16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8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EB9F-620D-4745-B0DC-239369A89773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07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D5E9-816A-404D-95C5-1BCCD4E30359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78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F4DF-3504-4A5A-ACA1-B091F23F45D1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49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96F1-C86A-40F8-B29C-18DAE3D14AAE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1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58EE-A39A-4E93-949A-DFFC70D6E94B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title </a:t>
            </a:r>
          </a:p>
        </p:txBody>
      </p:sp>
    </p:spTree>
    <p:extLst>
      <p:ext uri="{BB962C8B-B14F-4D97-AF65-F5344CB8AC3E}">
        <p14:creationId xmlns:p14="http://schemas.microsoft.com/office/powerpoint/2010/main" val="206465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FC4D-F93B-431C-B876-5FCBBC91611E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11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Pennsylvania Department of Education Log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697" y="5867400"/>
            <a:ext cx="23050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Blue Banner - decorative im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C0341-FC7F-406E-BA30-1FF03FFEEBCF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10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marL="173038" indent="0"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tion.pa.gov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RA-PDE-Evaluation@pa.gov" TargetMode="External"/><Relationship Id="rId4" Type="http://schemas.openxmlformats.org/officeDocument/2006/relationships/hyperlink" Target="https://www.pdesas.org/EducatorFrameworks/EducatorEffectiveness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00B1C-B62B-44A9-B504-9599817B29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443934"/>
            <a:ext cx="9144000" cy="1470025"/>
          </a:xfrm>
        </p:spPr>
        <p:txBody>
          <a:bodyPr>
            <a:noAutofit/>
          </a:bodyPr>
          <a:lstStyle/>
          <a:p>
            <a:r>
              <a:rPr lang="en-US" sz="5500" b="1" dirty="0"/>
              <a:t>Act 13</a:t>
            </a:r>
            <a:br>
              <a:rPr lang="en-US" sz="5500" b="1" dirty="0"/>
            </a:br>
            <a:r>
              <a:rPr lang="en-US" sz="5500" b="1" dirty="0"/>
              <a:t>Frequently Asked 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8A5CE4-0E37-4942-B74D-4D501E4DD7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545873"/>
            <a:ext cx="6400800" cy="1014549"/>
          </a:xfrm>
        </p:spPr>
        <p:txBody>
          <a:bodyPr/>
          <a:lstStyle/>
          <a:p>
            <a:r>
              <a:rPr lang="en-US" dirty="0"/>
              <a:t>February 3, 2022</a:t>
            </a:r>
          </a:p>
        </p:txBody>
      </p:sp>
    </p:spTree>
    <p:extLst>
      <p:ext uri="{BB962C8B-B14F-4D97-AF65-F5344CB8AC3E}">
        <p14:creationId xmlns:p14="http://schemas.microsoft.com/office/powerpoint/2010/main" val="4224849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6FC39-0A5E-450E-890C-F6432AC2B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 13: Teacher Specific Data (Set 10%)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A937EEF-5D27-4C4C-8BCF-64F6AF3BAD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3737" y="1603319"/>
            <a:ext cx="8796525" cy="4184608"/>
            <a:chOff x="173737" y="2407520"/>
            <a:chExt cx="8796525" cy="3939378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76752EA-82F6-4568-9DA8-7BCFCEA63649}"/>
                </a:ext>
              </a:extLst>
            </p:cNvPr>
            <p:cNvGrpSpPr/>
            <p:nvPr/>
          </p:nvGrpSpPr>
          <p:grpSpPr>
            <a:xfrm>
              <a:off x="173738" y="2407520"/>
              <a:ext cx="2743200" cy="2645212"/>
              <a:chOff x="642937" y="2254333"/>
              <a:chExt cx="2586037" cy="2691843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A280F2BC-6749-4323-A565-FA888875E035}"/>
                  </a:ext>
                </a:extLst>
              </p:cNvPr>
              <p:cNvSpPr/>
              <p:nvPr/>
            </p:nvSpPr>
            <p:spPr>
              <a:xfrm>
                <a:off x="642937" y="2590799"/>
                <a:ext cx="2586037" cy="2355377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457200" rtlCol="0" anchor="t"/>
              <a:lstStyle/>
              <a:p>
                <a:r>
                  <a:rPr lang="en-US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ELA</a:t>
                </a: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15 points</a:t>
                </a:r>
              </a:p>
              <a:p>
                <a:r>
                  <a:rPr lang="en-US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Math       </a:t>
                </a: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15 points</a:t>
                </a:r>
              </a:p>
              <a:p>
                <a:r>
                  <a:rPr lang="en-US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Science</a:t>
                </a: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10 points</a:t>
                </a:r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" name="Flowchart: Off-page Connector 5">
                <a:extLst>
                  <a:ext uri="{FF2B5EF4-FFF2-40B4-BE49-F238E27FC236}">
                    <a16:creationId xmlns:a16="http://schemas.microsoft.com/office/drawing/2014/main" id="{61B507F5-1C5D-4A23-9608-9A069807B3F8}"/>
                  </a:ext>
                </a:extLst>
              </p:cNvPr>
              <p:cNvSpPr/>
              <p:nvPr/>
            </p:nvSpPr>
            <p:spPr>
              <a:xfrm>
                <a:off x="642937" y="2254333"/>
                <a:ext cx="2586036" cy="716500"/>
              </a:xfrm>
              <a:prstGeom prst="flowChartOffpage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Academic Achievement</a:t>
                </a:r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AFDFCA7F-975E-460D-B380-3909978BC574}"/>
                </a:ext>
              </a:extLst>
            </p:cNvPr>
            <p:cNvGrpSpPr/>
            <p:nvPr/>
          </p:nvGrpSpPr>
          <p:grpSpPr>
            <a:xfrm>
              <a:off x="3063240" y="2413545"/>
              <a:ext cx="3035808" cy="2645664"/>
              <a:chOff x="642937" y="2278326"/>
              <a:chExt cx="2586037" cy="2645664"/>
            </a:xfrm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91D50B97-0452-477B-A339-A2DAB4EA54AE}"/>
                  </a:ext>
                </a:extLst>
              </p:cNvPr>
              <p:cNvSpPr/>
              <p:nvPr/>
            </p:nvSpPr>
            <p:spPr>
              <a:xfrm>
                <a:off x="642937" y="2590800"/>
                <a:ext cx="2586037" cy="233319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457200" rtlCol="0" anchor="t"/>
              <a:lstStyle/>
              <a:p>
                <a:pPr marL="285750" indent="-285750">
                  <a:buFont typeface="Wingdings" pitchFamily="2" charset="2"/>
                  <a:buChar char="§"/>
                </a:pPr>
                <a:endPara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Wingdings" pitchFamily="2" charset="2"/>
                  <a:buChar char="§"/>
                </a:pPr>
                <a:endPara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Wingdings" pitchFamily="2" charset="2"/>
                  <a:buChar char="§"/>
                </a:pP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Applicable Measures (5% each)</a:t>
                </a:r>
                <a:endParaRPr lang="en-US" sz="1600" dirty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600" dirty="0">
                  <a:cs typeface="Arial" panose="020B0604020202020204" pitchFamily="34" charset="0"/>
                </a:endParaRPr>
              </a:p>
            </p:txBody>
          </p:sp>
          <p:sp>
            <p:nvSpPr>
              <p:cNvPr id="37" name="Flowchart: Off-page Connector 36">
                <a:extLst>
                  <a:ext uri="{FF2B5EF4-FFF2-40B4-BE49-F238E27FC236}">
                    <a16:creationId xmlns:a16="http://schemas.microsoft.com/office/drawing/2014/main" id="{BCC91EBB-762F-4FE8-96B8-2FD591878547}"/>
                  </a:ext>
                </a:extLst>
              </p:cNvPr>
              <p:cNvSpPr/>
              <p:nvPr/>
            </p:nvSpPr>
            <p:spPr>
              <a:xfrm>
                <a:off x="642938" y="2278326"/>
                <a:ext cx="2586036" cy="954774"/>
              </a:xfrm>
              <a:prstGeom prst="flowChartOffpage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Only 2 Measures </a:t>
                </a:r>
              </a:p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available and </a:t>
                </a:r>
                <a:r>
                  <a:rPr lang="en-US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directly attributable</a:t>
                </a:r>
              </a:p>
              <a:p>
                <a:pPr algn="ctr"/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EA855050-CC4A-4D5E-8DD9-4A5DA52F558D}"/>
                </a:ext>
              </a:extLst>
            </p:cNvPr>
            <p:cNvGrpSpPr/>
            <p:nvPr/>
          </p:nvGrpSpPr>
          <p:grpSpPr>
            <a:xfrm>
              <a:off x="6227062" y="2413545"/>
              <a:ext cx="2743200" cy="2627050"/>
              <a:chOff x="642937" y="2256379"/>
              <a:chExt cx="2586037" cy="2627050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9860F7C3-1827-4548-8C8B-83CB947CAD32}"/>
                  </a:ext>
                </a:extLst>
              </p:cNvPr>
              <p:cNvSpPr/>
              <p:nvPr/>
            </p:nvSpPr>
            <p:spPr>
              <a:xfrm>
                <a:off x="642937" y="2590801"/>
                <a:ext cx="2586037" cy="229262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457200" rtlCol="0" anchor="t"/>
              <a:lstStyle/>
              <a:p>
                <a:pPr marL="285750" indent="-285750">
                  <a:buFont typeface="Wingdings" pitchFamily="2" charset="2"/>
                  <a:buChar char="§"/>
                </a:pPr>
                <a:endPara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Wingdings" pitchFamily="2" charset="2"/>
                  <a:buChar char="§"/>
                </a:pPr>
                <a:endPara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Wingdings" pitchFamily="2" charset="2"/>
                  <a:buChar char="§"/>
                </a:pP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Applicable Measure (10%)</a:t>
                </a:r>
              </a:p>
              <a:p>
                <a:endPara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" name="Flowchart: Off-page Connector 40">
                <a:extLst>
                  <a:ext uri="{FF2B5EF4-FFF2-40B4-BE49-F238E27FC236}">
                    <a16:creationId xmlns:a16="http://schemas.microsoft.com/office/drawing/2014/main" id="{838E27A0-671C-44CC-88CF-7BA90D6D14A9}"/>
                  </a:ext>
                </a:extLst>
              </p:cNvPr>
              <p:cNvSpPr/>
              <p:nvPr/>
            </p:nvSpPr>
            <p:spPr>
              <a:xfrm>
                <a:off x="642938" y="2256379"/>
                <a:ext cx="2586036" cy="954775"/>
              </a:xfrm>
              <a:prstGeom prst="flowChartOffpage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Only 1 Measure </a:t>
                </a:r>
              </a:p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available and </a:t>
                </a:r>
                <a:r>
                  <a:rPr lang="en-US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directly attributable</a:t>
                </a:r>
              </a:p>
            </p:txBody>
          </p:sp>
        </p:grp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EE762109-F968-4785-B051-2EE2ED0C5374}"/>
                </a:ext>
              </a:extLst>
            </p:cNvPr>
            <p:cNvSpPr/>
            <p:nvPr/>
          </p:nvSpPr>
          <p:spPr>
            <a:xfrm rot="10800000">
              <a:off x="173737" y="5214493"/>
              <a:ext cx="8795378" cy="516764"/>
            </a:xfrm>
            <a:prstGeom prst="triangle">
              <a:avLst>
                <a:gd name="adj" fmla="val 50504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A8BD174-B75C-4AF8-AA2B-76037839CADB}"/>
                </a:ext>
              </a:extLst>
            </p:cNvPr>
            <p:cNvSpPr txBox="1"/>
            <p:nvPr/>
          </p:nvSpPr>
          <p:spPr>
            <a:xfrm>
              <a:off x="173738" y="5796392"/>
              <a:ext cx="8795377" cy="55050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1600" dirty="0">
                  <a:latin typeface="Arial"/>
                  <a:cs typeface="Arial"/>
                </a:rPr>
                <a:t>If no measures are available and directly attributable to the teacher, </a:t>
              </a:r>
            </a:p>
            <a:p>
              <a:pPr algn="ctr"/>
              <a:r>
                <a:rPr lang="en-US" sz="1600" dirty="0">
                  <a:latin typeface="Arial"/>
                  <a:cs typeface="Arial"/>
                </a:rPr>
                <a:t>the 10% will be re-allocated to LEA Selected Measures.</a:t>
              </a:r>
            </a:p>
          </p:txBody>
        </p: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E2ECB2D-C7A6-44B6-8FEB-5EAE6D3D635B}"/>
                </a:ext>
              </a:extLst>
            </p:cNvPr>
            <p:cNvGrpSpPr/>
            <p:nvPr/>
          </p:nvGrpSpPr>
          <p:grpSpPr>
            <a:xfrm>
              <a:off x="173737" y="2415513"/>
              <a:ext cx="2743200" cy="2625081"/>
              <a:chOff x="642937" y="2254333"/>
              <a:chExt cx="2586037" cy="2671357"/>
            </a:xfrm>
          </p:grpSpPr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328B5860-74F5-429E-B150-416949160076}"/>
                  </a:ext>
                </a:extLst>
              </p:cNvPr>
              <p:cNvSpPr/>
              <p:nvPr/>
            </p:nvSpPr>
            <p:spPr>
              <a:xfrm>
                <a:off x="642937" y="2590799"/>
                <a:ext cx="2586037" cy="2334891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457200" rtlCol="0" anchor="t"/>
              <a:lstStyle/>
              <a:p>
                <a:pPr marL="285750" indent="-285750">
                  <a:buFont typeface="Wingdings" pitchFamily="2" charset="2"/>
                  <a:buChar char="§"/>
                </a:pPr>
                <a:endPara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Wingdings" pitchFamily="2" charset="2"/>
                  <a:buChar char="§"/>
                </a:pP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State Assessments (2.5%)</a:t>
                </a:r>
              </a:p>
              <a:p>
                <a:pPr marL="285750" indent="-285750">
                  <a:buFont typeface="Wingdings" pitchFamily="2" charset="2"/>
                  <a:buChar char="§"/>
                </a:pP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PVAAS (5.0%)</a:t>
                </a:r>
              </a:p>
              <a:p>
                <a:pPr marL="285750" indent="-285750">
                  <a:buFont typeface="Wingdings" pitchFamily="2" charset="2"/>
                  <a:buChar char="§"/>
                </a:pP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IEP Goals Progress  (2.5%)</a:t>
                </a:r>
              </a:p>
              <a:p>
                <a:endParaRPr lang="en-US" sz="1600" b="1" dirty="0">
                  <a:cs typeface="Arial" panose="020B0604020202020204" pitchFamily="34" charset="0"/>
                </a:endParaRPr>
              </a:p>
            </p:txBody>
          </p:sp>
          <p:sp>
            <p:nvSpPr>
              <p:cNvPr id="61" name="Flowchart: Off-page Connector 60">
                <a:extLst>
                  <a:ext uri="{FF2B5EF4-FFF2-40B4-BE49-F238E27FC236}">
                    <a16:creationId xmlns:a16="http://schemas.microsoft.com/office/drawing/2014/main" id="{DC1AD8A5-4934-4DF1-9E30-5B3B6FF59B86}"/>
                  </a:ext>
                </a:extLst>
              </p:cNvPr>
              <p:cNvSpPr/>
              <p:nvPr/>
            </p:nvSpPr>
            <p:spPr>
              <a:xfrm>
                <a:off x="642937" y="2254333"/>
                <a:ext cx="2586036" cy="885329"/>
              </a:xfrm>
              <a:prstGeom prst="flowChartOffpage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3 Measures </a:t>
                </a:r>
              </a:p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available and </a:t>
                </a:r>
                <a:r>
                  <a:rPr lang="en-US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directly attributable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11858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F9003-8E4E-A346-8F28-E3A99934C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IEP Goals Progress Measure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786606-B5C8-E243-931C-DF5C5D2E8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EB9F-620D-4745-B0DC-239369A89773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6BBA8-5940-3740-BA7C-08A04F41F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11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BEF6E8-DE76-40F9-BE1B-AB3F627FF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216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Chapter 19 of the Pennsylvania School Code clarifies “applicable and attributable” thusly: “Regardless of certification area,</a:t>
            </a:r>
            <a:r>
              <a:rPr lang="en-US" sz="2200" b="1" dirty="0"/>
              <a:t> </a:t>
            </a:r>
            <a:r>
              <a:rPr lang="en-US" sz="2200" b="1" dirty="0">
                <a:solidFill>
                  <a:srgbClr val="23447F"/>
                </a:solidFill>
              </a:rPr>
              <a:t>all classroom teachers</a:t>
            </a:r>
            <a:r>
              <a:rPr lang="en-US" sz="2200" b="1" dirty="0"/>
              <a:t> </a:t>
            </a:r>
            <a:r>
              <a:rPr lang="en-US" sz="2200" dirty="0"/>
              <a:t>shall be accountable for student progress toward IEP Goals.”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AC3FC472-A601-438E-94FA-DE18CA4EEE54}"/>
              </a:ext>
            </a:extLst>
          </p:cNvPr>
          <p:cNvSpPr txBox="1">
            <a:spLocks/>
          </p:cNvSpPr>
          <p:nvPr/>
        </p:nvSpPr>
        <p:spPr>
          <a:xfrm>
            <a:off x="457200" y="3335483"/>
            <a:ext cx="8229600" cy="25727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dirty="0"/>
              <a:t>The IEP Goals Progress measure is required under the Individuals with Disabilities Education Act if:</a:t>
            </a:r>
          </a:p>
          <a:p>
            <a:r>
              <a:rPr lang="en-US" sz="2200" dirty="0"/>
              <a:t>the teacher provides instruction to a sufficient number of students with IEPs (meeting n count), and</a:t>
            </a:r>
          </a:p>
          <a:p>
            <a:r>
              <a:rPr lang="en-US" sz="2200" dirty="0"/>
              <a:t>those students have </a:t>
            </a:r>
            <a:r>
              <a:rPr lang="en-US" sz="2200" b="1" dirty="0">
                <a:solidFill>
                  <a:srgbClr val="23447F"/>
                </a:solidFill>
              </a:rPr>
              <a:t>similar academic </a:t>
            </a:r>
            <a:r>
              <a:rPr lang="en-US" sz="2200" dirty="0"/>
              <a:t>or </a:t>
            </a:r>
            <a:r>
              <a:rPr lang="en-US" sz="2200" b="1" dirty="0">
                <a:solidFill>
                  <a:srgbClr val="23447F"/>
                </a:solidFill>
              </a:rPr>
              <a:t>non-academic</a:t>
            </a:r>
            <a:r>
              <a:rPr lang="en-US" sz="2200" dirty="0"/>
              <a:t> IEP Goals to which the teacher contributes data used by the IEP team to monitor student progress.</a:t>
            </a:r>
          </a:p>
        </p:txBody>
      </p:sp>
    </p:spTree>
    <p:extLst>
      <p:ext uri="{BB962C8B-B14F-4D97-AF65-F5344CB8AC3E}">
        <p14:creationId xmlns:p14="http://schemas.microsoft.com/office/powerpoint/2010/main" val="1146834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F9003-8E4E-A346-8F28-E3A99934C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IEP Goals Progress Measure Continued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786606-B5C8-E243-931C-DF5C5D2E8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EB9F-620D-4745-B0DC-239369A89773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6BBA8-5940-3740-BA7C-08A04F41F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12</a:t>
            </a:fld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D960D98-1475-4997-88A5-6AB743729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/>
              <a:t>The n count is defined as follows: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The n count set must be </a:t>
            </a:r>
            <a:r>
              <a:rPr lang="en-US" sz="2600" b="1" dirty="0">
                <a:solidFill>
                  <a:srgbClr val="23447F"/>
                </a:solidFill>
              </a:rPr>
              <a:t>less than or equal to 11</a:t>
            </a:r>
            <a:r>
              <a:rPr lang="en-US" sz="2600" dirty="0"/>
              <a:t>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An “</a:t>
            </a:r>
            <a:r>
              <a:rPr lang="en-US" sz="2600" b="1" dirty="0">
                <a:solidFill>
                  <a:srgbClr val="23447F"/>
                </a:solidFill>
              </a:rPr>
              <a:t>active n count</a:t>
            </a:r>
            <a:r>
              <a:rPr lang="en-US" sz="2600" dirty="0"/>
              <a:t>” based on the portion of instructional responsibility may be used rather than an “</a:t>
            </a:r>
            <a:r>
              <a:rPr lang="en-US" sz="2600" b="1" dirty="0">
                <a:solidFill>
                  <a:srgbClr val="23447F"/>
                </a:solidFill>
              </a:rPr>
              <a:t>actual n count</a:t>
            </a:r>
            <a:r>
              <a:rPr lang="en-US" sz="2600" dirty="0"/>
              <a:t>”. 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The n count should apply to a </a:t>
            </a:r>
            <a:r>
              <a:rPr lang="en-US" sz="2600" b="1" dirty="0">
                <a:solidFill>
                  <a:srgbClr val="23447F"/>
                </a:solidFill>
              </a:rPr>
              <a:t>grade-level cohort </a:t>
            </a:r>
            <a:r>
              <a:rPr lang="en-US" sz="2600" dirty="0"/>
              <a:t>or </a:t>
            </a:r>
            <a:r>
              <a:rPr lang="en-US" sz="2600" b="1" dirty="0">
                <a:solidFill>
                  <a:srgbClr val="23447F"/>
                </a:solidFill>
              </a:rPr>
              <a:t>correlate to all students within a subject area</a:t>
            </a:r>
            <a:r>
              <a:rPr lang="en-US" sz="2600" b="1" dirty="0"/>
              <a:t> </a:t>
            </a:r>
            <a:r>
              <a:rPr lang="en-US" sz="2600" dirty="0"/>
              <a:t>rather than a single class or course taught by the teacher.</a:t>
            </a:r>
          </a:p>
        </p:txBody>
      </p:sp>
    </p:spTree>
    <p:extLst>
      <p:ext uri="{BB962C8B-B14F-4D97-AF65-F5344CB8AC3E}">
        <p14:creationId xmlns:p14="http://schemas.microsoft.com/office/powerpoint/2010/main" val="3137020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F9003-8E4E-A346-8F28-E3A99934C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IEP Goals Progress Scenario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D960D98-1475-4997-88A5-6AB743729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dirty="0">
                <a:solidFill>
                  <a:srgbClr val="082A3D"/>
                </a:solidFill>
              </a:rPr>
              <a:t>A </a:t>
            </a:r>
            <a:r>
              <a:rPr lang="en-US" sz="2800" b="0" i="0" dirty="0">
                <a:solidFill>
                  <a:srgbClr val="082A3D"/>
                </a:solidFill>
                <a:effectLst/>
              </a:rPr>
              <a:t>math teacher who instructs 12 students with IEPs. </a:t>
            </a:r>
            <a:r>
              <a:rPr lang="en-US" sz="2800" dirty="0">
                <a:solidFill>
                  <a:srgbClr val="082A3D"/>
                </a:solidFill>
              </a:rPr>
              <a:t>The LEA has set the n-count at 10.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0" i="0" dirty="0">
                <a:solidFill>
                  <a:srgbClr val="082A3D"/>
                </a:solidFill>
                <a:effectLst/>
              </a:rPr>
              <a:t>Students have similar behavioral goals.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b="0" i="0" dirty="0">
                <a:solidFill>
                  <a:srgbClr val="082A3D"/>
                </a:solidFill>
                <a:effectLst/>
              </a:rPr>
              <a:t>The teacher has 25% instructional responsibility reported for each of the 12 students.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09FFA0-9F63-4CEA-82E8-4412309B4345}"/>
              </a:ext>
            </a:extLst>
          </p:cNvPr>
          <p:cNvSpPr/>
          <p:nvPr/>
        </p:nvSpPr>
        <p:spPr>
          <a:xfrm>
            <a:off x="398835" y="4206535"/>
            <a:ext cx="4173165" cy="797669"/>
          </a:xfrm>
          <a:prstGeom prst="rect">
            <a:avLst/>
          </a:prstGeom>
          <a:solidFill>
            <a:srgbClr val="003C7C"/>
          </a:solidFill>
          <a:ln>
            <a:solidFill>
              <a:srgbClr val="003C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is the 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 n-count?</a:t>
            </a:r>
            <a:r>
              <a:rPr lang="en-US" sz="24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20D3CB-3055-4F9A-9C40-8695714239F5}"/>
              </a:ext>
            </a:extLst>
          </p:cNvPr>
          <p:cNvSpPr/>
          <p:nvPr/>
        </p:nvSpPr>
        <p:spPr>
          <a:xfrm>
            <a:off x="4795732" y="4206535"/>
            <a:ext cx="4173165" cy="797669"/>
          </a:xfrm>
          <a:prstGeom prst="rect">
            <a:avLst/>
          </a:prstGeom>
          <a:solidFill>
            <a:srgbClr val="003C7C"/>
          </a:solidFill>
          <a:ln>
            <a:solidFill>
              <a:srgbClr val="003C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is the active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n-count?</a:t>
            </a:r>
            <a:r>
              <a:rPr lang="en-US" sz="24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3FC984-770C-4615-ACC3-F3273FE175B6}"/>
              </a:ext>
            </a:extLst>
          </p:cNvPr>
          <p:cNvSpPr/>
          <p:nvPr/>
        </p:nvSpPr>
        <p:spPr>
          <a:xfrm>
            <a:off x="1746114" y="5156604"/>
            <a:ext cx="5651772" cy="797669"/>
          </a:xfrm>
          <a:prstGeom prst="rect">
            <a:avLst/>
          </a:prstGeom>
          <a:solidFill>
            <a:srgbClr val="003C7C"/>
          </a:solidFill>
          <a:ln>
            <a:solidFill>
              <a:srgbClr val="003C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Is this math teacher responsible for IEP Goals Progress?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786606-B5C8-E243-931C-DF5C5D2E8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EB9F-620D-4745-B0DC-239369A89773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6BBA8-5940-3740-BA7C-08A04F41F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103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6FC39-0A5E-450E-890C-F6432AC2B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Building Level Data</a:t>
            </a:r>
          </a:p>
        </p:txBody>
      </p:sp>
      <p:graphicFrame>
        <p:nvGraphicFramePr>
          <p:cNvPr id="18" name="Table 14" descr="Denotes Challenge Multiplier falls under Act 13 (10%)">
            <a:extLst>
              <a:ext uri="{FF2B5EF4-FFF2-40B4-BE49-F238E27FC236}">
                <a16:creationId xmlns:a16="http://schemas.microsoft.com/office/drawing/2014/main" id="{B4EAE631-33F1-49E8-BDC8-6557F7EF53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182087"/>
              </p:ext>
            </p:extLst>
          </p:nvPr>
        </p:nvGraphicFramePr>
        <p:xfrm>
          <a:off x="457200" y="1793097"/>
          <a:ext cx="8229600" cy="4772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0">
                  <a:extLst>
                    <a:ext uri="{9D8B030D-6E8A-4147-A177-3AD203B41FA5}">
                      <a16:colId xmlns:a16="http://schemas.microsoft.com/office/drawing/2014/main" val="344108168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932613173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818431186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218112"/>
                  </a:ext>
                </a:extLst>
              </a:tr>
              <a:tr h="382525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Academic Achievement </a:t>
                      </a:r>
                      <a:r>
                        <a:rPr lang="en-US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S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tate Assessments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89393"/>
                  </a:ext>
                </a:extLst>
              </a:tr>
              <a:tr h="411251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Closing the Achievement Gap </a:t>
                      </a:r>
                      <a:r>
                        <a:rPr lang="en-US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students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935768"/>
                  </a:ext>
                </a:extLst>
              </a:tr>
              <a:tr h="6409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Closing the Achievement Gap </a:t>
                      </a:r>
                      <a:r>
                        <a:rPr lang="en-US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Historically Underperforming Students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107647"/>
                  </a:ext>
                </a:extLst>
              </a:tr>
              <a:tr h="411251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Academic Growth </a:t>
                      </a:r>
                      <a:r>
                        <a:rPr lang="en-US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PVAAS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187341"/>
                  </a:ext>
                </a:extLst>
              </a:tr>
              <a:tr h="411251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Attendance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214158"/>
                  </a:ext>
                </a:extLst>
              </a:tr>
              <a:tr h="411251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Promotion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734192"/>
                  </a:ext>
                </a:extLst>
              </a:tr>
              <a:tr h="411251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Graduation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554216"/>
                  </a:ext>
                </a:extLst>
              </a:tr>
              <a:tr h="411251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Advanced Achievement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05398"/>
                  </a:ext>
                </a:extLst>
              </a:tr>
              <a:tr h="6409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Challenge Multiplier </a:t>
                      </a:r>
                      <a:r>
                        <a:rPr lang="en-US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Adjusted based on economically disadvantaged student population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475813"/>
                  </a:ext>
                </a:extLst>
              </a:tr>
            </a:tbl>
          </a:graphicData>
        </a:graphic>
      </p:graphicFrame>
      <p:grpSp>
        <p:nvGrpSpPr>
          <p:cNvPr id="30" name="Group 29" descr="Act 82 (15%)">
            <a:extLst>
              <a:ext uri="{FF2B5EF4-FFF2-40B4-BE49-F238E27FC236}">
                <a16:creationId xmlns:a16="http://schemas.microsoft.com/office/drawing/2014/main" id="{34F2B396-4CC7-4B05-9099-5F33D1B6DE3F}"/>
              </a:ext>
            </a:extLst>
          </p:cNvPr>
          <p:cNvGrpSpPr/>
          <p:nvPr/>
        </p:nvGrpSpPr>
        <p:grpSpPr>
          <a:xfrm>
            <a:off x="5573921" y="1617678"/>
            <a:ext cx="1486058" cy="731520"/>
            <a:chOff x="5592077" y="1897594"/>
            <a:chExt cx="1486058" cy="731520"/>
          </a:xfrm>
          <a:solidFill>
            <a:srgbClr val="7082B1"/>
          </a:solidFill>
        </p:grpSpPr>
        <p:sp>
          <p:nvSpPr>
            <p:cNvPr id="27" name="Freeform 87">
              <a:extLst>
                <a:ext uri="{FF2B5EF4-FFF2-40B4-BE49-F238E27FC236}">
                  <a16:creationId xmlns:a16="http://schemas.microsoft.com/office/drawing/2014/main" id="{184D4AAF-802D-4725-81EB-8098D5159DE7}"/>
                </a:ext>
              </a:extLst>
            </p:cNvPr>
            <p:cNvSpPr>
              <a:spLocks/>
            </p:cNvSpPr>
            <p:nvPr/>
          </p:nvSpPr>
          <p:spPr bwMode="auto">
            <a:xfrm rot="8138100">
              <a:off x="6895255" y="1945570"/>
              <a:ext cx="182880" cy="182880"/>
            </a:xfrm>
            <a:custGeom>
              <a:avLst/>
              <a:gdLst>
                <a:gd name="T0" fmla="*/ 130 w 130"/>
                <a:gd name="T1" fmla="*/ 0 h 130"/>
                <a:gd name="T2" fmla="*/ 0 w 130"/>
                <a:gd name="T3" fmla="*/ 130 h 130"/>
                <a:gd name="T4" fmla="*/ 0 w 130"/>
                <a:gd name="T5" fmla="*/ 0 h 130"/>
                <a:gd name="T6" fmla="*/ 130 w 130"/>
                <a:gd name="T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" h="130">
                  <a:moveTo>
                    <a:pt x="130" y="0"/>
                  </a:moveTo>
                  <a:lnTo>
                    <a:pt x="0" y="130"/>
                  </a:lnTo>
                  <a:lnTo>
                    <a:pt x="0" y="0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29" name="Freeform 87">
              <a:extLst>
                <a:ext uri="{FF2B5EF4-FFF2-40B4-BE49-F238E27FC236}">
                  <a16:creationId xmlns:a16="http://schemas.microsoft.com/office/drawing/2014/main" id="{55EF3B34-C366-40C3-BBCF-DC52FBB0751D}"/>
                </a:ext>
              </a:extLst>
            </p:cNvPr>
            <p:cNvSpPr>
              <a:spLocks/>
            </p:cNvSpPr>
            <p:nvPr/>
          </p:nvSpPr>
          <p:spPr bwMode="auto">
            <a:xfrm rot="18468534">
              <a:off x="5592077" y="1930021"/>
              <a:ext cx="182880" cy="182880"/>
            </a:xfrm>
            <a:custGeom>
              <a:avLst/>
              <a:gdLst>
                <a:gd name="T0" fmla="*/ 130 w 130"/>
                <a:gd name="T1" fmla="*/ 0 h 130"/>
                <a:gd name="T2" fmla="*/ 0 w 130"/>
                <a:gd name="T3" fmla="*/ 130 h 130"/>
                <a:gd name="T4" fmla="*/ 0 w 130"/>
                <a:gd name="T5" fmla="*/ 0 h 130"/>
                <a:gd name="T6" fmla="*/ 130 w 130"/>
                <a:gd name="T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" h="130">
                  <a:moveTo>
                    <a:pt x="130" y="0"/>
                  </a:moveTo>
                  <a:lnTo>
                    <a:pt x="0" y="130"/>
                  </a:lnTo>
                  <a:lnTo>
                    <a:pt x="0" y="0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25" name="Rectangle 01">
              <a:extLst>
                <a:ext uri="{FF2B5EF4-FFF2-40B4-BE49-F238E27FC236}">
                  <a16:creationId xmlns:a16="http://schemas.microsoft.com/office/drawing/2014/main" id="{E76D96BA-C3BE-4B4E-8DD5-1109562A3B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7561" y="1897594"/>
              <a:ext cx="1353462" cy="731520"/>
            </a:xfrm>
            <a:prstGeom prst="flowChartOffpageConnector">
              <a:avLst/>
            </a:prstGeom>
            <a:grpFill/>
            <a:ln>
              <a:noFill/>
            </a:ln>
            <a:effectLst>
              <a:outerShdw blurRad="101600" dist="127000" dir="5400000" sx="90000" sy="90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 82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15%</a:t>
              </a:r>
              <a:endPara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1" name="Group 30" descr="Act 13 (10%)">
            <a:extLst>
              <a:ext uri="{FF2B5EF4-FFF2-40B4-BE49-F238E27FC236}">
                <a16:creationId xmlns:a16="http://schemas.microsoft.com/office/drawing/2014/main" id="{090FAFA2-93FB-4037-AAEA-D23E5132DBAC}"/>
              </a:ext>
            </a:extLst>
          </p:cNvPr>
          <p:cNvGrpSpPr/>
          <p:nvPr/>
        </p:nvGrpSpPr>
        <p:grpSpPr>
          <a:xfrm>
            <a:off x="7136252" y="1618488"/>
            <a:ext cx="1486058" cy="731520"/>
            <a:chOff x="5592077" y="1897594"/>
            <a:chExt cx="1486058" cy="731520"/>
          </a:xfrm>
          <a:solidFill>
            <a:srgbClr val="7082B1"/>
          </a:solidFill>
        </p:grpSpPr>
        <p:sp>
          <p:nvSpPr>
            <p:cNvPr id="32" name="Freeform 87">
              <a:extLst>
                <a:ext uri="{FF2B5EF4-FFF2-40B4-BE49-F238E27FC236}">
                  <a16:creationId xmlns:a16="http://schemas.microsoft.com/office/drawing/2014/main" id="{14A167F5-E8BD-4E3D-8D44-F0998162B38F}"/>
                </a:ext>
              </a:extLst>
            </p:cNvPr>
            <p:cNvSpPr>
              <a:spLocks/>
            </p:cNvSpPr>
            <p:nvPr/>
          </p:nvSpPr>
          <p:spPr bwMode="auto">
            <a:xfrm rot="8138100">
              <a:off x="6895255" y="1945570"/>
              <a:ext cx="182880" cy="182880"/>
            </a:xfrm>
            <a:custGeom>
              <a:avLst/>
              <a:gdLst>
                <a:gd name="T0" fmla="*/ 130 w 130"/>
                <a:gd name="T1" fmla="*/ 0 h 130"/>
                <a:gd name="T2" fmla="*/ 0 w 130"/>
                <a:gd name="T3" fmla="*/ 130 h 130"/>
                <a:gd name="T4" fmla="*/ 0 w 130"/>
                <a:gd name="T5" fmla="*/ 0 h 130"/>
                <a:gd name="T6" fmla="*/ 130 w 130"/>
                <a:gd name="T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" h="130">
                  <a:moveTo>
                    <a:pt x="130" y="0"/>
                  </a:moveTo>
                  <a:lnTo>
                    <a:pt x="0" y="130"/>
                  </a:lnTo>
                  <a:lnTo>
                    <a:pt x="0" y="0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33" name="Freeform 87">
              <a:extLst>
                <a:ext uri="{FF2B5EF4-FFF2-40B4-BE49-F238E27FC236}">
                  <a16:creationId xmlns:a16="http://schemas.microsoft.com/office/drawing/2014/main" id="{63917884-61B1-4570-B8A7-4AC013B80865}"/>
                </a:ext>
              </a:extLst>
            </p:cNvPr>
            <p:cNvSpPr>
              <a:spLocks/>
            </p:cNvSpPr>
            <p:nvPr/>
          </p:nvSpPr>
          <p:spPr bwMode="auto">
            <a:xfrm rot="18468534">
              <a:off x="5592077" y="1930021"/>
              <a:ext cx="182880" cy="182880"/>
            </a:xfrm>
            <a:custGeom>
              <a:avLst/>
              <a:gdLst>
                <a:gd name="T0" fmla="*/ 130 w 130"/>
                <a:gd name="T1" fmla="*/ 0 h 130"/>
                <a:gd name="T2" fmla="*/ 0 w 130"/>
                <a:gd name="T3" fmla="*/ 130 h 130"/>
                <a:gd name="T4" fmla="*/ 0 w 130"/>
                <a:gd name="T5" fmla="*/ 0 h 130"/>
                <a:gd name="T6" fmla="*/ 130 w 130"/>
                <a:gd name="T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" h="130">
                  <a:moveTo>
                    <a:pt x="130" y="0"/>
                  </a:moveTo>
                  <a:lnTo>
                    <a:pt x="0" y="130"/>
                  </a:lnTo>
                  <a:lnTo>
                    <a:pt x="0" y="0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34" name="Rectangle 01">
              <a:extLst>
                <a:ext uri="{FF2B5EF4-FFF2-40B4-BE49-F238E27FC236}">
                  <a16:creationId xmlns:a16="http://schemas.microsoft.com/office/drawing/2014/main" id="{6E879927-75A7-431A-82A7-78C5A9BFD6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7561" y="1897594"/>
              <a:ext cx="1353462" cy="731520"/>
            </a:xfrm>
            <a:prstGeom prst="flowChartOffpageConnector">
              <a:avLst/>
            </a:prstGeom>
            <a:grpFill/>
            <a:ln>
              <a:noFill/>
            </a:ln>
            <a:effectLst>
              <a:outerShdw blurRad="101600" dist="127000" dir="5400000" sx="90000" sy="90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 13</a:t>
              </a:r>
            </a:p>
            <a:p>
              <a:pPr algn="ctr">
                <a:defRPr/>
              </a:pPr>
              <a:r>
                <a:rPr 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10%</a:t>
              </a:r>
              <a:endPara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" name="Freeform 33" descr="Denotes Academic Achievement - State Assessments falls under Act 82 (15%)">
            <a:extLst>
              <a:ext uri="{FF2B5EF4-FFF2-40B4-BE49-F238E27FC236}">
                <a16:creationId xmlns:a16="http://schemas.microsoft.com/office/drawing/2014/main" id="{B5CE2925-24AC-4671-9F68-04106807E24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0823" y="2471958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24" name="Freeform 33" descr="Denotes Academic Achievement - State Assessments falls under Act 13 (10%)">
            <a:extLst>
              <a:ext uri="{FF2B5EF4-FFF2-40B4-BE49-F238E27FC236}">
                <a16:creationId xmlns:a16="http://schemas.microsoft.com/office/drawing/2014/main" id="{78A13B05-E5CF-4080-B485-DCA52C369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7664" y="2468880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38" name="Freeform 33" descr="Denotes Closing the Achievement Gap - All Students falls under Act 82 (15%)">
            <a:extLst>
              <a:ext uri="{FF2B5EF4-FFF2-40B4-BE49-F238E27FC236}">
                <a16:creationId xmlns:a16="http://schemas.microsoft.com/office/drawing/2014/main" id="{03B8001B-BD2B-4561-B3BC-CBF9184F0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0488" y="2862113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42" name="Freeform 33" descr="Denotes Closing the Achievement Gap - Historically Underperforming Students falls under Act 82 (15%)">
            <a:extLst>
              <a:ext uri="{FF2B5EF4-FFF2-40B4-BE49-F238E27FC236}">
                <a16:creationId xmlns:a16="http://schemas.microsoft.com/office/drawing/2014/main" id="{E5F058D8-C2B6-4F34-9BE7-67C02E5FE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0488" y="3412136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43" name="Freeform 33" descr="Denotes Academic Growth - PVAAS falls under Act 82 (15%)">
            <a:extLst>
              <a:ext uri="{FF2B5EF4-FFF2-40B4-BE49-F238E27FC236}">
                <a16:creationId xmlns:a16="http://schemas.microsoft.com/office/drawing/2014/main" id="{42039ED2-DB84-4F8F-9491-EC86F0767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0488" y="3914724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44" name="Freeform 33" descr="Denotes Attendance falls under Act 82 (15%)">
            <a:extLst>
              <a:ext uri="{FF2B5EF4-FFF2-40B4-BE49-F238E27FC236}">
                <a16:creationId xmlns:a16="http://schemas.microsoft.com/office/drawing/2014/main" id="{C8CD98E8-E136-4A1B-AFB0-3B52F1695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0488" y="4314092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45" name="Freeform 33" descr="Denotes Promotion falls under Act 82 (15%)">
            <a:extLst>
              <a:ext uri="{FF2B5EF4-FFF2-40B4-BE49-F238E27FC236}">
                <a16:creationId xmlns:a16="http://schemas.microsoft.com/office/drawing/2014/main" id="{CF7A9111-1D5D-4F90-BCB4-8B4AE2DB1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8268" y="4727748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46" name="Freeform 33" descr="Denotes Graduation falls under Act 82 (15%)">
            <a:extLst>
              <a:ext uri="{FF2B5EF4-FFF2-40B4-BE49-F238E27FC236}">
                <a16:creationId xmlns:a16="http://schemas.microsoft.com/office/drawing/2014/main" id="{711745B6-97B0-41A1-9793-298FCB9A5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380" y="5141404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47" name="Freeform 33" descr="Denotes Advanced Achievement falls under Act 82 (15%)">
            <a:extLst>
              <a:ext uri="{FF2B5EF4-FFF2-40B4-BE49-F238E27FC236}">
                <a16:creationId xmlns:a16="http://schemas.microsoft.com/office/drawing/2014/main" id="{6B92D7C8-5462-490C-A0E7-5F5C246F2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4492" y="5555060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53" name="Freeform 33" descr="Denotes Academic Growth - PVAAS falls under Act 13 (10%)">
            <a:extLst>
              <a:ext uri="{FF2B5EF4-FFF2-40B4-BE49-F238E27FC236}">
                <a16:creationId xmlns:a16="http://schemas.microsoft.com/office/drawing/2014/main" id="{1F6FCDAC-09B0-4D45-A4CB-1AF609303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3913632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54" name="Freeform 33" descr="Denotes Attendance falls under Act 13 (10%)">
            <a:extLst>
              <a:ext uri="{FF2B5EF4-FFF2-40B4-BE49-F238E27FC236}">
                <a16:creationId xmlns:a16="http://schemas.microsoft.com/office/drawing/2014/main" id="{50E3B134-3088-4604-8EF6-DD080477F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4315968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55" name="Freeform 33" descr="Denotes Graduation falls under Act 13 (10%)">
            <a:extLst>
              <a:ext uri="{FF2B5EF4-FFF2-40B4-BE49-F238E27FC236}">
                <a16:creationId xmlns:a16="http://schemas.microsoft.com/office/drawing/2014/main" id="{96A1996D-BA73-4E1D-9B5A-A8AC6092C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5138928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56" name="Freeform 33" descr="Denotes Challenge Multiplier falls under Act 13 (10%)">
            <a:extLst>
              <a:ext uri="{FF2B5EF4-FFF2-40B4-BE49-F238E27FC236}">
                <a16:creationId xmlns:a16="http://schemas.microsoft.com/office/drawing/2014/main" id="{673D505C-5DE0-4304-B78D-C18CEE564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6070621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76387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6FC39-0A5E-450E-890C-F6432AC2B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Building Level Score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3A62F0-A16F-4CC9-BEA6-BF62B12404CC}"/>
              </a:ext>
            </a:extLst>
          </p:cNvPr>
          <p:cNvSpPr txBox="1"/>
          <p:nvPr/>
        </p:nvSpPr>
        <p:spPr>
          <a:xfrm>
            <a:off x="457200" y="14478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Building Level Score will provide a quantitative academic score based upon a 100-point scale to represent the overall academic performance of each school in Pennsylvania.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76752EA-82F6-4568-9DA8-7BCFCEA636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3738" y="2407520"/>
            <a:ext cx="2743200" cy="2645212"/>
            <a:chOff x="642937" y="2254333"/>
            <a:chExt cx="2586037" cy="26918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280F2BC-6749-4323-A565-FA888875E035}"/>
                </a:ext>
              </a:extLst>
            </p:cNvPr>
            <p:cNvSpPr/>
            <p:nvPr/>
          </p:nvSpPr>
          <p:spPr>
            <a:xfrm>
              <a:off x="642937" y="2590799"/>
              <a:ext cx="2586037" cy="235537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rtlCol="0" anchor="t"/>
            <a:lstStyle/>
            <a:p>
              <a:r>
                <a:rPr 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ELA</a:t>
              </a:r>
              <a:r>
                <a: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15 points</a:t>
              </a:r>
            </a:p>
            <a:p>
              <a:r>
                <a:rPr 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Math       </a:t>
              </a:r>
              <a:r>
                <a: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 points</a:t>
              </a:r>
            </a:p>
            <a:p>
              <a:r>
                <a:rPr 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Science</a:t>
              </a:r>
              <a:r>
                <a: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10 points</a:t>
              </a:r>
              <a:endParaRPr 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Flowchart: Off-page Connector 5">
              <a:extLst>
                <a:ext uri="{FF2B5EF4-FFF2-40B4-BE49-F238E27FC236}">
                  <a16:creationId xmlns:a16="http://schemas.microsoft.com/office/drawing/2014/main" id="{61B507F5-1C5D-4A23-9608-9A069807B3F8}"/>
                </a:ext>
              </a:extLst>
            </p:cNvPr>
            <p:cNvSpPr/>
            <p:nvPr/>
          </p:nvSpPr>
          <p:spPr>
            <a:xfrm>
              <a:off x="642937" y="2254333"/>
              <a:ext cx="2586036" cy="716500"/>
            </a:xfrm>
            <a:prstGeom prst="flowChartOffpage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Academic Achievement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FDFCA7F-975E-460D-B380-3909978BC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00400" y="2414016"/>
            <a:ext cx="2743200" cy="2626578"/>
            <a:chOff x="642937" y="2278797"/>
            <a:chExt cx="2586037" cy="2626578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1D50B97-0452-477B-A339-A2DAB4EA54AE}"/>
                </a:ext>
              </a:extLst>
            </p:cNvPr>
            <p:cNvSpPr/>
            <p:nvPr/>
          </p:nvSpPr>
          <p:spPr>
            <a:xfrm>
              <a:off x="642937" y="2590800"/>
              <a:ext cx="2586037" cy="231457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rtlCol="0" anchor="t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ELA</a:t>
              </a: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15 pts</a:t>
              </a:r>
            </a:p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Math       </a:t>
              </a: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 pts</a:t>
              </a:r>
            </a:p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Science</a:t>
              </a: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10 pts</a:t>
              </a:r>
            </a:p>
            <a:p>
              <a:pPr algn="ctr"/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Flowchart: Off-page Connector 36">
              <a:extLst>
                <a:ext uri="{FF2B5EF4-FFF2-40B4-BE49-F238E27FC236}">
                  <a16:creationId xmlns:a16="http://schemas.microsoft.com/office/drawing/2014/main" id="{BCC91EBB-762F-4FE8-96B8-2FD591878547}"/>
                </a:ext>
              </a:extLst>
            </p:cNvPr>
            <p:cNvSpPr/>
            <p:nvPr/>
          </p:nvSpPr>
          <p:spPr>
            <a:xfrm>
              <a:off x="642938" y="2278797"/>
              <a:ext cx="2586036" cy="704088"/>
            </a:xfrm>
            <a:prstGeom prst="flowChartOffpage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Academic Growth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A855050-CC4A-4D5E-8DD9-4A5DA52F55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27062" y="2415513"/>
            <a:ext cx="2743200" cy="2637219"/>
            <a:chOff x="642937" y="2258347"/>
            <a:chExt cx="2586037" cy="2647028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60F7C3-1827-4548-8C8B-83CB947CAD32}"/>
                </a:ext>
              </a:extLst>
            </p:cNvPr>
            <p:cNvSpPr/>
            <p:nvPr/>
          </p:nvSpPr>
          <p:spPr>
            <a:xfrm>
              <a:off x="642937" y="2590800"/>
              <a:ext cx="2586037" cy="231457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rtlCol="0" anchor="t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Attendance Rate</a:t>
              </a: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10 pts</a:t>
              </a:r>
            </a:p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Graduation Rate       </a:t>
              </a: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 pts</a:t>
              </a:r>
            </a:p>
            <a:p>
              <a:endPara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r>
                <a:rPr lang="en-US" sz="15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Absent a Graduation Rate, Attendance Rate is 20 Points.</a:t>
              </a:r>
            </a:p>
          </p:txBody>
        </p:sp>
        <p:sp>
          <p:nvSpPr>
            <p:cNvPr id="41" name="Flowchart: Off-page Connector 40">
              <a:extLst>
                <a:ext uri="{FF2B5EF4-FFF2-40B4-BE49-F238E27FC236}">
                  <a16:creationId xmlns:a16="http://schemas.microsoft.com/office/drawing/2014/main" id="{838E27A0-671C-44CC-88CF-7BA90D6D14A9}"/>
                </a:ext>
              </a:extLst>
            </p:cNvPr>
            <p:cNvSpPr/>
            <p:nvPr/>
          </p:nvSpPr>
          <p:spPr>
            <a:xfrm>
              <a:off x="642938" y="2258347"/>
              <a:ext cx="2586036" cy="700088"/>
            </a:xfrm>
            <a:prstGeom prst="flowChartOffpage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Other Academic Indicators</a:t>
              </a:r>
            </a:p>
          </p:txBody>
        </p:sp>
      </p:grp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EE762109-F968-4785-B051-2EE2ED0C5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173737" y="5214493"/>
            <a:ext cx="8795378" cy="516764"/>
          </a:xfrm>
          <a:prstGeom prst="triangle">
            <a:avLst>
              <a:gd name="adj" fmla="val 50504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A8BD174-B75C-4AF8-AA2B-76037839CADB}"/>
              </a:ext>
            </a:extLst>
          </p:cNvPr>
          <p:cNvSpPr txBox="1"/>
          <p:nvPr/>
        </p:nvSpPr>
        <p:spPr>
          <a:xfrm>
            <a:off x="173738" y="5824385"/>
            <a:ext cx="8795377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Where a school is missing an Assessment or Growth indicator, the 100-point scale is reduced proportionally. For example, a K-3 school with no PVAAS data (40 points) and no Science Assessment data (10 points) will have a denominator of 50 points.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E2ECB2D-C7A6-44B6-8FEB-5EAE6D3D63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3737" y="2415513"/>
            <a:ext cx="2743200" cy="2645212"/>
            <a:chOff x="642937" y="2254333"/>
            <a:chExt cx="2586037" cy="2691843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328B5860-74F5-429E-B150-416949160076}"/>
                </a:ext>
              </a:extLst>
            </p:cNvPr>
            <p:cNvSpPr/>
            <p:nvPr/>
          </p:nvSpPr>
          <p:spPr>
            <a:xfrm>
              <a:off x="642937" y="2590799"/>
              <a:ext cx="2586037" cy="235537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rtlCol="0" anchor="t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ELA</a:t>
              </a: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15 points</a:t>
              </a:r>
            </a:p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Math       </a:t>
              </a: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 points</a:t>
              </a:r>
            </a:p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Science</a:t>
              </a: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10 points</a:t>
              </a:r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Flowchart: Off-page Connector 60">
              <a:extLst>
                <a:ext uri="{FF2B5EF4-FFF2-40B4-BE49-F238E27FC236}">
                  <a16:creationId xmlns:a16="http://schemas.microsoft.com/office/drawing/2014/main" id="{DC1AD8A5-4934-4DF1-9E30-5B3B6FF59B86}"/>
                </a:ext>
              </a:extLst>
            </p:cNvPr>
            <p:cNvSpPr/>
            <p:nvPr/>
          </p:nvSpPr>
          <p:spPr>
            <a:xfrm>
              <a:off x="642937" y="2254333"/>
              <a:ext cx="2586036" cy="716500"/>
            </a:xfrm>
            <a:prstGeom prst="flowChartOffpage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Academic Achievement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2688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F9003-8E4E-A346-8F28-E3A99934C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Building Level Data Scenarios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D960D98-1475-4997-88A5-6AB743729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950" y="1600200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dirty="0">
                <a:solidFill>
                  <a:srgbClr val="082A3D"/>
                </a:solidFill>
              </a:rPr>
              <a:t>Using the interactive toolkit, which employees do not receive a building level score as part of their evaluation?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b="0" i="0" dirty="0">
                <a:solidFill>
                  <a:srgbClr val="082A3D"/>
                </a:solidFill>
                <a:effectLst/>
              </a:rPr>
              <a:t>What </a:t>
            </a:r>
            <a:r>
              <a:rPr lang="en-US" dirty="0">
                <a:solidFill>
                  <a:srgbClr val="082A3D"/>
                </a:solidFill>
              </a:rPr>
              <a:t>measures may be substituted in the case of a professional transferred from one building to another?</a:t>
            </a:r>
            <a:endParaRPr lang="en-US" b="0" i="0" dirty="0">
              <a:solidFill>
                <a:srgbClr val="082A3D"/>
              </a:solidFill>
              <a:effectLst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65F402D-6449-44B2-89E3-593C3CE0347C}"/>
              </a:ext>
            </a:extLst>
          </p:cNvPr>
          <p:cNvSpPr/>
          <p:nvPr/>
        </p:nvSpPr>
        <p:spPr>
          <a:xfrm>
            <a:off x="457200" y="1683952"/>
            <a:ext cx="471791" cy="471791"/>
          </a:xfrm>
          <a:prstGeom prst="ellipse">
            <a:avLst/>
          </a:prstGeom>
          <a:solidFill>
            <a:srgbClr val="003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F656E03-7D5F-4EAC-A0D3-F40E5152DC9E}"/>
              </a:ext>
            </a:extLst>
          </p:cNvPr>
          <p:cNvSpPr/>
          <p:nvPr/>
        </p:nvSpPr>
        <p:spPr>
          <a:xfrm>
            <a:off x="440570" y="3564632"/>
            <a:ext cx="471791" cy="471791"/>
          </a:xfrm>
          <a:prstGeom prst="ellipse">
            <a:avLst/>
          </a:prstGeom>
          <a:solidFill>
            <a:srgbClr val="003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786606-B5C8-E243-931C-DF5C5D2E8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EB9F-620D-4745-B0DC-239369A89773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6BBA8-5940-3740-BA7C-08A04F41F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011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6FC39-0A5E-450E-890C-F6432AC2B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 13 PD Requirements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464A9F9-BFF4-45B2-B28A-E66F1AAF4C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00445" y="1980546"/>
            <a:ext cx="8660670" cy="3622586"/>
            <a:chOff x="300445" y="2167128"/>
            <a:chExt cx="8660670" cy="3622586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D475F4E5-35B2-475B-BE72-F7F2AE160D9C}"/>
                </a:ext>
              </a:extLst>
            </p:cNvPr>
            <p:cNvGrpSpPr/>
            <p:nvPr/>
          </p:nvGrpSpPr>
          <p:grpSpPr>
            <a:xfrm>
              <a:off x="300445" y="2168434"/>
              <a:ext cx="2011680" cy="3621279"/>
              <a:chOff x="457201" y="2168434"/>
              <a:chExt cx="2011680" cy="3621279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D158A26-D7EC-40C1-88A5-6F4F11E72B50}"/>
                  </a:ext>
                </a:extLst>
              </p:cNvPr>
              <p:cNvSpPr/>
              <p:nvPr/>
            </p:nvSpPr>
            <p:spPr>
              <a:xfrm>
                <a:off x="457201" y="2834639"/>
                <a:ext cx="2011680" cy="2955074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274320" rtlCol="0" anchor="t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Complete Act 13 training during probationary period</a:t>
                </a: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505CFE0-06DC-41CD-A5CD-FFFBDDB2487D}"/>
                  </a:ext>
                </a:extLst>
              </p:cNvPr>
              <p:cNvSpPr/>
              <p:nvPr/>
            </p:nvSpPr>
            <p:spPr>
              <a:xfrm>
                <a:off x="457201" y="2168434"/>
                <a:ext cx="2011680" cy="836024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Temporary Professional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64EA5A33-41BC-47EC-86DD-B24E939267F8}"/>
                </a:ext>
              </a:extLst>
            </p:cNvPr>
            <p:cNvGrpSpPr/>
            <p:nvPr/>
          </p:nvGrpSpPr>
          <p:grpSpPr>
            <a:xfrm>
              <a:off x="2516774" y="2168434"/>
              <a:ext cx="2011681" cy="3621280"/>
              <a:chOff x="2947851" y="2168434"/>
              <a:chExt cx="2011681" cy="3621280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FA44D19-9679-4A78-B9AC-986F4563AAB8}"/>
                  </a:ext>
                </a:extLst>
              </p:cNvPr>
              <p:cNvSpPr/>
              <p:nvPr/>
            </p:nvSpPr>
            <p:spPr>
              <a:xfrm>
                <a:off x="2947852" y="2834640"/>
                <a:ext cx="2011680" cy="2955074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274320" rtlCol="0" anchor="t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8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Complete Act 13 training within the first six months of the employee's appointment as a principal.</a:t>
                </a:r>
                <a:endPara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361309D-B279-4707-BA97-274172ECD88A}"/>
                  </a:ext>
                </a:extLst>
              </p:cNvPr>
              <p:cNvSpPr/>
              <p:nvPr/>
            </p:nvSpPr>
            <p:spPr>
              <a:xfrm>
                <a:off x="2947851" y="2168434"/>
                <a:ext cx="2011680" cy="836024"/>
              </a:xfrm>
              <a:prstGeom prst="rect">
                <a:avLst/>
              </a:prstGeom>
              <a:solidFill>
                <a:srgbClr val="4F81BD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Principal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2EF7D981-7654-433A-83BA-060E044C60C8}"/>
                </a:ext>
              </a:extLst>
            </p:cNvPr>
            <p:cNvGrpSpPr/>
            <p:nvPr/>
          </p:nvGrpSpPr>
          <p:grpSpPr>
            <a:xfrm>
              <a:off x="4733104" y="2168434"/>
              <a:ext cx="2011681" cy="3621280"/>
              <a:chOff x="5438501" y="2168434"/>
              <a:chExt cx="2011681" cy="3621280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DFF682A-AC33-435E-B77A-1C497E621892}"/>
                  </a:ext>
                </a:extLst>
              </p:cNvPr>
              <p:cNvSpPr/>
              <p:nvPr/>
            </p:nvSpPr>
            <p:spPr>
              <a:xfrm>
                <a:off x="5438502" y="2834639"/>
                <a:ext cx="2011680" cy="2955075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274320" rtlCol="0" anchor="t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Incorporate Act 13 training into induction programs.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Include training in the Future Ready Comprehensive Plan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54DCA74-69FF-4430-8D7C-7D389ECF6774}"/>
                  </a:ext>
                </a:extLst>
              </p:cNvPr>
              <p:cNvSpPr/>
              <p:nvPr/>
            </p:nvSpPr>
            <p:spPr>
              <a:xfrm>
                <a:off x="5438501" y="2168434"/>
                <a:ext cx="2011680" cy="836024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School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197B39F2-5AA8-4F5C-81FF-96AF733D43C5}"/>
                </a:ext>
              </a:extLst>
            </p:cNvPr>
            <p:cNvGrpSpPr/>
            <p:nvPr/>
          </p:nvGrpSpPr>
          <p:grpSpPr>
            <a:xfrm>
              <a:off x="6949434" y="2167128"/>
              <a:ext cx="2011681" cy="3622584"/>
              <a:chOff x="5438501" y="2168434"/>
              <a:chExt cx="2011681" cy="3431311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A957142-7E97-43F3-BA5C-B5C145ABD1D6}"/>
                  </a:ext>
                </a:extLst>
              </p:cNvPr>
              <p:cNvSpPr/>
              <p:nvPr/>
            </p:nvSpPr>
            <p:spPr>
              <a:xfrm>
                <a:off x="5438502" y="2834640"/>
                <a:ext cx="2011680" cy="2765105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274320" rtlCol="0" anchor="t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Complete a condensed Act 13 training of the program every seven years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F2E119A-4E07-4B9E-BEB6-D48950997C3C}"/>
                  </a:ext>
                </a:extLst>
              </p:cNvPr>
              <p:cNvSpPr/>
              <p:nvPr/>
            </p:nvSpPr>
            <p:spPr>
              <a:xfrm>
                <a:off x="5438501" y="2168434"/>
                <a:ext cx="2011680" cy="836024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Professional Employee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33150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F9003-8E4E-A346-8F28-E3A99934C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Training Requirements Scenarios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D960D98-1475-4997-88A5-6AB743729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dirty="0">
                <a:solidFill>
                  <a:srgbClr val="082A3D"/>
                </a:solidFill>
              </a:rPr>
              <a:t>An assistant principal in 2020-2021 school year, Principal A was promoted to a building-level principal position in August 2021. Is Principal A required to take the Act 13 PIL Course?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b="0" i="0" dirty="0">
                <a:solidFill>
                  <a:srgbClr val="082A3D"/>
                </a:solidFill>
                <a:effectLst/>
              </a:rPr>
              <a:t>When are p</a:t>
            </a:r>
            <a:r>
              <a:rPr lang="en-US" dirty="0">
                <a:solidFill>
                  <a:srgbClr val="082A3D"/>
                </a:solidFill>
              </a:rPr>
              <a:t>rofessional employees required to take an Act 13 training?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b="0" i="0" dirty="0">
                <a:solidFill>
                  <a:srgbClr val="082A3D"/>
                </a:solidFill>
                <a:effectLst/>
              </a:rPr>
              <a:t>What training options are available for a newly appointed director of special </a:t>
            </a:r>
            <a:r>
              <a:rPr lang="en-US" dirty="0">
                <a:solidFill>
                  <a:srgbClr val="082A3D"/>
                </a:solidFill>
              </a:rPr>
              <a:t>e</a:t>
            </a:r>
            <a:r>
              <a:rPr lang="en-US" b="0" i="0" dirty="0">
                <a:solidFill>
                  <a:srgbClr val="082A3D"/>
                </a:solidFill>
                <a:effectLst/>
              </a:rPr>
              <a:t>ducation?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F9A2B9A-500A-40D6-B064-7F3D4B1688A1}"/>
              </a:ext>
            </a:extLst>
          </p:cNvPr>
          <p:cNvSpPr/>
          <p:nvPr/>
        </p:nvSpPr>
        <p:spPr>
          <a:xfrm>
            <a:off x="274320" y="1566119"/>
            <a:ext cx="471791" cy="471791"/>
          </a:xfrm>
          <a:prstGeom prst="ellipse">
            <a:avLst/>
          </a:prstGeom>
          <a:solidFill>
            <a:srgbClr val="003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280F52A-6D51-445C-9F64-DC8EA07D1314}"/>
              </a:ext>
            </a:extLst>
          </p:cNvPr>
          <p:cNvSpPr/>
          <p:nvPr/>
        </p:nvSpPr>
        <p:spPr>
          <a:xfrm>
            <a:off x="274320" y="3812886"/>
            <a:ext cx="471791" cy="471791"/>
          </a:xfrm>
          <a:prstGeom prst="ellipse">
            <a:avLst/>
          </a:prstGeom>
          <a:solidFill>
            <a:srgbClr val="003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BC4B146-F1C3-49AD-9308-E7BFBED8ED15}"/>
              </a:ext>
            </a:extLst>
          </p:cNvPr>
          <p:cNvSpPr/>
          <p:nvPr/>
        </p:nvSpPr>
        <p:spPr>
          <a:xfrm>
            <a:off x="274320" y="4917366"/>
            <a:ext cx="471791" cy="471791"/>
          </a:xfrm>
          <a:prstGeom prst="ellipse">
            <a:avLst/>
          </a:prstGeom>
          <a:solidFill>
            <a:srgbClr val="003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786606-B5C8-E243-931C-DF5C5D2E8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EB9F-620D-4745-B0DC-239369A89773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6BBA8-5940-3740-BA7C-08A04F41F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7866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9627B-6296-4524-8CEF-F369C6825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Rating 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3A2E7-62F7-4B77-AD30-F4E6EA5A1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Currently Available on SAS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13-1 TPE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13-2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13-3 TPE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13-4</a:t>
            </a:r>
          </a:p>
          <a:p>
            <a:pPr>
              <a:spcBef>
                <a:spcPts val="0"/>
              </a:spcBef>
            </a:pPr>
            <a:r>
              <a:rPr lang="en-US" dirty="0"/>
              <a:t>Coming Soon to SAS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13-1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13-3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10415-3EF2-412D-A06C-6BADF27DF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13A88E-FC0D-494A-B78D-5ED3535BF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19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08254E8-4543-44FC-9E7B-4B8CA58504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4179" y="2302876"/>
            <a:ext cx="3652621" cy="288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820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63DC3-088C-48B2-B75F-7A359504F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5469F-AE78-4E88-BDA4-76BDF03D9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91811"/>
            <a:ext cx="8229600" cy="3384755"/>
          </a:xfrm>
        </p:spPr>
        <p:txBody>
          <a:bodyPr>
            <a:normAutofit/>
          </a:bodyPr>
          <a:lstStyle/>
          <a:p>
            <a:pPr marL="917575" indent="-346075">
              <a:buFont typeface="Wingdings" panose="05000000000000000000" pitchFamily="2" charset="2"/>
              <a:buChar char="§"/>
            </a:pPr>
            <a:r>
              <a:rPr lang="en-US" dirty="0"/>
              <a:t>Frequently Asked Questions</a:t>
            </a:r>
          </a:p>
          <a:p>
            <a:pPr marL="914400">
              <a:buFont typeface="Wingdings" pitchFamily="2" charset="2"/>
              <a:buChar char="§"/>
            </a:pPr>
            <a:r>
              <a:rPr lang="en-US" dirty="0"/>
              <a:t>Scenarios</a:t>
            </a:r>
          </a:p>
          <a:p>
            <a:pPr marL="914400">
              <a:buFont typeface="Wingdings" pitchFamily="2" charset="2"/>
              <a:buChar char="§"/>
            </a:pPr>
            <a:r>
              <a:rPr lang="en-US" dirty="0"/>
              <a:t>Exploring the Interactive Toolkit</a:t>
            </a:r>
          </a:p>
        </p:txBody>
      </p:sp>
    </p:spTree>
    <p:extLst>
      <p:ext uri="{BB962C8B-B14F-4D97-AF65-F5344CB8AC3E}">
        <p14:creationId xmlns:p14="http://schemas.microsoft.com/office/powerpoint/2010/main" val="25847463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55432-245C-4566-81A2-4B5E6B382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15" y="304800"/>
            <a:ext cx="8679767" cy="1295400"/>
          </a:xfrm>
        </p:spPr>
        <p:txBody>
          <a:bodyPr>
            <a:normAutofit/>
          </a:bodyPr>
          <a:lstStyle/>
          <a:p>
            <a:r>
              <a:rPr lang="en-US" sz="2800" b="1" dirty="0"/>
              <a:t>  </a:t>
            </a:r>
            <a:r>
              <a:rPr lang="en-US" b="1" dirty="0"/>
              <a:t>13-4 Interim Rating</a:t>
            </a:r>
            <a:endParaRPr lang="en-US" sz="2800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D1B06E0-3731-485B-A4DA-ACFEB2335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ea typeface="Calibri" panose="020F0502020204030204" pitchFamily="34" charset="0"/>
              </a:rPr>
              <a:t>Professional employees deemed Unsatisfactory in the last evaluation must be rated at least once a year using the measures and weightings appropriate to the employee, as indicated in the table above.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ea typeface="Calibri" panose="020F0502020204030204" pitchFamily="34" charset="0"/>
              </a:rPr>
              <a:t>Subsequent ratings during the same evaluation period (i.e., interim evaluations) </a:t>
            </a:r>
            <a:r>
              <a:rPr lang="en-US" sz="2000" b="1" dirty="0">
                <a:effectLst/>
                <a:ea typeface="Calibri" panose="020F0502020204030204" pitchFamily="34" charset="0"/>
              </a:rPr>
              <a:t>are not mandated</a:t>
            </a:r>
            <a:r>
              <a:rPr lang="en-US" sz="2000" dirty="0">
                <a:effectLst/>
                <a:ea typeface="Calibri" panose="020F0502020204030204" pitchFamily="34" charset="0"/>
              </a:rPr>
              <a:t>; however, should an LEA elect to perform one, the interim evaluation must be comprised of the following: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ea typeface="Calibri" panose="020F0502020204030204" pitchFamily="34" charset="0"/>
              </a:rPr>
              <a:t>70% Observation &amp; Practice (aligns with the 13-1, 13-2, 13-3)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ea typeface="Calibri" panose="020F0502020204030204" pitchFamily="34" charset="0"/>
              </a:rPr>
              <a:t>30% LEA Selected Measures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ea typeface="Calibri" panose="020F0502020204030204" pitchFamily="34" charset="0"/>
              </a:rPr>
              <a:t>For the LEA Selected Measures rating, the LEA should use measure(s) appropriate to the type of professional employee. </a:t>
            </a:r>
            <a:r>
              <a:rPr lang="en-US" sz="2000" dirty="0">
                <a:ea typeface="Calibri" panose="020F0502020204030204" pitchFamily="34" charset="0"/>
              </a:rPr>
              <a:t>Examples as follows: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ea typeface="Calibri" panose="020F0502020204030204" pitchFamily="34" charset="0"/>
              </a:rPr>
              <a:t>Performance Goal benchmarks might serve as a locally developed rubric in the evaluation of a principal.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ea typeface="Calibri" panose="020F0502020204030204" pitchFamily="34" charset="0"/>
              </a:rPr>
              <a:t>Student career readiness portfolios might be used in the evaluation of a school counselor.</a:t>
            </a:r>
          </a:p>
        </p:txBody>
      </p:sp>
    </p:spTree>
    <p:extLst>
      <p:ext uri="{BB962C8B-B14F-4D97-AF65-F5344CB8AC3E}">
        <p14:creationId xmlns:p14="http://schemas.microsoft.com/office/powerpoint/2010/main" val="10392110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5819B-CE74-2F4E-8954-C54C25639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Interim Rating Scenario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804C7-740B-5846-BF00-B3BF8C343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Counselor A received an Unsatisfactory rating at the conclusion of the last school year.</a:t>
            </a:r>
          </a:p>
          <a:p>
            <a:pPr marL="922338" indent="-328613"/>
            <a:r>
              <a:rPr lang="en-US" dirty="0"/>
              <a:t>What mid-year rating obligation exists?</a:t>
            </a:r>
          </a:p>
          <a:p>
            <a:pPr marL="922338" indent="-328613"/>
            <a:r>
              <a:rPr lang="en-US" dirty="0"/>
              <a:t>What LEA Selected Measure is applicable?</a:t>
            </a:r>
          </a:p>
          <a:p>
            <a:pPr marL="922338" indent="-328613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69E2D-1674-E848-990A-1A61841F8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53BA2F-7CDB-5E4E-B03B-D82A72BA0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6774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D98D8-87FA-E748-AEC7-99944F75B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What’s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FF66A-79C1-6A4B-A54E-4A82D55FD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6460"/>
            <a:ext cx="8229600" cy="430359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b="1" dirty="0"/>
              <a:t>Student Performance Measures/Performance Templates</a:t>
            </a:r>
            <a:endParaRPr lang="en-US" sz="1600" dirty="0"/>
          </a:p>
          <a:p>
            <a:pPr marL="0" indent="0">
              <a:buNone/>
            </a:pPr>
            <a:r>
              <a:rPr lang="en-US" dirty="0"/>
              <a:t>This session will review the components of the Student Performance Measures Templates: </a:t>
            </a:r>
          </a:p>
          <a:p>
            <a:pPr marL="642938" indent="-330200">
              <a:lnSpc>
                <a:spcPct val="120000"/>
              </a:lnSpc>
            </a:pPr>
            <a:r>
              <a:rPr lang="en-US" dirty="0"/>
              <a:t>LEA Selected Measures</a:t>
            </a:r>
          </a:p>
          <a:p>
            <a:pPr marL="642938" indent="-330200">
              <a:lnSpc>
                <a:spcPct val="120000"/>
              </a:lnSpc>
            </a:pPr>
            <a:r>
              <a:rPr lang="en-US" dirty="0"/>
              <a:t>IEP Goals Progress</a:t>
            </a:r>
          </a:p>
          <a:p>
            <a:pPr marL="642938" indent="-3302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Principal Performance Goals</a:t>
            </a:r>
            <a:endParaRPr lang="en-US" sz="1600" dirty="0"/>
          </a:p>
          <a:p>
            <a:pPr marL="0" indent="0" algn="ctr">
              <a:buNone/>
            </a:pPr>
            <a:r>
              <a:rPr lang="en-US" b="1" dirty="0"/>
              <a:t>February 9 - 12:00 &amp; 3:00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58B2A-EFB0-DD4E-A5AA-11BC91563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0F7565-5208-7E41-91C1-897512F0E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8703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9DEB7-0189-1649-90DF-32B35CF68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Contact/Mission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99C4C43-EAE1-478F-B6E4-7402F1490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4981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dirty="0"/>
              <a:t>For more information on Act 13, please visit PDE’s website at </a:t>
            </a:r>
            <a:r>
              <a:rPr lang="en-US" u="sng" dirty="0">
                <a:hlinkClick r:id="rId3"/>
              </a:rPr>
              <a:t>www.education.pa.gov</a:t>
            </a:r>
            <a:r>
              <a:rPr lang="en-US" dirty="0"/>
              <a:t> ​</a:t>
            </a:r>
          </a:p>
          <a:p>
            <a:pPr marL="0" indent="0" algn="ctr">
              <a:spcBef>
                <a:spcPts val="3000"/>
              </a:spcBef>
              <a:buNone/>
            </a:pPr>
            <a:r>
              <a:rPr lang="en-US" sz="2900" dirty="0">
                <a:hlinkClick r:id="rId4"/>
              </a:rPr>
              <a:t>https://www.pdesas.org/EducatorFrameworks/EducatorEffectiveness/</a:t>
            </a:r>
            <a:r>
              <a:rPr lang="en-US" sz="2900" dirty="0"/>
              <a:t> </a:t>
            </a:r>
          </a:p>
          <a:p>
            <a:pPr marL="0" indent="0" algn="ctr">
              <a:spcBef>
                <a:spcPts val="3000"/>
              </a:spcBef>
              <a:buNone/>
            </a:pPr>
            <a:r>
              <a:rPr lang="en-US" dirty="0"/>
              <a:t>Act 13 Questions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>
                <a:hlinkClick r:id="rId5"/>
              </a:rPr>
              <a:t>RA-PDE-Evaluation@pa.gov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EF4A48-5238-4E32-8A5D-88E4B16A68D3}"/>
              </a:ext>
            </a:extLst>
          </p:cNvPr>
          <p:cNvSpPr txBox="1"/>
          <p:nvPr/>
        </p:nvSpPr>
        <p:spPr>
          <a:xfrm>
            <a:off x="548640" y="4150019"/>
            <a:ext cx="81381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The mission of the Department of Education is to ensure that every learner has access to a world-class education system that academically prepares children and adults to succeed as productive citizens. Further, the Department seeks to establish a culture that is committed to improving opportunities throughout the commonwealth by ensuring that technical support, resources, and optimal learning environments are available for all students, whether children or adults.</a:t>
            </a:r>
            <a:r>
              <a:rPr lang="en-US" dirty="0"/>
              <a:t>​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9E6E2-022E-664F-BAAA-1FED007F4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9C46FF-59D5-A342-B3A4-153E28814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833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0BD2AB3-C562-4600-A65E-BCC695C857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0871" y="1511426"/>
            <a:ext cx="8229600" cy="14532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6FD443D-2AF6-4EA6-B81C-49C6BE426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0871" y="4392386"/>
            <a:ext cx="8229600" cy="14532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863DC3-088C-48B2-B75F-7A359504F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Office Hours Etiquette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AF8877F-7A8E-47F4-ACA1-4795AC9FDB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7200" y="1511427"/>
            <a:ext cx="8229600" cy="1453243"/>
            <a:chOff x="457200" y="1511427"/>
            <a:chExt cx="8229600" cy="1453243"/>
          </a:xfrm>
        </p:grpSpPr>
        <p:pic>
          <p:nvPicPr>
            <p:cNvPr id="7" name="Graphic 6" descr="Radio microphone with solid fill">
              <a:extLst>
                <a:ext uri="{FF2B5EF4-FFF2-40B4-BE49-F238E27FC236}">
                  <a16:creationId xmlns:a16="http://schemas.microsoft.com/office/drawing/2014/main" id="{F577AE31-C2DC-4BB2-B3C5-78070F9C11D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233557" y="1511427"/>
              <a:ext cx="1453243" cy="1453243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5AD6677-760D-4EB4-B4C0-91E0962860A5}"/>
                </a:ext>
              </a:extLst>
            </p:cNvPr>
            <p:cNvSpPr txBox="1"/>
            <p:nvPr/>
          </p:nvSpPr>
          <p:spPr>
            <a:xfrm>
              <a:off x="457200" y="1699440"/>
              <a:ext cx="677635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Listen to the presenter and enter relevant questions in the chat.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9092FC6-BB34-4503-9947-97FBEB316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40871" y="3161572"/>
            <a:ext cx="8245929" cy="1077218"/>
            <a:chOff x="440871" y="3161572"/>
            <a:chExt cx="8245929" cy="1077218"/>
          </a:xfrm>
        </p:grpSpPr>
        <p:pic>
          <p:nvPicPr>
            <p:cNvPr id="9" name="Graphic 8" descr="Pause with solid fill">
              <a:extLst>
                <a:ext uri="{FF2B5EF4-FFF2-40B4-BE49-F238E27FC236}">
                  <a16:creationId xmlns:a16="http://schemas.microsoft.com/office/drawing/2014/main" id="{F57C699A-E6EA-4AC0-8D84-EE6D410D30A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40871" y="3242981"/>
              <a:ext cx="914400" cy="91440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979A82C-3485-4C57-A48D-59BEEB266E6D}"/>
                </a:ext>
              </a:extLst>
            </p:cNvPr>
            <p:cNvSpPr txBox="1"/>
            <p:nvPr/>
          </p:nvSpPr>
          <p:spPr>
            <a:xfrm>
              <a:off x="1371600" y="3161572"/>
              <a:ext cx="73152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003C7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Use pause points to enter questions into the chat.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8DEE513-F65F-4952-B198-972C38AD0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7200" y="4284981"/>
            <a:ext cx="8229600" cy="1747157"/>
            <a:chOff x="457200" y="4284981"/>
            <a:chExt cx="8229600" cy="1747157"/>
          </a:xfrm>
        </p:grpSpPr>
        <p:pic>
          <p:nvPicPr>
            <p:cNvPr id="5" name="Graphic 4" descr="Chat bubble with solid fill">
              <a:extLst>
                <a:ext uri="{FF2B5EF4-FFF2-40B4-BE49-F238E27FC236}">
                  <a16:creationId xmlns:a16="http://schemas.microsoft.com/office/drawing/2014/main" id="{7EA6F5E5-3C21-4AA0-A1BC-74A1B2DEFCB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939643" y="4284981"/>
              <a:ext cx="1747157" cy="1747157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09E7788-9519-4A49-875B-4E16E97CFB91}"/>
                </a:ext>
              </a:extLst>
            </p:cNvPr>
            <p:cNvSpPr txBox="1"/>
            <p:nvPr/>
          </p:nvSpPr>
          <p:spPr>
            <a:xfrm>
              <a:off x="457200" y="4776109"/>
              <a:ext cx="6482443" cy="584775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Monitor chat for responses.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5261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55432-245C-4566-81A2-4B5E6B382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15" y="304800"/>
            <a:ext cx="8679767" cy="1295400"/>
          </a:xfrm>
        </p:spPr>
        <p:txBody>
          <a:bodyPr>
            <a:normAutofit/>
          </a:bodyPr>
          <a:lstStyle/>
          <a:p>
            <a:r>
              <a:rPr lang="en-US" sz="2800" b="1" dirty="0"/>
              <a:t> What’s a Temporary Professional Employee?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D1B06E0-3731-485B-A4DA-ACFEB2335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effectLst/>
                <a:ea typeface="Calibri" panose="020F0502020204030204" pitchFamily="34" charset="0"/>
              </a:rPr>
              <a:t>Article XI of the Pa. Public School Code defines the term "temporary professional employee" (TPE) to mean</a:t>
            </a:r>
            <a:r>
              <a:rPr lang="en-US" sz="2400" i="1" dirty="0">
                <a:effectLst/>
                <a:ea typeface="Calibri" panose="020F0502020204030204" pitchFamily="34" charset="0"/>
              </a:rPr>
              <a:t> </a:t>
            </a:r>
            <a:r>
              <a:rPr lang="en-US" sz="2400" b="1" i="1" dirty="0">
                <a:effectLst/>
                <a:ea typeface="Calibri" panose="020F0502020204030204" pitchFamily="34" charset="0"/>
              </a:rPr>
              <a:t>any individual who has been employed to perform, for a limited time (established by the LEA), the duties of a newly created position or of a regular professional employee whose services have been terminated by death, resignation, suspension, or removal</a:t>
            </a:r>
            <a:r>
              <a:rPr lang="en-US" sz="2400" dirty="0">
                <a:effectLst/>
                <a:ea typeface="Calibri" panose="020F0502020204030204" pitchFamily="34" charset="0"/>
              </a:rPr>
              <a:t>.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dirty="0">
              <a:effectLst/>
              <a:ea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effectLst/>
                <a:ea typeface="Calibri" panose="020F0502020204030204" pitchFamily="34" charset="0"/>
              </a:rPr>
              <a:t>Although Pa. Act 13 of 2020 </a:t>
            </a:r>
            <a:r>
              <a:rPr lang="en-US" sz="2400" b="1" dirty="0">
                <a:effectLst/>
                <a:ea typeface="Calibri" panose="020F0502020204030204" pitchFamily="34" charset="0"/>
              </a:rPr>
              <a:t>amends the measures by which a TPE will be evaluated</a:t>
            </a:r>
            <a:r>
              <a:rPr lang="en-US" sz="2400" dirty="0">
                <a:effectLst/>
                <a:ea typeface="Calibri" panose="020F0502020204030204" pitchFamily="34" charset="0"/>
              </a:rPr>
              <a:t>, the legislation </a:t>
            </a:r>
            <a:r>
              <a:rPr lang="en-US" sz="2400" b="1" dirty="0">
                <a:effectLst/>
                <a:ea typeface="Calibri" panose="020F0502020204030204" pitchFamily="34" charset="0"/>
              </a:rPr>
              <a:t>does not alter the definitions</a:t>
            </a:r>
            <a:r>
              <a:rPr lang="en-US" sz="2400" dirty="0">
                <a:effectLst/>
                <a:ea typeface="Calibri" panose="020F0502020204030204" pitchFamily="34" charset="0"/>
              </a:rPr>
              <a:t> of professional employees under Article XI. Administrators should check with their Human Resource personnel on how professional employees are currently classified by the LEA.   </a:t>
            </a:r>
          </a:p>
        </p:txBody>
      </p:sp>
    </p:spTree>
    <p:extLst>
      <p:ext uri="{BB962C8B-B14F-4D97-AF65-F5344CB8AC3E}">
        <p14:creationId xmlns:p14="http://schemas.microsoft.com/office/powerpoint/2010/main" val="1692975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55432-245C-4566-81A2-4B5E6B382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 13: Temporary Teacher</a:t>
            </a:r>
          </a:p>
        </p:txBody>
      </p:sp>
      <p:graphicFrame>
        <p:nvGraphicFramePr>
          <p:cNvPr id="4" name="Content Placeholder 3" descr="Pie chart demonstration temporary teacher break down: Professional Responsibilities, 20%, Planning and Preparation, 20%, Classroom Environment, 30%, Instruction, 30%. Note that this includes Observation &amp; Practice Rating only">
            <a:extLst>
              <a:ext uri="{FF2B5EF4-FFF2-40B4-BE49-F238E27FC236}">
                <a16:creationId xmlns:a16="http://schemas.microsoft.com/office/drawing/2014/main" id="{7492C48E-860D-4237-9486-481381D420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1705405"/>
              </p:ext>
            </p:extLst>
          </p:nvPr>
        </p:nvGraphicFramePr>
        <p:xfrm>
          <a:off x="0" y="1447800"/>
          <a:ext cx="9144000" cy="5410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12364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37BE8F-FB53-4E1C-84EB-C8039266B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TPE Scenarios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64B5F0B-8E92-4EAD-B6DB-7F0875DF9B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08853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3C7C"/>
                </a:solidFill>
              </a:rPr>
              <a:t>Teacher 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Teacher A is a 15-year veteran with a Level 2 certificate and is working in your district as a long-term substitute for the full year.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624DEE-1B90-4BAA-A273-279F3D498101}"/>
              </a:ext>
            </a:extLst>
          </p:cNvPr>
          <p:cNvSpPr/>
          <p:nvPr/>
        </p:nvSpPr>
        <p:spPr>
          <a:xfrm>
            <a:off x="398835" y="4707276"/>
            <a:ext cx="4023360" cy="797669"/>
          </a:xfrm>
          <a:prstGeom prst="rect">
            <a:avLst/>
          </a:prstGeom>
          <a:solidFill>
            <a:srgbClr val="003C7C"/>
          </a:solidFill>
          <a:ln>
            <a:solidFill>
              <a:srgbClr val="003C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Teacher A a TPE or PE?</a:t>
            </a:r>
            <a:endParaRPr lang="en-US" sz="2400" b="1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AB0931-6435-4ADF-938A-CCB6106C88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242705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3C7C"/>
                </a:solidFill>
              </a:rPr>
              <a:t>Teacher 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Teacher B is a second-year contracted teacher with a Level 1 certificate.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86808ED-C0CA-41C1-A68F-318077C81064}"/>
              </a:ext>
            </a:extLst>
          </p:cNvPr>
          <p:cNvSpPr/>
          <p:nvPr/>
        </p:nvSpPr>
        <p:spPr>
          <a:xfrm>
            <a:off x="4663440" y="4688733"/>
            <a:ext cx="4023360" cy="797669"/>
          </a:xfrm>
          <a:prstGeom prst="rect">
            <a:avLst/>
          </a:prstGeom>
          <a:solidFill>
            <a:srgbClr val="003C7C"/>
          </a:solidFill>
          <a:ln>
            <a:solidFill>
              <a:srgbClr val="003C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Teacher B a TPE or PE?</a:t>
            </a:r>
            <a:endParaRPr lang="en-US" sz="2400" b="1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764377-D3DB-4288-AF6B-B24799E22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96F1-C86A-40F8-B29C-18DAE3D14AAE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D986FF-CEB1-4165-9192-41867F5AD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</a:t>
            </a:fld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50907CD-D5E6-40BD-8A40-B58B95FE27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542817" y="1600200"/>
            <a:ext cx="0" cy="450877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7192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6FC39-0A5E-450E-890C-F6432AC2B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 13 Requirements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464A9F9-BFF4-45B2-B28A-E66F1AAF4C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7200" y="1420155"/>
            <a:ext cx="8229600" cy="4486713"/>
            <a:chOff x="300445" y="1957414"/>
            <a:chExt cx="6444339" cy="4150688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D475F4E5-35B2-475B-BE72-F7F2AE160D9C}"/>
                </a:ext>
              </a:extLst>
            </p:cNvPr>
            <p:cNvGrpSpPr/>
            <p:nvPr/>
          </p:nvGrpSpPr>
          <p:grpSpPr>
            <a:xfrm>
              <a:off x="300445" y="1957414"/>
              <a:ext cx="2011680" cy="4150687"/>
              <a:chOff x="457201" y="1957414"/>
              <a:chExt cx="2011680" cy="4150687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D158A26-D7EC-40C1-88A5-6F4F11E72B50}"/>
                  </a:ext>
                </a:extLst>
              </p:cNvPr>
              <p:cNvSpPr/>
              <p:nvPr/>
            </p:nvSpPr>
            <p:spPr>
              <a:xfrm>
                <a:off x="457201" y="2623618"/>
                <a:ext cx="2011680" cy="3484483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274320" rtlCol="0" anchor="t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Provides direct instruction to students related to specific subject or grade level </a:t>
                </a: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505CFE0-06DC-41CD-A5CD-FFFBDDB2487D}"/>
                  </a:ext>
                </a:extLst>
              </p:cNvPr>
              <p:cNvSpPr/>
              <p:nvPr/>
            </p:nvSpPr>
            <p:spPr>
              <a:xfrm>
                <a:off x="457201" y="1957414"/>
                <a:ext cx="2011680" cy="836024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Classroom Teacher*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64EA5A33-41BC-47EC-86DD-B24E939267F8}"/>
                </a:ext>
              </a:extLst>
            </p:cNvPr>
            <p:cNvGrpSpPr/>
            <p:nvPr/>
          </p:nvGrpSpPr>
          <p:grpSpPr>
            <a:xfrm>
              <a:off x="2516774" y="1957414"/>
              <a:ext cx="2011681" cy="4150687"/>
              <a:chOff x="2947851" y="1957414"/>
              <a:chExt cx="2011681" cy="4150687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FA44D19-9679-4A78-B9AC-986F4563AAB8}"/>
                  </a:ext>
                </a:extLst>
              </p:cNvPr>
              <p:cNvSpPr/>
              <p:nvPr/>
            </p:nvSpPr>
            <p:spPr>
              <a:xfrm>
                <a:off x="2947852" y="2623618"/>
                <a:ext cx="2011680" cy="3484483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274320" rtlCol="0" anchor="t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Provides services other than classroom instruction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Speech Language Pathologist, Social Worker, Home and School Visitor, School Psychologist, Health Specialist, Counselor, Instructional Technology Specialist, Other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361309D-B279-4707-BA97-274172ECD88A}"/>
                  </a:ext>
                </a:extLst>
              </p:cNvPr>
              <p:cNvSpPr/>
              <p:nvPr/>
            </p:nvSpPr>
            <p:spPr>
              <a:xfrm>
                <a:off x="2947851" y="1957414"/>
                <a:ext cx="2011680" cy="836024"/>
              </a:xfrm>
              <a:prstGeom prst="rect">
                <a:avLst/>
              </a:prstGeom>
              <a:solidFill>
                <a:srgbClr val="4F81BD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Non-Teaching Professional*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2EF7D981-7654-433A-83BA-060E044C60C8}"/>
                </a:ext>
              </a:extLst>
            </p:cNvPr>
            <p:cNvGrpSpPr/>
            <p:nvPr/>
          </p:nvGrpSpPr>
          <p:grpSpPr>
            <a:xfrm>
              <a:off x="4733104" y="1957414"/>
              <a:ext cx="2011680" cy="4150688"/>
              <a:chOff x="5438501" y="1957414"/>
              <a:chExt cx="2011680" cy="4150688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DFF682A-AC33-435E-B77A-1C497E621892}"/>
                  </a:ext>
                </a:extLst>
              </p:cNvPr>
              <p:cNvSpPr/>
              <p:nvPr/>
            </p:nvSpPr>
            <p:spPr>
              <a:xfrm>
                <a:off x="5438502" y="2623619"/>
                <a:ext cx="2011679" cy="3484483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274320" rtlCol="0" anchor="t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Includes the following: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Principal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Assistant/Vice Principal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Director of Career and Technical Education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Supervisor of Special Education </a:t>
                </a:r>
                <a:r>
                  <a:rPr lang="en-US" sz="1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(new with Act 13)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54DCA74-69FF-4430-8D7C-7D389ECF6774}"/>
                  </a:ext>
                </a:extLst>
              </p:cNvPr>
              <p:cNvSpPr/>
              <p:nvPr/>
            </p:nvSpPr>
            <p:spPr>
              <a:xfrm>
                <a:off x="5438501" y="1957414"/>
                <a:ext cx="2011680" cy="836024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Principal*</a:t>
                </a:r>
              </a:p>
            </p:txBody>
          </p: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FB8A802F-7EC3-1A4D-BF7A-7D0D7E406B04}"/>
              </a:ext>
            </a:extLst>
          </p:cNvPr>
          <p:cNvSpPr txBox="1"/>
          <p:nvPr/>
        </p:nvSpPr>
        <p:spPr>
          <a:xfrm>
            <a:off x="280851" y="5906869"/>
            <a:ext cx="4994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*Includes Professional or Temporary Employee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084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A64E5-7E06-40AB-8776-1A8A44348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Employee Category Scenarios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FDFEBE-9CEB-4F8F-B754-045D114853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18238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003C7C"/>
                </a:solidFill>
              </a:rPr>
              <a:t>Occupational Therapist/ Physical Therapist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582148-252B-457C-99AD-73EBA29A49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324910"/>
            <a:ext cx="4040188" cy="1424359"/>
          </a:xfrm>
        </p:spPr>
        <p:txBody>
          <a:bodyPr/>
          <a:lstStyle/>
          <a:p>
            <a:r>
              <a:rPr lang="en-US" dirty="0"/>
              <a:t>Individual is a licensed OT/PT and works full time across the district.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335DA70-8C81-482F-89BF-7A0A577CF4F8}"/>
              </a:ext>
            </a:extLst>
          </p:cNvPr>
          <p:cNvSpPr/>
          <p:nvPr/>
        </p:nvSpPr>
        <p:spPr>
          <a:xfrm>
            <a:off x="291148" y="4480560"/>
            <a:ext cx="4206240" cy="786084"/>
          </a:xfrm>
          <a:prstGeom prst="rect">
            <a:avLst/>
          </a:prstGeom>
          <a:solidFill>
            <a:srgbClr val="003C7C"/>
          </a:solidFill>
          <a:ln>
            <a:solidFill>
              <a:srgbClr val="003C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category is used to evaluate the therapist?</a:t>
            </a:r>
            <a:endParaRPr lang="en-US" sz="2400" b="1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CB392-2393-482C-B0E0-4EFCF53F1F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C7C"/>
                </a:solidFill>
              </a:rPr>
              <a:t>Social Worker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0B1B7A-F765-49A5-BBBE-001CB29A57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2322576"/>
            <a:ext cx="4041775" cy="1560612"/>
          </a:xfrm>
        </p:spPr>
        <p:txBody>
          <a:bodyPr/>
          <a:lstStyle/>
          <a:p>
            <a:r>
              <a:rPr lang="en-US" dirty="0"/>
              <a:t>Individual is licensed and certificated and works full time across the district.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AE3CECA-B46D-4DAD-9393-1FE626C54390}"/>
              </a:ext>
            </a:extLst>
          </p:cNvPr>
          <p:cNvSpPr/>
          <p:nvPr/>
        </p:nvSpPr>
        <p:spPr>
          <a:xfrm>
            <a:off x="4646612" y="4480560"/>
            <a:ext cx="4206240" cy="797669"/>
          </a:xfrm>
          <a:prstGeom prst="rect">
            <a:avLst/>
          </a:prstGeom>
          <a:solidFill>
            <a:srgbClr val="003C7C"/>
          </a:solidFill>
          <a:ln>
            <a:solidFill>
              <a:srgbClr val="003C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category is used to evaluate the social worker?</a:t>
            </a:r>
            <a:endParaRPr lang="en-US" sz="2400" b="1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70230F-E87F-4B98-BA72-7181471C8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D5E9-816A-404D-95C5-1BCCD4E30359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BA72DED-B4C5-4F61-B4E0-EE80EFBA6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</a:t>
            </a:fld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FE6A9A3-B8D4-48AE-8596-445B8F42A9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572000" y="1600200"/>
            <a:ext cx="0" cy="450877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8420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7C364-BD37-4959-9A0A-A14D6636E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Data vs. Non-Data Available Scenario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601C4C-84CD-458B-A536-8344BB927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EB9F-620D-4745-B0DC-239369A89773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34D9F-C2D6-406A-B19C-D2EB58D97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9</a:t>
            </a:fld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73CFBD2-317A-4203-975F-DF9363D9F3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31520" y="1722764"/>
            <a:ext cx="7680960" cy="3840480"/>
            <a:chOff x="731520" y="1599806"/>
            <a:chExt cx="7680960" cy="3689998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740E6622-3B50-4F21-8998-0CA7A128F014}"/>
                </a:ext>
              </a:extLst>
            </p:cNvPr>
            <p:cNvSpPr/>
            <p:nvPr/>
          </p:nvSpPr>
          <p:spPr>
            <a:xfrm>
              <a:off x="731520" y="1599806"/>
              <a:ext cx="3840480" cy="3689998"/>
            </a:xfrm>
            <a:prstGeom prst="ellipse">
              <a:avLst/>
            </a:prstGeom>
            <a:solidFill>
              <a:srgbClr val="003C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anose="020B0604020202020204" pitchFamily="34" charset="0"/>
                  <a:cs typeface="Arial" panose="020B0604020202020204" pitchFamily="34" charset="0"/>
                </a:rPr>
                <a:t>Who is classified as a </a:t>
              </a:r>
              <a:r>
                <a:rPr lang="en-US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Data </a:t>
              </a:r>
              <a:r>
                <a:rPr lang="en-US" sz="3200" dirty="0">
                  <a:latin typeface="Arial" panose="020B0604020202020204" pitchFamily="34" charset="0"/>
                  <a:cs typeface="Arial" panose="020B0604020202020204" pitchFamily="34" charset="0"/>
                </a:rPr>
                <a:t>Available Classroom Teacher?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33BB0A2-FC6D-4BA9-9769-B7243A9160FA}"/>
                </a:ext>
              </a:extLst>
            </p:cNvPr>
            <p:cNvSpPr/>
            <p:nvPr/>
          </p:nvSpPr>
          <p:spPr>
            <a:xfrm>
              <a:off x="4572000" y="1599806"/>
              <a:ext cx="3840480" cy="3689998"/>
            </a:xfrm>
            <a:prstGeom prst="ellipse">
              <a:avLst/>
            </a:prstGeom>
            <a:solidFill>
              <a:srgbClr val="003C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anose="020B0604020202020204" pitchFamily="34" charset="0"/>
                  <a:cs typeface="Arial" panose="020B0604020202020204" pitchFamily="34" charset="0"/>
                </a:rPr>
                <a:t>Who is classified as a </a:t>
              </a:r>
              <a:r>
                <a:rPr lang="en-US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Non-Data</a:t>
              </a:r>
              <a:r>
                <a:rPr lang="en-US" sz="3200" dirty="0">
                  <a:latin typeface="Arial" panose="020B0604020202020204" pitchFamily="34" charset="0"/>
                  <a:cs typeface="Arial" panose="020B0604020202020204" pitchFamily="34" charset="0"/>
                </a:rPr>
                <a:t> Available Classroom Teacher?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3CF72A6-0848-4418-B9C3-8006A993A3B7}"/>
                </a:ext>
              </a:extLst>
            </p:cNvPr>
            <p:cNvSpPr/>
            <p:nvPr/>
          </p:nvSpPr>
          <p:spPr>
            <a:xfrm>
              <a:off x="3955271" y="2805249"/>
              <a:ext cx="1233459" cy="1247503"/>
            </a:xfrm>
            <a:prstGeom prst="ellipse">
              <a:avLst/>
            </a:prstGeom>
            <a:solidFill>
              <a:schemeClr val="bg1"/>
            </a:solidFill>
          </p:spPr>
          <p:txBody>
            <a:bodyPr wrap="none" lIns="91440" tIns="45720" rIns="91440" bIns="45720" anchor="ctr">
              <a:spAutoFit/>
            </a:bodyPr>
            <a:lstStyle/>
            <a:p>
              <a:pPr algn="ctr"/>
              <a:r>
                <a:rPr lang="en-US" sz="5400" b="0" cap="none" spc="0" dirty="0">
                  <a:ln w="0"/>
                  <a:solidFill>
                    <a:srgbClr val="003C7C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vs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041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roup xmlns="f1c7bf0e-1cb0-48f8-99df-6e3f20f315ba">Accessibility</Group>
    <Category xmlns="f1c7bf0e-1cb0-48f8-99df-6e3f20f315ba">Select...</Category>
    <To_x0020_Be_x0020_Deleted_x003f_ xmlns="f1c7bf0e-1cb0-48f8-99df-6e3f20f315ba">NO</To_x0020_Be_x0020_Deleted_x003f_>
    <Year xmlns="f1c7bf0e-1cb0-48f8-99df-6e3f20f315ba" xsi:nil="true"/>
    <Month xmlns="f1c7bf0e-1cb0-48f8-99df-6e3f20f315ba" xsi:nil="true"/>
    <Document_x0020_Type_x0020_II xmlns="f1c7bf0e-1cb0-48f8-99df-6e3f20f315ba">Accessibility</Document_x0020_Type_x0020_II>
    <Document_x0020_Type xmlns="f1c7bf0e-1cb0-48f8-99df-6e3f20f315ba">Accessibility</Document_x0020_Type>
    <Author0 xmlns="f1c7bf0e-1cb0-48f8-99df-6e3f20f315b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5745096E880943ACB0FE4084512437" ma:contentTypeVersion="13" ma:contentTypeDescription="Create a new document." ma:contentTypeScope="" ma:versionID="a19328166d2359d223ac879a61fcda45">
  <xsd:schema xmlns:xsd="http://www.w3.org/2001/XMLSchema" xmlns:xs="http://www.w3.org/2001/XMLSchema" xmlns:p="http://schemas.microsoft.com/office/2006/metadata/properties" xmlns:ns2="f1c7bf0e-1cb0-48f8-99df-6e3f20f315ba" targetNamespace="http://schemas.microsoft.com/office/2006/metadata/properties" ma:root="true" ma:fieldsID="da6e66bb09347633796227476a711d93" ns2:_="">
    <xsd:import namespace="f1c7bf0e-1cb0-48f8-99df-6e3f20f315ba"/>
    <xsd:element name="properties">
      <xsd:complexType>
        <xsd:sequence>
          <xsd:element name="documentManagement">
            <xsd:complexType>
              <xsd:all>
                <xsd:element ref="ns2:Group"/>
                <xsd:element ref="ns2:Document_x0020_Type" minOccurs="0"/>
                <xsd:element ref="ns2:Document_x0020_Type_x0020_II" minOccurs="0"/>
                <xsd:element ref="ns2:Category" minOccurs="0"/>
                <xsd:element ref="ns2:Month" minOccurs="0"/>
                <xsd:element ref="ns2:Author0" minOccurs="0"/>
                <xsd:element ref="ns2:Year" minOccurs="0"/>
                <xsd:element ref="ns2:To_x0020_Be_x0020_Deleted_x003f_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c7bf0e-1cb0-48f8-99df-6e3f20f315ba" elementFormDefault="qualified">
    <xsd:import namespace="http://schemas.microsoft.com/office/2006/documentManagement/types"/>
    <xsd:import namespace="http://schemas.microsoft.com/office/infopath/2007/PartnerControls"/>
    <xsd:element name="Group" ma:index="2" ma:displayName="Group" ma:default="Select..." ma:format="Dropdown" ma:internalName="Group">
      <xsd:simpleType>
        <xsd:restriction base="dms:Choice">
          <xsd:enumeration value="Select..."/>
          <xsd:enumeration value="PDE Highlights"/>
          <xsd:enumeration value="Transition"/>
          <xsd:enumeration value="COVID-19"/>
          <xsd:enumeration value="Getting My Job Done"/>
          <xsd:enumeration value="Internal Controls"/>
          <xsd:enumeration value="My Professional Growth"/>
          <xsd:enumeration value="My Personal Stuff"/>
          <xsd:enumeration value="My Work Place"/>
          <xsd:enumeration value="Health Safety and Security"/>
          <xsd:enumeration value="Management Services"/>
          <xsd:enumeration value="Penn Link"/>
          <xsd:enumeration value="Accessibility"/>
        </xsd:restriction>
      </xsd:simpleType>
    </xsd:element>
    <xsd:element name="Document_x0020_Type" ma:index="3" nillable="true" ma:displayName="Document Type I" ma:default="Select..." ma:format="Dropdown" ma:internalName="Document_x0020_Type">
      <xsd:simpleType>
        <xsd:restriction base="dms:Choice">
          <xsd:enumeration value="Select..."/>
          <xsd:enumeration value="COVID-HR"/>
          <xsd:enumeration value="COVID-IT"/>
          <xsd:enumeration value="COVID-Budget"/>
          <xsd:enumeration value="COVID-Resources"/>
          <xsd:enumeration value="Accessibility"/>
          <xsd:enumeration value="Admin Policies"/>
          <xsd:enumeration value="Electronic Personnel Action Request (ePAR)"/>
          <xsd:enumeration value="Emergency Evacuation Plan"/>
          <xsd:enumeration value="Employee"/>
          <xsd:enumeration value="Health, Safety &amp; Security"/>
          <xsd:enumeration value="HR Transition"/>
          <xsd:enumeration value="IT Transition"/>
          <xsd:enumeration value="Leave/AWS"/>
          <xsd:enumeration value="Miscellaneous"/>
          <xsd:enumeration value="Parking"/>
          <xsd:enumeration value="Pay and Benefits"/>
          <xsd:enumeration value="PDE Academy"/>
          <xsd:enumeration value="Supervisor"/>
        </xsd:restriction>
      </xsd:simpleType>
    </xsd:element>
    <xsd:element name="Document_x0020_Type_x0020_II" ma:index="4" nillable="true" ma:displayName="Document Type II" ma:default="Select..." ma:format="Dropdown" ma:internalName="Document_x0020_Type_x0020_II">
      <xsd:simpleType>
        <xsd:restriction base="dms:Choice">
          <xsd:enumeration value="Select..."/>
          <xsd:enumeration value="Accessibility"/>
          <xsd:enumeration value="Admin Policies"/>
          <xsd:enumeration value="Electronic Personnel Action Request (ePAR)"/>
          <xsd:enumeration value="Emergency Evacuation Plan"/>
          <xsd:enumeration value="Employee"/>
          <xsd:enumeration value="Health, Safety &amp; Security"/>
          <xsd:enumeration value="HR Transition"/>
          <xsd:enumeration value="IT Transition"/>
          <xsd:enumeration value="Leave/AWS"/>
          <xsd:enumeration value="Miscellaneous"/>
          <xsd:enumeration value="Parking"/>
          <xsd:enumeration value="Pay and Benefits"/>
          <xsd:enumeration value="PDE Academy"/>
          <xsd:enumeration value="Supervisor"/>
          <xsd:enumeration value="Zoom"/>
        </xsd:restriction>
      </xsd:simpleType>
    </xsd:element>
    <xsd:element name="Category" ma:index="5" nillable="true" ma:displayName="Category" ma:default="Select..." ma:format="Dropdown" ma:internalName="Category">
      <xsd:simpleType>
        <xsd:restriction base="dms:Choice">
          <xsd:enumeration value="Select..."/>
          <xsd:enumeration value="1. Active Shooter"/>
          <xsd:enumeration value="2. AED/Medical Emergencies"/>
          <xsd:enumeration value="3. Emergency Evacuation/Emergency Preparedness"/>
          <xsd:enumeration value="4. Accidents"/>
          <xsd:enumeration value="5. Safety Goals /Personal Safety"/>
          <xsd:enumeration value="6. Health, Wellness and Fitness"/>
          <xsd:enumeration value="7. Security/ID Badge"/>
          <xsd:enumeration value="8. Worker's Compensation"/>
          <xsd:enumeration value="9. Additional Resources"/>
          <xsd:enumeration value="Employee"/>
          <xsd:enumeration value="Supervisor"/>
          <xsd:enumeration value="Year 2020"/>
          <xsd:enumeration value="Year 2019"/>
          <xsd:enumeration value="Year 2018"/>
          <xsd:enumeration value="Year 2017"/>
          <xsd:enumeration value="Year 2016"/>
          <xsd:enumeration value="Year 2015"/>
          <xsd:enumeration value="Year 2014"/>
          <xsd:enumeration value="Year 2013"/>
          <xsd:enumeration value="Year 2012"/>
          <xsd:enumeration value="Year 2011"/>
        </xsd:restriction>
      </xsd:simpleType>
    </xsd:element>
    <xsd:element name="Month" ma:index="12" nillable="true" ma:displayName="Month" ma:default="Select..." ma:format="Dropdown" ma:internalName="Month">
      <xsd:simpleType>
        <xsd:restriction base="dms:Choice">
          <xsd:enumeration value="Select..."/>
          <xsd:enumeration value="01 - January"/>
          <xsd:enumeration value="02 - February"/>
          <xsd:enumeration value="03 - March"/>
          <xsd:enumeration value="04 - April"/>
          <xsd:enumeration value="05 - May"/>
          <xsd:enumeration value="06 - June"/>
          <xsd:enumeration value="07 - July"/>
          <xsd:enumeration value="08 - August"/>
          <xsd:enumeration value="09 - September"/>
          <xsd:enumeration value="10 - October"/>
          <xsd:enumeration value="11 - November"/>
          <xsd:enumeration value="12 - December"/>
        </xsd:restriction>
      </xsd:simpleType>
    </xsd:element>
    <xsd:element name="Author0" ma:index="13" nillable="true" ma:displayName="Sent By" ma:description="The name in the column reflect the name of the Penn Link message creator/submitter." ma:internalName="Author0">
      <xsd:simpleType>
        <xsd:restriction base="dms:Text">
          <xsd:maxLength value="255"/>
        </xsd:restriction>
      </xsd:simpleType>
    </xsd:element>
    <xsd:element name="Year" ma:index="14" nillable="true" ma:displayName="Year" ma:default="2020" ma:format="Dropdown" ma:internalName="Year">
      <xsd:simpleType>
        <xsd:restriction base="dms:Choice"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</xsd:restriction>
      </xsd:simpleType>
    </xsd:element>
    <xsd:element name="To_x0020_Be_x0020_Deleted_x003f_" ma:index="15" ma:displayName="To Be Deleted?" ma:default="NO" ma:description="Identify if this Document needs to be removed from this Inside PDE site?" ma:format="Dropdown" ma:internalName="To_x0020_Be_x0020_Deleted_x003f_">
      <xsd:simpleType>
        <xsd:restriction base="dms:Choice">
          <xsd:enumeration value="NO"/>
          <xsd:enumeration value="Y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45E959-B139-4928-B6C0-4290FBE61FC4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f1c7bf0e-1cb0-48f8-99df-6e3f20f315ba"/>
    <ds:schemaRef ds:uri="http://schemas.microsoft.com/office/2006/documentManagement/typ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12A4EA4-2FD6-46CD-858F-1ABF09EFBD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EB1890-C898-44F4-9E47-0A022625EBD7}">
  <ds:schemaRefs>
    <ds:schemaRef ds:uri="f1c7bf0e-1cb0-48f8-99df-6e3f20f315b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33422</TotalTime>
  <Words>2261</Words>
  <Application>Microsoft Office PowerPoint</Application>
  <PresentationFormat>On-screen Show (4:3)</PresentationFormat>
  <Paragraphs>281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proxima-nova</vt:lpstr>
      <vt:lpstr>Symbol</vt:lpstr>
      <vt:lpstr>Tahoma</vt:lpstr>
      <vt:lpstr>Wingdings</vt:lpstr>
      <vt:lpstr>Office Theme</vt:lpstr>
      <vt:lpstr>Act 13 Frequently Asked Questions</vt:lpstr>
      <vt:lpstr>Agenda</vt:lpstr>
      <vt:lpstr>Office Hours Etiquette</vt:lpstr>
      <vt:lpstr> What’s a Temporary Professional Employee?</vt:lpstr>
      <vt:lpstr>Act 13: Temporary Teacher</vt:lpstr>
      <vt:lpstr>TPE Scenarios</vt:lpstr>
      <vt:lpstr>Act 13 Requirements</vt:lpstr>
      <vt:lpstr>Employee Category Scenarios</vt:lpstr>
      <vt:lpstr>Data vs. Non-Data Available Scenario</vt:lpstr>
      <vt:lpstr>Act 13: Teacher Specific Data (Set 10%)</vt:lpstr>
      <vt:lpstr>IEP Goals Progress Measure </vt:lpstr>
      <vt:lpstr>IEP Goals Progress Measure Continued</vt:lpstr>
      <vt:lpstr>IEP Goals Progress Scenario</vt:lpstr>
      <vt:lpstr>Building Level Data</vt:lpstr>
      <vt:lpstr>Building Level Score</vt:lpstr>
      <vt:lpstr>Building Level Data Scenarios</vt:lpstr>
      <vt:lpstr>Act 13 PD Requirements</vt:lpstr>
      <vt:lpstr>Training Requirements Scenarios</vt:lpstr>
      <vt:lpstr>Rating Forms</vt:lpstr>
      <vt:lpstr>  13-4 Interim Rating</vt:lpstr>
      <vt:lpstr>Interim Rating Scenario</vt:lpstr>
      <vt:lpstr>What’s next?</vt:lpstr>
      <vt:lpstr>Contact/Mission</vt:lpstr>
    </vt:vector>
  </TitlesOfParts>
  <Company>PA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pdeadmin</dc:creator>
  <cp:lastModifiedBy>Andrea Brown</cp:lastModifiedBy>
  <cp:revision>1293</cp:revision>
  <cp:lastPrinted>2021-12-04T17:26:39Z</cp:lastPrinted>
  <dcterms:created xsi:type="dcterms:W3CDTF">2017-02-01T18:23:33Z</dcterms:created>
  <dcterms:modified xsi:type="dcterms:W3CDTF">2022-02-10T19:12:54Z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33500</vt:r8>
  </property>
  <property fmtid="{D5CDD505-2E9C-101B-9397-08002B2CF9AE}" pid="3" name="_dlc_policyId">
    <vt:lpwstr>/InsidePDE/Documents</vt:lpwstr>
  </property>
  <property fmtid="{D5CDD505-2E9C-101B-9397-08002B2CF9AE}" pid="4" name="xd_ProgID">
    <vt:lpwstr/>
  </property>
  <property fmtid="{D5CDD505-2E9C-101B-9397-08002B2CF9AE}" pid="5" name="_CopySource">
    <vt:lpwstr>https://collab.pde.pa.gov/InsidePDE/Documents/Getting My Job Done/Accessibility/PDE PowerPoint Template - ADA Accessible.pptx</vt:lpwstr>
  </property>
  <property fmtid="{D5CDD505-2E9C-101B-9397-08002B2CF9AE}" pid="6" name="ContentTypeId">
    <vt:lpwstr>0x010100545745096E880943ACB0FE4084512437</vt:lpwstr>
  </property>
  <property fmtid="{D5CDD505-2E9C-101B-9397-08002B2CF9AE}" pid="7" name="ItemRetentionFormula">
    <vt:lpwstr>&lt;formula id="Microsoft.Office.RecordsManagement.PolicyFeatures.Expiration.Formula.BuiltIn"&gt;&lt;number&gt;1&lt;/number&gt;&lt;property&gt;Post_x005f_x0020_End_x005f_x0020_Date&lt;/property&gt;&lt;propertyId&gt;00000000-0000-0000-0000-000000000000&lt;/propertyId&gt;&lt;period&gt;days&lt;/period&gt;&lt;/formula&gt;</vt:lpwstr>
  </property>
  <property fmtid="{D5CDD505-2E9C-101B-9397-08002B2CF9AE}" pid="8" name="TemplateUrl">
    <vt:lpwstr/>
  </property>
</Properties>
</file>