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4"/>
  </p:sldMasterIdLst>
  <p:notesMasterIdLst>
    <p:notesMasterId r:id="rId17"/>
  </p:notesMasterIdLst>
  <p:sldIdLst>
    <p:sldId id="256" r:id="rId5"/>
    <p:sldId id="257" r:id="rId6"/>
    <p:sldId id="258" r:id="rId7"/>
    <p:sldId id="259" r:id="rId8"/>
    <p:sldId id="267" r:id="rId9"/>
    <p:sldId id="260" r:id="rId10"/>
    <p:sldId id="261" r:id="rId11"/>
    <p:sldId id="263" r:id="rId12"/>
    <p:sldId id="264" r:id="rId13"/>
    <p:sldId id="268" r:id="rId14"/>
    <p:sldId id="265" r:id="rId15"/>
    <p:sldId id="266" r:id="rId16"/>
  </p:sldIdLst>
  <p:sldSz cx="7772400" cy="10058400"/>
  <p:notesSz cx="7772400" cy="10058400"/>
  <p:embeddedFontLst>
    <p:embeddedFont>
      <p:font typeface="Arial Black" panose="020B0A04020102020204" pitchFamily="34" charset="0"/>
      <p:regular r:id="rId18"/>
      <p:bold r:id="rId19"/>
    </p:embeddedFont>
    <p:embeddedFont>
      <p:font typeface="Century Gothic" panose="020B0502020202020204" pitchFamily="34" charset="0"/>
      <p:regular r:id="rId20"/>
      <p:bold r:id="rId21"/>
      <p:italic r:id="rId22"/>
      <p:boldItalic r:id="rId23"/>
    </p:embeddedFont>
    <p:embeddedFont>
      <p:font typeface="Tahoma" panose="020B0604030504040204" pitchFamily="34" charset="0"/>
      <p:regular r:id="rId24"/>
      <p:bold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29" roundtripDataSignature="AMtx7mhc6qcChA0RKtcoEvdYa1R/qQlNz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5207"/>
    <a:srgbClr val="C45D08"/>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80AA10-B4F9-40CA-97FB-D327E6774E76}" v="7" dt="2025-06-20T17:44:05.342"/>
  </p1510:revLst>
</p1510:revInfo>
</file>

<file path=ppt/tableStyles.xml><?xml version="1.0" encoding="utf-8"?>
<a:tblStyleLst xmlns:a="http://schemas.openxmlformats.org/drawingml/2006/main" def="{0E35543B-22AB-47CF-B96D-33614B9F213A}">
  <a:tblStyle styleId="{0E35543B-22AB-47CF-B96D-33614B9F213A}" styleName="Table_0">
    <a:wholeTbl>
      <a:tcTxStyle b="off" i="off">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03" d="100"/>
          <a:sy n="103" d="100"/>
        </p:scale>
        <p:origin x="3978" y="198"/>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1.fntdata"/><Relationship Id="rId3" Type="http://schemas.openxmlformats.org/officeDocument/2006/relationships/customXml" Target="../customXml/item3.xml"/><Relationship Id="rId21" Type="http://schemas.openxmlformats.org/officeDocument/2006/relationships/font" Target="fonts/font4.fntdata"/><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openxmlformats.org/officeDocument/2006/relationships/font" Target="fonts/font8.fntdata"/><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3.fntdata"/><Relationship Id="rId29" Type="http://customschemas.google.com/relationships/presentationmetadata" Target="meta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7.fntdata"/><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6.fntdata"/><Relationship Id="rId10" Type="http://schemas.openxmlformats.org/officeDocument/2006/relationships/slide" Target="slides/slide6.xml"/><Relationship Id="rId19" Type="http://schemas.openxmlformats.org/officeDocument/2006/relationships/font" Target="fonts/font2.fntdata"/><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5.fntdata"/><Relationship Id="rId30" Type="http://schemas.openxmlformats.org/officeDocument/2006/relationships/presProps" Target="presProps.xml"/><Relationship Id="rId35"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aron Feuerstein" userId="f5de8b9a-5c09-4bc3-b449-ac980e458ac8" providerId="ADAL" clId="{6880AA10-B4F9-40CA-97FB-D327E6774E76}"/>
    <pc:docChg chg="undo custSel modSld">
      <pc:chgData name="Aaron Feuerstein" userId="f5de8b9a-5c09-4bc3-b449-ac980e458ac8" providerId="ADAL" clId="{6880AA10-B4F9-40CA-97FB-D327E6774E76}" dt="2025-06-20T17:46:42.257" v="695" actId="1076"/>
      <pc:docMkLst>
        <pc:docMk/>
      </pc:docMkLst>
      <pc:sldChg chg="addSp modSp mod">
        <pc:chgData name="Aaron Feuerstein" userId="f5de8b9a-5c09-4bc3-b449-ac980e458ac8" providerId="ADAL" clId="{6880AA10-B4F9-40CA-97FB-D327E6774E76}" dt="2025-06-20T17:42:50.280" v="660" actId="948"/>
        <pc:sldMkLst>
          <pc:docMk/>
          <pc:sldMk cId="0" sldId="256"/>
        </pc:sldMkLst>
        <pc:spChg chg="add mod ord">
          <ac:chgData name="Aaron Feuerstein" userId="f5de8b9a-5c09-4bc3-b449-ac980e458ac8" providerId="ADAL" clId="{6880AA10-B4F9-40CA-97FB-D327E6774E76}" dt="2025-06-20T15:46:28.113" v="565" actId="13244"/>
          <ac:spMkLst>
            <pc:docMk/>
            <pc:sldMk cId="0" sldId="256"/>
            <ac:spMk id="2" creationId="{929AD61D-DD50-BB2C-3308-867A512A094A}"/>
          </ac:spMkLst>
        </pc:spChg>
        <pc:spChg chg="mod">
          <ac:chgData name="Aaron Feuerstein" userId="f5de8b9a-5c09-4bc3-b449-ac980e458ac8" providerId="ADAL" clId="{6880AA10-B4F9-40CA-97FB-D327E6774E76}" dt="2025-06-20T17:42:05.458" v="654" actId="948"/>
          <ac:spMkLst>
            <pc:docMk/>
            <pc:sldMk cId="0" sldId="256"/>
            <ac:spMk id="45" creationId="{00000000-0000-0000-0000-000000000000}"/>
          </ac:spMkLst>
        </pc:spChg>
        <pc:spChg chg="mod">
          <ac:chgData name="Aaron Feuerstein" userId="f5de8b9a-5c09-4bc3-b449-ac980e458ac8" providerId="ADAL" clId="{6880AA10-B4F9-40CA-97FB-D327E6774E76}" dt="2025-06-20T17:42:50.280" v="660" actId="948"/>
          <ac:spMkLst>
            <pc:docMk/>
            <pc:sldMk cId="0" sldId="256"/>
            <ac:spMk id="46" creationId="{00000000-0000-0000-0000-000000000000}"/>
          </ac:spMkLst>
        </pc:spChg>
        <pc:spChg chg="mod ord">
          <ac:chgData name="Aaron Feuerstein" userId="f5de8b9a-5c09-4bc3-b449-ac980e458ac8" providerId="ADAL" clId="{6880AA10-B4F9-40CA-97FB-D327E6774E76}" dt="2025-06-20T15:47:12.697" v="569" actId="13244"/>
          <ac:spMkLst>
            <pc:docMk/>
            <pc:sldMk cId="0" sldId="256"/>
            <ac:spMk id="47" creationId="{00000000-0000-0000-0000-000000000000}"/>
          </ac:spMkLst>
        </pc:spChg>
        <pc:spChg chg="ord">
          <ac:chgData name="Aaron Feuerstein" userId="f5de8b9a-5c09-4bc3-b449-ac980e458ac8" providerId="ADAL" clId="{6880AA10-B4F9-40CA-97FB-D327E6774E76}" dt="2025-06-20T15:46:57.821" v="567" actId="13244"/>
          <ac:spMkLst>
            <pc:docMk/>
            <pc:sldMk cId="0" sldId="256"/>
            <ac:spMk id="48" creationId="{00000000-0000-0000-0000-000000000000}"/>
          </ac:spMkLst>
        </pc:spChg>
        <pc:graphicFrameChg chg="mod ord">
          <ac:chgData name="Aaron Feuerstein" userId="f5de8b9a-5c09-4bc3-b449-ac980e458ac8" providerId="ADAL" clId="{6880AA10-B4F9-40CA-97FB-D327E6774E76}" dt="2025-06-20T17:42:37.808" v="658" actId="1076"/>
          <ac:graphicFrameMkLst>
            <pc:docMk/>
            <pc:sldMk cId="0" sldId="256"/>
            <ac:graphicFrameMk id="9" creationId="{FB97013D-668F-4012-A865-A5A8A7FC74EC}"/>
          </ac:graphicFrameMkLst>
        </pc:graphicFrameChg>
        <pc:picChg chg="mod">
          <ac:chgData name="Aaron Feuerstein" userId="f5de8b9a-5c09-4bc3-b449-ac980e458ac8" providerId="ADAL" clId="{6880AA10-B4F9-40CA-97FB-D327E6774E76}" dt="2025-06-20T17:42:41.486" v="659" actId="1076"/>
          <ac:picMkLst>
            <pc:docMk/>
            <pc:sldMk cId="0" sldId="256"/>
            <ac:picMk id="10" creationId="{3F1AC99B-A047-4B1E-A4E9-C1D945174A0E}"/>
          </ac:picMkLst>
        </pc:picChg>
        <pc:picChg chg="ord">
          <ac:chgData name="Aaron Feuerstein" userId="f5de8b9a-5c09-4bc3-b449-ac980e458ac8" providerId="ADAL" clId="{6880AA10-B4F9-40CA-97FB-D327E6774E76}" dt="2025-06-20T15:46:59.344" v="568" actId="13244"/>
          <ac:picMkLst>
            <pc:docMk/>
            <pc:sldMk cId="0" sldId="256"/>
            <ac:picMk id="49" creationId="{00000000-0000-0000-0000-000000000000}"/>
          </ac:picMkLst>
        </pc:picChg>
      </pc:sldChg>
      <pc:sldChg chg="addSp delSp modSp mod">
        <pc:chgData name="Aaron Feuerstein" userId="f5de8b9a-5c09-4bc3-b449-ac980e458ac8" providerId="ADAL" clId="{6880AA10-B4F9-40CA-97FB-D327E6774E76}" dt="2025-06-20T17:43:56.006" v="670" actId="948"/>
        <pc:sldMkLst>
          <pc:docMk/>
          <pc:sldMk cId="0" sldId="257"/>
        </pc:sldMkLst>
        <pc:spChg chg="add mod ord">
          <ac:chgData name="Aaron Feuerstein" userId="f5de8b9a-5c09-4bc3-b449-ac980e458ac8" providerId="ADAL" clId="{6880AA10-B4F9-40CA-97FB-D327E6774E76}" dt="2025-06-20T15:47:23.291" v="570" actId="13244"/>
          <ac:spMkLst>
            <pc:docMk/>
            <pc:sldMk cId="0" sldId="257"/>
            <ac:spMk id="2" creationId="{BEBAC42C-7238-215F-4292-09BB40D1A7E5}"/>
          </ac:spMkLst>
        </pc:spChg>
        <pc:spChg chg="mod ord">
          <ac:chgData name="Aaron Feuerstein" userId="f5de8b9a-5c09-4bc3-b449-ac980e458ac8" providerId="ADAL" clId="{6880AA10-B4F9-40CA-97FB-D327E6774E76}" dt="2025-06-20T15:47:29.725" v="572" actId="13244"/>
          <ac:spMkLst>
            <pc:docMk/>
            <pc:sldMk cId="0" sldId="257"/>
            <ac:spMk id="59" creationId="{00000000-0000-0000-0000-000000000000}"/>
          </ac:spMkLst>
        </pc:spChg>
        <pc:spChg chg="ord">
          <ac:chgData name="Aaron Feuerstein" userId="f5de8b9a-5c09-4bc3-b449-ac980e458ac8" providerId="ADAL" clId="{6880AA10-B4F9-40CA-97FB-D327E6774E76}" dt="2025-06-20T15:47:26.881" v="571" actId="13244"/>
          <ac:spMkLst>
            <pc:docMk/>
            <pc:sldMk cId="0" sldId="257"/>
            <ac:spMk id="60" creationId="{00000000-0000-0000-0000-000000000000}"/>
          </ac:spMkLst>
        </pc:spChg>
        <pc:spChg chg="ord">
          <ac:chgData name="Aaron Feuerstein" userId="f5de8b9a-5c09-4bc3-b449-ac980e458ac8" providerId="ADAL" clId="{6880AA10-B4F9-40CA-97FB-D327E6774E76}" dt="2025-06-20T15:47:36.705" v="574" actId="13244"/>
          <ac:spMkLst>
            <pc:docMk/>
            <pc:sldMk cId="0" sldId="257"/>
            <ac:spMk id="62" creationId="{00000000-0000-0000-0000-000000000000}"/>
          </ac:spMkLst>
        </pc:spChg>
        <pc:spChg chg="del">
          <ac:chgData name="Aaron Feuerstein" userId="f5de8b9a-5c09-4bc3-b449-ac980e458ac8" providerId="ADAL" clId="{6880AA10-B4F9-40CA-97FB-D327E6774E76}" dt="2025-06-20T15:33:21.726" v="16" actId="478"/>
          <ac:spMkLst>
            <pc:docMk/>
            <pc:sldMk cId="0" sldId="257"/>
            <ac:spMk id="63" creationId="{00000000-0000-0000-0000-000000000000}"/>
          </ac:spMkLst>
        </pc:spChg>
        <pc:spChg chg="del">
          <ac:chgData name="Aaron Feuerstein" userId="f5de8b9a-5c09-4bc3-b449-ac980e458ac8" providerId="ADAL" clId="{6880AA10-B4F9-40CA-97FB-D327E6774E76}" dt="2025-06-20T15:33:24.466" v="17" actId="478"/>
          <ac:spMkLst>
            <pc:docMk/>
            <pc:sldMk cId="0" sldId="257"/>
            <ac:spMk id="64" creationId="{00000000-0000-0000-0000-000000000000}"/>
          </ac:spMkLst>
        </pc:spChg>
        <pc:spChg chg="mod">
          <ac:chgData name="Aaron Feuerstein" userId="f5de8b9a-5c09-4bc3-b449-ac980e458ac8" providerId="ADAL" clId="{6880AA10-B4F9-40CA-97FB-D327E6774E76}" dt="2025-06-20T17:43:30.480" v="667" actId="948"/>
          <ac:spMkLst>
            <pc:docMk/>
            <pc:sldMk cId="0" sldId="257"/>
            <ac:spMk id="65" creationId="{00000000-0000-0000-0000-000000000000}"/>
          </ac:spMkLst>
        </pc:spChg>
        <pc:spChg chg="mod">
          <ac:chgData name="Aaron Feuerstein" userId="f5de8b9a-5c09-4bc3-b449-ac980e458ac8" providerId="ADAL" clId="{6880AA10-B4F9-40CA-97FB-D327E6774E76}" dt="2025-06-20T17:43:56.006" v="670" actId="948"/>
          <ac:spMkLst>
            <pc:docMk/>
            <pc:sldMk cId="0" sldId="257"/>
            <ac:spMk id="67" creationId="{00000000-0000-0000-0000-000000000000}"/>
          </ac:spMkLst>
        </pc:spChg>
        <pc:picChg chg="mod">
          <ac:chgData name="Aaron Feuerstein" userId="f5de8b9a-5c09-4bc3-b449-ac980e458ac8" providerId="ADAL" clId="{6880AA10-B4F9-40CA-97FB-D327E6774E76}" dt="2025-06-20T15:47:34.044" v="573" actId="962"/>
          <ac:picMkLst>
            <pc:docMk/>
            <pc:sldMk cId="0" sldId="257"/>
            <ac:picMk id="61" creationId="{00000000-0000-0000-0000-000000000000}"/>
          </ac:picMkLst>
        </pc:picChg>
      </pc:sldChg>
      <pc:sldChg chg="addSp delSp modSp mod">
        <pc:chgData name="Aaron Feuerstein" userId="f5de8b9a-5c09-4bc3-b449-ac980e458ac8" providerId="ADAL" clId="{6880AA10-B4F9-40CA-97FB-D327E6774E76}" dt="2025-06-20T17:44:56.237" v="680" actId="14100"/>
        <pc:sldMkLst>
          <pc:docMk/>
          <pc:sldMk cId="0" sldId="258"/>
        </pc:sldMkLst>
        <pc:spChg chg="add mod ord">
          <ac:chgData name="Aaron Feuerstein" userId="f5de8b9a-5c09-4bc3-b449-ac980e458ac8" providerId="ADAL" clId="{6880AA10-B4F9-40CA-97FB-D327E6774E76}" dt="2025-06-20T15:49:31.725" v="575" actId="13244"/>
          <ac:spMkLst>
            <pc:docMk/>
            <pc:sldMk cId="0" sldId="258"/>
            <ac:spMk id="2" creationId="{8A4873BB-3B10-D4B7-52D8-F64F94CBD5C0}"/>
          </ac:spMkLst>
        </pc:spChg>
        <pc:spChg chg="del mod">
          <ac:chgData name="Aaron Feuerstein" userId="f5de8b9a-5c09-4bc3-b449-ac980e458ac8" providerId="ADAL" clId="{6880AA10-B4F9-40CA-97FB-D327E6774E76}" dt="2025-06-20T15:33:28.138" v="19" actId="478"/>
          <ac:spMkLst>
            <pc:docMk/>
            <pc:sldMk cId="0" sldId="258"/>
            <ac:spMk id="73" creationId="{00000000-0000-0000-0000-000000000000}"/>
          </ac:spMkLst>
        </pc:spChg>
        <pc:spChg chg="del mod">
          <ac:chgData name="Aaron Feuerstein" userId="f5de8b9a-5c09-4bc3-b449-ac980e458ac8" providerId="ADAL" clId="{6880AA10-B4F9-40CA-97FB-D327E6774E76}" dt="2025-06-20T15:33:31.847" v="21" actId="478"/>
          <ac:spMkLst>
            <pc:docMk/>
            <pc:sldMk cId="0" sldId="258"/>
            <ac:spMk id="74" creationId="{00000000-0000-0000-0000-000000000000}"/>
          </ac:spMkLst>
        </pc:spChg>
        <pc:spChg chg="mod ord">
          <ac:chgData name="Aaron Feuerstein" userId="f5de8b9a-5c09-4bc3-b449-ac980e458ac8" providerId="ADAL" clId="{6880AA10-B4F9-40CA-97FB-D327E6774E76}" dt="2025-06-20T15:49:35.531" v="576" actId="13244"/>
          <ac:spMkLst>
            <pc:docMk/>
            <pc:sldMk cId="0" sldId="258"/>
            <ac:spMk id="75" creationId="{00000000-0000-0000-0000-000000000000}"/>
          </ac:spMkLst>
        </pc:spChg>
        <pc:spChg chg="ord">
          <ac:chgData name="Aaron Feuerstein" userId="f5de8b9a-5c09-4bc3-b449-ac980e458ac8" providerId="ADAL" clId="{6880AA10-B4F9-40CA-97FB-D327E6774E76}" dt="2025-06-20T15:49:39.684" v="578" actId="13244"/>
          <ac:spMkLst>
            <pc:docMk/>
            <pc:sldMk cId="0" sldId="258"/>
            <ac:spMk id="76" creationId="{00000000-0000-0000-0000-000000000000}"/>
          </ac:spMkLst>
        </pc:spChg>
        <pc:spChg chg="ord">
          <ac:chgData name="Aaron Feuerstein" userId="f5de8b9a-5c09-4bc3-b449-ac980e458ac8" providerId="ADAL" clId="{6880AA10-B4F9-40CA-97FB-D327E6774E76}" dt="2025-06-20T15:49:45.245" v="579" actId="13244"/>
          <ac:spMkLst>
            <pc:docMk/>
            <pc:sldMk cId="0" sldId="258"/>
            <ac:spMk id="78" creationId="{00000000-0000-0000-0000-000000000000}"/>
          </ac:spMkLst>
        </pc:spChg>
        <pc:spChg chg="del mod">
          <ac:chgData name="Aaron Feuerstein" userId="f5de8b9a-5c09-4bc3-b449-ac980e458ac8" providerId="ADAL" clId="{6880AA10-B4F9-40CA-97FB-D327E6774E76}" dt="2025-06-20T15:33:37.997" v="24" actId="478"/>
          <ac:spMkLst>
            <pc:docMk/>
            <pc:sldMk cId="0" sldId="258"/>
            <ac:spMk id="79" creationId="{00000000-0000-0000-0000-000000000000}"/>
          </ac:spMkLst>
        </pc:spChg>
        <pc:spChg chg="del mod">
          <ac:chgData name="Aaron Feuerstein" userId="f5de8b9a-5c09-4bc3-b449-ac980e458ac8" providerId="ADAL" clId="{6880AA10-B4F9-40CA-97FB-D327E6774E76}" dt="2025-06-20T15:33:41.106" v="26" actId="478"/>
          <ac:spMkLst>
            <pc:docMk/>
            <pc:sldMk cId="0" sldId="258"/>
            <ac:spMk id="80" creationId="{00000000-0000-0000-0000-000000000000}"/>
          </ac:spMkLst>
        </pc:spChg>
        <pc:spChg chg="mod">
          <ac:chgData name="Aaron Feuerstein" userId="f5de8b9a-5c09-4bc3-b449-ac980e458ac8" providerId="ADAL" clId="{6880AA10-B4F9-40CA-97FB-D327E6774E76}" dt="2025-06-20T17:44:56.237" v="680" actId="14100"/>
          <ac:spMkLst>
            <pc:docMk/>
            <pc:sldMk cId="0" sldId="258"/>
            <ac:spMk id="81" creationId="{00000000-0000-0000-0000-000000000000}"/>
          </ac:spMkLst>
        </pc:spChg>
        <pc:spChg chg="mod ord">
          <ac:chgData name="Aaron Feuerstein" userId="f5de8b9a-5c09-4bc3-b449-ac980e458ac8" providerId="ADAL" clId="{6880AA10-B4F9-40CA-97FB-D327E6774E76}" dt="2025-06-20T17:44:39.742" v="677" actId="1076"/>
          <ac:spMkLst>
            <pc:docMk/>
            <pc:sldMk cId="0" sldId="258"/>
            <ac:spMk id="84" creationId="{00000000-0000-0000-0000-000000000000}"/>
          </ac:spMkLst>
        </pc:spChg>
        <pc:spChg chg="mod">
          <ac:chgData name="Aaron Feuerstein" userId="f5de8b9a-5c09-4bc3-b449-ac980e458ac8" providerId="ADAL" clId="{6880AA10-B4F9-40CA-97FB-D327E6774E76}" dt="2025-06-20T17:44:25.992" v="674" actId="1076"/>
          <ac:spMkLst>
            <pc:docMk/>
            <pc:sldMk cId="0" sldId="258"/>
            <ac:spMk id="85" creationId="{00000000-0000-0000-0000-000000000000}"/>
          </ac:spMkLst>
        </pc:spChg>
        <pc:graphicFrameChg chg="mod ord modGraphic">
          <ac:chgData name="Aaron Feuerstein" userId="f5de8b9a-5c09-4bc3-b449-ac980e458ac8" providerId="ADAL" clId="{6880AA10-B4F9-40CA-97FB-D327E6774E76}" dt="2025-06-20T17:44:36.008" v="676" actId="1076"/>
          <ac:graphicFrameMkLst>
            <pc:docMk/>
            <pc:sldMk cId="0" sldId="258"/>
            <ac:graphicFrameMk id="83" creationId="{00000000-0000-0000-0000-000000000000}"/>
          </ac:graphicFrameMkLst>
        </pc:graphicFrameChg>
        <pc:picChg chg="mod">
          <ac:chgData name="Aaron Feuerstein" userId="f5de8b9a-5c09-4bc3-b449-ac980e458ac8" providerId="ADAL" clId="{6880AA10-B4F9-40CA-97FB-D327E6774E76}" dt="2025-06-20T15:49:38.045" v="577" actId="962"/>
          <ac:picMkLst>
            <pc:docMk/>
            <pc:sldMk cId="0" sldId="258"/>
            <ac:picMk id="77" creationId="{00000000-0000-0000-0000-000000000000}"/>
          </ac:picMkLst>
        </pc:picChg>
      </pc:sldChg>
      <pc:sldChg chg="addSp modSp mod">
        <pc:chgData name="Aaron Feuerstein" userId="f5de8b9a-5c09-4bc3-b449-ac980e458ac8" providerId="ADAL" clId="{6880AA10-B4F9-40CA-97FB-D327E6774E76}" dt="2025-06-20T15:53:54.857" v="619" actId="207"/>
        <pc:sldMkLst>
          <pc:docMk/>
          <pc:sldMk cId="0" sldId="259"/>
        </pc:sldMkLst>
        <pc:spChg chg="add mod ord">
          <ac:chgData name="Aaron Feuerstein" userId="f5de8b9a-5c09-4bc3-b449-ac980e458ac8" providerId="ADAL" clId="{6880AA10-B4F9-40CA-97FB-D327E6774E76}" dt="2025-06-20T15:50:30.995" v="583" actId="13244"/>
          <ac:spMkLst>
            <pc:docMk/>
            <pc:sldMk cId="0" sldId="259"/>
            <ac:spMk id="2" creationId="{46D337F8-9ED1-977D-E7AE-B195B71BA658}"/>
          </ac:spMkLst>
        </pc:spChg>
        <pc:spChg chg="add mod">
          <ac:chgData name="Aaron Feuerstein" userId="f5de8b9a-5c09-4bc3-b449-ac980e458ac8" providerId="ADAL" clId="{6880AA10-B4F9-40CA-97FB-D327E6774E76}" dt="2025-06-20T15:53:54.857" v="619" actId="207"/>
          <ac:spMkLst>
            <pc:docMk/>
            <pc:sldMk cId="0" sldId="259"/>
            <ac:spMk id="3" creationId="{A6A701B6-1B43-617B-4C47-CAB5EAD403DF}"/>
          </ac:spMkLst>
        </pc:spChg>
        <pc:spChg chg="mod ord">
          <ac:chgData name="Aaron Feuerstein" userId="f5de8b9a-5c09-4bc3-b449-ac980e458ac8" providerId="ADAL" clId="{6880AA10-B4F9-40CA-97FB-D327E6774E76}" dt="2025-06-20T15:50:39.532" v="589" actId="13244"/>
          <ac:spMkLst>
            <pc:docMk/>
            <pc:sldMk cId="0" sldId="259"/>
            <ac:spMk id="91" creationId="{00000000-0000-0000-0000-000000000000}"/>
          </ac:spMkLst>
        </pc:spChg>
        <pc:spChg chg="ord">
          <ac:chgData name="Aaron Feuerstein" userId="f5de8b9a-5c09-4bc3-b449-ac980e458ac8" providerId="ADAL" clId="{6880AA10-B4F9-40CA-97FB-D327E6774E76}" dt="2025-06-20T15:50:34.600" v="584" actId="13244"/>
          <ac:spMkLst>
            <pc:docMk/>
            <pc:sldMk cId="0" sldId="259"/>
            <ac:spMk id="92" creationId="{00000000-0000-0000-0000-000000000000}"/>
          </ac:spMkLst>
        </pc:spChg>
        <pc:graphicFrameChg chg="modGraphic">
          <ac:chgData name="Aaron Feuerstein" userId="f5de8b9a-5c09-4bc3-b449-ac980e458ac8" providerId="ADAL" clId="{6880AA10-B4F9-40CA-97FB-D327E6774E76}" dt="2025-06-20T15:39:11.168" v="220" actId="13238"/>
          <ac:graphicFrameMkLst>
            <pc:docMk/>
            <pc:sldMk cId="0" sldId="259"/>
            <ac:graphicFrameMk id="97" creationId="{00000000-0000-0000-0000-000000000000}"/>
          </ac:graphicFrameMkLst>
        </pc:graphicFrameChg>
        <pc:picChg chg="mod">
          <ac:chgData name="Aaron Feuerstein" userId="f5de8b9a-5c09-4bc3-b449-ac980e458ac8" providerId="ADAL" clId="{6880AA10-B4F9-40CA-97FB-D327E6774E76}" dt="2025-06-20T15:50:36.560" v="585" actId="962"/>
          <ac:picMkLst>
            <pc:docMk/>
            <pc:sldMk cId="0" sldId="259"/>
            <ac:picMk id="93" creationId="{00000000-0000-0000-0000-000000000000}"/>
          </ac:picMkLst>
        </pc:picChg>
      </pc:sldChg>
      <pc:sldChg chg="addSp delSp modSp mod">
        <pc:chgData name="Aaron Feuerstein" userId="f5de8b9a-5c09-4bc3-b449-ac980e458ac8" providerId="ADAL" clId="{6880AA10-B4F9-40CA-97FB-D327E6774E76}" dt="2025-06-20T17:45:12.247" v="682" actId="1076"/>
        <pc:sldMkLst>
          <pc:docMk/>
          <pc:sldMk cId="0" sldId="260"/>
        </pc:sldMkLst>
        <pc:spChg chg="add mod ord">
          <ac:chgData name="Aaron Feuerstein" userId="f5de8b9a-5c09-4bc3-b449-ac980e458ac8" providerId="ADAL" clId="{6880AA10-B4F9-40CA-97FB-D327E6774E76}" dt="2025-06-20T15:52:16.592" v="594" actId="13244"/>
          <ac:spMkLst>
            <pc:docMk/>
            <pc:sldMk cId="0" sldId="260"/>
            <ac:spMk id="2" creationId="{FE53BEEF-D847-3998-5C24-FCE90199B4B3}"/>
          </ac:spMkLst>
        </pc:spChg>
        <pc:spChg chg="del mod">
          <ac:chgData name="Aaron Feuerstein" userId="f5de8b9a-5c09-4bc3-b449-ac980e458ac8" providerId="ADAL" clId="{6880AA10-B4F9-40CA-97FB-D327E6774E76}" dt="2025-06-20T15:33:48.256" v="30" actId="478"/>
          <ac:spMkLst>
            <pc:docMk/>
            <pc:sldMk cId="0" sldId="260"/>
            <ac:spMk id="103" creationId="{00000000-0000-0000-0000-000000000000}"/>
          </ac:spMkLst>
        </pc:spChg>
        <pc:spChg chg="del mod">
          <ac:chgData name="Aaron Feuerstein" userId="f5de8b9a-5c09-4bc3-b449-ac980e458ac8" providerId="ADAL" clId="{6880AA10-B4F9-40CA-97FB-D327E6774E76}" dt="2025-06-20T15:33:53.150" v="32" actId="478"/>
          <ac:spMkLst>
            <pc:docMk/>
            <pc:sldMk cId="0" sldId="260"/>
            <ac:spMk id="104" creationId="{00000000-0000-0000-0000-000000000000}"/>
          </ac:spMkLst>
        </pc:spChg>
        <pc:spChg chg="mod ord">
          <ac:chgData name="Aaron Feuerstein" userId="f5de8b9a-5c09-4bc3-b449-ac980e458ac8" providerId="ADAL" clId="{6880AA10-B4F9-40CA-97FB-D327E6774E76}" dt="2025-06-20T15:52:17.974" v="595" actId="13244"/>
          <ac:spMkLst>
            <pc:docMk/>
            <pc:sldMk cId="0" sldId="260"/>
            <ac:spMk id="105" creationId="{00000000-0000-0000-0000-000000000000}"/>
          </ac:spMkLst>
        </pc:spChg>
        <pc:spChg chg="ord">
          <ac:chgData name="Aaron Feuerstein" userId="f5de8b9a-5c09-4bc3-b449-ac980e458ac8" providerId="ADAL" clId="{6880AA10-B4F9-40CA-97FB-D327E6774E76}" dt="2025-06-20T15:52:20.981" v="596" actId="13244"/>
          <ac:spMkLst>
            <pc:docMk/>
            <pc:sldMk cId="0" sldId="260"/>
            <ac:spMk id="106" creationId="{00000000-0000-0000-0000-000000000000}"/>
          </ac:spMkLst>
        </pc:spChg>
        <pc:spChg chg="mod ord">
          <ac:chgData name="Aaron Feuerstein" userId="f5de8b9a-5c09-4bc3-b449-ac980e458ac8" providerId="ADAL" clId="{6880AA10-B4F9-40CA-97FB-D327E6774E76}" dt="2025-06-20T15:52:46.918" v="600" actId="403"/>
          <ac:spMkLst>
            <pc:docMk/>
            <pc:sldMk cId="0" sldId="260"/>
            <ac:spMk id="108" creationId="{00000000-0000-0000-0000-000000000000}"/>
          </ac:spMkLst>
        </pc:spChg>
        <pc:spChg chg="del mod">
          <ac:chgData name="Aaron Feuerstein" userId="f5de8b9a-5c09-4bc3-b449-ac980e458ac8" providerId="ADAL" clId="{6880AA10-B4F9-40CA-97FB-D327E6774E76}" dt="2025-06-20T15:33:59.674" v="35" actId="478"/>
          <ac:spMkLst>
            <pc:docMk/>
            <pc:sldMk cId="0" sldId="260"/>
            <ac:spMk id="109" creationId="{00000000-0000-0000-0000-000000000000}"/>
          </ac:spMkLst>
        </pc:spChg>
        <pc:spChg chg="del mod">
          <ac:chgData name="Aaron Feuerstein" userId="f5de8b9a-5c09-4bc3-b449-ac980e458ac8" providerId="ADAL" clId="{6880AA10-B4F9-40CA-97FB-D327E6774E76}" dt="2025-06-20T15:34:02.457" v="37" actId="478"/>
          <ac:spMkLst>
            <pc:docMk/>
            <pc:sldMk cId="0" sldId="260"/>
            <ac:spMk id="110" creationId="{00000000-0000-0000-0000-000000000000}"/>
          </ac:spMkLst>
        </pc:spChg>
        <pc:spChg chg="mod">
          <ac:chgData name="Aaron Feuerstein" userId="f5de8b9a-5c09-4bc3-b449-ac980e458ac8" providerId="ADAL" clId="{6880AA10-B4F9-40CA-97FB-D327E6774E76}" dt="2025-06-20T17:45:12.247" v="682" actId="1076"/>
          <ac:spMkLst>
            <pc:docMk/>
            <pc:sldMk cId="0" sldId="260"/>
            <ac:spMk id="112" creationId="{00000000-0000-0000-0000-000000000000}"/>
          </ac:spMkLst>
        </pc:spChg>
        <pc:graphicFrameChg chg="modGraphic">
          <ac:chgData name="Aaron Feuerstein" userId="f5de8b9a-5c09-4bc3-b449-ac980e458ac8" providerId="ADAL" clId="{6880AA10-B4F9-40CA-97FB-D327E6774E76}" dt="2025-06-20T15:39:16.154" v="222" actId="13238"/>
          <ac:graphicFrameMkLst>
            <pc:docMk/>
            <pc:sldMk cId="0" sldId="260"/>
            <ac:graphicFrameMk id="113" creationId="{00000000-0000-0000-0000-000000000000}"/>
          </ac:graphicFrameMkLst>
        </pc:graphicFrameChg>
        <pc:graphicFrameChg chg="modGraphic">
          <ac:chgData name="Aaron Feuerstein" userId="f5de8b9a-5c09-4bc3-b449-ac980e458ac8" providerId="ADAL" clId="{6880AA10-B4F9-40CA-97FB-D327E6774E76}" dt="2025-06-20T15:39:16.608" v="223" actId="13238"/>
          <ac:graphicFrameMkLst>
            <pc:docMk/>
            <pc:sldMk cId="0" sldId="260"/>
            <ac:graphicFrameMk id="114" creationId="{00000000-0000-0000-0000-000000000000}"/>
          </ac:graphicFrameMkLst>
        </pc:graphicFrameChg>
        <pc:picChg chg="mod">
          <ac:chgData name="Aaron Feuerstein" userId="f5de8b9a-5c09-4bc3-b449-ac980e458ac8" providerId="ADAL" clId="{6880AA10-B4F9-40CA-97FB-D327E6774E76}" dt="2025-06-20T15:52:24.300" v="597" actId="962"/>
          <ac:picMkLst>
            <pc:docMk/>
            <pc:sldMk cId="0" sldId="260"/>
            <ac:picMk id="107" creationId="{00000000-0000-0000-0000-000000000000}"/>
          </ac:picMkLst>
        </pc:picChg>
      </pc:sldChg>
      <pc:sldChg chg="addSp delSp modSp mod">
        <pc:chgData name="Aaron Feuerstein" userId="f5de8b9a-5c09-4bc3-b449-ac980e458ac8" providerId="ADAL" clId="{6880AA10-B4F9-40CA-97FB-D327E6774E76}" dt="2025-06-20T15:54:14.791" v="624" actId="13244"/>
        <pc:sldMkLst>
          <pc:docMk/>
          <pc:sldMk cId="0" sldId="261"/>
        </pc:sldMkLst>
        <pc:spChg chg="add mod ord">
          <ac:chgData name="Aaron Feuerstein" userId="f5de8b9a-5c09-4bc3-b449-ac980e458ac8" providerId="ADAL" clId="{6880AA10-B4F9-40CA-97FB-D327E6774E76}" dt="2025-06-20T15:54:06.808" v="620" actId="13244"/>
          <ac:spMkLst>
            <pc:docMk/>
            <pc:sldMk cId="0" sldId="261"/>
            <ac:spMk id="2" creationId="{3DC19E72-4023-3DB7-AFE6-FA9394E4CECA}"/>
          </ac:spMkLst>
        </pc:spChg>
        <pc:spChg chg="del mod">
          <ac:chgData name="Aaron Feuerstein" userId="f5de8b9a-5c09-4bc3-b449-ac980e458ac8" providerId="ADAL" clId="{6880AA10-B4F9-40CA-97FB-D327E6774E76}" dt="2025-06-20T15:34:06.130" v="39" actId="478"/>
          <ac:spMkLst>
            <pc:docMk/>
            <pc:sldMk cId="0" sldId="261"/>
            <ac:spMk id="120" creationId="{00000000-0000-0000-0000-000000000000}"/>
          </ac:spMkLst>
        </pc:spChg>
        <pc:spChg chg="del mod">
          <ac:chgData name="Aaron Feuerstein" userId="f5de8b9a-5c09-4bc3-b449-ac980e458ac8" providerId="ADAL" clId="{6880AA10-B4F9-40CA-97FB-D327E6774E76}" dt="2025-06-20T15:34:08.598" v="41" actId="478"/>
          <ac:spMkLst>
            <pc:docMk/>
            <pc:sldMk cId="0" sldId="261"/>
            <ac:spMk id="121" creationId="{00000000-0000-0000-0000-000000000000}"/>
          </ac:spMkLst>
        </pc:spChg>
        <pc:spChg chg="mod ord">
          <ac:chgData name="Aaron Feuerstein" userId="f5de8b9a-5c09-4bc3-b449-ac980e458ac8" providerId="ADAL" clId="{6880AA10-B4F9-40CA-97FB-D327E6774E76}" dt="2025-06-20T15:54:08.243" v="621" actId="13244"/>
          <ac:spMkLst>
            <pc:docMk/>
            <pc:sldMk cId="0" sldId="261"/>
            <ac:spMk id="122" creationId="{00000000-0000-0000-0000-000000000000}"/>
          </ac:spMkLst>
        </pc:spChg>
        <pc:spChg chg="ord">
          <ac:chgData name="Aaron Feuerstein" userId="f5de8b9a-5c09-4bc3-b449-ac980e458ac8" providerId="ADAL" clId="{6880AA10-B4F9-40CA-97FB-D327E6774E76}" dt="2025-06-20T15:54:11.060" v="622" actId="13244"/>
          <ac:spMkLst>
            <pc:docMk/>
            <pc:sldMk cId="0" sldId="261"/>
            <ac:spMk id="123" creationId="{00000000-0000-0000-0000-000000000000}"/>
          </ac:spMkLst>
        </pc:spChg>
        <pc:spChg chg="ord">
          <ac:chgData name="Aaron Feuerstein" userId="f5de8b9a-5c09-4bc3-b449-ac980e458ac8" providerId="ADAL" clId="{6880AA10-B4F9-40CA-97FB-D327E6774E76}" dt="2025-06-20T15:54:14.791" v="624" actId="13244"/>
          <ac:spMkLst>
            <pc:docMk/>
            <pc:sldMk cId="0" sldId="261"/>
            <ac:spMk id="125" creationId="{00000000-0000-0000-0000-000000000000}"/>
          </ac:spMkLst>
        </pc:spChg>
        <pc:spChg chg="del mod">
          <ac:chgData name="Aaron Feuerstein" userId="f5de8b9a-5c09-4bc3-b449-ac980e458ac8" providerId="ADAL" clId="{6880AA10-B4F9-40CA-97FB-D327E6774E76}" dt="2025-06-20T15:34:13.713" v="44" actId="478"/>
          <ac:spMkLst>
            <pc:docMk/>
            <pc:sldMk cId="0" sldId="261"/>
            <ac:spMk id="126" creationId="{00000000-0000-0000-0000-000000000000}"/>
          </ac:spMkLst>
        </pc:spChg>
        <pc:spChg chg="del mod">
          <ac:chgData name="Aaron Feuerstein" userId="f5de8b9a-5c09-4bc3-b449-ac980e458ac8" providerId="ADAL" clId="{6880AA10-B4F9-40CA-97FB-D327E6774E76}" dt="2025-06-20T15:34:16.427" v="46" actId="478"/>
          <ac:spMkLst>
            <pc:docMk/>
            <pc:sldMk cId="0" sldId="261"/>
            <ac:spMk id="127" creationId="{00000000-0000-0000-0000-000000000000}"/>
          </ac:spMkLst>
        </pc:spChg>
        <pc:graphicFrameChg chg="modGraphic">
          <ac:chgData name="Aaron Feuerstein" userId="f5de8b9a-5c09-4bc3-b449-ac980e458ac8" providerId="ADAL" clId="{6880AA10-B4F9-40CA-97FB-D327E6774E76}" dt="2025-06-20T15:39:17.929" v="224" actId="13238"/>
          <ac:graphicFrameMkLst>
            <pc:docMk/>
            <pc:sldMk cId="0" sldId="261"/>
            <ac:graphicFrameMk id="129" creationId="{00000000-0000-0000-0000-000000000000}"/>
          </ac:graphicFrameMkLst>
        </pc:graphicFrameChg>
        <pc:picChg chg="mod">
          <ac:chgData name="Aaron Feuerstein" userId="f5de8b9a-5c09-4bc3-b449-ac980e458ac8" providerId="ADAL" clId="{6880AA10-B4F9-40CA-97FB-D327E6774E76}" dt="2025-06-20T15:54:12.446" v="623" actId="962"/>
          <ac:picMkLst>
            <pc:docMk/>
            <pc:sldMk cId="0" sldId="261"/>
            <ac:picMk id="124" creationId="{00000000-0000-0000-0000-000000000000}"/>
          </ac:picMkLst>
        </pc:picChg>
      </pc:sldChg>
      <pc:sldChg chg="addSp delSp modSp mod">
        <pc:chgData name="Aaron Feuerstein" userId="f5de8b9a-5c09-4bc3-b449-ac980e458ac8" providerId="ADAL" clId="{6880AA10-B4F9-40CA-97FB-D327E6774E76}" dt="2025-06-20T17:46:04.928" v="689" actId="948"/>
        <pc:sldMkLst>
          <pc:docMk/>
          <pc:sldMk cId="0" sldId="263"/>
        </pc:sldMkLst>
        <pc:spChg chg="add mod ord">
          <ac:chgData name="Aaron Feuerstein" userId="f5de8b9a-5c09-4bc3-b449-ac980e458ac8" providerId="ADAL" clId="{6880AA10-B4F9-40CA-97FB-D327E6774E76}" dt="2025-06-20T15:54:24.030" v="625" actId="13244"/>
          <ac:spMkLst>
            <pc:docMk/>
            <pc:sldMk cId="0" sldId="263"/>
            <ac:spMk id="2" creationId="{BB7850AF-7FBD-AA55-7361-660F050C6035}"/>
          </ac:spMkLst>
        </pc:spChg>
        <pc:spChg chg="del mod">
          <ac:chgData name="Aaron Feuerstein" userId="f5de8b9a-5c09-4bc3-b449-ac980e458ac8" providerId="ADAL" clId="{6880AA10-B4F9-40CA-97FB-D327E6774E76}" dt="2025-06-20T15:34:19.045" v="48" actId="478"/>
          <ac:spMkLst>
            <pc:docMk/>
            <pc:sldMk cId="0" sldId="263"/>
            <ac:spMk id="150" creationId="{00000000-0000-0000-0000-000000000000}"/>
          </ac:spMkLst>
        </pc:spChg>
        <pc:spChg chg="del mod">
          <ac:chgData name="Aaron Feuerstein" userId="f5de8b9a-5c09-4bc3-b449-ac980e458ac8" providerId="ADAL" clId="{6880AA10-B4F9-40CA-97FB-D327E6774E76}" dt="2025-06-20T15:34:21.552" v="50" actId="478"/>
          <ac:spMkLst>
            <pc:docMk/>
            <pc:sldMk cId="0" sldId="263"/>
            <ac:spMk id="151" creationId="{00000000-0000-0000-0000-000000000000}"/>
          </ac:spMkLst>
        </pc:spChg>
        <pc:spChg chg="mod ord">
          <ac:chgData name="Aaron Feuerstein" userId="f5de8b9a-5c09-4bc3-b449-ac980e458ac8" providerId="ADAL" clId="{6880AA10-B4F9-40CA-97FB-D327E6774E76}" dt="2025-06-20T15:54:26.238" v="626" actId="13244"/>
          <ac:spMkLst>
            <pc:docMk/>
            <pc:sldMk cId="0" sldId="263"/>
            <ac:spMk id="152" creationId="{00000000-0000-0000-0000-000000000000}"/>
          </ac:spMkLst>
        </pc:spChg>
        <pc:spChg chg="ord">
          <ac:chgData name="Aaron Feuerstein" userId="f5de8b9a-5c09-4bc3-b449-ac980e458ac8" providerId="ADAL" clId="{6880AA10-B4F9-40CA-97FB-D327E6774E76}" dt="2025-06-20T15:54:28.903" v="627" actId="13244"/>
          <ac:spMkLst>
            <pc:docMk/>
            <pc:sldMk cId="0" sldId="263"/>
            <ac:spMk id="153" creationId="{00000000-0000-0000-0000-000000000000}"/>
          </ac:spMkLst>
        </pc:spChg>
        <pc:spChg chg="ord">
          <ac:chgData name="Aaron Feuerstein" userId="f5de8b9a-5c09-4bc3-b449-ac980e458ac8" providerId="ADAL" clId="{6880AA10-B4F9-40CA-97FB-D327E6774E76}" dt="2025-06-20T15:54:34.874" v="629" actId="13244"/>
          <ac:spMkLst>
            <pc:docMk/>
            <pc:sldMk cId="0" sldId="263"/>
            <ac:spMk id="155" creationId="{00000000-0000-0000-0000-000000000000}"/>
          </ac:spMkLst>
        </pc:spChg>
        <pc:spChg chg="del mod">
          <ac:chgData name="Aaron Feuerstein" userId="f5de8b9a-5c09-4bc3-b449-ac980e458ac8" providerId="ADAL" clId="{6880AA10-B4F9-40CA-97FB-D327E6774E76}" dt="2025-06-20T15:34:26.192" v="53" actId="478"/>
          <ac:spMkLst>
            <pc:docMk/>
            <pc:sldMk cId="0" sldId="263"/>
            <ac:spMk id="156" creationId="{00000000-0000-0000-0000-000000000000}"/>
          </ac:spMkLst>
        </pc:spChg>
        <pc:spChg chg="del mod">
          <ac:chgData name="Aaron Feuerstein" userId="f5de8b9a-5c09-4bc3-b449-ac980e458ac8" providerId="ADAL" clId="{6880AA10-B4F9-40CA-97FB-D327E6774E76}" dt="2025-06-20T15:34:29.084" v="55" actId="478"/>
          <ac:spMkLst>
            <pc:docMk/>
            <pc:sldMk cId="0" sldId="263"/>
            <ac:spMk id="157" creationId="{00000000-0000-0000-0000-000000000000}"/>
          </ac:spMkLst>
        </pc:spChg>
        <pc:spChg chg="mod">
          <ac:chgData name="Aaron Feuerstein" userId="f5de8b9a-5c09-4bc3-b449-ac980e458ac8" providerId="ADAL" clId="{6880AA10-B4F9-40CA-97FB-D327E6774E76}" dt="2025-06-20T17:46:04.928" v="689" actId="948"/>
          <ac:spMkLst>
            <pc:docMk/>
            <pc:sldMk cId="0" sldId="263"/>
            <ac:spMk id="159" creationId="{00000000-0000-0000-0000-000000000000}"/>
          </ac:spMkLst>
        </pc:spChg>
        <pc:graphicFrameChg chg="mod modGraphic">
          <ac:chgData name="Aaron Feuerstein" userId="f5de8b9a-5c09-4bc3-b449-ac980e458ac8" providerId="ADAL" clId="{6880AA10-B4F9-40CA-97FB-D327E6774E76}" dt="2025-06-20T17:45:45.731" v="686" actId="1076"/>
          <ac:graphicFrameMkLst>
            <pc:docMk/>
            <pc:sldMk cId="0" sldId="263"/>
            <ac:graphicFrameMk id="160" creationId="{00000000-0000-0000-0000-000000000000}"/>
          </ac:graphicFrameMkLst>
        </pc:graphicFrameChg>
        <pc:picChg chg="mod">
          <ac:chgData name="Aaron Feuerstein" userId="f5de8b9a-5c09-4bc3-b449-ac980e458ac8" providerId="ADAL" clId="{6880AA10-B4F9-40CA-97FB-D327E6774E76}" dt="2025-06-20T15:54:30.459" v="628" actId="962"/>
          <ac:picMkLst>
            <pc:docMk/>
            <pc:sldMk cId="0" sldId="263"/>
            <ac:picMk id="154" creationId="{00000000-0000-0000-0000-000000000000}"/>
          </ac:picMkLst>
        </pc:picChg>
      </pc:sldChg>
      <pc:sldChg chg="addSp delSp modSp mod">
        <pc:chgData name="Aaron Feuerstein" userId="f5de8b9a-5c09-4bc3-b449-ac980e458ac8" providerId="ADAL" clId="{6880AA10-B4F9-40CA-97FB-D327E6774E76}" dt="2025-06-20T15:57:31.934" v="636" actId="13244"/>
        <pc:sldMkLst>
          <pc:docMk/>
          <pc:sldMk cId="0" sldId="264"/>
        </pc:sldMkLst>
        <pc:spChg chg="add mod ord">
          <ac:chgData name="Aaron Feuerstein" userId="f5de8b9a-5c09-4bc3-b449-ac980e458ac8" providerId="ADAL" clId="{6880AA10-B4F9-40CA-97FB-D327E6774E76}" dt="2025-06-20T15:57:10.788" v="631" actId="13244"/>
          <ac:spMkLst>
            <pc:docMk/>
            <pc:sldMk cId="0" sldId="264"/>
            <ac:spMk id="2" creationId="{B690076F-1D45-E333-35D3-79CDD4FE4BFA}"/>
          </ac:spMkLst>
        </pc:spChg>
        <pc:spChg chg="del mod">
          <ac:chgData name="Aaron Feuerstein" userId="f5de8b9a-5c09-4bc3-b449-ac980e458ac8" providerId="ADAL" clId="{6880AA10-B4F9-40CA-97FB-D327E6774E76}" dt="2025-06-20T15:34:31.847" v="57" actId="478"/>
          <ac:spMkLst>
            <pc:docMk/>
            <pc:sldMk cId="0" sldId="264"/>
            <ac:spMk id="168" creationId="{00000000-0000-0000-0000-000000000000}"/>
          </ac:spMkLst>
        </pc:spChg>
        <pc:spChg chg="del mod">
          <ac:chgData name="Aaron Feuerstein" userId="f5de8b9a-5c09-4bc3-b449-ac980e458ac8" providerId="ADAL" clId="{6880AA10-B4F9-40CA-97FB-D327E6774E76}" dt="2025-06-20T15:34:34.371" v="59" actId="478"/>
          <ac:spMkLst>
            <pc:docMk/>
            <pc:sldMk cId="0" sldId="264"/>
            <ac:spMk id="169" creationId="{00000000-0000-0000-0000-000000000000}"/>
          </ac:spMkLst>
        </pc:spChg>
        <pc:spChg chg="mod ord">
          <ac:chgData name="Aaron Feuerstein" userId="f5de8b9a-5c09-4bc3-b449-ac980e458ac8" providerId="ADAL" clId="{6880AA10-B4F9-40CA-97FB-D327E6774E76}" dt="2025-06-20T15:57:14.337" v="632" actId="13244"/>
          <ac:spMkLst>
            <pc:docMk/>
            <pc:sldMk cId="0" sldId="264"/>
            <ac:spMk id="170" creationId="{00000000-0000-0000-0000-000000000000}"/>
          </ac:spMkLst>
        </pc:spChg>
        <pc:spChg chg="ord">
          <ac:chgData name="Aaron Feuerstein" userId="f5de8b9a-5c09-4bc3-b449-ac980e458ac8" providerId="ADAL" clId="{6880AA10-B4F9-40CA-97FB-D327E6774E76}" dt="2025-06-20T15:57:17.020" v="634" actId="13244"/>
          <ac:spMkLst>
            <pc:docMk/>
            <pc:sldMk cId="0" sldId="264"/>
            <ac:spMk id="171" creationId="{00000000-0000-0000-0000-000000000000}"/>
          </ac:spMkLst>
        </pc:spChg>
        <pc:spChg chg="ord">
          <ac:chgData name="Aaron Feuerstein" userId="f5de8b9a-5c09-4bc3-b449-ac980e458ac8" providerId="ADAL" clId="{6880AA10-B4F9-40CA-97FB-D327E6774E76}" dt="2025-06-20T15:57:09.040" v="630" actId="13244"/>
          <ac:spMkLst>
            <pc:docMk/>
            <pc:sldMk cId="0" sldId="264"/>
            <ac:spMk id="173" creationId="{00000000-0000-0000-0000-000000000000}"/>
          </ac:spMkLst>
        </pc:spChg>
        <pc:spChg chg="del mod">
          <ac:chgData name="Aaron Feuerstein" userId="f5de8b9a-5c09-4bc3-b449-ac980e458ac8" providerId="ADAL" clId="{6880AA10-B4F9-40CA-97FB-D327E6774E76}" dt="2025-06-20T15:34:39.357" v="62" actId="478"/>
          <ac:spMkLst>
            <pc:docMk/>
            <pc:sldMk cId="0" sldId="264"/>
            <ac:spMk id="174" creationId="{00000000-0000-0000-0000-000000000000}"/>
          </ac:spMkLst>
        </pc:spChg>
        <pc:spChg chg="del mod">
          <ac:chgData name="Aaron Feuerstein" userId="f5de8b9a-5c09-4bc3-b449-ac980e458ac8" providerId="ADAL" clId="{6880AA10-B4F9-40CA-97FB-D327E6774E76}" dt="2025-06-20T15:34:42.281" v="64" actId="478"/>
          <ac:spMkLst>
            <pc:docMk/>
            <pc:sldMk cId="0" sldId="264"/>
            <ac:spMk id="175" creationId="{00000000-0000-0000-0000-000000000000}"/>
          </ac:spMkLst>
        </pc:spChg>
        <pc:graphicFrameChg chg="ord modGraphic">
          <ac:chgData name="Aaron Feuerstein" userId="f5de8b9a-5c09-4bc3-b449-ac980e458ac8" providerId="ADAL" clId="{6880AA10-B4F9-40CA-97FB-D327E6774E76}" dt="2025-06-20T15:57:30.268" v="635" actId="13244"/>
          <ac:graphicFrameMkLst>
            <pc:docMk/>
            <pc:sldMk cId="0" sldId="264"/>
            <ac:graphicFrameMk id="5" creationId="{AA42EA1C-1621-4B4A-8D8A-268504E5BCD4}"/>
          </ac:graphicFrameMkLst>
        </pc:graphicFrameChg>
        <pc:graphicFrameChg chg="modGraphic">
          <ac:chgData name="Aaron Feuerstein" userId="f5de8b9a-5c09-4bc3-b449-ac980e458ac8" providerId="ADAL" clId="{6880AA10-B4F9-40CA-97FB-D327E6774E76}" dt="2025-06-20T15:39:19.929" v="226" actId="13238"/>
          <ac:graphicFrameMkLst>
            <pc:docMk/>
            <pc:sldMk cId="0" sldId="264"/>
            <ac:graphicFrameMk id="177" creationId="{00000000-0000-0000-0000-000000000000}"/>
          </ac:graphicFrameMkLst>
        </pc:graphicFrameChg>
        <pc:graphicFrameChg chg="modGraphic">
          <ac:chgData name="Aaron Feuerstein" userId="f5de8b9a-5c09-4bc3-b449-ac980e458ac8" providerId="ADAL" clId="{6880AA10-B4F9-40CA-97FB-D327E6774E76}" dt="2025-06-20T15:39:20.578" v="227" actId="13238"/>
          <ac:graphicFrameMkLst>
            <pc:docMk/>
            <pc:sldMk cId="0" sldId="264"/>
            <ac:graphicFrameMk id="179" creationId="{00000000-0000-0000-0000-000000000000}"/>
          </ac:graphicFrameMkLst>
        </pc:graphicFrameChg>
        <pc:picChg chg="mod ord">
          <ac:chgData name="Aaron Feuerstein" userId="f5de8b9a-5c09-4bc3-b449-ac980e458ac8" providerId="ADAL" clId="{6880AA10-B4F9-40CA-97FB-D327E6774E76}" dt="2025-06-20T15:57:31.934" v="636" actId="13244"/>
          <ac:picMkLst>
            <pc:docMk/>
            <pc:sldMk cId="0" sldId="264"/>
            <ac:picMk id="3" creationId="{0A89D55C-D847-479F-8BF7-9F753000C0D8}"/>
          </ac:picMkLst>
        </pc:picChg>
        <pc:picChg chg="mod">
          <ac:chgData name="Aaron Feuerstein" userId="f5de8b9a-5c09-4bc3-b449-ac980e458ac8" providerId="ADAL" clId="{6880AA10-B4F9-40CA-97FB-D327E6774E76}" dt="2025-06-20T15:57:15.791" v="633" actId="962"/>
          <ac:picMkLst>
            <pc:docMk/>
            <pc:sldMk cId="0" sldId="264"/>
            <ac:picMk id="172" creationId="{00000000-0000-0000-0000-000000000000}"/>
          </ac:picMkLst>
        </pc:picChg>
        <pc:picChg chg="mod">
          <ac:chgData name="Aaron Feuerstein" userId="f5de8b9a-5c09-4bc3-b449-ac980e458ac8" providerId="ADAL" clId="{6880AA10-B4F9-40CA-97FB-D327E6774E76}" dt="2025-06-20T15:35:41.920" v="182" actId="962"/>
          <ac:picMkLst>
            <pc:docMk/>
            <pc:sldMk cId="0" sldId="264"/>
            <ac:picMk id="178" creationId="{00000000-0000-0000-0000-000000000000}"/>
          </ac:picMkLst>
        </pc:picChg>
      </pc:sldChg>
      <pc:sldChg chg="addSp delSp modSp mod">
        <pc:chgData name="Aaron Feuerstein" userId="f5de8b9a-5c09-4bc3-b449-ac980e458ac8" providerId="ADAL" clId="{6880AA10-B4F9-40CA-97FB-D327E6774E76}" dt="2025-06-20T17:46:42.257" v="695" actId="1076"/>
        <pc:sldMkLst>
          <pc:docMk/>
          <pc:sldMk cId="0" sldId="265"/>
        </pc:sldMkLst>
        <pc:spChg chg="add mod ord">
          <ac:chgData name="Aaron Feuerstein" userId="f5de8b9a-5c09-4bc3-b449-ac980e458ac8" providerId="ADAL" clId="{6880AA10-B4F9-40CA-97FB-D327E6774E76}" dt="2025-06-20T15:58:34.330" v="645" actId="13244"/>
          <ac:spMkLst>
            <pc:docMk/>
            <pc:sldMk cId="0" sldId="265"/>
            <ac:spMk id="2" creationId="{F8690677-5E6B-690C-DE30-F21F6941330D}"/>
          </ac:spMkLst>
        </pc:spChg>
        <pc:spChg chg="del mod">
          <ac:chgData name="Aaron Feuerstein" userId="f5de8b9a-5c09-4bc3-b449-ac980e458ac8" providerId="ADAL" clId="{6880AA10-B4F9-40CA-97FB-D327E6774E76}" dt="2025-06-20T15:38:33.438" v="199" actId="478"/>
          <ac:spMkLst>
            <pc:docMk/>
            <pc:sldMk cId="0" sldId="265"/>
            <ac:spMk id="185" creationId="{00000000-0000-0000-0000-000000000000}"/>
          </ac:spMkLst>
        </pc:spChg>
        <pc:spChg chg="del mod">
          <ac:chgData name="Aaron Feuerstein" userId="f5de8b9a-5c09-4bc3-b449-ac980e458ac8" providerId="ADAL" clId="{6880AA10-B4F9-40CA-97FB-D327E6774E76}" dt="2025-06-20T15:38:36.328" v="201" actId="478"/>
          <ac:spMkLst>
            <pc:docMk/>
            <pc:sldMk cId="0" sldId="265"/>
            <ac:spMk id="186" creationId="{00000000-0000-0000-0000-000000000000}"/>
          </ac:spMkLst>
        </pc:spChg>
        <pc:spChg chg="mod ord">
          <ac:chgData name="Aaron Feuerstein" userId="f5de8b9a-5c09-4bc3-b449-ac980e458ac8" providerId="ADAL" clId="{6880AA10-B4F9-40CA-97FB-D327E6774E76}" dt="2025-06-20T15:58:37.384" v="646" actId="13244"/>
          <ac:spMkLst>
            <pc:docMk/>
            <pc:sldMk cId="0" sldId="265"/>
            <ac:spMk id="187" creationId="{00000000-0000-0000-0000-000000000000}"/>
          </ac:spMkLst>
        </pc:spChg>
        <pc:spChg chg="ord">
          <ac:chgData name="Aaron Feuerstein" userId="f5de8b9a-5c09-4bc3-b449-ac980e458ac8" providerId="ADAL" clId="{6880AA10-B4F9-40CA-97FB-D327E6774E76}" dt="2025-06-20T15:58:42.184" v="648" actId="13244"/>
          <ac:spMkLst>
            <pc:docMk/>
            <pc:sldMk cId="0" sldId="265"/>
            <ac:spMk id="188" creationId="{00000000-0000-0000-0000-000000000000}"/>
          </ac:spMkLst>
        </pc:spChg>
        <pc:spChg chg="ord">
          <ac:chgData name="Aaron Feuerstein" userId="f5de8b9a-5c09-4bc3-b449-ac980e458ac8" providerId="ADAL" clId="{6880AA10-B4F9-40CA-97FB-D327E6774E76}" dt="2025-06-20T15:58:32.950" v="644" actId="13244"/>
          <ac:spMkLst>
            <pc:docMk/>
            <pc:sldMk cId="0" sldId="265"/>
            <ac:spMk id="190" creationId="{00000000-0000-0000-0000-000000000000}"/>
          </ac:spMkLst>
        </pc:spChg>
        <pc:spChg chg="del mod">
          <ac:chgData name="Aaron Feuerstein" userId="f5de8b9a-5c09-4bc3-b449-ac980e458ac8" providerId="ADAL" clId="{6880AA10-B4F9-40CA-97FB-D327E6774E76}" dt="2025-06-20T15:38:40.646" v="204" actId="478"/>
          <ac:spMkLst>
            <pc:docMk/>
            <pc:sldMk cId="0" sldId="265"/>
            <ac:spMk id="191" creationId="{00000000-0000-0000-0000-000000000000}"/>
          </ac:spMkLst>
        </pc:spChg>
        <pc:spChg chg="del mod">
          <ac:chgData name="Aaron Feuerstein" userId="f5de8b9a-5c09-4bc3-b449-ac980e458ac8" providerId="ADAL" clId="{6880AA10-B4F9-40CA-97FB-D327E6774E76}" dt="2025-06-20T15:38:42.843" v="206" actId="478"/>
          <ac:spMkLst>
            <pc:docMk/>
            <pc:sldMk cId="0" sldId="265"/>
            <ac:spMk id="192" creationId="{00000000-0000-0000-0000-000000000000}"/>
          </ac:spMkLst>
        </pc:spChg>
        <pc:spChg chg="mod ord">
          <ac:chgData name="Aaron Feuerstein" userId="f5de8b9a-5c09-4bc3-b449-ac980e458ac8" providerId="ADAL" clId="{6880AA10-B4F9-40CA-97FB-D327E6774E76}" dt="2025-06-20T17:46:25.124" v="691" actId="14100"/>
          <ac:spMkLst>
            <pc:docMk/>
            <pc:sldMk cId="0" sldId="265"/>
            <ac:spMk id="195" creationId="{00000000-0000-0000-0000-000000000000}"/>
          </ac:spMkLst>
        </pc:spChg>
        <pc:graphicFrameChg chg="mod modGraphic">
          <ac:chgData name="Aaron Feuerstein" userId="f5de8b9a-5c09-4bc3-b449-ac980e458ac8" providerId="ADAL" clId="{6880AA10-B4F9-40CA-97FB-D327E6774E76}" dt="2025-06-20T17:46:37.831" v="694" actId="1076"/>
          <ac:graphicFrameMkLst>
            <pc:docMk/>
            <pc:sldMk cId="0" sldId="265"/>
            <ac:graphicFrameMk id="194" creationId="{00000000-0000-0000-0000-000000000000}"/>
          </ac:graphicFrameMkLst>
        </pc:graphicFrameChg>
        <pc:graphicFrameChg chg="mod modGraphic">
          <ac:chgData name="Aaron Feuerstein" userId="f5de8b9a-5c09-4bc3-b449-ac980e458ac8" providerId="ADAL" clId="{6880AA10-B4F9-40CA-97FB-D327E6774E76}" dt="2025-06-20T17:46:42.257" v="695" actId="1076"/>
          <ac:graphicFrameMkLst>
            <pc:docMk/>
            <pc:sldMk cId="0" sldId="265"/>
            <ac:graphicFrameMk id="196" creationId="{00000000-0000-0000-0000-000000000000}"/>
          </ac:graphicFrameMkLst>
        </pc:graphicFrameChg>
        <pc:picChg chg="mod">
          <ac:chgData name="Aaron Feuerstein" userId="f5de8b9a-5c09-4bc3-b449-ac980e458ac8" providerId="ADAL" clId="{6880AA10-B4F9-40CA-97FB-D327E6774E76}" dt="2025-06-20T15:58:38.945" v="647" actId="962"/>
          <ac:picMkLst>
            <pc:docMk/>
            <pc:sldMk cId="0" sldId="265"/>
            <ac:picMk id="189" creationId="{00000000-0000-0000-0000-000000000000}"/>
          </ac:picMkLst>
        </pc:picChg>
      </pc:sldChg>
      <pc:sldChg chg="addSp delSp modSp mod">
        <pc:chgData name="Aaron Feuerstein" userId="f5de8b9a-5c09-4bc3-b449-ac980e458ac8" providerId="ADAL" clId="{6880AA10-B4F9-40CA-97FB-D327E6774E76}" dt="2025-06-20T15:59:00.879" v="653" actId="13244"/>
        <pc:sldMkLst>
          <pc:docMk/>
          <pc:sldMk cId="0" sldId="266"/>
        </pc:sldMkLst>
        <pc:spChg chg="add mod ord">
          <ac:chgData name="Aaron Feuerstein" userId="f5de8b9a-5c09-4bc3-b449-ac980e458ac8" providerId="ADAL" clId="{6880AA10-B4F9-40CA-97FB-D327E6774E76}" dt="2025-06-20T15:58:53.050" v="650" actId="13244"/>
          <ac:spMkLst>
            <pc:docMk/>
            <pc:sldMk cId="0" sldId="266"/>
            <ac:spMk id="2" creationId="{C86E9EC0-C3F0-FB97-9D21-448530EE9646}"/>
          </ac:spMkLst>
        </pc:spChg>
        <pc:spChg chg="del mod">
          <ac:chgData name="Aaron Feuerstein" userId="f5de8b9a-5c09-4bc3-b449-ac980e458ac8" providerId="ADAL" clId="{6880AA10-B4F9-40CA-97FB-D327E6774E76}" dt="2025-06-20T15:38:45.907" v="208" actId="478"/>
          <ac:spMkLst>
            <pc:docMk/>
            <pc:sldMk cId="0" sldId="266"/>
            <ac:spMk id="202" creationId="{00000000-0000-0000-0000-000000000000}"/>
          </ac:spMkLst>
        </pc:spChg>
        <pc:spChg chg="del mod">
          <ac:chgData name="Aaron Feuerstein" userId="f5de8b9a-5c09-4bc3-b449-ac980e458ac8" providerId="ADAL" clId="{6880AA10-B4F9-40CA-97FB-D327E6774E76}" dt="2025-06-20T15:38:48.817" v="210" actId="478"/>
          <ac:spMkLst>
            <pc:docMk/>
            <pc:sldMk cId="0" sldId="266"/>
            <ac:spMk id="203" creationId="{00000000-0000-0000-0000-000000000000}"/>
          </ac:spMkLst>
        </pc:spChg>
        <pc:spChg chg="mod">
          <ac:chgData name="Aaron Feuerstein" userId="f5de8b9a-5c09-4bc3-b449-ac980e458ac8" providerId="ADAL" clId="{6880AA10-B4F9-40CA-97FB-D327E6774E76}" dt="2025-06-20T15:38:51.256" v="211" actId="962"/>
          <ac:spMkLst>
            <pc:docMk/>
            <pc:sldMk cId="0" sldId="266"/>
            <ac:spMk id="204" creationId="{00000000-0000-0000-0000-000000000000}"/>
          </ac:spMkLst>
        </pc:spChg>
        <pc:spChg chg="ord">
          <ac:chgData name="Aaron Feuerstein" userId="f5de8b9a-5c09-4bc3-b449-ac980e458ac8" providerId="ADAL" clId="{6880AA10-B4F9-40CA-97FB-D327E6774E76}" dt="2025-06-20T15:58:58.321" v="652" actId="13244"/>
          <ac:spMkLst>
            <pc:docMk/>
            <pc:sldMk cId="0" sldId="266"/>
            <ac:spMk id="205" creationId="{00000000-0000-0000-0000-000000000000}"/>
          </ac:spMkLst>
        </pc:spChg>
        <pc:spChg chg="ord">
          <ac:chgData name="Aaron Feuerstein" userId="f5de8b9a-5c09-4bc3-b449-ac980e458ac8" providerId="ADAL" clId="{6880AA10-B4F9-40CA-97FB-D327E6774E76}" dt="2025-06-20T15:59:00.879" v="653" actId="13244"/>
          <ac:spMkLst>
            <pc:docMk/>
            <pc:sldMk cId="0" sldId="266"/>
            <ac:spMk id="207" creationId="{00000000-0000-0000-0000-000000000000}"/>
          </ac:spMkLst>
        </pc:spChg>
        <pc:spChg chg="del mod">
          <ac:chgData name="Aaron Feuerstein" userId="f5de8b9a-5c09-4bc3-b449-ac980e458ac8" providerId="ADAL" clId="{6880AA10-B4F9-40CA-97FB-D327E6774E76}" dt="2025-06-20T15:38:54.246" v="213" actId="478"/>
          <ac:spMkLst>
            <pc:docMk/>
            <pc:sldMk cId="0" sldId="266"/>
            <ac:spMk id="208" creationId="{00000000-0000-0000-0000-000000000000}"/>
          </ac:spMkLst>
        </pc:spChg>
        <pc:spChg chg="del mod">
          <ac:chgData name="Aaron Feuerstein" userId="f5de8b9a-5c09-4bc3-b449-ac980e458ac8" providerId="ADAL" clId="{6880AA10-B4F9-40CA-97FB-D327E6774E76}" dt="2025-06-20T15:38:56.630" v="215" actId="478"/>
          <ac:spMkLst>
            <pc:docMk/>
            <pc:sldMk cId="0" sldId="266"/>
            <ac:spMk id="209" creationId="{00000000-0000-0000-0000-000000000000}"/>
          </ac:spMkLst>
        </pc:spChg>
        <pc:spChg chg="del mod">
          <ac:chgData name="Aaron Feuerstein" userId="f5de8b9a-5c09-4bc3-b449-ac980e458ac8" providerId="ADAL" clId="{6880AA10-B4F9-40CA-97FB-D327E6774E76}" dt="2025-06-20T15:39:00.588" v="217" actId="478"/>
          <ac:spMkLst>
            <pc:docMk/>
            <pc:sldMk cId="0" sldId="266"/>
            <ac:spMk id="212" creationId="{00000000-0000-0000-0000-000000000000}"/>
          </ac:spMkLst>
        </pc:spChg>
        <pc:graphicFrameChg chg="modGraphic">
          <ac:chgData name="Aaron Feuerstein" userId="f5de8b9a-5c09-4bc3-b449-ac980e458ac8" providerId="ADAL" clId="{6880AA10-B4F9-40CA-97FB-D327E6774E76}" dt="2025-06-20T15:39:28.948" v="233" actId="13238"/>
          <ac:graphicFrameMkLst>
            <pc:docMk/>
            <pc:sldMk cId="0" sldId="266"/>
            <ac:graphicFrameMk id="213" creationId="{00000000-0000-0000-0000-000000000000}"/>
          </ac:graphicFrameMkLst>
        </pc:graphicFrameChg>
        <pc:graphicFrameChg chg="modGraphic">
          <ac:chgData name="Aaron Feuerstein" userId="f5de8b9a-5c09-4bc3-b449-ac980e458ac8" providerId="ADAL" clId="{6880AA10-B4F9-40CA-97FB-D327E6774E76}" dt="2025-06-20T15:39:29.577" v="234" actId="13238"/>
          <ac:graphicFrameMkLst>
            <pc:docMk/>
            <pc:sldMk cId="0" sldId="266"/>
            <ac:graphicFrameMk id="214" creationId="{00000000-0000-0000-0000-000000000000}"/>
          </ac:graphicFrameMkLst>
        </pc:graphicFrameChg>
        <pc:picChg chg="mod">
          <ac:chgData name="Aaron Feuerstein" userId="f5de8b9a-5c09-4bc3-b449-ac980e458ac8" providerId="ADAL" clId="{6880AA10-B4F9-40CA-97FB-D327E6774E76}" dt="2025-06-20T15:39:03.261" v="218" actId="962"/>
          <ac:picMkLst>
            <pc:docMk/>
            <pc:sldMk cId="0" sldId="266"/>
            <ac:picMk id="16" creationId="{E1BCC311-0D80-436E-8243-123E95D5AE7F}"/>
          </ac:picMkLst>
        </pc:picChg>
        <pc:picChg chg="mod">
          <ac:chgData name="Aaron Feuerstein" userId="f5de8b9a-5c09-4bc3-b449-ac980e458ac8" providerId="ADAL" clId="{6880AA10-B4F9-40CA-97FB-D327E6774E76}" dt="2025-06-20T15:58:57.094" v="651" actId="962"/>
          <ac:picMkLst>
            <pc:docMk/>
            <pc:sldMk cId="0" sldId="266"/>
            <ac:picMk id="206" creationId="{00000000-0000-0000-0000-000000000000}"/>
          </ac:picMkLst>
        </pc:picChg>
      </pc:sldChg>
      <pc:sldChg chg="addSp modSp mod">
        <pc:chgData name="Aaron Feuerstein" userId="f5de8b9a-5c09-4bc3-b449-ac980e458ac8" providerId="ADAL" clId="{6880AA10-B4F9-40CA-97FB-D327E6774E76}" dt="2025-06-20T15:53:28.943" v="611" actId="1076"/>
        <pc:sldMkLst>
          <pc:docMk/>
          <pc:sldMk cId="1343772192" sldId="267"/>
        </pc:sldMkLst>
        <pc:spChg chg="add mod ord">
          <ac:chgData name="Aaron Feuerstein" userId="f5de8b9a-5c09-4bc3-b449-ac980e458ac8" providerId="ADAL" clId="{6880AA10-B4F9-40CA-97FB-D327E6774E76}" dt="2025-06-20T15:51:58.649" v="590" actId="13244"/>
          <ac:spMkLst>
            <pc:docMk/>
            <pc:sldMk cId="1343772192" sldId="267"/>
            <ac:spMk id="2" creationId="{871B7B2B-CD66-39C8-A774-1A0D299064F6}"/>
          </ac:spMkLst>
        </pc:spChg>
        <pc:spChg chg="add mod">
          <ac:chgData name="Aaron Feuerstein" userId="f5de8b9a-5c09-4bc3-b449-ac980e458ac8" providerId="ADAL" clId="{6880AA10-B4F9-40CA-97FB-D327E6774E76}" dt="2025-06-20T15:53:28.943" v="611" actId="1076"/>
          <ac:spMkLst>
            <pc:docMk/>
            <pc:sldMk cId="1343772192" sldId="267"/>
            <ac:spMk id="3" creationId="{3D8D0628-20BA-C99C-15CD-6A00C856B964}"/>
          </ac:spMkLst>
        </pc:spChg>
        <pc:spChg chg="mod ord">
          <ac:chgData name="Aaron Feuerstein" userId="f5de8b9a-5c09-4bc3-b449-ac980e458ac8" providerId="ADAL" clId="{6880AA10-B4F9-40CA-97FB-D327E6774E76}" dt="2025-06-20T15:52:03.056" v="591" actId="13244"/>
          <ac:spMkLst>
            <pc:docMk/>
            <pc:sldMk cId="1343772192" sldId="267"/>
            <ac:spMk id="91" creationId="{00000000-0000-0000-0000-000000000000}"/>
          </ac:spMkLst>
        </pc:spChg>
        <pc:spChg chg="ord">
          <ac:chgData name="Aaron Feuerstein" userId="f5de8b9a-5c09-4bc3-b449-ac980e458ac8" providerId="ADAL" clId="{6880AA10-B4F9-40CA-97FB-D327E6774E76}" dt="2025-06-20T15:52:08.394" v="593" actId="13244"/>
          <ac:spMkLst>
            <pc:docMk/>
            <pc:sldMk cId="1343772192" sldId="267"/>
            <ac:spMk id="92" creationId="{00000000-0000-0000-0000-000000000000}"/>
          </ac:spMkLst>
        </pc:spChg>
        <pc:graphicFrameChg chg="modGraphic">
          <ac:chgData name="Aaron Feuerstein" userId="f5de8b9a-5c09-4bc3-b449-ac980e458ac8" providerId="ADAL" clId="{6880AA10-B4F9-40CA-97FB-D327E6774E76}" dt="2025-06-20T15:39:14.943" v="221" actId="13238"/>
          <ac:graphicFrameMkLst>
            <pc:docMk/>
            <pc:sldMk cId="1343772192" sldId="267"/>
            <ac:graphicFrameMk id="96" creationId="{00000000-0000-0000-0000-000000000000}"/>
          </ac:graphicFrameMkLst>
        </pc:graphicFrameChg>
        <pc:picChg chg="mod">
          <ac:chgData name="Aaron Feuerstein" userId="f5de8b9a-5c09-4bc3-b449-ac980e458ac8" providerId="ADAL" clId="{6880AA10-B4F9-40CA-97FB-D327E6774E76}" dt="2025-06-20T15:52:05.536" v="592" actId="962"/>
          <ac:picMkLst>
            <pc:docMk/>
            <pc:sldMk cId="1343772192" sldId="267"/>
            <ac:picMk id="93" creationId="{00000000-0000-0000-0000-000000000000}"/>
          </ac:picMkLst>
        </pc:picChg>
      </pc:sldChg>
      <pc:sldChg chg="addSp delSp modSp mod">
        <pc:chgData name="Aaron Feuerstein" userId="f5de8b9a-5c09-4bc3-b449-ac980e458ac8" providerId="ADAL" clId="{6880AA10-B4F9-40CA-97FB-D327E6774E76}" dt="2025-06-20T15:58:25.100" v="643" actId="13244"/>
        <pc:sldMkLst>
          <pc:docMk/>
          <pc:sldMk cId="4002710840" sldId="268"/>
        </pc:sldMkLst>
        <pc:spChg chg="add mod ord">
          <ac:chgData name="Aaron Feuerstein" userId="f5de8b9a-5c09-4bc3-b449-ac980e458ac8" providerId="ADAL" clId="{6880AA10-B4F9-40CA-97FB-D327E6774E76}" dt="2025-06-20T15:58:11.754" v="640" actId="13244"/>
          <ac:spMkLst>
            <pc:docMk/>
            <pc:sldMk cId="4002710840" sldId="268"/>
            <ac:spMk id="4" creationId="{01EFA926-9389-EF00-79C9-96C8E23AEDD4}"/>
          </ac:spMkLst>
        </pc:spChg>
        <pc:spChg chg="del mod">
          <ac:chgData name="Aaron Feuerstein" userId="f5de8b9a-5c09-4bc3-b449-ac980e458ac8" providerId="ADAL" clId="{6880AA10-B4F9-40CA-97FB-D327E6774E76}" dt="2025-06-20T15:35:56.622" v="186" actId="478"/>
          <ac:spMkLst>
            <pc:docMk/>
            <pc:sldMk cId="4002710840" sldId="268"/>
            <ac:spMk id="168" creationId="{00000000-0000-0000-0000-000000000000}"/>
          </ac:spMkLst>
        </pc:spChg>
        <pc:spChg chg="del mod">
          <ac:chgData name="Aaron Feuerstein" userId="f5de8b9a-5c09-4bc3-b449-ac980e458ac8" providerId="ADAL" clId="{6880AA10-B4F9-40CA-97FB-D327E6774E76}" dt="2025-06-20T15:35:59.481" v="188" actId="478"/>
          <ac:spMkLst>
            <pc:docMk/>
            <pc:sldMk cId="4002710840" sldId="268"/>
            <ac:spMk id="169" creationId="{00000000-0000-0000-0000-000000000000}"/>
          </ac:spMkLst>
        </pc:spChg>
        <pc:spChg chg="mod ord">
          <ac:chgData name="Aaron Feuerstein" userId="f5de8b9a-5c09-4bc3-b449-ac980e458ac8" providerId="ADAL" clId="{6880AA10-B4F9-40CA-97FB-D327E6774E76}" dt="2025-06-20T15:58:06.766" v="637" actId="13244"/>
          <ac:spMkLst>
            <pc:docMk/>
            <pc:sldMk cId="4002710840" sldId="268"/>
            <ac:spMk id="170" creationId="{00000000-0000-0000-0000-000000000000}"/>
          </ac:spMkLst>
        </pc:spChg>
        <pc:spChg chg="ord">
          <ac:chgData name="Aaron Feuerstein" userId="f5de8b9a-5c09-4bc3-b449-ac980e458ac8" providerId="ADAL" clId="{6880AA10-B4F9-40CA-97FB-D327E6774E76}" dt="2025-06-20T15:58:15.585" v="641" actId="13244"/>
          <ac:spMkLst>
            <pc:docMk/>
            <pc:sldMk cId="4002710840" sldId="268"/>
            <ac:spMk id="171" creationId="{00000000-0000-0000-0000-000000000000}"/>
          </ac:spMkLst>
        </pc:spChg>
        <pc:spChg chg="ord">
          <ac:chgData name="Aaron Feuerstein" userId="f5de8b9a-5c09-4bc3-b449-ac980e458ac8" providerId="ADAL" clId="{6880AA10-B4F9-40CA-97FB-D327E6774E76}" dt="2025-06-20T15:58:09.867" v="639" actId="13244"/>
          <ac:spMkLst>
            <pc:docMk/>
            <pc:sldMk cId="4002710840" sldId="268"/>
            <ac:spMk id="173" creationId="{00000000-0000-0000-0000-000000000000}"/>
          </ac:spMkLst>
        </pc:spChg>
        <pc:spChg chg="del mod">
          <ac:chgData name="Aaron Feuerstein" userId="f5de8b9a-5c09-4bc3-b449-ac980e458ac8" providerId="ADAL" clId="{6880AA10-B4F9-40CA-97FB-D327E6774E76}" dt="2025-06-20T15:36:03.636" v="191" actId="478"/>
          <ac:spMkLst>
            <pc:docMk/>
            <pc:sldMk cId="4002710840" sldId="268"/>
            <ac:spMk id="174" creationId="{00000000-0000-0000-0000-000000000000}"/>
          </ac:spMkLst>
        </pc:spChg>
        <pc:spChg chg="del mod">
          <ac:chgData name="Aaron Feuerstein" userId="f5de8b9a-5c09-4bc3-b449-ac980e458ac8" providerId="ADAL" clId="{6880AA10-B4F9-40CA-97FB-D327E6774E76}" dt="2025-06-20T15:36:05.938" v="193" actId="478"/>
          <ac:spMkLst>
            <pc:docMk/>
            <pc:sldMk cId="4002710840" sldId="268"/>
            <ac:spMk id="175" creationId="{00000000-0000-0000-0000-000000000000}"/>
          </ac:spMkLst>
        </pc:spChg>
        <pc:graphicFrameChg chg="modGraphic">
          <ac:chgData name="Aaron Feuerstein" userId="f5de8b9a-5c09-4bc3-b449-ac980e458ac8" providerId="ADAL" clId="{6880AA10-B4F9-40CA-97FB-D327E6774E76}" dt="2025-06-20T15:39:21.887" v="229" actId="13238"/>
          <ac:graphicFrameMkLst>
            <pc:docMk/>
            <pc:sldMk cId="4002710840" sldId="268"/>
            <ac:graphicFrameMk id="177" creationId="{00000000-0000-0000-0000-000000000000}"/>
          </ac:graphicFrameMkLst>
        </pc:graphicFrameChg>
        <pc:graphicFrameChg chg="modGraphic">
          <ac:chgData name="Aaron Feuerstein" userId="f5de8b9a-5c09-4bc3-b449-ac980e458ac8" providerId="ADAL" clId="{6880AA10-B4F9-40CA-97FB-D327E6774E76}" dt="2025-06-20T15:39:22.818" v="230" actId="13238"/>
          <ac:graphicFrameMkLst>
            <pc:docMk/>
            <pc:sldMk cId="4002710840" sldId="268"/>
            <ac:graphicFrameMk id="179" creationId="{00000000-0000-0000-0000-000000000000}"/>
          </ac:graphicFrameMkLst>
        </pc:graphicFrameChg>
        <pc:picChg chg="mod ord">
          <ac:chgData name="Aaron Feuerstein" userId="f5de8b9a-5c09-4bc3-b449-ac980e458ac8" providerId="ADAL" clId="{6880AA10-B4F9-40CA-97FB-D327E6774E76}" dt="2025-06-20T15:58:25.100" v="643" actId="13244"/>
          <ac:picMkLst>
            <pc:docMk/>
            <pc:sldMk cId="4002710840" sldId="268"/>
            <ac:picMk id="2" creationId="{669CEA52-B6EE-48E6-AF1F-31E82378CF72}"/>
          </ac:picMkLst>
        </pc:picChg>
        <pc:picChg chg="mod ord">
          <ac:chgData name="Aaron Feuerstein" userId="f5de8b9a-5c09-4bc3-b449-ac980e458ac8" providerId="ADAL" clId="{6880AA10-B4F9-40CA-97FB-D327E6774E76}" dt="2025-06-20T15:58:23.440" v="642" actId="13244"/>
          <ac:picMkLst>
            <pc:docMk/>
            <pc:sldMk cId="4002710840" sldId="268"/>
            <ac:picMk id="3" creationId="{AD33469F-944D-4998-BCE7-873BF3819BEA}"/>
          </ac:picMkLst>
        </pc:picChg>
        <pc:picChg chg="mod">
          <ac:chgData name="Aaron Feuerstein" userId="f5de8b9a-5c09-4bc3-b449-ac980e458ac8" providerId="ADAL" clId="{6880AA10-B4F9-40CA-97FB-D327E6774E76}" dt="2025-06-20T15:58:08.273" v="638" actId="962"/>
          <ac:picMkLst>
            <pc:docMk/>
            <pc:sldMk cId="4002710840" sldId="268"/>
            <ac:picMk id="172" creationId="{00000000-0000-0000-0000-000000000000}"/>
          </ac:picMkLst>
        </pc:picChg>
      </pc:sldChg>
    </pc:docChg>
  </pc:docChgLst>
  <pc:docChgLst>
    <pc:chgData name="Regis Marrale" userId="b28590b7-0026-408b-9d62-51b23fc133b4" providerId="ADAL" clId="{A09922BF-75E7-40FF-8659-E1A44A28CEE5}"/>
    <pc:docChg chg="custSel modSld">
      <pc:chgData name="Regis Marrale" userId="b28590b7-0026-408b-9d62-51b23fc133b4" providerId="ADAL" clId="{A09922BF-75E7-40FF-8659-E1A44A28CEE5}" dt="2025-06-04T14:48:27.769" v="6" actId="478"/>
      <pc:docMkLst>
        <pc:docMk/>
      </pc:docMkLst>
      <pc:sldChg chg="delSp modSp mod">
        <pc:chgData name="Regis Marrale" userId="b28590b7-0026-408b-9d62-51b23fc133b4" providerId="ADAL" clId="{A09922BF-75E7-40FF-8659-E1A44A28CEE5}" dt="2025-06-04T14:48:27.769" v="6" actId="478"/>
        <pc:sldMkLst>
          <pc:docMk/>
          <pc:sldMk cId="0" sldId="25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95650" y="754375"/>
            <a:ext cx="51818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77225" y="4777725"/>
            <a:ext cx="6217900" cy="45262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
        <p:cNvGrpSpPr/>
        <p:nvPr/>
      </p:nvGrpSpPr>
      <p:grpSpPr>
        <a:xfrm>
          <a:off x="0" y="0"/>
          <a:ext cx="0" cy="0"/>
          <a:chOff x="0" y="0"/>
          <a:chExt cx="0" cy="0"/>
        </a:xfrm>
      </p:grpSpPr>
      <p:sp>
        <p:nvSpPr>
          <p:cNvPr id="41" name="Google Shape;41;p1:notes"/>
          <p:cNvSpPr txBox="1">
            <a:spLocks noGrp="1"/>
          </p:cNvSpPr>
          <p:nvPr>
            <p:ph type="body" idx="1"/>
          </p:nvPr>
        </p:nvSpPr>
        <p:spPr>
          <a:xfrm>
            <a:off x="777225" y="4777725"/>
            <a:ext cx="6217900" cy="45262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42" name="Google Shape;42;p1: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2: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65" name="Google Shape;165;p2: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7210489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9: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82" name="Google Shape;182;p9: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10: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99" name="Google Shape;199;p10: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g7de6b06b86_0_4: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54" name="Google Shape;54;g7de6b06b86_0_4: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7de6b06b86_0_20: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70" name="Google Shape;70;g7de6b06b86_0_20: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7d812c30e4_0_6: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g7d812c30e4_0_6: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7d812c30e4_0_6: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g7d812c30e4_0_6: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39506302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7de6b06b86_0_35: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00" name="Google Shape;100;g7de6b06b86_0_35: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7de6b06b86_0_49: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17" name="Google Shape;117;g7de6b06b86_0_49: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7de6b06b86_0_77: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47" name="Google Shape;147;g7de6b06b86_0_77: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2:notes"/>
          <p:cNvSpPr txBox="1">
            <a:spLocks noGrp="1"/>
          </p:cNvSpPr>
          <p:nvPr>
            <p:ph type="body" idx="1"/>
          </p:nvPr>
        </p:nvSpPr>
        <p:spPr>
          <a:xfrm>
            <a:off x="777225" y="4777725"/>
            <a:ext cx="6217800" cy="45264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
        <p:nvSpPr>
          <p:cNvPr id="165" name="Google Shape;165;p2:notes"/>
          <p:cNvSpPr>
            <a:spLocks noGrp="1" noRot="1" noChangeAspect="1"/>
          </p:cNvSpPr>
          <p:nvPr>
            <p:ph type="sldImg" idx="2"/>
          </p:nvPr>
        </p:nvSpPr>
        <p:spPr>
          <a:xfrm>
            <a:off x="2428875" y="754063"/>
            <a:ext cx="2914650" cy="37719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Blank" type="obj">
  <p:cSld name="OBJECT">
    <p:spTree>
      <p:nvGrpSpPr>
        <p:cNvPr id="1" name="Shape 12"/>
        <p:cNvGrpSpPr/>
        <p:nvPr/>
      </p:nvGrpSpPr>
      <p:grpSpPr>
        <a:xfrm>
          <a:off x="0" y="0"/>
          <a:ext cx="0" cy="0"/>
          <a:chOff x="0" y="0"/>
          <a:chExt cx="0" cy="0"/>
        </a:xfrm>
      </p:grpSpPr>
      <p:sp>
        <p:nvSpPr>
          <p:cNvPr id="13" name="Google Shape;13;p4"/>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14" name="Google Shape;14;p4"/>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15" name="Google Shape;15;p4"/>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1pPr>
            <a:lvl2pPr marL="25400" marR="0" lvl="1"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2pPr>
            <a:lvl3pPr marL="25400" marR="0" lvl="2"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3pPr>
            <a:lvl4pPr marL="25400" marR="0" lvl="3"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4pPr>
            <a:lvl5pPr marL="25400" marR="0" lvl="4"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5pPr>
            <a:lvl6pPr marL="25400" marR="0" lvl="5"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6pPr>
            <a:lvl7pPr marL="25400" marR="0" lvl="6"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7pPr>
            <a:lvl8pPr marL="25400" marR="0" lvl="7"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8pPr>
            <a:lvl9pPr marL="25400" marR="0" lvl="8"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16"/>
        <p:cNvGrpSpPr/>
        <p:nvPr/>
      </p:nvGrpSpPr>
      <p:grpSpPr>
        <a:xfrm>
          <a:off x="0" y="0"/>
          <a:ext cx="0" cy="0"/>
          <a:chOff x="0" y="0"/>
          <a:chExt cx="0" cy="0"/>
        </a:xfrm>
      </p:grpSpPr>
      <p:sp>
        <p:nvSpPr>
          <p:cNvPr id="17" name="Google Shape;17;p5"/>
          <p:cNvSpPr txBox="1">
            <a:spLocks noGrp="1"/>
          </p:cNvSpPr>
          <p:nvPr>
            <p:ph type="ctrTitle"/>
          </p:nvPr>
        </p:nvSpPr>
        <p:spPr>
          <a:xfrm>
            <a:off x="582930" y="3118104"/>
            <a:ext cx="6606540" cy="211226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5"/>
          <p:cNvSpPr txBox="1">
            <a:spLocks noGrp="1"/>
          </p:cNvSpPr>
          <p:nvPr>
            <p:ph type="subTitle" idx="1"/>
          </p:nvPr>
        </p:nvSpPr>
        <p:spPr>
          <a:xfrm>
            <a:off x="1165860" y="5632704"/>
            <a:ext cx="5440680" cy="2514600"/>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5"/>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0" name="Google Shape;20;p5"/>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1" name="Google Shape;21;p5"/>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1pPr>
            <a:lvl2pPr marL="25400" marR="0" lvl="1"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2pPr>
            <a:lvl3pPr marL="25400" marR="0" lvl="2"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3pPr>
            <a:lvl4pPr marL="25400" marR="0" lvl="3"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4pPr>
            <a:lvl5pPr marL="25400" marR="0" lvl="4"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5pPr>
            <a:lvl6pPr marL="25400" marR="0" lvl="5"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6pPr>
            <a:lvl7pPr marL="25400" marR="0" lvl="6"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7pPr>
            <a:lvl8pPr marL="25400" marR="0" lvl="7"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8pPr>
            <a:lvl9pPr marL="25400" marR="0" lvl="8"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le and Content">
  <p:cSld name="Title and Content">
    <p:spTree>
      <p:nvGrpSpPr>
        <p:cNvPr id="1" name="Shape 22"/>
        <p:cNvGrpSpPr/>
        <p:nvPr/>
      </p:nvGrpSpPr>
      <p:grpSpPr>
        <a:xfrm>
          <a:off x="0" y="0"/>
          <a:ext cx="0" cy="0"/>
          <a:chOff x="0" y="0"/>
          <a:chExt cx="0" cy="0"/>
        </a:xfrm>
      </p:grpSpPr>
      <p:sp>
        <p:nvSpPr>
          <p:cNvPr id="23" name="Google Shape;23;p6"/>
          <p:cNvSpPr txBox="1">
            <a:spLocks noGrp="1"/>
          </p:cNvSpPr>
          <p:nvPr>
            <p:ph type="title"/>
          </p:nvPr>
        </p:nvSpPr>
        <p:spPr>
          <a:xfrm>
            <a:off x="388620" y="402336"/>
            <a:ext cx="6995160" cy="16093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6"/>
          <p:cNvSpPr txBox="1">
            <a:spLocks noGrp="1"/>
          </p:cNvSpPr>
          <p:nvPr>
            <p:ph type="body" idx="1"/>
          </p:nvPr>
        </p:nvSpPr>
        <p:spPr>
          <a:xfrm>
            <a:off x="388620" y="2313432"/>
            <a:ext cx="6995160" cy="6638544"/>
          </a:xfrm>
          <a:prstGeom prst="rect">
            <a:avLst/>
          </a:prstGeom>
          <a:noFill/>
          <a:ln>
            <a:noFill/>
          </a:ln>
        </p:spPr>
        <p:txBody>
          <a:bodyPr spcFirstLastPara="1" wrap="square" lIns="0" tIns="0" rIns="0" bIns="0" anchor="t" anchorCtr="0">
            <a:spAutoFit/>
          </a:bodyPr>
          <a:lstStyle>
            <a:lvl1pPr marL="457200" lvl="0" indent="-228600" algn="l">
              <a:lnSpc>
                <a:spcPct val="100000"/>
              </a:lnSpc>
              <a:spcBef>
                <a:spcPts val="0"/>
              </a:spcBef>
              <a:spcAft>
                <a:spcPts val="0"/>
              </a:spcAft>
              <a:buSzPts val="1400"/>
              <a:buNone/>
              <a:defRPr/>
            </a:lvl1pPr>
            <a:lvl2pPr marL="914400" lvl="1" indent="-228600" algn="l">
              <a:lnSpc>
                <a:spcPct val="100000"/>
              </a:lnSpc>
              <a:spcBef>
                <a:spcPts val="0"/>
              </a:spcBef>
              <a:spcAft>
                <a:spcPts val="0"/>
              </a:spcAft>
              <a:buSzPts val="1400"/>
              <a:buNone/>
              <a:defRPr/>
            </a:lvl2pPr>
            <a:lvl3pPr marL="1371600" lvl="2" indent="-228600" algn="l">
              <a:lnSpc>
                <a:spcPct val="100000"/>
              </a:lnSpc>
              <a:spcBef>
                <a:spcPts val="0"/>
              </a:spcBef>
              <a:spcAft>
                <a:spcPts val="0"/>
              </a:spcAft>
              <a:buSzPts val="1400"/>
              <a:buNone/>
              <a:defRPr/>
            </a:lvl3pPr>
            <a:lvl4pPr marL="1828800" lvl="3" indent="-228600" algn="l">
              <a:lnSpc>
                <a:spcPct val="100000"/>
              </a:lnSpc>
              <a:spcBef>
                <a:spcPts val="0"/>
              </a:spcBef>
              <a:spcAft>
                <a:spcPts val="0"/>
              </a:spcAft>
              <a:buSzPts val="1400"/>
              <a:buNone/>
              <a:defRPr/>
            </a:lvl4pPr>
            <a:lvl5pPr marL="2286000" lvl="4" indent="-228600" algn="l">
              <a:lnSpc>
                <a:spcPct val="100000"/>
              </a:lnSpc>
              <a:spcBef>
                <a:spcPts val="0"/>
              </a:spcBef>
              <a:spcAft>
                <a:spcPts val="0"/>
              </a:spcAft>
              <a:buSzPts val="1400"/>
              <a:buNone/>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25" name="Google Shape;25;p6"/>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6" name="Google Shape;26;p6"/>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7" name="Google Shape;27;p6"/>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1pPr>
            <a:lvl2pPr marL="25400" marR="0" lvl="1"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2pPr>
            <a:lvl3pPr marL="25400" marR="0" lvl="2"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3pPr>
            <a:lvl4pPr marL="25400" marR="0" lvl="3"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4pPr>
            <a:lvl5pPr marL="25400" marR="0" lvl="4"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5pPr>
            <a:lvl6pPr marL="25400" marR="0" lvl="5"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6pPr>
            <a:lvl7pPr marL="25400" marR="0" lvl="6"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7pPr>
            <a:lvl8pPr marL="25400" marR="0" lvl="7"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8pPr>
            <a:lvl9pPr marL="25400" marR="0" lvl="8"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Two Content">
  <p:cSld name="Two Conten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88620" y="402336"/>
            <a:ext cx="6995160" cy="16093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7"/>
          <p:cNvSpPr txBox="1">
            <a:spLocks noGrp="1"/>
          </p:cNvSpPr>
          <p:nvPr>
            <p:ph type="body" idx="1"/>
          </p:nvPr>
        </p:nvSpPr>
        <p:spPr>
          <a:xfrm>
            <a:off x="388620" y="2313432"/>
            <a:ext cx="3380994" cy="6638544"/>
          </a:xfrm>
          <a:prstGeom prst="rect">
            <a:avLst/>
          </a:prstGeom>
          <a:noFill/>
          <a:ln>
            <a:noFill/>
          </a:ln>
        </p:spPr>
        <p:txBody>
          <a:bodyPr spcFirstLastPara="1" wrap="square" lIns="0" tIns="0" rIns="0" bIns="0" anchor="t" anchorCtr="0">
            <a:spAutoFit/>
          </a:bodyPr>
          <a:lstStyle>
            <a:lvl1pPr marL="457200" lvl="0" indent="-228600" algn="l">
              <a:lnSpc>
                <a:spcPct val="100000"/>
              </a:lnSpc>
              <a:spcBef>
                <a:spcPts val="0"/>
              </a:spcBef>
              <a:spcAft>
                <a:spcPts val="0"/>
              </a:spcAft>
              <a:buSzPts val="1400"/>
              <a:buNone/>
              <a:defRPr/>
            </a:lvl1pPr>
            <a:lvl2pPr marL="914400" lvl="1" indent="-228600" algn="l">
              <a:lnSpc>
                <a:spcPct val="100000"/>
              </a:lnSpc>
              <a:spcBef>
                <a:spcPts val="0"/>
              </a:spcBef>
              <a:spcAft>
                <a:spcPts val="0"/>
              </a:spcAft>
              <a:buSzPts val="1400"/>
              <a:buNone/>
              <a:defRPr/>
            </a:lvl2pPr>
            <a:lvl3pPr marL="1371600" lvl="2" indent="-228600" algn="l">
              <a:lnSpc>
                <a:spcPct val="100000"/>
              </a:lnSpc>
              <a:spcBef>
                <a:spcPts val="0"/>
              </a:spcBef>
              <a:spcAft>
                <a:spcPts val="0"/>
              </a:spcAft>
              <a:buSzPts val="1400"/>
              <a:buNone/>
              <a:defRPr/>
            </a:lvl3pPr>
            <a:lvl4pPr marL="1828800" lvl="3" indent="-228600" algn="l">
              <a:lnSpc>
                <a:spcPct val="100000"/>
              </a:lnSpc>
              <a:spcBef>
                <a:spcPts val="0"/>
              </a:spcBef>
              <a:spcAft>
                <a:spcPts val="0"/>
              </a:spcAft>
              <a:buSzPts val="1400"/>
              <a:buNone/>
              <a:defRPr/>
            </a:lvl4pPr>
            <a:lvl5pPr marL="2286000" lvl="4" indent="-228600" algn="l">
              <a:lnSpc>
                <a:spcPct val="100000"/>
              </a:lnSpc>
              <a:spcBef>
                <a:spcPts val="0"/>
              </a:spcBef>
              <a:spcAft>
                <a:spcPts val="0"/>
              </a:spcAft>
              <a:buSzPts val="1400"/>
              <a:buNone/>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31" name="Google Shape;31;p7"/>
          <p:cNvSpPr txBox="1">
            <a:spLocks noGrp="1"/>
          </p:cNvSpPr>
          <p:nvPr>
            <p:ph type="body" idx="2"/>
          </p:nvPr>
        </p:nvSpPr>
        <p:spPr>
          <a:xfrm>
            <a:off x="4002786" y="2313432"/>
            <a:ext cx="3380994" cy="6638544"/>
          </a:xfrm>
          <a:prstGeom prst="rect">
            <a:avLst/>
          </a:prstGeom>
          <a:noFill/>
          <a:ln>
            <a:noFill/>
          </a:ln>
        </p:spPr>
        <p:txBody>
          <a:bodyPr spcFirstLastPara="1" wrap="square" lIns="0" tIns="0" rIns="0" bIns="0" anchor="t" anchorCtr="0">
            <a:spAutoFit/>
          </a:bodyPr>
          <a:lstStyle>
            <a:lvl1pPr marL="457200" lvl="0" indent="-228600" algn="l">
              <a:lnSpc>
                <a:spcPct val="100000"/>
              </a:lnSpc>
              <a:spcBef>
                <a:spcPts val="0"/>
              </a:spcBef>
              <a:spcAft>
                <a:spcPts val="0"/>
              </a:spcAft>
              <a:buSzPts val="1400"/>
              <a:buNone/>
              <a:defRPr/>
            </a:lvl1pPr>
            <a:lvl2pPr marL="914400" lvl="1" indent="-228600" algn="l">
              <a:lnSpc>
                <a:spcPct val="100000"/>
              </a:lnSpc>
              <a:spcBef>
                <a:spcPts val="0"/>
              </a:spcBef>
              <a:spcAft>
                <a:spcPts val="0"/>
              </a:spcAft>
              <a:buSzPts val="1400"/>
              <a:buNone/>
              <a:defRPr/>
            </a:lvl2pPr>
            <a:lvl3pPr marL="1371600" lvl="2" indent="-228600" algn="l">
              <a:lnSpc>
                <a:spcPct val="100000"/>
              </a:lnSpc>
              <a:spcBef>
                <a:spcPts val="0"/>
              </a:spcBef>
              <a:spcAft>
                <a:spcPts val="0"/>
              </a:spcAft>
              <a:buSzPts val="1400"/>
              <a:buNone/>
              <a:defRPr/>
            </a:lvl3pPr>
            <a:lvl4pPr marL="1828800" lvl="3" indent="-228600" algn="l">
              <a:lnSpc>
                <a:spcPct val="100000"/>
              </a:lnSpc>
              <a:spcBef>
                <a:spcPts val="0"/>
              </a:spcBef>
              <a:spcAft>
                <a:spcPts val="0"/>
              </a:spcAft>
              <a:buSzPts val="1400"/>
              <a:buNone/>
              <a:defRPr/>
            </a:lvl4pPr>
            <a:lvl5pPr marL="2286000" lvl="4" indent="-228600" algn="l">
              <a:lnSpc>
                <a:spcPct val="100000"/>
              </a:lnSpc>
              <a:spcBef>
                <a:spcPts val="0"/>
              </a:spcBef>
              <a:spcAft>
                <a:spcPts val="0"/>
              </a:spcAft>
              <a:buSzPts val="1400"/>
              <a:buNone/>
              <a:defRPr/>
            </a:lvl5pPr>
            <a:lvl6pPr marL="2743200" lvl="5" indent="-228600" algn="l">
              <a:lnSpc>
                <a:spcPct val="100000"/>
              </a:lnSpc>
              <a:spcBef>
                <a:spcPts val="0"/>
              </a:spcBef>
              <a:spcAft>
                <a:spcPts val="0"/>
              </a:spcAft>
              <a:buSzPts val="1400"/>
              <a:buNone/>
              <a:defRPr/>
            </a:lvl6pPr>
            <a:lvl7pPr marL="3200400" lvl="6" indent="-228600" algn="l">
              <a:lnSpc>
                <a:spcPct val="100000"/>
              </a:lnSpc>
              <a:spcBef>
                <a:spcPts val="0"/>
              </a:spcBef>
              <a:spcAft>
                <a:spcPts val="0"/>
              </a:spcAft>
              <a:buSzPts val="1400"/>
              <a:buNone/>
              <a:defRPr/>
            </a:lvl7pPr>
            <a:lvl8pPr marL="3657600" lvl="7" indent="-228600" algn="l">
              <a:lnSpc>
                <a:spcPct val="100000"/>
              </a:lnSpc>
              <a:spcBef>
                <a:spcPts val="0"/>
              </a:spcBef>
              <a:spcAft>
                <a:spcPts val="0"/>
              </a:spcAft>
              <a:buSzPts val="1400"/>
              <a:buNone/>
              <a:defRPr/>
            </a:lvl8pPr>
            <a:lvl9pPr marL="4114800" lvl="8" indent="-228600" algn="l">
              <a:lnSpc>
                <a:spcPct val="100000"/>
              </a:lnSpc>
              <a:spcBef>
                <a:spcPts val="0"/>
              </a:spcBef>
              <a:spcAft>
                <a:spcPts val="0"/>
              </a:spcAft>
              <a:buSzPts val="1400"/>
              <a:buNone/>
              <a:defRPr/>
            </a:lvl9pPr>
          </a:lstStyle>
          <a:p>
            <a:endParaRPr/>
          </a:p>
        </p:txBody>
      </p:sp>
      <p:sp>
        <p:nvSpPr>
          <p:cNvPr id="32" name="Google Shape;32;p7"/>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3" name="Google Shape;33;p7"/>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4" name="Google Shape;34;p7"/>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1pPr>
            <a:lvl2pPr marL="25400" marR="0" lvl="1"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2pPr>
            <a:lvl3pPr marL="25400" marR="0" lvl="2"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3pPr>
            <a:lvl4pPr marL="25400" marR="0" lvl="3"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4pPr>
            <a:lvl5pPr marL="25400" marR="0" lvl="4"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5pPr>
            <a:lvl6pPr marL="25400" marR="0" lvl="5"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6pPr>
            <a:lvl7pPr marL="25400" marR="0" lvl="6"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7pPr>
            <a:lvl8pPr marL="25400" marR="0" lvl="7"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8pPr>
            <a:lvl9pPr marL="25400" marR="0" lvl="8"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Title Only">
  <p:cSld name="Title Only">
    <p:spTree>
      <p:nvGrpSpPr>
        <p:cNvPr id="1" name="Shape 35"/>
        <p:cNvGrpSpPr/>
        <p:nvPr/>
      </p:nvGrpSpPr>
      <p:grpSpPr>
        <a:xfrm>
          <a:off x="0" y="0"/>
          <a:ext cx="0" cy="0"/>
          <a:chOff x="0" y="0"/>
          <a:chExt cx="0" cy="0"/>
        </a:xfrm>
      </p:grpSpPr>
      <p:sp>
        <p:nvSpPr>
          <p:cNvPr id="36" name="Google Shape;36;p8"/>
          <p:cNvSpPr txBox="1">
            <a:spLocks noGrp="1"/>
          </p:cNvSpPr>
          <p:nvPr>
            <p:ph type="title"/>
          </p:nvPr>
        </p:nvSpPr>
        <p:spPr>
          <a:xfrm>
            <a:off x="388620" y="402336"/>
            <a:ext cx="6995160" cy="1609344"/>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8"/>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lvl="0" algn="ctr">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8" name="Google Shape;38;p8"/>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lvl="0" algn="l">
              <a:lnSpc>
                <a:spcPct val="100000"/>
              </a:lnSpc>
              <a:spcBef>
                <a:spcPts val="0"/>
              </a:spcBef>
              <a:spcAft>
                <a:spcPts val="0"/>
              </a:spcAft>
              <a:buSzPts val="1400"/>
              <a:buNone/>
              <a:defRPr>
                <a:solidFill>
                  <a:srgbClr val="888888"/>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9" name="Google Shape;39;p8"/>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1pPr>
            <a:lvl2pPr marL="25400" marR="0" lvl="1"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2pPr>
            <a:lvl3pPr marL="25400" marR="0" lvl="2"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3pPr>
            <a:lvl4pPr marL="25400" marR="0" lvl="3"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4pPr>
            <a:lvl5pPr marL="25400" marR="0" lvl="4"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5pPr>
            <a:lvl6pPr marL="25400" marR="0" lvl="5"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6pPr>
            <a:lvl7pPr marL="25400" marR="0" lvl="6"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7pPr>
            <a:lvl8pPr marL="25400" marR="0" lvl="7"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8pPr>
            <a:lvl9pPr marL="25400" marR="0" lvl="8" indent="0" algn="l">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
          <p:cNvSpPr/>
          <p:nvPr/>
        </p:nvSpPr>
        <p:spPr>
          <a:xfrm>
            <a:off x="2011173" y="0"/>
            <a:ext cx="5761355" cy="530860"/>
          </a:xfrm>
          <a:custGeom>
            <a:avLst/>
            <a:gdLst/>
            <a:ahLst/>
            <a:cxnLst/>
            <a:rect l="l" t="t" r="r" b="b"/>
            <a:pathLst>
              <a:path w="5761355" h="530860" extrusionOk="0">
                <a:moveTo>
                  <a:pt x="0" y="530351"/>
                </a:moveTo>
                <a:lnTo>
                  <a:pt x="5761227" y="530351"/>
                </a:lnTo>
                <a:lnTo>
                  <a:pt x="5761227" y="0"/>
                </a:lnTo>
                <a:lnTo>
                  <a:pt x="0" y="0"/>
                </a:lnTo>
                <a:lnTo>
                  <a:pt x="0" y="530351"/>
                </a:lnTo>
                <a:close/>
              </a:path>
            </a:pathLst>
          </a:custGeom>
          <a:solidFill>
            <a:srgbClr val="4B5EAB"/>
          </a:solid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dk1"/>
              </a:solidFill>
              <a:latin typeface="Calibri"/>
              <a:ea typeface="Calibri"/>
              <a:cs typeface="Calibri"/>
              <a:sym typeface="Calibri"/>
            </a:endParaRPr>
          </a:p>
        </p:txBody>
      </p:sp>
      <p:sp>
        <p:nvSpPr>
          <p:cNvPr id="7" name="Google Shape;7;p3"/>
          <p:cNvSpPr txBox="1">
            <a:spLocks noGrp="1"/>
          </p:cNvSpPr>
          <p:nvPr>
            <p:ph type="title"/>
          </p:nvPr>
        </p:nvSpPr>
        <p:spPr>
          <a:xfrm>
            <a:off x="388620" y="402336"/>
            <a:ext cx="6995160" cy="1609344"/>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8" name="Google Shape;8;p3"/>
          <p:cNvSpPr txBox="1">
            <a:spLocks noGrp="1"/>
          </p:cNvSpPr>
          <p:nvPr>
            <p:ph type="body" idx="1"/>
          </p:nvPr>
        </p:nvSpPr>
        <p:spPr>
          <a:xfrm>
            <a:off x="388620" y="2313432"/>
            <a:ext cx="6995160" cy="6638544"/>
          </a:xfrm>
          <a:prstGeom prst="rect">
            <a:avLst/>
          </a:prstGeom>
          <a:noFill/>
          <a:ln>
            <a:noFill/>
          </a:ln>
        </p:spPr>
        <p:txBody>
          <a:bodyPr spcFirstLastPara="1" wrap="square" lIns="0" tIns="0" rIns="0" bIns="0" anchor="t" anchorCtr="0">
            <a:spAutoFit/>
          </a:bodyPr>
          <a:lstStyle>
            <a:lvl1pPr marL="457200" marR="0" lvl="0"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Calibri"/>
                <a:ea typeface="Calibri"/>
                <a:cs typeface="Calibri"/>
                <a:sym typeface="Calibri"/>
              </a:defRPr>
            </a:lvl9pPr>
          </a:lstStyle>
          <a:p>
            <a:endParaRPr/>
          </a:p>
        </p:txBody>
      </p:sp>
      <p:sp>
        <p:nvSpPr>
          <p:cNvPr id="9" name="Google Shape;9;p3"/>
          <p:cNvSpPr txBox="1">
            <a:spLocks noGrp="1"/>
          </p:cNvSpPr>
          <p:nvPr>
            <p:ph type="ftr" idx="11"/>
          </p:nvPr>
        </p:nvSpPr>
        <p:spPr>
          <a:xfrm>
            <a:off x="2642616" y="9354312"/>
            <a:ext cx="2487168" cy="502920"/>
          </a:xfrm>
          <a:prstGeom prst="rect">
            <a:avLst/>
          </a:prstGeom>
          <a:noFill/>
          <a:ln>
            <a:noFill/>
          </a:ln>
        </p:spPr>
        <p:txBody>
          <a:bodyPr spcFirstLastPara="1" wrap="square" lIns="0" tIns="0" rIns="0" bIns="0" anchor="t" anchorCtr="0">
            <a:spAutoFit/>
          </a:bodyPr>
          <a:lstStyle>
            <a:lvl1pPr marR="0" lvl="0" algn="ctr" rtl="0">
              <a:lnSpc>
                <a:spcPct val="100000"/>
              </a:lnSpc>
              <a:spcBef>
                <a:spcPts val="0"/>
              </a:spcBef>
              <a:spcAft>
                <a:spcPts val="0"/>
              </a:spcAft>
              <a:buClr>
                <a:srgbClr val="000000"/>
              </a:buClr>
              <a:buSzPts val="1400"/>
              <a:buFont typeface="Arial"/>
              <a:buNone/>
              <a:defRPr sz="18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10" name="Google Shape;10;p3"/>
          <p:cNvSpPr txBox="1">
            <a:spLocks noGrp="1"/>
          </p:cNvSpPr>
          <p:nvPr>
            <p:ph type="dt" idx="10"/>
          </p:nvPr>
        </p:nvSpPr>
        <p:spPr>
          <a:xfrm>
            <a:off x="388620" y="9354312"/>
            <a:ext cx="1787652" cy="502920"/>
          </a:xfrm>
          <a:prstGeom prst="rect">
            <a:avLst/>
          </a:prstGeom>
          <a:noFill/>
          <a:ln>
            <a:noFill/>
          </a:ln>
        </p:spPr>
        <p:txBody>
          <a:bodyPr spcFirstLastPara="1" wrap="square" lIns="0" tIns="0" rIns="0" bIns="0" anchor="t" anchorCtr="0">
            <a:spAutoFit/>
          </a:bodyPr>
          <a:lstStyle>
            <a:lvl1pPr marR="0" lvl="0" algn="l" rtl="0">
              <a:lnSpc>
                <a:spcPct val="100000"/>
              </a:lnSpc>
              <a:spcBef>
                <a:spcPts val="0"/>
              </a:spcBef>
              <a:spcAft>
                <a:spcPts val="0"/>
              </a:spcAft>
              <a:buClr>
                <a:srgbClr val="000000"/>
              </a:buClr>
              <a:buSzPts val="1400"/>
              <a:buFont typeface="Arial"/>
              <a:buNone/>
              <a:defRPr sz="18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11" name="Google Shape;11;p3"/>
          <p:cNvSpPr txBox="1">
            <a:spLocks noGrp="1"/>
          </p:cNvSpPr>
          <p:nvPr>
            <p:ph type="sldNum" idx="12"/>
          </p:nvPr>
        </p:nvSpPr>
        <p:spPr>
          <a:xfrm>
            <a:off x="7227519" y="9715195"/>
            <a:ext cx="113665" cy="156209"/>
          </a:xfrm>
          <a:prstGeom prst="rect">
            <a:avLst/>
          </a:prstGeom>
          <a:noFill/>
          <a:ln>
            <a:noFill/>
          </a:ln>
        </p:spPr>
        <p:txBody>
          <a:bodyPr spcFirstLastPara="1" wrap="square" lIns="0" tIns="0" rIns="0" bIns="0" anchor="t" anchorCtr="0">
            <a:spAutoFit/>
          </a:bodyPr>
          <a:lstStyle>
            <a:lvl1pPr marL="25400" marR="0" lvl="0"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1pPr>
            <a:lvl2pPr marL="25400" marR="0" lvl="1"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2pPr>
            <a:lvl3pPr marL="25400" marR="0" lvl="2"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3pPr>
            <a:lvl4pPr marL="25400" marR="0" lvl="3"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4pPr>
            <a:lvl5pPr marL="25400" marR="0" lvl="4"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5pPr>
            <a:lvl6pPr marL="25400" marR="0" lvl="5"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6pPr>
            <a:lvl7pPr marL="25400" marR="0" lvl="6"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7pPr>
            <a:lvl8pPr marL="25400" marR="0" lvl="7"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8pPr>
            <a:lvl9pPr marL="25400" marR="0" lvl="8" indent="0" algn="l" rtl="0">
              <a:lnSpc>
                <a:spcPct val="100000"/>
              </a:lnSpc>
              <a:spcBef>
                <a:spcPts val="0"/>
              </a:spcBef>
              <a:spcAft>
                <a:spcPts val="0"/>
              </a:spcAft>
              <a:buClr>
                <a:srgbClr val="000000"/>
              </a:buClr>
              <a:buSzPts val="800"/>
              <a:buFont typeface="Arial"/>
              <a:buNone/>
              <a:defRPr sz="800" b="0" i="0" u="none" strike="noStrike" cap="none">
                <a:solidFill>
                  <a:srgbClr val="293983"/>
                </a:solidFill>
                <a:latin typeface="Arial Black"/>
                <a:ea typeface="Arial Black"/>
                <a:cs typeface="Arial Black"/>
                <a:sym typeface="Arial Black"/>
              </a:defRPr>
            </a:lvl9pPr>
          </a:lstStyle>
          <a:p>
            <a:pPr marL="25400" lvl="0" indent="0" algn="l"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creativecommons.org/licenses/by-nc/4.0/"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hyperlink" Target="http://creativecommons.org/licenses/by-nc/4.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Shape 43"/>
        <p:cNvGrpSpPr/>
        <p:nvPr/>
      </p:nvGrpSpPr>
      <p:grpSpPr>
        <a:xfrm>
          <a:off x="0" y="0"/>
          <a:ext cx="0" cy="0"/>
          <a:chOff x="0" y="0"/>
          <a:chExt cx="0" cy="0"/>
        </a:xfrm>
      </p:grpSpPr>
      <p:sp>
        <p:nvSpPr>
          <p:cNvPr id="47" name="Google Shape;47;p1">
            <a:extLst>
              <a:ext uri="{C183D7F6-B498-43B3-948B-1728B52AA6E4}">
                <adec:decorative xmlns:adec="http://schemas.microsoft.com/office/drawing/2017/decorative" val="1"/>
              </a:ext>
            </a:extLst>
          </p:cNvPr>
          <p:cNvSpPr/>
          <p:nvPr/>
        </p:nvSpPr>
        <p:spPr>
          <a:xfrm>
            <a:off x="10900" y="13729"/>
            <a:ext cx="7772400" cy="81318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929AD61D-DD50-BB2C-3308-867A512A094A}"/>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err="1"/>
              <a:t>Briceville</a:t>
            </a:r>
            <a:r>
              <a:rPr lang="en-US" dirty="0"/>
              <a:t> Teacher Guide</a:t>
            </a:r>
          </a:p>
        </p:txBody>
      </p:sp>
      <p:sp>
        <p:nvSpPr>
          <p:cNvPr id="48" name="Google Shape;48;p1"/>
          <p:cNvSpPr txBox="1"/>
          <p:nvPr/>
        </p:nvSpPr>
        <p:spPr>
          <a:xfrm>
            <a:off x="2286000" y="153949"/>
            <a:ext cx="4524295" cy="584775"/>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latin typeface="Calibri"/>
                <a:ea typeface="Calibri"/>
                <a:cs typeface="Calibri"/>
                <a:sym typeface="Calibri"/>
              </a:rPr>
              <a:t>Tennessee District Science Network </a:t>
            </a:r>
            <a:r>
              <a:rPr lang="en-US" sz="1600" b="1" i="0" u="none" strike="noStrike" cap="none" dirty="0">
                <a:solidFill>
                  <a:schemeClr val="dk1"/>
                </a:solidFill>
                <a:latin typeface="Calibri"/>
                <a:ea typeface="Calibri"/>
                <a:cs typeface="Calibri"/>
                <a:sym typeface="Calibri"/>
              </a:rPr>
              <a:t>Task Library</a:t>
            </a:r>
            <a:endParaRPr sz="1400" b="0" i="0" u="none" strike="noStrike" cap="none" dirty="0">
              <a:solidFill>
                <a:srgbClr val="000000"/>
              </a:solidFill>
              <a:latin typeface="Arial"/>
              <a:ea typeface="Arial"/>
              <a:cs typeface="Arial"/>
              <a:sym typeface="Arial"/>
            </a:endParaRPr>
          </a:p>
        </p:txBody>
      </p:sp>
      <p:pic>
        <p:nvPicPr>
          <p:cNvPr id="49" name="Google Shape;49;p1" descr="Image result for creative commons tennessee stars logo"/>
          <p:cNvPicPr preferRelativeResize="0"/>
          <p:nvPr/>
        </p:nvPicPr>
        <p:blipFill rotWithShape="1">
          <a:blip r:embed="rId3">
            <a:alphaModFix/>
          </a:blip>
          <a:srcRect l="28891" t="20469" r="35950" b="20795"/>
          <a:stretch/>
        </p:blipFill>
        <p:spPr>
          <a:xfrm>
            <a:off x="6972367" y="188418"/>
            <a:ext cx="441432" cy="442522"/>
          </a:xfrm>
          <a:prstGeom prst="flowChartConnector">
            <a:avLst/>
          </a:prstGeom>
          <a:noFill/>
          <a:ln>
            <a:noFill/>
          </a:ln>
        </p:spPr>
      </p:pic>
      <p:sp>
        <p:nvSpPr>
          <p:cNvPr id="44" name="Google Shape;44;p1"/>
          <p:cNvSpPr txBox="1"/>
          <p:nvPr/>
        </p:nvSpPr>
        <p:spPr>
          <a:xfrm>
            <a:off x="462400" y="915093"/>
            <a:ext cx="7221000" cy="751488"/>
          </a:xfrm>
          <a:prstGeom prst="rect">
            <a:avLst/>
          </a:prstGeom>
          <a:noFill/>
          <a:ln>
            <a:noFill/>
          </a:ln>
        </p:spPr>
        <p:txBody>
          <a:bodyPr spcFirstLastPara="1" wrap="square" lIns="0" tIns="12700" rIns="0" bIns="0" anchor="t" anchorCtr="0">
            <a:sp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latin typeface="Calibri"/>
                <a:ea typeface="Calibri"/>
                <a:cs typeface="Calibri"/>
                <a:sym typeface="Calibri"/>
              </a:rPr>
              <a:t>Briceville Teacher </a:t>
            </a:r>
            <a:r>
              <a:rPr lang="en-US" sz="1700" b="1" i="0" u="none" strike="noStrike" cap="none" dirty="0">
                <a:solidFill>
                  <a:schemeClr val="dk1"/>
                </a:solidFill>
                <a:latin typeface="Calibri"/>
                <a:ea typeface="Calibri"/>
                <a:cs typeface="Calibri"/>
                <a:sym typeface="Calibri"/>
                <a:extLst>
                  <a:ext uri="http://customooxmlschemas.google.com/">
                    <go:slidesCustomData xmlns:go="http://customooxmlschemas.google.com/"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Guide</a:t>
            </a:r>
            <a:endParaRPr lang="en-US" sz="1700" b="1" i="0"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r>
              <a:rPr lang="en-US" sz="1400" b="0" i="1" u="none" strike="noStrike" cap="none" dirty="0">
                <a:solidFill>
                  <a:schemeClr val="dk1"/>
                </a:solidFill>
                <a:latin typeface="Calibri"/>
                <a:ea typeface="Calibri"/>
                <a:cs typeface="Calibri"/>
                <a:sym typeface="Calibri"/>
              </a:rPr>
              <a:t>High School Earth and Space Science</a:t>
            </a:r>
          </a:p>
          <a:p>
            <a:pPr marL="12700" marR="0" lvl="0" indent="0" algn="l" rtl="0">
              <a:lnSpc>
                <a:spcPct val="100000"/>
              </a:lnSpc>
              <a:spcBef>
                <a:spcPts val="0"/>
              </a:spcBef>
              <a:spcAft>
                <a:spcPts val="0"/>
              </a:spcAft>
              <a:buClr>
                <a:srgbClr val="000000"/>
              </a:buClr>
              <a:buSzPts val="1700"/>
              <a:buFont typeface="Arial"/>
              <a:buNone/>
            </a:pPr>
            <a:endParaRPr lang="en-US" sz="1700" b="1" i="0" u="none" strike="noStrike" cap="none" dirty="0">
              <a:solidFill>
                <a:schemeClr val="dk1"/>
              </a:solidFill>
              <a:latin typeface="Calibri"/>
              <a:ea typeface="Calibri"/>
              <a:cs typeface="Calibri"/>
              <a:sym typeface="Calibri"/>
            </a:endParaRPr>
          </a:p>
        </p:txBody>
      </p:sp>
      <p:sp>
        <p:nvSpPr>
          <p:cNvPr id="45" name="Google Shape;45;p1"/>
          <p:cNvSpPr txBox="1"/>
          <p:nvPr/>
        </p:nvSpPr>
        <p:spPr>
          <a:xfrm>
            <a:off x="473900" y="1633358"/>
            <a:ext cx="6836100" cy="1207510"/>
          </a:xfrm>
          <a:prstGeom prst="rect">
            <a:avLst/>
          </a:prstGeom>
          <a:noFill/>
          <a:ln>
            <a:noFill/>
          </a:ln>
        </p:spPr>
        <p:txBody>
          <a:bodyPr spcFirstLastPara="1" wrap="square" lIns="0" tIns="12700" rIns="0" bIns="0" anchor="t" anchorCtr="0">
            <a:spAutoFit/>
          </a:bodyPr>
          <a:lstStyle/>
          <a:p>
            <a:pPr marL="26669" marR="0" lvl="0" indent="0" algn="l" rtl="0">
              <a:lnSpc>
                <a:spcPct val="100000"/>
              </a:lnSpc>
              <a:spcBef>
                <a:spcPts val="0"/>
              </a:spcBef>
              <a:spcAft>
                <a:spcPts val="0"/>
              </a:spcAft>
              <a:buClr>
                <a:srgbClr val="000000"/>
              </a:buClr>
              <a:buSzPts val="1300"/>
              <a:buFont typeface="Arial"/>
              <a:buNone/>
            </a:pPr>
            <a:r>
              <a:rPr lang="en-US" sz="1300" b="1" i="0" u="sng" strike="noStrike" cap="none" dirty="0">
                <a:solidFill>
                  <a:srgbClr val="293983"/>
                </a:solidFill>
                <a:latin typeface="Calibri"/>
                <a:ea typeface="Calibri"/>
                <a:cs typeface="Calibri"/>
                <a:sym typeface="Calibri"/>
              </a:rPr>
              <a:t>Three-Dimensional Claim</a:t>
            </a:r>
            <a:r>
              <a:rPr lang="en-US" sz="1300" b="1" i="0" u="sng" strike="noStrike" cap="none" dirty="0">
                <a:solidFill>
                  <a:srgbClr val="4B5EAB"/>
                </a:solidFill>
                <a:latin typeface="Calibri"/>
                <a:ea typeface="Calibri"/>
                <a:cs typeface="Calibri"/>
                <a:sym typeface="Calibri"/>
              </a:rPr>
              <a:t>					</a:t>
            </a:r>
            <a:endParaRPr sz="1300" b="0" i="0" u="none" strike="noStrike" cap="none" dirty="0">
              <a:solidFill>
                <a:schemeClr val="dk1"/>
              </a:solidFill>
              <a:latin typeface="Calibri"/>
              <a:ea typeface="Calibri"/>
              <a:cs typeface="Calibri"/>
              <a:sym typeface="Calibri"/>
            </a:endParaRPr>
          </a:p>
          <a:p>
            <a:pPr marL="12700" marR="212090" lvl="0" indent="0" algn="l" rtl="0">
              <a:lnSpc>
                <a:spcPct val="150000"/>
              </a:lnSpc>
              <a:spcBef>
                <a:spcPts val="795"/>
              </a:spcBef>
              <a:spcAft>
                <a:spcPts val="0"/>
              </a:spcAft>
              <a:buNone/>
            </a:pPr>
            <a:r>
              <a:rPr lang="en-US" sz="900" b="1" i="0" u="none" strike="noStrike" cap="none" dirty="0">
                <a:solidFill>
                  <a:srgbClr val="000000"/>
                </a:solidFill>
                <a:latin typeface="Century Gothic"/>
                <a:ea typeface="Century Gothic"/>
                <a:cs typeface="Century Gothic"/>
                <a:sym typeface="Century Gothic"/>
              </a:rPr>
              <a:t>Students will apply an understanding of how </a:t>
            </a:r>
            <a:r>
              <a:rPr lang="en-US" sz="900" b="1" i="0" u="none" strike="noStrike" cap="none" dirty="0">
                <a:solidFill>
                  <a:srgbClr val="AD5207"/>
                </a:solidFill>
                <a:latin typeface="Century Gothic"/>
                <a:ea typeface="Century Gothic"/>
                <a:cs typeface="Century Gothic"/>
                <a:sym typeface="Century Gothic"/>
              </a:rPr>
              <a:t>the availability of natural resources affects communities and individuals</a:t>
            </a:r>
            <a:r>
              <a:rPr lang="en-US" sz="900" b="1" i="0" u="none" strike="noStrike" cap="none" dirty="0">
                <a:solidFill>
                  <a:srgbClr val="E36C09"/>
                </a:solidFill>
                <a:latin typeface="Century Gothic"/>
                <a:ea typeface="Century Gothic"/>
                <a:cs typeface="Century Gothic"/>
                <a:sym typeface="Century Gothic"/>
              </a:rPr>
              <a:t> </a:t>
            </a:r>
            <a:r>
              <a:rPr lang="en-US" sz="900" b="1" i="0" u="none" strike="noStrike" cap="none" dirty="0">
                <a:solidFill>
                  <a:srgbClr val="000000"/>
                </a:solidFill>
                <a:latin typeface="Century Gothic"/>
                <a:ea typeface="Century Gothic"/>
                <a:cs typeface="Century Gothic"/>
                <a:sym typeface="Century Gothic"/>
              </a:rPr>
              <a:t>by </a:t>
            </a:r>
            <a:r>
              <a:rPr lang="en-US" sz="900" b="1" i="0" u="none" strike="noStrike" cap="none" dirty="0">
                <a:solidFill>
                  <a:schemeClr val="bg2">
                    <a:lumMod val="75000"/>
                  </a:schemeClr>
                </a:solidFill>
                <a:latin typeface="Century Gothic"/>
                <a:ea typeface="Century Gothic"/>
                <a:cs typeface="Century Gothic"/>
                <a:sym typeface="Century Gothic"/>
              </a:rPr>
              <a:t>comparing, integrating, and evaluating sources of information in order to </a:t>
            </a:r>
            <a:r>
              <a:rPr lang="en-US" sz="900" b="1" i="0" u="none" strike="noStrike" cap="none" dirty="0">
                <a:solidFill>
                  <a:srgbClr val="008000"/>
                </a:solidFill>
                <a:latin typeface="Century Gothic"/>
                <a:ea typeface="Century Gothic"/>
                <a:cs typeface="Century Gothic"/>
                <a:sym typeface="Century Gothic"/>
              </a:rPr>
              <a:t>communicate how factors associated with coal mining in the Briceville, TN community have impacted individuals and the community over time.</a:t>
            </a:r>
            <a:endParaRPr sz="900" b="1" i="0" u="none" strike="noStrike" cap="none" dirty="0">
              <a:solidFill>
                <a:srgbClr val="008000"/>
              </a:solidFill>
              <a:latin typeface="Century Gothic"/>
              <a:ea typeface="Century Gothic"/>
              <a:cs typeface="Century Gothic"/>
              <a:sym typeface="Century Gothic"/>
            </a:endParaRPr>
          </a:p>
          <a:p>
            <a:pPr marL="12700" marR="212090" lvl="0" indent="0" algn="l" rtl="0">
              <a:lnSpc>
                <a:spcPct val="120300"/>
              </a:lnSpc>
              <a:spcBef>
                <a:spcPts val="795"/>
              </a:spcBef>
              <a:spcAft>
                <a:spcPts val="0"/>
              </a:spcAft>
              <a:buClr>
                <a:srgbClr val="000000"/>
              </a:buClr>
              <a:buSzPts val="900"/>
              <a:buFont typeface="Arial"/>
              <a:buNone/>
            </a:pPr>
            <a:endParaRPr sz="900" b="0" i="0" u="none" strike="noStrike" cap="none" dirty="0">
              <a:solidFill>
                <a:schemeClr val="dk1"/>
              </a:solidFill>
              <a:latin typeface="Century Gothic"/>
              <a:ea typeface="Century Gothic"/>
              <a:cs typeface="Century Gothic"/>
              <a:sym typeface="Century Gothic"/>
            </a:endParaRPr>
          </a:p>
        </p:txBody>
      </p:sp>
      <p:sp>
        <p:nvSpPr>
          <p:cNvPr id="46" name="Google Shape;46;p1"/>
          <p:cNvSpPr txBox="1"/>
          <p:nvPr/>
        </p:nvSpPr>
        <p:spPr>
          <a:xfrm>
            <a:off x="462400" y="2716219"/>
            <a:ext cx="6869400" cy="6340833"/>
          </a:xfrm>
          <a:prstGeom prst="rect">
            <a:avLst/>
          </a:prstGeom>
          <a:solidFill>
            <a:srgbClr val="E0E8F5"/>
          </a:solidFill>
          <a:ln>
            <a:noFill/>
          </a:ln>
        </p:spPr>
        <p:txBody>
          <a:bodyPr spcFirstLastPara="1" wrap="square" lIns="0" tIns="59050" rIns="0" bIns="0" anchor="t" anchorCtr="0">
            <a:spAutoFit/>
          </a:bodyPr>
          <a:lstStyle/>
          <a:p>
            <a:pPr marL="57785" marR="0" lvl="0" indent="0" algn="l" defTabSz="914400" rtl="0" eaLnBrk="1" fontAlgn="auto" latinLnBrk="0" hangingPunct="1">
              <a:lnSpc>
                <a:spcPct val="100000"/>
              </a:lnSpc>
              <a:spcBef>
                <a:spcPts val="465"/>
              </a:spcBef>
              <a:spcAft>
                <a:spcPts val="0"/>
              </a:spcAft>
              <a:buClrTx/>
              <a:buSzTx/>
              <a:buFontTx/>
              <a:buNone/>
              <a:tabLst>
                <a:tab pos="2362200" algn="l"/>
              </a:tabLst>
              <a:defRPr/>
            </a:pPr>
            <a:r>
              <a:rPr kumimoji="0" lang="en-US" sz="1300" b="1" i="0" u="none" strike="noStrike" kern="1200" cap="none" spc="5" normalizeH="0" baseline="0" noProof="0" dirty="0">
                <a:ln>
                  <a:noFill/>
                </a:ln>
                <a:solidFill>
                  <a:srgbClr val="293983"/>
                </a:solidFill>
                <a:effectLst/>
                <a:uLnTx/>
                <a:uFill>
                  <a:solidFill>
                    <a:srgbClr val="293983"/>
                  </a:solidFill>
                </a:uFill>
                <a:latin typeface="Tahoma"/>
                <a:ea typeface="+mn-ea"/>
                <a:cs typeface="Tahoma"/>
              </a:rPr>
              <a:t>Tennessee Academic Standards for Science</a:t>
            </a:r>
          </a:p>
          <a:p>
            <a:pPr marL="57785" marR="0" lvl="0" indent="0" algn="l" defTabSz="914400" rtl="0" eaLnBrk="1" fontAlgn="auto" latinLnBrk="0" hangingPunct="1">
              <a:lnSpc>
                <a:spcPct val="100000"/>
              </a:lnSpc>
              <a:spcBef>
                <a:spcPts val="465"/>
              </a:spcBef>
              <a:spcAft>
                <a:spcPts val="0"/>
              </a:spcAft>
              <a:buClrTx/>
              <a:buSzTx/>
              <a:buFontTx/>
              <a:buNone/>
              <a:tabLst>
                <a:tab pos="2362200" algn="l"/>
              </a:tabLst>
              <a:defRPr/>
            </a:pPr>
            <a:r>
              <a:rPr kumimoji="0" lang="en-US" sz="1000" b="0" i="0" u="none" strike="noStrike" kern="1200" cap="none" spc="25" normalizeH="0" baseline="0" noProof="0" dirty="0">
                <a:ln>
                  <a:noFill/>
                </a:ln>
                <a:solidFill>
                  <a:srgbClr val="231F20"/>
                </a:solidFill>
                <a:effectLst/>
                <a:uLnTx/>
                <a:uFillTx/>
                <a:latin typeface="Calibri Light" panose="020F0302020204030204" pitchFamily="34" charset="0"/>
                <a:ea typeface="+mn-ea"/>
                <a:cs typeface="Calibri Light" panose="020F0302020204030204" pitchFamily="34" charset="0"/>
              </a:rPr>
              <a:t>This task is intended to elicit student learning of the following </a:t>
            </a:r>
            <a:r>
              <a:rPr kumimoji="0" lang="en-US" sz="1000" b="0" i="0" u="sng" strike="noStrike" kern="1200" cap="none" spc="25" normalizeH="0" baseline="0" noProof="0" dirty="0">
                <a:ln>
                  <a:noFill/>
                </a:ln>
                <a:solidFill>
                  <a:srgbClr val="231F20"/>
                </a:solidFill>
                <a:effectLst/>
                <a:uLnTx/>
                <a:uFillTx/>
                <a:latin typeface="Calibri Light" panose="020F0302020204030204" pitchFamily="34" charset="0"/>
                <a:ea typeface="+mn-ea"/>
                <a:cs typeface="Calibri Light" panose="020F0302020204030204" pitchFamily="34" charset="0"/>
              </a:rPr>
              <a:t>Tennessee Science Standard</a:t>
            </a:r>
            <a:r>
              <a:rPr kumimoji="0" lang="en-US" sz="1000" b="0" i="0" u="none" strike="noStrike" kern="1200" cap="none" spc="25" normalizeH="0" baseline="0" noProof="0" dirty="0">
                <a:ln>
                  <a:noFill/>
                </a:ln>
                <a:solidFill>
                  <a:srgbClr val="231F20"/>
                </a:solidFill>
                <a:effectLst/>
                <a:uLnTx/>
                <a:uFillTx/>
                <a:latin typeface="Calibri Light" panose="020F0302020204030204" pitchFamily="34" charset="0"/>
                <a:ea typeface="+mn-ea"/>
                <a:cs typeface="Calibri Light" panose="020F0302020204030204" pitchFamily="34" charset="0"/>
              </a:rPr>
              <a:t>:</a:t>
            </a:r>
          </a:p>
          <a:p>
            <a:pPr marL="57785" marR="0" lvl="0" indent="0" algn="l" defTabSz="914400" rtl="0" eaLnBrk="1" fontAlgn="auto" latinLnBrk="0" hangingPunct="1">
              <a:lnSpc>
                <a:spcPct val="100000"/>
              </a:lnSpc>
              <a:spcBef>
                <a:spcPts val="465"/>
              </a:spcBef>
              <a:spcAft>
                <a:spcPts val="0"/>
              </a:spcAft>
              <a:buClrTx/>
              <a:buSzTx/>
              <a:buFontTx/>
              <a:buNone/>
              <a:tabLst>
                <a:tab pos="2362200" algn="l"/>
              </a:tabLst>
              <a:defRPr/>
            </a:pPr>
            <a:endParaRPr kumimoji="0" lang="en-US" sz="1000" b="0" i="0" u="none" strike="noStrike" kern="1200" cap="none" spc="25" normalizeH="0" baseline="0" noProof="0" dirty="0">
              <a:ln>
                <a:noFill/>
              </a:ln>
              <a:solidFill>
                <a:srgbClr val="231F20"/>
              </a:solidFill>
              <a:effectLst/>
              <a:uLnTx/>
              <a:uFillTx/>
              <a:latin typeface="Calibri Light" panose="020F0302020204030204" pitchFamily="34" charset="0"/>
              <a:ea typeface="+mn-ea"/>
              <a:cs typeface="Calibri Light" panose="020F0302020204030204" pitchFamily="34" charset="0"/>
            </a:endParaRPr>
          </a:p>
          <a:p>
            <a:pPr marL="50800" marR="0" lvl="0" indent="0" algn="l" defTabSz="914400" rtl="0" eaLnBrk="1" fontAlgn="auto" latinLnBrk="0" hangingPunct="1">
              <a:lnSpc>
                <a:spcPct val="150000"/>
              </a:lnSpc>
              <a:spcBef>
                <a:spcPts val="0"/>
              </a:spcBef>
              <a:spcAft>
                <a:spcPts val="0"/>
              </a:spcAft>
              <a:buClrTx/>
              <a:buSzTx/>
              <a:buFontTx/>
              <a:buNone/>
              <a:tabLst/>
              <a:defRPr/>
            </a:pPr>
            <a:r>
              <a:rPr kumimoji="0" lang="en-US" sz="1000" b="1" i="0" u="none" strike="noStrike" kern="1200" cap="none" spc="25" normalizeH="0" baseline="0" noProof="0" dirty="0">
                <a:ln>
                  <a:noFill/>
                </a:ln>
                <a:solidFill>
                  <a:srgbClr val="231F20"/>
                </a:solidFill>
                <a:effectLst/>
                <a:uLnTx/>
                <a:uFillTx/>
                <a:latin typeface="Calibri Light" panose="020F0302020204030204" pitchFamily="34" charset="0"/>
                <a:ea typeface="+mn-ea"/>
                <a:cs typeface="Calibri Light" panose="020F0302020204030204" pitchFamily="34" charset="0"/>
              </a:rPr>
              <a:t>TN HS ESS.ESS3.2: </a:t>
            </a:r>
            <a:r>
              <a:rPr kumimoji="0" lang="en-US" sz="1000" b="0" i="0" u="none" strike="noStrike" kern="1200" cap="none" spc="25" normalizeH="0" baseline="0" noProof="0" dirty="0">
                <a:ln>
                  <a:noFill/>
                </a:ln>
                <a:solidFill>
                  <a:srgbClr val="231F20"/>
                </a:solidFill>
                <a:effectLst/>
                <a:uLnTx/>
                <a:uFillTx/>
                <a:latin typeface="Calibri Light" panose="020F0302020204030204" pitchFamily="34" charset="0"/>
                <a:ea typeface="+mn-ea"/>
                <a:cs typeface="Calibri Light" panose="020F0302020204030204" pitchFamily="34" charset="0"/>
              </a:rPr>
              <a:t>Obtain, evaluate, and communicate information on how natural resource availability, natural hazard occurrences, and climatic changes impact individuals and society. </a:t>
            </a:r>
            <a:r>
              <a:rPr kumimoji="0" lang="en-US" sz="1000" b="1" i="1" u="none" strike="noStrike" kern="1200" cap="none" spc="25" normalizeH="0" baseline="0" noProof="0" dirty="0">
                <a:ln>
                  <a:noFill/>
                </a:ln>
                <a:solidFill>
                  <a:srgbClr val="231F20"/>
                </a:solidFill>
                <a:effectLst/>
                <a:uLnTx/>
                <a:uFillTx/>
                <a:latin typeface="Calibri Light" panose="020F0302020204030204" pitchFamily="34" charset="0"/>
                <a:ea typeface="+mn-ea"/>
                <a:cs typeface="Calibri Light" panose="020F0302020204030204" pitchFamily="34" charset="0"/>
              </a:rPr>
              <a:t>Note</a:t>
            </a:r>
            <a:r>
              <a:rPr kumimoji="0" lang="en-US" sz="1000" b="0" i="1" u="none" strike="noStrike" kern="1200" cap="none" spc="25" normalizeH="0" baseline="0" noProof="0" dirty="0">
                <a:ln>
                  <a:noFill/>
                </a:ln>
                <a:solidFill>
                  <a:srgbClr val="231F20"/>
                </a:solidFill>
                <a:effectLst/>
                <a:uLnTx/>
                <a:uFillTx/>
                <a:latin typeface="Calibri Light" panose="020F0302020204030204" pitchFamily="34" charset="0"/>
                <a:ea typeface="+mn-ea"/>
                <a:cs typeface="Calibri Light" panose="020F0302020204030204" pitchFamily="34" charset="0"/>
              </a:rPr>
              <a:t>: The task asks students to consider how the natural resource availability of coal affected the population and economy of a community in Tennessee. The task is limited to the economic impact on individuals and society.</a:t>
            </a:r>
          </a:p>
          <a:p>
            <a:pPr marL="5080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1" u="none" strike="noStrike" kern="1200" cap="none" spc="25" normalizeH="0" baseline="0" noProof="0" dirty="0">
              <a:ln>
                <a:noFill/>
              </a:ln>
              <a:solidFill>
                <a:srgbClr val="231F20"/>
              </a:solidFill>
              <a:effectLst/>
              <a:uLnTx/>
              <a:uFillTx/>
              <a:latin typeface="Calibri Light" panose="020F0302020204030204" pitchFamily="34" charset="0"/>
              <a:ea typeface="+mn-ea"/>
              <a:cs typeface="Calibri Light" panose="020F0302020204030204" pitchFamily="34" charset="0"/>
            </a:endParaRPr>
          </a:p>
          <a:p>
            <a:pPr marL="5080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srgbClr val="231F20"/>
              </a:solidFill>
              <a:effectLst/>
              <a:uLnTx/>
              <a:uFillTx/>
              <a:latin typeface="Calibri"/>
              <a:ea typeface="Calibri"/>
              <a:cs typeface="Calibri"/>
              <a:sym typeface="Calibri"/>
            </a:endParaRPr>
          </a:p>
          <a:p>
            <a:pPr marL="57785" marR="0" lvl="0" indent="0" algn="l" defTabSz="914400" rtl="0" eaLnBrk="1" fontAlgn="auto" latinLnBrk="0" hangingPunct="1">
              <a:lnSpc>
                <a:spcPct val="100000"/>
              </a:lnSpc>
              <a:spcBef>
                <a:spcPts val="465"/>
              </a:spcBef>
              <a:spcAft>
                <a:spcPts val="0"/>
              </a:spcAft>
              <a:buClrTx/>
              <a:buSzTx/>
              <a:buFontTx/>
              <a:buNone/>
              <a:tabLst>
                <a:tab pos="2362200" algn="l"/>
              </a:tabLst>
              <a:defRPr/>
            </a:pPr>
            <a:r>
              <a:rPr kumimoji="0" lang="en-US" sz="1300" b="1" i="0" u="none" strike="noStrike" kern="1200" cap="none" spc="5" normalizeH="0" baseline="0" noProof="0" dirty="0">
                <a:ln>
                  <a:noFill/>
                </a:ln>
                <a:solidFill>
                  <a:srgbClr val="293983"/>
                </a:solidFill>
                <a:effectLst/>
                <a:uLnTx/>
                <a:uFill>
                  <a:solidFill>
                    <a:srgbClr val="293983"/>
                  </a:solidFill>
                </a:uFill>
                <a:latin typeface="Tahoma"/>
                <a:ea typeface="+mn-ea"/>
                <a:cs typeface="Tahoma"/>
              </a:rPr>
              <a:t>Next Generation Science Standards</a:t>
            </a:r>
          </a:p>
          <a:p>
            <a:pPr marL="5080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231F20"/>
              </a:solidFill>
              <a:effectLst/>
              <a:uLnTx/>
              <a:uFillTx/>
              <a:latin typeface="Calibri"/>
              <a:ea typeface="Calibri"/>
              <a:cs typeface="Calibri"/>
              <a:sym typeface="Calibri"/>
            </a:endParaRPr>
          </a:p>
          <a:p>
            <a:pPr marL="5080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231F20"/>
                </a:solidFill>
                <a:effectLst/>
                <a:uLnTx/>
                <a:uFillTx/>
                <a:latin typeface="Calibri"/>
                <a:ea typeface="Calibri"/>
                <a:cs typeface="Calibri"/>
                <a:sym typeface="Calibri"/>
              </a:rPr>
              <a:t>This task is intended to elicit student learning of the following </a:t>
            </a:r>
            <a:r>
              <a:rPr kumimoji="0" lang="en-US" sz="1000" b="0" i="0" u="sng" strike="noStrike" kern="1200" cap="none" spc="0" normalizeH="0" baseline="0" noProof="0" dirty="0">
                <a:ln>
                  <a:noFill/>
                </a:ln>
                <a:solidFill>
                  <a:srgbClr val="231F20"/>
                </a:solidFill>
                <a:effectLst/>
                <a:uLnTx/>
                <a:uFillTx/>
                <a:latin typeface="Calibri"/>
                <a:ea typeface="Calibri"/>
                <a:cs typeface="Calibri"/>
                <a:sym typeface="Calibri"/>
              </a:rPr>
              <a:t>NGSS elements </a:t>
            </a:r>
            <a:r>
              <a:rPr kumimoji="0" lang="en-US" sz="1000" b="0" i="0" u="none" strike="noStrike" kern="1200" cap="none" spc="0" normalizeH="0" baseline="0" noProof="0" dirty="0">
                <a:ln>
                  <a:noFill/>
                </a:ln>
                <a:solidFill>
                  <a:srgbClr val="231F20"/>
                </a:solidFill>
                <a:effectLst/>
                <a:uLnTx/>
                <a:uFillTx/>
                <a:latin typeface="Calibri"/>
                <a:ea typeface="Calibri"/>
                <a:cs typeface="Calibri"/>
                <a:sym typeface="Calibri"/>
              </a:rPr>
              <a:t>for each of the three dimensions:</a:t>
            </a:r>
          </a:p>
          <a:p>
            <a:pPr marL="57785" marR="0" lvl="0" indent="0" algn="l" defTabSz="9144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srgbClr val="231F20"/>
              </a:solidFill>
              <a:effectLst/>
              <a:uLnTx/>
              <a:uFillTx/>
              <a:latin typeface="Calibri"/>
              <a:ea typeface="Calibri"/>
              <a:cs typeface="Calibri"/>
              <a:sym typeface="Calibri"/>
            </a:endParaRPr>
          </a:p>
          <a:p>
            <a:pPr marL="57785" marR="0" lvl="0" indent="0" algn="l" defTabSz="914400" rtl="0" eaLnBrk="1" fontAlgn="auto" latinLnBrk="0" hangingPunct="1">
              <a:lnSpc>
                <a:spcPct val="15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231F20"/>
                </a:solidFill>
                <a:effectLst/>
                <a:uLnTx/>
                <a:uFillTx/>
                <a:latin typeface="Calibri"/>
                <a:ea typeface="Calibri"/>
                <a:cs typeface="Calibri"/>
                <a:sym typeface="Calibri"/>
              </a:rPr>
              <a:t>Science and Engineering Practices</a:t>
            </a:r>
            <a:endParaRPr kumimoji="0" lang="en-US" sz="800" b="0" i="0" u="none" strike="noStrike" kern="1200" cap="none" spc="0" normalizeH="0" baseline="0" noProof="0" dirty="0">
              <a:ln>
                <a:noFill/>
              </a:ln>
              <a:solidFill>
                <a:prstClr val="black"/>
              </a:solidFill>
              <a:effectLst/>
              <a:uLnTx/>
              <a:uFillTx/>
              <a:latin typeface="Calibri"/>
              <a:ea typeface="+mn-ea"/>
              <a:cs typeface="+mn-cs"/>
              <a:sym typeface="Calibri"/>
            </a:endParaRPr>
          </a:p>
          <a:p>
            <a:pPr marL="57785" marR="0" lvl="0" indent="0" algn="l" defTabSz="914400" rtl="0" eaLnBrk="1" fontAlgn="auto" latinLnBrk="0" hangingPunct="1">
              <a:lnSpc>
                <a:spcPct val="15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231F20"/>
                </a:solidFill>
                <a:effectLst/>
                <a:uLnTx/>
                <a:uFillTx/>
                <a:latin typeface="Calibri"/>
                <a:ea typeface="Calibri"/>
                <a:cs typeface="Calibri"/>
                <a:sym typeface="Calibri"/>
              </a:rPr>
              <a:t>Obtaining, Evaluation, and Communicating Information</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229234" marR="0" lvl="0" indent="-171449" algn="l" defTabSz="914400" rtl="0" eaLnBrk="1" fontAlgn="auto" latinLnBrk="0" hangingPunct="1">
              <a:lnSpc>
                <a:spcPct val="150000"/>
              </a:lnSpc>
              <a:spcBef>
                <a:spcPts val="465"/>
              </a:spcBef>
              <a:spcAft>
                <a:spcPts val="0"/>
              </a:spcAft>
              <a:buClr>
                <a:srgbClr val="000000"/>
              </a:buClr>
              <a:buSzPts val="1000"/>
              <a:buFont typeface="Arial"/>
              <a:buChar char="•"/>
              <a:tabLst/>
              <a:defRPr/>
            </a:pPr>
            <a:r>
              <a:rPr kumimoji="0" lang="en-US" sz="1000" b="0" i="1" u="none" strike="noStrike" kern="1200" cap="none" spc="0" normalizeH="0" baseline="0" noProof="0" dirty="0">
                <a:ln>
                  <a:noFill/>
                </a:ln>
                <a:solidFill>
                  <a:srgbClr val="231F20"/>
                </a:solidFill>
                <a:effectLst/>
                <a:uLnTx/>
                <a:uFillTx/>
                <a:latin typeface="Calibri"/>
                <a:ea typeface="Calibri"/>
                <a:cs typeface="Calibri"/>
                <a:sym typeface="Calibri"/>
              </a:rPr>
              <a:t>High School Element</a:t>
            </a:r>
            <a:r>
              <a:rPr kumimoji="0" lang="en-US" sz="1000" b="0" i="0" u="none" strike="noStrike" kern="1200" cap="none" spc="0" normalizeH="0" baseline="0" noProof="0" dirty="0">
                <a:ln>
                  <a:noFill/>
                </a:ln>
                <a:solidFill>
                  <a:srgbClr val="231F20"/>
                </a:solidFill>
                <a:effectLst/>
                <a:uLnTx/>
                <a:uFillTx/>
                <a:latin typeface="Calibri"/>
                <a:ea typeface="Calibri"/>
                <a:cs typeface="Calibri"/>
                <a:sym typeface="Calibri"/>
              </a:rPr>
              <a:t>: Compare, integrate, and evaluate sources of information presented in different media or formats (e.g., visually, quantitatively) as well as in words in order to address a scientific question or solve a problem.</a:t>
            </a:r>
          </a:p>
          <a:p>
            <a:pPr marL="57785" marR="0" lvl="0" indent="0" algn="l" defTabSz="914400" rtl="0" eaLnBrk="1" fontAlgn="auto" latinLnBrk="0" hangingPunct="1">
              <a:lnSpc>
                <a:spcPct val="100000"/>
              </a:lnSpc>
              <a:spcBef>
                <a:spcPts val="465"/>
              </a:spcBef>
              <a:spcAft>
                <a:spcPts val="0"/>
              </a:spcAft>
              <a:buClr>
                <a:prstClr val="black"/>
              </a:buClr>
              <a:buSzPts val="1000"/>
              <a:buFont typeface="Arial"/>
              <a:buNone/>
              <a:tabLst/>
              <a:defRPr/>
            </a:pPr>
            <a:endParaRPr kumimoji="0" lang="en-US" sz="1000" b="1" i="0" u="none" strike="noStrike" kern="1200" cap="none" spc="0" normalizeH="0" baseline="0" noProof="0" dirty="0">
              <a:ln>
                <a:noFill/>
              </a:ln>
              <a:solidFill>
                <a:srgbClr val="231F20"/>
              </a:solidFill>
              <a:effectLst/>
              <a:uLnTx/>
              <a:uFillTx/>
              <a:latin typeface="Calibri"/>
              <a:ea typeface="Calibri"/>
              <a:cs typeface="Calibri"/>
              <a:sym typeface="Calibri"/>
            </a:endParaRPr>
          </a:p>
          <a:p>
            <a:pPr marL="57785" marR="0" lvl="0" indent="0" algn="l" defTabSz="914400" rtl="0" eaLnBrk="1" fontAlgn="auto" latinLnBrk="0" hangingPunct="1">
              <a:lnSpc>
                <a:spcPct val="150000"/>
              </a:lnSpc>
              <a:spcBef>
                <a:spcPts val="0"/>
              </a:spcBef>
              <a:spcAft>
                <a:spcPts val="0"/>
              </a:spcAft>
              <a:buClr>
                <a:prstClr val="black"/>
              </a:buClr>
              <a:buSzPts val="1000"/>
              <a:buFont typeface="Arial"/>
              <a:buNone/>
              <a:tabLst/>
              <a:defRPr/>
            </a:pPr>
            <a:r>
              <a:rPr kumimoji="0" lang="en-US" sz="1000" b="1" i="0" u="none" strike="noStrike" kern="1200" cap="none" spc="0" normalizeH="0" baseline="0" noProof="0" dirty="0">
                <a:ln>
                  <a:noFill/>
                </a:ln>
                <a:solidFill>
                  <a:srgbClr val="231F20"/>
                </a:solidFill>
                <a:effectLst/>
                <a:uLnTx/>
                <a:uFillTx/>
                <a:latin typeface="Calibri"/>
                <a:ea typeface="Calibri"/>
                <a:cs typeface="Calibri"/>
                <a:sym typeface="Calibri"/>
              </a:rPr>
              <a:t>Crosscutting Concepts</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57785" marR="0" lvl="0" indent="0" algn="l" defTabSz="914400" rtl="0" eaLnBrk="1" fontAlgn="auto" latinLnBrk="0" hangingPunct="1">
              <a:lnSpc>
                <a:spcPct val="150000"/>
              </a:lnSpc>
              <a:spcBef>
                <a:spcPts val="0"/>
              </a:spcBef>
              <a:spcAft>
                <a:spcPts val="0"/>
              </a:spcAft>
              <a:buClr>
                <a:prstClr val="black"/>
              </a:buClr>
              <a:buSzPts val="1000"/>
              <a:buFontTx/>
              <a:buNone/>
              <a:tabLst/>
              <a:defRPr/>
            </a:pPr>
            <a:r>
              <a:rPr kumimoji="0" lang="en-US" sz="1000" b="0" i="0" u="none" strike="noStrike" kern="1200" cap="none" spc="0" normalizeH="0" baseline="0" noProof="0" dirty="0">
                <a:ln>
                  <a:noFill/>
                </a:ln>
                <a:solidFill>
                  <a:srgbClr val="231F20"/>
                </a:solidFill>
                <a:effectLst/>
                <a:uLnTx/>
                <a:uFillTx/>
                <a:latin typeface="Calibri"/>
                <a:ea typeface="Calibri"/>
                <a:cs typeface="Calibri"/>
                <a:sym typeface="Calibri"/>
              </a:rPr>
              <a:t>Cause and Effect: Mechanism and Prediction</a:t>
            </a:r>
          </a:p>
          <a:p>
            <a:pPr marL="229235" marR="0" lvl="0" indent="-171450" algn="l" defTabSz="914400" rtl="0" eaLnBrk="1" fontAlgn="auto" latinLnBrk="0" hangingPunct="1">
              <a:lnSpc>
                <a:spcPct val="150000"/>
              </a:lnSpc>
              <a:spcBef>
                <a:spcPts val="0"/>
              </a:spcBef>
              <a:spcAft>
                <a:spcPts val="0"/>
              </a:spcAft>
              <a:buClr>
                <a:prstClr val="black"/>
              </a:buClr>
              <a:buSzPts val="1000"/>
              <a:buFont typeface="Arial" panose="020B0604020202020204" pitchFamily="34" charset="0"/>
              <a:buChar char="•"/>
              <a:tabLst/>
              <a:defRPr/>
            </a:pPr>
            <a:r>
              <a:rPr kumimoji="0" lang="en-US" sz="1000" b="0" i="1" u="none" strike="noStrike" kern="1200" cap="none" spc="0" normalizeH="0" baseline="0" noProof="0" dirty="0">
                <a:ln>
                  <a:noFill/>
                </a:ln>
                <a:solidFill>
                  <a:srgbClr val="231F20"/>
                </a:solidFill>
                <a:effectLst/>
                <a:uLnTx/>
                <a:uFillTx/>
                <a:latin typeface="Calibri"/>
                <a:ea typeface="Calibri"/>
                <a:cs typeface="Calibri"/>
                <a:sym typeface="Calibri"/>
              </a:rPr>
              <a:t>Middle School Element</a:t>
            </a:r>
            <a:r>
              <a:rPr kumimoji="0" lang="en-US" sz="1000" b="0" i="0" u="none" strike="noStrike" kern="1200" cap="none" spc="0" normalizeH="0" baseline="0" noProof="0" dirty="0">
                <a:ln>
                  <a:noFill/>
                </a:ln>
                <a:solidFill>
                  <a:srgbClr val="231F20"/>
                </a:solidFill>
                <a:effectLst/>
                <a:uLnTx/>
                <a:uFillTx/>
                <a:latin typeface="Calibri"/>
                <a:ea typeface="Calibri"/>
                <a:cs typeface="Calibri"/>
                <a:sym typeface="Calibri"/>
              </a:rPr>
              <a:t>: Phenomena may have more than one cause, and some cause and effect relationships in systems can only be described using probability.</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57785" marR="0" lvl="0" indent="0" algn="l" defTabSz="914400" rtl="0" eaLnBrk="1" fontAlgn="auto" latinLnBrk="0" hangingPunct="1">
              <a:lnSpc>
                <a:spcPct val="100000"/>
              </a:lnSpc>
              <a:spcBef>
                <a:spcPts val="465"/>
              </a:spcBef>
              <a:spcAft>
                <a:spcPts val="0"/>
              </a:spcAft>
              <a:buClrTx/>
              <a:buSzTx/>
              <a:buFontTx/>
              <a:buNone/>
              <a:tabLst/>
              <a:defRPr/>
            </a:pPr>
            <a:endParaRPr kumimoji="0" lang="en-US" sz="1000" b="1" i="0" u="none" strike="noStrike" kern="1200" cap="none" spc="0" normalizeH="0" baseline="0" noProof="0" dirty="0">
              <a:ln>
                <a:noFill/>
              </a:ln>
              <a:solidFill>
                <a:srgbClr val="231F20"/>
              </a:solidFill>
              <a:effectLst/>
              <a:uLnTx/>
              <a:uFillTx/>
              <a:latin typeface="Calibri"/>
              <a:ea typeface="Calibri"/>
              <a:cs typeface="Calibri"/>
              <a:sym typeface="Calibri"/>
            </a:endParaRPr>
          </a:p>
          <a:p>
            <a:pPr marL="57785" marR="0" lvl="0" indent="0" algn="l" defTabSz="914400" rtl="0" eaLnBrk="1" fontAlgn="auto" latinLnBrk="0" hangingPunct="1">
              <a:lnSpc>
                <a:spcPct val="15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231F20"/>
                </a:solidFill>
                <a:effectLst/>
                <a:uLnTx/>
                <a:uFillTx/>
                <a:latin typeface="Calibri"/>
                <a:ea typeface="Calibri"/>
                <a:cs typeface="Calibri"/>
                <a:sym typeface="Calibri"/>
              </a:rPr>
              <a:t>Disciplinary Core Ideas</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57785" marR="0" lvl="0" indent="0" algn="l" defTabSz="914400" rtl="0" eaLnBrk="1" fontAlgn="auto" latinLnBrk="0" hangingPunct="1">
              <a:lnSpc>
                <a:spcPct val="150000"/>
              </a:lnSpc>
              <a:spcBef>
                <a:spcPts val="0"/>
              </a:spcBef>
              <a:spcAft>
                <a:spcPts val="0"/>
              </a:spcAft>
              <a:buClrTx/>
              <a:buSzTx/>
              <a:buFontTx/>
              <a:buNone/>
              <a:tabLst/>
              <a:defRPr/>
            </a:pPr>
            <a:r>
              <a:rPr kumimoji="0" lang="en-US" sz="1000" b="0" i="0" u="none" strike="noStrike" kern="1200" cap="none" spc="0" normalizeH="0" baseline="0" noProof="0" dirty="0">
                <a:ln>
                  <a:noFill/>
                </a:ln>
                <a:solidFill>
                  <a:srgbClr val="231F20"/>
                </a:solidFill>
                <a:effectLst/>
                <a:uLnTx/>
                <a:uFillTx/>
                <a:latin typeface="Calibri"/>
                <a:ea typeface="Calibri"/>
                <a:cs typeface="Calibri"/>
                <a:sym typeface="Calibri"/>
              </a:rPr>
              <a:t>ESS3.A. Natural Resources</a:t>
            </a:r>
            <a:endParaRPr kumimoji="0" lang="en-US" sz="800" b="0" i="0" u="none" strike="noStrike" kern="1200" cap="none" spc="0" normalizeH="0" baseline="0" noProof="0" dirty="0">
              <a:ln>
                <a:noFill/>
              </a:ln>
              <a:solidFill>
                <a:prstClr val="black"/>
              </a:solidFill>
              <a:effectLst/>
              <a:uLnTx/>
              <a:uFillTx/>
              <a:latin typeface="Calibri"/>
              <a:ea typeface="+mn-ea"/>
              <a:cs typeface="+mn-cs"/>
            </a:endParaRPr>
          </a:p>
          <a:p>
            <a:pPr marL="229235" indent="-171450">
              <a:lnSpc>
                <a:spcPct val="150000"/>
              </a:lnSpc>
              <a:buClrTx/>
              <a:buFont typeface="Arial" panose="020B0604020202020204" pitchFamily="34" charset="0"/>
              <a:buChar char="•"/>
              <a:defRPr/>
            </a:pPr>
            <a:r>
              <a:rPr kumimoji="0" lang="en-US" sz="1000" b="0" i="1" u="none" strike="noStrike" kern="1200" cap="none" spc="0" normalizeH="0" baseline="0" noProof="0" dirty="0">
                <a:ln>
                  <a:noFill/>
                </a:ln>
                <a:solidFill>
                  <a:srgbClr val="231F20"/>
                </a:solidFill>
                <a:effectLst/>
                <a:uLnTx/>
                <a:uFillTx/>
                <a:latin typeface="Calibri"/>
                <a:ea typeface="Calibri"/>
                <a:cs typeface="Calibri"/>
                <a:sym typeface="Calibri"/>
              </a:rPr>
              <a:t>High School Element</a:t>
            </a:r>
            <a:r>
              <a:rPr kumimoji="0" lang="en-US" sz="1000" b="0" i="0" u="none" strike="noStrike" kern="1200" cap="none" spc="0" normalizeH="0" baseline="0" noProof="0" dirty="0">
                <a:ln>
                  <a:noFill/>
                </a:ln>
                <a:solidFill>
                  <a:srgbClr val="231F20"/>
                </a:solidFill>
                <a:effectLst/>
                <a:uLnTx/>
                <a:uFillTx/>
                <a:latin typeface="Calibri"/>
                <a:ea typeface="Calibri"/>
                <a:cs typeface="Calibri"/>
                <a:sym typeface="Calibri"/>
              </a:rPr>
              <a:t>: All forms of energy production and other resource extraction have associated economic, social, environmental, and geopolitical costs and risks as well as benefits.</a:t>
            </a:r>
            <a:r>
              <a:rPr lang="en-US" sz="1000" kern="1200" dirty="0">
                <a:solidFill>
                  <a:srgbClr val="231F20"/>
                </a:solidFill>
                <a:latin typeface="Calibri"/>
                <a:ea typeface="Calibri"/>
                <a:cs typeface="Calibri"/>
                <a:sym typeface="Calibri"/>
              </a:rPr>
              <a:t> </a:t>
            </a:r>
            <a:r>
              <a:rPr kumimoji="0" lang="en-US" sz="1000" b="0" i="0" u="none" strike="noStrike" kern="1200" cap="none" spc="0" normalizeH="0" baseline="0" noProof="0" dirty="0">
                <a:ln>
                  <a:noFill/>
                </a:ln>
                <a:solidFill>
                  <a:srgbClr val="231F20"/>
                </a:solidFill>
                <a:effectLst/>
                <a:uLnTx/>
                <a:uFillTx/>
                <a:latin typeface="Calibri"/>
                <a:ea typeface="Calibri"/>
                <a:cs typeface="Calibri"/>
                <a:sym typeface="Calibri"/>
              </a:rPr>
              <a:t> New technologies and social regulations can change the balance of these factors</a:t>
            </a:r>
            <a:r>
              <a:rPr lang="en-US" sz="1000" kern="1200" dirty="0">
                <a:solidFill>
                  <a:srgbClr val="231F20"/>
                </a:solidFill>
                <a:latin typeface="Calibri"/>
                <a:ea typeface="Calibri"/>
                <a:cs typeface="Calibri"/>
                <a:sym typeface="Calibri"/>
              </a:rPr>
              <a:t>.</a:t>
            </a:r>
            <a:endParaRPr kumimoji="0" lang="en-US" sz="1000" b="0" i="1" u="none" strike="noStrike" kern="1200" cap="none" spc="25" normalizeH="0" baseline="0" noProof="0" dirty="0">
              <a:ln>
                <a:noFill/>
              </a:ln>
              <a:solidFill>
                <a:srgbClr val="231F20"/>
              </a:solidFill>
              <a:effectLst/>
              <a:uLnTx/>
              <a:uFillTx/>
              <a:latin typeface="Calibri Light" panose="020F0302020204030204" pitchFamily="34" charset="0"/>
              <a:ea typeface="+mn-ea"/>
              <a:cs typeface="Calibri Light" panose="020F0302020204030204" pitchFamily="34" charset="0"/>
            </a:endParaRPr>
          </a:p>
          <a:p>
            <a:pPr marL="50800" marR="0" lvl="0" indent="0" algn="l" defTabSz="914400" rtl="0" eaLnBrk="1" fontAlgn="auto" latinLnBrk="0" hangingPunct="1">
              <a:lnSpc>
                <a:spcPct val="100000"/>
              </a:lnSpc>
              <a:spcBef>
                <a:spcPts val="0"/>
              </a:spcBef>
              <a:spcAft>
                <a:spcPts val="0"/>
              </a:spcAft>
              <a:buClrTx/>
              <a:buSzTx/>
              <a:buFontTx/>
              <a:buNone/>
              <a:tabLst/>
              <a:defRPr/>
            </a:pPr>
            <a:endParaRPr kumimoji="0" lang="en-US" sz="800" b="0" i="1" u="none" strike="noStrike" kern="1200" cap="none" spc="25" normalizeH="0" baseline="0" noProof="0" dirty="0">
              <a:ln>
                <a:noFill/>
              </a:ln>
              <a:solidFill>
                <a:srgbClr val="231F20"/>
              </a:solidFill>
              <a:effectLst/>
              <a:uLnTx/>
              <a:uFillTx/>
              <a:latin typeface="Century Gothic"/>
              <a:ea typeface="+mn-ea"/>
              <a:cs typeface="+mn-cs"/>
            </a:endParaRPr>
          </a:p>
        </p:txBody>
      </p:sp>
      <p:graphicFrame>
        <p:nvGraphicFramePr>
          <p:cNvPr id="9" name="Table 8">
            <a:extLst>
              <a:ext uri="{FF2B5EF4-FFF2-40B4-BE49-F238E27FC236}">
                <a16:creationId xmlns:a16="http://schemas.microsoft.com/office/drawing/2014/main" id="{FB97013D-668F-4012-A865-A5A8A7FC74EC}"/>
              </a:ext>
            </a:extLst>
          </p:cNvPr>
          <p:cNvGraphicFramePr>
            <a:graphicFrameLocks noGrp="1"/>
          </p:cNvGraphicFramePr>
          <p:nvPr>
            <p:extLst>
              <p:ext uri="{D42A27DB-BD31-4B8C-83A1-F6EECF244321}">
                <p14:modId xmlns:p14="http://schemas.microsoft.com/office/powerpoint/2010/main" val="1891553105"/>
              </p:ext>
            </p:extLst>
          </p:nvPr>
        </p:nvGraphicFramePr>
        <p:xfrm>
          <a:off x="1225514" y="9346286"/>
          <a:ext cx="6010275" cy="558165"/>
        </p:xfrm>
        <a:graphic>
          <a:graphicData uri="http://schemas.openxmlformats.org/drawingml/2006/table">
            <a:tbl>
              <a:tblPr firstRow="1" firstCol="1" bandRow="1"/>
              <a:tblGrid>
                <a:gridCol w="6010275">
                  <a:extLst>
                    <a:ext uri="{9D8B030D-6E8A-4147-A177-3AD203B41FA5}">
                      <a16:colId xmlns:a16="http://schemas.microsoft.com/office/drawing/2014/main" val="3983233254"/>
                    </a:ext>
                  </a:extLst>
                </a:gridCol>
              </a:tblGrid>
              <a:tr h="558165">
                <a:tc>
                  <a:txBody>
                    <a:bodyPr/>
                    <a:lstStyle/>
                    <a:p>
                      <a:pPr marL="0" marR="0" algn="just">
                        <a:lnSpc>
                          <a:spcPct val="115000"/>
                        </a:lnSpc>
                        <a:spcBef>
                          <a:spcPts val="0"/>
                        </a:spcBef>
                        <a:spcAft>
                          <a:spcPts val="0"/>
                        </a:spcAft>
                      </a:pPr>
                      <a:r>
                        <a:rPr lang="en-US" sz="600" dirty="0">
                          <a:effectLst/>
                        </a:rPr>
                        <a:t>These materials were developed by the Tennessee District Science Network, a NextGenScience network that included educators six districts in TN, with support from </a:t>
                      </a:r>
                      <a:r>
                        <a:rPr lang="en-US" sz="600" dirty="0" err="1">
                          <a:effectLst/>
                        </a:rPr>
                        <a:t>Arconic</a:t>
                      </a:r>
                      <a:r>
                        <a:rPr lang="en-US" sz="600" dirty="0">
                          <a:effectLst/>
                        </a:rPr>
                        <a:t> Foundation. Except where otherwise noted, this work is licensed under the Creative Commons Attribution-</a:t>
                      </a:r>
                      <a:r>
                        <a:rPr lang="en-US" sz="600" dirty="0" err="1">
                          <a:effectLst/>
                        </a:rPr>
                        <a:t>NonCommercial</a:t>
                      </a:r>
                      <a:r>
                        <a:rPr lang="en-US" sz="600" dirty="0">
                          <a:effectLst/>
                        </a:rPr>
                        <a:t> 4.0 International License. </a:t>
                      </a:r>
                      <a:endParaRPr lang="en-US" sz="1100" dirty="0">
                        <a:effectLst/>
                        <a:latin typeface="Arial" panose="020B0604020202020204" pitchFamily="34" charset="0"/>
                        <a:ea typeface="Arial" panose="020B0604020202020204" pitchFamily="34" charset="0"/>
                      </a:endParaRPr>
                    </a:p>
                  </a:txBody>
                  <a:tcPr marL="9525" marR="9525" marT="9525" marB="9525" anchor="ctr">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2305719366"/>
                  </a:ext>
                </a:extLst>
              </a:tr>
            </a:tbl>
          </a:graphicData>
        </a:graphic>
      </p:graphicFrame>
      <p:sp>
        <p:nvSpPr>
          <p:cNvPr id="50" name="Google Shape;50;p1"/>
          <p:cNvSpPr txBox="1"/>
          <p:nvPr/>
        </p:nvSpPr>
        <p:spPr>
          <a:xfrm>
            <a:off x="7313163" y="9595950"/>
            <a:ext cx="113665" cy="156209"/>
          </a:xfrm>
          <a:prstGeom prst="rect">
            <a:avLst/>
          </a:prstGeom>
          <a:noFill/>
          <a:ln>
            <a:noFill/>
          </a:ln>
        </p:spPr>
        <p:txBody>
          <a:bodyPr spcFirstLastPara="1" wrap="square" lIns="0" tIns="13325" rIns="0" bIns="0" anchor="t" anchorCtr="0">
            <a:sp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1</a:t>
            </a:fld>
            <a:endParaRPr sz="800" b="0" i="0" u="none" strike="noStrike" cap="none" dirty="0">
              <a:solidFill>
                <a:srgbClr val="293983"/>
              </a:solidFill>
              <a:latin typeface="Arial Black"/>
              <a:ea typeface="Arial Black"/>
              <a:cs typeface="Arial Black"/>
              <a:sym typeface="Arial Black"/>
            </a:endParaRPr>
          </a:p>
        </p:txBody>
      </p:sp>
      <p:pic>
        <p:nvPicPr>
          <p:cNvPr id="10" name="Picture 1">
            <a:hlinkClick r:id="rId4"/>
            <a:extLst>
              <a:ext uri="{FF2B5EF4-FFF2-40B4-BE49-F238E27FC236}">
                <a16:creationId xmlns:a16="http://schemas.microsoft.com/office/drawing/2014/main" id="{3F1AC99B-A047-4B1E-A4E9-C1D945174A0E}"/>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3964" y="9490430"/>
            <a:ext cx="742950" cy="2698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Shape 166"/>
        <p:cNvGrpSpPr/>
        <p:nvPr/>
      </p:nvGrpSpPr>
      <p:grpSpPr>
        <a:xfrm>
          <a:off x="0" y="0"/>
          <a:ext cx="0" cy="0"/>
          <a:chOff x="0" y="0"/>
          <a:chExt cx="0" cy="0"/>
        </a:xfrm>
      </p:grpSpPr>
      <p:sp>
        <p:nvSpPr>
          <p:cNvPr id="4" name="Title 3">
            <a:extLst>
              <a:ext uri="{FF2B5EF4-FFF2-40B4-BE49-F238E27FC236}">
                <a16:creationId xmlns:a16="http://schemas.microsoft.com/office/drawing/2014/main" id="{01EFA926-9389-EF00-79C9-96C8E23AEDD4}"/>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C (cont.)</a:t>
            </a:r>
          </a:p>
        </p:txBody>
      </p:sp>
      <p:sp>
        <p:nvSpPr>
          <p:cNvPr id="170" name="Google Shape;170;p2">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171" name="Google Shape;171;p2"/>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latin typeface="Calibri"/>
                <a:ea typeface="Calibri"/>
                <a:cs typeface="Calibri"/>
                <a:sym typeface="Calibri"/>
              </a:rPr>
              <a:t>Tennessee District Science Network </a:t>
            </a:r>
            <a:r>
              <a:rPr lang="en-US" sz="1600" b="1" i="0" u="none" strike="noStrike" cap="none" dirty="0">
                <a:solidFill>
                  <a:schemeClr val="dk1"/>
                </a:solidFill>
                <a:latin typeface="Calibri"/>
                <a:ea typeface="Calibri"/>
                <a:cs typeface="Calibri"/>
                <a:sym typeface="Calibri"/>
              </a:rPr>
              <a:t>Task Library</a:t>
            </a:r>
            <a:endParaRPr sz="1400" b="0" i="0" u="none" strike="noStrike" cap="none" dirty="0">
              <a:solidFill>
                <a:srgbClr val="000000"/>
              </a:solidFill>
              <a:latin typeface="Arial"/>
              <a:ea typeface="Arial"/>
              <a:cs typeface="Arial"/>
              <a:sym typeface="Arial"/>
            </a:endParaRPr>
          </a:p>
        </p:txBody>
      </p:sp>
      <p:sp>
        <p:nvSpPr>
          <p:cNvPr id="167" name="Google Shape;167;p2"/>
          <p:cNvSpPr txBox="1"/>
          <p:nvPr/>
        </p:nvSpPr>
        <p:spPr>
          <a:xfrm>
            <a:off x="405200" y="907263"/>
            <a:ext cx="7221000" cy="987277"/>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latin typeface="Calibri"/>
                <a:ea typeface="Calibri"/>
                <a:cs typeface="Calibri"/>
                <a:sym typeface="Calibri"/>
              </a:rPr>
              <a:t>Briceville Teacher Guide</a:t>
            </a:r>
            <a:endParaRPr sz="1700" b="1" i="0"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r>
              <a:rPr lang="en-US" sz="1400" b="0" i="1" u="none" strike="noStrike" cap="none" dirty="0">
                <a:solidFill>
                  <a:schemeClr val="dk1"/>
                </a:solidFill>
                <a:latin typeface="Calibri"/>
                <a:ea typeface="Calibri"/>
                <a:cs typeface="Calibri"/>
                <a:sym typeface="Calibri"/>
              </a:rPr>
              <a:t>High School Earth and Space Science</a:t>
            </a:r>
            <a:endParaRPr sz="1400" b="0" i="1"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None/>
            </a:pPr>
            <a:r>
              <a:rPr lang="en-US" sz="1200" b="1" i="0" u="none" strike="noStrike" cap="none" dirty="0">
                <a:solidFill>
                  <a:schemeClr val="dk2"/>
                </a:solidFill>
                <a:latin typeface="Calibri"/>
                <a:ea typeface="Calibri"/>
                <a:cs typeface="Calibri"/>
                <a:sym typeface="Calibri"/>
              </a:rPr>
              <a:t>Prompt C Continued</a:t>
            </a:r>
            <a:endParaRPr dirty="0"/>
          </a:p>
          <a:p>
            <a:pPr marL="12700" marR="0" lvl="0" indent="0" algn="l" rtl="0">
              <a:lnSpc>
                <a:spcPct val="100000"/>
              </a:lnSpc>
              <a:spcBef>
                <a:spcPts val="0"/>
              </a:spcBef>
              <a:spcAft>
                <a:spcPts val="0"/>
              </a:spcAft>
              <a:buClr>
                <a:srgbClr val="000000"/>
              </a:buClr>
              <a:buSzPts val="1400"/>
              <a:buFont typeface="Arial"/>
              <a:buNone/>
            </a:pPr>
            <a:endParaRPr sz="1400" b="0" i="1"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chemeClr val="dk1"/>
              </a:solidFill>
              <a:latin typeface="Calibri"/>
              <a:ea typeface="Calibri"/>
              <a:cs typeface="Calibri"/>
              <a:sym typeface="Calibri"/>
            </a:endParaRPr>
          </a:p>
        </p:txBody>
      </p:sp>
      <p:pic>
        <p:nvPicPr>
          <p:cNvPr id="172" name="Google Shape;172;p2">
            <a:extLst>
              <a:ext uri="{C183D7F6-B498-43B3-948B-1728B52AA6E4}">
                <adec:decorative xmlns:adec="http://schemas.microsoft.com/office/drawing/2017/decorative" val="1"/>
              </a:ext>
            </a:extLst>
          </p:cNvPr>
          <p:cNvPicPr preferRelativeResize="0"/>
          <p:nvPr/>
        </p:nvPicPr>
        <p:blipFill rotWithShape="1">
          <a:blip r:embed="rId3">
            <a:alphaModFix/>
          </a:blip>
          <a:srcRect l="28890" t="20468" r="35950" b="20796"/>
          <a:stretch/>
        </p:blipFill>
        <p:spPr>
          <a:xfrm>
            <a:off x="6972367" y="188418"/>
            <a:ext cx="441300" cy="442500"/>
          </a:xfrm>
          <a:prstGeom prst="flowChartConnector">
            <a:avLst/>
          </a:prstGeom>
          <a:noFill/>
          <a:ln>
            <a:noFill/>
          </a:ln>
        </p:spPr>
      </p:pic>
      <p:graphicFrame>
        <p:nvGraphicFramePr>
          <p:cNvPr id="177" name="Google Shape;177;p2"/>
          <p:cNvGraphicFramePr/>
          <p:nvPr>
            <p:extLst>
              <p:ext uri="{D42A27DB-BD31-4B8C-83A1-F6EECF244321}">
                <p14:modId xmlns:p14="http://schemas.microsoft.com/office/powerpoint/2010/main" val="234972408"/>
              </p:ext>
            </p:extLst>
          </p:nvPr>
        </p:nvGraphicFramePr>
        <p:xfrm>
          <a:off x="425467" y="1781909"/>
          <a:ext cx="6767550" cy="3803410"/>
        </p:xfrm>
        <a:graphic>
          <a:graphicData uri="http://schemas.openxmlformats.org/drawingml/2006/table">
            <a:tbl>
              <a:tblPr firstRow="1">
                <a:noFill/>
                <a:tableStyleId>{0E35543B-22AB-47CF-B96D-33614B9F213A}</a:tableStyleId>
              </a:tblPr>
              <a:tblGrid>
                <a:gridCol w="578000">
                  <a:extLst>
                    <a:ext uri="{9D8B030D-6E8A-4147-A177-3AD203B41FA5}">
                      <a16:colId xmlns:a16="http://schemas.microsoft.com/office/drawing/2014/main" val="20000"/>
                    </a:ext>
                  </a:extLst>
                </a:gridCol>
                <a:gridCol w="2831554">
                  <a:extLst>
                    <a:ext uri="{9D8B030D-6E8A-4147-A177-3AD203B41FA5}">
                      <a16:colId xmlns:a16="http://schemas.microsoft.com/office/drawing/2014/main" val="20001"/>
                    </a:ext>
                  </a:extLst>
                </a:gridCol>
                <a:gridCol w="3357996">
                  <a:extLst>
                    <a:ext uri="{9D8B030D-6E8A-4147-A177-3AD203B41FA5}">
                      <a16:colId xmlns:a16="http://schemas.microsoft.com/office/drawing/2014/main" val="20002"/>
                    </a:ext>
                  </a:extLst>
                </a:gridCol>
              </a:tblGrid>
              <a:tr h="469972">
                <a:tc gridSpan="3">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latin typeface="Calibri"/>
                          <a:ea typeface="Calibri"/>
                          <a:cs typeface="Calibri"/>
                          <a:sym typeface="Calibri"/>
                        </a:rPr>
                        <a:t>Prompt Scoring Guidance </a:t>
                      </a:r>
                      <a:endParaRPr sz="1200" b="1" u="none" strike="noStrike" cap="none" dirty="0">
                        <a:latin typeface="Calibri"/>
                        <a:ea typeface="Calibri"/>
                        <a:cs typeface="Calibri"/>
                        <a:sym typeface="Calibri"/>
                      </a:endParaRPr>
                    </a:p>
                  </a:txBody>
                  <a:tcPr marL="91425" marR="91425" marT="91425" marB="914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559788">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Score</a:t>
                      </a:r>
                      <a:endParaRPr sz="1000" b="1" u="none" strike="noStrike" cap="none" dirty="0">
                        <a:latin typeface="Calibri"/>
                        <a:ea typeface="Calibri"/>
                        <a:cs typeface="Calibri"/>
                        <a:sym typeface="Calibri"/>
                      </a:endParaRPr>
                    </a:p>
                  </a:txBody>
                  <a:tcPr marL="91425" marR="91425" marT="91425" marB="91425"/>
                </a:tc>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Components of Student Response (SEP, CCC, and/or DCI) </a:t>
                      </a:r>
                      <a:endParaRPr sz="1000" b="1" u="none" strike="noStrike" cap="none" dirty="0">
                        <a:latin typeface="Calibri"/>
                        <a:ea typeface="Calibri"/>
                        <a:cs typeface="Calibri"/>
                        <a:sym typeface="Calibri"/>
                      </a:endParaRPr>
                    </a:p>
                  </a:txBody>
                  <a:tcPr marL="91425" marR="91425" marT="91425" marB="91425"/>
                </a:tc>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Example Responses/Look Fors</a:t>
                      </a:r>
                      <a:endParaRPr sz="1000" u="none" strike="noStrike" cap="none" dirty="0">
                        <a:latin typeface="Calibri"/>
                        <a:ea typeface="Calibri"/>
                        <a:cs typeface="Calibri"/>
                        <a:sym typeface="Calibri"/>
                      </a:endParaRPr>
                    </a:p>
                  </a:txBody>
                  <a:tcPr marL="91425" marR="91425" marT="91425" marB="91425"/>
                </a:tc>
                <a:extLst>
                  <a:ext uri="{0D108BD9-81ED-4DB2-BD59-A6C34878D82A}">
                    <a16:rowId xmlns:a16="http://schemas.microsoft.com/office/drawing/2014/main" val="10001"/>
                  </a:ext>
                </a:extLst>
              </a:tr>
              <a:tr h="2492554">
                <a:tc>
                  <a:txBody>
                    <a:bodyPr/>
                    <a:lstStyle/>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a:ea typeface="Calibri"/>
                          <a:cs typeface="Calibri"/>
                          <a:sym typeface="Calibri"/>
                        </a:rPr>
                        <a:t>+2</a:t>
                      </a:r>
                      <a:endParaRPr sz="1000" b="1" u="none" strike="noStrike" cap="none" dirty="0">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a:ea typeface="Calibri"/>
                          <a:cs typeface="Calibri"/>
                          <a:sym typeface="Calibri"/>
                        </a:rPr>
                        <a:t>Students should be able to identify one point that could have had a positive impact and one point that could have had a negative economic impact.</a:t>
                      </a: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a:ea typeface="Calibri"/>
                          <a:cs typeface="Calibri"/>
                          <a:sym typeface="Calibri"/>
                        </a:rPr>
                        <a:t>Teacher Note: The bullet points about natural gas are not as strong as the other items in the list.  However, the addition of having students graph the information about the use of natural gas against the use of coal should lead them to classify these as potential negative economic impacts. (DCI, CCC)</a:t>
                      </a: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b="0" u="none" strike="noStrike" cap="none" dirty="0">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u="none" strike="noStrike" cap="none" dirty="0">
                        <a:latin typeface="Calibri"/>
                        <a:ea typeface="Calibri"/>
                        <a:cs typeface="Calibri"/>
                        <a:sym typeface="Calibri"/>
                      </a:endParaRPr>
                    </a:p>
                  </a:txBody>
                  <a:tcPr marL="91425" marR="91425" marT="91425" marB="91425"/>
                </a:tc>
                <a:extLst>
                  <a:ext uri="{0D108BD9-81ED-4DB2-BD59-A6C34878D82A}">
                    <a16:rowId xmlns:a16="http://schemas.microsoft.com/office/drawing/2014/main" val="10002"/>
                  </a:ext>
                </a:extLst>
              </a:tr>
            </a:tbl>
          </a:graphicData>
        </a:graphic>
      </p:graphicFrame>
      <p:pic>
        <p:nvPicPr>
          <p:cNvPr id="3" name="Picture 2" descr="Positive Economic Impact&#10;&#10;- Coal has been used to generate electricity in the United States since 1882.&#10;&#10;- At one time, there were hundred of thousands of people working in the coal mining industry in rural communities.&#10;&#10;- Mines made decent, stable income.">
            <a:extLst>
              <a:ext uri="{FF2B5EF4-FFF2-40B4-BE49-F238E27FC236}">
                <a16:creationId xmlns:a16="http://schemas.microsoft.com/office/drawing/2014/main" id="{AD33469F-944D-4998-BCE7-873BF3819BEA}"/>
              </a:ext>
            </a:extLst>
          </p:cNvPr>
          <p:cNvPicPr>
            <a:picLocks noChangeAspect="1"/>
          </p:cNvPicPr>
          <p:nvPr/>
        </p:nvPicPr>
        <p:blipFill rotWithShape="1">
          <a:blip r:embed="rId4"/>
          <a:srcRect l="2483" t="2456" r="52690" b="24812"/>
          <a:stretch/>
        </p:blipFill>
        <p:spPr>
          <a:xfrm>
            <a:off x="4221603" y="2861810"/>
            <a:ext cx="2368921" cy="1127679"/>
          </a:xfrm>
          <a:prstGeom prst="rect">
            <a:avLst/>
          </a:prstGeom>
        </p:spPr>
      </p:pic>
      <p:pic>
        <p:nvPicPr>
          <p:cNvPr id="2" name="Picture 1" descr="Negative Economic Impact&#10;&#10;- The use of coal as a primary source of electricity began to decline after the 1950's.&#10;&#10;- New technologies allowed natural gas to be obtained.&#10;&#10;- Natural gas was considered to be clean, cost-competitive, and plentiful.&#10;&#10;- Coal mine owners began replacing human miners with digging machines and mobile coal loaders.">
            <a:extLst>
              <a:ext uri="{FF2B5EF4-FFF2-40B4-BE49-F238E27FC236}">
                <a16:creationId xmlns:a16="http://schemas.microsoft.com/office/drawing/2014/main" id="{669CEA52-B6EE-48E6-AF1F-31E82378CF72}"/>
              </a:ext>
            </a:extLst>
          </p:cNvPr>
          <p:cNvPicPr>
            <a:picLocks noChangeAspect="1"/>
          </p:cNvPicPr>
          <p:nvPr/>
        </p:nvPicPr>
        <p:blipFill rotWithShape="1">
          <a:blip r:embed="rId4"/>
          <a:srcRect l="51196" t="5826" r="2057" b="6370"/>
          <a:stretch/>
        </p:blipFill>
        <p:spPr>
          <a:xfrm>
            <a:off x="4256800" y="4157907"/>
            <a:ext cx="2426439" cy="1337150"/>
          </a:xfrm>
          <a:prstGeom prst="rect">
            <a:avLst/>
          </a:prstGeom>
        </p:spPr>
      </p:pic>
      <p:graphicFrame>
        <p:nvGraphicFramePr>
          <p:cNvPr id="179" name="Google Shape;179;p2"/>
          <p:cNvGraphicFramePr/>
          <p:nvPr>
            <p:extLst>
              <p:ext uri="{D42A27DB-BD31-4B8C-83A1-F6EECF244321}">
                <p14:modId xmlns:p14="http://schemas.microsoft.com/office/powerpoint/2010/main" val="3779345111"/>
              </p:ext>
            </p:extLst>
          </p:nvPr>
        </p:nvGraphicFramePr>
        <p:xfrm>
          <a:off x="425467" y="5944575"/>
          <a:ext cx="6767550" cy="3566100"/>
        </p:xfrm>
        <a:graphic>
          <a:graphicData uri="http://schemas.openxmlformats.org/drawingml/2006/table">
            <a:tbl>
              <a:tblPr firstRow="1">
                <a:noFill/>
                <a:tableStyleId>{0E35543B-22AB-47CF-B96D-33614B9F213A}</a:tableStyleId>
              </a:tblPr>
              <a:tblGrid>
                <a:gridCol w="3419425">
                  <a:extLst>
                    <a:ext uri="{9D8B030D-6E8A-4147-A177-3AD203B41FA5}">
                      <a16:colId xmlns:a16="http://schemas.microsoft.com/office/drawing/2014/main" val="20000"/>
                    </a:ext>
                  </a:extLst>
                </a:gridCol>
                <a:gridCol w="3348125">
                  <a:extLst>
                    <a:ext uri="{9D8B030D-6E8A-4147-A177-3AD203B41FA5}">
                      <a16:colId xmlns:a16="http://schemas.microsoft.com/office/drawing/2014/main" val="20001"/>
                    </a:ext>
                  </a:extLst>
                </a:gridCol>
              </a:tblGrid>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panose="020F0502020204030204" pitchFamily="34" charset="0"/>
                          <a:ea typeface="Calibri"/>
                          <a:cs typeface="Calibri" panose="020F0502020204030204" pitchFamily="34" charset="0"/>
                          <a:sym typeface="Calibri"/>
                        </a:rPr>
                        <a:t>Incomplete Student Response - Example A</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Tahoma"/>
                          <a:cs typeface="Calibri" panose="020F0502020204030204" pitchFamily="34" charset="0"/>
                          <a:sym typeface="Tahoma"/>
                        </a:rPr>
                        <a:t>Negative Economic Impact:</a:t>
                      </a: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Tahoma"/>
                          <a:cs typeface="Calibri" panose="020F0502020204030204" pitchFamily="34" charset="0"/>
                          <a:sym typeface="Tahoma"/>
                        </a:rPr>
                        <a:t>Use of coal as a primary source of electricity began to decline after the 1950’s.</a:t>
                      </a: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panose="020F0502020204030204" pitchFamily="34" charset="0"/>
                        <a:ea typeface="Tahoma"/>
                        <a:cs typeface="Calibri" panose="020F0502020204030204" pitchFamily="34" charset="0"/>
                        <a:sym typeface="Tahoma"/>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Tahoma"/>
                          <a:cs typeface="Calibri" panose="020F0502020204030204" pitchFamily="34" charset="0"/>
                          <a:sym typeface="Tahoma"/>
                        </a:rPr>
                        <a:t>No positive economic item is listed.</a:t>
                      </a: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panose="020F0502020204030204" pitchFamily="34" charset="0"/>
                        <a:ea typeface="Tahoma"/>
                        <a:cs typeface="Calibri" panose="020F0502020204030204" pitchFamily="34" charset="0"/>
                        <a:sym typeface="Tahoma"/>
                      </a:endParaRPr>
                    </a:p>
                    <a:p>
                      <a:pPr marL="0" marR="0" lvl="0" indent="0" algn="l" rtl="0">
                        <a:lnSpc>
                          <a:spcPct val="100000"/>
                        </a:lnSpc>
                        <a:spcBef>
                          <a:spcPts val="0"/>
                        </a:spcBef>
                        <a:spcAft>
                          <a:spcPts val="0"/>
                        </a:spcAft>
                        <a:buClr>
                          <a:srgbClr val="000000"/>
                        </a:buClr>
                        <a:buSzPts val="1000"/>
                        <a:buFont typeface="Arial"/>
                        <a:buNone/>
                      </a:pPr>
                      <a:endParaRPr sz="1000" b="0" u="none" strike="noStrike" cap="none" dirty="0">
                        <a:latin typeface="Calibri" panose="020F0502020204030204" pitchFamily="34" charset="0"/>
                        <a:ea typeface="Tahoma"/>
                        <a:cs typeface="Calibri" panose="020F0502020204030204" pitchFamily="34" charset="0"/>
                        <a:sym typeface="Tahoma"/>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lgn="ctr">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Score and Score Rationale, if applicable: 1 of 2 points</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-Student correctly cites </a:t>
                      </a: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one</a:t>
                      </a: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 factor and makes a reasonable connection to the negative economic impact in Briceville.</a:t>
                      </a:r>
                      <a:endParaRPr sz="1000" b="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(+1 point)</a:t>
                      </a: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Feedback &amp; Next Steps for Students to Make Progress:</a:t>
                      </a: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dk1"/>
                          </a:solidFill>
                          <a:latin typeface="Calibri" panose="020F0502020204030204" pitchFamily="34" charset="0"/>
                          <a:cs typeface="Calibri" panose="020F0502020204030204" pitchFamily="34" charset="0"/>
                          <a:sym typeface="Calibri"/>
                        </a:rPr>
                        <a:t>-Remind the student to read the prompt carefully and underline key words that point to the requirements.  This student may have failed to note that the prompt asked for two selections.</a:t>
                      </a:r>
                      <a:endParaRPr sz="1000" b="0" dirty="0">
                        <a:latin typeface="Calibri" panose="020F0502020204030204" pitchFamily="34" charset="0"/>
                        <a:cs typeface="Calibri" panose="020F0502020204030204" pitchFamily="34" charset="0"/>
                      </a:endParaRPr>
                    </a:p>
                  </a:txBody>
                  <a:tcPr marL="91425" marR="91425" marT="91425" marB="91425">
                    <a:lnL w="9525" cap="flat" cmpd="sng">
                      <a:solidFill>
                        <a:srgbClr val="9E9E9E"/>
                      </a:solidFill>
                      <a:prstDash val="solid"/>
                      <a:round/>
                      <a:headEnd type="none" w="sm" len="sm"/>
                      <a:tailEnd type="none" w="sm" len="sm"/>
                    </a:lnL>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Tahoma"/>
                          <a:cs typeface="Calibri" panose="020F0502020204030204" pitchFamily="34" charset="0"/>
                          <a:sym typeface="Tahoma"/>
                        </a:rPr>
                        <a:t>Negative Economic Impact:</a:t>
                      </a: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Tahoma"/>
                          <a:cs typeface="Calibri" panose="020F0502020204030204" pitchFamily="34" charset="0"/>
                          <a:sym typeface="Tahoma"/>
                        </a:rPr>
                        <a:t>Coal has been used to generate electricity in the United States since 1882.  </a:t>
                      </a: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panose="020F0502020204030204" pitchFamily="34" charset="0"/>
                        <a:ea typeface="Tahoma"/>
                        <a:cs typeface="Calibri" panose="020F0502020204030204" pitchFamily="34" charset="0"/>
                        <a:sym typeface="Tahoma"/>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Tahoma"/>
                          <a:cs typeface="Calibri" panose="020F0502020204030204" pitchFamily="34" charset="0"/>
                          <a:sym typeface="Tahoma"/>
                        </a:rPr>
                        <a:t>Positive Economic Impact:</a:t>
                      </a: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Tahoma"/>
                          <a:cs typeface="Calibri" panose="020F0502020204030204" pitchFamily="34" charset="0"/>
                          <a:sym typeface="Tahoma"/>
                        </a:rPr>
                        <a:t>Coal mine owners began replacing human miners with digging machines and mobile coal loaders.</a:t>
                      </a:r>
                      <a:endParaRPr sz="1000" b="0" u="none" strike="noStrike" cap="none" dirty="0">
                        <a:latin typeface="Calibri" panose="020F0502020204030204" pitchFamily="34" charset="0"/>
                        <a:ea typeface="Tahoma"/>
                        <a:cs typeface="Calibri" panose="020F0502020204030204" pitchFamily="34" charset="0"/>
                        <a:sym typeface="Tahoma"/>
                      </a:endParaRPr>
                    </a:p>
                  </a:txBody>
                  <a:tcPr marL="91425" marR="91425" marT="91425" marB="91425">
                    <a:lnL w="9525" cap="flat" cmpd="sng">
                      <a:solidFill>
                        <a:srgbClr val="9E9E9E"/>
                      </a:solidFill>
                      <a:prstDash val="solid"/>
                      <a:round/>
                      <a:headEnd type="none" w="sm" len="sm"/>
                      <a:tailEnd type="none" w="sm" len="sm"/>
                    </a:lnL>
                    <a:lnR w="9525" cap="flat" cmpd="sng" algn="ctr">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dirty="0">
                          <a:latin typeface="Calibri" panose="020F0502020204030204" pitchFamily="34" charset="0"/>
                          <a:cs typeface="Calibri" panose="020F0502020204030204" pitchFamily="34" charset="0"/>
                        </a:rPr>
                        <a:t>Score and Score Rationale, if applicable: 2 of 2 points</a:t>
                      </a:r>
                    </a:p>
                    <a:p>
                      <a:pPr marL="0" marR="0" lvl="0" indent="0" algn="l" rtl="0">
                        <a:lnSpc>
                          <a:spcPct val="100000"/>
                        </a:lnSpc>
                        <a:spcBef>
                          <a:spcPts val="0"/>
                        </a:spcBef>
                        <a:spcAft>
                          <a:spcPts val="0"/>
                        </a:spcAft>
                        <a:buClr>
                          <a:srgbClr val="000000"/>
                        </a:buClr>
                        <a:buSzPts val="1000"/>
                        <a:buFont typeface="Arial"/>
                        <a:buNone/>
                      </a:pPr>
                      <a:r>
                        <a:rPr lang="en-US" sz="1000" b="0" dirty="0">
                          <a:latin typeface="Calibri" panose="020F0502020204030204" pitchFamily="34" charset="0"/>
                          <a:cs typeface="Calibri" panose="020F0502020204030204" pitchFamily="34" charset="0"/>
                        </a:rPr>
                        <a:t>-Student  cites two factors and classifies them incorrectly.</a:t>
                      </a:r>
                      <a:r>
                        <a:rPr lang="en-US" sz="1000" b="1" dirty="0">
                          <a:latin typeface="Calibri" panose="020F0502020204030204" pitchFamily="34" charset="0"/>
                          <a:cs typeface="Calibri" panose="020F0502020204030204" pitchFamily="34" charset="0"/>
                        </a:rPr>
                        <a:t> (+0 points).</a:t>
                      </a:r>
                    </a:p>
                    <a:p>
                      <a:pPr marL="0" marR="0" lvl="0" indent="0" algn="l" rtl="0">
                        <a:lnSpc>
                          <a:spcPct val="100000"/>
                        </a:lnSpc>
                        <a:spcBef>
                          <a:spcPts val="0"/>
                        </a:spcBef>
                        <a:spcAft>
                          <a:spcPts val="0"/>
                        </a:spcAft>
                        <a:buClr>
                          <a:srgbClr val="000000"/>
                        </a:buClr>
                        <a:buSzPts val="1000"/>
                        <a:buFont typeface="Arial"/>
                        <a:buNone/>
                      </a:pPr>
                      <a:endParaRPr lang="en-US" sz="1000" b="1"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b="1" dirty="0">
                          <a:latin typeface="Calibri" panose="020F0502020204030204" pitchFamily="34" charset="0"/>
                          <a:cs typeface="Calibri" panose="020F0502020204030204" pitchFamily="34" charset="0"/>
                        </a:rPr>
                        <a:t>Feedback &amp; Next Steps for Students to Make Progress:</a:t>
                      </a:r>
                    </a:p>
                    <a:p>
                      <a:pPr marL="0" marR="0" lvl="0" indent="0" algn="l" rtl="0">
                        <a:lnSpc>
                          <a:spcPct val="100000"/>
                        </a:lnSpc>
                        <a:spcBef>
                          <a:spcPts val="0"/>
                        </a:spcBef>
                        <a:spcAft>
                          <a:spcPts val="0"/>
                        </a:spcAft>
                        <a:buClr>
                          <a:srgbClr val="000000"/>
                        </a:buClr>
                        <a:buSzPts val="1000"/>
                        <a:buFont typeface="Arial"/>
                        <a:buNone/>
                      </a:pPr>
                      <a:endParaRPr lang="en-US" sz="1000" b="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b="0" dirty="0">
                          <a:latin typeface="Calibri" panose="020F0502020204030204" pitchFamily="34" charset="0"/>
                          <a:cs typeface="Calibri" panose="020F0502020204030204" pitchFamily="34" charset="0"/>
                        </a:rPr>
                        <a:t>-Guide the student toward making the connection between the data and the information given in the initial phenomenon set-up.  </a:t>
                      </a:r>
                    </a:p>
                    <a:p>
                      <a:pPr marL="0" marR="0" lvl="0" indent="0" algn="l" rtl="0">
                        <a:lnSpc>
                          <a:spcPct val="100000"/>
                        </a:lnSpc>
                        <a:spcBef>
                          <a:spcPts val="0"/>
                        </a:spcBef>
                        <a:spcAft>
                          <a:spcPts val="0"/>
                        </a:spcAft>
                        <a:buClr>
                          <a:srgbClr val="000000"/>
                        </a:buClr>
                        <a:buSzPts val="1000"/>
                        <a:buFont typeface="Arial"/>
                        <a:buNone/>
                      </a:pPr>
                      <a:r>
                        <a:rPr lang="en-US" sz="1000" b="0" dirty="0">
                          <a:latin typeface="Calibri" panose="020F0502020204030204" pitchFamily="34" charset="0"/>
                          <a:cs typeface="Calibri" panose="020F0502020204030204" pitchFamily="34" charset="0"/>
                        </a:rPr>
                        <a:t>-Model using one of the data points provided and then ask the student to do the same with two different text points.</a:t>
                      </a:r>
                      <a:endParaRPr sz="1000" b="0" dirty="0">
                        <a:latin typeface="Calibri" panose="020F0502020204030204" pitchFamily="34" charset="0"/>
                        <a:cs typeface="Calibri" panose="020F0502020204030204" pitchFamily="34" charset="0"/>
                      </a:endParaRPr>
                    </a:p>
                  </a:txBody>
                  <a:tcPr marL="91425" marR="91425" marT="91425" marB="91425">
                    <a:lnL w="9525" cap="flat" cmpd="sng" algn="ctr">
                      <a:solidFill>
                        <a:srgbClr val="9E9E9E"/>
                      </a:solidFill>
                      <a:prstDash val="solid"/>
                      <a:round/>
                      <a:headEnd type="none" w="sm" len="sm"/>
                      <a:tailEnd type="none" w="sm" len="sm"/>
                    </a:lnL>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4022521740"/>
                  </a:ext>
                </a:extLst>
              </a:tr>
            </a:tbl>
          </a:graphicData>
        </a:graphic>
      </p:graphicFrame>
      <p:sp>
        <p:nvSpPr>
          <p:cNvPr id="173" name="Google Shape;173;p2"/>
          <p:cNvSpPr txBox="1"/>
          <p:nvPr/>
        </p:nvSpPr>
        <p:spPr>
          <a:xfrm>
            <a:off x="7313162" y="9595950"/>
            <a:ext cx="206753" cy="274032"/>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10</a:t>
            </a:fld>
            <a:endParaRPr sz="800" b="0" i="0" u="none" strike="noStrike" cap="none" dirty="0">
              <a:solidFill>
                <a:srgbClr val="293983"/>
              </a:solidFill>
              <a:latin typeface="Arial Black"/>
              <a:ea typeface="Arial Black"/>
              <a:cs typeface="Arial Black"/>
              <a:sym typeface="Arial Black"/>
            </a:endParaRPr>
          </a:p>
        </p:txBody>
      </p:sp>
    </p:spTree>
    <p:extLst>
      <p:ext uri="{BB962C8B-B14F-4D97-AF65-F5344CB8AC3E}">
        <p14:creationId xmlns:p14="http://schemas.microsoft.com/office/powerpoint/2010/main" val="4002710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Shape 183"/>
        <p:cNvGrpSpPr/>
        <p:nvPr/>
      </p:nvGrpSpPr>
      <p:grpSpPr>
        <a:xfrm>
          <a:off x="0" y="0"/>
          <a:ext cx="0" cy="0"/>
          <a:chOff x="0" y="0"/>
          <a:chExt cx="0" cy="0"/>
        </a:xfrm>
      </p:grpSpPr>
      <p:sp>
        <p:nvSpPr>
          <p:cNvPr id="187" name="Google Shape;187;p9">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F8690677-5E6B-690C-DE30-F21F6941330D}"/>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D</a:t>
            </a:r>
          </a:p>
        </p:txBody>
      </p:sp>
      <p:sp>
        <p:nvSpPr>
          <p:cNvPr id="188" name="Google Shape;188;p9"/>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latin typeface="Calibri"/>
                <a:ea typeface="Calibri"/>
                <a:cs typeface="Calibri"/>
                <a:sym typeface="Calibri"/>
              </a:rPr>
              <a:t>Tennessee District Science Network </a:t>
            </a:r>
            <a:r>
              <a:rPr lang="en-US" sz="1600" b="1" i="0" u="none" strike="noStrike" cap="none" dirty="0">
                <a:solidFill>
                  <a:schemeClr val="dk1"/>
                </a:solidFill>
                <a:latin typeface="Calibri"/>
                <a:ea typeface="Calibri"/>
                <a:cs typeface="Calibri"/>
                <a:sym typeface="Calibri"/>
              </a:rPr>
              <a:t>Task Library</a:t>
            </a:r>
            <a:endParaRPr sz="1400" b="0" i="0" u="none" strike="noStrike" cap="none" dirty="0">
              <a:solidFill>
                <a:srgbClr val="000000"/>
              </a:solidFill>
              <a:latin typeface="Arial"/>
              <a:ea typeface="Arial"/>
              <a:cs typeface="Arial"/>
              <a:sym typeface="Arial"/>
            </a:endParaRPr>
          </a:p>
        </p:txBody>
      </p:sp>
      <p:sp>
        <p:nvSpPr>
          <p:cNvPr id="184" name="Google Shape;184;p9"/>
          <p:cNvSpPr txBox="1"/>
          <p:nvPr/>
        </p:nvSpPr>
        <p:spPr>
          <a:xfrm>
            <a:off x="423379" y="915018"/>
            <a:ext cx="7221000" cy="987277"/>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latin typeface="Calibri"/>
                <a:ea typeface="Calibri"/>
                <a:cs typeface="Calibri"/>
                <a:sym typeface="Calibri"/>
              </a:rPr>
              <a:t>Briceville Teacher Guide</a:t>
            </a:r>
            <a:endParaRPr sz="1700" b="1" i="0"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r>
              <a:rPr lang="en-US" sz="1400" b="0" i="1" u="none" strike="noStrike" cap="none" dirty="0">
                <a:solidFill>
                  <a:schemeClr val="dk1"/>
                </a:solidFill>
                <a:latin typeface="Calibri"/>
                <a:ea typeface="Calibri"/>
                <a:cs typeface="Calibri"/>
                <a:sym typeface="Calibri"/>
              </a:rPr>
              <a:t>High School Earth and Space Science</a:t>
            </a:r>
            <a:endParaRPr dirty="0"/>
          </a:p>
          <a:p>
            <a:pPr marL="12700" marR="0" lvl="0" indent="0" algn="l" rtl="0">
              <a:lnSpc>
                <a:spcPct val="100000"/>
              </a:lnSpc>
              <a:spcBef>
                <a:spcPts val="0"/>
              </a:spcBef>
              <a:spcAft>
                <a:spcPts val="0"/>
              </a:spcAft>
              <a:buClr>
                <a:srgbClr val="000000"/>
              </a:buClr>
              <a:buSzPts val="1400"/>
              <a:buFont typeface="Arial"/>
              <a:buNone/>
            </a:pPr>
            <a:endParaRPr sz="1400" b="0" i="1"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endParaRPr sz="1400" b="0" i="1"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chemeClr val="dk1"/>
              </a:solidFill>
              <a:latin typeface="Calibri"/>
              <a:ea typeface="Calibri"/>
              <a:cs typeface="Calibri"/>
              <a:sym typeface="Calibri"/>
            </a:endParaRPr>
          </a:p>
        </p:txBody>
      </p:sp>
      <p:pic>
        <p:nvPicPr>
          <p:cNvPr id="189" name="Google Shape;189;p9">
            <a:extLst>
              <a:ext uri="{C183D7F6-B498-43B3-948B-1728B52AA6E4}">
                <adec:decorative xmlns:adec="http://schemas.microsoft.com/office/drawing/2017/decorative" val="1"/>
              </a:ext>
            </a:extLst>
          </p:cNvPr>
          <p:cNvPicPr preferRelativeResize="0"/>
          <p:nvPr/>
        </p:nvPicPr>
        <p:blipFill rotWithShape="1">
          <a:blip r:embed="rId3">
            <a:alphaModFix/>
          </a:blip>
          <a:srcRect l="28890" t="20468" r="35950" b="20796"/>
          <a:stretch/>
        </p:blipFill>
        <p:spPr>
          <a:xfrm>
            <a:off x="6972367" y="188418"/>
            <a:ext cx="441300" cy="442500"/>
          </a:xfrm>
          <a:prstGeom prst="flowChartConnector">
            <a:avLst/>
          </a:prstGeom>
          <a:noFill/>
          <a:ln>
            <a:noFill/>
          </a:ln>
        </p:spPr>
      </p:pic>
      <p:sp>
        <p:nvSpPr>
          <p:cNvPr id="195" name="Google Shape;195;p9"/>
          <p:cNvSpPr txBox="1"/>
          <p:nvPr/>
        </p:nvSpPr>
        <p:spPr>
          <a:xfrm>
            <a:off x="420591" y="1515467"/>
            <a:ext cx="6907958" cy="1246000"/>
          </a:xfrm>
          <a:prstGeom prst="rect">
            <a:avLst/>
          </a:prstGeom>
          <a:noFill/>
          <a:ln>
            <a:noFill/>
          </a:ln>
        </p:spPr>
        <p:txBody>
          <a:bodyPr spcFirstLastPara="1" wrap="square" lIns="0" tIns="12700" rIns="0" bIns="0" anchor="t" anchorCtr="0">
            <a:noAutofit/>
          </a:bodyPr>
          <a:lstStyle/>
          <a:p>
            <a:pPr marL="12700" lvl="0"/>
            <a:r>
              <a:rPr lang="en-US" sz="1200" b="1" i="0" u="none" strike="noStrike" cap="none" dirty="0">
                <a:solidFill>
                  <a:schemeClr val="dk2"/>
                </a:solidFill>
                <a:latin typeface="Calibri" panose="020F0502020204030204" pitchFamily="34" charset="0"/>
                <a:ea typeface="Calibri"/>
                <a:cs typeface="Calibri" panose="020F0502020204030204" pitchFamily="34" charset="0"/>
                <a:sym typeface="Calibri"/>
              </a:rPr>
              <a:t>Prompt D</a:t>
            </a:r>
            <a:endParaRPr lang="en-US" sz="1200" b="1" dirty="0">
              <a:solidFill>
                <a:schemeClr val="dk2"/>
              </a:solidFill>
              <a:latin typeface="Calibri" panose="020F0502020204030204" pitchFamily="34" charset="0"/>
              <a:ea typeface="Calibri"/>
              <a:cs typeface="Calibri" panose="020F0502020204030204" pitchFamily="34" charset="0"/>
              <a:sym typeface="Calibri"/>
            </a:endParaRPr>
          </a:p>
          <a:p>
            <a:pPr marL="12700" lvl="0">
              <a:lnSpc>
                <a:spcPct val="150000"/>
              </a:lnSpc>
            </a:pPr>
            <a:r>
              <a:rPr lang="en-US" sz="1200" b="1" i="0" u="none" strike="noStrike" cap="none" dirty="0">
                <a:solidFill>
                  <a:schemeClr val="tx1"/>
                </a:solidFill>
                <a:latin typeface="Calibri" panose="020F0502020204030204" pitchFamily="34" charset="0"/>
                <a:ea typeface="Calibri"/>
                <a:cs typeface="Calibri" panose="020F0502020204030204" pitchFamily="34" charset="0"/>
                <a:sym typeface="Calibri"/>
              </a:rPr>
              <a:t>What the heck happened to Briceville</a:t>
            </a:r>
            <a:r>
              <a:rPr lang="en-US" sz="1200" b="1" dirty="0">
                <a:solidFill>
                  <a:schemeClr val="tx1"/>
                </a:solidFill>
                <a:latin typeface="Calibri" panose="020F0502020204030204" pitchFamily="34" charset="0"/>
                <a:ea typeface="Calibri"/>
                <a:cs typeface="Calibri" panose="020F0502020204030204" pitchFamily="34" charset="0"/>
                <a:sym typeface="Calibri"/>
              </a:rPr>
              <a:t>? What factors have affected Briceville during the past 100 years to cause the changes noted in the photographs?  What has been the impact of each factor on the community?</a:t>
            </a:r>
          </a:p>
          <a:p>
            <a:pPr marL="12700" lvl="0">
              <a:lnSpc>
                <a:spcPct val="150000"/>
              </a:lnSpc>
            </a:pPr>
            <a:r>
              <a:rPr lang="en-US" sz="1200" b="1" dirty="0">
                <a:solidFill>
                  <a:schemeClr val="tx1"/>
                </a:solidFill>
                <a:latin typeface="Calibri" panose="020F0502020204030204" pitchFamily="34" charset="0"/>
                <a:ea typeface="Calibri"/>
                <a:cs typeface="Calibri" panose="020F0502020204030204" pitchFamily="34" charset="0"/>
                <a:sym typeface="Calibri"/>
              </a:rPr>
              <a:t>Use the information that you evaluated in Parts A, B, and C of this task to develop an explanation for the changes noted in Briceville.</a:t>
            </a:r>
            <a:endParaRPr dirty="0">
              <a:solidFill>
                <a:schemeClr val="tx1"/>
              </a:solidFill>
              <a:latin typeface="Calibri" panose="020F0502020204030204" pitchFamily="34" charset="0"/>
              <a:cs typeface="Calibri" panose="020F0502020204030204" pitchFamily="34" charset="0"/>
            </a:endParaRPr>
          </a:p>
          <a:p>
            <a:pPr marL="12700" marR="0" lvl="0" indent="0" algn="l" rtl="0">
              <a:lnSpc>
                <a:spcPct val="100000"/>
              </a:lnSpc>
              <a:spcBef>
                <a:spcPts val="0"/>
              </a:spcBef>
              <a:spcAft>
                <a:spcPts val="0"/>
              </a:spcAft>
              <a:buNone/>
            </a:pPr>
            <a:r>
              <a:rPr lang="en-US" sz="1000" b="0" i="1" u="none" strike="noStrike" cap="none" dirty="0">
                <a:solidFill>
                  <a:schemeClr val="dk1"/>
                </a:solidFill>
                <a:latin typeface="Calibri" panose="020F0502020204030204" pitchFamily="34" charset="0"/>
                <a:ea typeface="Calibri"/>
                <a:cs typeface="Calibri" panose="020F0502020204030204" pitchFamily="34" charset="0"/>
                <a:sym typeface="Calibri"/>
              </a:rPr>
              <a:t> </a:t>
            </a:r>
            <a:endParaRPr sz="1400" b="0" i="1" u="none" strike="noStrike" cap="none" dirty="0">
              <a:solidFill>
                <a:schemeClr val="dk1"/>
              </a:solidFill>
              <a:latin typeface="Calibri" panose="020F0502020204030204" pitchFamily="34" charset="0"/>
              <a:ea typeface="Calibri"/>
              <a:cs typeface="Calibri" panose="020F0502020204030204" pitchFamily="34" charset="0"/>
              <a:sym typeface="Calibri"/>
            </a:endParaRPr>
          </a:p>
        </p:txBody>
      </p:sp>
      <p:graphicFrame>
        <p:nvGraphicFramePr>
          <p:cNvPr id="194" name="Google Shape;194;p9"/>
          <p:cNvGraphicFramePr/>
          <p:nvPr>
            <p:extLst>
              <p:ext uri="{D42A27DB-BD31-4B8C-83A1-F6EECF244321}">
                <p14:modId xmlns:p14="http://schemas.microsoft.com/office/powerpoint/2010/main" val="2916729373"/>
              </p:ext>
            </p:extLst>
          </p:nvPr>
        </p:nvGraphicFramePr>
        <p:xfrm>
          <a:off x="425466" y="3305031"/>
          <a:ext cx="6767551" cy="2285880"/>
        </p:xfrm>
        <a:graphic>
          <a:graphicData uri="http://schemas.openxmlformats.org/drawingml/2006/table">
            <a:tbl>
              <a:tblPr firstRow="1">
                <a:noFill/>
                <a:tableStyleId>{0E35543B-22AB-47CF-B96D-33614B9F213A}</a:tableStyleId>
              </a:tblPr>
              <a:tblGrid>
                <a:gridCol w="867929">
                  <a:extLst>
                    <a:ext uri="{9D8B030D-6E8A-4147-A177-3AD203B41FA5}">
                      <a16:colId xmlns:a16="http://schemas.microsoft.com/office/drawing/2014/main" val="20000"/>
                    </a:ext>
                  </a:extLst>
                </a:gridCol>
                <a:gridCol w="5899622">
                  <a:extLst>
                    <a:ext uri="{9D8B030D-6E8A-4147-A177-3AD203B41FA5}">
                      <a16:colId xmlns:a16="http://schemas.microsoft.com/office/drawing/2014/main" val="20001"/>
                    </a:ext>
                  </a:extLst>
                </a:gridCol>
              </a:tblGrid>
              <a:tr h="331000">
                <a:tc gridSpan="2">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latin typeface="Calibri" panose="020F0502020204030204" pitchFamily="34" charset="0"/>
                          <a:ea typeface="Calibri"/>
                          <a:cs typeface="Calibri" panose="020F0502020204030204" pitchFamily="34" charset="0"/>
                          <a:sym typeface="Calibri"/>
                        </a:rPr>
                        <a:t>This prompt assesses: </a:t>
                      </a:r>
                      <a:endParaRPr sz="1200" b="1"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tc hMerge="1">
                  <a:txBody>
                    <a:bodyPr/>
                    <a:lstStyle/>
                    <a:p>
                      <a:endParaRPr lang="en-US"/>
                    </a:p>
                  </a:txBody>
                  <a:tcPr/>
                </a:tc>
                <a:extLst>
                  <a:ext uri="{0D108BD9-81ED-4DB2-BD59-A6C34878D82A}">
                    <a16:rowId xmlns:a16="http://schemas.microsoft.com/office/drawing/2014/main" val="10000"/>
                  </a:ext>
                </a:extLst>
              </a:tr>
              <a:tr h="42577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AD5207"/>
                          </a:solidFill>
                          <a:latin typeface="Calibri" panose="020F0502020204030204" pitchFamily="34" charset="0"/>
                          <a:ea typeface="Calibri"/>
                          <a:cs typeface="Calibri" panose="020F0502020204030204" pitchFamily="34" charset="0"/>
                          <a:sym typeface="Calibri"/>
                        </a:rPr>
                        <a:t>DCI</a:t>
                      </a:r>
                      <a:endParaRPr sz="1000" b="1" u="none" strike="noStrike" cap="none" dirty="0">
                        <a:solidFill>
                          <a:srgbClr val="AD5207"/>
                        </a:solidFill>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All forms of energy production and other resource extraction have associated economic, social, environmental, and geopolitical costs and risks as well as benefits.  New technologies and social regulations can change the balance of these factors.</a:t>
                      </a:r>
                    </a:p>
                    <a:p>
                      <a:pPr marL="0" marR="0" lvl="0" indent="0" algn="l" rtl="0">
                        <a:lnSpc>
                          <a:spcPct val="100000"/>
                        </a:lnSpc>
                        <a:spcBef>
                          <a:spcPts val="0"/>
                        </a:spcBef>
                        <a:spcAft>
                          <a:spcPts val="0"/>
                        </a:spcAft>
                        <a:buClr>
                          <a:srgbClr val="000000"/>
                        </a:buClr>
                        <a:buSzPts val="1000"/>
                        <a:buFont typeface="Arial"/>
                        <a:buNone/>
                      </a:pPr>
                      <a:endParaRPr sz="10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1"/>
                  </a:ext>
                </a:extLst>
              </a:tr>
              <a:tr h="42577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2"/>
                          </a:solidFill>
                          <a:latin typeface="Calibri" panose="020F0502020204030204" pitchFamily="34" charset="0"/>
                          <a:ea typeface="Calibri"/>
                          <a:cs typeface="Calibri" panose="020F0502020204030204" pitchFamily="34" charset="0"/>
                          <a:sym typeface="Calibri"/>
                        </a:rPr>
                        <a:t>SEP</a:t>
                      </a:r>
                      <a:endParaRPr sz="1000" b="1" u="none" strike="noStrike" cap="none" dirty="0">
                        <a:solidFill>
                          <a:schemeClr val="dk2"/>
                        </a:solidFill>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Obtaining, evaluating, and communicating information from scientific texts in order to derive meaning, evaluate validity, and integrate information.</a:t>
                      </a:r>
                    </a:p>
                    <a:p>
                      <a:pPr marL="0" marR="0" lvl="0" indent="0" algn="l" rtl="0">
                        <a:lnSpc>
                          <a:spcPct val="100000"/>
                        </a:lnSpc>
                        <a:spcBef>
                          <a:spcPts val="0"/>
                        </a:spcBef>
                        <a:spcAft>
                          <a:spcPts val="0"/>
                        </a:spcAft>
                        <a:buClr>
                          <a:schemeClr val="dk1"/>
                        </a:buClr>
                        <a:buSzPts val="1100"/>
                        <a:buFont typeface="Arial"/>
                        <a:buNone/>
                      </a:pPr>
                      <a:endParaRPr sz="10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2"/>
                  </a:ext>
                </a:extLst>
              </a:tr>
              <a:tr h="42577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38761D"/>
                          </a:solidFill>
                          <a:latin typeface="Calibri" panose="020F0502020204030204" pitchFamily="34" charset="0"/>
                          <a:ea typeface="Calibri"/>
                          <a:cs typeface="Calibri" panose="020F0502020204030204" pitchFamily="34" charset="0"/>
                          <a:sym typeface="Calibri"/>
                        </a:rPr>
                        <a:t>CCC</a:t>
                      </a:r>
                      <a:endParaRPr sz="1000" b="1" u="none" strike="noStrike" cap="none" dirty="0">
                        <a:solidFill>
                          <a:srgbClr val="38761D"/>
                        </a:solidFill>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Phenomena may have more than one cause, and some cause and effect relationships in systems can only be described using probability.</a:t>
                      </a:r>
                    </a:p>
                  </a:txBody>
                  <a:tcPr marL="91425" marR="91425" marT="91425" marB="91425"/>
                </a:tc>
                <a:extLst>
                  <a:ext uri="{0D108BD9-81ED-4DB2-BD59-A6C34878D82A}">
                    <a16:rowId xmlns:a16="http://schemas.microsoft.com/office/drawing/2014/main" val="10003"/>
                  </a:ext>
                </a:extLst>
              </a:tr>
            </a:tbl>
          </a:graphicData>
        </a:graphic>
      </p:graphicFrame>
      <p:graphicFrame>
        <p:nvGraphicFramePr>
          <p:cNvPr id="196" name="Google Shape;196;p9"/>
          <p:cNvGraphicFramePr/>
          <p:nvPr>
            <p:extLst>
              <p:ext uri="{D42A27DB-BD31-4B8C-83A1-F6EECF244321}">
                <p14:modId xmlns:p14="http://schemas.microsoft.com/office/powerpoint/2010/main" val="3655752372"/>
              </p:ext>
            </p:extLst>
          </p:nvPr>
        </p:nvGraphicFramePr>
        <p:xfrm>
          <a:off x="425467" y="5956686"/>
          <a:ext cx="6767550" cy="3017430"/>
        </p:xfrm>
        <a:graphic>
          <a:graphicData uri="http://schemas.openxmlformats.org/drawingml/2006/table">
            <a:tbl>
              <a:tblPr firstRow="1">
                <a:noFill/>
                <a:tableStyleId>{0E35543B-22AB-47CF-B96D-33614B9F213A}</a:tableStyleId>
              </a:tblPr>
              <a:tblGrid>
                <a:gridCol w="578000">
                  <a:extLst>
                    <a:ext uri="{9D8B030D-6E8A-4147-A177-3AD203B41FA5}">
                      <a16:colId xmlns:a16="http://schemas.microsoft.com/office/drawing/2014/main" val="20000"/>
                    </a:ext>
                  </a:extLst>
                </a:gridCol>
                <a:gridCol w="3037625">
                  <a:extLst>
                    <a:ext uri="{9D8B030D-6E8A-4147-A177-3AD203B41FA5}">
                      <a16:colId xmlns:a16="http://schemas.microsoft.com/office/drawing/2014/main" val="20001"/>
                    </a:ext>
                  </a:extLst>
                </a:gridCol>
                <a:gridCol w="3151925">
                  <a:extLst>
                    <a:ext uri="{9D8B030D-6E8A-4147-A177-3AD203B41FA5}">
                      <a16:colId xmlns:a16="http://schemas.microsoft.com/office/drawing/2014/main" val="20002"/>
                    </a:ext>
                  </a:extLst>
                </a:gridCol>
              </a:tblGrid>
              <a:tr h="320500">
                <a:tc gridSpan="3">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latin typeface="Calibri"/>
                          <a:ea typeface="Calibri"/>
                          <a:cs typeface="Calibri"/>
                          <a:sym typeface="Calibri"/>
                        </a:rPr>
                        <a:t>Prompt Scoring Guidance </a:t>
                      </a:r>
                      <a:endParaRPr sz="1200" b="1" u="none" strike="noStrike" cap="none" dirty="0">
                        <a:latin typeface="Calibri"/>
                        <a:ea typeface="Calibri"/>
                        <a:cs typeface="Calibri"/>
                        <a:sym typeface="Calibri"/>
                      </a:endParaRPr>
                    </a:p>
                  </a:txBody>
                  <a:tcPr marL="91425" marR="91425" marT="91425" marB="914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27350">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Score</a:t>
                      </a:r>
                      <a:endParaRPr sz="1000" b="1" u="none" strike="noStrike" cap="none" dirty="0">
                        <a:latin typeface="Calibri"/>
                        <a:ea typeface="Calibri"/>
                        <a:cs typeface="Calibri"/>
                        <a:sym typeface="Calibri"/>
                      </a:endParaRPr>
                    </a:p>
                  </a:txBody>
                  <a:tcPr marL="91425" marR="91425" marT="91425" marB="91425"/>
                </a:tc>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Components of Student Response (SEP, CCC, and/or DCI) </a:t>
                      </a:r>
                      <a:endParaRPr sz="1000" b="1" u="none" strike="noStrike" cap="none" dirty="0">
                        <a:latin typeface="Calibri"/>
                        <a:ea typeface="Calibri"/>
                        <a:cs typeface="Calibri"/>
                        <a:sym typeface="Calibri"/>
                      </a:endParaRPr>
                    </a:p>
                  </a:txBody>
                  <a:tcPr marL="91425" marR="91425" marT="91425" marB="91425"/>
                </a:tc>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Example Responses/Look Fors</a:t>
                      </a:r>
                      <a:endParaRPr sz="1000" b="1" u="none" strike="noStrike" cap="none" dirty="0">
                        <a:latin typeface="Calibri"/>
                        <a:ea typeface="Calibri"/>
                        <a:cs typeface="Calibri"/>
                        <a:sym typeface="Calibri"/>
                      </a:endParaRPr>
                    </a:p>
                  </a:txBody>
                  <a:tcPr marL="91425" marR="91425" marT="91425" marB="91425"/>
                </a:tc>
                <a:extLst>
                  <a:ext uri="{0D108BD9-81ED-4DB2-BD59-A6C34878D82A}">
                    <a16:rowId xmlns:a16="http://schemas.microsoft.com/office/drawing/2014/main" val="10001"/>
                  </a:ext>
                </a:extLst>
              </a:tr>
              <a:tr h="427350">
                <a:tc>
                  <a:txBody>
                    <a:bodyPr/>
                    <a:lstStyle/>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a:ea typeface="Calibri"/>
                          <a:cs typeface="Calibri"/>
                          <a:sym typeface="Calibri"/>
                        </a:rPr>
                        <a:t>+3</a:t>
                      </a:r>
                      <a:endParaRPr sz="1000" b="1" u="none" strike="noStrike" cap="none" dirty="0">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Student receives </a:t>
                      </a:r>
                      <a:r>
                        <a:rPr lang="en-US" sz="1000" b="1" u="none" strike="noStrike" cap="none" dirty="0">
                          <a:latin typeface="Calibri"/>
                          <a:ea typeface="Calibri"/>
                          <a:cs typeface="Calibri"/>
                          <a:sym typeface="Calibri"/>
                        </a:rPr>
                        <a:t>1 point for each piece of evidence </a:t>
                      </a:r>
                      <a:r>
                        <a:rPr lang="en-US" sz="1000" u="none" strike="noStrike" cap="none" dirty="0">
                          <a:latin typeface="Calibri"/>
                          <a:ea typeface="Calibri"/>
                          <a:cs typeface="Calibri"/>
                          <a:sym typeface="Calibri"/>
                        </a:rPr>
                        <a:t>that correctly supports the claim.  Evidence should be from any of the three prompts included in the task, as the goal is for students to obtain information from the task, evaluate that information as evidence, and then communicate that evidence in support of the claim.</a:t>
                      </a: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(DCI, SEP)</a:t>
                      </a: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sz="1000" u="none" strike="noStrike" cap="none" dirty="0">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-The information in Text 2 states that the use of coal as a primary source of electricity began to decline after the 1950’s.</a:t>
                      </a: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-Based on the information in Text 2, machines replaced many of the things that human miners had been doing.  For example, mobile loaders, conveyor belts, and digging machines all replaced the need for actual miners. </a:t>
                      </a: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-Based on the information in Text 1, surface mining was safer and cheaper than underground mining.  Briceville’s coal required underground mining.</a:t>
                      </a: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txBody>
                  <a:tcPr marL="91425" marR="91425" marT="91425" marB="91425"/>
                </a:tc>
                <a:extLst>
                  <a:ext uri="{0D108BD9-81ED-4DB2-BD59-A6C34878D82A}">
                    <a16:rowId xmlns:a16="http://schemas.microsoft.com/office/drawing/2014/main" val="10002"/>
                  </a:ext>
                </a:extLst>
              </a:tr>
            </a:tbl>
          </a:graphicData>
        </a:graphic>
      </p:graphicFrame>
      <p:sp>
        <p:nvSpPr>
          <p:cNvPr id="190" name="Google Shape;190;p9"/>
          <p:cNvSpPr txBox="1"/>
          <p:nvPr/>
        </p:nvSpPr>
        <p:spPr>
          <a:xfrm>
            <a:off x="7172725" y="9595950"/>
            <a:ext cx="254138" cy="148551"/>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11</a:t>
            </a:fld>
            <a:endParaRPr sz="800" b="0" i="0" u="none" strike="noStrike" cap="none" dirty="0">
              <a:solidFill>
                <a:srgbClr val="293983"/>
              </a:solidFill>
              <a:latin typeface="Arial Black"/>
              <a:ea typeface="Arial Black"/>
              <a:cs typeface="Arial Black"/>
              <a:sym typeface="Arial Black"/>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Shape 200"/>
        <p:cNvGrpSpPr/>
        <p:nvPr/>
      </p:nvGrpSpPr>
      <p:grpSpPr>
        <a:xfrm>
          <a:off x="0" y="0"/>
          <a:ext cx="0" cy="0"/>
          <a:chOff x="0" y="0"/>
          <a:chExt cx="0" cy="0"/>
        </a:xfrm>
      </p:grpSpPr>
      <p:sp>
        <p:nvSpPr>
          <p:cNvPr id="2" name="Title 1">
            <a:extLst>
              <a:ext uri="{FF2B5EF4-FFF2-40B4-BE49-F238E27FC236}">
                <a16:creationId xmlns:a16="http://schemas.microsoft.com/office/drawing/2014/main" id="{C86E9EC0-C3F0-FB97-9D21-448530EE9646}"/>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D (continued)</a:t>
            </a:r>
          </a:p>
        </p:txBody>
      </p:sp>
      <p:sp>
        <p:nvSpPr>
          <p:cNvPr id="205" name="Google Shape;205;p10"/>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latin typeface="Calibri"/>
                <a:ea typeface="Calibri"/>
                <a:cs typeface="Calibri"/>
                <a:sym typeface="Calibri"/>
              </a:rPr>
              <a:t>Tennessee District Science Network </a:t>
            </a:r>
            <a:r>
              <a:rPr lang="en-US" sz="1600" b="1" i="0" u="none" strike="noStrike" cap="none" dirty="0">
                <a:solidFill>
                  <a:schemeClr val="dk1"/>
                </a:solidFill>
                <a:latin typeface="Calibri"/>
                <a:ea typeface="Calibri"/>
                <a:cs typeface="Calibri"/>
                <a:sym typeface="Calibri"/>
              </a:rPr>
              <a:t>Task Library</a:t>
            </a:r>
            <a:endParaRPr sz="1400" b="0" i="0" u="none" strike="noStrike" cap="none" dirty="0">
              <a:solidFill>
                <a:srgbClr val="000000"/>
              </a:solidFill>
              <a:latin typeface="Arial"/>
              <a:ea typeface="Arial"/>
              <a:cs typeface="Arial"/>
              <a:sym typeface="Arial"/>
            </a:endParaRPr>
          </a:p>
        </p:txBody>
      </p:sp>
      <p:sp>
        <p:nvSpPr>
          <p:cNvPr id="201" name="Google Shape;201;p10"/>
          <p:cNvSpPr txBox="1"/>
          <p:nvPr/>
        </p:nvSpPr>
        <p:spPr>
          <a:xfrm>
            <a:off x="405200" y="907263"/>
            <a:ext cx="7221000" cy="987277"/>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latin typeface="Calibri"/>
                <a:ea typeface="Calibri"/>
                <a:cs typeface="Calibri"/>
                <a:sym typeface="Calibri"/>
              </a:rPr>
              <a:t>Briceville Teacher Guide</a:t>
            </a:r>
            <a:endParaRPr sz="1700" b="1" i="0"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r>
              <a:rPr lang="en-US" sz="1400" b="0" i="1" u="none" strike="noStrike" cap="none" dirty="0">
                <a:solidFill>
                  <a:schemeClr val="dk1"/>
                </a:solidFill>
                <a:latin typeface="Calibri"/>
                <a:ea typeface="Calibri"/>
                <a:cs typeface="Calibri"/>
                <a:sym typeface="Calibri"/>
              </a:rPr>
              <a:t>High School Earth and Space Science</a:t>
            </a:r>
            <a:endParaRPr dirty="0"/>
          </a:p>
          <a:p>
            <a:pPr marL="12700" marR="0" lvl="0" indent="0" algn="l" rtl="0">
              <a:lnSpc>
                <a:spcPct val="100000"/>
              </a:lnSpc>
              <a:spcBef>
                <a:spcPts val="0"/>
              </a:spcBef>
              <a:spcAft>
                <a:spcPts val="0"/>
              </a:spcAft>
              <a:buClr>
                <a:srgbClr val="000000"/>
              </a:buClr>
              <a:buSzPts val="1400"/>
              <a:buFont typeface="Arial"/>
              <a:buNone/>
            </a:pPr>
            <a:endParaRPr sz="1400" b="0" i="1"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endParaRPr sz="1400" b="0" i="1"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chemeClr val="dk1"/>
              </a:solidFill>
              <a:latin typeface="Calibri"/>
              <a:ea typeface="Calibri"/>
              <a:cs typeface="Calibri"/>
              <a:sym typeface="Calibri"/>
            </a:endParaRPr>
          </a:p>
        </p:txBody>
      </p:sp>
      <p:sp>
        <p:nvSpPr>
          <p:cNvPr id="204" name="Google Shape;204;p10">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pic>
        <p:nvPicPr>
          <p:cNvPr id="206" name="Google Shape;206;p10">
            <a:extLst>
              <a:ext uri="{C183D7F6-B498-43B3-948B-1728B52AA6E4}">
                <adec:decorative xmlns:adec="http://schemas.microsoft.com/office/drawing/2017/decorative" val="1"/>
              </a:ext>
            </a:extLst>
          </p:cNvPr>
          <p:cNvPicPr preferRelativeResize="0"/>
          <p:nvPr/>
        </p:nvPicPr>
        <p:blipFill rotWithShape="1">
          <a:blip r:embed="rId3">
            <a:alphaModFix/>
          </a:blip>
          <a:srcRect l="28890" t="20468" r="35950" b="20796"/>
          <a:stretch/>
        </p:blipFill>
        <p:spPr>
          <a:xfrm>
            <a:off x="6972367" y="188418"/>
            <a:ext cx="441300" cy="442500"/>
          </a:xfrm>
          <a:prstGeom prst="flowChartConnector">
            <a:avLst/>
          </a:prstGeom>
          <a:noFill/>
          <a:ln>
            <a:noFill/>
          </a:ln>
        </p:spPr>
      </p:pic>
      <p:sp>
        <p:nvSpPr>
          <p:cNvPr id="211" name="Google Shape;211;p10"/>
          <p:cNvSpPr txBox="1"/>
          <p:nvPr/>
        </p:nvSpPr>
        <p:spPr>
          <a:xfrm>
            <a:off x="405199" y="1512098"/>
            <a:ext cx="7221000" cy="382442"/>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None/>
            </a:pPr>
            <a:r>
              <a:rPr lang="en-US" sz="1200" b="1" i="0" u="none" strike="noStrike" cap="none" dirty="0">
                <a:solidFill>
                  <a:schemeClr val="dk2"/>
                </a:solidFill>
                <a:latin typeface="Calibri"/>
                <a:ea typeface="Calibri"/>
                <a:cs typeface="Calibri"/>
                <a:sym typeface="Calibri"/>
              </a:rPr>
              <a:t>Prompt D Continued</a:t>
            </a:r>
            <a:endParaRPr sz="1700" b="1" i="0" u="none" strike="noStrike" cap="none" dirty="0">
              <a:solidFill>
                <a:schemeClr val="dk1"/>
              </a:solidFill>
              <a:latin typeface="Calibri"/>
              <a:ea typeface="Calibri"/>
              <a:cs typeface="Calibri"/>
              <a:sym typeface="Calibri"/>
            </a:endParaRPr>
          </a:p>
        </p:txBody>
      </p:sp>
      <p:graphicFrame>
        <p:nvGraphicFramePr>
          <p:cNvPr id="213" name="Google Shape;213;p10"/>
          <p:cNvGraphicFramePr/>
          <p:nvPr>
            <p:extLst>
              <p:ext uri="{D42A27DB-BD31-4B8C-83A1-F6EECF244321}">
                <p14:modId xmlns:p14="http://schemas.microsoft.com/office/powerpoint/2010/main" val="3278306619"/>
              </p:ext>
            </p:extLst>
          </p:nvPr>
        </p:nvGraphicFramePr>
        <p:xfrm>
          <a:off x="405200" y="1803601"/>
          <a:ext cx="6767550" cy="4907250"/>
        </p:xfrm>
        <a:graphic>
          <a:graphicData uri="http://schemas.openxmlformats.org/drawingml/2006/table">
            <a:tbl>
              <a:tblPr firstRow="1">
                <a:noFill/>
                <a:tableStyleId>{0E35543B-22AB-47CF-B96D-33614B9F213A}</a:tableStyleId>
              </a:tblPr>
              <a:tblGrid>
                <a:gridCol w="578000">
                  <a:extLst>
                    <a:ext uri="{9D8B030D-6E8A-4147-A177-3AD203B41FA5}">
                      <a16:colId xmlns:a16="http://schemas.microsoft.com/office/drawing/2014/main" val="20000"/>
                    </a:ext>
                  </a:extLst>
                </a:gridCol>
                <a:gridCol w="2838173">
                  <a:extLst>
                    <a:ext uri="{9D8B030D-6E8A-4147-A177-3AD203B41FA5}">
                      <a16:colId xmlns:a16="http://schemas.microsoft.com/office/drawing/2014/main" val="20001"/>
                    </a:ext>
                  </a:extLst>
                </a:gridCol>
                <a:gridCol w="3351377">
                  <a:extLst>
                    <a:ext uri="{9D8B030D-6E8A-4147-A177-3AD203B41FA5}">
                      <a16:colId xmlns:a16="http://schemas.microsoft.com/office/drawing/2014/main" val="20002"/>
                    </a:ext>
                  </a:extLst>
                </a:gridCol>
              </a:tblGrid>
              <a:tr h="551825">
                <a:tc>
                  <a:txBody>
                    <a:bodyPr/>
                    <a:lstStyle/>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a:ea typeface="Calibri"/>
                          <a:cs typeface="Calibri"/>
                          <a:sym typeface="Calibri"/>
                        </a:rPr>
                        <a:t>+3</a:t>
                      </a: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Student </a:t>
                      </a:r>
                      <a:r>
                        <a:rPr lang="en-US" sz="1000" b="1" u="none" strike="noStrike" cap="none" dirty="0">
                          <a:latin typeface="Calibri"/>
                          <a:ea typeface="Calibri"/>
                          <a:cs typeface="Calibri"/>
                          <a:sym typeface="Calibri"/>
                        </a:rPr>
                        <a:t>receives 1 point for each reasoning </a:t>
                      </a:r>
                      <a:r>
                        <a:rPr lang="en-US" sz="1000" u="none" strike="noStrike" cap="none" dirty="0">
                          <a:latin typeface="Calibri"/>
                          <a:ea typeface="Calibri"/>
                          <a:cs typeface="Calibri"/>
                          <a:sym typeface="Calibri"/>
                        </a:rPr>
                        <a:t>that directly explains how the evidence supports the claim.</a:t>
                      </a: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a:ea typeface="Calibri"/>
                          <a:cs typeface="Calibri"/>
                          <a:sym typeface="Calibri"/>
                        </a:rPr>
                        <a:t>Teacher Note</a:t>
                      </a:r>
                      <a:r>
                        <a:rPr lang="en-US" sz="1000" u="none" strike="noStrike" cap="none" dirty="0">
                          <a:latin typeface="Calibri"/>
                          <a:ea typeface="Calibri"/>
                          <a:cs typeface="Calibri"/>
                          <a:sym typeface="Calibri"/>
                        </a:rPr>
                        <a:t>:  The task responses support the reasoning aspect of the final prompt.  In each part, the student was asked to consider how the evidence would impact the economy of the community.  Teachers may need to explicitly point that out to students who need support.  (DCI, CCC)</a:t>
                      </a: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solidFill>
                            <a:schemeClr val="bg2"/>
                          </a:solidFill>
                          <a:latin typeface="Calibri"/>
                          <a:ea typeface="Calibri"/>
                          <a:cs typeface="Calibri"/>
                          <a:sym typeface="Calibri"/>
                        </a:rPr>
                        <a:t>Reasoning for each piece of evidence is noted in blue.</a:t>
                      </a:r>
                      <a:endParaRPr sz="1000" u="none" strike="noStrike" cap="none" dirty="0">
                        <a:solidFill>
                          <a:schemeClr val="bg2"/>
                        </a:solidFill>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dirty="0">
                          <a:latin typeface="Calibri" panose="020F0502020204030204" pitchFamily="34" charset="0"/>
                          <a:cs typeface="Calibri" panose="020F0502020204030204" pitchFamily="34" charset="0"/>
                        </a:rPr>
                        <a:t>Based on information in Text 2, the use of coal as a primary source of electricity began to decline after the 1950’s</a:t>
                      </a:r>
                      <a:r>
                        <a:rPr lang="en-US" sz="1000" dirty="0">
                          <a:solidFill>
                            <a:schemeClr val="bg2"/>
                          </a:solidFill>
                          <a:latin typeface="Calibri" panose="020F0502020204030204" pitchFamily="34" charset="0"/>
                          <a:cs typeface="Calibri" panose="020F0502020204030204" pitchFamily="34" charset="0"/>
                        </a:rPr>
                        <a:t>.  If less coal was needed, then fewer miners were needed to obtain coal. This might have impacted the miners who lived in Briceville. Miners may have lost jobs and moved from the area to seek other employment. As the population of Briceville decreased, the demand for goods and services would also have declined.  Businesses, churches, and schools would have been affected by a lack of support.</a:t>
                      </a:r>
                    </a:p>
                    <a:p>
                      <a:pPr marL="0" marR="0" lvl="0" indent="0" algn="l" rtl="0">
                        <a:lnSpc>
                          <a:spcPct val="100000"/>
                        </a:lnSpc>
                        <a:spcBef>
                          <a:spcPts val="0"/>
                        </a:spcBef>
                        <a:spcAft>
                          <a:spcPts val="0"/>
                        </a:spcAft>
                        <a:buClr>
                          <a:srgbClr val="000000"/>
                        </a:buClr>
                        <a:buSzPts val="1000"/>
                        <a:buFont typeface="Arial"/>
                        <a:buNone/>
                      </a:pPr>
                      <a:endParaRPr lang="en-US"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dirty="0">
                          <a:latin typeface="Calibri" panose="020F0502020204030204" pitchFamily="34" charset="0"/>
                          <a:cs typeface="Calibri" panose="020F0502020204030204" pitchFamily="34" charset="0"/>
                        </a:rPr>
                        <a:t>Based on the information in Text 2, machines replaced many of the things that human miners had been doing.  For example, mobile loaders, conveyor belts, and digging machines all replaced the need for actual miners. </a:t>
                      </a:r>
                    </a:p>
                    <a:p>
                      <a:pPr marL="0" marR="0" lvl="0" indent="0" algn="l" rtl="0">
                        <a:lnSpc>
                          <a:spcPct val="100000"/>
                        </a:lnSpc>
                        <a:spcBef>
                          <a:spcPts val="0"/>
                        </a:spcBef>
                        <a:spcAft>
                          <a:spcPts val="0"/>
                        </a:spcAft>
                        <a:buClr>
                          <a:srgbClr val="000000"/>
                        </a:buClr>
                        <a:buSzPts val="1000"/>
                        <a:buFont typeface="Arial"/>
                        <a:buNone/>
                      </a:pPr>
                      <a:r>
                        <a:rPr lang="en-US" sz="1000" dirty="0">
                          <a:solidFill>
                            <a:schemeClr val="bg2"/>
                          </a:solidFill>
                          <a:latin typeface="Calibri" panose="020F0502020204030204" pitchFamily="34" charset="0"/>
                          <a:cs typeface="Calibri" panose="020F0502020204030204" pitchFamily="34" charset="0"/>
                        </a:rPr>
                        <a:t>As automation of the mining industry increased, fewer human miners were needed. Mining employment would decrease and result in miners (and their families) leaving Briceville to find other job opportunities. This would result in a negative economic impact since there were fewer people to shop at businesses, go to the theater, or spend money in the community. </a:t>
                      </a:r>
                    </a:p>
                    <a:p>
                      <a:pPr marL="0" marR="0" lvl="0" indent="0" algn="l" rtl="0">
                        <a:lnSpc>
                          <a:spcPct val="100000"/>
                        </a:lnSpc>
                        <a:spcBef>
                          <a:spcPts val="0"/>
                        </a:spcBef>
                        <a:spcAft>
                          <a:spcPts val="0"/>
                        </a:spcAft>
                        <a:buClr>
                          <a:srgbClr val="000000"/>
                        </a:buClr>
                        <a:buSzPts val="1000"/>
                        <a:buFont typeface="Arial"/>
                        <a:buNone/>
                      </a:pPr>
                      <a:endParaRPr lang="en-US" sz="1000" dirty="0">
                        <a:solidFill>
                          <a:schemeClr val="bg2"/>
                        </a:solidFill>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dirty="0">
                          <a:solidFill>
                            <a:schemeClr val="tx1"/>
                          </a:solidFill>
                          <a:latin typeface="Calibri" panose="020F0502020204030204" pitchFamily="34" charset="0"/>
                          <a:cs typeface="Calibri" panose="020F0502020204030204" pitchFamily="34" charset="0"/>
                        </a:rPr>
                        <a:t>Based on the information in Text 1, surface mining was safer and cheaper than underground mining.  </a:t>
                      </a:r>
                      <a:r>
                        <a:rPr lang="en-US" sz="1000" dirty="0">
                          <a:solidFill>
                            <a:schemeClr val="bg2"/>
                          </a:solidFill>
                          <a:latin typeface="Calibri" panose="020F0502020204030204" pitchFamily="34" charset="0"/>
                          <a:cs typeface="Calibri" panose="020F0502020204030204" pitchFamily="34" charset="0"/>
                        </a:rPr>
                        <a:t>Briceville’s coal deposit required underground mining. Since surface mining was cheaper and safer, miners might have left to work in the safer mines.  Coal companies also might have moved operations away from underground mines and toward surface mines. Either way, there would be fewer miners needed to work the underground coal in Briceville,  resulting in the negative economic impact seen in the photographs.</a:t>
                      </a:r>
                      <a:endParaRPr lang="en-US" sz="1000" dirty="0">
                        <a:latin typeface="Calibri" panose="020F0502020204030204" pitchFamily="34" charset="0"/>
                        <a:cs typeface="Calibri" panose="020F0502020204030204" pitchFamily="34" charset="0"/>
                      </a:endParaRPr>
                    </a:p>
                  </a:txBody>
                  <a:tcPr marL="91425" marR="91425" marT="91425" marB="91425"/>
                </a:tc>
                <a:extLst>
                  <a:ext uri="{0D108BD9-81ED-4DB2-BD59-A6C34878D82A}">
                    <a16:rowId xmlns:a16="http://schemas.microsoft.com/office/drawing/2014/main" val="10000"/>
                  </a:ext>
                </a:extLst>
              </a:tr>
            </a:tbl>
          </a:graphicData>
        </a:graphic>
      </p:graphicFrame>
      <p:graphicFrame>
        <p:nvGraphicFramePr>
          <p:cNvPr id="214" name="Google Shape;214;p10"/>
          <p:cNvGraphicFramePr/>
          <p:nvPr>
            <p:extLst>
              <p:ext uri="{D42A27DB-BD31-4B8C-83A1-F6EECF244321}">
                <p14:modId xmlns:p14="http://schemas.microsoft.com/office/powerpoint/2010/main" val="3453237996"/>
              </p:ext>
            </p:extLst>
          </p:nvPr>
        </p:nvGraphicFramePr>
        <p:xfrm>
          <a:off x="405199" y="6855767"/>
          <a:ext cx="6767550" cy="2468850"/>
        </p:xfrm>
        <a:graphic>
          <a:graphicData uri="http://schemas.openxmlformats.org/drawingml/2006/table">
            <a:tbl>
              <a:tblPr firstRow="1">
                <a:noFill/>
                <a:tableStyleId>{0E35543B-22AB-47CF-B96D-33614B9F213A}</a:tableStyleId>
              </a:tblPr>
              <a:tblGrid>
                <a:gridCol w="3419425">
                  <a:extLst>
                    <a:ext uri="{9D8B030D-6E8A-4147-A177-3AD203B41FA5}">
                      <a16:colId xmlns:a16="http://schemas.microsoft.com/office/drawing/2014/main" val="20000"/>
                    </a:ext>
                  </a:extLst>
                </a:gridCol>
                <a:gridCol w="3348125">
                  <a:extLst>
                    <a:ext uri="{9D8B030D-6E8A-4147-A177-3AD203B41FA5}">
                      <a16:colId xmlns:a16="http://schemas.microsoft.com/office/drawing/2014/main" val="20001"/>
                    </a:ext>
                  </a:extLst>
                </a:gridCol>
              </a:tblGrid>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panose="020F0502020204030204" pitchFamily="34" charset="0"/>
                          <a:ea typeface="Calibri"/>
                          <a:cs typeface="Calibri" panose="020F0502020204030204" pitchFamily="34" charset="0"/>
                          <a:sym typeface="Calibri"/>
                        </a:rPr>
                        <a:t>Teacher Note:</a:t>
                      </a:r>
                      <a:endParaRPr b="1"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Calibri"/>
                          <a:cs typeface="Calibri" panose="020F0502020204030204" pitchFamily="34" charset="0"/>
                          <a:sym typeface="Calibri"/>
                        </a:rPr>
                        <a:t>The goal is for students to understand that many factors contributed to the economic loss associated with coal mining in the Briceville community.  </a:t>
                      </a:r>
                      <a:r>
                        <a:rPr lang="en-US" sz="1000" b="1" u="none" strike="noStrike" cap="none" dirty="0">
                          <a:latin typeface="Calibri" panose="020F0502020204030204" pitchFamily="34" charset="0"/>
                          <a:ea typeface="Calibri"/>
                          <a:cs typeface="Calibri" panose="020F0502020204030204" pitchFamily="34" charset="0"/>
                          <a:sym typeface="Calibri"/>
                        </a:rPr>
                        <a:t>For example</a:t>
                      </a:r>
                      <a:r>
                        <a:rPr lang="en-US" sz="1000" b="0" u="none" strike="noStrike" cap="none" dirty="0">
                          <a:latin typeface="Calibri" panose="020F0502020204030204" pitchFamily="34" charset="0"/>
                          <a:ea typeface="Calibri"/>
                          <a:cs typeface="Calibri" panose="020F0502020204030204" pitchFamily="34" charset="0"/>
                          <a:sym typeface="Calibri"/>
                        </a:rPr>
                        <a:t>:</a:t>
                      </a:r>
                      <a:endParaRPr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b="0" u="none" strike="noStrike" cap="none" dirty="0">
                        <a:latin typeface="Calibri" panose="020F0502020204030204" pitchFamily="34" charset="0"/>
                        <a:ea typeface="Calibri"/>
                        <a:cs typeface="Calibri" panose="020F0502020204030204" pitchFamily="34" charset="0"/>
                        <a:sym typeface="Calibri"/>
                      </a:endParaRPr>
                    </a:p>
                    <a:p>
                      <a:pPr marL="171450" marR="0" lvl="0" indent="-171450" algn="l" rtl="0">
                        <a:lnSpc>
                          <a:spcPct val="100000"/>
                        </a:lnSpc>
                        <a:spcBef>
                          <a:spcPts val="0"/>
                        </a:spcBef>
                        <a:spcAft>
                          <a:spcPts val="0"/>
                        </a:spcAft>
                        <a:buClr>
                          <a:srgbClr val="000000"/>
                        </a:buClr>
                        <a:buSzPts val="1000"/>
                        <a:buFont typeface="Arial"/>
                        <a:buChar char="-"/>
                      </a:pPr>
                      <a:r>
                        <a:rPr lang="en-US" sz="1000" b="0" u="none" strike="noStrike" cap="none" dirty="0">
                          <a:latin typeface="Calibri" panose="020F0502020204030204" pitchFamily="34" charset="0"/>
                          <a:ea typeface="Calibri"/>
                          <a:cs typeface="Calibri" panose="020F0502020204030204" pitchFamily="34" charset="0"/>
                          <a:sym typeface="Calibri"/>
                        </a:rPr>
                        <a:t>Increased use of natural gas for production of electricity</a:t>
                      </a:r>
                      <a:endParaRPr dirty="0">
                        <a:latin typeface="Calibri" panose="020F0502020204030204" pitchFamily="34" charset="0"/>
                        <a:cs typeface="Calibri" panose="020F0502020204030204" pitchFamily="34" charset="0"/>
                      </a:endParaRPr>
                    </a:p>
                    <a:p>
                      <a:pPr marL="171450" marR="0" lvl="0" indent="-171450" algn="l" rtl="0">
                        <a:lnSpc>
                          <a:spcPct val="100000"/>
                        </a:lnSpc>
                        <a:spcBef>
                          <a:spcPts val="0"/>
                        </a:spcBef>
                        <a:spcAft>
                          <a:spcPts val="0"/>
                        </a:spcAft>
                        <a:buClr>
                          <a:srgbClr val="000000"/>
                        </a:buClr>
                        <a:buSzPts val="1000"/>
                        <a:buFont typeface="Arial"/>
                        <a:buChar char="-"/>
                      </a:pPr>
                      <a:r>
                        <a:rPr lang="en-US" sz="1000" b="0" u="none" strike="noStrike" cap="none" dirty="0">
                          <a:latin typeface="Calibri" panose="020F0502020204030204" pitchFamily="34" charset="0"/>
                          <a:ea typeface="Calibri"/>
                          <a:cs typeface="Calibri" panose="020F0502020204030204" pitchFamily="34" charset="0"/>
                          <a:sym typeface="Calibri"/>
                        </a:rPr>
                        <a:t>Increased use of safer, less expensive surface mining (Briceville’s coal deposit is underground.)</a:t>
                      </a:r>
                      <a:endParaRPr dirty="0">
                        <a:latin typeface="Calibri" panose="020F0502020204030204" pitchFamily="34" charset="0"/>
                        <a:cs typeface="Calibri" panose="020F0502020204030204" pitchFamily="34" charset="0"/>
                      </a:endParaRPr>
                    </a:p>
                    <a:p>
                      <a:pPr marL="171450" marR="0" lvl="0" indent="-171450" algn="l" rtl="0">
                        <a:lnSpc>
                          <a:spcPct val="100000"/>
                        </a:lnSpc>
                        <a:spcBef>
                          <a:spcPts val="0"/>
                        </a:spcBef>
                        <a:spcAft>
                          <a:spcPts val="0"/>
                        </a:spcAft>
                        <a:buClr>
                          <a:srgbClr val="000000"/>
                        </a:buClr>
                        <a:buSzPts val="1000"/>
                        <a:buFont typeface="Arial"/>
                        <a:buChar char="-"/>
                      </a:pPr>
                      <a:r>
                        <a:rPr lang="en-US" sz="1000" b="0" u="none" strike="noStrike" cap="none" dirty="0">
                          <a:latin typeface="Calibri" panose="020F0502020204030204" pitchFamily="34" charset="0"/>
                          <a:ea typeface="Calibri"/>
                          <a:cs typeface="Calibri" panose="020F0502020204030204" pitchFamily="34" charset="0"/>
                          <a:sym typeface="Calibri"/>
                        </a:rPr>
                        <a:t>Increased use of machinery to replace human miners</a:t>
                      </a:r>
                      <a:endParaRPr dirty="0">
                        <a:latin typeface="Calibri" panose="020F0502020204030204" pitchFamily="34" charset="0"/>
                        <a:cs typeface="Calibri" panose="020F0502020204030204" pitchFamily="34" charset="0"/>
                      </a:endParaRPr>
                    </a:p>
                    <a:p>
                      <a:pPr marL="171450" marR="0" lvl="0" indent="-107950" algn="l" rtl="0">
                        <a:lnSpc>
                          <a:spcPct val="100000"/>
                        </a:lnSpc>
                        <a:spcBef>
                          <a:spcPts val="0"/>
                        </a:spcBef>
                        <a:spcAft>
                          <a:spcPts val="0"/>
                        </a:spcAft>
                        <a:buClr>
                          <a:srgbClr val="000000"/>
                        </a:buClr>
                        <a:buSzPts val="1000"/>
                        <a:buFont typeface="Arial"/>
                        <a:buNone/>
                      </a:pPr>
                      <a:endParaRPr sz="1000" b="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Calibri"/>
                          <a:cs typeface="Calibri" panose="020F0502020204030204" pitchFamily="34" charset="0"/>
                          <a:sym typeface="Calibri"/>
                        </a:rPr>
                        <a:t>Together, these factors led to the drastic decrease in population noted in the initial data table.  Briceville’s economy did not recover.  The community’s buildings, schools, theater, and churches fell into disrepair, as noted in the photographs used in the opening scenario.</a:t>
                      </a:r>
                      <a:endParaRPr dirty="0">
                        <a:latin typeface="Calibri" panose="020F0502020204030204" pitchFamily="34" charset="0"/>
                        <a:cs typeface="Calibri" panose="020F0502020204030204" pitchFamily="34" charset="0"/>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Feedback &amp; Next Steps for Students to Make Progress:</a:t>
                      </a:r>
                      <a:endParaRPr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171450" marR="0" lvl="0" indent="-171450" algn="l" rtl="0">
                        <a:lnSpc>
                          <a:spcPct val="100000"/>
                        </a:lnSpc>
                        <a:spcBef>
                          <a:spcPts val="0"/>
                        </a:spcBef>
                        <a:spcAft>
                          <a:spcPts val="0"/>
                        </a:spcAft>
                        <a:buClr>
                          <a:srgbClr val="000000"/>
                        </a:buClr>
                        <a:buSzPts val="1000"/>
                        <a:buFont typeface="Calibri" panose="020F0502020204030204" pitchFamily="34" charset="0"/>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Teacher modeling of the first section of Part D may be needed so that students can hear and see the connections being made between the data and the impact on the community. Students could then continue the prompt independently.</a:t>
                      </a:r>
                    </a:p>
                    <a:p>
                      <a:pPr marL="171450" marR="0" lvl="0" indent="-171450" algn="l" rtl="0">
                        <a:lnSpc>
                          <a:spcPct val="100000"/>
                        </a:lnSpc>
                        <a:spcBef>
                          <a:spcPts val="0"/>
                        </a:spcBef>
                        <a:spcAft>
                          <a:spcPts val="0"/>
                        </a:spcAft>
                        <a:buClr>
                          <a:srgbClr val="000000"/>
                        </a:buClr>
                        <a:buSzPts val="1000"/>
                        <a:buFont typeface="Calibri" panose="020F0502020204030204" pitchFamily="34" charset="0"/>
                        <a:buChar char="⁻"/>
                      </a:pPr>
                      <a:r>
                        <a:rPr lang="en-US" sz="1000" b="0" u="none" strike="noStrike" cap="none" dirty="0">
                          <a:solidFill>
                            <a:schemeClr val="dk1"/>
                          </a:solidFill>
                          <a:latin typeface="Calibri" panose="020F0502020204030204" pitchFamily="34" charset="0"/>
                          <a:cs typeface="Calibri" panose="020F0502020204030204" pitchFamily="34" charset="0"/>
                          <a:sym typeface="Calibri"/>
                        </a:rPr>
                        <a:t>Some students may still struggle with choosing evidence that supports the claim and may need explicit instruction in selecting evidence that supports the claim of a </a:t>
                      </a:r>
                      <a:r>
                        <a:rPr lang="en-US" sz="1000" b="1" u="none" strike="noStrike" cap="none" dirty="0">
                          <a:solidFill>
                            <a:schemeClr val="dk1"/>
                          </a:solidFill>
                          <a:latin typeface="Calibri" panose="020F0502020204030204" pitchFamily="34" charset="0"/>
                          <a:cs typeface="Calibri" panose="020F0502020204030204" pitchFamily="34" charset="0"/>
                          <a:sym typeface="Calibri"/>
                        </a:rPr>
                        <a:t>negative</a:t>
                      </a:r>
                      <a:r>
                        <a:rPr lang="en-US" sz="1000" b="0" u="none" strike="noStrike" cap="none" dirty="0">
                          <a:solidFill>
                            <a:schemeClr val="dk1"/>
                          </a:solidFill>
                          <a:latin typeface="Calibri" panose="020F0502020204030204" pitchFamily="34" charset="0"/>
                          <a:cs typeface="Calibri" panose="020F0502020204030204" pitchFamily="34" charset="0"/>
                          <a:sym typeface="Calibri"/>
                        </a:rPr>
                        <a:t> economic impact.</a:t>
                      </a:r>
                      <a:endParaRPr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graphicFrame>
        <p:nvGraphicFramePr>
          <p:cNvPr id="15" name="Table 14">
            <a:extLst>
              <a:ext uri="{FF2B5EF4-FFF2-40B4-BE49-F238E27FC236}">
                <a16:creationId xmlns:a16="http://schemas.microsoft.com/office/drawing/2014/main" id="{13424322-54F0-412F-8FCE-44E50E28154B}"/>
              </a:ext>
            </a:extLst>
          </p:cNvPr>
          <p:cNvGraphicFramePr>
            <a:graphicFrameLocks noGrp="1"/>
          </p:cNvGraphicFramePr>
          <p:nvPr>
            <p:extLst>
              <p:ext uri="{D42A27DB-BD31-4B8C-83A1-F6EECF244321}">
                <p14:modId xmlns:p14="http://schemas.microsoft.com/office/powerpoint/2010/main" val="732304403"/>
              </p:ext>
            </p:extLst>
          </p:nvPr>
        </p:nvGraphicFramePr>
        <p:xfrm>
          <a:off x="1198978" y="9362554"/>
          <a:ext cx="6010275" cy="558165"/>
        </p:xfrm>
        <a:graphic>
          <a:graphicData uri="http://schemas.openxmlformats.org/drawingml/2006/table">
            <a:tbl>
              <a:tblPr firstRow="1" firstCol="1" bandRow="1"/>
              <a:tblGrid>
                <a:gridCol w="6010275">
                  <a:extLst>
                    <a:ext uri="{9D8B030D-6E8A-4147-A177-3AD203B41FA5}">
                      <a16:colId xmlns:a16="http://schemas.microsoft.com/office/drawing/2014/main" val="3983233254"/>
                    </a:ext>
                  </a:extLst>
                </a:gridCol>
              </a:tblGrid>
              <a:tr h="558165">
                <a:tc>
                  <a:txBody>
                    <a:bodyPr/>
                    <a:lstStyle/>
                    <a:p>
                      <a:pPr marL="0" marR="0" algn="just">
                        <a:lnSpc>
                          <a:spcPct val="115000"/>
                        </a:lnSpc>
                        <a:spcBef>
                          <a:spcPts val="0"/>
                        </a:spcBef>
                        <a:spcAft>
                          <a:spcPts val="0"/>
                        </a:spcAft>
                      </a:pPr>
                      <a:r>
                        <a:rPr lang="en-US" sz="600" dirty="0">
                          <a:effectLst/>
                        </a:rPr>
                        <a:t>These materials were developed by the Tennessee District Science Network, a NextGenScience network that included educators six districts in TN, with support from </a:t>
                      </a:r>
                      <a:r>
                        <a:rPr lang="en-US" sz="600" dirty="0" err="1">
                          <a:effectLst/>
                        </a:rPr>
                        <a:t>Arconic</a:t>
                      </a:r>
                      <a:r>
                        <a:rPr lang="en-US" sz="600" dirty="0">
                          <a:effectLst/>
                        </a:rPr>
                        <a:t> Foundation. Except where otherwise noted, this work is licensed under the Creative Commons Attribution-</a:t>
                      </a:r>
                      <a:r>
                        <a:rPr lang="en-US" sz="600" dirty="0" err="1">
                          <a:effectLst/>
                        </a:rPr>
                        <a:t>NonCommercial</a:t>
                      </a:r>
                      <a:r>
                        <a:rPr lang="en-US" sz="600" dirty="0">
                          <a:effectLst/>
                        </a:rPr>
                        <a:t> 4.0 International License. </a:t>
                      </a:r>
                      <a:endParaRPr lang="en-US" sz="1100" dirty="0">
                        <a:effectLst/>
                        <a:latin typeface="Arial" panose="020B0604020202020204" pitchFamily="34" charset="0"/>
                        <a:ea typeface="Arial" panose="020B0604020202020204" pitchFamily="34" charset="0"/>
                      </a:endParaRPr>
                    </a:p>
                  </a:txBody>
                  <a:tcPr marL="9525" marR="9525" marT="9525" marB="9525" anchor="ctr">
                    <a:lnL w="9525" cap="flat" cmpd="sng">
                      <a:noFill/>
                      <a:prstDash val="solid"/>
                      <a:round/>
                      <a:headEnd type="none" w="sm" len="sm"/>
                      <a:tailEnd type="none" w="sm" len="sm"/>
                    </a:lnL>
                    <a:lnR w="9525" cap="flat" cmpd="sng">
                      <a:noFill/>
                      <a:prstDash val="solid"/>
                      <a:round/>
                      <a:headEnd type="none" w="sm" len="sm"/>
                      <a:tailEnd type="none" w="sm" len="sm"/>
                    </a:lnR>
                    <a:lnT w="9525" cap="flat" cmpd="sng">
                      <a:noFill/>
                      <a:prstDash val="solid"/>
                      <a:round/>
                      <a:headEnd type="none" w="sm" len="sm"/>
                      <a:tailEnd type="none" w="sm" len="sm"/>
                    </a:lnT>
                    <a:lnB w="9525" cap="flat" cmpd="sng">
                      <a:noFill/>
                      <a:prstDash val="solid"/>
                      <a:round/>
                      <a:headEnd type="none" w="sm" len="sm"/>
                      <a:tailEnd type="none" w="sm" len="sm"/>
                    </a:lnB>
                    <a:lnTlToBr w="12700" cmpd="sng">
                      <a:noFill/>
                      <a:prstDash val="solid"/>
                    </a:lnTlToBr>
                    <a:lnBlToTr w="12700" cmpd="sng">
                      <a:noFill/>
                      <a:prstDash val="solid"/>
                    </a:lnBlToTr>
                    <a:noFill/>
                  </a:tcPr>
                </a:tc>
                <a:extLst>
                  <a:ext uri="{0D108BD9-81ED-4DB2-BD59-A6C34878D82A}">
                    <a16:rowId xmlns:a16="http://schemas.microsoft.com/office/drawing/2014/main" val="2305719366"/>
                  </a:ext>
                </a:extLst>
              </a:tr>
            </a:tbl>
          </a:graphicData>
        </a:graphic>
      </p:graphicFrame>
      <p:sp>
        <p:nvSpPr>
          <p:cNvPr id="207" name="Google Shape;207;p10"/>
          <p:cNvSpPr txBox="1"/>
          <p:nvPr/>
        </p:nvSpPr>
        <p:spPr>
          <a:xfrm>
            <a:off x="7313162" y="9595950"/>
            <a:ext cx="313037" cy="1524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12</a:t>
            </a:fld>
            <a:endParaRPr sz="800" b="0" i="0" u="none" strike="noStrike" cap="none" dirty="0">
              <a:solidFill>
                <a:srgbClr val="293983"/>
              </a:solidFill>
              <a:latin typeface="Arial Black"/>
              <a:ea typeface="Arial Black"/>
              <a:cs typeface="Arial Black"/>
              <a:sym typeface="Arial Black"/>
            </a:endParaRPr>
          </a:p>
        </p:txBody>
      </p:sp>
      <p:pic>
        <p:nvPicPr>
          <p:cNvPr id="16" name="Picture 1">
            <a:hlinkClick r:id="rId4"/>
            <a:extLst>
              <a:ext uri="{FF2B5EF4-FFF2-40B4-BE49-F238E27FC236}">
                <a16:creationId xmlns:a16="http://schemas.microsoft.com/office/drawing/2014/main" id="{E1BCC311-0D80-436E-8243-123E95D5AE7F}"/>
              </a:ext>
              <a:ext uri="{C183D7F6-B498-43B3-948B-1728B52AA6E4}">
                <adec:decorative xmlns:adec="http://schemas.microsoft.com/office/drawing/2017/decorative" val="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7673" y="9537727"/>
            <a:ext cx="742950" cy="2698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Shape 55"/>
        <p:cNvGrpSpPr/>
        <p:nvPr/>
      </p:nvGrpSpPr>
      <p:grpSpPr>
        <a:xfrm>
          <a:off x="0" y="0"/>
          <a:ext cx="0" cy="0"/>
          <a:chOff x="0" y="0"/>
          <a:chExt cx="0" cy="0"/>
        </a:xfrm>
      </p:grpSpPr>
      <p:sp>
        <p:nvSpPr>
          <p:cNvPr id="59" name="Google Shape;59;g7de6b06b86_0_4">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BEBAC42C-7238-215F-4292-09BB40D1A7E5}"/>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err="1"/>
              <a:t>Briceville</a:t>
            </a:r>
            <a:r>
              <a:rPr lang="en-US" dirty="0"/>
              <a:t> Teacher Guide (continued)</a:t>
            </a:r>
          </a:p>
        </p:txBody>
      </p:sp>
      <p:sp>
        <p:nvSpPr>
          <p:cNvPr id="60" name="Google Shape;60;g7de6b06b86_0_4"/>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latin typeface="Calibri"/>
                <a:ea typeface="Calibri"/>
                <a:cs typeface="Calibri"/>
                <a:sym typeface="Calibri"/>
              </a:rPr>
              <a:t>Tennessee District Science Network </a:t>
            </a:r>
            <a:r>
              <a:rPr lang="en-US" sz="1600" b="1" i="0" u="none" strike="noStrike" cap="none" dirty="0">
                <a:solidFill>
                  <a:schemeClr val="dk1"/>
                </a:solidFill>
                <a:latin typeface="Calibri"/>
                <a:ea typeface="Calibri"/>
                <a:cs typeface="Calibri"/>
                <a:sym typeface="Calibri"/>
              </a:rPr>
              <a:t>Task Library</a:t>
            </a:r>
            <a:endParaRPr sz="1400" b="0" i="0" u="none" strike="noStrike" cap="none" dirty="0">
              <a:solidFill>
                <a:srgbClr val="000000"/>
              </a:solidFill>
              <a:latin typeface="Arial"/>
              <a:ea typeface="Arial"/>
              <a:cs typeface="Arial"/>
              <a:sym typeface="Arial"/>
            </a:endParaRPr>
          </a:p>
        </p:txBody>
      </p:sp>
      <p:sp>
        <p:nvSpPr>
          <p:cNvPr id="56" name="Google Shape;56;g7de6b06b86_0_4"/>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latin typeface="Calibri"/>
                <a:ea typeface="Calibri"/>
                <a:cs typeface="Calibri"/>
                <a:sym typeface="Calibri"/>
              </a:rPr>
              <a:t>Briceville Teacher Guide</a:t>
            </a:r>
            <a:endParaRPr sz="1700" b="1" i="0"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r>
              <a:rPr lang="en-US" sz="1400" b="0" i="1" u="none" strike="noStrike" cap="none" dirty="0">
                <a:solidFill>
                  <a:schemeClr val="dk1"/>
                </a:solidFill>
                <a:latin typeface="Calibri"/>
                <a:ea typeface="Calibri"/>
                <a:cs typeface="Calibri"/>
                <a:sym typeface="Calibri"/>
              </a:rPr>
              <a:t>High School Earth and Space Science</a:t>
            </a:r>
            <a:endParaRPr sz="1400" b="0" i="1"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chemeClr val="dk1"/>
              </a:solidFill>
              <a:latin typeface="Calibri"/>
              <a:ea typeface="Calibri"/>
              <a:cs typeface="Calibri"/>
              <a:sym typeface="Calibri"/>
            </a:endParaRPr>
          </a:p>
        </p:txBody>
      </p:sp>
      <p:pic>
        <p:nvPicPr>
          <p:cNvPr id="61" name="Google Shape;61;g7de6b06b86_0_4">
            <a:extLst>
              <a:ext uri="{C183D7F6-B498-43B3-948B-1728B52AA6E4}">
                <adec:decorative xmlns:adec="http://schemas.microsoft.com/office/drawing/2017/decorative" val="1"/>
              </a:ext>
            </a:extLst>
          </p:cNvPr>
          <p:cNvPicPr preferRelativeResize="0"/>
          <p:nvPr/>
        </p:nvPicPr>
        <p:blipFill rotWithShape="1">
          <a:blip r:embed="rId3">
            <a:alphaModFix/>
          </a:blip>
          <a:srcRect l="28890" t="20468" r="35950" b="20796"/>
          <a:stretch/>
        </p:blipFill>
        <p:spPr>
          <a:xfrm>
            <a:off x="6972367" y="188418"/>
            <a:ext cx="441300" cy="442500"/>
          </a:xfrm>
          <a:prstGeom prst="flowChartConnector">
            <a:avLst/>
          </a:prstGeom>
          <a:noFill/>
          <a:ln>
            <a:noFill/>
          </a:ln>
        </p:spPr>
      </p:pic>
      <p:sp>
        <p:nvSpPr>
          <p:cNvPr id="65" name="Google Shape;65;g7de6b06b86_0_4"/>
          <p:cNvSpPr txBox="1"/>
          <p:nvPr/>
        </p:nvSpPr>
        <p:spPr>
          <a:xfrm>
            <a:off x="405200" y="1567629"/>
            <a:ext cx="7181700" cy="4166348"/>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latin typeface="Calibri" panose="020F0502020204030204" pitchFamily="34" charset="0"/>
                <a:ea typeface="Calibri"/>
                <a:cs typeface="Calibri" panose="020F0502020204030204" pitchFamily="34" charset="0"/>
                <a:sym typeface="Calibri"/>
              </a:rPr>
              <a:t>Suggestions for Use</a:t>
            </a:r>
            <a:endParaRPr sz="1300" b="1" i="0" u="none" strike="noStrike" cap="none" dirty="0">
              <a:solidFill>
                <a:srgbClr val="293983"/>
              </a:solidFill>
              <a:latin typeface="Calibri" panose="020F0502020204030204" pitchFamily="34" charset="0"/>
              <a:ea typeface="Calibri"/>
              <a:cs typeface="Calibri" panose="020F0502020204030204" pitchFamily="34" charset="0"/>
              <a:sym typeface="Calibri"/>
            </a:endParaRPr>
          </a:p>
          <a:p>
            <a:pPr marL="12700" marR="212090" lvl="0" indent="0" algn="l" rtl="0">
              <a:lnSpc>
                <a:spcPct val="150000"/>
              </a:lnSpc>
              <a:spcBef>
                <a:spcPts val="795"/>
              </a:spcBef>
              <a:spcAft>
                <a:spcPts val="0"/>
              </a:spcAft>
              <a:buClr>
                <a:srgbClr val="000000"/>
              </a:buClr>
              <a:buSzPts val="1000"/>
              <a:buFont typeface="Arial"/>
              <a:buNone/>
            </a:pPr>
            <a:r>
              <a:rPr lang="en-US" sz="1000" b="0" i="0" u="none" strike="noStrike" cap="none" dirty="0">
                <a:solidFill>
                  <a:srgbClr val="231F20"/>
                </a:solidFill>
                <a:latin typeface="Calibri" panose="020F0502020204030204" pitchFamily="34" charset="0"/>
                <a:ea typeface="Calibri"/>
                <a:cs typeface="Calibri" panose="020F0502020204030204" pitchFamily="34" charset="0"/>
                <a:sym typeface="Calibri"/>
              </a:rPr>
              <a:t>This task could be used to introduce a unit on the impact of natural resource availability on communities and citizens. The task is also appropriate as a formative assessment following discussion of renewable and non-renewable resources and the use and impact of fossil fuels on the environment.  The interplay of the negative effects of fossil fuel use on the environment and the economic impact on society could lead to robust discussion of how humans must balance society’s needs with protection of the Earth itself.  </a:t>
            </a:r>
            <a:endParaRPr sz="1000" b="0" i="0" u="none" strike="noStrike" cap="none" dirty="0">
              <a:solidFill>
                <a:srgbClr val="231F20"/>
              </a:solidFill>
              <a:latin typeface="Calibri" panose="020F0502020204030204" pitchFamily="34" charset="0"/>
              <a:ea typeface="Calibri"/>
              <a:cs typeface="Calibri" panose="020F0502020204030204" pitchFamily="34" charset="0"/>
              <a:sym typeface="Calibri"/>
            </a:endParaRPr>
          </a:p>
          <a:p>
            <a:pPr marL="12700" marR="212090" lvl="0" indent="0" algn="l" rtl="0">
              <a:lnSpc>
                <a:spcPct val="150000"/>
              </a:lnSpc>
              <a:spcBef>
                <a:spcPts val="795"/>
              </a:spcBef>
              <a:spcAft>
                <a:spcPts val="0"/>
              </a:spcAft>
              <a:buClr>
                <a:srgbClr val="000000"/>
              </a:buClr>
              <a:buSzPts val="900"/>
              <a:buFont typeface="Arial"/>
              <a:buNone/>
            </a:pPr>
            <a:endParaRPr sz="900" b="0" i="0" u="none" strike="noStrike" cap="none" dirty="0">
              <a:solidFill>
                <a:srgbClr val="231F20"/>
              </a:solidFill>
              <a:latin typeface="Calibri" panose="020F0502020204030204" pitchFamily="34" charset="0"/>
              <a:ea typeface="Century Gothic"/>
              <a:cs typeface="Calibri" panose="020F0502020204030204" pitchFamily="34" charset="0"/>
              <a:sym typeface="Century Gothic"/>
            </a:endParaRPr>
          </a:p>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latin typeface="Calibri" panose="020F0502020204030204" pitchFamily="34" charset="0"/>
                <a:ea typeface="Calibri"/>
                <a:cs typeface="Calibri" panose="020F0502020204030204" pitchFamily="34" charset="0"/>
                <a:sym typeface="Calibri"/>
              </a:rPr>
              <a:t>Assumptions</a:t>
            </a:r>
            <a:endParaRPr sz="1300" b="1" i="0" u="none" strike="noStrike" cap="none" dirty="0">
              <a:solidFill>
                <a:srgbClr val="293983"/>
              </a:solidFill>
              <a:latin typeface="Calibri" panose="020F0502020204030204" pitchFamily="34" charset="0"/>
              <a:ea typeface="Calibri"/>
              <a:cs typeface="Calibri" panose="020F0502020204030204" pitchFamily="34" charset="0"/>
              <a:sym typeface="Calibri"/>
            </a:endParaRPr>
          </a:p>
          <a:p>
            <a:pPr marL="12700" marR="212090" lvl="0" indent="0" algn="l" rtl="0">
              <a:lnSpc>
                <a:spcPct val="150000"/>
              </a:lnSpc>
              <a:spcBef>
                <a:spcPts val="795"/>
              </a:spcBef>
              <a:spcAft>
                <a:spcPts val="0"/>
              </a:spcAft>
              <a:buClr>
                <a:srgbClr val="000000"/>
              </a:buClr>
              <a:buSzPts val="1000"/>
              <a:buFont typeface="Arial"/>
              <a:buNone/>
            </a:pPr>
            <a:r>
              <a:rPr lang="en-US" sz="1000" b="0" i="0" u="none" strike="noStrike" cap="none" dirty="0">
                <a:solidFill>
                  <a:srgbClr val="231F20"/>
                </a:solidFill>
                <a:latin typeface="Calibri" panose="020F0502020204030204" pitchFamily="34" charset="0"/>
                <a:ea typeface="Calibri"/>
                <a:cs typeface="Calibri" panose="020F0502020204030204" pitchFamily="34" charset="0"/>
                <a:sym typeface="Calibri"/>
              </a:rPr>
              <a:t>For students to successfully engage in this task, they should already have a thorough understanding of both renewable and non-renewable resources.  In addition, students should be able to explain the use of fossil fuels as an energy resource and the resultant impacts, both positive and negative, on society.  Students should be able to graph data showing basic trends and should also be familiar with the use of data as evidence to support a claim.</a:t>
            </a:r>
            <a:endParaRPr sz="1000" b="0" i="0" u="none" strike="noStrike" cap="none" dirty="0">
              <a:solidFill>
                <a:srgbClr val="231F20"/>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300"/>
              <a:buFont typeface="Arial"/>
              <a:buNone/>
            </a:pPr>
            <a:endParaRPr sz="1300" b="1" i="0" u="none" strike="noStrike" cap="none" dirty="0">
              <a:solidFill>
                <a:srgbClr val="293983"/>
              </a:solidFill>
              <a:latin typeface="Calibri" panose="020F0502020204030204" pitchFamily="34" charset="0"/>
              <a:ea typeface="Tahoma"/>
              <a:cs typeface="Calibri" panose="020F0502020204030204" pitchFamily="34" charset="0"/>
              <a:sym typeface="Tahoma"/>
            </a:endParaRPr>
          </a:p>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latin typeface="Calibri" panose="020F0502020204030204" pitchFamily="34" charset="0"/>
                <a:ea typeface="Calibri"/>
                <a:cs typeface="Calibri" panose="020F0502020204030204" pitchFamily="34" charset="0"/>
                <a:sym typeface="Calibri"/>
              </a:rPr>
              <a:t>Logistics</a:t>
            </a:r>
            <a:endParaRPr sz="1300" b="1" i="0" u="none" strike="noStrike" cap="none" dirty="0">
              <a:solidFill>
                <a:srgbClr val="293983"/>
              </a:solidFill>
              <a:latin typeface="Calibri" panose="020F0502020204030204" pitchFamily="34" charset="0"/>
              <a:ea typeface="Calibri"/>
              <a:cs typeface="Calibri" panose="020F0502020204030204" pitchFamily="34" charset="0"/>
              <a:sym typeface="Calibri"/>
            </a:endParaRPr>
          </a:p>
          <a:p>
            <a:pPr marL="12700" marR="212090" lvl="0" indent="0" algn="l" rtl="0">
              <a:lnSpc>
                <a:spcPct val="120300"/>
              </a:lnSpc>
              <a:spcBef>
                <a:spcPts val="795"/>
              </a:spcBef>
              <a:spcAft>
                <a:spcPts val="0"/>
              </a:spcAft>
              <a:buClr>
                <a:srgbClr val="000000"/>
              </a:buClr>
              <a:buSzPts val="1000"/>
              <a:buFont typeface="Arial"/>
              <a:buNone/>
            </a:pPr>
            <a:r>
              <a:rPr lang="en-US" sz="1000" b="1" i="0" u="none" strike="noStrike" cap="none" dirty="0">
                <a:solidFill>
                  <a:srgbClr val="231F20"/>
                </a:solidFill>
                <a:latin typeface="Calibri" panose="020F0502020204030204" pitchFamily="34" charset="0"/>
                <a:ea typeface="Calibri"/>
                <a:cs typeface="Calibri" panose="020F0502020204030204" pitchFamily="34" charset="0"/>
                <a:sym typeface="Calibri"/>
              </a:rPr>
              <a:t>Intended duration of task: </a:t>
            </a:r>
            <a:r>
              <a:rPr lang="en-US" sz="1000" b="0" i="0" u="none" strike="noStrike" cap="none" dirty="0">
                <a:solidFill>
                  <a:srgbClr val="231F20"/>
                </a:solidFill>
                <a:latin typeface="Calibri" panose="020F0502020204030204" pitchFamily="34" charset="0"/>
                <a:ea typeface="Calibri"/>
                <a:cs typeface="Calibri" panose="020F0502020204030204" pitchFamily="34" charset="0"/>
                <a:sym typeface="Calibri"/>
              </a:rPr>
              <a:t>This task takes approximately 60 minutes.</a:t>
            </a:r>
            <a:endParaRPr sz="1000" dirty="0">
              <a:latin typeface="Calibri" panose="020F0502020204030204" pitchFamily="34" charset="0"/>
              <a:cs typeface="Calibri" panose="020F0502020204030204" pitchFamily="34" charset="0"/>
            </a:endParaRPr>
          </a:p>
          <a:p>
            <a:pPr marL="12700" marR="212090" lvl="0" indent="0" algn="l" rtl="0">
              <a:lnSpc>
                <a:spcPct val="150000"/>
              </a:lnSpc>
              <a:spcBef>
                <a:spcPts val="795"/>
              </a:spcBef>
              <a:spcAft>
                <a:spcPts val="0"/>
              </a:spcAft>
              <a:buClr>
                <a:srgbClr val="000000"/>
              </a:buClr>
              <a:buSzPts val="1000"/>
              <a:buFont typeface="Arial"/>
              <a:buNone/>
            </a:pPr>
            <a:r>
              <a:rPr lang="en-US" sz="1000" b="0" i="0" u="none" strike="noStrike" cap="none" dirty="0">
                <a:solidFill>
                  <a:srgbClr val="231F20"/>
                </a:solidFill>
                <a:latin typeface="Calibri" panose="020F0502020204030204" pitchFamily="34" charset="0"/>
                <a:ea typeface="Calibri"/>
                <a:cs typeface="Calibri" panose="020F0502020204030204" pitchFamily="34" charset="0"/>
                <a:sym typeface="Calibri"/>
              </a:rPr>
              <a:t>Teachers will need to show the Google Slide presentation to set the phenomenon and background information for the task.  Teacher notes are included in the Google Slide presentation.</a:t>
            </a:r>
            <a:endParaRPr sz="1000" dirty="0">
              <a:latin typeface="Calibri" panose="020F0502020204030204" pitchFamily="34" charset="0"/>
              <a:cs typeface="Calibri" panose="020F0502020204030204" pitchFamily="34" charset="0"/>
            </a:endParaRPr>
          </a:p>
          <a:p>
            <a:pPr marL="12700" marR="212090" lvl="0" indent="0" algn="l" rtl="0">
              <a:lnSpc>
                <a:spcPct val="120300"/>
              </a:lnSpc>
              <a:spcBef>
                <a:spcPts val="795"/>
              </a:spcBef>
              <a:spcAft>
                <a:spcPts val="0"/>
              </a:spcAft>
              <a:buClr>
                <a:srgbClr val="000000"/>
              </a:buClr>
              <a:buSzPts val="1300"/>
              <a:buFont typeface="Arial"/>
              <a:buNone/>
            </a:pPr>
            <a:endParaRPr sz="1300" b="1" i="0" u="none" strike="noStrike" cap="none" dirty="0">
              <a:solidFill>
                <a:srgbClr val="293983"/>
              </a:solidFill>
              <a:latin typeface="Calibri" panose="020F0502020204030204" pitchFamily="34" charset="0"/>
              <a:ea typeface="Tahoma"/>
              <a:cs typeface="Calibri" panose="020F0502020204030204" pitchFamily="34" charset="0"/>
              <a:sym typeface="Tahoma"/>
            </a:endParaRPr>
          </a:p>
        </p:txBody>
      </p:sp>
      <p:sp>
        <p:nvSpPr>
          <p:cNvPr id="67" name="Google Shape;67;g7de6b06b86_0_4"/>
          <p:cNvSpPr txBox="1"/>
          <p:nvPr/>
        </p:nvSpPr>
        <p:spPr>
          <a:xfrm>
            <a:off x="388620" y="5820677"/>
            <a:ext cx="6792726" cy="360094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300" b="1" i="0" u="none" strike="noStrike" cap="none" dirty="0">
                <a:solidFill>
                  <a:schemeClr val="dk2"/>
                </a:solidFill>
                <a:latin typeface="Calibri" panose="020F0502020204030204" pitchFamily="34" charset="0"/>
                <a:ea typeface="Calibri"/>
                <a:cs typeface="Calibri" panose="020F0502020204030204" pitchFamily="34" charset="0"/>
                <a:sym typeface="Calibri"/>
              </a:rPr>
              <a:t>Background</a:t>
            </a:r>
            <a:endParaRPr sz="13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None/>
            </a:pPr>
            <a:endParaRPr sz="1000" b="0"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a:p>
            <a:pPr marL="0" marR="0" lvl="0" indent="0" algn="l" rtl="0">
              <a:lnSpc>
                <a:spcPct val="150000"/>
              </a:lnSpc>
              <a:spcBef>
                <a:spcPts val="0"/>
              </a:spcBef>
              <a:spcAft>
                <a:spcPts val="0"/>
              </a:spcAft>
              <a:buNone/>
            </a:pPr>
            <a:r>
              <a:rPr lang="en-US" sz="1000" b="0" i="0" u="none" strike="noStrike" cap="none" dirty="0">
                <a:solidFill>
                  <a:srgbClr val="000000"/>
                </a:solidFill>
                <a:latin typeface="Calibri" panose="020F0502020204030204" pitchFamily="34" charset="0"/>
                <a:ea typeface="Calibri"/>
                <a:cs typeface="Calibri" panose="020F0502020204030204" pitchFamily="34" charset="0"/>
                <a:sym typeface="Calibri"/>
              </a:rPr>
              <a:t>Briceville, TN is a small community located in Anderson County, TN, whose economy has been primarily dependent on the natural coal deposits located there.   </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None/>
            </a:pPr>
            <a:endParaRPr sz="1000" b="0"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None/>
            </a:pPr>
            <a:r>
              <a:rPr lang="en-US" sz="1000" b="0" i="0" u="none" strike="noStrike" cap="none" dirty="0">
                <a:solidFill>
                  <a:srgbClr val="000000"/>
                </a:solidFill>
                <a:latin typeface="Calibri" panose="020F0502020204030204" pitchFamily="34" charset="0"/>
                <a:ea typeface="Calibri"/>
                <a:cs typeface="Calibri" panose="020F0502020204030204" pitchFamily="34" charset="0"/>
                <a:sym typeface="Calibri"/>
              </a:rPr>
              <a:t>A local newspaper article printed in 2014 stated:</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None/>
            </a:pPr>
            <a:endParaRPr sz="1000" b="0"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a:p>
            <a:pPr marL="0" marR="0" lvl="0" indent="0" algn="l" rtl="0">
              <a:lnSpc>
                <a:spcPct val="150000"/>
              </a:lnSpc>
              <a:spcBef>
                <a:spcPts val="0"/>
              </a:spcBef>
              <a:spcAft>
                <a:spcPts val="0"/>
              </a:spcAft>
              <a:buNone/>
            </a:pPr>
            <a:r>
              <a:rPr lang="en-US" sz="1000" b="0" i="0" u="none" strike="noStrike" cap="none" dirty="0">
                <a:solidFill>
                  <a:srgbClr val="000000"/>
                </a:solidFill>
                <a:latin typeface="Calibri" panose="020F0502020204030204" pitchFamily="34" charset="0"/>
                <a:ea typeface="Calibri"/>
                <a:cs typeface="Calibri" panose="020F0502020204030204" pitchFamily="34" charset="0"/>
                <a:sym typeface="Calibri"/>
              </a:rPr>
              <a:t>Briceville lies along Coal Creek, about 20 miles north of the nuclear engineers and supercomputers at Oak Ridge National Laboratory, but a world away. The creek carves out a narrow valley in the hills, trickling past forests that have swallowed up abandoned coal mines.  It passes the graves of 32 never-identified miners, killed in an explosion more than a century ago. And it passes small homes that cling to the hillsides in communities like Briceville, where descendants of coal miners still live.</a:t>
            </a:r>
            <a:endParaRPr sz="1000" dirty="0">
              <a:latin typeface="Calibri" panose="020F0502020204030204" pitchFamily="34" charset="0"/>
              <a:cs typeface="Calibri" panose="020F0502020204030204" pitchFamily="34" charset="0"/>
            </a:endParaRPr>
          </a:p>
          <a:p>
            <a:pPr marL="0" marR="0" lvl="0" indent="0" algn="l" rtl="0">
              <a:lnSpc>
                <a:spcPct val="150000"/>
              </a:lnSpc>
              <a:spcBef>
                <a:spcPts val="0"/>
              </a:spcBef>
              <a:spcAft>
                <a:spcPts val="0"/>
              </a:spcAft>
              <a:buNone/>
            </a:pPr>
            <a:r>
              <a:rPr lang="en-US" sz="1000" b="0" i="0" u="none" strike="noStrike" cap="none" dirty="0">
                <a:solidFill>
                  <a:srgbClr val="000000"/>
                </a:solidFill>
                <a:latin typeface="Calibri" panose="020F0502020204030204" pitchFamily="34" charset="0"/>
                <a:ea typeface="Calibri"/>
                <a:cs typeface="Calibri" panose="020F0502020204030204" pitchFamily="34" charset="0"/>
                <a:sym typeface="Calibri"/>
              </a:rPr>
              <a:t>Briceville, population about 500, recently lost its only store.  There's little anyone can do to stop the exodus of those seeking a paycheck.</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None/>
            </a:pPr>
            <a:endParaRPr sz="1000" b="0" i="0" u="none" strike="noStrike" cap="none" dirty="0">
              <a:solidFill>
                <a:srgbClr val="000000"/>
              </a:solidFill>
              <a:latin typeface="Calibri" panose="020F0502020204030204" pitchFamily="34" charset="0"/>
              <a:ea typeface="Calibri"/>
              <a:cs typeface="Calibri" panose="020F0502020204030204" pitchFamily="34" charset="0"/>
              <a:sym typeface="Calibri"/>
            </a:endParaRPr>
          </a:p>
          <a:p>
            <a:pPr marL="0" marR="0" lvl="0" indent="0" algn="l" rtl="0">
              <a:lnSpc>
                <a:spcPct val="150000"/>
              </a:lnSpc>
              <a:spcBef>
                <a:spcPts val="0"/>
              </a:spcBef>
              <a:spcAft>
                <a:spcPts val="0"/>
              </a:spcAft>
              <a:buNone/>
            </a:pPr>
            <a:r>
              <a:rPr lang="en-US" sz="1000" b="0" i="0" u="none" strike="noStrike" cap="none" dirty="0">
                <a:solidFill>
                  <a:schemeClr val="dk2"/>
                </a:solidFill>
                <a:latin typeface="Calibri" panose="020F0502020204030204" pitchFamily="34" charset="0"/>
                <a:ea typeface="Calibri"/>
                <a:cs typeface="Calibri" panose="020F0502020204030204" pitchFamily="34" charset="0"/>
                <a:sym typeface="Calibri"/>
              </a:rPr>
              <a:t>Teacher Note for Task:  This task is one that could very easily veer into the historical context arena, rather than staying focused on the science standard being assessed.  Teachers are reminded to assess student answers in terms of science understanding as it relates to impact on society.</a:t>
            </a:r>
            <a:endParaRPr sz="1000" dirty="0">
              <a:latin typeface="Calibri" panose="020F0502020204030204" pitchFamily="34" charset="0"/>
              <a:cs typeface="Calibri" panose="020F0502020204030204" pitchFamily="34" charset="0"/>
            </a:endParaRPr>
          </a:p>
        </p:txBody>
      </p:sp>
      <p:sp>
        <p:nvSpPr>
          <p:cNvPr id="62" name="Google Shape;62;g7de6b06b86_0_4"/>
          <p:cNvSpPr txBox="1"/>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2</a:t>
            </a:fld>
            <a:endParaRPr sz="800" b="0" i="0" u="none" strike="noStrike" cap="none" dirty="0">
              <a:solidFill>
                <a:srgbClr val="293983"/>
              </a:solidFill>
              <a:latin typeface="Arial Black"/>
              <a:ea typeface="Arial Black"/>
              <a:cs typeface="Arial Black"/>
              <a:sym typeface="Arial Black"/>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Shape 71"/>
        <p:cNvGrpSpPr/>
        <p:nvPr/>
      </p:nvGrpSpPr>
      <p:grpSpPr>
        <a:xfrm>
          <a:off x="0" y="0"/>
          <a:ext cx="0" cy="0"/>
          <a:chOff x="0" y="0"/>
          <a:chExt cx="0" cy="0"/>
        </a:xfrm>
      </p:grpSpPr>
      <p:sp>
        <p:nvSpPr>
          <p:cNvPr id="75" name="Google Shape;75;g7de6b06b86_0_20">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8A4873BB-3B10-D4B7-52D8-F64F94CBD5C0}"/>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A</a:t>
            </a:r>
          </a:p>
        </p:txBody>
      </p:sp>
      <p:sp>
        <p:nvSpPr>
          <p:cNvPr id="76" name="Google Shape;76;g7de6b06b86_0_20"/>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latin typeface="Calibri"/>
                <a:ea typeface="Calibri"/>
                <a:cs typeface="Calibri"/>
                <a:sym typeface="Calibri"/>
              </a:rPr>
              <a:t>Tennessee District Science Network </a:t>
            </a:r>
            <a:r>
              <a:rPr lang="en-US" sz="1600" b="1" i="0" u="none" strike="noStrike" cap="none" dirty="0">
                <a:solidFill>
                  <a:schemeClr val="dk1"/>
                </a:solidFill>
                <a:latin typeface="Calibri"/>
                <a:ea typeface="Calibri"/>
                <a:cs typeface="Calibri"/>
                <a:sym typeface="Calibri"/>
              </a:rPr>
              <a:t>Task Library</a:t>
            </a:r>
            <a:endParaRPr sz="1400" b="0" i="0" u="none" strike="noStrike" cap="none" dirty="0">
              <a:solidFill>
                <a:srgbClr val="000000"/>
              </a:solidFill>
              <a:latin typeface="Arial"/>
              <a:ea typeface="Arial"/>
              <a:cs typeface="Arial"/>
              <a:sym typeface="Arial"/>
            </a:endParaRPr>
          </a:p>
        </p:txBody>
      </p:sp>
      <p:sp>
        <p:nvSpPr>
          <p:cNvPr id="72" name="Google Shape;72;g7de6b06b86_0_20"/>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latin typeface="Calibri"/>
                <a:ea typeface="Calibri"/>
                <a:cs typeface="Calibri"/>
                <a:sym typeface="Calibri"/>
              </a:rPr>
              <a:t>Briceville Teacher Guide</a:t>
            </a:r>
            <a:endParaRPr sz="1700" b="1" i="0"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r>
              <a:rPr lang="en-US" sz="1400" b="0" i="1" u="none" strike="noStrike" cap="none" dirty="0">
                <a:solidFill>
                  <a:schemeClr val="dk1"/>
                </a:solidFill>
                <a:latin typeface="Calibri"/>
                <a:ea typeface="Calibri"/>
                <a:cs typeface="Calibri"/>
                <a:sym typeface="Calibri"/>
              </a:rPr>
              <a:t>High School Earth and Space Science</a:t>
            </a:r>
            <a:endParaRPr sz="1400" b="0" i="1"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chemeClr val="dk1"/>
              </a:solidFill>
              <a:latin typeface="Calibri"/>
              <a:ea typeface="Calibri"/>
              <a:cs typeface="Calibri"/>
              <a:sym typeface="Calibri"/>
            </a:endParaRPr>
          </a:p>
        </p:txBody>
      </p:sp>
      <p:pic>
        <p:nvPicPr>
          <p:cNvPr id="77" name="Google Shape;77;g7de6b06b86_0_20">
            <a:extLst>
              <a:ext uri="{C183D7F6-B498-43B3-948B-1728B52AA6E4}">
                <adec:decorative xmlns:adec="http://schemas.microsoft.com/office/drawing/2017/decorative" val="1"/>
              </a:ext>
            </a:extLst>
          </p:cNvPr>
          <p:cNvPicPr preferRelativeResize="0"/>
          <p:nvPr/>
        </p:nvPicPr>
        <p:blipFill rotWithShape="1">
          <a:blip r:embed="rId3">
            <a:alphaModFix/>
          </a:blip>
          <a:srcRect l="28890" t="20468" r="35950" b="20796"/>
          <a:stretch/>
        </p:blipFill>
        <p:spPr>
          <a:xfrm>
            <a:off x="6972367" y="188418"/>
            <a:ext cx="441300" cy="442500"/>
          </a:xfrm>
          <a:prstGeom prst="flowChartConnector">
            <a:avLst/>
          </a:prstGeom>
          <a:noFill/>
          <a:ln>
            <a:noFill/>
          </a:ln>
        </p:spPr>
      </p:pic>
      <p:sp>
        <p:nvSpPr>
          <p:cNvPr id="81" name="Google Shape;81;g7de6b06b86_0_20"/>
          <p:cNvSpPr txBox="1"/>
          <p:nvPr/>
        </p:nvSpPr>
        <p:spPr>
          <a:xfrm>
            <a:off x="444500" y="1506079"/>
            <a:ext cx="7181700" cy="4978697"/>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300"/>
              <a:buFont typeface="Arial"/>
              <a:buNone/>
            </a:pPr>
            <a:r>
              <a:rPr lang="en-US" sz="1300" b="1" i="0" u="none" strike="noStrike" cap="none" dirty="0">
                <a:solidFill>
                  <a:srgbClr val="293983"/>
                </a:solidFill>
                <a:latin typeface="Calibri" panose="020F0502020204030204" pitchFamily="34" charset="0"/>
                <a:ea typeface="Calibri"/>
                <a:cs typeface="Calibri" panose="020F0502020204030204" pitchFamily="34" charset="0"/>
                <a:sym typeface="Calibri"/>
              </a:rPr>
              <a:t>Rubric and Scoring Guidance</a:t>
            </a:r>
            <a:endParaRPr dirty="0">
              <a:latin typeface="Calibri" panose="020F0502020204030204" pitchFamily="34" charset="0"/>
              <a:cs typeface="Calibri" panose="020F0502020204030204" pitchFamily="34" charset="0"/>
            </a:endParaRPr>
          </a:p>
          <a:p>
            <a:pPr marL="0" marR="0" lvl="0" indent="0" algn="l" rtl="0">
              <a:lnSpc>
                <a:spcPct val="150000"/>
              </a:lnSpc>
              <a:spcBef>
                <a:spcPts val="0"/>
              </a:spcBef>
              <a:spcAft>
                <a:spcPts val="0"/>
              </a:spcAft>
              <a:buNone/>
            </a:pPr>
            <a:r>
              <a:rPr lang="en-US" sz="1000" b="0" i="0" u="none" strike="noStrike" cap="none" dirty="0">
                <a:solidFill>
                  <a:schemeClr val="dk1"/>
                </a:solidFill>
                <a:latin typeface="Calibri" panose="020F0502020204030204" pitchFamily="34" charset="0"/>
                <a:ea typeface="Calibri"/>
                <a:cs typeface="Calibri" panose="020F0502020204030204" pitchFamily="34" charset="0"/>
                <a:sym typeface="Calibri"/>
              </a:rPr>
              <a:t>On the pages that follow, you’ll find a scoring rubric and feedback guide for each prompt. After scoring each prompt, the following criteria is designed for numerical grading guidance and can be adapted to fit your grading scales. </a:t>
            </a:r>
            <a:endParaRPr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None/>
            </a:pPr>
            <a:endParaRPr sz="1000" b="0" i="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lnSpc>
                <a:spcPct val="150000"/>
              </a:lnSpc>
              <a:spcBef>
                <a:spcPts val="0"/>
              </a:spcBef>
              <a:spcAft>
                <a:spcPts val="0"/>
              </a:spcAft>
              <a:buNone/>
            </a:pPr>
            <a:r>
              <a:rPr lang="en-US" sz="1000" b="0" i="0" u="none" strike="noStrike" cap="none" dirty="0">
                <a:solidFill>
                  <a:schemeClr val="dk1"/>
                </a:solidFill>
                <a:latin typeface="Calibri" panose="020F0502020204030204" pitchFamily="34" charset="0"/>
                <a:ea typeface="Calibri"/>
                <a:cs typeface="Calibri" panose="020F0502020204030204" pitchFamily="34" charset="0"/>
                <a:sym typeface="Calibri"/>
              </a:rPr>
              <a:t>There are a total of 19 possible points. The rubric is designed as a plus 1 system, whereas students demonstrate levels of mastery towards each question they receive one point for each part of their answers. The following grading criteria is completely optional based upon your classroom grading practices. </a:t>
            </a:r>
            <a:endParaRPr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300"/>
              <a:buFont typeface="Arial"/>
              <a:buNone/>
            </a:pPr>
            <a:endParaRPr sz="1300" b="1" i="0" u="none" strike="noStrike" cap="none" dirty="0">
              <a:solidFill>
                <a:srgbClr val="293983"/>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300"/>
              <a:buFont typeface="Arial"/>
              <a:buNone/>
            </a:pPr>
            <a:endParaRPr sz="1300" b="1" i="0" u="none" strike="noStrike" cap="none" dirty="0">
              <a:solidFill>
                <a:srgbClr val="293983"/>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300"/>
              <a:buFont typeface="Arial"/>
              <a:buNone/>
            </a:pPr>
            <a:endParaRPr sz="1300" b="1" i="0" u="none" strike="noStrike" cap="none" dirty="0">
              <a:solidFill>
                <a:srgbClr val="293983"/>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300"/>
              <a:buFont typeface="Arial"/>
              <a:buNone/>
            </a:pPr>
            <a:endParaRPr sz="1300" b="1" i="0" u="none" strike="noStrike" cap="none" dirty="0">
              <a:solidFill>
                <a:srgbClr val="293983"/>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300"/>
              <a:buFont typeface="Arial"/>
              <a:buNone/>
            </a:pPr>
            <a:endParaRPr sz="1300" b="1" i="0" u="none" strike="noStrike" cap="none" dirty="0">
              <a:solidFill>
                <a:srgbClr val="293983"/>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300"/>
              <a:buFont typeface="Arial"/>
              <a:buNone/>
            </a:pPr>
            <a:endParaRPr sz="1300" b="1" i="0" u="none" strike="noStrike" cap="none" dirty="0">
              <a:solidFill>
                <a:srgbClr val="293983"/>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300"/>
              <a:buFont typeface="Arial"/>
              <a:buNone/>
            </a:pPr>
            <a:endParaRPr sz="1300" b="1" i="0" u="none" strike="noStrike" cap="none" dirty="0">
              <a:solidFill>
                <a:srgbClr val="293983"/>
              </a:solidFill>
              <a:latin typeface="Calibri" panose="020F0502020204030204" pitchFamily="34" charset="0"/>
              <a:ea typeface="Calibri"/>
              <a:cs typeface="Calibri" panose="020F0502020204030204" pitchFamily="34" charset="0"/>
              <a:sym typeface="Calibri"/>
            </a:endParaRPr>
          </a:p>
          <a:p>
            <a:pPr marL="12700" marR="212090" lvl="0" indent="0" algn="l" rtl="0">
              <a:lnSpc>
                <a:spcPct val="120300"/>
              </a:lnSpc>
              <a:spcBef>
                <a:spcPts val="795"/>
              </a:spcBef>
              <a:spcAft>
                <a:spcPts val="0"/>
              </a:spcAft>
              <a:buNone/>
            </a:pPr>
            <a:endParaRPr sz="1300" b="1" i="0" u="none" strike="noStrike" cap="none" dirty="0">
              <a:solidFill>
                <a:srgbClr val="293983"/>
              </a:solidFill>
              <a:latin typeface="Calibri" panose="020F0502020204030204" pitchFamily="34" charset="0"/>
              <a:ea typeface="Calibri"/>
              <a:cs typeface="Calibri" panose="020F0502020204030204" pitchFamily="34" charset="0"/>
              <a:sym typeface="Calibri"/>
            </a:endParaRPr>
          </a:p>
          <a:p>
            <a:pPr marL="12700" marR="212090" lvl="0" indent="0" algn="l" rtl="0">
              <a:lnSpc>
                <a:spcPct val="120300"/>
              </a:lnSpc>
              <a:spcBef>
                <a:spcPts val="795"/>
              </a:spcBef>
              <a:spcAft>
                <a:spcPts val="0"/>
              </a:spcAft>
              <a:buNone/>
            </a:pPr>
            <a:r>
              <a:rPr lang="en-US" sz="1300" b="1" i="0" u="none" strike="noStrike" cap="none" dirty="0">
                <a:solidFill>
                  <a:srgbClr val="293983"/>
                </a:solidFill>
                <a:latin typeface="Calibri" panose="020F0502020204030204" pitchFamily="34" charset="0"/>
                <a:ea typeface="Calibri"/>
                <a:cs typeface="Calibri" panose="020F0502020204030204" pitchFamily="34" charset="0"/>
                <a:sym typeface="Calibri"/>
              </a:rPr>
              <a:t>Phenomenon/Scenario</a:t>
            </a:r>
            <a:endParaRPr dirty="0">
              <a:latin typeface="Calibri" panose="020F0502020204030204" pitchFamily="34" charset="0"/>
              <a:cs typeface="Calibri" panose="020F0502020204030204" pitchFamily="34" charset="0"/>
            </a:endParaRPr>
          </a:p>
          <a:p>
            <a:pPr marL="12700" marR="212090">
              <a:lnSpc>
                <a:spcPct val="150000"/>
              </a:lnSpc>
            </a:pPr>
            <a:r>
              <a:rPr lang="en-US" sz="1000" b="0" i="0" u="none" strike="noStrike" cap="none" dirty="0">
                <a:solidFill>
                  <a:schemeClr val="dk1"/>
                </a:solidFill>
                <a:latin typeface="Calibri"/>
                <a:ea typeface="Calibri"/>
                <a:cs typeface="Calibri"/>
                <a:sym typeface="Calibri"/>
              </a:rPr>
              <a:t>Students are introduced to a scenario </a:t>
            </a:r>
            <a:r>
              <a:rPr lang="en-US" sz="1000" dirty="0">
                <a:solidFill>
                  <a:schemeClr val="dk1"/>
                </a:solidFill>
                <a:latin typeface="Calibri"/>
                <a:ea typeface="Calibri"/>
                <a:cs typeface="Calibri"/>
                <a:sym typeface="Calibri"/>
              </a:rPr>
              <a:t>that </a:t>
            </a:r>
            <a:r>
              <a:rPr lang="en-US" sz="1000" b="0" i="0" u="none" strike="noStrike" cap="none" dirty="0">
                <a:solidFill>
                  <a:schemeClr val="dk1"/>
                </a:solidFill>
                <a:latin typeface="Calibri"/>
                <a:ea typeface="Calibri"/>
                <a:cs typeface="Calibri"/>
                <a:sym typeface="Calibri"/>
              </a:rPr>
              <a:t>describes a teenager visiting his great-grandmother in the community of </a:t>
            </a:r>
            <a:r>
              <a:rPr lang="en-US" sz="1000" b="0" i="0" u="none" strike="noStrike" cap="none" dirty="0" err="1">
                <a:solidFill>
                  <a:schemeClr val="dk1"/>
                </a:solidFill>
                <a:latin typeface="Calibri"/>
                <a:ea typeface="Calibri"/>
                <a:cs typeface="Calibri"/>
                <a:sym typeface="Calibri"/>
              </a:rPr>
              <a:t>Briceville</a:t>
            </a:r>
            <a:r>
              <a:rPr lang="en-US" sz="1000" b="0" i="0" u="none" strike="noStrike" cap="none" dirty="0">
                <a:solidFill>
                  <a:schemeClr val="dk1"/>
                </a:solidFill>
                <a:latin typeface="Calibri"/>
                <a:ea typeface="Calibri"/>
                <a:cs typeface="Calibri"/>
                <a:sym typeface="Calibri"/>
              </a:rPr>
              <a:t>, TN. The community has very few businesses and the bored teenager is surprised to discover that the community was once a thriving town. Students are shown images of the Briceville, TN community that were taken over 100 years apart. The images show a stark contrast to each other in terms of economic changes that have impacted the community. What happened to cause the changes seen in Briceville?</a:t>
            </a:r>
            <a:endParaRPr dirty="0">
              <a:solidFill>
                <a:schemeClr val="dk1"/>
              </a:solidFill>
              <a:latin typeface="Calibri"/>
              <a:cs typeface="Calibri"/>
            </a:endParaRPr>
          </a:p>
          <a:p>
            <a:pPr marL="12700" marR="212090" lvl="0" indent="0" algn="l" rtl="0">
              <a:lnSpc>
                <a:spcPct val="100000"/>
              </a:lnSpc>
              <a:spcBef>
                <a:spcPts val="0"/>
              </a:spcBef>
              <a:spcAft>
                <a:spcPts val="0"/>
              </a:spcAft>
              <a:buNone/>
            </a:pPr>
            <a:endParaRPr lang="en-US" sz="1000" b="1" i="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12700" marR="212090" lvl="0" indent="0" algn="l" rtl="0">
              <a:lnSpc>
                <a:spcPct val="100000"/>
              </a:lnSpc>
              <a:spcBef>
                <a:spcPts val="0"/>
              </a:spcBef>
              <a:spcAft>
                <a:spcPts val="0"/>
              </a:spcAft>
              <a:buNone/>
            </a:pPr>
            <a:r>
              <a:rPr lang="en-US" sz="1000" b="1" i="0" u="none" strike="noStrike" cap="none" dirty="0">
                <a:solidFill>
                  <a:schemeClr val="dk1"/>
                </a:solidFill>
                <a:latin typeface="Calibri" panose="020F0502020204030204" pitchFamily="34" charset="0"/>
                <a:ea typeface="Calibri"/>
                <a:cs typeface="Calibri" panose="020F0502020204030204" pitchFamily="34" charset="0"/>
                <a:sym typeface="Calibri"/>
              </a:rPr>
              <a:t>Note: Phenomenon is presented through use of a Google Slide presentation. Teacher notes are included in the slide presentation.</a:t>
            </a:r>
          </a:p>
          <a:p>
            <a:pPr marL="12700" marR="212090" lvl="0" indent="0" algn="l" rtl="0">
              <a:lnSpc>
                <a:spcPct val="100000"/>
              </a:lnSpc>
              <a:spcBef>
                <a:spcPts val="0"/>
              </a:spcBef>
              <a:spcAft>
                <a:spcPts val="0"/>
              </a:spcAft>
              <a:buNone/>
            </a:pPr>
            <a:endParaRPr lang="en-US" sz="1000" b="1" dirty="0">
              <a:solidFill>
                <a:schemeClr val="dk1"/>
              </a:solidFill>
              <a:latin typeface="Calibri" panose="020F0502020204030204" pitchFamily="34" charset="0"/>
              <a:cs typeface="Calibri" panose="020F0502020204030204" pitchFamily="34" charset="0"/>
              <a:sym typeface="Calibri"/>
            </a:endParaRPr>
          </a:p>
          <a:p>
            <a:pPr marL="12700" marR="212090" lvl="0" indent="0" algn="l" rtl="0">
              <a:lnSpc>
                <a:spcPct val="100000"/>
              </a:lnSpc>
              <a:spcBef>
                <a:spcPts val="0"/>
              </a:spcBef>
              <a:spcAft>
                <a:spcPts val="0"/>
              </a:spcAft>
              <a:buNone/>
            </a:pPr>
            <a:endParaRPr dirty="0">
              <a:latin typeface="Calibri" panose="020F0502020204030204" pitchFamily="34" charset="0"/>
              <a:cs typeface="Calibri" panose="020F0502020204030204" pitchFamily="34" charset="0"/>
            </a:endParaRPr>
          </a:p>
        </p:txBody>
      </p:sp>
      <p:sp>
        <p:nvSpPr>
          <p:cNvPr id="85" name="Google Shape;85;g7de6b06b86_0_20"/>
          <p:cNvSpPr txBox="1"/>
          <p:nvPr/>
        </p:nvSpPr>
        <p:spPr>
          <a:xfrm>
            <a:off x="2699182" y="2871680"/>
            <a:ext cx="2129895" cy="1966695"/>
          </a:xfrm>
          <a:prstGeom prst="rect">
            <a:avLst/>
          </a:prstGeom>
          <a:noFill/>
          <a:ln w="19050" cap="flat" cmpd="sng">
            <a:solidFill>
              <a:schemeClr val="accent1"/>
            </a:solidFill>
            <a:prstDash val="solid"/>
            <a:round/>
            <a:headEnd type="none" w="sm" len="sm"/>
            <a:tailEnd type="none" w="sm" len="sm"/>
          </a:ln>
        </p:spPr>
        <p:txBody>
          <a:bodyPr spcFirstLastPara="1" wrap="square" lIns="91425" tIns="91425" rIns="91425" bIns="91425" anchor="t" anchorCtr="0">
            <a:noAutofit/>
          </a:bodyPr>
          <a:lstStyle/>
          <a:p>
            <a:pPr marL="0" marR="212090" lvl="0" indent="0" algn="ctr" rtl="0">
              <a:lnSpc>
                <a:spcPct val="120300"/>
              </a:lnSpc>
              <a:spcBef>
                <a:spcPts val="0"/>
              </a:spcBef>
              <a:spcAft>
                <a:spcPts val="0"/>
              </a:spcAft>
              <a:buClr>
                <a:srgbClr val="000000"/>
              </a:buClr>
              <a:buSzPts val="1000"/>
              <a:buFont typeface="Arial"/>
              <a:buNone/>
            </a:pPr>
            <a:r>
              <a:rPr lang="en-US" sz="1000" b="1" i="0" u="none" strike="noStrike" cap="none" dirty="0">
                <a:solidFill>
                  <a:srgbClr val="231F20"/>
                </a:solidFill>
                <a:latin typeface="Calibri"/>
                <a:ea typeface="Calibri"/>
                <a:cs typeface="Calibri"/>
                <a:sym typeface="Calibri"/>
              </a:rPr>
              <a:t>Grading Criteria</a:t>
            </a:r>
            <a:endParaRPr sz="1000" b="1" i="0" u="none" strike="noStrike" cap="none" dirty="0">
              <a:solidFill>
                <a:srgbClr val="231F20"/>
              </a:solidFill>
              <a:latin typeface="Calibri"/>
              <a:ea typeface="Calibri"/>
              <a:cs typeface="Calibri"/>
              <a:sym typeface="Calibri"/>
            </a:endParaRPr>
          </a:p>
          <a:p>
            <a:pPr marL="0" marR="212090" lvl="0" indent="0" algn="ctr" rtl="0">
              <a:lnSpc>
                <a:spcPct val="120300"/>
              </a:lnSpc>
              <a:spcBef>
                <a:spcPts val="0"/>
              </a:spcBef>
              <a:spcAft>
                <a:spcPts val="0"/>
              </a:spcAft>
              <a:buClr>
                <a:schemeClr val="dk1"/>
              </a:buClr>
              <a:buSzPts val="1100"/>
              <a:buFont typeface="Arial"/>
              <a:buNone/>
            </a:pPr>
            <a:r>
              <a:rPr lang="en-US" sz="1000" b="0" i="0" u="none" strike="noStrike" cap="none" dirty="0">
                <a:solidFill>
                  <a:srgbClr val="231F20"/>
                </a:solidFill>
                <a:latin typeface="Calibri"/>
                <a:ea typeface="Calibri"/>
                <a:cs typeface="Calibri"/>
                <a:sym typeface="Calibri"/>
              </a:rPr>
              <a:t>19/19 - 100%</a:t>
            </a:r>
            <a:endParaRPr sz="1000" b="0" i="0" u="none" strike="noStrike" cap="none" dirty="0">
              <a:solidFill>
                <a:srgbClr val="231F20"/>
              </a:solidFill>
              <a:latin typeface="Calibri"/>
              <a:ea typeface="Calibri"/>
              <a:cs typeface="Calibri"/>
              <a:sym typeface="Calibri"/>
            </a:endParaRPr>
          </a:p>
          <a:p>
            <a:pPr marL="0" marR="212090" lvl="0" indent="0" algn="ctr" rtl="0">
              <a:lnSpc>
                <a:spcPct val="120300"/>
              </a:lnSpc>
              <a:spcBef>
                <a:spcPts val="0"/>
              </a:spcBef>
              <a:spcAft>
                <a:spcPts val="0"/>
              </a:spcAft>
              <a:buClr>
                <a:schemeClr val="dk1"/>
              </a:buClr>
              <a:buSzPts val="1100"/>
              <a:buFont typeface="Arial"/>
              <a:buNone/>
            </a:pPr>
            <a:r>
              <a:rPr lang="en-US" sz="1000" b="0" i="0" u="none" strike="noStrike" cap="none" dirty="0">
                <a:solidFill>
                  <a:srgbClr val="231F20"/>
                </a:solidFill>
                <a:latin typeface="Calibri"/>
                <a:ea typeface="Calibri"/>
                <a:cs typeface="Calibri"/>
                <a:sym typeface="Calibri"/>
              </a:rPr>
              <a:t>18/19 - 95%</a:t>
            </a:r>
            <a:endParaRPr sz="1000" b="0" i="0" u="none" strike="noStrike" cap="none" dirty="0">
              <a:solidFill>
                <a:srgbClr val="231F20"/>
              </a:solidFill>
              <a:latin typeface="Calibri"/>
              <a:ea typeface="Calibri"/>
              <a:cs typeface="Calibri"/>
              <a:sym typeface="Calibri"/>
            </a:endParaRPr>
          </a:p>
          <a:p>
            <a:pPr marL="0" marR="212090" lvl="0" indent="0" algn="ctr" rtl="0">
              <a:lnSpc>
                <a:spcPct val="120300"/>
              </a:lnSpc>
              <a:spcBef>
                <a:spcPts val="0"/>
              </a:spcBef>
              <a:spcAft>
                <a:spcPts val="0"/>
              </a:spcAft>
              <a:buClr>
                <a:schemeClr val="dk1"/>
              </a:buClr>
              <a:buSzPts val="1100"/>
              <a:buFont typeface="Arial"/>
              <a:buNone/>
            </a:pPr>
            <a:r>
              <a:rPr lang="en-US" sz="1000" b="0" i="0" u="none" strike="noStrike" cap="none" dirty="0">
                <a:solidFill>
                  <a:srgbClr val="231F20"/>
                </a:solidFill>
                <a:latin typeface="Calibri"/>
                <a:ea typeface="Calibri"/>
                <a:cs typeface="Calibri"/>
                <a:sym typeface="Calibri"/>
              </a:rPr>
              <a:t>17/19 - 89%</a:t>
            </a:r>
            <a:endParaRPr sz="1000" b="0" i="0" u="none" strike="noStrike" cap="none" dirty="0">
              <a:solidFill>
                <a:srgbClr val="231F20"/>
              </a:solidFill>
              <a:latin typeface="Calibri"/>
              <a:ea typeface="Calibri"/>
              <a:cs typeface="Calibri"/>
              <a:sym typeface="Calibri"/>
            </a:endParaRPr>
          </a:p>
          <a:p>
            <a:pPr marL="0" marR="212090" lvl="0" indent="0" algn="ctr" rtl="0">
              <a:lnSpc>
                <a:spcPct val="120300"/>
              </a:lnSpc>
              <a:spcBef>
                <a:spcPts val="0"/>
              </a:spcBef>
              <a:spcAft>
                <a:spcPts val="0"/>
              </a:spcAft>
              <a:buClr>
                <a:schemeClr val="dk1"/>
              </a:buClr>
              <a:buSzPts val="1100"/>
              <a:buFont typeface="Arial"/>
              <a:buNone/>
            </a:pPr>
            <a:r>
              <a:rPr lang="en-US" sz="1000" b="0" i="0" u="none" strike="noStrike" cap="none" dirty="0">
                <a:solidFill>
                  <a:srgbClr val="231F20"/>
                </a:solidFill>
                <a:latin typeface="Calibri"/>
                <a:ea typeface="Calibri"/>
                <a:cs typeface="Calibri"/>
                <a:sym typeface="Calibri"/>
              </a:rPr>
              <a:t>16/19 - </a:t>
            </a:r>
            <a:r>
              <a:rPr lang="en-US" sz="1000" dirty="0">
                <a:solidFill>
                  <a:srgbClr val="231F20"/>
                </a:solidFill>
                <a:latin typeface="Calibri"/>
                <a:ea typeface="Calibri"/>
                <a:cs typeface="Calibri"/>
                <a:sym typeface="Calibri"/>
              </a:rPr>
              <a:t>84</a:t>
            </a:r>
            <a:r>
              <a:rPr lang="en-US" sz="1000" b="0" i="0" u="none" strike="noStrike" cap="none" dirty="0">
                <a:solidFill>
                  <a:srgbClr val="231F20"/>
                </a:solidFill>
                <a:latin typeface="Calibri"/>
                <a:ea typeface="Calibri"/>
                <a:cs typeface="Calibri"/>
                <a:sym typeface="Calibri"/>
              </a:rPr>
              <a:t>%</a:t>
            </a:r>
            <a:endParaRPr lang="en-US" sz="1000" dirty="0">
              <a:solidFill>
                <a:srgbClr val="231F20"/>
              </a:solidFill>
              <a:latin typeface="Calibri"/>
              <a:ea typeface="Calibri"/>
              <a:cs typeface="Calibri"/>
              <a:sym typeface="Calibri"/>
            </a:endParaRPr>
          </a:p>
          <a:p>
            <a:pPr marL="0" marR="212090" lvl="0" indent="0" algn="ctr" rtl="0">
              <a:lnSpc>
                <a:spcPct val="120300"/>
              </a:lnSpc>
              <a:spcBef>
                <a:spcPts val="0"/>
              </a:spcBef>
              <a:spcAft>
                <a:spcPts val="0"/>
              </a:spcAft>
              <a:buClr>
                <a:schemeClr val="dk1"/>
              </a:buClr>
              <a:buSzPts val="1100"/>
              <a:buFont typeface="Arial"/>
              <a:buNone/>
            </a:pPr>
            <a:r>
              <a:rPr lang="en-US" sz="1000" b="0" i="0" u="none" strike="noStrike" cap="none" dirty="0">
                <a:solidFill>
                  <a:srgbClr val="231F20"/>
                </a:solidFill>
                <a:latin typeface="Calibri"/>
                <a:ea typeface="Calibri"/>
                <a:cs typeface="Calibri"/>
                <a:sym typeface="Calibri"/>
              </a:rPr>
              <a:t>15/19 - 79%</a:t>
            </a:r>
            <a:endParaRPr sz="1000" b="0" i="0" u="none" strike="noStrike" cap="none" dirty="0">
              <a:solidFill>
                <a:srgbClr val="231F20"/>
              </a:solidFill>
              <a:latin typeface="Calibri"/>
              <a:ea typeface="Calibri"/>
              <a:cs typeface="Calibri"/>
              <a:sym typeface="Calibri"/>
            </a:endParaRPr>
          </a:p>
          <a:p>
            <a:pPr marL="0" marR="212090" lvl="0" indent="0" algn="ctr" rtl="0">
              <a:lnSpc>
                <a:spcPct val="120300"/>
              </a:lnSpc>
              <a:spcBef>
                <a:spcPts val="0"/>
              </a:spcBef>
              <a:spcAft>
                <a:spcPts val="0"/>
              </a:spcAft>
              <a:buClr>
                <a:schemeClr val="dk1"/>
              </a:buClr>
              <a:buSzPts val="1100"/>
              <a:buFont typeface="Arial"/>
              <a:buNone/>
            </a:pPr>
            <a:r>
              <a:rPr lang="en-US" sz="1000" dirty="0">
                <a:solidFill>
                  <a:srgbClr val="231F20"/>
                </a:solidFill>
                <a:latin typeface="Calibri"/>
                <a:ea typeface="Calibri"/>
                <a:cs typeface="Calibri"/>
                <a:sym typeface="Calibri"/>
              </a:rPr>
              <a:t>14</a:t>
            </a:r>
            <a:r>
              <a:rPr lang="en-US" sz="1000" b="0" i="0" u="none" strike="noStrike" cap="none" dirty="0">
                <a:solidFill>
                  <a:srgbClr val="231F20"/>
                </a:solidFill>
                <a:latin typeface="Calibri"/>
                <a:ea typeface="Calibri"/>
                <a:cs typeface="Calibri"/>
                <a:sym typeface="Calibri"/>
              </a:rPr>
              <a:t>/19 - </a:t>
            </a:r>
            <a:r>
              <a:rPr lang="en-US" sz="1000" dirty="0">
                <a:solidFill>
                  <a:srgbClr val="231F20"/>
                </a:solidFill>
                <a:latin typeface="Calibri"/>
                <a:ea typeface="Calibri"/>
                <a:cs typeface="Calibri"/>
                <a:sym typeface="Calibri"/>
              </a:rPr>
              <a:t>74</a:t>
            </a:r>
            <a:r>
              <a:rPr lang="en-US" sz="1000" b="0" i="0" u="none" strike="noStrike" cap="none" dirty="0">
                <a:solidFill>
                  <a:srgbClr val="231F20"/>
                </a:solidFill>
                <a:latin typeface="Calibri"/>
                <a:ea typeface="Calibri"/>
                <a:cs typeface="Calibri"/>
                <a:sym typeface="Calibri"/>
              </a:rPr>
              <a:t>%</a:t>
            </a:r>
            <a:endParaRPr dirty="0"/>
          </a:p>
          <a:p>
            <a:pPr marL="0" marR="212090" lvl="0" indent="0" algn="ctr" rtl="0">
              <a:lnSpc>
                <a:spcPct val="120300"/>
              </a:lnSpc>
              <a:spcBef>
                <a:spcPts val="0"/>
              </a:spcBef>
              <a:spcAft>
                <a:spcPts val="0"/>
              </a:spcAft>
              <a:buClr>
                <a:schemeClr val="dk1"/>
              </a:buClr>
              <a:buSzPts val="1100"/>
              <a:buFont typeface="Arial"/>
              <a:buNone/>
            </a:pPr>
            <a:r>
              <a:rPr lang="en-US" sz="1000" dirty="0">
                <a:solidFill>
                  <a:srgbClr val="231F20"/>
                </a:solidFill>
                <a:latin typeface="Calibri"/>
                <a:ea typeface="Calibri"/>
                <a:cs typeface="Calibri"/>
                <a:sym typeface="Calibri"/>
              </a:rPr>
              <a:t>13</a:t>
            </a:r>
            <a:r>
              <a:rPr lang="en-US" sz="1000" b="0" i="0" u="none" strike="noStrike" cap="none" dirty="0">
                <a:solidFill>
                  <a:srgbClr val="231F20"/>
                </a:solidFill>
                <a:latin typeface="Calibri"/>
                <a:ea typeface="Calibri"/>
                <a:cs typeface="Calibri"/>
                <a:sym typeface="Calibri"/>
              </a:rPr>
              <a:t>/19 - </a:t>
            </a:r>
            <a:r>
              <a:rPr lang="en-US" sz="1000" dirty="0">
                <a:solidFill>
                  <a:srgbClr val="231F20"/>
                </a:solidFill>
                <a:latin typeface="Calibri"/>
                <a:ea typeface="Calibri"/>
                <a:cs typeface="Calibri"/>
                <a:sym typeface="Calibri"/>
              </a:rPr>
              <a:t>70</a:t>
            </a:r>
            <a:r>
              <a:rPr lang="en-US" sz="1000" b="0" i="0" u="none" strike="noStrike" cap="none" dirty="0">
                <a:solidFill>
                  <a:srgbClr val="231F20"/>
                </a:solidFill>
                <a:latin typeface="Calibri"/>
                <a:ea typeface="Calibri"/>
                <a:cs typeface="Calibri"/>
                <a:sym typeface="Calibri"/>
              </a:rPr>
              <a:t>%</a:t>
            </a:r>
            <a:endParaRPr dirty="0"/>
          </a:p>
          <a:p>
            <a:pPr marL="0" marR="212090" lvl="0" indent="0" algn="ctr" rtl="0">
              <a:lnSpc>
                <a:spcPct val="120300"/>
              </a:lnSpc>
              <a:spcBef>
                <a:spcPts val="0"/>
              </a:spcBef>
              <a:spcAft>
                <a:spcPts val="0"/>
              </a:spcAft>
              <a:buClr>
                <a:schemeClr val="dk1"/>
              </a:buClr>
              <a:buSzPts val="1100"/>
              <a:buFont typeface="Arial"/>
              <a:buNone/>
            </a:pPr>
            <a:r>
              <a:rPr lang="en-US" sz="1000" dirty="0">
                <a:solidFill>
                  <a:srgbClr val="231F20"/>
                </a:solidFill>
                <a:latin typeface="Calibri"/>
                <a:ea typeface="Calibri"/>
                <a:cs typeface="Calibri"/>
                <a:sym typeface="Calibri"/>
              </a:rPr>
              <a:t>12</a:t>
            </a:r>
            <a:r>
              <a:rPr lang="en-US" sz="1000" b="0" i="0" u="none" strike="noStrike" cap="none" dirty="0">
                <a:solidFill>
                  <a:srgbClr val="231F20"/>
                </a:solidFill>
                <a:latin typeface="Calibri"/>
                <a:ea typeface="Calibri"/>
                <a:cs typeface="Calibri"/>
                <a:sym typeface="Calibri"/>
              </a:rPr>
              <a:t>/19 - </a:t>
            </a:r>
            <a:r>
              <a:rPr lang="en-US" sz="1000" dirty="0">
                <a:solidFill>
                  <a:srgbClr val="231F20"/>
                </a:solidFill>
                <a:latin typeface="Calibri"/>
                <a:ea typeface="Calibri"/>
                <a:cs typeface="Calibri"/>
                <a:sym typeface="Calibri"/>
              </a:rPr>
              <a:t>63</a:t>
            </a:r>
            <a:r>
              <a:rPr lang="en-US" sz="1000" b="0" i="0" u="none" strike="noStrike" cap="none" dirty="0">
                <a:solidFill>
                  <a:srgbClr val="231F20"/>
                </a:solidFill>
                <a:latin typeface="Calibri"/>
                <a:ea typeface="Calibri"/>
                <a:cs typeface="Calibri"/>
                <a:sym typeface="Calibri"/>
              </a:rPr>
              <a:t>%</a:t>
            </a:r>
            <a:endParaRPr sz="1000" b="0" i="0" u="none" strike="noStrike" cap="none" dirty="0">
              <a:solidFill>
                <a:srgbClr val="231F20"/>
              </a:solidFill>
              <a:latin typeface="Calibri"/>
              <a:ea typeface="Calibri"/>
              <a:cs typeface="Calibri"/>
              <a:sym typeface="Calibri"/>
            </a:endParaRPr>
          </a:p>
          <a:p>
            <a:pPr marL="0" marR="212090" lvl="0" indent="0" algn="ctr" rtl="0">
              <a:lnSpc>
                <a:spcPct val="120300"/>
              </a:lnSpc>
              <a:spcBef>
                <a:spcPts val="0"/>
              </a:spcBef>
              <a:spcAft>
                <a:spcPts val="0"/>
              </a:spcAft>
              <a:buClr>
                <a:schemeClr val="dk1"/>
              </a:buClr>
              <a:buSzPts val="1100"/>
              <a:buFont typeface="Arial"/>
              <a:buNone/>
            </a:pPr>
            <a:r>
              <a:rPr lang="en-US" sz="1000" dirty="0">
                <a:solidFill>
                  <a:srgbClr val="231F20"/>
                </a:solidFill>
                <a:latin typeface="Calibri"/>
                <a:ea typeface="Calibri"/>
                <a:cs typeface="Calibri"/>
                <a:sym typeface="Calibri"/>
              </a:rPr>
              <a:t>11</a:t>
            </a:r>
            <a:r>
              <a:rPr lang="en-US" sz="1000" b="0" i="0" u="none" strike="noStrike" cap="none" dirty="0">
                <a:solidFill>
                  <a:srgbClr val="231F20"/>
                </a:solidFill>
                <a:latin typeface="Calibri"/>
                <a:ea typeface="Calibri"/>
                <a:cs typeface="Calibri"/>
                <a:sym typeface="Calibri"/>
              </a:rPr>
              <a:t>/19 - </a:t>
            </a:r>
            <a:r>
              <a:rPr lang="en-US" sz="1000" dirty="0">
                <a:solidFill>
                  <a:srgbClr val="231F20"/>
                </a:solidFill>
                <a:latin typeface="Calibri"/>
                <a:ea typeface="Calibri"/>
                <a:cs typeface="Calibri"/>
                <a:sym typeface="Calibri"/>
              </a:rPr>
              <a:t>58</a:t>
            </a:r>
            <a:r>
              <a:rPr lang="en-US" sz="1000" b="0" i="0" u="none" strike="noStrike" cap="none" dirty="0">
                <a:solidFill>
                  <a:srgbClr val="231F20"/>
                </a:solidFill>
                <a:latin typeface="Calibri"/>
                <a:ea typeface="Calibri"/>
                <a:cs typeface="Calibri"/>
                <a:sym typeface="Calibri"/>
              </a:rPr>
              <a:t>%</a:t>
            </a:r>
            <a:endParaRPr sz="1000" b="0" i="0" u="none" strike="noStrike" cap="none" dirty="0">
              <a:solidFill>
                <a:srgbClr val="231F20"/>
              </a:solidFill>
              <a:latin typeface="Calibri"/>
              <a:ea typeface="Calibri"/>
              <a:cs typeface="Calibri"/>
              <a:sym typeface="Calibri"/>
            </a:endParaRPr>
          </a:p>
          <a:p>
            <a:pPr marL="0" marR="212090" lvl="0" indent="0" algn="ctr" rtl="0">
              <a:lnSpc>
                <a:spcPct val="120300"/>
              </a:lnSpc>
              <a:spcBef>
                <a:spcPts val="0"/>
              </a:spcBef>
              <a:spcAft>
                <a:spcPts val="0"/>
              </a:spcAft>
              <a:buClr>
                <a:schemeClr val="dk1"/>
              </a:buClr>
              <a:buSzPts val="1100"/>
              <a:buFont typeface="Arial"/>
              <a:buNone/>
            </a:pPr>
            <a:endParaRPr sz="1000" b="0" i="0" u="none" strike="noStrike" cap="none" dirty="0">
              <a:solidFill>
                <a:srgbClr val="231F20"/>
              </a:solidFill>
              <a:latin typeface="Calibri"/>
              <a:ea typeface="Calibri"/>
              <a:cs typeface="Calibri"/>
              <a:sym typeface="Calibri"/>
            </a:endParaRPr>
          </a:p>
        </p:txBody>
      </p:sp>
      <p:sp>
        <p:nvSpPr>
          <p:cNvPr id="84" name="Google Shape;84;g7de6b06b86_0_20"/>
          <p:cNvSpPr txBox="1"/>
          <p:nvPr/>
        </p:nvSpPr>
        <p:spPr>
          <a:xfrm>
            <a:off x="425490" y="6895969"/>
            <a:ext cx="6857773" cy="76940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300" b="1" i="0" u="none" strike="noStrike" cap="none" dirty="0">
                <a:solidFill>
                  <a:schemeClr val="dk2"/>
                </a:solidFill>
                <a:latin typeface="Calibri"/>
                <a:ea typeface="Calibri"/>
                <a:cs typeface="Calibri"/>
                <a:sym typeface="Calibri"/>
              </a:rPr>
              <a:t>Prompt A </a:t>
            </a:r>
            <a:endParaRPr sz="1300" dirty="0"/>
          </a:p>
          <a:p>
            <a:pPr marL="0" marR="0" lvl="0" indent="0" algn="l" rtl="0">
              <a:lnSpc>
                <a:spcPct val="100000"/>
              </a:lnSpc>
              <a:spcBef>
                <a:spcPts val="0"/>
              </a:spcBef>
              <a:spcAft>
                <a:spcPts val="0"/>
              </a:spcAft>
              <a:buNone/>
            </a:pPr>
            <a:r>
              <a:rPr lang="en-US" sz="1000" b="1" dirty="0">
                <a:solidFill>
                  <a:schemeClr val="dk1"/>
                </a:solidFill>
                <a:latin typeface="Calibri"/>
                <a:ea typeface="Calibri"/>
                <a:cs typeface="Calibri"/>
                <a:sym typeface="Calibri"/>
              </a:rPr>
              <a:t>Describe the relative trend(s) in the population table for the years 1850 - 2019</a:t>
            </a:r>
            <a:r>
              <a:rPr lang="en-US" sz="1000" b="1" i="0" u="none" strike="noStrike" cap="none" dirty="0">
                <a:solidFill>
                  <a:schemeClr val="dk1"/>
                </a:solidFill>
                <a:latin typeface="Calibri"/>
                <a:ea typeface="Calibri"/>
                <a:cs typeface="Calibri"/>
                <a:sym typeface="Calibri"/>
              </a:rPr>
              <a:t>.</a:t>
            </a:r>
          </a:p>
          <a:p>
            <a:pPr marL="0" marR="0" lvl="0" indent="0" algn="l" rtl="0">
              <a:lnSpc>
                <a:spcPct val="100000"/>
              </a:lnSpc>
              <a:spcBef>
                <a:spcPts val="0"/>
              </a:spcBef>
              <a:spcAft>
                <a:spcPts val="0"/>
              </a:spcAft>
              <a:buNone/>
            </a:pPr>
            <a:endParaRPr lang="en-US" sz="1000" b="1" i="0" u="none" strike="noStrike" cap="none" dirty="0">
              <a:solidFill>
                <a:schemeClr val="dk1"/>
              </a:solidFill>
              <a:latin typeface="Calibri"/>
              <a:ea typeface="Calibri"/>
              <a:cs typeface="Calibri"/>
              <a:sym typeface="Calibri"/>
            </a:endParaRPr>
          </a:p>
          <a:p>
            <a:pPr lvl="0"/>
            <a:r>
              <a:rPr lang="en-US" sz="1000" b="1" dirty="0">
                <a:latin typeface="Calibri" panose="020F0502020204030204" pitchFamily="34" charset="0"/>
                <a:cs typeface="Calibri" panose="020F0502020204030204" pitchFamily="34" charset="0"/>
              </a:rPr>
              <a:t>Explain how the trend stated could have had an economic impact on the community of Briceville.</a:t>
            </a:r>
          </a:p>
        </p:txBody>
      </p:sp>
      <p:graphicFrame>
        <p:nvGraphicFramePr>
          <p:cNvPr id="83" name="Google Shape;83;g7de6b06b86_0_20"/>
          <p:cNvGraphicFramePr/>
          <p:nvPr>
            <p:extLst>
              <p:ext uri="{D42A27DB-BD31-4B8C-83A1-F6EECF244321}">
                <p14:modId xmlns:p14="http://schemas.microsoft.com/office/powerpoint/2010/main" val="3565462060"/>
              </p:ext>
            </p:extLst>
          </p:nvPr>
        </p:nvGraphicFramePr>
        <p:xfrm>
          <a:off x="425490" y="7984932"/>
          <a:ext cx="6767525" cy="1492853"/>
        </p:xfrm>
        <a:graphic>
          <a:graphicData uri="http://schemas.openxmlformats.org/drawingml/2006/table">
            <a:tbl>
              <a:tblPr firstRow="1">
                <a:noFill/>
                <a:tableStyleId>{0E35543B-22AB-47CF-B96D-33614B9F213A}</a:tableStyleId>
              </a:tblPr>
              <a:tblGrid>
                <a:gridCol w="867925">
                  <a:extLst>
                    <a:ext uri="{9D8B030D-6E8A-4147-A177-3AD203B41FA5}">
                      <a16:colId xmlns:a16="http://schemas.microsoft.com/office/drawing/2014/main" val="20000"/>
                    </a:ext>
                  </a:extLst>
                </a:gridCol>
                <a:gridCol w="5899600">
                  <a:extLst>
                    <a:ext uri="{9D8B030D-6E8A-4147-A177-3AD203B41FA5}">
                      <a16:colId xmlns:a16="http://schemas.microsoft.com/office/drawing/2014/main" val="20001"/>
                    </a:ext>
                  </a:extLst>
                </a:gridCol>
              </a:tblGrid>
              <a:tr h="375087">
                <a:tc gridSpan="2">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latin typeface="Tahoma"/>
                          <a:ea typeface="Tahoma"/>
                          <a:cs typeface="Tahoma"/>
                          <a:sym typeface="Tahoma"/>
                        </a:rPr>
                        <a:t>This prompt assesses: </a:t>
                      </a:r>
                      <a:endParaRPr sz="1200" b="1" u="none" strike="noStrike" cap="none" dirty="0">
                        <a:latin typeface="Tahoma"/>
                        <a:ea typeface="Tahoma"/>
                        <a:cs typeface="Tahoma"/>
                        <a:sym typeface="Tahoma"/>
                      </a:endParaRPr>
                    </a:p>
                  </a:txBody>
                  <a:tcPr marL="91425" marR="91425" marT="91425" marB="91425"/>
                </a:tc>
                <a:tc hMerge="1">
                  <a:txBody>
                    <a:bodyPr/>
                    <a:lstStyle/>
                    <a:p>
                      <a:endParaRPr lang="en-US"/>
                    </a:p>
                  </a:txBody>
                  <a:tcPr/>
                </a:tc>
                <a:extLst>
                  <a:ext uri="{0D108BD9-81ED-4DB2-BD59-A6C34878D82A}">
                    <a16:rowId xmlns:a16="http://schemas.microsoft.com/office/drawing/2014/main" val="10000"/>
                  </a:ext>
                </a:extLst>
              </a:tr>
              <a:tr h="480082">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2"/>
                          </a:solidFill>
                          <a:latin typeface="Tahoma"/>
                          <a:ea typeface="Tahoma"/>
                          <a:cs typeface="Tahoma"/>
                          <a:sym typeface="Tahoma"/>
                        </a:rPr>
                        <a:t>SEP</a:t>
                      </a:r>
                      <a:endParaRPr sz="1000" b="1" u="none" strike="noStrike" cap="none" dirty="0">
                        <a:solidFill>
                          <a:schemeClr val="dk2"/>
                        </a:solidFill>
                        <a:latin typeface="Tahoma"/>
                        <a:ea typeface="Tahoma"/>
                        <a:cs typeface="Tahoma"/>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latin typeface="Calibri"/>
                          <a:ea typeface="Calibri"/>
                          <a:cs typeface="Calibri"/>
                          <a:sym typeface="Calibri"/>
                        </a:rPr>
                        <a:t>Obtaining, evaluating, and communicating information from scientific texts in order to derive meaning, evaluate validity, and integrate information.</a:t>
                      </a:r>
                      <a:endParaRPr sz="1000" u="none" strike="noStrike" cap="none" dirty="0">
                        <a:latin typeface="Calibri"/>
                        <a:ea typeface="Calibri"/>
                        <a:cs typeface="Calibri"/>
                        <a:sym typeface="Calibri"/>
                      </a:endParaRPr>
                    </a:p>
                  </a:txBody>
                  <a:tcPr marL="91425" marR="91425" marT="91425" marB="91425"/>
                </a:tc>
                <a:extLst>
                  <a:ext uri="{0D108BD9-81ED-4DB2-BD59-A6C34878D82A}">
                    <a16:rowId xmlns:a16="http://schemas.microsoft.com/office/drawing/2014/main" val="10002"/>
                  </a:ext>
                </a:extLst>
              </a:tr>
              <a:tr h="630116">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38761D"/>
                          </a:solidFill>
                          <a:latin typeface="Tahoma"/>
                          <a:ea typeface="Tahoma"/>
                          <a:cs typeface="Tahoma"/>
                          <a:sym typeface="Tahoma"/>
                        </a:rPr>
                        <a:t>CCC</a:t>
                      </a:r>
                      <a:endParaRPr sz="1000" b="1" u="none" strike="noStrike" cap="none" dirty="0">
                        <a:solidFill>
                          <a:srgbClr val="38761D"/>
                        </a:solidFill>
                        <a:latin typeface="Tahoma"/>
                        <a:ea typeface="Tahoma"/>
                        <a:cs typeface="Tahoma"/>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b="1" u="none" strike="noStrike" cap="none" dirty="0">
                          <a:latin typeface="Calibri" panose="020F0502020204030204" pitchFamily="34" charset="0"/>
                          <a:cs typeface="Calibri" panose="020F0502020204030204" pitchFamily="34" charset="0"/>
                        </a:rPr>
                        <a:t>Phenomena may have more than one cause</a:t>
                      </a:r>
                      <a:r>
                        <a:rPr lang="en-US" sz="1000" u="none" strike="noStrike" cap="none" dirty="0">
                          <a:latin typeface="Calibri" panose="020F0502020204030204" pitchFamily="34" charset="0"/>
                          <a:cs typeface="Calibri" panose="020F0502020204030204" pitchFamily="34" charset="0"/>
                        </a:rPr>
                        <a:t>, and some cause and effect relationships in systems can only be described using probability.</a:t>
                      </a:r>
                      <a:endParaRPr sz="1000" u="none" strike="noStrike" cap="none" dirty="0">
                        <a:latin typeface="Calibri" panose="020F0502020204030204" pitchFamily="34" charset="0"/>
                        <a:cs typeface="Calibri" panose="020F0502020204030204" pitchFamily="34" charset="0"/>
                      </a:endParaRPr>
                    </a:p>
                  </a:txBody>
                  <a:tcPr marL="91425" marR="91425" marT="91425" marB="91425"/>
                </a:tc>
                <a:extLst>
                  <a:ext uri="{0D108BD9-81ED-4DB2-BD59-A6C34878D82A}">
                    <a16:rowId xmlns:a16="http://schemas.microsoft.com/office/drawing/2014/main" val="10003"/>
                  </a:ext>
                </a:extLst>
              </a:tr>
            </a:tbl>
          </a:graphicData>
        </a:graphic>
      </p:graphicFrame>
      <p:sp>
        <p:nvSpPr>
          <p:cNvPr id="78" name="Google Shape;78;g7de6b06b86_0_20"/>
          <p:cNvSpPr txBox="1"/>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3</a:t>
            </a:fld>
            <a:endParaRPr sz="800" b="0" i="0" u="none" strike="noStrike" cap="none" dirty="0">
              <a:solidFill>
                <a:srgbClr val="293983"/>
              </a:solidFill>
              <a:latin typeface="Arial Black"/>
              <a:ea typeface="Arial Black"/>
              <a:cs typeface="Arial Black"/>
              <a:sym typeface="Arial Black"/>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1" name="Google Shape;91;g7d812c30e4_0_6">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46D337F8-9ED1-977D-E7AE-B195B71BA658}"/>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A (continued)</a:t>
            </a:r>
          </a:p>
        </p:txBody>
      </p:sp>
      <p:sp>
        <p:nvSpPr>
          <p:cNvPr id="92" name="Google Shape;92;g7d812c30e4_0_6"/>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latin typeface="Calibri"/>
                <a:ea typeface="Calibri"/>
                <a:cs typeface="Calibri"/>
                <a:sym typeface="Calibri"/>
              </a:rPr>
              <a:t>Tennessee District Science Network </a:t>
            </a:r>
            <a:r>
              <a:rPr lang="en-US" sz="1600" b="1" i="0" u="none" strike="noStrike" cap="none" dirty="0">
                <a:solidFill>
                  <a:schemeClr val="dk1"/>
                </a:solidFill>
                <a:latin typeface="Calibri"/>
                <a:ea typeface="Calibri"/>
                <a:cs typeface="Calibri"/>
                <a:sym typeface="Calibri"/>
              </a:rPr>
              <a:t>Task Library</a:t>
            </a:r>
            <a:endParaRPr sz="1400" b="0" i="0" u="none" strike="noStrike" cap="none" dirty="0">
              <a:solidFill>
                <a:srgbClr val="000000"/>
              </a:solidFill>
              <a:latin typeface="Arial"/>
              <a:ea typeface="Arial"/>
              <a:cs typeface="Arial"/>
              <a:sym typeface="Arial"/>
            </a:endParaRPr>
          </a:p>
        </p:txBody>
      </p:sp>
      <p:sp>
        <p:nvSpPr>
          <p:cNvPr id="90" name="Google Shape;90;g7d812c30e4_0_6"/>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latin typeface="Calibri"/>
                <a:ea typeface="Calibri"/>
                <a:cs typeface="Calibri"/>
                <a:sym typeface="Calibri"/>
              </a:rPr>
              <a:t>Briceville Teacher Guide</a:t>
            </a:r>
            <a:endParaRPr sz="1700" b="1" i="0"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r>
              <a:rPr lang="en-US" sz="1400" b="0" i="1" u="none" strike="noStrike" cap="none" dirty="0">
                <a:solidFill>
                  <a:schemeClr val="dk1"/>
                </a:solidFill>
                <a:latin typeface="Calibri"/>
                <a:ea typeface="Calibri"/>
                <a:cs typeface="Calibri"/>
                <a:sym typeface="Calibri"/>
              </a:rPr>
              <a:t>High School Earth and Space Science</a:t>
            </a:r>
            <a:endParaRPr sz="1400" b="0" i="1"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chemeClr val="dk1"/>
              </a:solidFill>
              <a:latin typeface="Calibri"/>
              <a:ea typeface="Calibri"/>
              <a:cs typeface="Calibri"/>
              <a:sym typeface="Calibri"/>
            </a:endParaRPr>
          </a:p>
        </p:txBody>
      </p:sp>
      <p:pic>
        <p:nvPicPr>
          <p:cNvPr id="93" name="Google Shape;93;g7d812c30e4_0_6">
            <a:extLst>
              <a:ext uri="{C183D7F6-B498-43B3-948B-1728B52AA6E4}">
                <adec:decorative xmlns:adec="http://schemas.microsoft.com/office/drawing/2017/decorative" val="1"/>
              </a:ext>
            </a:extLst>
          </p:cNvPr>
          <p:cNvPicPr preferRelativeResize="0"/>
          <p:nvPr/>
        </p:nvPicPr>
        <p:blipFill rotWithShape="1">
          <a:blip r:embed="rId3">
            <a:alphaModFix/>
          </a:blip>
          <a:srcRect l="28890" t="20468" r="35950" b="20796"/>
          <a:stretch/>
        </p:blipFill>
        <p:spPr>
          <a:xfrm>
            <a:off x="6972367" y="188418"/>
            <a:ext cx="441300" cy="442500"/>
          </a:xfrm>
          <a:prstGeom prst="flowChartConnector">
            <a:avLst/>
          </a:prstGeom>
          <a:noFill/>
          <a:ln>
            <a:noFill/>
          </a:ln>
        </p:spPr>
      </p:pic>
      <p:sp>
        <p:nvSpPr>
          <p:cNvPr id="95" name="Google Shape;95;g7d812c30e4_0_6"/>
          <p:cNvSpPr txBox="1"/>
          <p:nvPr/>
        </p:nvSpPr>
        <p:spPr>
          <a:xfrm>
            <a:off x="405200" y="1525749"/>
            <a:ext cx="7181700" cy="442500"/>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dirty="0">
                <a:solidFill>
                  <a:srgbClr val="293983"/>
                </a:solidFill>
                <a:latin typeface="Calibri"/>
                <a:ea typeface="Calibri"/>
                <a:cs typeface="Calibri"/>
                <a:sym typeface="Calibri"/>
              </a:rPr>
              <a:t>Prompt A Continued </a:t>
            </a:r>
            <a:endParaRPr sz="1200" b="0" i="0" u="none" strike="noStrike" cap="none" dirty="0">
              <a:solidFill>
                <a:srgbClr val="231F20"/>
              </a:solidFill>
              <a:latin typeface="Calibri"/>
              <a:ea typeface="Calibri"/>
              <a:cs typeface="Calibri"/>
              <a:sym typeface="Calibri"/>
            </a:endParaRPr>
          </a:p>
          <a:p>
            <a:pPr marL="12700" marR="212090" lvl="0" indent="0" algn="l" rtl="0">
              <a:lnSpc>
                <a:spcPct val="120300"/>
              </a:lnSpc>
              <a:spcBef>
                <a:spcPts val="795"/>
              </a:spcBef>
              <a:spcAft>
                <a:spcPts val="0"/>
              </a:spcAft>
              <a:buClr>
                <a:srgbClr val="000000"/>
              </a:buClr>
              <a:buSzPts val="1300"/>
              <a:buFont typeface="Arial"/>
              <a:buNone/>
            </a:pPr>
            <a:endParaRPr sz="1300" b="1" i="0" u="none" strike="noStrike" cap="none" dirty="0">
              <a:solidFill>
                <a:srgbClr val="293983"/>
              </a:solidFill>
              <a:latin typeface="Tahoma"/>
              <a:ea typeface="Tahoma"/>
              <a:cs typeface="Tahoma"/>
              <a:sym typeface="Tahoma"/>
            </a:endParaRPr>
          </a:p>
        </p:txBody>
      </p:sp>
      <p:graphicFrame>
        <p:nvGraphicFramePr>
          <p:cNvPr id="97" name="Google Shape;97;g7d812c30e4_0_6"/>
          <p:cNvGraphicFramePr/>
          <p:nvPr>
            <p:extLst>
              <p:ext uri="{D42A27DB-BD31-4B8C-83A1-F6EECF244321}">
                <p14:modId xmlns:p14="http://schemas.microsoft.com/office/powerpoint/2010/main" val="1610828024"/>
              </p:ext>
            </p:extLst>
          </p:nvPr>
        </p:nvGraphicFramePr>
        <p:xfrm>
          <a:off x="405200" y="1903413"/>
          <a:ext cx="6767550" cy="4937580"/>
        </p:xfrm>
        <a:graphic>
          <a:graphicData uri="http://schemas.openxmlformats.org/drawingml/2006/table">
            <a:tbl>
              <a:tblPr firstRow="1">
                <a:noFill/>
                <a:tableStyleId>{0E35543B-22AB-47CF-B96D-33614B9F213A}</a:tableStyleId>
              </a:tblPr>
              <a:tblGrid>
                <a:gridCol w="578000">
                  <a:extLst>
                    <a:ext uri="{9D8B030D-6E8A-4147-A177-3AD203B41FA5}">
                      <a16:colId xmlns:a16="http://schemas.microsoft.com/office/drawing/2014/main" val="20000"/>
                    </a:ext>
                  </a:extLst>
                </a:gridCol>
                <a:gridCol w="3037625">
                  <a:extLst>
                    <a:ext uri="{9D8B030D-6E8A-4147-A177-3AD203B41FA5}">
                      <a16:colId xmlns:a16="http://schemas.microsoft.com/office/drawing/2014/main" val="20001"/>
                    </a:ext>
                  </a:extLst>
                </a:gridCol>
                <a:gridCol w="3151925">
                  <a:extLst>
                    <a:ext uri="{9D8B030D-6E8A-4147-A177-3AD203B41FA5}">
                      <a16:colId xmlns:a16="http://schemas.microsoft.com/office/drawing/2014/main" val="20002"/>
                    </a:ext>
                  </a:extLst>
                </a:gridCol>
              </a:tblGrid>
              <a:tr h="268525">
                <a:tc gridSpan="3">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latin typeface="Calibri" panose="020F0502020204030204" pitchFamily="34" charset="0"/>
                          <a:ea typeface="Calibri"/>
                          <a:cs typeface="Calibri" panose="020F0502020204030204" pitchFamily="34" charset="0"/>
                          <a:sym typeface="Calibri"/>
                        </a:rPr>
                        <a:t>Prompt Scoring Guidance </a:t>
                      </a:r>
                      <a:endParaRPr sz="1200" b="1"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58050">
                <a:tc>
                  <a:txBody>
                    <a:bodyPr/>
                    <a:lstStyle/>
                    <a:p>
                      <a:pPr marL="0" marR="0" lvl="0" indent="0" algn="l" rtl="0">
                        <a:lnSpc>
                          <a:spcPct val="100000"/>
                        </a:lnSpc>
                        <a:spcBef>
                          <a:spcPts val="0"/>
                        </a:spcBef>
                        <a:spcAft>
                          <a:spcPts val="0"/>
                        </a:spcAft>
                        <a:buNone/>
                      </a:pPr>
                      <a:endParaRPr sz="1000" u="none" strike="noStrike" cap="none" dirty="0">
                        <a:latin typeface="Calibri" panose="020F0502020204030204" pitchFamily="34" charset="0"/>
                        <a:cs typeface="Calibri" panose="020F0502020204030204" pitchFamily="34" charset="0"/>
                      </a:endParaRPr>
                    </a:p>
                  </a:txBody>
                  <a:tcPr marL="91425" marR="91425" marT="91425" marB="91425"/>
                </a:tc>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Components of Student Response (SEP, CCC, and/or DCI) </a:t>
                      </a:r>
                      <a:endParaRPr sz="1000" b="1"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Example Responses/Look Fors</a:t>
                      </a:r>
                      <a:endParaRPr sz="1000" b="1"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1"/>
                  </a:ext>
                </a:extLst>
              </a:tr>
              <a:tr h="358050">
                <a:tc>
                  <a:txBody>
                    <a:bodyPr/>
                    <a:lstStyle/>
                    <a:p>
                      <a:pPr marL="0" marR="0" lvl="0" indent="0" algn="l" rtl="0">
                        <a:lnSpc>
                          <a:spcPct val="100000"/>
                        </a:lnSpc>
                        <a:spcBef>
                          <a:spcPts val="0"/>
                        </a:spcBef>
                        <a:spcAft>
                          <a:spcPts val="0"/>
                        </a:spcAft>
                        <a:buNone/>
                      </a:pPr>
                      <a:r>
                        <a:rPr lang="en-US" sz="1000" b="1" u="none" strike="noStrike" cap="none" dirty="0">
                          <a:latin typeface="Calibri" panose="020F0502020204030204" pitchFamily="34" charset="0"/>
                          <a:ea typeface="Calibri"/>
                          <a:cs typeface="Calibri" panose="020F0502020204030204" pitchFamily="34" charset="0"/>
                          <a:sym typeface="Calibri"/>
                        </a:rPr>
                        <a:t>+1</a:t>
                      </a:r>
                      <a:endParaRPr sz="1000" b="1" dirty="0">
                        <a:latin typeface="Calibri" panose="020F0502020204030204" pitchFamily="34" charset="0"/>
                        <a:cs typeface="Calibri" panose="020F0502020204030204" pitchFamily="34" charset="0"/>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Student refers to the population table and accurately describes the general trend in population change. (SEP)</a:t>
                      </a:r>
                      <a:endParaRPr sz="10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The population of Briceville increased and then declined.</a:t>
                      </a:r>
                      <a:endParaRPr sz="10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2"/>
                  </a:ext>
                </a:extLst>
              </a:tr>
              <a:tr h="693725">
                <a:tc>
                  <a:txBody>
                    <a:bodyPr/>
                    <a:lstStyle/>
                    <a:p>
                      <a:pPr marL="0" marR="0" lvl="0" indent="0" algn="l" rtl="0">
                        <a:lnSpc>
                          <a:spcPct val="100000"/>
                        </a:lnSpc>
                        <a:spcBef>
                          <a:spcPts val="0"/>
                        </a:spcBef>
                        <a:spcAft>
                          <a:spcPts val="0"/>
                        </a:spcAft>
                        <a:buNone/>
                      </a:pPr>
                      <a:endParaRPr lang="en-US" sz="100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None/>
                      </a:pPr>
                      <a:endParaRPr lang="en-US" sz="100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None/>
                      </a:pPr>
                      <a:r>
                        <a:rPr lang="en-US" sz="1000" b="1" u="none" strike="noStrike" cap="none" dirty="0">
                          <a:latin typeface="Calibri" panose="020F0502020204030204" pitchFamily="34" charset="0"/>
                          <a:ea typeface="Calibri"/>
                          <a:cs typeface="Calibri" panose="020F0502020204030204" pitchFamily="34" charset="0"/>
                          <a:sym typeface="Calibri"/>
                        </a:rPr>
                        <a:t>+1</a:t>
                      </a:r>
                      <a:endParaRPr sz="1000" b="1" dirty="0">
                        <a:latin typeface="Calibri" panose="020F0502020204030204" pitchFamily="34" charset="0"/>
                        <a:cs typeface="Calibri" panose="020F0502020204030204" pitchFamily="34" charset="0"/>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Student includes in the explanation </a:t>
                      </a:r>
                      <a:r>
                        <a:rPr lang="en-US" sz="1000" b="1" u="none" strike="noStrike" cap="none" dirty="0">
                          <a:latin typeface="Calibri" panose="020F0502020204030204" pitchFamily="34" charset="0"/>
                          <a:ea typeface="Calibri"/>
                          <a:cs typeface="Calibri" panose="020F0502020204030204" pitchFamily="34" charset="0"/>
                          <a:sym typeface="Calibri"/>
                        </a:rPr>
                        <a:t>specific details </a:t>
                      </a:r>
                      <a:r>
                        <a:rPr lang="en-US" sz="1000" u="none" strike="noStrike" cap="none" dirty="0">
                          <a:latin typeface="Calibri" panose="020F0502020204030204" pitchFamily="34" charset="0"/>
                          <a:ea typeface="Calibri"/>
                          <a:cs typeface="Calibri" panose="020F0502020204030204" pitchFamily="34" charset="0"/>
                          <a:sym typeface="Calibri"/>
                        </a:rPr>
                        <a:t>that demonstrate analysis and evaluation of the data. (SEP)</a:t>
                      </a:r>
                      <a:endParaRPr sz="10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The population of Briceville increased from 250 people in 1850 to 6500 people in 1910.  However, by 1950, there was a dramatic decline in population to 1700.  Almost 75% of the population had left for some reason. By 2019, the population is approaching that of 1850 and has further declined to only 500 people.</a:t>
                      </a:r>
                      <a:endParaRPr sz="10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3"/>
                  </a:ext>
                </a:extLst>
              </a:tr>
              <a:tr h="693725">
                <a:tc>
                  <a:txBody>
                    <a:bodyPr/>
                    <a:lstStyle/>
                    <a:p>
                      <a:pPr marL="0" marR="0" lvl="0" indent="0" algn="l" rtl="0">
                        <a:lnSpc>
                          <a:spcPct val="100000"/>
                        </a:lnSpc>
                        <a:spcBef>
                          <a:spcPts val="0"/>
                        </a:spcBef>
                        <a:spcAft>
                          <a:spcPts val="0"/>
                        </a:spcAft>
                        <a:buNone/>
                      </a:pPr>
                      <a:endParaRPr lang="en-US"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None/>
                      </a:pPr>
                      <a:r>
                        <a:rPr lang="en-US" sz="1000" b="1" dirty="0">
                          <a:latin typeface="Calibri" panose="020F0502020204030204" pitchFamily="34" charset="0"/>
                          <a:cs typeface="Calibri" panose="020F0502020204030204" pitchFamily="34" charset="0"/>
                        </a:rPr>
                        <a:t>+1</a:t>
                      </a:r>
                      <a:endParaRPr sz="1000" b="1" dirty="0">
                        <a:latin typeface="Calibri" panose="020F0502020204030204" pitchFamily="34" charset="0"/>
                        <a:cs typeface="Calibri" panose="020F0502020204030204" pitchFamily="34" charset="0"/>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Student connects the population data to general economic impact on the community.  (CCC)</a:t>
                      </a: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Teacher Note:  Students might focus in on the end result only – that the current population has a negative economic impact.  That would still be considered correct.</a:t>
                      </a:r>
                      <a:endParaRPr sz="10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The population increased and then significantly decreased as people moved away from the area.  Initially there would have been a positive economic impact and then a negative economic impact.</a:t>
                      </a:r>
                      <a:endParaRPr sz="10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4248048290"/>
                  </a:ext>
                </a:extLst>
              </a:tr>
              <a:tr h="693725">
                <a:tc>
                  <a:txBody>
                    <a:bodyPr/>
                    <a:lstStyle/>
                    <a:p>
                      <a:pPr marL="0" marR="0" lvl="0" indent="0" algn="l" rtl="0">
                        <a:lnSpc>
                          <a:spcPct val="100000"/>
                        </a:lnSpc>
                        <a:spcBef>
                          <a:spcPts val="0"/>
                        </a:spcBef>
                        <a:spcAft>
                          <a:spcPts val="0"/>
                        </a:spcAft>
                        <a:buNone/>
                      </a:pPr>
                      <a:endParaRPr lang="en-US"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None/>
                      </a:pPr>
                      <a:endParaRPr lang="en-US"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None/>
                      </a:pPr>
                      <a:endParaRPr lang="en-US"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None/>
                      </a:pPr>
                      <a:r>
                        <a:rPr lang="en-US" sz="1000" b="1" dirty="0">
                          <a:latin typeface="Calibri" panose="020F0502020204030204" pitchFamily="34" charset="0"/>
                          <a:cs typeface="Calibri" panose="020F0502020204030204" pitchFamily="34" charset="0"/>
                        </a:rPr>
                        <a:t>+1</a:t>
                      </a:r>
                      <a:endParaRPr sz="1000" b="1" dirty="0">
                        <a:latin typeface="Calibri" panose="020F0502020204030204" pitchFamily="34" charset="0"/>
                        <a:cs typeface="Calibri" panose="020F0502020204030204" pitchFamily="34" charset="0"/>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Student connects the population data to economic impact on the community and </a:t>
                      </a:r>
                      <a:r>
                        <a:rPr lang="en-US" sz="1000" b="1" u="none" strike="noStrike" cap="none" dirty="0">
                          <a:latin typeface="Calibri" panose="020F0502020204030204" pitchFamily="34" charset="0"/>
                          <a:ea typeface="Calibri"/>
                          <a:cs typeface="Calibri" panose="020F0502020204030204" pitchFamily="34" charset="0"/>
                          <a:sym typeface="Calibri"/>
                        </a:rPr>
                        <a:t>provides specific examples. </a:t>
                      </a:r>
                      <a:r>
                        <a:rPr lang="en-US" sz="1000" b="0" u="none" strike="noStrike" cap="none" dirty="0">
                          <a:latin typeface="Calibri" panose="020F0502020204030204" pitchFamily="34" charset="0"/>
                          <a:ea typeface="Calibri"/>
                          <a:cs typeface="Calibri" panose="020F0502020204030204" pitchFamily="34" charset="0"/>
                          <a:sym typeface="Calibri"/>
                        </a:rPr>
                        <a:t>(CCC)</a:t>
                      </a:r>
                      <a:endParaRPr sz="1000" b="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The population increased and then significantly decreased as people moved away from the area.  Initially there would have been a positive economic impact as more goods and services were needed.  As the population declined, the businesses that supported those families would not have been needed.</a:t>
                      </a:r>
                    </a:p>
                    <a:p>
                      <a:pPr marL="0" marR="0" lvl="0" indent="0" algn="l" rtl="0">
                        <a:lnSpc>
                          <a:spcPct val="100000"/>
                        </a:lnSpc>
                        <a:spcBef>
                          <a:spcPts val="0"/>
                        </a:spcBef>
                        <a:spcAft>
                          <a:spcPts val="0"/>
                        </a:spcAft>
                        <a:buClr>
                          <a:srgbClr val="000000"/>
                        </a:buClr>
                        <a:buSzPts val="1000"/>
                        <a:buFont typeface="Arial"/>
                        <a:buNone/>
                      </a:pPr>
                      <a:endParaRPr sz="10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139420579"/>
                  </a:ext>
                </a:extLst>
              </a:tr>
            </a:tbl>
          </a:graphicData>
        </a:graphic>
      </p:graphicFrame>
      <p:sp>
        <p:nvSpPr>
          <p:cNvPr id="3" name="TextBox 2">
            <a:extLst>
              <a:ext uri="{FF2B5EF4-FFF2-40B4-BE49-F238E27FC236}">
                <a16:creationId xmlns:a16="http://schemas.microsoft.com/office/drawing/2014/main" id="{A6A701B6-1B43-617B-4C47-CAB5EAD403DF}"/>
              </a:ext>
            </a:extLst>
          </p:cNvPr>
          <p:cNvSpPr txBox="1"/>
          <p:nvPr/>
        </p:nvSpPr>
        <p:spPr>
          <a:xfrm>
            <a:off x="7172750" y="9563878"/>
            <a:ext cx="211030" cy="246221"/>
          </a:xfrm>
          <a:prstGeom prst="rect">
            <a:avLst/>
          </a:prstGeom>
          <a:noFill/>
        </p:spPr>
        <p:txBody>
          <a:bodyPr wrap="square" rtlCol="0">
            <a:spAutoFit/>
          </a:bodyPr>
          <a:lstStyle/>
          <a:p>
            <a:r>
              <a:rPr lang="en-US" sz="1000" dirty="0">
                <a:solidFill>
                  <a:schemeClr val="bg2">
                    <a:lumMod val="75000"/>
                  </a:schemeClr>
                </a:solidFill>
                <a:latin typeface="Arial Black" panose="020B0A04020102020204" pitchFamily="34" charset="0"/>
              </a:rPr>
              <a:t>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1" name="Google Shape;91;g7d812c30e4_0_6">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871B7B2B-CD66-39C8-A774-1A0D299064F6}"/>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A (cont.)</a:t>
            </a:r>
          </a:p>
        </p:txBody>
      </p:sp>
      <p:sp>
        <p:nvSpPr>
          <p:cNvPr id="92" name="Google Shape;92;g7d812c30e4_0_6"/>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latin typeface="Calibri"/>
                <a:ea typeface="Calibri"/>
                <a:cs typeface="Calibri"/>
                <a:sym typeface="Calibri"/>
              </a:rPr>
              <a:t>Tennessee District Science Network </a:t>
            </a:r>
            <a:r>
              <a:rPr lang="en-US" sz="1600" b="1" i="0" u="none" strike="noStrike" cap="none" dirty="0">
                <a:solidFill>
                  <a:schemeClr val="dk1"/>
                </a:solidFill>
                <a:latin typeface="Calibri"/>
                <a:ea typeface="Calibri"/>
                <a:cs typeface="Calibri"/>
                <a:sym typeface="Calibri"/>
              </a:rPr>
              <a:t>Task Library</a:t>
            </a:r>
            <a:endParaRPr sz="1400" b="0" i="0" u="none" strike="noStrike" cap="none" dirty="0">
              <a:solidFill>
                <a:srgbClr val="000000"/>
              </a:solidFill>
              <a:latin typeface="Arial"/>
              <a:ea typeface="Arial"/>
              <a:cs typeface="Arial"/>
              <a:sym typeface="Arial"/>
            </a:endParaRPr>
          </a:p>
        </p:txBody>
      </p:sp>
      <p:sp>
        <p:nvSpPr>
          <p:cNvPr id="90" name="Google Shape;90;g7d812c30e4_0_6"/>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latin typeface="Calibri"/>
                <a:ea typeface="Calibri"/>
                <a:cs typeface="Calibri"/>
                <a:sym typeface="Calibri"/>
              </a:rPr>
              <a:t>Briceville Teacher Guide</a:t>
            </a:r>
            <a:endParaRPr sz="1700" b="1" i="0"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r>
              <a:rPr lang="en-US" sz="1400" b="0" i="1" u="none" strike="noStrike" cap="none" dirty="0">
                <a:solidFill>
                  <a:schemeClr val="dk1"/>
                </a:solidFill>
                <a:latin typeface="Calibri"/>
                <a:ea typeface="Calibri"/>
                <a:cs typeface="Calibri"/>
                <a:sym typeface="Calibri"/>
              </a:rPr>
              <a:t>High School Earth and Space Science</a:t>
            </a:r>
            <a:endParaRPr sz="1400" b="0" i="1"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chemeClr val="dk1"/>
              </a:solidFill>
              <a:latin typeface="Calibri"/>
              <a:ea typeface="Calibri"/>
              <a:cs typeface="Calibri"/>
              <a:sym typeface="Calibri"/>
            </a:endParaRPr>
          </a:p>
        </p:txBody>
      </p:sp>
      <p:pic>
        <p:nvPicPr>
          <p:cNvPr id="93" name="Google Shape;93;g7d812c30e4_0_6">
            <a:extLst>
              <a:ext uri="{C183D7F6-B498-43B3-948B-1728B52AA6E4}">
                <adec:decorative xmlns:adec="http://schemas.microsoft.com/office/drawing/2017/decorative" val="1"/>
              </a:ext>
            </a:extLst>
          </p:cNvPr>
          <p:cNvPicPr preferRelativeResize="0"/>
          <p:nvPr/>
        </p:nvPicPr>
        <p:blipFill rotWithShape="1">
          <a:blip r:embed="rId3">
            <a:alphaModFix/>
          </a:blip>
          <a:srcRect l="28890" t="20468" r="35950" b="20796"/>
          <a:stretch/>
        </p:blipFill>
        <p:spPr>
          <a:xfrm>
            <a:off x="6972367" y="188418"/>
            <a:ext cx="441300" cy="442500"/>
          </a:xfrm>
          <a:prstGeom prst="flowChartConnector">
            <a:avLst/>
          </a:prstGeom>
          <a:noFill/>
          <a:ln>
            <a:noFill/>
          </a:ln>
        </p:spPr>
      </p:pic>
      <p:sp>
        <p:nvSpPr>
          <p:cNvPr id="95" name="Google Shape;95;g7d812c30e4_0_6"/>
          <p:cNvSpPr txBox="1"/>
          <p:nvPr/>
        </p:nvSpPr>
        <p:spPr>
          <a:xfrm>
            <a:off x="424850" y="1390117"/>
            <a:ext cx="7181700" cy="442500"/>
          </a:xfrm>
          <a:prstGeom prst="rect">
            <a:avLst/>
          </a:prstGeom>
          <a:noFill/>
          <a:ln>
            <a:noFill/>
          </a:ln>
        </p:spPr>
        <p:txBody>
          <a:bodyPr spcFirstLastPara="1" wrap="square" lIns="0" tIns="12700" rIns="0" bIns="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dirty="0">
                <a:solidFill>
                  <a:srgbClr val="293983"/>
                </a:solidFill>
                <a:latin typeface="Calibri"/>
                <a:ea typeface="Calibri"/>
                <a:cs typeface="Calibri"/>
                <a:sym typeface="Calibri"/>
              </a:rPr>
              <a:t>Prompt A Continued </a:t>
            </a:r>
            <a:endParaRPr sz="1200" b="0" i="0" u="none" strike="noStrike" cap="none" dirty="0">
              <a:solidFill>
                <a:srgbClr val="231F20"/>
              </a:solidFill>
              <a:latin typeface="Calibri"/>
              <a:ea typeface="Calibri"/>
              <a:cs typeface="Calibri"/>
              <a:sym typeface="Calibri"/>
            </a:endParaRPr>
          </a:p>
          <a:p>
            <a:pPr marL="12700" marR="212090" lvl="0" indent="0" algn="l" rtl="0">
              <a:lnSpc>
                <a:spcPct val="120300"/>
              </a:lnSpc>
              <a:spcBef>
                <a:spcPts val="795"/>
              </a:spcBef>
              <a:spcAft>
                <a:spcPts val="0"/>
              </a:spcAft>
              <a:buClr>
                <a:srgbClr val="000000"/>
              </a:buClr>
              <a:buSzPts val="1300"/>
              <a:buFont typeface="Arial"/>
              <a:buNone/>
            </a:pPr>
            <a:endParaRPr sz="1300" b="1" i="0" u="none" strike="noStrike" cap="none" dirty="0">
              <a:solidFill>
                <a:srgbClr val="293983"/>
              </a:solidFill>
              <a:latin typeface="Tahoma"/>
              <a:ea typeface="Tahoma"/>
              <a:cs typeface="Tahoma"/>
              <a:sym typeface="Tahoma"/>
            </a:endParaRPr>
          </a:p>
        </p:txBody>
      </p:sp>
      <p:graphicFrame>
        <p:nvGraphicFramePr>
          <p:cNvPr id="96" name="Google Shape;96;g7d812c30e4_0_6"/>
          <p:cNvGraphicFramePr/>
          <p:nvPr>
            <p:extLst>
              <p:ext uri="{D42A27DB-BD31-4B8C-83A1-F6EECF244321}">
                <p14:modId xmlns:p14="http://schemas.microsoft.com/office/powerpoint/2010/main" val="801879819"/>
              </p:ext>
            </p:extLst>
          </p:nvPr>
        </p:nvGraphicFramePr>
        <p:xfrm>
          <a:off x="425467" y="1718933"/>
          <a:ext cx="6767550" cy="7406550"/>
        </p:xfrm>
        <a:graphic>
          <a:graphicData uri="http://schemas.openxmlformats.org/drawingml/2006/table">
            <a:tbl>
              <a:tblPr firstRow="1">
                <a:noFill/>
                <a:tableStyleId>{0E35543B-22AB-47CF-B96D-33614B9F213A}</a:tableStyleId>
              </a:tblPr>
              <a:tblGrid>
                <a:gridCol w="3419425">
                  <a:extLst>
                    <a:ext uri="{9D8B030D-6E8A-4147-A177-3AD203B41FA5}">
                      <a16:colId xmlns:a16="http://schemas.microsoft.com/office/drawing/2014/main" val="20000"/>
                    </a:ext>
                  </a:extLst>
                </a:gridCol>
                <a:gridCol w="3348125">
                  <a:extLst>
                    <a:ext uri="{9D8B030D-6E8A-4147-A177-3AD203B41FA5}">
                      <a16:colId xmlns:a16="http://schemas.microsoft.com/office/drawing/2014/main" val="20001"/>
                    </a:ext>
                  </a:extLst>
                </a:gridCol>
              </a:tblGrid>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panose="020F0502020204030204" pitchFamily="34" charset="0"/>
                          <a:ea typeface="Calibri"/>
                          <a:cs typeface="Calibri" panose="020F0502020204030204" pitchFamily="34" charset="0"/>
                          <a:sym typeface="Calibri"/>
                        </a:rPr>
                        <a:t>Incomplete Student Response - Example A</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b="0" u="none" strike="noStrike" cap="none" dirty="0">
                        <a:latin typeface="Calibri" panose="020F0502020204030204" pitchFamily="34" charset="0"/>
                        <a:ea typeface="Tahoma"/>
                        <a:cs typeface="Calibri" panose="020F0502020204030204" pitchFamily="34" charset="0"/>
                        <a:sym typeface="Tahoma"/>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Calibri"/>
                          <a:cs typeface="Calibri" panose="020F0502020204030204" pitchFamily="34" charset="0"/>
                          <a:sym typeface="Calibri"/>
                        </a:rPr>
                        <a:t>The population ended up about the same as it started.</a:t>
                      </a:r>
                      <a:endParaRPr sz="1000" b="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Score and Score Rationale, if applicable: 0 out of 4 points</a:t>
                      </a:r>
                      <a:endParaRPr sz="1000" dirty="0">
                        <a:latin typeface="Calibri" panose="020F0502020204030204" pitchFamily="34" charset="0"/>
                        <a:cs typeface="Calibri" panose="020F0502020204030204" pitchFamily="34" charset="0"/>
                      </a:endParaRPr>
                    </a:p>
                    <a:p>
                      <a:pPr marL="171450" marR="0" lvl="0" indent="-171450" algn="l" rtl="0">
                        <a:lnSpc>
                          <a:spcPct val="100000"/>
                        </a:lnSpc>
                        <a:spcBef>
                          <a:spcPts val="0"/>
                        </a:spcBef>
                        <a:spcAft>
                          <a:spcPts val="0"/>
                        </a:spcAft>
                        <a:buClr>
                          <a:srgbClr val="000000"/>
                        </a:buClr>
                        <a:buSzPts val="1000"/>
                        <a:buFont typeface="Calibri" panose="020F0502020204030204" pitchFamily="34" charset="0"/>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The student did not indicate a trend of increasing population followed by a trend of decreasing population. </a:t>
                      </a: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+0 points)</a:t>
                      </a:r>
                      <a:endParaRPr lang="en-US" sz="1000" b="0" u="none" strike="noStrike" cap="none" dirty="0">
                        <a:solidFill>
                          <a:srgbClr val="000000"/>
                        </a:solidFill>
                        <a:latin typeface="Calibri" panose="020F0502020204030204" pitchFamily="34" charset="0"/>
                        <a:ea typeface="Calibri"/>
                        <a:cs typeface="Calibri" panose="020F0502020204030204" pitchFamily="34" charset="0"/>
                        <a:sym typeface="Arial"/>
                      </a:endParaRPr>
                    </a:p>
                    <a:p>
                      <a:pPr marL="171450" marR="0" lvl="0" indent="-171450" algn="l" rtl="0">
                        <a:lnSpc>
                          <a:spcPct val="100000"/>
                        </a:lnSpc>
                        <a:spcBef>
                          <a:spcPts val="0"/>
                        </a:spcBef>
                        <a:spcAft>
                          <a:spcPts val="0"/>
                        </a:spcAft>
                        <a:buClr>
                          <a:srgbClr val="000000"/>
                        </a:buClr>
                        <a:buSzPts val="1000"/>
                        <a:buFont typeface="Calibri" panose="020F0502020204030204" pitchFamily="34" charset="0"/>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Student does not provide any evidence of evaluating data such as citing years of peak and low population or stating exact population numbers. </a:t>
                      </a: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(+0 points)</a:t>
                      </a:r>
                      <a:endParaRPr sz="1000" b="1"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Feedback &amp; Next Steps for Students to Make Progress:</a:t>
                      </a:r>
                      <a:endParaRPr sz="1000" b="1"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171450" marR="0" lvl="0" indent="-171450" algn="l" rtl="0">
                        <a:lnSpc>
                          <a:spcPct val="100000"/>
                        </a:lnSpc>
                        <a:spcBef>
                          <a:spcPts val="0"/>
                        </a:spcBef>
                        <a:spcAft>
                          <a:spcPts val="0"/>
                        </a:spcAft>
                        <a:buClr>
                          <a:srgbClr val="000000"/>
                        </a:buClr>
                        <a:buSzPts val="1000"/>
                        <a:buFont typeface="Calibri" panose="020F0502020204030204" pitchFamily="34" charset="0"/>
                        <a:buChar char="⁻"/>
                      </a:pPr>
                      <a:r>
                        <a:rPr lang="en-US" sz="1000" b="0" i="0" u="none" strike="noStrike" cap="none" dirty="0">
                          <a:solidFill>
                            <a:schemeClr val="dk1"/>
                          </a:solidFill>
                          <a:latin typeface="Calibri" panose="020F0502020204030204" pitchFamily="34" charset="0"/>
                          <a:ea typeface="Calibri"/>
                          <a:cs typeface="Calibri" panose="020F0502020204030204" pitchFamily="34" charset="0"/>
                          <a:sym typeface="Calibri"/>
                        </a:rPr>
                        <a:t>Enc</a:t>
                      </a: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ourage student to be as detailed as possible when evaluating data. </a:t>
                      </a:r>
                      <a:endParaRPr lang="en-US" sz="1000" b="0" u="none" strike="noStrike" cap="none" dirty="0">
                        <a:solidFill>
                          <a:srgbClr val="000000"/>
                        </a:solidFill>
                        <a:latin typeface="Calibri" panose="020F0502020204030204" pitchFamily="34" charset="0"/>
                        <a:ea typeface="Calibri"/>
                        <a:cs typeface="Calibri" panose="020F0502020204030204" pitchFamily="34" charset="0"/>
                        <a:sym typeface="Arial"/>
                      </a:endParaRPr>
                    </a:p>
                    <a:p>
                      <a:pPr marL="171450" marR="0" lvl="0" indent="-171450" algn="l" rtl="0">
                        <a:lnSpc>
                          <a:spcPct val="100000"/>
                        </a:lnSpc>
                        <a:spcBef>
                          <a:spcPts val="0"/>
                        </a:spcBef>
                        <a:spcAft>
                          <a:spcPts val="0"/>
                        </a:spcAft>
                        <a:buClr>
                          <a:srgbClr val="000000"/>
                        </a:buClr>
                        <a:buSzPts val="1000"/>
                        <a:buFont typeface="Calibri" panose="020F0502020204030204" pitchFamily="34" charset="0"/>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Be explicit about what the word “trend” means. </a:t>
                      </a:r>
                      <a:endParaRPr lang="en-US" sz="1000" b="0" u="none" strike="noStrike" cap="none" dirty="0">
                        <a:solidFill>
                          <a:srgbClr val="000000"/>
                        </a:solidFill>
                        <a:latin typeface="Calibri" panose="020F0502020204030204" pitchFamily="34" charset="0"/>
                        <a:ea typeface="Calibri"/>
                        <a:cs typeface="Calibri" panose="020F0502020204030204" pitchFamily="34" charset="0"/>
                        <a:sym typeface="Arial"/>
                      </a:endParaRPr>
                    </a:p>
                    <a:p>
                      <a:pPr marL="171450" marR="0" lvl="0" indent="-171450" algn="l" rtl="0">
                        <a:lnSpc>
                          <a:spcPct val="100000"/>
                        </a:lnSpc>
                        <a:spcBef>
                          <a:spcPts val="0"/>
                        </a:spcBef>
                        <a:spcAft>
                          <a:spcPts val="0"/>
                        </a:spcAft>
                        <a:buClr>
                          <a:srgbClr val="000000"/>
                        </a:buClr>
                        <a:buSzPts val="1000"/>
                        <a:buFont typeface="Calibri" panose="020F0502020204030204" pitchFamily="34" charset="0"/>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Prompt student to begin thinking about the possible causes of the population changes.</a:t>
                      </a:r>
                      <a:endParaRPr sz="1000" b="0" u="none" strike="noStrike" cap="none" dirty="0">
                        <a:solidFill>
                          <a:schemeClr val="dk1"/>
                        </a:solidFill>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panose="020F0502020204030204" pitchFamily="34" charset="0"/>
                          <a:ea typeface="Calibri"/>
                          <a:cs typeface="Calibri" panose="020F0502020204030204" pitchFamily="34" charset="0"/>
                          <a:sym typeface="Calibri"/>
                        </a:rPr>
                        <a:t>Incomplete Student Response - Example B</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Calibri"/>
                          <a:cs typeface="Calibri" panose="020F0502020204030204" pitchFamily="34" charset="0"/>
                          <a:sym typeface="Calibri"/>
                        </a:rPr>
                        <a:t>The population went up and then down.  </a:t>
                      </a:r>
                      <a:endParaRPr sz="1000" dirty="0">
                        <a:latin typeface="Calibri" panose="020F0502020204030204" pitchFamily="34" charset="0"/>
                        <a:cs typeface="Calibri" panose="020F0502020204030204" pitchFamily="34" charset="0"/>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lgn="ctr">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Score and Score Rationale, if applicable: 1 out of 4 points</a:t>
                      </a:r>
                      <a:endParaRPr sz="1000" dirty="0">
                        <a:latin typeface="Calibri" panose="020F0502020204030204" pitchFamily="34" charset="0"/>
                        <a:cs typeface="Calibri" panose="020F0502020204030204" pitchFamily="34" charset="0"/>
                      </a:endParaRPr>
                    </a:p>
                    <a:p>
                      <a:pPr marL="171450" marR="0" lvl="0" indent="-171450" algn="l" rtl="0">
                        <a:lnSpc>
                          <a:spcPct val="100000"/>
                        </a:lnSpc>
                        <a:spcBef>
                          <a:spcPts val="0"/>
                        </a:spcBef>
                        <a:spcAft>
                          <a:spcPts val="0"/>
                        </a:spcAft>
                        <a:buClr>
                          <a:srgbClr val="000000"/>
                        </a:buClr>
                        <a:buSzPts val="1000"/>
                        <a:buFont typeface="Arial"/>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Student does indicate that there is an increasing and decreasing trend to the population in the data table. </a:t>
                      </a: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(+1 point)</a:t>
                      </a:r>
                      <a:endParaRPr sz="1000" dirty="0">
                        <a:latin typeface="Calibri" panose="020F0502020204030204" pitchFamily="34" charset="0"/>
                        <a:cs typeface="Calibri" panose="020F0502020204030204" pitchFamily="34" charset="0"/>
                      </a:endParaRPr>
                    </a:p>
                    <a:p>
                      <a:pPr marL="171450" marR="0" lvl="0" indent="-171450" algn="l" rtl="0">
                        <a:lnSpc>
                          <a:spcPct val="100000"/>
                        </a:lnSpc>
                        <a:spcBef>
                          <a:spcPts val="0"/>
                        </a:spcBef>
                        <a:spcAft>
                          <a:spcPts val="0"/>
                        </a:spcAft>
                        <a:buClr>
                          <a:srgbClr val="000000"/>
                        </a:buClr>
                        <a:buSzPts val="1000"/>
                        <a:buFont typeface="Arial"/>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Student does not provide any evidence of evaluating data such as citing years of peak and low population or stating exact population numbers. </a:t>
                      </a: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(+0 points)</a:t>
                      </a:r>
                    </a:p>
                    <a:p>
                      <a:pPr marL="171450" marR="0" lvl="0" indent="-171450" algn="l" rtl="0">
                        <a:lnSpc>
                          <a:spcPct val="100000"/>
                        </a:lnSpc>
                        <a:spcBef>
                          <a:spcPts val="0"/>
                        </a:spcBef>
                        <a:spcAft>
                          <a:spcPts val="0"/>
                        </a:spcAft>
                        <a:buClr>
                          <a:srgbClr val="000000"/>
                        </a:buClr>
                        <a:buSzPts val="1000"/>
                        <a:buFont typeface="Arial"/>
                        <a:buChar char="-"/>
                      </a:pPr>
                      <a:r>
                        <a:rPr lang="en-US" sz="1000" b="0" u="none" strike="noStrike" cap="none" dirty="0">
                          <a:solidFill>
                            <a:schemeClr val="dk1"/>
                          </a:solidFill>
                          <a:latin typeface="Calibri" panose="020F0502020204030204" pitchFamily="34" charset="0"/>
                          <a:cs typeface="Calibri" panose="020F0502020204030204" pitchFamily="34" charset="0"/>
                          <a:sym typeface="Calibri"/>
                        </a:rPr>
                        <a:t>No evidence of connection to economic impacts.</a:t>
                      </a:r>
                      <a:r>
                        <a:rPr lang="en-US" sz="1000" b="1" u="none" strike="noStrike" cap="none" dirty="0">
                          <a:solidFill>
                            <a:schemeClr val="dk1"/>
                          </a:solidFill>
                          <a:latin typeface="Calibri" panose="020F0502020204030204" pitchFamily="34" charset="0"/>
                          <a:cs typeface="Calibri" panose="020F0502020204030204" pitchFamily="34" charset="0"/>
                          <a:sym typeface="Calibri"/>
                        </a:rPr>
                        <a:t> (+0 points)</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Feedback &amp; Next Steps for Students to Make Progress:</a:t>
                      </a:r>
                      <a:endParaRPr sz="1000" dirty="0">
                        <a:latin typeface="Calibri" panose="020F0502020204030204" pitchFamily="34" charset="0"/>
                        <a:cs typeface="Calibri" panose="020F0502020204030204" pitchFamily="34" charset="0"/>
                      </a:endParaRPr>
                    </a:p>
                    <a:p>
                      <a:pPr marL="171450" marR="0" lvl="0" indent="-171450" algn="l" rtl="0">
                        <a:lnSpc>
                          <a:spcPct val="100000"/>
                        </a:lnSpc>
                        <a:spcBef>
                          <a:spcPts val="0"/>
                        </a:spcBef>
                        <a:spcAft>
                          <a:spcPts val="0"/>
                        </a:spcAft>
                        <a:buClr>
                          <a:srgbClr val="000000"/>
                        </a:buClr>
                        <a:buSzPts val="1000"/>
                        <a:buFont typeface="Arial"/>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Encourage student to be as detailed as possible when      </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      evaluating data and to include quantitative data.</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     Be explicit about what the word “trend” means. </a:t>
                      </a:r>
                      <a:endParaRPr sz="1000" dirty="0">
                        <a:latin typeface="Calibri" panose="020F0502020204030204" pitchFamily="34" charset="0"/>
                        <a:cs typeface="Calibri" panose="020F0502020204030204" pitchFamily="34" charset="0"/>
                      </a:endParaRPr>
                    </a:p>
                    <a:p>
                      <a:pPr marL="171450" marR="0" lvl="0" indent="-171450" algn="l" rtl="0">
                        <a:lnSpc>
                          <a:spcPct val="100000"/>
                        </a:lnSpc>
                        <a:spcBef>
                          <a:spcPts val="0"/>
                        </a:spcBef>
                        <a:spcAft>
                          <a:spcPts val="0"/>
                        </a:spcAft>
                        <a:buClr>
                          <a:srgbClr val="000000"/>
                        </a:buClr>
                        <a:buSzPts val="1000"/>
                        <a:buFont typeface="Arial"/>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Prompt student to begin thinking about the possible         </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      causes of the population changes.</a:t>
                      </a:r>
                      <a:endParaRPr sz="1000" b="1" u="none" strike="noStrike" cap="none" dirty="0">
                        <a:solidFill>
                          <a:schemeClr val="dk1"/>
                        </a:solidFill>
                        <a:latin typeface="Calibri" panose="020F0502020204030204" pitchFamily="34" charset="0"/>
                        <a:ea typeface="Tahoma"/>
                        <a:cs typeface="Calibri" panose="020F0502020204030204" pitchFamily="34" charset="0"/>
                        <a:sym typeface="Tahoma"/>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lgn="ctr">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dirty="0">
                          <a:latin typeface="Calibri" panose="020F0502020204030204" pitchFamily="34" charset="0"/>
                          <a:cs typeface="Calibri" panose="020F0502020204030204" pitchFamily="34" charset="0"/>
                        </a:rPr>
                        <a:t>Incomplete Student Response – Example C</a:t>
                      </a:r>
                    </a:p>
                    <a:p>
                      <a:pPr marL="0" marR="0" lvl="0" indent="0" algn="l" rtl="0">
                        <a:lnSpc>
                          <a:spcPct val="100000"/>
                        </a:lnSpc>
                        <a:spcBef>
                          <a:spcPts val="0"/>
                        </a:spcBef>
                        <a:spcAft>
                          <a:spcPts val="0"/>
                        </a:spcAft>
                        <a:buClr>
                          <a:srgbClr val="000000"/>
                        </a:buClr>
                        <a:buSzPts val="1000"/>
                        <a:buFont typeface="Arial"/>
                        <a:buNone/>
                      </a:pPr>
                      <a:endParaRPr lang="en-US" sz="1000" b="1"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b="0" dirty="0">
                          <a:latin typeface="Calibri" panose="020F0502020204030204" pitchFamily="34" charset="0"/>
                          <a:cs typeface="Calibri" panose="020F0502020204030204" pitchFamily="34" charset="0"/>
                        </a:rPr>
                        <a:t>The population changed.  The table shows that more people moved into the town but then a lot of people must have died or moved away because the population went back down.  If that many people left the town, there would not be as many people spending money on food, eating out, or buying clothes.  Businesses probably went bankrupt.  </a:t>
                      </a:r>
                      <a:endParaRPr lang="en-US" sz="1000" b="1"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b="1" dirty="0">
                        <a:latin typeface="Calibri" panose="020F0502020204030204" pitchFamily="34" charset="0"/>
                        <a:cs typeface="Calibri" panose="020F0502020204030204" pitchFamily="34" charset="0"/>
                      </a:endParaRPr>
                    </a:p>
                  </a:txBody>
                  <a:tcPr marL="91425" marR="91425" marT="91425" marB="91425">
                    <a:lnL w="9525" cap="flat" cmpd="sng">
                      <a:solidFill>
                        <a:srgbClr val="9E9E9E"/>
                      </a:solidFill>
                      <a:prstDash val="solid"/>
                      <a:round/>
                      <a:headEnd type="none" w="sm" len="sm"/>
                      <a:tailEnd type="none" w="sm" len="sm"/>
                    </a:lnL>
                    <a:lnR w="9525" cap="flat" cmpd="sng" algn="ctr">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panose="020F0502020204030204" pitchFamily="34" charset="0"/>
                          <a:ea typeface="Tahoma"/>
                          <a:cs typeface="Calibri" panose="020F0502020204030204" pitchFamily="34" charset="0"/>
                          <a:sym typeface="Tahoma"/>
                        </a:rPr>
                        <a:t>Score and Score Rationale, if applicable:  3 out of 4 points</a:t>
                      </a:r>
                    </a:p>
                    <a:p>
                      <a:pPr marL="171450" marR="0" lvl="0" indent="-171450" algn="l" rtl="0">
                        <a:lnSpc>
                          <a:spcPct val="100000"/>
                        </a:lnSpc>
                        <a:spcBef>
                          <a:spcPts val="0"/>
                        </a:spcBef>
                        <a:spcAft>
                          <a:spcPts val="0"/>
                        </a:spcAft>
                        <a:buClr>
                          <a:srgbClr val="000000"/>
                        </a:buClr>
                        <a:buSzPts val="1000"/>
                        <a:buFont typeface="Calibri" panose="020F0502020204030204" pitchFamily="34" charset="0"/>
                        <a:buChar char="⁻"/>
                      </a:pPr>
                      <a:r>
                        <a:rPr lang="en-US" sz="1000" b="0" u="none" strike="noStrike" cap="none" dirty="0">
                          <a:solidFill>
                            <a:schemeClr val="dk1"/>
                          </a:solidFill>
                          <a:latin typeface="Calibri" panose="020F0502020204030204" pitchFamily="34" charset="0"/>
                          <a:ea typeface="Tahoma"/>
                          <a:cs typeface="Calibri" panose="020F0502020204030204" pitchFamily="34" charset="0"/>
                          <a:sym typeface="Tahoma"/>
                        </a:rPr>
                        <a:t>Student does indicate that there is an increasing and decreasing trend to the population in the data table. </a:t>
                      </a:r>
                      <a:r>
                        <a:rPr lang="en-US" sz="1000" b="1" u="none" strike="noStrike" cap="none" dirty="0">
                          <a:solidFill>
                            <a:schemeClr val="dk1"/>
                          </a:solidFill>
                          <a:latin typeface="Calibri" panose="020F0502020204030204" pitchFamily="34" charset="0"/>
                          <a:ea typeface="Tahoma"/>
                          <a:cs typeface="Calibri" panose="020F0502020204030204" pitchFamily="34" charset="0"/>
                          <a:sym typeface="Tahoma"/>
                        </a:rPr>
                        <a:t>(+1 point)</a:t>
                      </a:r>
                    </a:p>
                    <a:p>
                      <a:pPr marL="171450" marR="0" lvl="0" indent="-171450" algn="l" rtl="0">
                        <a:lnSpc>
                          <a:spcPct val="100000"/>
                        </a:lnSpc>
                        <a:spcBef>
                          <a:spcPts val="0"/>
                        </a:spcBef>
                        <a:spcAft>
                          <a:spcPts val="0"/>
                        </a:spcAft>
                        <a:buClr>
                          <a:srgbClr val="000000"/>
                        </a:buClr>
                        <a:buSzPts val="1000"/>
                        <a:buFont typeface="Calibri" panose="020F0502020204030204" pitchFamily="34" charset="0"/>
                        <a:buChar char="⁻"/>
                      </a:pPr>
                      <a:r>
                        <a:rPr lang="en-US" sz="1000" b="0" u="none" strike="noStrike" cap="none" dirty="0">
                          <a:solidFill>
                            <a:schemeClr val="dk1"/>
                          </a:solidFill>
                          <a:latin typeface="Calibri" panose="020F0502020204030204" pitchFamily="34" charset="0"/>
                          <a:ea typeface="Tahoma"/>
                          <a:cs typeface="Calibri" panose="020F0502020204030204" pitchFamily="34" charset="0"/>
                          <a:sym typeface="Tahoma"/>
                        </a:rPr>
                        <a:t>Student does not provide any evidence of evaluating data such as citing years of peak and low population or stating exact population numbers. </a:t>
                      </a:r>
                      <a:r>
                        <a:rPr lang="en-US" sz="1000" b="1" u="none" strike="noStrike" cap="none" dirty="0">
                          <a:solidFill>
                            <a:schemeClr val="dk1"/>
                          </a:solidFill>
                          <a:latin typeface="Calibri" panose="020F0502020204030204" pitchFamily="34" charset="0"/>
                          <a:ea typeface="Tahoma"/>
                          <a:cs typeface="Calibri" panose="020F0502020204030204" pitchFamily="34" charset="0"/>
                          <a:sym typeface="Tahoma"/>
                        </a:rPr>
                        <a:t>(+0 points)</a:t>
                      </a:r>
                    </a:p>
                    <a:p>
                      <a:pPr marL="171450" marR="0" lvl="0" indent="-171450" algn="l" rtl="0">
                        <a:lnSpc>
                          <a:spcPct val="100000"/>
                        </a:lnSpc>
                        <a:spcBef>
                          <a:spcPts val="0"/>
                        </a:spcBef>
                        <a:spcAft>
                          <a:spcPts val="0"/>
                        </a:spcAft>
                        <a:buClr>
                          <a:srgbClr val="000000"/>
                        </a:buClr>
                        <a:buSzPts val="1000"/>
                        <a:buFont typeface="Calibri" panose="020F0502020204030204" pitchFamily="34" charset="0"/>
                        <a:buChar char="⁻"/>
                      </a:pPr>
                      <a:r>
                        <a:rPr lang="en-US" sz="1000" b="0" u="none" strike="noStrike" cap="none" dirty="0">
                          <a:solidFill>
                            <a:schemeClr val="dk1"/>
                          </a:solidFill>
                          <a:latin typeface="Calibri" panose="020F0502020204030204" pitchFamily="34" charset="0"/>
                          <a:ea typeface="Tahoma"/>
                          <a:cs typeface="Calibri" panose="020F0502020204030204" pitchFamily="34" charset="0"/>
                          <a:sym typeface="Tahoma"/>
                        </a:rPr>
                        <a:t>Student provides a specific connection and example of how the change in population could have an economic impact on Briceville. </a:t>
                      </a:r>
                      <a:r>
                        <a:rPr lang="en-US" sz="1000" b="1" u="none" strike="noStrike" cap="none" dirty="0">
                          <a:solidFill>
                            <a:schemeClr val="dk1"/>
                          </a:solidFill>
                          <a:latin typeface="Calibri" panose="020F0502020204030204" pitchFamily="34" charset="0"/>
                          <a:ea typeface="Tahoma"/>
                          <a:cs typeface="Calibri" panose="020F0502020204030204" pitchFamily="34" charset="0"/>
                          <a:sym typeface="Tahoma"/>
                        </a:rPr>
                        <a:t>(+2 points)</a:t>
                      </a: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solidFill>
                          <a:schemeClr val="dk1"/>
                        </a:solidFill>
                        <a:latin typeface="Calibri" panose="020F0502020204030204" pitchFamily="34" charset="0"/>
                        <a:ea typeface="Tahoma"/>
                        <a:cs typeface="Calibri" panose="020F0502020204030204" pitchFamily="34" charset="0"/>
                        <a:sym typeface="Tahoma"/>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panose="020F0502020204030204" pitchFamily="34" charset="0"/>
                          <a:ea typeface="Tahoma"/>
                          <a:cs typeface="Calibri" panose="020F0502020204030204" pitchFamily="34" charset="0"/>
                          <a:sym typeface="Tahoma"/>
                        </a:rPr>
                        <a:t>Feedback &amp; Next Steps for Students to Make Progress:</a:t>
                      </a:r>
                    </a:p>
                    <a:p>
                      <a:pPr marL="171450" marR="0" lvl="0" indent="-171450" algn="l" rtl="0">
                        <a:lnSpc>
                          <a:spcPct val="100000"/>
                        </a:lnSpc>
                        <a:spcBef>
                          <a:spcPts val="0"/>
                        </a:spcBef>
                        <a:spcAft>
                          <a:spcPts val="0"/>
                        </a:spcAft>
                        <a:buClr>
                          <a:srgbClr val="000000"/>
                        </a:buClr>
                        <a:buSzPts val="1000"/>
                        <a:buFont typeface="Calibri" panose="020F0502020204030204" pitchFamily="34" charset="0"/>
                        <a:buChar char="⁻"/>
                      </a:pPr>
                      <a:r>
                        <a:rPr lang="en-US" sz="1000" b="0" u="none" strike="noStrike" cap="none" dirty="0">
                          <a:solidFill>
                            <a:schemeClr val="dk1"/>
                          </a:solidFill>
                          <a:latin typeface="Calibri" panose="020F0502020204030204" pitchFamily="34" charset="0"/>
                          <a:ea typeface="Tahoma"/>
                          <a:cs typeface="Calibri" panose="020F0502020204030204" pitchFamily="34" charset="0"/>
                          <a:sym typeface="Tahoma"/>
                        </a:rPr>
                        <a:t>Encourage student to be as detailed as possible when      evaluating data and to include quantitative data.</a:t>
                      </a: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panose="020F0502020204030204" pitchFamily="34" charset="0"/>
                        <a:ea typeface="Tahoma"/>
                        <a:cs typeface="Calibri" panose="020F0502020204030204" pitchFamily="34" charset="0"/>
                        <a:sym typeface="Tahoma"/>
                      </a:endParaRPr>
                    </a:p>
                  </a:txBody>
                  <a:tcPr marL="91425" marR="91425" marT="91425" marB="91425">
                    <a:lnL w="9525" cap="flat" cmpd="sng" algn="ctr">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3938849836"/>
                  </a:ext>
                </a:extLst>
              </a:tr>
            </a:tbl>
          </a:graphicData>
        </a:graphic>
      </p:graphicFrame>
      <p:sp>
        <p:nvSpPr>
          <p:cNvPr id="3" name="TextBox 2">
            <a:extLst>
              <a:ext uri="{FF2B5EF4-FFF2-40B4-BE49-F238E27FC236}">
                <a16:creationId xmlns:a16="http://schemas.microsoft.com/office/drawing/2014/main" id="{3D8D0628-20BA-C99C-15CD-6A00C856B964}"/>
              </a:ext>
            </a:extLst>
          </p:cNvPr>
          <p:cNvSpPr txBox="1"/>
          <p:nvPr/>
        </p:nvSpPr>
        <p:spPr>
          <a:xfrm>
            <a:off x="7389845" y="9623761"/>
            <a:ext cx="186612" cy="246221"/>
          </a:xfrm>
          <a:prstGeom prst="rect">
            <a:avLst/>
          </a:prstGeom>
          <a:noFill/>
        </p:spPr>
        <p:txBody>
          <a:bodyPr wrap="square" rtlCol="0">
            <a:spAutoFit/>
          </a:bodyPr>
          <a:lstStyle/>
          <a:p>
            <a:r>
              <a:rPr lang="en-US" sz="1000" dirty="0">
                <a:solidFill>
                  <a:schemeClr val="bg2">
                    <a:lumMod val="75000"/>
                  </a:schemeClr>
                </a:solidFill>
                <a:latin typeface="Arial Black" panose="020B0A04020102020204" pitchFamily="34" charset="0"/>
              </a:rPr>
              <a:t>5</a:t>
            </a:r>
          </a:p>
        </p:txBody>
      </p:sp>
    </p:spTree>
    <p:extLst>
      <p:ext uri="{BB962C8B-B14F-4D97-AF65-F5344CB8AC3E}">
        <p14:creationId xmlns:p14="http://schemas.microsoft.com/office/powerpoint/2010/main" val="1343772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Shape 101"/>
        <p:cNvGrpSpPr/>
        <p:nvPr/>
      </p:nvGrpSpPr>
      <p:grpSpPr>
        <a:xfrm>
          <a:off x="0" y="0"/>
          <a:ext cx="0" cy="0"/>
          <a:chOff x="0" y="0"/>
          <a:chExt cx="0" cy="0"/>
        </a:xfrm>
      </p:grpSpPr>
      <p:sp>
        <p:nvSpPr>
          <p:cNvPr id="105" name="Google Shape;105;g7de6b06b86_0_35">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FE53BEEF-D847-3998-5C24-FCE90199B4B3}"/>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B</a:t>
            </a:r>
          </a:p>
        </p:txBody>
      </p:sp>
      <p:sp>
        <p:nvSpPr>
          <p:cNvPr id="106" name="Google Shape;106;g7de6b06b86_0_35"/>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latin typeface="Calibri"/>
                <a:ea typeface="Calibri"/>
                <a:cs typeface="Calibri"/>
                <a:sym typeface="Calibri"/>
              </a:rPr>
              <a:t>Tennessee District Science Network </a:t>
            </a:r>
            <a:r>
              <a:rPr lang="en-US" sz="1600" b="1" i="0" u="none" strike="noStrike" cap="none" dirty="0">
                <a:solidFill>
                  <a:schemeClr val="dk1"/>
                </a:solidFill>
                <a:latin typeface="Calibri"/>
                <a:ea typeface="Calibri"/>
                <a:cs typeface="Calibri"/>
                <a:sym typeface="Calibri"/>
              </a:rPr>
              <a:t>Task Library</a:t>
            </a:r>
            <a:endParaRPr sz="1400" b="0" i="0" u="none" strike="noStrike" cap="none" dirty="0">
              <a:solidFill>
                <a:srgbClr val="000000"/>
              </a:solidFill>
              <a:latin typeface="Arial"/>
              <a:ea typeface="Arial"/>
              <a:cs typeface="Arial"/>
              <a:sym typeface="Arial"/>
            </a:endParaRPr>
          </a:p>
        </p:txBody>
      </p:sp>
      <p:sp>
        <p:nvSpPr>
          <p:cNvPr id="102" name="Google Shape;102;g7de6b06b86_0_35"/>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latin typeface="Calibri"/>
                <a:ea typeface="Calibri"/>
                <a:cs typeface="Calibri"/>
                <a:sym typeface="Calibri"/>
              </a:rPr>
              <a:t>Briceville Teacher Guide</a:t>
            </a:r>
            <a:endParaRPr sz="1700" b="1" i="0"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r>
              <a:rPr lang="en-US" sz="1400" b="0" i="1" u="none" strike="noStrike" cap="none" dirty="0">
                <a:solidFill>
                  <a:schemeClr val="dk1"/>
                </a:solidFill>
                <a:latin typeface="Calibri"/>
                <a:ea typeface="Calibri"/>
                <a:cs typeface="Calibri"/>
                <a:sym typeface="Calibri"/>
              </a:rPr>
              <a:t>High School Earth and Space Science</a:t>
            </a:r>
            <a:endParaRPr sz="1400" b="0" i="1"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chemeClr val="dk1"/>
              </a:solidFill>
              <a:latin typeface="Calibri"/>
              <a:ea typeface="Calibri"/>
              <a:cs typeface="Calibri"/>
              <a:sym typeface="Calibri"/>
            </a:endParaRPr>
          </a:p>
        </p:txBody>
      </p:sp>
      <p:pic>
        <p:nvPicPr>
          <p:cNvPr id="107" name="Google Shape;107;g7de6b06b86_0_35">
            <a:extLst>
              <a:ext uri="{C183D7F6-B498-43B3-948B-1728B52AA6E4}">
                <adec:decorative xmlns:adec="http://schemas.microsoft.com/office/drawing/2017/decorative" val="1"/>
              </a:ext>
            </a:extLst>
          </p:cNvPr>
          <p:cNvPicPr preferRelativeResize="0"/>
          <p:nvPr/>
        </p:nvPicPr>
        <p:blipFill rotWithShape="1">
          <a:blip r:embed="rId3">
            <a:alphaModFix/>
          </a:blip>
          <a:srcRect l="28890" t="20468" r="35950" b="20796"/>
          <a:stretch/>
        </p:blipFill>
        <p:spPr>
          <a:xfrm>
            <a:off x="6972367" y="188418"/>
            <a:ext cx="441300" cy="442500"/>
          </a:xfrm>
          <a:prstGeom prst="flowChartConnector">
            <a:avLst/>
          </a:prstGeom>
          <a:noFill/>
          <a:ln>
            <a:noFill/>
          </a:ln>
        </p:spPr>
      </p:pic>
      <p:sp>
        <p:nvSpPr>
          <p:cNvPr id="112" name="Google Shape;112;g7de6b06b86_0_35"/>
          <p:cNvSpPr txBox="1"/>
          <p:nvPr/>
        </p:nvSpPr>
        <p:spPr>
          <a:xfrm>
            <a:off x="335244" y="1395171"/>
            <a:ext cx="6857773" cy="1154122"/>
          </a:xfrm>
          <a:prstGeom prst="rect">
            <a:avLst/>
          </a:prstGeom>
          <a:noFill/>
          <a:ln>
            <a:noFill/>
          </a:ln>
        </p:spPr>
        <p:txBody>
          <a:bodyPr spcFirstLastPara="1" wrap="square" lIns="91425" tIns="45700" rIns="91425" bIns="45700" anchor="t" anchorCtr="0">
            <a:spAutoFit/>
          </a:bodyPr>
          <a:lstStyle/>
          <a:p>
            <a:pPr lvl="0"/>
            <a:r>
              <a:rPr lang="en-US" sz="1200" b="1" i="0" u="none" strike="noStrike" cap="none" dirty="0">
                <a:solidFill>
                  <a:schemeClr val="dk2"/>
                </a:solidFill>
                <a:latin typeface="Calibri"/>
                <a:ea typeface="Calibri"/>
                <a:cs typeface="Calibri"/>
                <a:sym typeface="Calibri"/>
              </a:rPr>
              <a:t>Prompt </a:t>
            </a:r>
            <a:r>
              <a:rPr lang="en-US" sz="1200" b="1" dirty="0">
                <a:solidFill>
                  <a:schemeClr val="dk2"/>
                </a:solidFill>
                <a:latin typeface="Calibri"/>
                <a:ea typeface="Calibri"/>
                <a:cs typeface="Calibri"/>
                <a:sym typeface="Calibri"/>
              </a:rPr>
              <a:t>B</a:t>
            </a:r>
          </a:p>
          <a:p>
            <a:pPr lvl="0">
              <a:lnSpc>
                <a:spcPct val="150000"/>
              </a:lnSpc>
            </a:pPr>
            <a:r>
              <a:rPr lang="en-US" sz="1000" b="1" dirty="0">
                <a:solidFill>
                  <a:schemeClr val="tx1"/>
                </a:solidFill>
                <a:latin typeface="Calibri"/>
                <a:ea typeface="Calibri"/>
                <a:cs typeface="Calibri"/>
                <a:sym typeface="Calibri"/>
              </a:rPr>
              <a:t>Students evaluate the information obtained from a map, text, and graph to answer a prompt that asks them to complete a table using data from the text, to describe the trends in surface and underground mining shown in the graph, and to explain how the availability and type of coal could have had an economic impact on Briceville.</a:t>
            </a:r>
          </a:p>
          <a:p>
            <a:pPr marL="0" marR="0" lvl="0" indent="0" algn="l" rtl="0">
              <a:lnSpc>
                <a:spcPct val="100000"/>
              </a:lnSpc>
              <a:spcBef>
                <a:spcPts val="0"/>
              </a:spcBef>
              <a:spcAft>
                <a:spcPts val="0"/>
              </a:spcAft>
              <a:buNone/>
            </a:pPr>
            <a:endParaRPr sz="1200" b="1" i="0" u="none" strike="noStrike" cap="none" dirty="0">
              <a:solidFill>
                <a:schemeClr val="dk2"/>
              </a:solidFill>
              <a:latin typeface="Calibri"/>
              <a:ea typeface="Calibri"/>
              <a:cs typeface="Calibri"/>
              <a:sym typeface="Calibri"/>
            </a:endParaRPr>
          </a:p>
        </p:txBody>
      </p:sp>
      <p:graphicFrame>
        <p:nvGraphicFramePr>
          <p:cNvPr id="113" name="Google Shape;113;g7de6b06b86_0_35"/>
          <p:cNvGraphicFramePr/>
          <p:nvPr>
            <p:extLst>
              <p:ext uri="{D42A27DB-BD31-4B8C-83A1-F6EECF244321}">
                <p14:modId xmlns:p14="http://schemas.microsoft.com/office/powerpoint/2010/main" val="2133173209"/>
              </p:ext>
            </p:extLst>
          </p:nvPr>
        </p:nvGraphicFramePr>
        <p:xfrm>
          <a:off x="405200" y="2361396"/>
          <a:ext cx="6767525" cy="2301150"/>
        </p:xfrm>
        <a:graphic>
          <a:graphicData uri="http://schemas.openxmlformats.org/drawingml/2006/table">
            <a:tbl>
              <a:tblPr firstRow="1">
                <a:noFill/>
                <a:tableStyleId>{0E35543B-22AB-47CF-B96D-33614B9F213A}</a:tableStyleId>
              </a:tblPr>
              <a:tblGrid>
                <a:gridCol w="867925">
                  <a:extLst>
                    <a:ext uri="{9D8B030D-6E8A-4147-A177-3AD203B41FA5}">
                      <a16:colId xmlns:a16="http://schemas.microsoft.com/office/drawing/2014/main" val="20000"/>
                    </a:ext>
                  </a:extLst>
                </a:gridCol>
                <a:gridCol w="5899600">
                  <a:extLst>
                    <a:ext uri="{9D8B030D-6E8A-4147-A177-3AD203B41FA5}">
                      <a16:colId xmlns:a16="http://schemas.microsoft.com/office/drawing/2014/main" val="20001"/>
                    </a:ext>
                  </a:extLst>
                </a:gridCol>
              </a:tblGrid>
              <a:tr h="381000">
                <a:tc gridSpan="2">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latin typeface="Calibri" panose="020F0502020204030204" pitchFamily="34" charset="0"/>
                          <a:ea typeface="Tahoma"/>
                          <a:cs typeface="Calibri" panose="020F0502020204030204" pitchFamily="34" charset="0"/>
                          <a:sym typeface="Tahoma"/>
                        </a:rPr>
                        <a:t>This prompt assesses: </a:t>
                      </a:r>
                      <a:endParaRPr sz="1200" b="1" u="none" strike="noStrike" cap="none" dirty="0">
                        <a:latin typeface="Calibri" panose="020F0502020204030204" pitchFamily="34" charset="0"/>
                        <a:ea typeface="Tahoma"/>
                        <a:cs typeface="Calibri" panose="020F0502020204030204" pitchFamily="34" charset="0"/>
                        <a:sym typeface="Tahoma"/>
                      </a:endParaRPr>
                    </a:p>
                  </a:txBody>
                  <a:tcPr marL="91425" marR="91425" marT="91425" marB="91425"/>
                </a:tc>
                <a:tc hMerge="1">
                  <a:txBody>
                    <a:bodyPr/>
                    <a:lstStyle/>
                    <a:p>
                      <a:endParaRPr lang="en-US"/>
                    </a:p>
                  </a:txBody>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AD5207"/>
                          </a:solidFill>
                          <a:latin typeface="Calibri" panose="020F0502020204030204" pitchFamily="34" charset="0"/>
                          <a:ea typeface="Tahoma"/>
                          <a:cs typeface="Calibri" panose="020F0502020204030204" pitchFamily="34" charset="0"/>
                          <a:sym typeface="Tahoma"/>
                        </a:rPr>
                        <a:t>DCI</a:t>
                      </a:r>
                      <a:endParaRPr sz="1000" b="1" u="none" strike="noStrike" cap="none" dirty="0">
                        <a:solidFill>
                          <a:srgbClr val="AD5207"/>
                        </a:solidFill>
                        <a:latin typeface="Calibri" panose="020F0502020204030204" pitchFamily="34" charset="0"/>
                        <a:ea typeface="Tahoma"/>
                        <a:cs typeface="Calibri" panose="020F0502020204030204" pitchFamily="34" charset="0"/>
                        <a:sym typeface="Tahoma"/>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All forms of energy production and other resource extraction have associated economic, social, environmental, and geopolitical costs and risks as well as benefits.  New technologies and social regulations can change the balance of these factors.</a:t>
                      </a:r>
                    </a:p>
                    <a:p>
                      <a:pPr marL="0" marR="0" lvl="0" indent="0" algn="l" rtl="0">
                        <a:lnSpc>
                          <a:spcPct val="100000"/>
                        </a:lnSpc>
                        <a:spcBef>
                          <a:spcPts val="0"/>
                        </a:spcBef>
                        <a:spcAft>
                          <a:spcPts val="0"/>
                        </a:spcAft>
                        <a:buClr>
                          <a:srgbClr val="000000"/>
                        </a:buClr>
                        <a:buSzPts val="1000"/>
                        <a:buFont typeface="Arial"/>
                        <a:buNone/>
                      </a:pPr>
                      <a:endParaRPr sz="10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1"/>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2"/>
                          </a:solidFill>
                          <a:latin typeface="Calibri" panose="020F0502020204030204" pitchFamily="34" charset="0"/>
                          <a:ea typeface="Tahoma"/>
                          <a:cs typeface="Calibri" panose="020F0502020204030204" pitchFamily="34" charset="0"/>
                          <a:sym typeface="Tahoma"/>
                        </a:rPr>
                        <a:t>SEP</a:t>
                      </a:r>
                      <a:endParaRPr sz="1000" b="1" u="none" strike="noStrike" cap="none" dirty="0">
                        <a:solidFill>
                          <a:schemeClr val="dk2"/>
                        </a:solidFill>
                        <a:latin typeface="Calibri" panose="020F0502020204030204" pitchFamily="34" charset="0"/>
                        <a:ea typeface="Tahoma"/>
                        <a:cs typeface="Calibri" panose="020F0502020204030204" pitchFamily="34" charset="0"/>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Obtaining, evaluating, and communicating information from scientific texts in order to derive meaning, evaluate validity, and integrate information.</a:t>
                      </a:r>
                    </a:p>
                    <a:p>
                      <a:pPr marL="0" marR="0" lvl="0" indent="0" algn="l" rtl="0">
                        <a:lnSpc>
                          <a:spcPct val="100000"/>
                        </a:lnSpc>
                        <a:spcBef>
                          <a:spcPts val="0"/>
                        </a:spcBef>
                        <a:spcAft>
                          <a:spcPts val="0"/>
                        </a:spcAft>
                        <a:buClr>
                          <a:schemeClr val="dk1"/>
                        </a:buClr>
                        <a:buSzPts val="1100"/>
                        <a:buFont typeface="Arial"/>
                        <a:buNone/>
                      </a:pPr>
                      <a:endParaRPr sz="10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2"/>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38761D"/>
                          </a:solidFill>
                          <a:latin typeface="Calibri" panose="020F0502020204030204" pitchFamily="34" charset="0"/>
                          <a:ea typeface="Tahoma"/>
                          <a:cs typeface="Calibri" panose="020F0502020204030204" pitchFamily="34" charset="0"/>
                          <a:sym typeface="Tahoma"/>
                        </a:rPr>
                        <a:t>CCC</a:t>
                      </a:r>
                      <a:endParaRPr sz="1000" b="1" u="none" strike="noStrike" cap="none" dirty="0">
                        <a:solidFill>
                          <a:srgbClr val="38761D"/>
                        </a:solidFill>
                        <a:latin typeface="Calibri" panose="020F0502020204030204" pitchFamily="34" charset="0"/>
                        <a:ea typeface="Tahoma"/>
                        <a:cs typeface="Calibri" panose="020F0502020204030204" pitchFamily="34" charset="0"/>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dirty="0">
                          <a:latin typeface="Calibri" panose="020F0502020204030204" pitchFamily="34" charset="0"/>
                          <a:cs typeface="Calibri" panose="020F0502020204030204" pitchFamily="34" charset="0"/>
                        </a:rPr>
                        <a:t>Phenomena may have more than one cause, and some cause and effect relationships in systems can only be described using probability.</a:t>
                      </a:r>
                    </a:p>
                  </a:txBody>
                  <a:tcPr marL="91425" marR="91425" marT="91425" marB="91425"/>
                </a:tc>
                <a:extLst>
                  <a:ext uri="{0D108BD9-81ED-4DB2-BD59-A6C34878D82A}">
                    <a16:rowId xmlns:a16="http://schemas.microsoft.com/office/drawing/2014/main" val="10003"/>
                  </a:ext>
                </a:extLst>
              </a:tr>
            </a:tbl>
          </a:graphicData>
        </a:graphic>
      </p:graphicFrame>
      <p:graphicFrame>
        <p:nvGraphicFramePr>
          <p:cNvPr id="114" name="Google Shape;114;g7de6b06b86_0_35"/>
          <p:cNvGraphicFramePr/>
          <p:nvPr>
            <p:extLst>
              <p:ext uri="{D42A27DB-BD31-4B8C-83A1-F6EECF244321}">
                <p14:modId xmlns:p14="http://schemas.microsoft.com/office/powerpoint/2010/main" val="2519667966"/>
              </p:ext>
            </p:extLst>
          </p:nvPr>
        </p:nvGraphicFramePr>
        <p:xfrm>
          <a:off x="405175" y="4872053"/>
          <a:ext cx="6767550" cy="4602330"/>
        </p:xfrm>
        <a:graphic>
          <a:graphicData uri="http://schemas.openxmlformats.org/drawingml/2006/table">
            <a:tbl>
              <a:tblPr firstRow="1">
                <a:noFill/>
                <a:tableStyleId>{0E35543B-22AB-47CF-B96D-33614B9F213A}</a:tableStyleId>
              </a:tblPr>
              <a:tblGrid>
                <a:gridCol w="578000">
                  <a:extLst>
                    <a:ext uri="{9D8B030D-6E8A-4147-A177-3AD203B41FA5}">
                      <a16:colId xmlns:a16="http://schemas.microsoft.com/office/drawing/2014/main" val="20000"/>
                    </a:ext>
                  </a:extLst>
                </a:gridCol>
                <a:gridCol w="3037625">
                  <a:extLst>
                    <a:ext uri="{9D8B030D-6E8A-4147-A177-3AD203B41FA5}">
                      <a16:colId xmlns:a16="http://schemas.microsoft.com/office/drawing/2014/main" val="20001"/>
                    </a:ext>
                  </a:extLst>
                </a:gridCol>
                <a:gridCol w="3151925">
                  <a:extLst>
                    <a:ext uri="{9D8B030D-6E8A-4147-A177-3AD203B41FA5}">
                      <a16:colId xmlns:a16="http://schemas.microsoft.com/office/drawing/2014/main" val="20002"/>
                    </a:ext>
                  </a:extLst>
                </a:gridCol>
              </a:tblGrid>
              <a:tr h="320500">
                <a:tc gridSpan="3">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latin typeface="Calibri"/>
                          <a:ea typeface="Calibri"/>
                          <a:cs typeface="Calibri"/>
                          <a:sym typeface="Calibri"/>
                        </a:rPr>
                        <a:t>Prompt Scoring Guidance </a:t>
                      </a:r>
                      <a:endParaRPr sz="1200" b="1" u="none" strike="noStrike" cap="none" dirty="0">
                        <a:latin typeface="Calibri"/>
                        <a:ea typeface="Calibri"/>
                        <a:cs typeface="Calibri"/>
                        <a:sym typeface="Calibri"/>
                      </a:endParaRPr>
                    </a:p>
                  </a:txBody>
                  <a:tcPr marL="91425" marR="91425" marT="91425" marB="914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27350">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Score</a:t>
                      </a:r>
                      <a:endParaRPr sz="1000" b="1"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Components of Student Response (SEP, CCC, and/or DCI) </a:t>
                      </a:r>
                      <a:endParaRPr sz="1000" b="1"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Example Responses/Look Fors</a:t>
                      </a:r>
                      <a:endParaRPr sz="1000" b="1"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1"/>
                  </a:ext>
                </a:extLst>
              </a:tr>
              <a:tr h="427350">
                <a:tc>
                  <a:txBody>
                    <a:bodyPr/>
                    <a:lstStyle/>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panose="020F0502020204030204" pitchFamily="34" charset="0"/>
                          <a:ea typeface="Calibri"/>
                          <a:cs typeface="Calibri" panose="020F0502020204030204" pitchFamily="34" charset="0"/>
                          <a:sym typeface="Calibri"/>
                        </a:rPr>
                        <a:t>+1</a:t>
                      </a: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panose="020F0502020204030204" pitchFamily="34" charset="0"/>
                          <a:ea typeface="Calibri"/>
                          <a:cs typeface="Calibri" panose="020F0502020204030204" pitchFamily="34" charset="0"/>
                          <a:sym typeface="Calibri"/>
                        </a:rPr>
                        <a:t>+1</a:t>
                      </a:r>
                      <a:endParaRPr sz="1000" b="1"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Student correctly completes table and lists one advantage </a:t>
                      </a:r>
                      <a:r>
                        <a:rPr lang="en-US" sz="1000" b="1" u="none" strike="noStrike" cap="none" dirty="0">
                          <a:latin typeface="Calibri" panose="020F0502020204030204" pitchFamily="34" charset="0"/>
                          <a:ea typeface="Calibri"/>
                          <a:cs typeface="Calibri" panose="020F0502020204030204" pitchFamily="34" charset="0"/>
                          <a:sym typeface="Calibri"/>
                        </a:rPr>
                        <a:t>and</a:t>
                      </a:r>
                      <a:r>
                        <a:rPr lang="en-US" sz="1000" u="none" strike="noStrike" cap="none" dirty="0">
                          <a:latin typeface="Calibri" panose="020F0502020204030204" pitchFamily="34" charset="0"/>
                          <a:ea typeface="Calibri"/>
                          <a:cs typeface="Calibri" panose="020F0502020204030204" pitchFamily="34" charset="0"/>
                          <a:sym typeface="Calibri"/>
                        </a:rPr>
                        <a:t> one disadvantage for </a:t>
                      </a:r>
                      <a:r>
                        <a:rPr lang="en-US" sz="1000" b="1" u="none" strike="noStrike" cap="none" dirty="0">
                          <a:latin typeface="Calibri" panose="020F0502020204030204" pitchFamily="34" charset="0"/>
                          <a:ea typeface="Calibri"/>
                          <a:cs typeface="Calibri" panose="020F0502020204030204" pitchFamily="34" charset="0"/>
                          <a:sym typeface="Calibri"/>
                        </a:rPr>
                        <a:t>each </a:t>
                      </a:r>
                      <a:r>
                        <a:rPr lang="en-US" sz="1000" u="none" strike="noStrike" cap="none" dirty="0">
                          <a:latin typeface="Calibri" panose="020F0502020204030204" pitchFamily="34" charset="0"/>
                          <a:ea typeface="Calibri"/>
                          <a:cs typeface="Calibri" panose="020F0502020204030204" pitchFamily="34" charset="0"/>
                          <a:sym typeface="Calibri"/>
                        </a:rPr>
                        <a:t>type of mining.  (SEP)</a:t>
                      </a: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Surface Mining </a:t>
                      </a: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Underground Mining</a:t>
                      </a:r>
                      <a:endParaRPr sz="10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Surface mining advantages: cheaper, safer, recovers more coal.  Surface mining disadvantages: scars the landscape and destroys habitats.</a:t>
                      </a: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Underground mining advantages: does not scar or destroy the surface as much. Underground mining disadvantages: more expensive and more dangerous to the miners.</a:t>
                      </a:r>
                      <a:endParaRPr sz="10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2"/>
                  </a:ext>
                </a:extLst>
              </a:tr>
              <a:tr h="5609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panose="020F0502020204030204" pitchFamily="34" charset="0"/>
                          <a:ea typeface="Calibri"/>
                          <a:cs typeface="Calibri" panose="020F0502020204030204" pitchFamily="34" charset="0"/>
                          <a:sym typeface="Calibri"/>
                        </a:rPr>
                        <a:t>+1</a:t>
                      </a:r>
                      <a:endParaRPr sz="1000" b="1"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Student correctly uses the graph to determine that the use of surface mining has increased while underground mining has decreased (although with fluctuations). (SEP)</a:t>
                      </a:r>
                      <a:endParaRPr sz="10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The  graph shows that from 1920 until 2010, the amount of surface mining has increased.  During the same time period, the amount of underground mining decreased.</a:t>
                      </a:r>
                      <a:endParaRPr dirty="0">
                        <a:latin typeface="Calibri" panose="020F0502020204030204" pitchFamily="34" charset="0"/>
                        <a:cs typeface="Calibri" panose="020F0502020204030204" pitchFamily="34" charset="0"/>
                      </a:endParaRPr>
                    </a:p>
                  </a:txBody>
                  <a:tcPr marL="91425" marR="91425" marT="91425" marB="91425"/>
                </a:tc>
                <a:extLst>
                  <a:ext uri="{0D108BD9-81ED-4DB2-BD59-A6C34878D82A}">
                    <a16:rowId xmlns:a16="http://schemas.microsoft.com/office/drawing/2014/main" val="10003"/>
                  </a:ext>
                </a:extLst>
              </a:tr>
              <a:tr h="551825">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panose="020F0502020204030204" pitchFamily="34" charset="0"/>
                          <a:ea typeface="Calibri"/>
                          <a:cs typeface="Calibri" panose="020F0502020204030204" pitchFamily="34" charset="0"/>
                          <a:sym typeface="Calibri"/>
                        </a:rPr>
                        <a:t>+1</a:t>
                      </a: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panose="020F0502020204030204" pitchFamily="34" charset="0"/>
                          <a:ea typeface="Calibri"/>
                          <a:cs typeface="Calibri" panose="020F0502020204030204" pitchFamily="34" charset="0"/>
                          <a:sym typeface="Calibri"/>
                        </a:rPr>
                        <a:t>+1</a:t>
                      </a:r>
                    </a:p>
                    <a:p>
                      <a:pPr marL="0" marR="0" lvl="0" indent="0" algn="l" rtl="0">
                        <a:lnSpc>
                          <a:spcPct val="100000"/>
                        </a:lnSpc>
                        <a:spcBef>
                          <a:spcPts val="0"/>
                        </a:spcBef>
                        <a:spcAft>
                          <a:spcPts val="0"/>
                        </a:spcAft>
                        <a:buClr>
                          <a:srgbClr val="000000"/>
                        </a:buClr>
                        <a:buSzPts val="1000"/>
                        <a:buFont typeface="Arial"/>
                        <a:buNone/>
                      </a:pPr>
                      <a:endParaRPr sz="1000" b="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Student correctly explains that the availability and type of coal could have had a </a:t>
                      </a:r>
                      <a:r>
                        <a:rPr lang="en-US" sz="1000" b="1" u="none" strike="noStrike" cap="none" dirty="0">
                          <a:latin typeface="Calibri" panose="020F0502020204030204" pitchFamily="34" charset="0"/>
                          <a:ea typeface="Calibri"/>
                          <a:cs typeface="Calibri" panose="020F0502020204030204" pitchFamily="34" charset="0"/>
                          <a:sym typeface="Calibri"/>
                        </a:rPr>
                        <a:t>negative</a:t>
                      </a:r>
                      <a:r>
                        <a:rPr lang="en-US" sz="1000" u="none" strike="noStrike" cap="none" dirty="0">
                          <a:latin typeface="Calibri" panose="020F0502020204030204" pitchFamily="34" charset="0"/>
                          <a:ea typeface="Calibri"/>
                          <a:cs typeface="Calibri" panose="020F0502020204030204" pitchFamily="34" charset="0"/>
                          <a:sym typeface="Calibri"/>
                        </a:rPr>
                        <a:t> economic impact on Briceville and </a:t>
                      </a: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panose="020F0502020204030204" pitchFamily="34" charset="0"/>
                          <a:ea typeface="Calibri"/>
                          <a:cs typeface="Calibri" panose="020F0502020204030204" pitchFamily="34" charset="0"/>
                          <a:sym typeface="Calibri"/>
                        </a:rPr>
                        <a:t>provides a specific example </a:t>
                      </a:r>
                      <a:r>
                        <a:rPr lang="en-US" sz="1000" u="none" strike="noStrike" cap="none" dirty="0">
                          <a:latin typeface="Calibri" panose="020F0502020204030204" pitchFamily="34" charset="0"/>
                          <a:ea typeface="Calibri"/>
                          <a:cs typeface="Calibri" panose="020F0502020204030204" pitchFamily="34" charset="0"/>
                          <a:sym typeface="Calibri"/>
                        </a:rPr>
                        <a:t>of economic impact. </a:t>
                      </a:r>
                    </a:p>
                    <a:p>
                      <a:pPr marL="0" marR="0" lvl="0" indent="0" algn="l" rtl="0">
                        <a:lnSpc>
                          <a:spcPct val="100000"/>
                        </a:lnSpc>
                        <a:spcBef>
                          <a:spcPts val="0"/>
                        </a:spcBef>
                        <a:spcAft>
                          <a:spcPts val="0"/>
                        </a:spcAft>
                        <a:buClr>
                          <a:srgbClr val="000000"/>
                        </a:buClr>
                        <a:buSzPts val="1000"/>
                        <a:buFont typeface="Arial"/>
                        <a:buNone/>
                      </a:pPr>
                      <a:endParaRPr lang="en-US" sz="100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(DCI, CCC)</a:t>
                      </a:r>
                    </a:p>
                    <a:p>
                      <a:pPr marL="0" marR="0" lvl="0" indent="0" algn="l" rtl="0">
                        <a:lnSpc>
                          <a:spcPct val="100000"/>
                        </a:lnSpc>
                        <a:spcBef>
                          <a:spcPts val="0"/>
                        </a:spcBef>
                        <a:spcAft>
                          <a:spcPts val="0"/>
                        </a:spcAft>
                        <a:buClr>
                          <a:srgbClr val="000000"/>
                        </a:buClr>
                        <a:buSzPts val="1000"/>
                        <a:buFont typeface="Arial"/>
                        <a:buNone/>
                      </a:pPr>
                      <a:endParaRPr sz="10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Briceville’s coal deposits were underground. This would have had a negative economic impact on Briceville.  Companies might not have wanted to continue to mine the underground coal due to cost and safety concerns. Since surface mining was cheaper and safer, companies (and miners) might have preferred to work at a surface mine.  This would have resulted in fewer jobs and less money to support the businesses in Bricevlle.  There would be less need for churches and schools.  </a:t>
                      </a:r>
                      <a:endParaRPr dirty="0">
                        <a:latin typeface="Calibri" panose="020F0502020204030204" pitchFamily="34" charset="0"/>
                        <a:cs typeface="Calibri" panose="020F0502020204030204" pitchFamily="34" charset="0"/>
                      </a:endParaRPr>
                    </a:p>
                  </a:txBody>
                  <a:tcPr marL="91425" marR="91425" marT="91425" marB="91425"/>
                </a:tc>
                <a:extLst>
                  <a:ext uri="{0D108BD9-81ED-4DB2-BD59-A6C34878D82A}">
                    <a16:rowId xmlns:a16="http://schemas.microsoft.com/office/drawing/2014/main" val="10005"/>
                  </a:ext>
                </a:extLst>
              </a:tr>
            </a:tbl>
          </a:graphicData>
        </a:graphic>
      </p:graphicFrame>
      <p:sp>
        <p:nvSpPr>
          <p:cNvPr id="108" name="Google Shape;108;g7de6b06b86_0_35"/>
          <p:cNvSpPr txBox="1"/>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1000" b="0" i="0" u="none" strike="noStrike" cap="none">
                <a:solidFill>
                  <a:srgbClr val="293983"/>
                </a:solidFill>
                <a:latin typeface="Arial Black"/>
                <a:ea typeface="Arial Black"/>
                <a:cs typeface="Arial Black"/>
                <a:sym typeface="Arial Black"/>
              </a:rPr>
              <a:t>6</a:t>
            </a:fld>
            <a:endParaRPr sz="1000" b="0" i="0" u="none" strike="noStrike" cap="none" dirty="0">
              <a:solidFill>
                <a:srgbClr val="293983"/>
              </a:solidFill>
              <a:latin typeface="Arial Black"/>
              <a:ea typeface="Arial Black"/>
              <a:cs typeface="Arial Black"/>
              <a:sym typeface="Arial Black"/>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Shape 118"/>
        <p:cNvGrpSpPr/>
        <p:nvPr/>
      </p:nvGrpSpPr>
      <p:grpSpPr>
        <a:xfrm>
          <a:off x="0" y="0"/>
          <a:ext cx="0" cy="0"/>
          <a:chOff x="0" y="0"/>
          <a:chExt cx="0" cy="0"/>
        </a:xfrm>
      </p:grpSpPr>
      <p:sp>
        <p:nvSpPr>
          <p:cNvPr id="122" name="Google Shape;122;g7de6b06b86_0_49">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3DC19E72-4023-3DB7-AFE6-FA9394E4CECA}"/>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B (continued)</a:t>
            </a:r>
          </a:p>
        </p:txBody>
      </p:sp>
      <p:sp>
        <p:nvSpPr>
          <p:cNvPr id="123" name="Google Shape;123;g7de6b06b86_0_49"/>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latin typeface="Calibri"/>
                <a:ea typeface="Calibri"/>
                <a:cs typeface="Calibri"/>
                <a:sym typeface="Calibri"/>
              </a:rPr>
              <a:t>Tennessee District Science Network </a:t>
            </a:r>
            <a:r>
              <a:rPr lang="en-US" sz="1600" b="1" i="0" u="none" strike="noStrike" cap="none" dirty="0">
                <a:solidFill>
                  <a:schemeClr val="dk1"/>
                </a:solidFill>
                <a:latin typeface="Calibri"/>
                <a:ea typeface="Calibri"/>
                <a:cs typeface="Calibri"/>
                <a:sym typeface="Calibri"/>
              </a:rPr>
              <a:t>Task Library</a:t>
            </a:r>
            <a:endParaRPr sz="1400" b="0" i="0" u="none" strike="noStrike" cap="none" dirty="0">
              <a:solidFill>
                <a:srgbClr val="000000"/>
              </a:solidFill>
              <a:latin typeface="Arial"/>
              <a:ea typeface="Arial"/>
              <a:cs typeface="Arial"/>
              <a:sym typeface="Arial"/>
            </a:endParaRPr>
          </a:p>
        </p:txBody>
      </p:sp>
      <p:sp>
        <p:nvSpPr>
          <p:cNvPr id="119" name="Google Shape;119;g7de6b06b86_0_49"/>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latin typeface="Calibri"/>
                <a:ea typeface="Calibri"/>
                <a:cs typeface="Calibri"/>
                <a:sym typeface="Calibri"/>
              </a:rPr>
              <a:t>Briceville Teacher Guide</a:t>
            </a:r>
            <a:endParaRPr sz="1700" b="1" i="0"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r>
              <a:rPr lang="en-US" sz="1400" b="0" i="1" u="none" strike="noStrike" cap="none" dirty="0">
                <a:solidFill>
                  <a:schemeClr val="dk1"/>
                </a:solidFill>
                <a:latin typeface="Calibri"/>
                <a:ea typeface="Calibri"/>
                <a:cs typeface="Calibri"/>
                <a:sym typeface="Calibri"/>
              </a:rPr>
              <a:t>High School Earth and Space Science</a:t>
            </a:r>
            <a:endParaRPr sz="1400" b="0" i="1"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None/>
            </a:pPr>
            <a:endParaRPr sz="1300" b="1" i="0" u="none" strike="noStrike" cap="none" dirty="0">
              <a:solidFill>
                <a:srgbClr val="293983"/>
              </a:solidFill>
              <a:latin typeface="Tahoma"/>
              <a:ea typeface="Tahoma"/>
              <a:cs typeface="Tahoma"/>
              <a:sym typeface="Tahoma"/>
            </a:endParaRPr>
          </a:p>
          <a:p>
            <a:pPr marL="0" marR="0" lvl="0" indent="0" algn="l" rtl="0">
              <a:lnSpc>
                <a:spcPct val="100000"/>
              </a:lnSpc>
              <a:spcBef>
                <a:spcPts val="0"/>
              </a:spcBef>
              <a:spcAft>
                <a:spcPts val="0"/>
              </a:spcAft>
              <a:buNone/>
            </a:pPr>
            <a:r>
              <a:rPr lang="en-US" sz="1200" b="1" i="0" u="none" strike="noStrike" cap="none" dirty="0">
                <a:solidFill>
                  <a:srgbClr val="293983"/>
                </a:solidFill>
                <a:latin typeface="Calibri"/>
                <a:ea typeface="Calibri"/>
                <a:cs typeface="Calibri"/>
                <a:sym typeface="Calibri"/>
              </a:rPr>
              <a:t>Prompt B Continued </a:t>
            </a:r>
            <a:endParaRPr sz="1200" b="0" i="0" u="none" strike="noStrike" cap="none" dirty="0">
              <a:solidFill>
                <a:srgbClr val="231F20"/>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chemeClr val="dk1"/>
              </a:solidFill>
              <a:latin typeface="Calibri"/>
              <a:ea typeface="Calibri"/>
              <a:cs typeface="Calibri"/>
              <a:sym typeface="Calibri"/>
            </a:endParaRPr>
          </a:p>
        </p:txBody>
      </p:sp>
      <p:pic>
        <p:nvPicPr>
          <p:cNvPr id="124" name="Google Shape;124;g7de6b06b86_0_49">
            <a:extLst>
              <a:ext uri="{C183D7F6-B498-43B3-948B-1728B52AA6E4}">
                <adec:decorative xmlns:adec="http://schemas.microsoft.com/office/drawing/2017/decorative" val="1"/>
              </a:ext>
            </a:extLst>
          </p:cNvPr>
          <p:cNvPicPr preferRelativeResize="0"/>
          <p:nvPr/>
        </p:nvPicPr>
        <p:blipFill rotWithShape="1">
          <a:blip r:embed="rId3">
            <a:alphaModFix/>
          </a:blip>
          <a:srcRect l="28890" t="20468" r="35950" b="20796"/>
          <a:stretch/>
        </p:blipFill>
        <p:spPr>
          <a:xfrm>
            <a:off x="6972367" y="188418"/>
            <a:ext cx="441300" cy="442500"/>
          </a:xfrm>
          <a:prstGeom prst="flowChartConnector">
            <a:avLst/>
          </a:prstGeom>
          <a:noFill/>
          <a:ln>
            <a:noFill/>
          </a:ln>
        </p:spPr>
      </p:pic>
      <p:graphicFrame>
        <p:nvGraphicFramePr>
          <p:cNvPr id="129" name="Google Shape;129;g7de6b06b86_0_49"/>
          <p:cNvGraphicFramePr/>
          <p:nvPr>
            <p:extLst>
              <p:ext uri="{D42A27DB-BD31-4B8C-83A1-F6EECF244321}">
                <p14:modId xmlns:p14="http://schemas.microsoft.com/office/powerpoint/2010/main" val="1715788248"/>
              </p:ext>
            </p:extLst>
          </p:nvPr>
        </p:nvGraphicFramePr>
        <p:xfrm>
          <a:off x="405200" y="1867980"/>
          <a:ext cx="6767550" cy="5699700"/>
        </p:xfrm>
        <a:graphic>
          <a:graphicData uri="http://schemas.openxmlformats.org/drawingml/2006/table">
            <a:tbl>
              <a:tblPr firstRow="1">
                <a:noFill/>
                <a:tableStyleId>{0E35543B-22AB-47CF-B96D-33614B9F213A}</a:tableStyleId>
              </a:tblPr>
              <a:tblGrid>
                <a:gridCol w="3419425">
                  <a:extLst>
                    <a:ext uri="{9D8B030D-6E8A-4147-A177-3AD203B41FA5}">
                      <a16:colId xmlns:a16="http://schemas.microsoft.com/office/drawing/2014/main" val="20000"/>
                    </a:ext>
                  </a:extLst>
                </a:gridCol>
                <a:gridCol w="3348125">
                  <a:extLst>
                    <a:ext uri="{9D8B030D-6E8A-4147-A177-3AD203B41FA5}">
                      <a16:colId xmlns:a16="http://schemas.microsoft.com/office/drawing/2014/main" val="20001"/>
                    </a:ext>
                  </a:extLst>
                </a:gridCol>
              </a:tblGrid>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panose="020F0502020204030204" pitchFamily="34" charset="0"/>
                          <a:ea typeface="Calibri"/>
                          <a:cs typeface="Calibri" panose="020F0502020204030204" pitchFamily="34" charset="0"/>
                          <a:sym typeface="Calibri"/>
                        </a:rPr>
                        <a:t>Incomplete Student Response - Example A</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b="0" u="none" strike="noStrike" cap="none" dirty="0">
                        <a:latin typeface="Calibri" panose="020F0502020204030204" pitchFamily="34" charset="0"/>
                        <a:ea typeface="Tahoma"/>
                        <a:cs typeface="Calibri" panose="020F0502020204030204" pitchFamily="34" charset="0"/>
                        <a:sym typeface="Tahoma"/>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Calibri"/>
                          <a:cs typeface="Calibri" panose="020F0502020204030204" pitchFamily="34" charset="0"/>
                          <a:sym typeface="Calibri"/>
                        </a:rPr>
                        <a:t>Student only partially completes the table.  </a:t>
                      </a: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panose="020F0502020204030204" pitchFamily="34" charset="0"/>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cs typeface="Calibri" panose="020F0502020204030204" pitchFamily="34" charset="0"/>
                          <a:sym typeface="Calibri"/>
                        </a:rPr>
                        <a:t>The graph shows that the use of surface mining increased while underground mining decreased.  </a:t>
                      </a: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panose="020F0502020204030204" pitchFamily="34" charset="0"/>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cs typeface="Calibri" panose="020F0502020204030204" pitchFamily="34" charset="0"/>
                          <a:sym typeface="Calibri"/>
                        </a:rPr>
                        <a:t>Briceville’s coal deposit required the use of underground mining.  Companies probably decided it was too expensive to keep mining there.  That meant that there were fewer jobs available for miners.  Without jobs, people either had to leave or just not have money to spend.  This would have been bad for the economy because there wouldn’t be enough people to keep different stores open.</a:t>
                      </a:r>
                    </a:p>
                    <a:p>
                      <a:pPr marL="0" marR="0" lvl="0" indent="0" algn="l" rtl="0">
                        <a:lnSpc>
                          <a:spcPct val="100000"/>
                        </a:lnSpc>
                        <a:spcBef>
                          <a:spcPts val="0"/>
                        </a:spcBef>
                        <a:spcAft>
                          <a:spcPts val="0"/>
                        </a:spcAft>
                        <a:buClr>
                          <a:srgbClr val="000000"/>
                        </a:buClr>
                        <a:buSzPts val="1000"/>
                        <a:buFont typeface="Arial"/>
                        <a:buNone/>
                      </a:pPr>
                      <a:endParaRPr sz="1000" dirty="0">
                        <a:latin typeface="Calibri" panose="020F0502020204030204" pitchFamily="34" charset="0"/>
                        <a:cs typeface="Calibri" panose="020F0502020204030204" pitchFamily="34" charset="0"/>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Score and Score Rationale, if applicable: 4 of 5 points</a:t>
                      </a:r>
                      <a:endParaRPr sz="1000" dirty="0">
                        <a:latin typeface="Calibri" panose="020F0502020204030204" pitchFamily="34" charset="0"/>
                        <a:cs typeface="Calibri" panose="020F0502020204030204" pitchFamily="34" charset="0"/>
                      </a:endParaRPr>
                    </a:p>
                    <a:p>
                      <a:pPr marL="171450" marR="0" lvl="0" indent="-171450" algn="l" rtl="0">
                        <a:lnSpc>
                          <a:spcPct val="100000"/>
                        </a:lnSpc>
                        <a:spcBef>
                          <a:spcPts val="0"/>
                        </a:spcBef>
                        <a:spcAft>
                          <a:spcPts val="0"/>
                        </a:spcAft>
                        <a:buClr>
                          <a:srgbClr val="000000"/>
                        </a:buClr>
                        <a:buSzPts val="1000"/>
                        <a:buFont typeface="Arial"/>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Student correctly completes half the table. </a:t>
                      </a: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(+1 points)</a:t>
                      </a:r>
                      <a:endParaRPr sz="1000" dirty="0">
                        <a:latin typeface="Calibri" panose="020F0502020204030204" pitchFamily="34" charset="0"/>
                        <a:cs typeface="Calibri" panose="020F0502020204030204" pitchFamily="34" charset="0"/>
                      </a:endParaRPr>
                    </a:p>
                    <a:p>
                      <a:pPr marL="171450" marR="0" lvl="0" indent="-171450" algn="l" rtl="0">
                        <a:lnSpc>
                          <a:spcPct val="100000"/>
                        </a:lnSpc>
                        <a:spcBef>
                          <a:spcPts val="0"/>
                        </a:spcBef>
                        <a:spcAft>
                          <a:spcPts val="0"/>
                        </a:spcAft>
                        <a:buClr>
                          <a:srgbClr val="000000"/>
                        </a:buClr>
                        <a:buSzPts val="1000"/>
                        <a:buFont typeface="Arial"/>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Student correctly uses the graph to state trends about surface vs. underground mining</a:t>
                      </a: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  (+1 points)</a:t>
                      </a:r>
                    </a:p>
                    <a:p>
                      <a:pPr marL="171450" marR="0" lvl="0" indent="-171450" algn="l" rtl="0">
                        <a:lnSpc>
                          <a:spcPct val="100000"/>
                        </a:lnSpc>
                        <a:spcBef>
                          <a:spcPts val="0"/>
                        </a:spcBef>
                        <a:spcAft>
                          <a:spcPts val="0"/>
                        </a:spcAft>
                        <a:buClr>
                          <a:srgbClr val="000000"/>
                        </a:buClr>
                        <a:buSzPts val="1000"/>
                        <a:buFont typeface="Arial"/>
                        <a:buChar char="-"/>
                      </a:pPr>
                      <a:r>
                        <a:rPr lang="en-US" sz="1000" b="0" u="none" strike="noStrike" cap="none" dirty="0">
                          <a:solidFill>
                            <a:schemeClr val="dk1"/>
                          </a:solidFill>
                          <a:latin typeface="Calibri" panose="020F0502020204030204" pitchFamily="34" charset="0"/>
                          <a:cs typeface="Calibri" panose="020F0502020204030204" pitchFamily="34" charset="0"/>
                          <a:sym typeface="Calibri"/>
                        </a:rPr>
                        <a:t>Student states there would be a negative impact on the economy of Briceville. </a:t>
                      </a:r>
                      <a:r>
                        <a:rPr lang="en-US" sz="1000" b="1" u="none" strike="noStrike" cap="none" dirty="0">
                          <a:solidFill>
                            <a:schemeClr val="dk1"/>
                          </a:solidFill>
                          <a:latin typeface="Calibri" panose="020F0502020204030204" pitchFamily="34" charset="0"/>
                          <a:cs typeface="Calibri" panose="020F0502020204030204" pitchFamily="34" charset="0"/>
                          <a:sym typeface="Calibri"/>
                        </a:rPr>
                        <a:t>(+1 point)</a:t>
                      </a:r>
                    </a:p>
                    <a:p>
                      <a:pPr marL="171450" marR="0" lvl="0" indent="-171450" algn="l" rtl="0">
                        <a:lnSpc>
                          <a:spcPct val="100000"/>
                        </a:lnSpc>
                        <a:spcBef>
                          <a:spcPts val="0"/>
                        </a:spcBef>
                        <a:spcAft>
                          <a:spcPts val="0"/>
                        </a:spcAft>
                        <a:buClr>
                          <a:srgbClr val="000000"/>
                        </a:buClr>
                        <a:buSzPts val="1000"/>
                        <a:buFont typeface="Arial"/>
                        <a:buChar char="-"/>
                      </a:pPr>
                      <a:r>
                        <a:rPr lang="en-US" sz="1000" b="0" u="none" strike="noStrike" cap="none" dirty="0">
                          <a:solidFill>
                            <a:schemeClr val="dk1"/>
                          </a:solidFill>
                          <a:latin typeface="Calibri" panose="020F0502020204030204" pitchFamily="34" charset="0"/>
                          <a:cs typeface="Calibri" panose="020F0502020204030204" pitchFamily="34" charset="0"/>
                          <a:sym typeface="Calibri"/>
                        </a:rPr>
                        <a:t>Student states specific outcomes (Examples: job loss, store closures</a:t>
                      </a:r>
                      <a:r>
                        <a:rPr lang="en-US" sz="1000" b="1" u="none" strike="noStrike" cap="none" dirty="0">
                          <a:solidFill>
                            <a:schemeClr val="dk1"/>
                          </a:solidFill>
                          <a:latin typeface="Calibri" panose="020F0502020204030204" pitchFamily="34" charset="0"/>
                          <a:cs typeface="Calibri" panose="020F0502020204030204" pitchFamily="34" charset="0"/>
                          <a:sym typeface="Calibri"/>
                        </a:rPr>
                        <a:t>).</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b="1" dirty="0">
                          <a:latin typeface="Calibri" panose="020F0502020204030204" pitchFamily="34" charset="0"/>
                          <a:cs typeface="Calibri" panose="020F0502020204030204" pitchFamily="34" charset="0"/>
                        </a:rPr>
                        <a:t>      (+1 point)</a:t>
                      </a:r>
                      <a:endParaRPr sz="1000" b="1"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Feedback &amp; Next Steps for Students to Make Progress:</a:t>
                      </a:r>
                      <a:endParaRPr sz="1000" b="1"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171450" marR="0" lvl="0" indent="-171450" algn="l" rtl="0">
                        <a:lnSpc>
                          <a:spcPct val="100000"/>
                        </a:lnSpc>
                        <a:spcBef>
                          <a:spcPts val="0"/>
                        </a:spcBef>
                        <a:spcAft>
                          <a:spcPts val="0"/>
                        </a:spcAft>
                        <a:buClr>
                          <a:srgbClr val="000000"/>
                        </a:buClr>
                        <a:buSzPts val="1000"/>
                        <a:buFont typeface="Arial"/>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This student needs explicit instruction in analyzing the prompt.  Have student underline the important parts of the prompt to develop a mini-checklist of what should be included in the answer.</a:t>
                      </a:r>
                      <a:endParaRPr sz="1000" dirty="0">
                        <a:latin typeface="Calibri" panose="020F0502020204030204" pitchFamily="34" charset="0"/>
                        <a:cs typeface="Calibri" panose="020F0502020204030204" pitchFamily="34" charset="0"/>
                      </a:endParaRPr>
                    </a:p>
                    <a:p>
                      <a:pPr marL="171450" marR="0" lvl="0" indent="-171450" algn="l" rtl="0">
                        <a:lnSpc>
                          <a:spcPct val="100000"/>
                        </a:lnSpc>
                        <a:spcBef>
                          <a:spcPts val="0"/>
                        </a:spcBef>
                        <a:spcAft>
                          <a:spcPts val="0"/>
                        </a:spcAft>
                        <a:buClr>
                          <a:srgbClr val="000000"/>
                        </a:buClr>
                        <a:buSzPts val="1000"/>
                        <a:buFont typeface="Arial"/>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Ask student to underline the advantages and disadvantages specifically mentioned in the text. </a:t>
                      </a:r>
                      <a:endParaRPr sz="1000" dirty="0">
                        <a:latin typeface="Calibri" panose="020F0502020204030204" pitchFamily="34" charset="0"/>
                        <a:cs typeface="Calibri" panose="020F0502020204030204" pitchFamily="34" charset="0"/>
                      </a:endParaRPr>
                    </a:p>
                  </a:txBody>
                  <a:tcPr marL="91425" marR="91425" marT="91425" marB="91425">
                    <a:lnL w="9525" cap="flat" cmpd="sng">
                      <a:solidFill>
                        <a:srgbClr val="9E9E9E"/>
                      </a:solidFill>
                      <a:prstDash val="solid"/>
                      <a:round/>
                      <a:headEnd type="none" w="sm" len="sm"/>
                      <a:tailEnd type="none" w="sm" len="sm"/>
                    </a:lnL>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panose="020F0502020204030204" pitchFamily="34" charset="0"/>
                          <a:ea typeface="Calibri"/>
                          <a:cs typeface="Calibri" panose="020F0502020204030204" pitchFamily="34" charset="0"/>
                          <a:sym typeface="Calibri"/>
                        </a:rPr>
                        <a:t>Incomplete Student Response - Example B </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Calibri"/>
                          <a:cs typeface="Calibri" panose="020F0502020204030204" pitchFamily="34" charset="0"/>
                          <a:sym typeface="Calibri"/>
                        </a:rPr>
                        <a:t>Student correctly completes the table indicating advantages and disadvantages for each type of mining.</a:t>
                      </a: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Calibri"/>
                          <a:cs typeface="Calibri" panose="020F0502020204030204" pitchFamily="34" charset="0"/>
                          <a:sym typeface="Calibri"/>
                        </a:rPr>
                        <a:t>The graph shows that more coal was being mined from surface mines. </a:t>
                      </a: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Calibri"/>
                          <a:cs typeface="Calibri" panose="020F0502020204030204" pitchFamily="34" charset="0"/>
                          <a:sym typeface="Calibri"/>
                        </a:rPr>
                        <a:t>Student circles that the economic impact would be positive.</a:t>
                      </a:r>
                    </a:p>
                    <a:p>
                      <a:pPr marL="0" marR="0" lvl="0" indent="0" algn="l" rtl="0">
                        <a:lnSpc>
                          <a:spcPct val="100000"/>
                        </a:lnSpc>
                        <a:spcBef>
                          <a:spcPts val="0"/>
                        </a:spcBef>
                        <a:spcAft>
                          <a:spcPts val="0"/>
                        </a:spcAft>
                        <a:buClr>
                          <a:srgbClr val="000000"/>
                        </a:buClr>
                        <a:buSzPts val="1000"/>
                        <a:buFont typeface="Arial"/>
                        <a:buNone/>
                      </a:pPr>
                      <a:endParaRPr lang="en-US" sz="1000" b="0" u="none" strike="noStrike" cap="none" dirty="0">
                        <a:latin typeface="Calibri" panose="020F0502020204030204" pitchFamily="34" charset="0"/>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cs typeface="Calibri" panose="020F0502020204030204" pitchFamily="34" charset="0"/>
                          <a:sym typeface="Calibri"/>
                        </a:rPr>
                        <a:t>Briceville’s coal was underground.  Miners probably didn’t want to go underground anymore and went to work in surface mines.</a:t>
                      </a:r>
                      <a:endParaRPr sz="1000" dirty="0">
                        <a:latin typeface="Calibri" panose="020F0502020204030204" pitchFamily="34" charset="0"/>
                        <a:cs typeface="Calibri" panose="020F0502020204030204" pitchFamily="34" charset="0"/>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lgn="ctr">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Score and Score Rationale, if applicable: 2 of 5 points</a:t>
                      </a:r>
                      <a:endParaRPr sz="1000" dirty="0">
                        <a:latin typeface="Calibri" panose="020F0502020204030204" pitchFamily="34" charset="0"/>
                        <a:cs typeface="Calibri" panose="020F0502020204030204" pitchFamily="34" charset="0"/>
                      </a:endParaRPr>
                    </a:p>
                    <a:p>
                      <a:pPr marL="171450" marR="0" lvl="0" indent="-171450" algn="l" rtl="0">
                        <a:lnSpc>
                          <a:spcPct val="100000"/>
                        </a:lnSpc>
                        <a:spcBef>
                          <a:spcPts val="0"/>
                        </a:spcBef>
                        <a:spcAft>
                          <a:spcPts val="0"/>
                        </a:spcAft>
                        <a:buClr>
                          <a:srgbClr val="000000"/>
                        </a:buClr>
                        <a:buSzPts val="1000"/>
                        <a:buFontTx/>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Student correctly completes the data table. </a:t>
                      </a: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(+2 points)</a:t>
                      </a:r>
                    </a:p>
                    <a:p>
                      <a:pPr marL="171450" marR="0" lvl="0" indent="-171450" algn="l" rtl="0">
                        <a:lnSpc>
                          <a:spcPct val="100000"/>
                        </a:lnSpc>
                        <a:spcBef>
                          <a:spcPts val="0"/>
                        </a:spcBef>
                        <a:spcAft>
                          <a:spcPts val="0"/>
                        </a:spcAft>
                        <a:buClr>
                          <a:srgbClr val="000000"/>
                        </a:buClr>
                        <a:buSzPts val="1000"/>
                        <a:buFontTx/>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Student uses the graph to state that surface mining increased but does not additionally state that underground mining decreased. </a:t>
                      </a: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(+0 points)</a:t>
                      </a:r>
                    </a:p>
                    <a:p>
                      <a:pPr marL="171450" marR="0" lvl="0" indent="-171450" algn="l" rtl="0">
                        <a:lnSpc>
                          <a:spcPct val="100000"/>
                        </a:lnSpc>
                        <a:spcBef>
                          <a:spcPts val="0"/>
                        </a:spcBef>
                        <a:spcAft>
                          <a:spcPts val="0"/>
                        </a:spcAft>
                        <a:buClr>
                          <a:srgbClr val="000000"/>
                        </a:buClr>
                        <a:buSzPts val="1000"/>
                        <a:buFontTx/>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Student indicates that the economic impact would be positive. </a:t>
                      </a: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(+0 points)</a:t>
                      </a:r>
                    </a:p>
                    <a:p>
                      <a:pPr marL="171450" marR="0" lvl="0" indent="-171450" algn="l" rtl="0">
                        <a:lnSpc>
                          <a:spcPct val="100000"/>
                        </a:lnSpc>
                        <a:spcBef>
                          <a:spcPts val="0"/>
                        </a:spcBef>
                        <a:spcAft>
                          <a:spcPts val="0"/>
                        </a:spcAft>
                        <a:buClr>
                          <a:srgbClr val="000000"/>
                        </a:buClr>
                        <a:buSzPts val="1000"/>
                        <a:buFontTx/>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Student does not explain how the type of coal mined in Briceville would have an impact on the economy. </a:t>
                      </a: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(+0 points).</a:t>
                      </a:r>
                    </a:p>
                    <a:p>
                      <a:pPr marL="171450" marR="0" lvl="0" indent="-171450" algn="l" rtl="0">
                        <a:lnSpc>
                          <a:spcPct val="100000"/>
                        </a:lnSpc>
                        <a:spcBef>
                          <a:spcPts val="0"/>
                        </a:spcBef>
                        <a:spcAft>
                          <a:spcPts val="0"/>
                        </a:spcAft>
                        <a:buClr>
                          <a:srgbClr val="000000"/>
                        </a:buClr>
                        <a:buSzPts val="1000"/>
                        <a:buFontTx/>
                        <a:buChar char="-"/>
                      </a:pPr>
                      <a:endParaRPr sz="1000" b="1"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Feedback &amp; Next Steps for Students to Make Progress:</a:t>
                      </a:r>
                      <a:endParaRPr lang="en-US" sz="1000" b="0" u="none" strike="noStrike" cap="none" dirty="0">
                        <a:solidFill>
                          <a:srgbClr val="000000"/>
                        </a:solidFill>
                        <a:latin typeface="Calibri" panose="020F0502020204030204" pitchFamily="34" charset="0"/>
                        <a:ea typeface="Calibri"/>
                        <a:cs typeface="Calibri" panose="020F0502020204030204" pitchFamily="34" charset="0"/>
                        <a:sym typeface="Arial"/>
                      </a:endParaRPr>
                    </a:p>
                    <a:p>
                      <a:pPr marL="171450" marR="0" lvl="0" indent="-171450" algn="l" rtl="0">
                        <a:lnSpc>
                          <a:spcPct val="100000"/>
                        </a:lnSpc>
                        <a:spcBef>
                          <a:spcPts val="0"/>
                        </a:spcBef>
                        <a:spcAft>
                          <a:spcPts val="0"/>
                        </a:spcAft>
                        <a:buClr>
                          <a:srgbClr val="000000"/>
                        </a:buClr>
                        <a:buSzPts val="1000"/>
                        <a:buFont typeface="Calibri" panose="020F0502020204030204" pitchFamily="34" charset="0"/>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The ability to synthesize information from multiple</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      sources is difficult for many students.  This student may        </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      benefit from teacher modeling.  </a:t>
                      </a:r>
                    </a:p>
                    <a:p>
                      <a:pPr marL="171450" marR="0" lvl="0" indent="-171450" algn="l" rtl="0">
                        <a:lnSpc>
                          <a:spcPct val="100000"/>
                        </a:lnSpc>
                        <a:spcBef>
                          <a:spcPts val="0"/>
                        </a:spcBef>
                        <a:spcAft>
                          <a:spcPts val="0"/>
                        </a:spcAft>
                        <a:buClr>
                          <a:srgbClr val="000000"/>
                        </a:buClr>
                        <a:buSzPts val="1000"/>
                        <a:buFontTx/>
                        <a:buChar char="-"/>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This student needs additional help in analyzing the   </a:t>
                      </a:r>
                    </a:p>
                    <a:p>
                      <a:pPr marL="0" marR="0" lvl="0" indent="0" algn="l" rtl="0">
                        <a:lnSpc>
                          <a:spcPct val="100000"/>
                        </a:lnSpc>
                        <a:spcBef>
                          <a:spcPts val="0"/>
                        </a:spcBef>
                        <a:spcAft>
                          <a:spcPts val="0"/>
                        </a:spcAft>
                        <a:buClr>
                          <a:srgbClr val="000000"/>
                        </a:buClr>
                        <a:buSzPts val="1000"/>
                        <a:buFontTx/>
                        <a:buNone/>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      prompt to be sure that all parts of the prompt are    </a:t>
                      </a:r>
                    </a:p>
                    <a:p>
                      <a:pPr marL="0" marR="0" lvl="0" indent="0" algn="l" rtl="0">
                        <a:lnSpc>
                          <a:spcPct val="100000"/>
                        </a:lnSpc>
                        <a:spcBef>
                          <a:spcPts val="0"/>
                        </a:spcBef>
                        <a:spcAft>
                          <a:spcPts val="0"/>
                        </a:spcAft>
                        <a:buClr>
                          <a:srgbClr val="000000"/>
                        </a:buClr>
                        <a:buSzPts val="1000"/>
                        <a:buFontTx/>
                        <a:buNone/>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      addressed. </a:t>
                      </a:r>
                      <a:endParaRPr sz="1000" b="0" u="none" strike="noStrike" cap="none" dirty="0">
                        <a:solidFill>
                          <a:schemeClr val="dk1"/>
                        </a:solidFill>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lgn="ctr">
                      <a:solidFill>
                        <a:srgbClr val="9E9E9E"/>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
        <p:nvSpPr>
          <p:cNvPr id="125" name="Google Shape;125;g7de6b06b86_0_49"/>
          <p:cNvSpPr txBox="1"/>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7</a:t>
            </a:fld>
            <a:endParaRPr sz="800" b="0" i="0" u="none" strike="noStrike" cap="none" dirty="0">
              <a:solidFill>
                <a:srgbClr val="293983"/>
              </a:solidFill>
              <a:latin typeface="Arial Black"/>
              <a:ea typeface="Arial Black"/>
              <a:cs typeface="Arial Black"/>
              <a:sym typeface="Arial Black"/>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Shape 148"/>
        <p:cNvGrpSpPr/>
        <p:nvPr/>
      </p:nvGrpSpPr>
      <p:grpSpPr>
        <a:xfrm>
          <a:off x="0" y="0"/>
          <a:ext cx="0" cy="0"/>
          <a:chOff x="0" y="0"/>
          <a:chExt cx="0" cy="0"/>
        </a:xfrm>
      </p:grpSpPr>
      <p:sp>
        <p:nvSpPr>
          <p:cNvPr id="152" name="Google Shape;152;g7de6b06b86_0_77">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BB7850AF-7FBD-AA55-7361-660F050C6035}"/>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C</a:t>
            </a:r>
          </a:p>
        </p:txBody>
      </p:sp>
      <p:sp>
        <p:nvSpPr>
          <p:cNvPr id="153" name="Google Shape;153;g7de6b06b86_0_77"/>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latin typeface="Calibri"/>
                <a:ea typeface="Calibri"/>
                <a:cs typeface="Calibri"/>
                <a:sym typeface="Calibri"/>
              </a:rPr>
              <a:t>Tennessee District Science Network </a:t>
            </a:r>
            <a:r>
              <a:rPr lang="en-US" sz="1600" b="1" i="0" u="none" strike="noStrike" cap="none" dirty="0">
                <a:solidFill>
                  <a:schemeClr val="dk1"/>
                </a:solidFill>
                <a:latin typeface="Calibri"/>
                <a:ea typeface="Calibri"/>
                <a:cs typeface="Calibri"/>
                <a:sym typeface="Calibri"/>
              </a:rPr>
              <a:t>Task Library</a:t>
            </a:r>
            <a:endParaRPr sz="1400" b="0" i="0" u="none" strike="noStrike" cap="none" dirty="0">
              <a:solidFill>
                <a:srgbClr val="000000"/>
              </a:solidFill>
              <a:latin typeface="Arial"/>
              <a:ea typeface="Arial"/>
              <a:cs typeface="Arial"/>
              <a:sym typeface="Arial"/>
            </a:endParaRPr>
          </a:p>
        </p:txBody>
      </p:sp>
      <p:sp>
        <p:nvSpPr>
          <p:cNvPr id="149" name="Google Shape;149;g7de6b06b86_0_77"/>
          <p:cNvSpPr txBox="1"/>
          <p:nvPr/>
        </p:nvSpPr>
        <p:spPr>
          <a:xfrm>
            <a:off x="405200" y="907264"/>
            <a:ext cx="7221000" cy="516900"/>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latin typeface="Calibri"/>
                <a:ea typeface="Calibri"/>
                <a:cs typeface="Calibri"/>
                <a:sym typeface="Calibri"/>
              </a:rPr>
              <a:t>Briceville Teacher Guide</a:t>
            </a:r>
            <a:endParaRPr sz="1700" b="1" i="0"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r>
              <a:rPr lang="en-US" sz="1400" b="0" i="1" u="none" strike="noStrike" cap="none" dirty="0">
                <a:solidFill>
                  <a:schemeClr val="dk1"/>
                </a:solidFill>
                <a:latin typeface="Calibri"/>
                <a:ea typeface="Calibri"/>
                <a:cs typeface="Calibri"/>
                <a:sym typeface="Calibri"/>
              </a:rPr>
              <a:t>High School Earth and Space Science</a:t>
            </a:r>
            <a:endParaRPr sz="1400" b="0" i="1"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chemeClr val="dk1"/>
              </a:solidFill>
              <a:latin typeface="Calibri"/>
              <a:ea typeface="Calibri"/>
              <a:cs typeface="Calibri"/>
              <a:sym typeface="Calibri"/>
            </a:endParaRPr>
          </a:p>
        </p:txBody>
      </p:sp>
      <p:pic>
        <p:nvPicPr>
          <p:cNvPr id="154" name="Google Shape;154;g7de6b06b86_0_77">
            <a:extLst>
              <a:ext uri="{C183D7F6-B498-43B3-948B-1728B52AA6E4}">
                <adec:decorative xmlns:adec="http://schemas.microsoft.com/office/drawing/2017/decorative" val="1"/>
              </a:ext>
            </a:extLst>
          </p:cNvPr>
          <p:cNvPicPr preferRelativeResize="0"/>
          <p:nvPr/>
        </p:nvPicPr>
        <p:blipFill rotWithShape="1">
          <a:blip r:embed="rId3">
            <a:alphaModFix/>
          </a:blip>
          <a:srcRect l="28890" t="20468" r="35950" b="20796"/>
          <a:stretch/>
        </p:blipFill>
        <p:spPr>
          <a:xfrm>
            <a:off x="6972367" y="188418"/>
            <a:ext cx="441300" cy="442500"/>
          </a:xfrm>
          <a:prstGeom prst="flowChartConnector">
            <a:avLst/>
          </a:prstGeom>
          <a:noFill/>
          <a:ln>
            <a:noFill/>
          </a:ln>
        </p:spPr>
      </p:pic>
      <p:sp>
        <p:nvSpPr>
          <p:cNvPr id="159" name="Google Shape;159;g7de6b06b86_0_77"/>
          <p:cNvSpPr txBox="1"/>
          <p:nvPr/>
        </p:nvSpPr>
        <p:spPr>
          <a:xfrm>
            <a:off x="335245" y="1462631"/>
            <a:ext cx="6857773" cy="473971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1200" b="1" i="0" u="none" strike="noStrike" cap="none" dirty="0">
                <a:solidFill>
                  <a:schemeClr val="dk2"/>
                </a:solidFill>
                <a:latin typeface="Calibri" panose="020F0502020204030204" pitchFamily="34" charset="0"/>
                <a:ea typeface="Calibri"/>
                <a:cs typeface="Calibri" panose="020F0502020204030204" pitchFamily="34" charset="0"/>
                <a:sym typeface="Calibri"/>
              </a:rPr>
              <a:t>Prompt C</a:t>
            </a:r>
            <a:endParaRPr dirty="0">
              <a:latin typeface="Calibri" panose="020F0502020204030204" pitchFamily="34" charset="0"/>
              <a:cs typeface="Calibri" panose="020F0502020204030204" pitchFamily="34" charset="0"/>
            </a:endParaRPr>
          </a:p>
          <a:p>
            <a:pPr lvl="0">
              <a:lnSpc>
                <a:spcPct val="150000"/>
              </a:lnSpc>
            </a:pPr>
            <a:r>
              <a:rPr lang="en-US" sz="1000" b="1" i="0" u="none" strike="noStrike" cap="none" dirty="0">
                <a:solidFill>
                  <a:schemeClr val="tx1"/>
                </a:solidFill>
                <a:latin typeface="Calibri" panose="020F0502020204030204" pitchFamily="34" charset="0"/>
                <a:ea typeface="Calibri"/>
                <a:cs typeface="Calibri" panose="020F0502020204030204" pitchFamily="34" charset="0"/>
                <a:sym typeface="Calibri"/>
              </a:rPr>
              <a:t>Students are provided with informational text about the use of coal and natural gas to produce electricity.  Students are asked to produce two graphs showing “trend” relationships based on the information provided</a:t>
            </a:r>
            <a:r>
              <a:rPr lang="en-US" sz="1000" b="1" dirty="0">
                <a:solidFill>
                  <a:schemeClr val="tx1"/>
                </a:solidFill>
                <a:latin typeface="Calibri" panose="020F0502020204030204" pitchFamily="34" charset="0"/>
                <a:ea typeface="Calibri"/>
                <a:cs typeface="Calibri" panose="020F0502020204030204" pitchFamily="34" charset="0"/>
                <a:sym typeface="Calibri"/>
              </a:rPr>
              <a:t>.   </a:t>
            </a:r>
            <a:endParaRPr sz="1000" b="1" i="0" u="none" strike="noStrike" cap="none" dirty="0">
              <a:solidFill>
                <a:schemeClr val="tx1"/>
              </a:solidFill>
              <a:latin typeface="Calibri" panose="020F0502020204030204" pitchFamily="34" charset="0"/>
              <a:ea typeface="Calibri"/>
              <a:cs typeface="Calibri" panose="020F0502020204030204" pitchFamily="34" charset="0"/>
              <a:sym typeface="Calibri"/>
            </a:endParaRPr>
          </a:p>
          <a:p>
            <a:pPr lvl="0"/>
            <a:endParaRPr lang="en-US" sz="1000" dirty="0">
              <a:solidFill>
                <a:schemeClr val="dk1"/>
              </a:solidFill>
              <a:latin typeface="Calibri" panose="020F0502020204030204" pitchFamily="34" charset="0"/>
              <a:ea typeface="Calibri"/>
              <a:cs typeface="Calibri" panose="020F0502020204030204" pitchFamily="34" charset="0"/>
              <a:sym typeface="Calibri"/>
            </a:endParaRPr>
          </a:p>
          <a:p>
            <a:pPr lvl="0">
              <a:lnSpc>
                <a:spcPct val="150000"/>
              </a:lnSpc>
            </a:pPr>
            <a:r>
              <a:rPr lang="en-US" sz="1000" dirty="0">
                <a:solidFill>
                  <a:schemeClr val="dk1"/>
                </a:solidFill>
                <a:latin typeface="Calibri" panose="020F0502020204030204" pitchFamily="34" charset="0"/>
                <a:ea typeface="Calibri"/>
                <a:cs typeface="Calibri" panose="020F0502020204030204" pitchFamily="34" charset="0"/>
                <a:sym typeface="Calibri"/>
              </a:rPr>
              <a:t>1.  Create a graph to communicate the relationship between the use of coal and the use of natural gas found in the information in the Text 2 bullets above.  Include the following on the graph:</a:t>
            </a:r>
          </a:p>
          <a:p>
            <a:pPr lvl="0"/>
            <a:endParaRPr lang="en-US" sz="1000" dirty="0">
              <a:solidFill>
                <a:schemeClr val="dk1"/>
              </a:solidFill>
              <a:latin typeface="Calibri" panose="020F0502020204030204" pitchFamily="34" charset="0"/>
              <a:ea typeface="Calibri"/>
              <a:cs typeface="Calibri" panose="020F0502020204030204" pitchFamily="34" charset="0"/>
              <a:sym typeface="Calibri"/>
            </a:endParaRPr>
          </a:p>
          <a:p>
            <a:pPr lvl="0">
              <a:lnSpc>
                <a:spcPct val="150000"/>
              </a:lnSpc>
            </a:pPr>
            <a:r>
              <a:rPr lang="en-US" sz="1000" dirty="0">
                <a:solidFill>
                  <a:schemeClr val="dk1"/>
                </a:solidFill>
                <a:latin typeface="Calibri" panose="020F0502020204030204" pitchFamily="34" charset="0"/>
                <a:ea typeface="Calibri"/>
                <a:cs typeface="Calibri" panose="020F0502020204030204" pitchFamily="34" charset="0"/>
                <a:sym typeface="Calibri"/>
              </a:rPr>
              <a:t>Use a dashed line (- - - -)   to show the overall trend in coal as a primary source of electricity over time.</a:t>
            </a:r>
          </a:p>
          <a:p>
            <a:pPr lvl="0">
              <a:lnSpc>
                <a:spcPct val="150000"/>
              </a:lnSpc>
            </a:pPr>
            <a:r>
              <a:rPr lang="en-US" sz="1000" dirty="0">
                <a:solidFill>
                  <a:schemeClr val="dk1"/>
                </a:solidFill>
                <a:latin typeface="Calibri" panose="020F0502020204030204" pitchFamily="34" charset="0"/>
                <a:ea typeface="Calibri"/>
                <a:cs typeface="Calibri" panose="020F0502020204030204" pitchFamily="34" charset="0"/>
                <a:sym typeface="Calibri"/>
              </a:rPr>
              <a:t>Use a solid line ( - )  to show the overall trend in the supply of natural gas available over time.</a:t>
            </a:r>
            <a:endParaRPr sz="1000" b="0" i="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None/>
            </a:pPr>
            <a:endParaRPr sz="1000" b="0" i="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lvl="0">
              <a:lnSpc>
                <a:spcPct val="150000"/>
              </a:lnSpc>
            </a:pPr>
            <a:r>
              <a:rPr lang="en-US" sz="1000" dirty="0">
                <a:solidFill>
                  <a:schemeClr val="dk1"/>
                </a:solidFill>
                <a:latin typeface="Calibri" panose="020F0502020204030204" pitchFamily="34" charset="0"/>
                <a:ea typeface="Calibri"/>
                <a:cs typeface="Calibri" panose="020F0502020204030204" pitchFamily="34" charset="0"/>
                <a:sym typeface="Calibri"/>
              </a:rPr>
              <a:t>2. Create a graph to communicate the relationship between the number of coal-removing machines and the number of employed coal miners as stated in the Text 2 bullets in the information above.  Include the following on the graph:</a:t>
            </a:r>
          </a:p>
          <a:p>
            <a:pPr lvl="0"/>
            <a:endParaRPr lang="en-US" sz="1000" dirty="0">
              <a:solidFill>
                <a:schemeClr val="dk1"/>
              </a:solidFill>
              <a:latin typeface="Calibri" panose="020F0502020204030204" pitchFamily="34" charset="0"/>
              <a:ea typeface="Calibri"/>
              <a:cs typeface="Calibri" panose="020F0502020204030204" pitchFamily="34" charset="0"/>
              <a:sym typeface="Calibri"/>
            </a:endParaRPr>
          </a:p>
          <a:p>
            <a:pPr lvl="0">
              <a:lnSpc>
                <a:spcPct val="150000"/>
              </a:lnSpc>
            </a:pPr>
            <a:r>
              <a:rPr lang="en-US" sz="1000" dirty="0">
                <a:solidFill>
                  <a:schemeClr val="dk1"/>
                </a:solidFill>
                <a:latin typeface="Calibri" panose="020F0502020204030204" pitchFamily="34" charset="0"/>
                <a:ea typeface="Calibri"/>
                <a:cs typeface="Calibri" panose="020F0502020204030204" pitchFamily="34" charset="0"/>
                <a:sym typeface="Calibri"/>
              </a:rPr>
              <a:t>Use a dashed line (- - - -)   to show the overall trend in the number of employed coal miners in the US  </a:t>
            </a:r>
          </a:p>
          <a:p>
            <a:pPr lvl="0">
              <a:lnSpc>
                <a:spcPct val="150000"/>
              </a:lnSpc>
            </a:pPr>
            <a:r>
              <a:rPr lang="en-US" sz="1000" dirty="0">
                <a:solidFill>
                  <a:schemeClr val="dk1"/>
                </a:solidFill>
                <a:latin typeface="Calibri" panose="020F0502020204030204" pitchFamily="34" charset="0"/>
                <a:ea typeface="Calibri"/>
                <a:cs typeface="Calibri" panose="020F0502020204030204" pitchFamily="34" charset="0"/>
                <a:sym typeface="Calibri"/>
              </a:rPr>
              <a:t>used to obtain and produce coal.</a:t>
            </a:r>
          </a:p>
          <a:p>
            <a:pPr lvl="0">
              <a:lnSpc>
                <a:spcPct val="150000"/>
              </a:lnSpc>
            </a:pPr>
            <a:r>
              <a:rPr lang="en-US" sz="1000" dirty="0">
                <a:solidFill>
                  <a:schemeClr val="dk1"/>
                </a:solidFill>
                <a:latin typeface="Calibri" panose="020F0502020204030204" pitchFamily="34" charset="0"/>
                <a:ea typeface="Calibri"/>
                <a:cs typeface="Calibri" panose="020F0502020204030204" pitchFamily="34" charset="0"/>
                <a:sym typeface="Calibri"/>
              </a:rPr>
              <a:t>Use a solid line ( - )  to show the overall trend in the use of machines to obtain and produce coal.</a:t>
            </a:r>
          </a:p>
          <a:p>
            <a:pPr lvl="0"/>
            <a:endParaRPr lang="en-US" sz="1000" b="1" dirty="0">
              <a:solidFill>
                <a:schemeClr val="bg2"/>
              </a:solidFill>
              <a:latin typeface="Calibri" panose="020F0502020204030204" pitchFamily="34" charset="0"/>
              <a:ea typeface="Calibri"/>
              <a:cs typeface="Calibri" panose="020F0502020204030204" pitchFamily="34" charset="0"/>
              <a:sym typeface="Calibri"/>
            </a:endParaRPr>
          </a:p>
          <a:p>
            <a:pPr lvl="0">
              <a:lnSpc>
                <a:spcPct val="150000"/>
              </a:lnSpc>
            </a:pPr>
            <a:r>
              <a:rPr lang="en-US" sz="1000" b="1" dirty="0">
                <a:solidFill>
                  <a:schemeClr val="tx1"/>
                </a:solidFill>
                <a:latin typeface="Calibri" panose="020F0502020204030204" pitchFamily="34" charset="0"/>
                <a:ea typeface="Calibri"/>
                <a:cs typeface="Calibri" panose="020F0502020204030204" pitchFamily="34" charset="0"/>
                <a:sym typeface="Calibri"/>
              </a:rPr>
              <a:t>Students are also asked to identify two of the items (bullet points) from the informational text table and explain how those factors could have had a negative impact on the economy of Briceville.</a:t>
            </a:r>
          </a:p>
          <a:p>
            <a:pPr lvl="0">
              <a:lnSpc>
                <a:spcPct val="150000"/>
              </a:lnSpc>
            </a:pPr>
            <a:endParaRPr lang="en-US" sz="1000" dirty="0">
              <a:latin typeface="Calibri" panose="020F0502020204030204" pitchFamily="34" charset="0"/>
              <a:cs typeface="Calibri" panose="020F0502020204030204" pitchFamily="34" charset="0"/>
            </a:endParaRPr>
          </a:p>
          <a:p>
            <a:pPr lvl="0">
              <a:lnSpc>
                <a:spcPct val="150000"/>
              </a:lnSpc>
            </a:pPr>
            <a:r>
              <a:rPr lang="en-US" sz="1000" dirty="0">
                <a:latin typeface="Calibri" panose="020F0502020204030204" pitchFamily="34" charset="0"/>
                <a:cs typeface="Calibri" panose="020F0502020204030204" pitchFamily="34" charset="0"/>
              </a:rPr>
              <a:t>Select two of the items (bullet points) from the table and explain how those factors could have had an impact on the economy of Briceville.</a:t>
            </a:r>
            <a:endParaRPr sz="1000" dirty="0">
              <a:latin typeface="Calibri" panose="020F0502020204030204" pitchFamily="34" charset="0"/>
              <a:cs typeface="Calibri" panose="020F0502020204030204" pitchFamily="34" charset="0"/>
            </a:endParaRPr>
          </a:p>
        </p:txBody>
      </p:sp>
      <p:graphicFrame>
        <p:nvGraphicFramePr>
          <p:cNvPr id="160" name="Google Shape;160;g7de6b06b86_0_77"/>
          <p:cNvGraphicFramePr/>
          <p:nvPr>
            <p:extLst>
              <p:ext uri="{D42A27DB-BD31-4B8C-83A1-F6EECF244321}">
                <p14:modId xmlns:p14="http://schemas.microsoft.com/office/powerpoint/2010/main" val="2353320468"/>
              </p:ext>
            </p:extLst>
          </p:nvPr>
        </p:nvGraphicFramePr>
        <p:xfrm>
          <a:off x="502437" y="7233840"/>
          <a:ext cx="6767525" cy="2362110"/>
        </p:xfrm>
        <a:graphic>
          <a:graphicData uri="http://schemas.openxmlformats.org/drawingml/2006/table">
            <a:tbl>
              <a:tblPr firstRow="1">
                <a:noFill/>
                <a:tableStyleId>{0E35543B-22AB-47CF-B96D-33614B9F213A}</a:tableStyleId>
              </a:tblPr>
              <a:tblGrid>
                <a:gridCol w="867925">
                  <a:extLst>
                    <a:ext uri="{9D8B030D-6E8A-4147-A177-3AD203B41FA5}">
                      <a16:colId xmlns:a16="http://schemas.microsoft.com/office/drawing/2014/main" val="20000"/>
                    </a:ext>
                  </a:extLst>
                </a:gridCol>
                <a:gridCol w="5899600">
                  <a:extLst>
                    <a:ext uri="{9D8B030D-6E8A-4147-A177-3AD203B41FA5}">
                      <a16:colId xmlns:a16="http://schemas.microsoft.com/office/drawing/2014/main" val="20001"/>
                    </a:ext>
                  </a:extLst>
                </a:gridCol>
              </a:tblGrid>
              <a:tr h="381000">
                <a:tc gridSpan="2">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latin typeface="Calibri" panose="020F0502020204030204" pitchFamily="34" charset="0"/>
                          <a:ea typeface="Calibri"/>
                          <a:cs typeface="Calibri" panose="020F0502020204030204" pitchFamily="34" charset="0"/>
                          <a:sym typeface="Calibri"/>
                        </a:rPr>
                        <a:t>This prompt assesses: </a:t>
                      </a:r>
                      <a:endParaRPr sz="1200" b="1"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tc hMerge="1">
                  <a:txBody>
                    <a:bodyPr/>
                    <a:lstStyle/>
                    <a:p>
                      <a:endParaRPr lang="en-US"/>
                    </a:p>
                  </a:txBody>
                  <a:tcPr/>
                </a:tc>
                <a:extLst>
                  <a:ext uri="{0D108BD9-81ED-4DB2-BD59-A6C34878D82A}">
                    <a16:rowId xmlns:a16="http://schemas.microsoft.com/office/drawing/2014/main" val="10000"/>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AD5207"/>
                          </a:solidFill>
                          <a:latin typeface="Calibri" panose="020F0502020204030204" pitchFamily="34" charset="0"/>
                          <a:ea typeface="Tahoma"/>
                          <a:cs typeface="Calibri" panose="020F0502020204030204" pitchFamily="34" charset="0"/>
                          <a:sym typeface="Tahoma"/>
                        </a:rPr>
                        <a:t>DCI</a:t>
                      </a:r>
                      <a:endParaRPr sz="1000" b="1" u="none" strike="noStrike" cap="none" dirty="0">
                        <a:solidFill>
                          <a:srgbClr val="AD5207"/>
                        </a:solidFill>
                        <a:latin typeface="Calibri" panose="020F0502020204030204" pitchFamily="34" charset="0"/>
                        <a:ea typeface="Tahoma"/>
                        <a:cs typeface="Calibri" panose="020F0502020204030204" pitchFamily="34" charset="0"/>
                        <a:sym typeface="Tahoma"/>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All forms of energy production and other resource extraction have associated economic, social, environmental, and geopolitical costs and risks as well as benefits.  New technologies and social regulations can change the balance of these factors.</a:t>
                      </a:r>
                    </a:p>
                  </a:txBody>
                  <a:tcPr marL="91425" marR="91425" marT="91425" marB="91425"/>
                </a:tc>
                <a:extLst>
                  <a:ext uri="{0D108BD9-81ED-4DB2-BD59-A6C34878D82A}">
                    <a16:rowId xmlns:a16="http://schemas.microsoft.com/office/drawing/2014/main" val="10001"/>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2"/>
                          </a:solidFill>
                          <a:latin typeface="Calibri" panose="020F0502020204030204" pitchFamily="34" charset="0"/>
                          <a:ea typeface="Tahoma"/>
                          <a:cs typeface="Calibri" panose="020F0502020204030204" pitchFamily="34" charset="0"/>
                          <a:sym typeface="Tahoma"/>
                        </a:rPr>
                        <a:t>SEP</a:t>
                      </a:r>
                      <a:endParaRPr sz="1000" b="1" u="none" strike="noStrike" cap="none" dirty="0">
                        <a:solidFill>
                          <a:schemeClr val="dk2"/>
                        </a:solidFill>
                        <a:latin typeface="Calibri" panose="020F0502020204030204" pitchFamily="34" charset="0"/>
                        <a:ea typeface="Tahoma"/>
                        <a:cs typeface="Calibri" panose="020F0502020204030204" pitchFamily="34" charset="0"/>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u="none" strike="noStrike" cap="none" dirty="0">
                          <a:latin typeface="Calibri" panose="020F0502020204030204" pitchFamily="34" charset="0"/>
                          <a:ea typeface="Calibri"/>
                          <a:cs typeface="Calibri" panose="020F0502020204030204" pitchFamily="34" charset="0"/>
                          <a:sym typeface="Calibri"/>
                        </a:rPr>
                        <a:t>Obtaining, evaluating, and communicating information from scientific texts in order to derive meaning, evaluate validity, and integrate information.</a:t>
                      </a:r>
                    </a:p>
                    <a:p>
                      <a:pPr marL="0" marR="0" lvl="0" indent="0" algn="l" rtl="0">
                        <a:lnSpc>
                          <a:spcPct val="100000"/>
                        </a:lnSpc>
                        <a:spcBef>
                          <a:spcPts val="0"/>
                        </a:spcBef>
                        <a:spcAft>
                          <a:spcPts val="0"/>
                        </a:spcAft>
                        <a:buClr>
                          <a:schemeClr val="dk1"/>
                        </a:buClr>
                        <a:buSzPts val="1100"/>
                        <a:buFont typeface="Arial"/>
                        <a:buNone/>
                      </a:pPr>
                      <a:endParaRPr sz="1000" u="none" strike="noStrike" cap="none" dirty="0">
                        <a:latin typeface="Calibri" panose="020F0502020204030204" pitchFamily="34" charset="0"/>
                        <a:ea typeface="Calibri"/>
                        <a:cs typeface="Calibri" panose="020F0502020204030204" pitchFamily="34" charset="0"/>
                        <a:sym typeface="Calibri"/>
                      </a:endParaRPr>
                    </a:p>
                  </a:txBody>
                  <a:tcPr marL="91425" marR="91425" marT="91425" marB="91425"/>
                </a:tc>
                <a:extLst>
                  <a:ext uri="{0D108BD9-81ED-4DB2-BD59-A6C34878D82A}">
                    <a16:rowId xmlns:a16="http://schemas.microsoft.com/office/drawing/2014/main" val="10002"/>
                  </a:ext>
                </a:extLst>
              </a:tr>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rgbClr val="008000"/>
                          </a:solidFill>
                          <a:latin typeface="Calibri" panose="020F0502020204030204" pitchFamily="34" charset="0"/>
                          <a:ea typeface="Tahoma"/>
                          <a:cs typeface="Calibri" panose="020F0502020204030204" pitchFamily="34" charset="0"/>
                          <a:sym typeface="Tahoma"/>
                        </a:rPr>
                        <a:t>CCC</a:t>
                      </a:r>
                      <a:endParaRPr sz="1000" b="1" u="none" strike="noStrike" cap="none" dirty="0">
                        <a:solidFill>
                          <a:srgbClr val="008000"/>
                        </a:solidFill>
                        <a:latin typeface="Calibri" panose="020F0502020204030204" pitchFamily="34" charset="0"/>
                        <a:ea typeface="Tahoma"/>
                        <a:cs typeface="Calibri" panose="020F0502020204030204" pitchFamily="34" charset="0"/>
                        <a:sym typeface="Tahoma"/>
                      </a:endParaRPr>
                    </a:p>
                  </a:txBody>
                  <a:tcPr marL="91425" marR="91425" marT="91425" marB="91425"/>
                </a:tc>
                <a:tc>
                  <a:txBody>
                    <a:bodyPr/>
                    <a:lstStyle/>
                    <a:p>
                      <a:pPr marL="0" marR="0" lvl="0" indent="0" algn="l" rtl="0">
                        <a:lnSpc>
                          <a:spcPct val="100000"/>
                        </a:lnSpc>
                        <a:spcBef>
                          <a:spcPts val="0"/>
                        </a:spcBef>
                        <a:spcAft>
                          <a:spcPts val="0"/>
                        </a:spcAft>
                        <a:buClr>
                          <a:schemeClr val="dk1"/>
                        </a:buClr>
                        <a:buSzPts val="1100"/>
                        <a:buFont typeface="Arial"/>
                        <a:buNone/>
                      </a:pPr>
                      <a:r>
                        <a:rPr lang="en-US" sz="1000" dirty="0">
                          <a:latin typeface="Calibri" panose="020F0502020204030204" pitchFamily="34" charset="0"/>
                          <a:cs typeface="Calibri" panose="020F0502020204030204" pitchFamily="34" charset="0"/>
                        </a:rPr>
                        <a:t>Phenomena may have more than one cause, and some cause and effect relationships in systems can only be described using probability.</a:t>
                      </a:r>
                    </a:p>
                    <a:p>
                      <a:pPr marL="0" marR="0" lvl="0" indent="0" algn="l" rtl="0">
                        <a:lnSpc>
                          <a:spcPct val="100000"/>
                        </a:lnSpc>
                        <a:spcBef>
                          <a:spcPts val="0"/>
                        </a:spcBef>
                        <a:spcAft>
                          <a:spcPts val="0"/>
                        </a:spcAft>
                        <a:buClr>
                          <a:schemeClr val="dk1"/>
                        </a:buClr>
                        <a:buSzPts val="1100"/>
                        <a:buFont typeface="Arial"/>
                        <a:buNone/>
                      </a:pPr>
                      <a:endParaRPr dirty="0">
                        <a:latin typeface="Calibri" panose="020F0502020204030204" pitchFamily="34" charset="0"/>
                        <a:cs typeface="Calibri" panose="020F0502020204030204" pitchFamily="34" charset="0"/>
                      </a:endParaRPr>
                    </a:p>
                  </a:txBody>
                  <a:tcPr marL="91425" marR="91425" marT="91425" marB="91425"/>
                </a:tc>
                <a:extLst>
                  <a:ext uri="{0D108BD9-81ED-4DB2-BD59-A6C34878D82A}">
                    <a16:rowId xmlns:a16="http://schemas.microsoft.com/office/drawing/2014/main" val="10003"/>
                  </a:ext>
                </a:extLst>
              </a:tr>
            </a:tbl>
          </a:graphicData>
        </a:graphic>
      </p:graphicFrame>
      <p:sp>
        <p:nvSpPr>
          <p:cNvPr id="155" name="Google Shape;155;g7de6b06b86_0_77"/>
          <p:cNvSpPr txBox="1"/>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8</a:t>
            </a:fld>
            <a:endParaRPr sz="800" b="0" i="0" u="none" strike="noStrike" cap="none" dirty="0">
              <a:solidFill>
                <a:srgbClr val="293983"/>
              </a:solidFill>
              <a:latin typeface="Arial Black"/>
              <a:ea typeface="Arial Black"/>
              <a:cs typeface="Arial Black"/>
              <a:sym typeface="Arial Black"/>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Shape 166"/>
        <p:cNvGrpSpPr/>
        <p:nvPr/>
      </p:nvGrpSpPr>
      <p:grpSpPr>
        <a:xfrm>
          <a:off x="0" y="0"/>
          <a:ext cx="0" cy="0"/>
          <a:chOff x="0" y="0"/>
          <a:chExt cx="0" cy="0"/>
        </a:xfrm>
      </p:grpSpPr>
      <p:sp>
        <p:nvSpPr>
          <p:cNvPr id="170" name="Google Shape;170;p2">
            <a:extLst>
              <a:ext uri="{C183D7F6-B498-43B3-948B-1728B52AA6E4}">
                <adec:decorative xmlns:adec="http://schemas.microsoft.com/office/drawing/2017/decorative" val="1"/>
              </a:ext>
            </a:extLst>
          </p:cNvPr>
          <p:cNvSpPr/>
          <p:nvPr/>
        </p:nvSpPr>
        <p:spPr>
          <a:xfrm>
            <a:off x="0" y="12049"/>
            <a:ext cx="7772400" cy="813300"/>
          </a:xfrm>
          <a:prstGeom prst="rect">
            <a:avLst/>
          </a:prstGeom>
          <a:solidFill>
            <a:srgbClr val="F2F2F2"/>
          </a:solidFill>
          <a:ln w="9525" cap="flat" cmpd="sng">
            <a:solidFill>
              <a:srgbClr val="B7B7B7"/>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Calibri"/>
              <a:ea typeface="Calibri"/>
              <a:cs typeface="Calibri"/>
              <a:sym typeface="Calibri"/>
            </a:endParaRPr>
          </a:p>
        </p:txBody>
      </p:sp>
      <p:sp>
        <p:nvSpPr>
          <p:cNvPr id="2" name="Title 1">
            <a:extLst>
              <a:ext uri="{FF2B5EF4-FFF2-40B4-BE49-F238E27FC236}">
                <a16:creationId xmlns:a16="http://schemas.microsoft.com/office/drawing/2014/main" id="{B690076F-1D45-E333-35D3-79CDD4FE4BFA}"/>
              </a:ext>
            </a:extLst>
          </p:cNvPr>
          <p:cNvSpPr>
            <a:spLocks noGrp="1"/>
          </p:cNvSpPr>
          <p:nvPr>
            <p:ph type="title" idx="4294967295"/>
          </p:nvPr>
        </p:nvSpPr>
        <p:spPr>
          <a:xfrm>
            <a:off x="388620" y="-276999"/>
            <a:ext cx="6995160" cy="276999"/>
          </a:xfrm>
        </p:spPr>
        <p:txBody>
          <a:bodyPr spcFirstLastPara="1" wrap="square" lIns="0" tIns="0" rIns="0" bIns="0" anchor="b" anchorCtr="0">
            <a:spAutoFit/>
          </a:bodyPr>
          <a:lstStyle/>
          <a:p>
            <a:r>
              <a:rPr lang="en-US" dirty="0"/>
              <a:t>Prompt C (continued)</a:t>
            </a:r>
          </a:p>
        </p:txBody>
      </p:sp>
      <p:sp>
        <p:nvSpPr>
          <p:cNvPr id="171" name="Google Shape;171;p2"/>
          <p:cNvSpPr txBox="1"/>
          <p:nvPr/>
        </p:nvSpPr>
        <p:spPr>
          <a:xfrm>
            <a:off x="2286000" y="153949"/>
            <a:ext cx="4524300" cy="584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dirty="0">
                <a:solidFill>
                  <a:schemeClr val="dk1"/>
                </a:solidFill>
                <a:latin typeface="Calibri"/>
                <a:ea typeface="Calibri"/>
                <a:cs typeface="Calibri"/>
                <a:sym typeface="Calibri"/>
              </a:rPr>
              <a:t>Tennessee District Science Network </a:t>
            </a:r>
            <a:r>
              <a:rPr lang="en-US" sz="1600" b="1" i="0" u="none" strike="noStrike" cap="none" dirty="0">
                <a:solidFill>
                  <a:schemeClr val="dk1"/>
                </a:solidFill>
                <a:latin typeface="Calibri"/>
                <a:ea typeface="Calibri"/>
                <a:cs typeface="Calibri"/>
                <a:sym typeface="Calibri"/>
              </a:rPr>
              <a:t>Task Library</a:t>
            </a:r>
            <a:endParaRPr sz="1400" b="0" i="0" u="none" strike="noStrike" cap="none" dirty="0">
              <a:solidFill>
                <a:srgbClr val="000000"/>
              </a:solidFill>
              <a:latin typeface="Arial"/>
              <a:ea typeface="Arial"/>
              <a:cs typeface="Arial"/>
              <a:sym typeface="Arial"/>
            </a:endParaRPr>
          </a:p>
        </p:txBody>
      </p:sp>
      <p:sp>
        <p:nvSpPr>
          <p:cNvPr id="167" name="Google Shape;167;p2"/>
          <p:cNvSpPr txBox="1"/>
          <p:nvPr/>
        </p:nvSpPr>
        <p:spPr>
          <a:xfrm>
            <a:off x="405200" y="907263"/>
            <a:ext cx="7221000" cy="987277"/>
          </a:xfrm>
          <a:prstGeom prst="rect">
            <a:avLst/>
          </a:prstGeom>
          <a:noFill/>
          <a:ln>
            <a:noFill/>
          </a:ln>
        </p:spPr>
        <p:txBody>
          <a:bodyPr spcFirstLastPara="1" wrap="square" lIns="0" tIns="12700" rIns="0" bIns="0" anchor="t" anchorCtr="0">
            <a:noAutofit/>
          </a:bodyPr>
          <a:lstStyle/>
          <a:p>
            <a:pPr marL="12700" marR="0" lvl="0" indent="0" algn="l" rtl="0">
              <a:lnSpc>
                <a:spcPct val="100000"/>
              </a:lnSpc>
              <a:spcBef>
                <a:spcPts val="0"/>
              </a:spcBef>
              <a:spcAft>
                <a:spcPts val="0"/>
              </a:spcAft>
              <a:buClr>
                <a:srgbClr val="000000"/>
              </a:buClr>
              <a:buSzPts val="1700"/>
              <a:buFont typeface="Arial"/>
              <a:buNone/>
            </a:pPr>
            <a:r>
              <a:rPr lang="en-US" sz="1700" b="1" i="0" u="none" strike="noStrike" cap="none" dirty="0">
                <a:solidFill>
                  <a:schemeClr val="dk1"/>
                </a:solidFill>
                <a:latin typeface="Calibri"/>
                <a:ea typeface="Calibri"/>
                <a:cs typeface="Calibri"/>
                <a:sym typeface="Calibri"/>
              </a:rPr>
              <a:t>Briceville Teacher Guide</a:t>
            </a:r>
            <a:endParaRPr sz="1700" b="1" i="0"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400"/>
              <a:buFont typeface="Arial"/>
              <a:buNone/>
            </a:pPr>
            <a:r>
              <a:rPr lang="en-US" sz="1400" b="0" i="1" u="none" strike="noStrike" cap="none" dirty="0">
                <a:solidFill>
                  <a:schemeClr val="dk1"/>
                </a:solidFill>
                <a:latin typeface="Calibri"/>
                <a:ea typeface="Calibri"/>
                <a:cs typeface="Calibri"/>
                <a:sym typeface="Calibri"/>
              </a:rPr>
              <a:t>High School Earth and Space Science</a:t>
            </a:r>
            <a:endParaRPr sz="1400" b="0" i="1"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None/>
            </a:pPr>
            <a:r>
              <a:rPr lang="en-US" sz="1200" b="1" i="0" u="none" strike="noStrike" cap="none" dirty="0">
                <a:solidFill>
                  <a:schemeClr val="dk2"/>
                </a:solidFill>
                <a:latin typeface="Calibri"/>
                <a:ea typeface="Calibri"/>
                <a:cs typeface="Calibri"/>
                <a:sym typeface="Calibri"/>
              </a:rPr>
              <a:t>Prompt C Continued</a:t>
            </a:r>
            <a:endParaRPr dirty="0"/>
          </a:p>
          <a:p>
            <a:pPr marL="12700" marR="0" lvl="0" indent="0" algn="l" rtl="0">
              <a:lnSpc>
                <a:spcPct val="100000"/>
              </a:lnSpc>
              <a:spcBef>
                <a:spcPts val="0"/>
              </a:spcBef>
              <a:spcAft>
                <a:spcPts val="0"/>
              </a:spcAft>
              <a:buClr>
                <a:srgbClr val="000000"/>
              </a:buClr>
              <a:buSzPts val="1400"/>
              <a:buFont typeface="Arial"/>
              <a:buNone/>
            </a:pPr>
            <a:endParaRPr sz="1400" b="0" i="1" u="none" strike="noStrike" cap="none" dirty="0">
              <a:solidFill>
                <a:schemeClr val="dk1"/>
              </a:solidFill>
              <a:latin typeface="Calibri"/>
              <a:ea typeface="Calibri"/>
              <a:cs typeface="Calibri"/>
              <a:sym typeface="Calibri"/>
            </a:endParaRPr>
          </a:p>
          <a:p>
            <a:pPr marL="12700" marR="0" lvl="0" indent="0" algn="l" rtl="0">
              <a:lnSpc>
                <a:spcPct val="100000"/>
              </a:lnSpc>
              <a:spcBef>
                <a:spcPts val="0"/>
              </a:spcBef>
              <a:spcAft>
                <a:spcPts val="0"/>
              </a:spcAft>
              <a:buClr>
                <a:srgbClr val="000000"/>
              </a:buClr>
              <a:buSzPts val="1700"/>
              <a:buFont typeface="Arial"/>
              <a:buNone/>
            </a:pPr>
            <a:endParaRPr sz="1700" b="1" i="0" u="none" strike="noStrike" cap="none" dirty="0">
              <a:solidFill>
                <a:schemeClr val="dk1"/>
              </a:solidFill>
              <a:latin typeface="Calibri"/>
              <a:ea typeface="Calibri"/>
              <a:cs typeface="Calibri"/>
              <a:sym typeface="Calibri"/>
            </a:endParaRPr>
          </a:p>
        </p:txBody>
      </p:sp>
      <p:pic>
        <p:nvPicPr>
          <p:cNvPr id="172" name="Google Shape;172;p2">
            <a:extLst>
              <a:ext uri="{C183D7F6-B498-43B3-948B-1728B52AA6E4}">
                <adec:decorative xmlns:adec="http://schemas.microsoft.com/office/drawing/2017/decorative" val="1"/>
              </a:ext>
            </a:extLst>
          </p:cNvPr>
          <p:cNvPicPr preferRelativeResize="0"/>
          <p:nvPr/>
        </p:nvPicPr>
        <p:blipFill rotWithShape="1">
          <a:blip r:embed="rId3">
            <a:alphaModFix/>
          </a:blip>
          <a:srcRect l="28890" t="20468" r="35950" b="20796"/>
          <a:stretch/>
        </p:blipFill>
        <p:spPr>
          <a:xfrm>
            <a:off x="6972367" y="188418"/>
            <a:ext cx="441300" cy="442500"/>
          </a:xfrm>
          <a:prstGeom prst="flowChartConnector">
            <a:avLst/>
          </a:prstGeom>
          <a:noFill/>
          <a:ln>
            <a:noFill/>
          </a:ln>
        </p:spPr>
      </p:pic>
      <p:graphicFrame>
        <p:nvGraphicFramePr>
          <p:cNvPr id="5" name="Google Shape;177;p2">
            <a:extLst>
              <a:ext uri="{FF2B5EF4-FFF2-40B4-BE49-F238E27FC236}">
                <a16:creationId xmlns:a16="http://schemas.microsoft.com/office/drawing/2014/main" id="{AA42EA1C-1621-4B4A-8D8A-268504E5BCD4}"/>
              </a:ext>
            </a:extLst>
          </p:cNvPr>
          <p:cNvGraphicFramePr/>
          <p:nvPr>
            <p:extLst>
              <p:ext uri="{D42A27DB-BD31-4B8C-83A1-F6EECF244321}">
                <p14:modId xmlns:p14="http://schemas.microsoft.com/office/powerpoint/2010/main" val="3431741048"/>
              </p:ext>
            </p:extLst>
          </p:nvPr>
        </p:nvGraphicFramePr>
        <p:xfrm>
          <a:off x="405200" y="1616964"/>
          <a:ext cx="6754136" cy="2712630"/>
        </p:xfrm>
        <a:graphic>
          <a:graphicData uri="http://schemas.openxmlformats.org/drawingml/2006/table">
            <a:tbl>
              <a:tblPr firstRow="1">
                <a:noFill/>
                <a:tableStyleId>{0E35543B-22AB-47CF-B96D-33614B9F213A}</a:tableStyleId>
              </a:tblPr>
              <a:tblGrid>
                <a:gridCol w="576855">
                  <a:extLst>
                    <a:ext uri="{9D8B030D-6E8A-4147-A177-3AD203B41FA5}">
                      <a16:colId xmlns:a16="http://schemas.microsoft.com/office/drawing/2014/main" val="20000"/>
                    </a:ext>
                  </a:extLst>
                </a:gridCol>
                <a:gridCol w="3031604">
                  <a:extLst>
                    <a:ext uri="{9D8B030D-6E8A-4147-A177-3AD203B41FA5}">
                      <a16:colId xmlns:a16="http://schemas.microsoft.com/office/drawing/2014/main" val="20001"/>
                    </a:ext>
                  </a:extLst>
                </a:gridCol>
                <a:gridCol w="3145677">
                  <a:extLst>
                    <a:ext uri="{9D8B030D-6E8A-4147-A177-3AD203B41FA5}">
                      <a16:colId xmlns:a16="http://schemas.microsoft.com/office/drawing/2014/main" val="20002"/>
                    </a:ext>
                  </a:extLst>
                </a:gridCol>
              </a:tblGrid>
              <a:tr h="320500">
                <a:tc gridSpan="3">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latin typeface="Calibri"/>
                          <a:ea typeface="Calibri"/>
                          <a:cs typeface="Calibri"/>
                          <a:sym typeface="Calibri"/>
                        </a:rPr>
                        <a:t>Prompt Scoring Guidance </a:t>
                      </a:r>
                      <a:endParaRPr sz="1200" b="1" u="none" strike="noStrike" cap="none" dirty="0">
                        <a:latin typeface="Calibri"/>
                        <a:ea typeface="Calibri"/>
                        <a:cs typeface="Calibri"/>
                        <a:sym typeface="Calibri"/>
                      </a:endParaRPr>
                    </a:p>
                  </a:txBody>
                  <a:tcPr marL="91425" marR="91425" marT="91425" marB="914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27350">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Score</a:t>
                      </a:r>
                      <a:endParaRPr sz="1000" b="1" u="none" strike="noStrike" cap="none" dirty="0">
                        <a:latin typeface="Calibri"/>
                        <a:ea typeface="Calibri"/>
                        <a:cs typeface="Calibri"/>
                        <a:sym typeface="Calibri"/>
                      </a:endParaRPr>
                    </a:p>
                  </a:txBody>
                  <a:tcPr marL="91425" marR="91425" marT="91425" marB="91425"/>
                </a:tc>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Components of Student Response (SEP, CCC, and/or DCI) </a:t>
                      </a:r>
                      <a:endParaRPr sz="1000" b="1" u="none" strike="noStrike" cap="none" dirty="0">
                        <a:latin typeface="Calibri"/>
                        <a:ea typeface="Calibri"/>
                        <a:cs typeface="Calibri"/>
                        <a:sym typeface="Calibri"/>
                      </a:endParaRPr>
                    </a:p>
                  </a:txBody>
                  <a:tcPr marL="91425" marR="91425" marT="91425" marB="91425"/>
                </a:tc>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Example Responses/Look Fors</a:t>
                      </a:r>
                      <a:endParaRPr sz="1000" u="none" strike="noStrike" cap="none"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000"/>
                        <a:buFont typeface="Arial"/>
                        <a:buNone/>
                      </a:pPr>
                      <a:r>
                        <a:rPr lang="en-US" sz="1000" b="1" u="none" strike="noStrike" cap="none" dirty="0">
                          <a:latin typeface="Calibri"/>
                          <a:ea typeface="Calibri"/>
                          <a:cs typeface="Calibri"/>
                          <a:sym typeface="Calibri"/>
                        </a:rPr>
                        <a:t>Teacher Note:  The goal is for general trends to be displayed correctly in the graph.</a:t>
                      </a:r>
                      <a:endParaRPr sz="1000" b="1" u="none" strike="noStrike" cap="none" dirty="0">
                        <a:latin typeface="Calibri"/>
                        <a:ea typeface="Calibri"/>
                        <a:cs typeface="Calibri"/>
                        <a:sym typeface="Calibri"/>
                      </a:endParaRPr>
                    </a:p>
                  </a:txBody>
                  <a:tcPr marL="91425" marR="91425" marT="91425" marB="91425"/>
                </a:tc>
                <a:extLst>
                  <a:ext uri="{0D108BD9-81ED-4DB2-BD59-A6C34878D82A}">
                    <a16:rowId xmlns:a16="http://schemas.microsoft.com/office/drawing/2014/main" val="10001"/>
                  </a:ext>
                </a:extLst>
              </a:tr>
              <a:tr h="427350">
                <a:tc>
                  <a:txBody>
                    <a:bodyPr/>
                    <a:lstStyle/>
                    <a:p>
                      <a:pPr marL="0" marR="0" lvl="0" indent="0" algn="ctr"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000"/>
                        <a:buFont typeface="Arial"/>
                        <a:buNone/>
                      </a:pPr>
                      <a:r>
                        <a:rPr lang="en-US" sz="1000" b="1" u="none" strike="noStrike" cap="none" dirty="0">
                          <a:latin typeface="Calibri"/>
                          <a:ea typeface="Calibri"/>
                          <a:cs typeface="Calibri"/>
                          <a:sym typeface="Calibri"/>
                        </a:rPr>
                        <a:t>+1</a:t>
                      </a:r>
                    </a:p>
                    <a:p>
                      <a:pPr marL="0" marR="0" lvl="0" indent="0" algn="ctr" rtl="0">
                        <a:lnSpc>
                          <a:spcPct val="100000"/>
                        </a:lnSpc>
                        <a:spcBef>
                          <a:spcPts val="0"/>
                        </a:spcBef>
                        <a:spcAft>
                          <a:spcPts val="0"/>
                        </a:spcAft>
                        <a:buClr>
                          <a:srgbClr val="000000"/>
                        </a:buClr>
                        <a:buSzPts val="1000"/>
                        <a:buFont typeface="Arial"/>
                        <a:buNone/>
                      </a:pPr>
                      <a:endParaRPr sz="1000" b="1" u="none" strike="noStrike" cap="none" dirty="0">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Students should draw a graph to indicate that the use of coal declined after 1950. The decline does not need to be as significant as shown in this graph, but the graph should show the decline of coal and the increased use of natural gas. The availability of natural gas as a cheaper, cleaner alternative to coal increased in the latter half of the century. The goal is for students to realize that there are multiple causes that impact the effect of natural resources on society. In this case, natural gas was only one of those factors. (SEP)</a:t>
                      </a:r>
                      <a:endParaRPr sz="1000" u="none" strike="noStrike" cap="none" dirty="0">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endParaRPr sz="1000" u="none" strike="noStrike" cap="none" dirty="0">
                        <a:latin typeface="Calibri"/>
                        <a:ea typeface="Calibri"/>
                        <a:cs typeface="Calibri"/>
                        <a:sym typeface="Calibri"/>
                      </a:endParaRPr>
                    </a:p>
                  </a:txBody>
                  <a:tcPr marL="91425" marR="91425" marT="91425" marB="91425"/>
                </a:tc>
                <a:extLst>
                  <a:ext uri="{0D108BD9-81ED-4DB2-BD59-A6C34878D82A}">
                    <a16:rowId xmlns:a16="http://schemas.microsoft.com/office/drawing/2014/main" val="10002"/>
                  </a:ext>
                </a:extLst>
              </a:tr>
            </a:tbl>
          </a:graphicData>
        </a:graphic>
      </p:graphicFrame>
      <p:pic>
        <p:nvPicPr>
          <p:cNvPr id="3" name="Picture 2" descr="Graph showing Trend of Pattern over Time">
            <a:extLst>
              <a:ext uri="{FF2B5EF4-FFF2-40B4-BE49-F238E27FC236}">
                <a16:creationId xmlns:a16="http://schemas.microsoft.com/office/drawing/2014/main" id="{0A89D55C-D847-479F-8BF7-9F753000C0D8}"/>
              </a:ext>
            </a:extLst>
          </p:cNvPr>
          <p:cNvPicPr>
            <a:picLocks noChangeAspect="1"/>
          </p:cNvPicPr>
          <p:nvPr/>
        </p:nvPicPr>
        <p:blipFill>
          <a:blip r:embed="rId4"/>
          <a:stretch>
            <a:fillRect/>
          </a:stretch>
        </p:blipFill>
        <p:spPr>
          <a:xfrm>
            <a:off x="4278834" y="2833133"/>
            <a:ext cx="2572735" cy="1298561"/>
          </a:xfrm>
          <a:prstGeom prst="rect">
            <a:avLst/>
          </a:prstGeom>
        </p:spPr>
      </p:pic>
      <p:graphicFrame>
        <p:nvGraphicFramePr>
          <p:cNvPr id="177" name="Google Shape;177;p2"/>
          <p:cNvGraphicFramePr/>
          <p:nvPr>
            <p:extLst>
              <p:ext uri="{D42A27DB-BD31-4B8C-83A1-F6EECF244321}">
                <p14:modId xmlns:p14="http://schemas.microsoft.com/office/powerpoint/2010/main" val="2048818764"/>
              </p:ext>
            </p:extLst>
          </p:nvPr>
        </p:nvGraphicFramePr>
        <p:xfrm>
          <a:off x="418615" y="4421683"/>
          <a:ext cx="6754136" cy="2560230"/>
        </p:xfrm>
        <a:graphic>
          <a:graphicData uri="http://schemas.openxmlformats.org/drawingml/2006/table">
            <a:tbl>
              <a:tblPr firstRow="1">
                <a:noFill/>
                <a:tableStyleId>{0E35543B-22AB-47CF-B96D-33614B9F213A}</a:tableStyleId>
              </a:tblPr>
              <a:tblGrid>
                <a:gridCol w="576855">
                  <a:extLst>
                    <a:ext uri="{9D8B030D-6E8A-4147-A177-3AD203B41FA5}">
                      <a16:colId xmlns:a16="http://schemas.microsoft.com/office/drawing/2014/main" val="20000"/>
                    </a:ext>
                  </a:extLst>
                </a:gridCol>
                <a:gridCol w="3031604">
                  <a:extLst>
                    <a:ext uri="{9D8B030D-6E8A-4147-A177-3AD203B41FA5}">
                      <a16:colId xmlns:a16="http://schemas.microsoft.com/office/drawing/2014/main" val="20001"/>
                    </a:ext>
                  </a:extLst>
                </a:gridCol>
                <a:gridCol w="3145677">
                  <a:extLst>
                    <a:ext uri="{9D8B030D-6E8A-4147-A177-3AD203B41FA5}">
                      <a16:colId xmlns:a16="http://schemas.microsoft.com/office/drawing/2014/main" val="20002"/>
                    </a:ext>
                  </a:extLst>
                </a:gridCol>
              </a:tblGrid>
              <a:tr h="320500">
                <a:tc gridSpan="3">
                  <a:txBody>
                    <a:bodyPr/>
                    <a:lstStyle/>
                    <a:p>
                      <a:pPr marL="0" marR="0" lvl="0" indent="0" algn="l" rtl="0">
                        <a:lnSpc>
                          <a:spcPct val="100000"/>
                        </a:lnSpc>
                        <a:spcBef>
                          <a:spcPts val="0"/>
                        </a:spcBef>
                        <a:spcAft>
                          <a:spcPts val="0"/>
                        </a:spcAft>
                        <a:buClr>
                          <a:srgbClr val="000000"/>
                        </a:buClr>
                        <a:buSzPts val="1200"/>
                        <a:buFont typeface="Arial"/>
                        <a:buNone/>
                      </a:pPr>
                      <a:r>
                        <a:rPr lang="en-US" sz="1200" b="1" u="none" strike="noStrike" cap="none" dirty="0">
                          <a:latin typeface="Calibri"/>
                          <a:ea typeface="Calibri"/>
                          <a:cs typeface="Calibri"/>
                          <a:sym typeface="Calibri"/>
                        </a:rPr>
                        <a:t>Prompt Scoring Guidance </a:t>
                      </a:r>
                      <a:endParaRPr sz="1200" b="1" u="none" strike="noStrike" cap="none" dirty="0">
                        <a:latin typeface="Calibri"/>
                        <a:ea typeface="Calibri"/>
                        <a:cs typeface="Calibri"/>
                        <a:sym typeface="Calibri"/>
                      </a:endParaRPr>
                    </a:p>
                  </a:txBody>
                  <a:tcPr marL="91425" marR="91425" marT="91425" marB="91425"/>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27350">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Score</a:t>
                      </a:r>
                      <a:endParaRPr sz="1000" b="1" u="none" strike="noStrike" cap="none" dirty="0">
                        <a:latin typeface="Calibri"/>
                        <a:ea typeface="Calibri"/>
                        <a:cs typeface="Calibri"/>
                        <a:sym typeface="Calibri"/>
                      </a:endParaRPr>
                    </a:p>
                  </a:txBody>
                  <a:tcPr marL="91425" marR="91425" marT="91425" marB="91425"/>
                </a:tc>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Components of Student Response (SEP, CCC, and/or DCI) </a:t>
                      </a:r>
                      <a:endParaRPr sz="1000" b="1" u="none" strike="noStrike" cap="none" dirty="0">
                        <a:latin typeface="Calibri"/>
                        <a:ea typeface="Calibri"/>
                        <a:cs typeface="Calibri"/>
                        <a:sym typeface="Calibri"/>
                      </a:endParaRPr>
                    </a:p>
                  </a:txBody>
                  <a:tcPr marL="91425" marR="91425" marT="91425" marB="91425"/>
                </a:tc>
                <a:tc>
                  <a:txBody>
                    <a:bodyPr/>
                    <a:lstStyle/>
                    <a:p>
                      <a:pPr marL="0" marR="0" lvl="0" indent="0" algn="ctr"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Example Responses/Look Fors</a:t>
                      </a:r>
                      <a:endParaRPr sz="1000" u="none" strike="noStrike" cap="none"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000"/>
                        <a:buFont typeface="Arial"/>
                        <a:buNone/>
                      </a:pPr>
                      <a:r>
                        <a:rPr lang="en-US" sz="1000" b="1" u="none" strike="noStrike" cap="none" dirty="0">
                          <a:latin typeface="Calibri"/>
                          <a:ea typeface="Calibri"/>
                          <a:cs typeface="Calibri"/>
                          <a:sym typeface="Calibri"/>
                        </a:rPr>
                        <a:t>Teacher Note:  The goal is for general trends to be displayed correctly in the graph.</a:t>
                      </a:r>
                      <a:endParaRPr sz="1000" b="1" u="none" strike="noStrike" cap="none" dirty="0">
                        <a:latin typeface="Calibri"/>
                        <a:ea typeface="Calibri"/>
                        <a:cs typeface="Calibri"/>
                        <a:sym typeface="Calibri"/>
                      </a:endParaRPr>
                    </a:p>
                  </a:txBody>
                  <a:tcPr marL="91425" marR="91425" marT="91425" marB="91425"/>
                </a:tc>
                <a:extLst>
                  <a:ext uri="{0D108BD9-81ED-4DB2-BD59-A6C34878D82A}">
                    <a16:rowId xmlns:a16="http://schemas.microsoft.com/office/drawing/2014/main" val="10001"/>
                  </a:ext>
                </a:extLst>
              </a:tr>
              <a:tr h="427350">
                <a:tc>
                  <a:txBody>
                    <a:bodyPr/>
                    <a:lstStyle/>
                    <a:p>
                      <a:pPr marL="0" marR="0" lvl="0" indent="0" algn="ctr"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000"/>
                        <a:buFont typeface="Arial"/>
                        <a:buNone/>
                      </a:pPr>
                      <a:endParaRPr lang="en-US" sz="1000" u="none" strike="noStrike" cap="none"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000"/>
                        <a:buFont typeface="Arial"/>
                        <a:buNone/>
                      </a:pPr>
                      <a:r>
                        <a:rPr lang="en-US" sz="1000" b="1" u="none" strike="noStrike" cap="none" dirty="0">
                          <a:latin typeface="Calibri"/>
                          <a:ea typeface="Calibri"/>
                          <a:cs typeface="Calibri"/>
                          <a:sym typeface="Calibri"/>
                        </a:rPr>
                        <a:t>+1</a:t>
                      </a:r>
                    </a:p>
                    <a:p>
                      <a:pPr marL="0" marR="0" lvl="0" indent="0" algn="ctr" rtl="0">
                        <a:lnSpc>
                          <a:spcPct val="100000"/>
                        </a:lnSpc>
                        <a:spcBef>
                          <a:spcPts val="0"/>
                        </a:spcBef>
                        <a:spcAft>
                          <a:spcPts val="0"/>
                        </a:spcAft>
                        <a:buClr>
                          <a:srgbClr val="000000"/>
                        </a:buClr>
                        <a:buSzPts val="1000"/>
                        <a:buFont typeface="Arial"/>
                        <a:buNone/>
                      </a:pPr>
                      <a:endParaRPr lang="en-US" sz="1000" b="1" u="none" strike="noStrike" cap="none" dirty="0">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1000"/>
                        <a:buFont typeface="Arial"/>
                        <a:buNone/>
                      </a:pPr>
                      <a:endParaRPr sz="1000" b="1" u="none" strike="noStrike" cap="none" dirty="0">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r>
                        <a:rPr lang="en-US" sz="1000" u="none" strike="noStrike" cap="none" dirty="0">
                          <a:latin typeface="Calibri"/>
                          <a:ea typeface="Calibri"/>
                          <a:cs typeface="Calibri"/>
                          <a:sym typeface="Calibri"/>
                        </a:rPr>
                        <a:t>The goal is for students to understand that multiple causes are usually at play with regard to the impact of natural resources on society.  The graph should show an increase in the number of employed miners until around 1950 and then a steady decline after that point. The graph should show that, according to the text, the use of machines in the mining industry gradually replaced the need for as many human miners.  (SEP)</a:t>
                      </a:r>
                      <a:endParaRPr sz="1000" u="none" strike="noStrike" cap="none" dirty="0">
                        <a:latin typeface="Calibri"/>
                        <a:ea typeface="Calibri"/>
                        <a:cs typeface="Calibri"/>
                        <a:sym typeface="Calibri"/>
                      </a:endParaRPr>
                    </a:p>
                  </a:txBody>
                  <a:tcPr marL="91425" marR="91425" marT="91425" marB="91425"/>
                </a:tc>
                <a:tc>
                  <a:txBody>
                    <a:bodyPr/>
                    <a:lstStyle/>
                    <a:p>
                      <a:pPr marL="0" marR="0" lvl="0" indent="0" algn="l" rtl="0">
                        <a:lnSpc>
                          <a:spcPct val="100000"/>
                        </a:lnSpc>
                        <a:spcBef>
                          <a:spcPts val="0"/>
                        </a:spcBef>
                        <a:spcAft>
                          <a:spcPts val="0"/>
                        </a:spcAft>
                        <a:buClr>
                          <a:srgbClr val="000000"/>
                        </a:buClr>
                        <a:buSzPts val="1000"/>
                        <a:buFont typeface="Arial"/>
                        <a:buNone/>
                      </a:pPr>
                      <a:endParaRPr sz="1000" u="none" strike="noStrike" cap="none" dirty="0">
                        <a:latin typeface="Calibri"/>
                        <a:ea typeface="Calibri"/>
                        <a:cs typeface="Calibri"/>
                        <a:sym typeface="Calibri"/>
                      </a:endParaRPr>
                    </a:p>
                  </a:txBody>
                  <a:tcPr marL="91425" marR="91425" marT="91425" marB="91425"/>
                </a:tc>
                <a:extLst>
                  <a:ext uri="{0D108BD9-81ED-4DB2-BD59-A6C34878D82A}">
                    <a16:rowId xmlns:a16="http://schemas.microsoft.com/office/drawing/2014/main" val="10002"/>
                  </a:ext>
                </a:extLst>
              </a:tr>
            </a:tbl>
          </a:graphicData>
        </a:graphic>
      </p:graphicFrame>
      <p:pic>
        <p:nvPicPr>
          <p:cNvPr id="178" name="Google Shape;178;p2" descr="Graph showing Trend of Pattern over Time">
            <a:extLst>
              <a:ext uri="{C183D7F6-B498-43B3-948B-1728B52AA6E4}">
                <adec:decorative xmlns:adec="http://schemas.microsoft.com/office/drawing/2017/decorative" val="0"/>
              </a:ext>
            </a:extLst>
          </p:cNvPr>
          <p:cNvPicPr preferRelativeResize="0"/>
          <p:nvPr/>
        </p:nvPicPr>
        <p:blipFill rotWithShape="1">
          <a:blip r:embed="rId5">
            <a:alphaModFix/>
          </a:blip>
          <a:srcRect/>
          <a:stretch/>
        </p:blipFill>
        <p:spPr>
          <a:xfrm>
            <a:off x="4278834" y="5536066"/>
            <a:ext cx="2558762" cy="1252503"/>
          </a:xfrm>
          <a:prstGeom prst="rect">
            <a:avLst/>
          </a:prstGeom>
          <a:noFill/>
          <a:ln>
            <a:noFill/>
          </a:ln>
        </p:spPr>
      </p:pic>
      <p:graphicFrame>
        <p:nvGraphicFramePr>
          <p:cNvPr id="179" name="Google Shape;179;p2"/>
          <p:cNvGraphicFramePr/>
          <p:nvPr>
            <p:extLst>
              <p:ext uri="{D42A27DB-BD31-4B8C-83A1-F6EECF244321}">
                <p14:modId xmlns:p14="http://schemas.microsoft.com/office/powerpoint/2010/main" val="896883193"/>
              </p:ext>
            </p:extLst>
          </p:nvPr>
        </p:nvGraphicFramePr>
        <p:xfrm>
          <a:off x="418848" y="7109919"/>
          <a:ext cx="6767550" cy="2164050"/>
        </p:xfrm>
        <a:graphic>
          <a:graphicData uri="http://schemas.openxmlformats.org/drawingml/2006/table">
            <a:tbl>
              <a:tblPr firstRow="1">
                <a:noFill/>
                <a:tableStyleId>{0E35543B-22AB-47CF-B96D-33614B9F213A}</a:tableStyleId>
              </a:tblPr>
              <a:tblGrid>
                <a:gridCol w="3419425">
                  <a:extLst>
                    <a:ext uri="{9D8B030D-6E8A-4147-A177-3AD203B41FA5}">
                      <a16:colId xmlns:a16="http://schemas.microsoft.com/office/drawing/2014/main" val="20000"/>
                    </a:ext>
                  </a:extLst>
                </a:gridCol>
                <a:gridCol w="3348125">
                  <a:extLst>
                    <a:ext uri="{9D8B030D-6E8A-4147-A177-3AD203B41FA5}">
                      <a16:colId xmlns:a16="http://schemas.microsoft.com/office/drawing/2014/main" val="20001"/>
                    </a:ext>
                  </a:extLst>
                </a:gridCol>
              </a:tblGrid>
              <a:tr h="381000">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latin typeface="Calibri" panose="020F0502020204030204" pitchFamily="34" charset="0"/>
                          <a:ea typeface="Calibri"/>
                          <a:cs typeface="Calibri" panose="020F0502020204030204" pitchFamily="34" charset="0"/>
                          <a:sym typeface="Calibri"/>
                        </a:rPr>
                        <a:t>Incomplete Student Response - Example A</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b="1"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Calibri"/>
                          <a:cs typeface="Calibri" panose="020F0502020204030204" pitchFamily="34" charset="0"/>
                          <a:sym typeface="Calibri"/>
                        </a:rPr>
                        <a:t>Graph 1:  Student shows natural gas use declining over time and/or student shows use of coal increasing by end of graph.</a:t>
                      </a:r>
                      <a:endParaRPr sz="1000" b="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b="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Calibri"/>
                          <a:cs typeface="Calibri" panose="020F0502020204030204" pitchFamily="34" charset="0"/>
                          <a:sym typeface="Calibri"/>
                        </a:rPr>
                        <a:t>Graph 2:  Student shows the use of machines declining over time and/or student shows the use of coal miners steadily increasing over time.</a:t>
                      </a:r>
                      <a:endParaRPr sz="1000" b="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b="0" u="none" strike="noStrike" cap="none" dirty="0">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latin typeface="Calibri" panose="020F0502020204030204" pitchFamily="34" charset="0"/>
                          <a:ea typeface="Calibri"/>
                          <a:cs typeface="Calibri" panose="020F0502020204030204" pitchFamily="34" charset="0"/>
                          <a:sym typeface="Calibri"/>
                        </a:rPr>
                        <a:t>Note:  It is important for students to label the graphs and to use the line formatting indicated.  Teachers should not assume that an unlabeled line indicates the correct factor.</a:t>
                      </a:r>
                      <a:endParaRPr sz="1000" b="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endParaRPr sz="1000" b="0" u="none" strike="noStrike" cap="none" dirty="0">
                        <a:latin typeface="Calibri" panose="020F0502020204030204" pitchFamily="34" charset="0"/>
                        <a:ea typeface="Tahoma"/>
                        <a:cs typeface="Calibri" panose="020F0502020204030204" pitchFamily="34" charset="0"/>
                        <a:sym typeface="Tahoma"/>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Score and Score Rationale, if applicable: 0 of 2 points</a:t>
                      </a: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Student does not show correct trends.</a:t>
                      </a:r>
                      <a:endParaRPr sz="1000" b="0"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endPar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endParaRPr>
                    </a:p>
                    <a:p>
                      <a:pPr marL="0" marR="0" lvl="0" indent="0" algn="l" rtl="0">
                        <a:lnSpc>
                          <a:spcPct val="100000"/>
                        </a:lnSpc>
                        <a:spcBef>
                          <a:spcPts val="0"/>
                        </a:spcBef>
                        <a:spcAft>
                          <a:spcPts val="0"/>
                        </a:spcAft>
                        <a:buClr>
                          <a:srgbClr val="000000"/>
                        </a:buClr>
                        <a:buSzPts val="1000"/>
                        <a:buFont typeface="Arial"/>
                        <a:buNone/>
                      </a:pPr>
                      <a:r>
                        <a:rPr lang="en-US" sz="1000" b="1" u="none" strike="noStrike" cap="none" dirty="0">
                          <a:solidFill>
                            <a:schemeClr val="dk1"/>
                          </a:solidFill>
                          <a:latin typeface="Calibri" panose="020F0502020204030204" pitchFamily="34" charset="0"/>
                          <a:ea typeface="Calibri"/>
                          <a:cs typeface="Calibri" panose="020F0502020204030204" pitchFamily="34" charset="0"/>
                          <a:sym typeface="Calibri"/>
                        </a:rPr>
                        <a:t>Feedback &amp; Next Steps for Students to Make Progress:</a:t>
                      </a: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This student should be asked to underline key words from the text that describe the correct trend.</a:t>
                      </a:r>
                    </a:p>
                    <a:p>
                      <a:pPr marL="0" marR="0" lvl="0" indent="0" algn="l" rtl="0">
                        <a:lnSpc>
                          <a:spcPct val="100000"/>
                        </a:lnSpc>
                        <a:spcBef>
                          <a:spcPts val="0"/>
                        </a:spcBef>
                        <a:spcAft>
                          <a:spcPts val="0"/>
                        </a:spcAft>
                        <a:buClr>
                          <a:srgbClr val="000000"/>
                        </a:buClr>
                        <a:buSzPts val="1000"/>
                        <a:buFont typeface="Arial"/>
                        <a:buNone/>
                      </a:pPr>
                      <a:endParaRPr sz="1000" dirty="0">
                        <a:latin typeface="Calibri" panose="020F0502020204030204" pitchFamily="34" charset="0"/>
                        <a:cs typeface="Calibri" panose="020F0502020204030204" pitchFamily="34" charset="0"/>
                      </a:endParaRPr>
                    </a:p>
                    <a:p>
                      <a:pPr marL="0" marR="0" lvl="0" indent="0" algn="l" rtl="0">
                        <a:lnSpc>
                          <a:spcPct val="100000"/>
                        </a:lnSpc>
                        <a:spcBef>
                          <a:spcPts val="0"/>
                        </a:spcBef>
                        <a:spcAft>
                          <a:spcPts val="0"/>
                        </a:spcAft>
                        <a:buClr>
                          <a:srgbClr val="000000"/>
                        </a:buClr>
                        <a:buSzPts val="1000"/>
                        <a:buFont typeface="Arial"/>
                        <a:buNone/>
                      </a:pP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Example:  By the </a:t>
                      </a:r>
                      <a:r>
                        <a:rPr lang="en-US" sz="1000" b="0" u="sng" strike="noStrike" cap="none" dirty="0">
                          <a:solidFill>
                            <a:schemeClr val="dk1"/>
                          </a:solidFill>
                          <a:latin typeface="Calibri" panose="020F0502020204030204" pitchFamily="34" charset="0"/>
                          <a:ea typeface="Calibri"/>
                          <a:cs typeface="Calibri" panose="020F0502020204030204" pitchFamily="34" charset="0"/>
                          <a:sym typeface="Calibri"/>
                        </a:rPr>
                        <a:t>1950’s coal </a:t>
                      </a: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had become the </a:t>
                      </a:r>
                      <a:r>
                        <a:rPr lang="en-US" sz="1000" b="0" u="sng" strike="noStrike" cap="none" dirty="0">
                          <a:solidFill>
                            <a:schemeClr val="dk1"/>
                          </a:solidFill>
                          <a:latin typeface="Calibri" panose="020F0502020204030204" pitchFamily="34" charset="0"/>
                          <a:ea typeface="Calibri"/>
                          <a:cs typeface="Calibri" panose="020F0502020204030204" pitchFamily="34" charset="0"/>
                          <a:sym typeface="Calibri"/>
                        </a:rPr>
                        <a:t>leading fuel </a:t>
                      </a: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for generating electricity in the United States. The </a:t>
                      </a:r>
                      <a:r>
                        <a:rPr lang="en-US" sz="1000" b="0" u="sng" strike="noStrike" cap="none" dirty="0">
                          <a:solidFill>
                            <a:schemeClr val="dk1"/>
                          </a:solidFill>
                          <a:latin typeface="Calibri" panose="020F0502020204030204" pitchFamily="34" charset="0"/>
                          <a:ea typeface="Calibri"/>
                          <a:cs typeface="Calibri" panose="020F0502020204030204" pitchFamily="34" charset="0"/>
                          <a:sym typeface="Calibri"/>
                        </a:rPr>
                        <a:t>use of coal </a:t>
                      </a: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as a primary source of electricity began to </a:t>
                      </a:r>
                      <a:r>
                        <a:rPr lang="en-US" sz="1000" b="0" u="sng" strike="noStrike" cap="none" dirty="0">
                          <a:solidFill>
                            <a:schemeClr val="dk1"/>
                          </a:solidFill>
                          <a:latin typeface="Calibri" panose="020F0502020204030204" pitchFamily="34" charset="0"/>
                          <a:ea typeface="Calibri"/>
                          <a:cs typeface="Calibri" panose="020F0502020204030204" pitchFamily="34" charset="0"/>
                          <a:sym typeface="Calibri"/>
                        </a:rPr>
                        <a:t>decline after the 1950’s</a:t>
                      </a:r>
                      <a:r>
                        <a:rPr lang="en-US" sz="1000" b="0" u="none" strike="noStrike" cap="none" dirty="0">
                          <a:solidFill>
                            <a:schemeClr val="dk1"/>
                          </a:solidFill>
                          <a:latin typeface="Calibri" panose="020F0502020204030204" pitchFamily="34" charset="0"/>
                          <a:ea typeface="Calibri"/>
                          <a:cs typeface="Calibri" panose="020F0502020204030204" pitchFamily="34" charset="0"/>
                          <a:sym typeface="Calibri"/>
                        </a:rPr>
                        <a:t>.</a:t>
                      </a:r>
                      <a:endParaRPr sz="1000" b="0" u="none" strike="noStrike" cap="none" dirty="0">
                        <a:solidFill>
                          <a:schemeClr val="dk1"/>
                        </a:solidFill>
                        <a:latin typeface="Calibri" panose="020F0502020204030204" pitchFamily="34" charset="0"/>
                        <a:ea typeface="Calibri"/>
                        <a:cs typeface="Calibri" panose="020F0502020204030204" pitchFamily="34" charset="0"/>
                        <a:sym typeface="Calibri"/>
                      </a:endParaRPr>
                    </a:p>
                  </a:txBody>
                  <a:tcPr marL="91425" marR="91425" marT="91425" marB="91425">
                    <a:lnL w="9525" cap="flat" cmpd="sng">
                      <a:solidFill>
                        <a:srgbClr val="9E9E9E"/>
                      </a:solidFill>
                      <a:prstDash val="solid"/>
                      <a:round/>
                      <a:headEnd type="none" w="sm" len="sm"/>
                      <a:tailEnd type="none" w="sm" len="sm"/>
                    </a:lnL>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
        <p:nvSpPr>
          <p:cNvPr id="173" name="Google Shape;173;p2"/>
          <p:cNvSpPr txBox="1"/>
          <p:nvPr/>
        </p:nvSpPr>
        <p:spPr>
          <a:xfrm>
            <a:off x="7313163" y="9595950"/>
            <a:ext cx="113700" cy="156300"/>
          </a:xfrm>
          <a:prstGeom prst="rect">
            <a:avLst/>
          </a:prstGeom>
          <a:noFill/>
          <a:ln>
            <a:noFill/>
          </a:ln>
        </p:spPr>
        <p:txBody>
          <a:bodyPr spcFirstLastPara="1" wrap="square" lIns="0" tIns="13325" rIns="0" bIns="0" anchor="t" anchorCtr="0">
            <a:noAutofit/>
          </a:bodyPr>
          <a:lstStyle/>
          <a:p>
            <a:pPr marL="25400" marR="0" lvl="0" indent="0" algn="l" rtl="0">
              <a:lnSpc>
                <a:spcPct val="100000"/>
              </a:lnSpc>
              <a:spcBef>
                <a:spcPts val="0"/>
              </a:spcBef>
              <a:spcAft>
                <a:spcPts val="0"/>
              </a:spcAft>
              <a:buClr>
                <a:srgbClr val="000000"/>
              </a:buClr>
              <a:buSzPts val="800"/>
              <a:buFont typeface="Arial"/>
              <a:buNone/>
            </a:pPr>
            <a:fld id="{00000000-1234-1234-1234-123412341234}" type="slidenum">
              <a:rPr lang="en-US" sz="800" b="0" i="0" u="none" strike="noStrike" cap="none">
                <a:solidFill>
                  <a:srgbClr val="293983"/>
                </a:solidFill>
                <a:latin typeface="Arial Black"/>
                <a:ea typeface="Arial Black"/>
                <a:cs typeface="Arial Black"/>
                <a:sym typeface="Arial Black"/>
              </a:rPr>
              <a:t>9</a:t>
            </a:fld>
            <a:endParaRPr sz="800" b="0" i="0" u="none" strike="noStrike" cap="none" dirty="0">
              <a:solidFill>
                <a:srgbClr val="293983"/>
              </a:solidFill>
              <a:latin typeface="Arial Black"/>
              <a:ea typeface="Arial Black"/>
              <a:cs typeface="Arial Black"/>
              <a:sym typeface="Arial Black"/>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bc037d5-3aae-4eba-9dec-a926451bc98f" xsi:nil="true"/>
    <lcf76f155ced4ddcb4097134ff3c332f xmlns="619e9023-7fe2-4e3d-9807-62b6c8302c1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535ED75752BCA4DA4E256401831089B" ma:contentTypeVersion="17" ma:contentTypeDescription="Create a new document." ma:contentTypeScope="" ma:versionID="4b22d856db1669cb7b2b07fe0dda9684">
  <xsd:schema xmlns:xsd="http://www.w3.org/2001/XMLSchema" xmlns:xs="http://www.w3.org/2001/XMLSchema" xmlns:p="http://schemas.microsoft.com/office/2006/metadata/properties" xmlns:ns2="619e9023-7fe2-4e3d-9807-62b6c8302c1b" xmlns:ns3="fbc037d5-3aae-4eba-9dec-a926451bc98f" targetNamespace="http://schemas.microsoft.com/office/2006/metadata/properties" ma:root="true" ma:fieldsID="5bd0d2a1c348e4703ad3f2a373afc867" ns2:_="" ns3:_="">
    <xsd:import namespace="619e9023-7fe2-4e3d-9807-62b6c8302c1b"/>
    <xsd:import namespace="fbc037d5-3aae-4eba-9dec-a926451bc98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9e9023-7fe2-4e3d-9807-62b6c8302c1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3a5fc0d6-7222-447d-a74f-50773848813d"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bc037d5-3aae-4eba-9dec-a926451bc98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0953e9ec-ae23-4c66-8fbc-a31ce0e85919}" ma:internalName="TaxCatchAll" ma:showField="CatchAllData" ma:web="fbc037d5-3aae-4eba-9dec-a926451bc98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FAEC6BD-EEC6-47B4-9CFB-C822DEA9EBFF}">
  <ds:schemaRefs>
    <ds:schemaRef ds:uri="http://schemas.microsoft.com/office/2006/metadata/properties"/>
    <ds:schemaRef ds:uri="http://schemas.microsoft.com/office/infopath/2007/PartnerControls"/>
    <ds:schemaRef ds:uri="fbc037d5-3aae-4eba-9dec-a926451bc98f"/>
    <ds:schemaRef ds:uri="619e9023-7fe2-4e3d-9807-62b6c8302c1b"/>
  </ds:schemaRefs>
</ds:datastoreItem>
</file>

<file path=customXml/itemProps2.xml><?xml version="1.0" encoding="utf-8"?>
<ds:datastoreItem xmlns:ds="http://schemas.openxmlformats.org/officeDocument/2006/customXml" ds:itemID="{36AEDED4-E6C2-4A52-9FA1-48E4C00B282D}">
  <ds:schemaRefs>
    <ds:schemaRef ds:uri="http://schemas.microsoft.com/sharepoint/v3/contenttype/forms"/>
  </ds:schemaRefs>
</ds:datastoreItem>
</file>

<file path=customXml/itemProps3.xml><?xml version="1.0" encoding="utf-8"?>
<ds:datastoreItem xmlns:ds="http://schemas.openxmlformats.org/officeDocument/2006/customXml" ds:itemID="{84995F6E-46F0-445E-B25E-843766A9D6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9e9023-7fe2-4e3d-9807-62b6c8302c1b"/>
    <ds:schemaRef ds:uri="fbc037d5-3aae-4eba-9dec-a926451bc9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2269</TotalTime>
  <Words>5128</Words>
  <Application>Microsoft Office PowerPoint</Application>
  <PresentationFormat>Custom</PresentationFormat>
  <Paragraphs>462</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Calibri Light</vt:lpstr>
      <vt:lpstr>Arial</vt:lpstr>
      <vt:lpstr>Arial Black</vt:lpstr>
      <vt:lpstr>Tahoma</vt:lpstr>
      <vt:lpstr>Calibri</vt:lpstr>
      <vt:lpstr>Century Gothic</vt:lpstr>
      <vt:lpstr>Office Theme</vt:lpstr>
      <vt:lpstr>Briceville Teacher Guide</vt:lpstr>
      <vt:lpstr>Briceville Teacher Guide (continued)</vt:lpstr>
      <vt:lpstr>Prompt A</vt:lpstr>
      <vt:lpstr>Prompt A (continued)</vt:lpstr>
      <vt:lpstr>Prompt A (cont.)</vt:lpstr>
      <vt:lpstr>Prompt B</vt:lpstr>
      <vt:lpstr>Prompt B (continued)</vt:lpstr>
      <vt:lpstr>Prompt C</vt:lpstr>
      <vt:lpstr>Prompt C (continued)</vt:lpstr>
      <vt:lpstr>Prompt C (cont.)</vt:lpstr>
      <vt:lpstr>Prompt D</vt:lpstr>
      <vt:lpstr>Prompt D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Vanessa Wolbrink</dc:creator>
  <cp:lastModifiedBy>Aaron Feuerstein</cp:lastModifiedBy>
  <cp:revision>85</cp:revision>
  <dcterms:created xsi:type="dcterms:W3CDTF">2019-07-25T22:32:22Z</dcterms:created>
  <dcterms:modified xsi:type="dcterms:W3CDTF">2025-06-20T17:46:43Z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2018-11-28T00:00:00Z</vt:filetime>
  </property>
  <property fmtid="{D5CDD505-2E9C-101B-9397-08002B2CF9AE}" pid="3" name="Creator">
    <vt:lpwstr>Adobe InDesign CC 13.1 (Macintosh)</vt:lpwstr>
  </property>
  <property fmtid="{D5CDD505-2E9C-101B-9397-08002B2CF9AE}" pid="4" name="LastSaved">
    <vt:filetime>2019-07-25T00:00:00Z</vt:filetime>
  </property>
  <property fmtid="{D5CDD505-2E9C-101B-9397-08002B2CF9AE}" pid="5" name="ContentTypeId">
    <vt:lpwstr>0x0101009535ED75752BCA4DA4E256401831089B</vt:lpwstr>
  </property>
  <property fmtid="{D5CDD505-2E9C-101B-9397-08002B2CF9AE}" pid="6" name="MediaServiceImageTags">
    <vt:lpwstr/>
  </property>
</Properties>
</file>