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99" d="100"/>
          <a:sy n="199" d="100"/>
        </p:scale>
        <p:origin x="684"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euerstein" userId="f5de8b9a-5c09-4bc3-b449-ac980e458ac8" providerId="ADAL" clId="{A2B5C9A3-AE18-4A3B-AD88-1D3A49F91F42}"/>
    <pc:docChg chg="modSld">
      <pc:chgData name="Aaron Feuerstein" userId="f5de8b9a-5c09-4bc3-b449-ac980e458ac8" providerId="ADAL" clId="{A2B5C9A3-AE18-4A3B-AD88-1D3A49F91F42}" dt="2025-06-20T17:41:49.340" v="15" actId="948"/>
      <pc:docMkLst>
        <pc:docMk/>
      </pc:docMkLst>
      <pc:sldChg chg="modSp mod">
        <pc:chgData name="Aaron Feuerstein" userId="f5de8b9a-5c09-4bc3-b449-ac980e458ac8" providerId="ADAL" clId="{A2B5C9A3-AE18-4A3B-AD88-1D3A49F91F42}" dt="2025-06-20T17:40:35.202" v="0" actId="948"/>
        <pc:sldMkLst>
          <pc:docMk/>
          <pc:sldMk cId="0" sldId="257"/>
        </pc:sldMkLst>
        <pc:spChg chg="mod">
          <ac:chgData name="Aaron Feuerstein" userId="f5de8b9a-5c09-4bc3-b449-ac980e458ac8" providerId="ADAL" clId="{A2B5C9A3-AE18-4A3B-AD88-1D3A49F91F42}" dt="2025-06-20T17:40:35.202" v="0" actId="948"/>
          <ac:spMkLst>
            <pc:docMk/>
            <pc:sldMk cId="0" sldId="257"/>
            <ac:spMk id="61" creationId="{00000000-0000-0000-0000-000000000000}"/>
          </ac:spMkLst>
        </pc:spChg>
      </pc:sldChg>
      <pc:sldChg chg="modSp mod">
        <pc:chgData name="Aaron Feuerstein" userId="f5de8b9a-5c09-4bc3-b449-ac980e458ac8" providerId="ADAL" clId="{A2B5C9A3-AE18-4A3B-AD88-1D3A49F91F42}" dt="2025-06-20T17:40:50.604" v="3" actId="14100"/>
        <pc:sldMkLst>
          <pc:docMk/>
          <pc:sldMk cId="0" sldId="259"/>
        </pc:sldMkLst>
        <pc:spChg chg="mod">
          <ac:chgData name="Aaron Feuerstein" userId="f5de8b9a-5c09-4bc3-b449-ac980e458ac8" providerId="ADAL" clId="{A2B5C9A3-AE18-4A3B-AD88-1D3A49F91F42}" dt="2025-06-20T17:40:50.604" v="3" actId="14100"/>
          <ac:spMkLst>
            <pc:docMk/>
            <pc:sldMk cId="0" sldId="259"/>
            <ac:spMk id="73" creationId="{00000000-0000-0000-0000-000000000000}"/>
          </ac:spMkLst>
        </pc:spChg>
      </pc:sldChg>
      <pc:sldChg chg="modSp mod">
        <pc:chgData name="Aaron Feuerstein" userId="f5de8b9a-5c09-4bc3-b449-ac980e458ac8" providerId="ADAL" clId="{A2B5C9A3-AE18-4A3B-AD88-1D3A49F91F42}" dt="2025-06-20T17:41:09.311" v="7" actId="404"/>
        <pc:sldMkLst>
          <pc:docMk/>
          <pc:sldMk cId="0" sldId="260"/>
        </pc:sldMkLst>
        <pc:spChg chg="mod">
          <ac:chgData name="Aaron Feuerstein" userId="f5de8b9a-5c09-4bc3-b449-ac980e458ac8" providerId="ADAL" clId="{A2B5C9A3-AE18-4A3B-AD88-1D3A49F91F42}" dt="2025-06-20T17:41:09.311" v="7" actId="404"/>
          <ac:spMkLst>
            <pc:docMk/>
            <pc:sldMk cId="0" sldId="260"/>
            <ac:spMk id="80" creationId="{00000000-0000-0000-0000-000000000000}"/>
          </ac:spMkLst>
        </pc:spChg>
      </pc:sldChg>
      <pc:sldChg chg="modSp mod">
        <pc:chgData name="Aaron Feuerstein" userId="f5de8b9a-5c09-4bc3-b449-ac980e458ac8" providerId="ADAL" clId="{A2B5C9A3-AE18-4A3B-AD88-1D3A49F91F42}" dt="2025-06-20T17:41:35.373" v="14" actId="948"/>
        <pc:sldMkLst>
          <pc:docMk/>
          <pc:sldMk cId="0" sldId="261"/>
        </pc:sldMkLst>
        <pc:spChg chg="mod">
          <ac:chgData name="Aaron Feuerstein" userId="f5de8b9a-5c09-4bc3-b449-ac980e458ac8" providerId="ADAL" clId="{A2B5C9A3-AE18-4A3B-AD88-1D3A49F91F42}" dt="2025-06-20T17:41:25.279" v="11" actId="948"/>
          <ac:spMkLst>
            <pc:docMk/>
            <pc:sldMk cId="0" sldId="261"/>
            <ac:spMk id="85" creationId="{00000000-0000-0000-0000-000000000000}"/>
          </ac:spMkLst>
        </pc:spChg>
        <pc:spChg chg="mod">
          <ac:chgData name="Aaron Feuerstein" userId="f5de8b9a-5c09-4bc3-b449-ac980e458ac8" providerId="ADAL" clId="{A2B5C9A3-AE18-4A3B-AD88-1D3A49F91F42}" dt="2025-06-20T17:41:35.373" v="14" actId="948"/>
          <ac:spMkLst>
            <pc:docMk/>
            <pc:sldMk cId="0" sldId="261"/>
            <ac:spMk id="87" creationId="{00000000-0000-0000-0000-000000000000}"/>
          </ac:spMkLst>
        </pc:spChg>
      </pc:sldChg>
      <pc:sldChg chg="modSp mod">
        <pc:chgData name="Aaron Feuerstein" userId="f5de8b9a-5c09-4bc3-b449-ac980e458ac8" providerId="ADAL" clId="{A2B5C9A3-AE18-4A3B-AD88-1D3A49F91F42}" dt="2025-06-20T17:41:49.340" v="15" actId="948"/>
        <pc:sldMkLst>
          <pc:docMk/>
          <pc:sldMk cId="0" sldId="264"/>
        </pc:sldMkLst>
        <pc:spChg chg="mod">
          <ac:chgData name="Aaron Feuerstein" userId="f5de8b9a-5c09-4bc3-b449-ac980e458ac8" providerId="ADAL" clId="{A2B5C9A3-AE18-4A3B-AD88-1D3A49F91F42}" dt="2025-06-20T17:41:49.340" v="15" actId="948"/>
          <ac:spMkLst>
            <pc:docMk/>
            <pc:sldMk cId="0" sldId="264"/>
            <ac:spMk id="111" creationId="{00000000-0000-0000-0000-000000000000}"/>
          </ac:spMkLst>
        </pc:spChg>
      </pc:sldChg>
    </pc:docChg>
  </pc:docChgLst>
  <pc:docChgLst>
    <pc:chgData name="Aaron Feuerstein" userId="f5de8b9a-5c09-4bc3-b449-ac980e458ac8" providerId="ADAL" clId="{CDBD0F78-226D-42F0-B0C3-73616A00022D}"/>
    <pc:docChg chg="custSel modSld">
      <pc:chgData name="Aaron Feuerstein" userId="f5de8b9a-5c09-4bc3-b449-ac980e458ac8" providerId="ADAL" clId="{CDBD0F78-226D-42F0-B0C3-73616A00022D}" dt="2025-05-08T16:27:24.830" v="113"/>
      <pc:docMkLst>
        <pc:docMk/>
      </pc:docMkLst>
      <pc:sldChg chg="modSp mod">
        <pc:chgData name="Aaron Feuerstein" userId="f5de8b9a-5c09-4bc3-b449-ac980e458ac8" providerId="ADAL" clId="{CDBD0F78-226D-42F0-B0C3-73616A00022D}" dt="2025-05-08T16:02:54.595" v="3" actId="962"/>
        <pc:sldMkLst>
          <pc:docMk/>
          <pc:sldMk cId="0" sldId="258"/>
        </pc:sldMkLst>
        <pc:spChg chg="mod">
          <ac:chgData name="Aaron Feuerstein" userId="f5de8b9a-5c09-4bc3-b449-ac980e458ac8" providerId="ADAL" clId="{CDBD0F78-226D-42F0-B0C3-73616A00022D}" dt="2025-05-08T16:02:54.595" v="3" actId="962"/>
          <ac:spMkLst>
            <pc:docMk/>
            <pc:sldMk cId="0" sldId="258"/>
            <ac:spMk id="68" creationId="{00000000-0000-0000-0000-000000000000}"/>
          </ac:spMkLst>
        </pc:spChg>
        <pc:picChg chg="mod">
          <ac:chgData name="Aaron Feuerstein" userId="f5de8b9a-5c09-4bc3-b449-ac980e458ac8" providerId="ADAL" clId="{CDBD0F78-226D-42F0-B0C3-73616A00022D}" dt="2025-05-08T16:02:35.507" v="1" actId="962"/>
          <ac:picMkLst>
            <pc:docMk/>
            <pc:sldMk cId="0" sldId="258"/>
            <ac:picMk id="67" creationId="{00000000-0000-0000-0000-000000000000}"/>
          </ac:picMkLst>
        </pc:picChg>
      </pc:sldChg>
      <pc:sldChg chg="addSp modSp mod">
        <pc:chgData name="Aaron Feuerstein" userId="f5de8b9a-5c09-4bc3-b449-ac980e458ac8" providerId="ADAL" clId="{CDBD0F78-226D-42F0-B0C3-73616A00022D}" dt="2025-05-08T16:26:07.295" v="103"/>
        <pc:sldMkLst>
          <pc:docMk/>
          <pc:sldMk cId="0" sldId="259"/>
        </pc:sldMkLst>
        <pc:spChg chg="add mod ord">
          <ac:chgData name="Aaron Feuerstein" userId="f5de8b9a-5c09-4bc3-b449-ac980e458ac8" providerId="ADAL" clId="{CDBD0F78-226D-42F0-B0C3-73616A00022D}" dt="2025-05-08T16:26:07.295" v="103"/>
          <ac:spMkLst>
            <pc:docMk/>
            <pc:sldMk cId="0" sldId="259"/>
            <ac:spMk id="2" creationId="{46AB1B99-FE70-5D85-5426-BAA757110984}"/>
          </ac:spMkLst>
        </pc:spChg>
        <pc:picChg chg="mod">
          <ac:chgData name="Aaron Feuerstein" userId="f5de8b9a-5c09-4bc3-b449-ac980e458ac8" providerId="ADAL" clId="{CDBD0F78-226D-42F0-B0C3-73616A00022D}" dt="2025-05-08T16:03:18.724" v="5" actId="962"/>
          <ac:picMkLst>
            <pc:docMk/>
            <pc:sldMk cId="0" sldId="259"/>
            <ac:picMk id="74" creationId="{00000000-0000-0000-0000-000000000000}"/>
          </ac:picMkLst>
        </pc:picChg>
      </pc:sldChg>
      <pc:sldChg chg="addSp modSp mod">
        <pc:chgData name="Aaron Feuerstein" userId="f5de8b9a-5c09-4bc3-b449-ac980e458ac8" providerId="ADAL" clId="{CDBD0F78-226D-42F0-B0C3-73616A00022D}" dt="2025-05-08T16:26:59.189" v="106"/>
        <pc:sldMkLst>
          <pc:docMk/>
          <pc:sldMk cId="0" sldId="260"/>
        </pc:sldMkLst>
        <pc:spChg chg="add mod ord">
          <ac:chgData name="Aaron Feuerstein" userId="f5de8b9a-5c09-4bc3-b449-ac980e458ac8" providerId="ADAL" clId="{CDBD0F78-226D-42F0-B0C3-73616A00022D}" dt="2025-05-08T16:26:21.608" v="105"/>
          <ac:spMkLst>
            <pc:docMk/>
            <pc:sldMk cId="0" sldId="260"/>
            <ac:spMk id="2" creationId="{1DA04466-DADF-8316-0FE6-299D5FFA92DA}"/>
          </ac:spMkLst>
        </pc:spChg>
        <pc:spChg chg="ord">
          <ac:chgData name="Aaron Feuerstein" userId="f5de8b9a-5c09-4bc3-b449-ac980e458ac8" providerId="ADAL" clId="{CDBD0F78-226D-42F0-B0C3-73616A00022D}" dt="2025-05-08T16:26:59.189" v="106"/>
          <ac:spMkLst>
            <pc:docMk/>
            <pc:sldMk cId="0" sldId="260"/>
            <ac:spMk id="80" creationId="{00000000-0000-0000-0000-000000000000}"/>
          </ac:spMkLst>
        </pc:spChg>
        <pc:picChg chg="mod">
          <ac:chgData name="Aaron Feuerstein" userId="f5de8b9a-5c09-4bc3-b449-ac980e458ac8" providerId="ADAL" clId="{CDBD0F78-226D-42F0-B0C3-73616A00022D}" dt="2025-05-08T16:15:56.773" v="7" actId="962"/>
          <ac:picMkLst>
            <pc:docMk/>
            <pc:sldMk cId="0" sldId="260"/>
            <ac:picMk id="79" creationId="{00000000-0000-0000-0000-000000000000}"/>
          </ac:picMkLst>
        </pc:picChg>
      </pc:sldChg>
      <pc:sldChg chg="addSp modSp mod">
        <pc:chgData name="Aaron Feuerstein" userId="f5de8b9a-5c09-4bc3-b449-ac980e458ac8" providerId="ADAL" clId="{CDBD0F78-226D-42F0-B0C3-73616A00022D}" dt="2025-05-08T16:27:04.438" v="109"/>
        <pc:sldMkLst>
          <pc:docMk/>
          <pc:sldMk cId="0" sldId="261"/>
        </pc:sldMkLst>
        <pc:spChg chg="add mod ord">
          <ac:chgData name="Aaron Feuerstein" userId="f5de8b9a-5c09-4bc3-b449-ac980e458ac8" providerId="ADAL" clId="{CDBD0F78-226D-42F0-B0C3-73616A00022D}" dt="2025-05-08T16:27:04.438" v="109"/>
          <ac:spMkLst>
            <pc:docMk/>
            <pc:sldMk cId="0" sldId="261"/>
            <ac:spMk id="2" creationId="{1B67A489-06E6-4D2E-CA04-1ADA5BDB7DC5}"/>
          </ac:spMkLst>
        </pc:spChg>
        <pc:picChg chg="mod">
          <ac:chgData name="Aaron Feuerstein" userId="f5de8b9a-5c09-4bc3-b449-ac980e458ac8" providerId="ADAL" clId="{CDBD0F78-226D-42F0-B0C3-73616A00022D}" dt="2025-05-08T16:16:49.892" v="9" actId="962"/>
          <ac:picMkLst>
            <pc:docMk/>
            <pc:sldMk cId="0" sldId="261"/>
            <ac:picMk id="86" creationId="{00000000-0000-0000-0000-000000000000}"/>
          </ac:picMkLst>
        </pc:picChg>
      </pc:sldChg>
      <pc:sldChg chg="modSp mod">
        <pc:chgData name="Aaron Feuerstein" userId="f5de8b9a-5c09-4bc3-b449-ac980e458ac8" providerId="ADAL" clId="{CDBD0F78-226D-42F0-B0C3-73616A00022D}" dt="2025-05-08T16:27:24.830" v="113"/>
        <pc:sldMkLst>
          <pc:docMk/>
          <pc:sldMk cId="0" sldId="262"/>
        </pc:sldMkLst>
        <pc:spChg chg="ord">
          <ac:chgData name="Aaron Feuerstein" userId="f5de8b9a-5c09-4bc3-b449-ac980e458ac8" providerId="ADAL" clId="{CDBD0F78-226D-42F0-B0C3-73616A00022D}" dt="2025-05-08T16:27:24.830" v="113"/>
          <ac:spMkLst>
            <pc:docMk/>
            <pc:sldMk cId="0" sldId="262"/>
            <ac:spMk id="94" creationId="{00000000-0000-0000-0000-000000000000}"/>
          </ac:spMkLst>
        </pc:spChg>
        <pc:picChg chg="mod">
          <ac:chgData name="Aaron Feuerstein" userId="f5de8b9a-5c09-4bc3-b449-ac980e458ac8" providerId="ADAL" clId="{CDBD0F78-226D-42F0-B0C3-73616A00022D}" dt="2025-05-08T16:18:57.382" v="11" actId="962"/>
          <ac:picMkLst>
            <pc:docMk/>
            <pc:sldMk cId="0" sldId="262"/>
            <ac:picMk id="93" creationId="{00000000-0000-0000-0000-000000000000}"/>
          </ac:picMkLst>
        </pc:picChg>
        <pc:picChg chg="mod ord">
          <ac:chgData name="Aaron Feuerstein" userId="f5de8b9a-5c09-4bc3-b449-ac980e458ac8" providerId="ADAL" clId="{CDBD0F78-226D-42F0-B0C3-73616A00022D}" dt="2025-05-08T16:27:21.530" v="112"/>
          <ac:picMkLst>
            <pc:docMk/>
            <pc:sldMk cId="0" sldId="262"/>
            <ac:picMk id="96" creationId="{00000000-0000-0000-0000-000000000000}"/>
          </ac:picMkLst>
        </pc:picChg>
      </pc:sldChg>
      <pc:sldChg chg="modSp mod">
        <pc:chgData name="Aaron Feuerstein" userId="f5de8b9a-5c09-4bc3-b449-ac980e458ac8" providerId="ADAL" clId="{CDBD0F78-226D-42F0-B0C3-73616A00022D}" dt="2025-05-08T16:22:55.325" v="17" actId="962"/>
        <pc:sldMkLst>
          <pc:docMk/>
          <pc:sldMk cId="0" sldId="263"/>
        </pc:sldMkLst>
        <pc:picChg chg="mod">
          <ac:chgData name="Aaron Feuerstein" userId="f5de8b9a-5c09-4bc3-b449-ac980e458ac8" providerId="ADAL" clId="{CDBD0F78-226D-42F0-B0C3-73616A00022D}" dt="2025-05-08T16:22:44.637" v="15" actId="962"/>
          <ac:picMkLst>
            <pc:docMk/>
            <pc:sldMk cId="0" sldId="263"/>
            <ac:picMk id="102" creationId="{00000000-0000-0000-0000-000000000000}"/>
          </ac:picMkLst>
        </pc:picChg>
        <pc:picChg chg="mod">
          <ac:chgData name="Aaron Feuerstein" userId="f5de8b9a-5c09-4bc3-b449-ac980e458ac8" providerId="ADAL" clId="{CDBD0F78-226D-42F0-B0C3-73616A00022D}" dt="2025-05-08T16:22:55.325" v="17" actId="962"/>
          <ac:picMkLst>
            <pc:docMk/>
            <pc:sldMk cId="0" sldId="263"/>
            <ac:picMk id="10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ef1a37ae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ef1a37ae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concept of natural resources.  Ask students to brainstorm examples of natural resources.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ee9569c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ee9569c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will most likely point out the water and forest areas that are located close to Briceville, TN.  Students would not be expected to identify coal as a natural resource that was located in the Briceville area at this point in the lesson.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ee9569c2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ee9569c2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ee9569c2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ee9569c2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ee9569c2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ee9569c2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ee9569c2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ee9569c2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students:  What do you notice?  What do you wonder?  </a:t>
            </a:r>
            <a:endParaRPr/>
          </a:p>
          <a:p>
            <a:pPr marL="0" lvl="0" indent="0" algn="l" rtl="0">
              <a:spcBef>
                <a:spcPts val="0"/>
              </a:spcBef>
              <a:spcAft>
                <a:spcPts val="0"/>
              </a:spcAft>
              <a:buNone/>
            </a:pPr>
            <a:r>
              <a:rPr lang="en"/>
              <a:t>The goal is for students to infer that there has been a significant economic impact to Briceville.  Teacher might ask for student ideas at this point to explain the observations.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ee9569c2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ee9569c2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students:  What do they notice?  What do they wonder?</a:t>
            </a:r>
            <a:endParaRPr/>
          </a:p>
          <a:p>
            <a:pPr marL="0" lvl="0" indent="0" algn="l" rtl="0">
              <a:spcBef>
                <a:spcPts val="0"/>
              </a:spcBef>
              <a:spcAft>
                <a:spcPts val="0"/>
              </a:spcAft>
              <a:buClr>
                <a:schemeClr val="dk1"/>
              </a:buClr>
              <a:buSzPts val="1100"/>
              <a:buFont typeface="Arial"/>
              <a:buNone/>
            </a:pPr>
            <a:r>
              <a:rPr lang="en">
                <a:solidFill>
                  <a:schemeClr val="dk1"/>
                </a:solidFill>
              </a:rPr>
              <a:t>The goal is for students to infer that there has been a significant economic impact to Briceville.  Teacher might ask for student ideas at this point to explain the observations.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ef1a37ae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ef1a37ae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will be given data to use as evidence to answer this question.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lib.dr.iastate.edu/cgi/viewcontent.cgi?article=1120&amp;context=macnewslette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Briceville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Terms and Concepts</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dirty="0">
                <a:solidFill>
                  <a:srgbClr val="000000"/>
                </a:solidFill>
              </a:rPr>
              <a:t>Natural Resources: Materials or substances that exist freely in nature. </a:t>
            </a:r>
            <a:endParaRPr sz="2400" dirty="0">
              <a:solidFill>
                <a:srgbClr val="000000"/>
              </a:solidFill>
            </a:endParaRPr>
          </a:p>
          <a:p>
            <a:pPr marL="0" lvl="0" indent="0" algn="l" rtl="0">
              <a:lnSpc>
                <a:spcPct val="150000"/>
              </a:lnSpc>
              <a:spcBef>
                <a:spcPts val="1600"/>
              </a:spcBef>
              <a:spcAft>
                <a:spcPts val="0"/>
              </a:spcAft>
              <a:buNone/>
            </a:pPr>
            <a:r>
              <a:rPr lang="en" sz="2400" dirty="0">
                <a:solidFill>
                  <a:srgbClr val="000000"/>
                </a:solidFill>
              </a:rPr>
              <a:t>Living things depend on natural resources to survive. Many countries use their natural resources for economic gain.</a:t>
            </a:r>
            <a:endParaRPr sz="2400" dirty="0">
              <a:solidFill>
                <a:srgbClr val="000000"/>
              </a:solidFill>
            </a:endParaRPr>
          </a:p>
          <a:p>
            <a:pPr marL="0" lvl="0" indent="0" algn="l" rtl="0">
              <a:lnSpc>
                <a:spcPct val="150000"/>
              </a:lnSpc>
              <a:spcBef>
                <a:spcPts val="1600"/>
              </a:spcBef>
              <a:spcAft>
                <a:spcPts val="0"/>
              </a:spcAft>
              <a:buClr>
                <a:schemeClr val="dk1"/>
              </a:buClr>
              <a:buSzPts val="1100"/>
              <a:buFont typeface="Arial"/>
              <a:buNone/>
            </a:pPr>
            <a:r>
              <a:rPr lang="en" sz="2400" dirty="0">
                <a:solidFill>
                  <a:srgbClr val="000000"/>
                </a:solidFill>
              </a:rPr>
              <a:t>What are some examples of natural resources?</a:t>
            </a:r>
            <a:endParaRPr sz="2400" dirty="0">
              <a:solidFill>
                <a:srgbClr val="000000"/>
              </a:solidFill>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Briceville, TN.  What natural resources do you think this community might have?</a:t>
            </a:r>
            <a:endParaRPr/>
          </a:p>
        </p:txBody>
      </p:sp>
      <p:pic>
        <p:nvPicPr>
          <p:cNvPr id="67" name="Google Shape;67;p15" descr="Map of Tennessee showing where Briceville is located within the state."/>
          <p:cNvPicPr preferRelativeResize="0"/>
          <p:nvPr/>
        </p:nvPicPr>
        <p:blipFill>
          <a:blip r:embed="rId3">
            <a:alphaModFix/>
          </a:blip>
          <a:stretch>
            <a:fillRect/>
          </a:stretch>
        </p:blipFill>
        <p:spPr>
          <a:xfrm>
            <a:off x="348913" y="1524925"/>
            <a:ext cx="8446173" cy="3162301"/>
          </a:xfrm>
          <a:prstGeom prst="rect">
            <a:avLst/>
          </a:prstGeom>
          <a:noFill/>
          <a:ln>
            <a:noFill/>
          </a:ln>
        </p:spPr>
      </p:pic>
      <p:sp>
        <p:nvSpPr>
          <p:cNvPr id="68" name="Google Shape;68;p15" descr="Star marking Briceville, Tennessee on a map of the state."/>
          <p:cNvSpPr/>
          <p:nvPr/>
        </p:nvSpPr>
        <p:spPr>
          <a:xfrm>
            <a:off x="4917675" y="2100675"/>
            <a:ext cx="257100" cy="203700"/>
          </a:xfrm>
          <a:prstGeom prst="star5">
            <a:avLst>
              <a:gd name="adj" fmla="val 19098"/>
              <a:gd name="hf" fmla="val 105146"/>
              <a:gd name="vf" fmla="val 11055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itle 1">
            <a:extLst>
              <a:ext uri="{FF2B5EF4-FFF2-40B4-BE49-F238E27FC236}">
                <a16:creationId xmlns:a16="http://schemas.microsoft.com/office/drawing/2014/main" id="{46AB1B99-FE70-5D85-5426-BAA757110984}"/>
              </a:ext>
            </a:extLst>
          </p:cNvPr>
          <p:cNvSpPr>
            <a:spLocks noGrp="1"/>
          </p:cNvSpPr>
          <p:nvPr>
            <p:ph type="title"/>
          </p:nvPr>
        </p:nvSpPr>
        <p:spPr>
          <a:xfrm>
            <a:off x="311700" y="-572700"/>
            <a:ext cx="8520600" cy="572700"/>
          </a:xfrm>
        </p:spPr>
        <p:txBody>
          <a:bodyPr spcFirstLastPara="1" wrap="square" lIns="91425" tIns="91425" rIns="91425" bIns="91425" anchor="b" anchorCtr="0">
            <a:noAutofit/>
          </a:bodyPr>
          <a:lstStyle/>
          <a:p>
            <a:r>
              <a:rPr lang="en-US" dirty="0"/>
              <a:t>Summer’s in </a:t>
            </a:r>
            <a:r>
              <a:rPr lang="en-US" dirty="0" err="1"/>
              <a:t>Briceville</a:t>
            </a:r>
            <a:endParaRPr lang="en-US" dirty="0"/>
          </a:p>
        </p:txBody>
      </p:sp>
      <p:sp>
        <p:nvSpPr>
          <p:cNvPr id="73" name="Google Shape;73;p16"/>
          <p:cNvSpPr txBox="1">
            <a:spLocks noGrp="1"/>
          </p:cNvSpPr>
          <p:nvPr>
            <p:ph type="body" idx="1"/>
          </p:nvPr>
        </p:nvSpPr>
        <p:spPr>
          <a:xfrm>
            <a:off x="258125" y="605975"/>
            <a:ext cx="5121000" cy="3741016"/>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dirty="0">
                <a:solidFill>
                  <a:srgbClr val="000000"/>
                </a:solidFill>
              </a:rPr>
              <a:t>Every summer, Nicholas visits his great-grandmother in Briceville.  Although he loves his great-grandmother, he dreads spending two weeks in a town that has so little to do.  You can’t even get decent cell phone service in Briceville!  </a:t>
            </a:r>
            <a:endParaRPr sz="1600" dirty="0">
              <a:solidFill>
                <a:srgbClr val="000000"/>
              </a:solidFill>
            </a:endParaRPr>
          </a:p>
          <a:p>
            <a:pPr marL="0" lvl="0" indent="0" algn="l" rtl="0">
              <a:lnSpc>
                <a:spcPct val="150000"/>
              </a:lnSpc>
              <a:spcBef>
                <a:spcPts val="1600"/>
              </a:spcBef>
              <a:spcAft>
                <a:spcPts val="1600"/>
              </a:spcAft>
              <a:buNone/>
            </a:pPr>
            <a:r>
              <a:rPr lang="en" sz="1600" dirty="0">
                <a:solidFill>
                  <a:srgbClr val="000000"/>
                </a:solidFill>
              </a:rPr>
              <a:t>Bored out of his mind one day, Nicholas started rummaging through the attic.  He was surprised to discover a large box with costumes and an old-fashioned advertisement for a play.</a:t>
            </a:r>
            <a:endParaRPr sz="1600" dirty="0">
              <a:solidFill>
                <a:srgbClr val="000000"/>
              </a:solidFill>
            </a:endParaRPr>
          </a:p>
        </p:txBody>
      </p:sp>
      <p:pic>
        <p:nvPicPr>
          <p:cNvPr id="74" name="Google Shape;74;p16" descr="Boy siting against a wall and leaning his head into his hand, looking bored."/>
          <p:cNvPicPr preferRelativeResize="0"/>
          <p:nvPr/>
        </p:nvPicPr>
        <p:blipFill>
          <a:blip r:embed="rId3">
            <a:alphaModFix/>
          </a:blip>
          <a:stretch>
            <a:fillRect/>
          </a:stretch>
        </p:blipFill>
        <p:spPr>
          <a:xfrm>
            <a:off x="5379125" y="1216750"/>
            <a:ext cx="3473500" cy="2290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2" name="Title 1">
            <a:extLst>
              <a:ext uri="{FF2B5EF4-FFF2-40B4-BE49-F238E27FC236}">
                <a16:creationId xmlns:a16="http://schemas.microsoft.com/office/drawing/2014/main" id="{1DA04466-DADF-8316-0FE6-299D5FFA92DA}"/>
              </a:ext>
            </a:extLst>
          </p:cNvPr>
          <p:cNvSpPr>
            <a:spLocks noGrp="1"/>
          </p:cNvSpPr>
          <p:nvPr>
            <p:ph type="title"/>
          </p:nvPr>
        </p:nvSpPr>
        <p:spPr>
          <a:xfrm>
            <a:off x="311700" y="-572700"/>
            <a:ext cx="8520600" cy="572700"/>
          </a:xfrm>
        </p:spPr>
        <p:txBody>
          <a:bodyPr spcFirstLastPara="1" wrap="square" lIns="91425" tIns="91425" rIns="91425" bIns="91425" anchor="b" anchorCtr="0">
            <a:noAutofit/>
          </a:bodyPr>
          <a:lstStyle/>
          <a:p>
            <a:r>
              <a:rPr lang="en-US" dirty="0" err="1"/>
              <a:t>Briceville</a:t>
            </a:r>
            <a:r>
              <a:rPr lang="en-US" dirty="0"/>
              <a:t> Opera House</a:t>
            </a:r>
          </a:p>
        </p:txBody>
      </p:sp>
      <p:sp>
        <p:nvSpPr>
          <p:cNvPr id="80" name="Google Shape;80;p17"/>
          <p:cNvSpPr txBox="1"/>
          <p:nvPr/>
        </p:nvSpPr>
        <p:spPr>
          <a:xfrm>
            <a:off x="225025" y="353624"/>
            <a:ext cx="5004300" cy="4524771"/>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t>Nicholas showed the playbill to his great-grandmother who exclaimed, “Why yes, dear, that sexy lady is me!” </a:t>
            </a:r>
            <a:endParaRPr dirty="0"/>
          </a:p>
          <a:p>
            <a:pPr marL="0" lvl="0" indent="0" algn="l" rtl="0">
              <a:lnSpc>
                <a:spcPct val="150000"/>
              </a:lnSpc>
              <a:spcBef>
                <a:spcPts val="0"/>
              </a:spcBef>
              <a:spcAft>
                <a:spcPts val="0"/>
              </a:spcAft>
              <a:buNone/>
            </a:pPr>
            <a:endParaRPr dirty="0"/>
          </a:p>
          <a:p>
            <a:pPr marL="0" lvl="0" indent="0" algn="l" rtl="0">
              <a:lnSpc>
                <a:spcPct val="150000"/>
              </a:lnSpc>
              <a:spcBef>
                <a:spcPts val="0"/>
              </a:spcBef>
              <a:spcAft>
                <a:spcPts val="0"/>
              </a:spcAft>
              <a:buNone/>
            </a:pPr>
            <a:r>
              <a:rPr lang="en" dirty="0"/>
              <a:t>Shocked, Nicholas asked her to explain.  How could she be the lady in the picture?  </a:t>
            </a:r>
            <a:endParaRPr dirty="0"/>
          </a:p>
          <a:p>
            <a:pPr marL="0" lvl="0" indent="0" algn="l" rtl="0">
              <a:lnSpc>
                <a:spcPct val="150000"/>
              </a:lnSpc>
              <a:spcBef>
                <a:spcPts val="0"/>
              </a:spcBef>
              <a:spcAft>
                <a:spcPts val="0"/>
              </a:spcAft>
              <a:buNone/>
            </a:pPr>
            <a:endParaRPr dirty="0"/>
          </a:p>
          <a:p>
            <a:pPr marL="0" lvl="0" indent="0" algn="l" rtl="0">
              <a:lnSpc>
                <a:spcPct val="150000"/>
              </a:lnSpc>
              <a:spcBef>
                <a:spcPts val="0"/>
              </a:spcBef>
              <a:spcAft>
                <a:spcPts val="0"/>
              </a:spcAft>
              <a:buNone/>
            </a:pPr>
            <a:r>
              <a:rPr lang="en" dirty="0"/>
              <a:t>Nicholas knew that his great-grandmother had lived in Briceville her whole life.  But Briceville didn’t even have a stop light, much less a theater!  </a:t>
            </a:r>
            <a:endParaRPr dirty="0"/>
          </a:p>
          <a:p>
            <a:pPr marL="0" lvl="0" indent="0" algn="l" rtl="0">
              <a:lnSpc>
                <a:spcPct val="150000"/>
              </a:lnSpc>
              <a:spcBef>
                <a:spcPts val="0"/>
              </a:spcBef>
              <a:spcAft>
                <a:spcPts val="0"/>
              </a:spcAft>
              <a:buNone/>
            </a:pPr>
            <a:endParaRPr dirty="0"/>
          </a:p>
          <a:p>
            <a:pPr marL="0" lvl="0" indent="0" algn="l" rtl="0">
              <a:lnSpc>
                <a:spcPct val="150000"/>
              </a:lnSpc>
              <a:spcBef>
                <a:spcPts val="0"/>
              </a:spcBef>
              <a:spcAft>
                <a:spcPts val="0"/>
              </a:spcAft>
              <a:buNone/>
            </a:pPr>
            <a:r>
              <a:rPr lang="en" dirty="0"/>
              <a:t>Nicholas’ great-grandmother began to explain. “Briceville has changed a lot in my lifetime,” she said.  “It hasn’t always been the town you see today.”</a:t>
            </a:r>
            <a:endParaRPr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p:txBody>
      </p:sp>
      <p:pic>
        <p:nvPicPr>
          <p:cNvPr id="79" name="Google Shape;79;p17" descr="Program for the Briceville Opera House">
            <a:hlinkClick r:id="rId3"/>
          </p:cNvPr>
          <p:cNvPicPr preferRelativeResize="0"/>
          <p:nvPr/>
        </p:nvPicPr>
        <p:blipFill rotWithShape="1">
          <a:blip r:embed="rId4">
            <a:alphaModFix/>
          </a:blip>
          <a:srcRect t="10354"/>
          <a:stretch/>
        </p:blipFill>
        <p:spPr>
          <a:xfrm>
            <a:off x="5272100" y="322300"/>
            <a:ext cx="3119650" cy="4241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 name="Title 1">
            <a:extLst>
              <a:ext uri="{FF2B5EF4-FFF2-40B4-BE49-F238E27FC236}">
                <a16:creationId xmlns:a16="http://schemas.microsoft.com/office/drawing/2014/main" id="{1B67A489-06E6-4D2E-CA04-1ADA5BDB7DC5}"/>
              </a:ext>
            </a:extLst>
          </p:cNvPr>
          <p:cNvSpPr>
            <a:spLocks noGrp="1"/>
          </p:cNvSpPr>
          <p:nvPr>
            <p:ph type="title"/>
          </p:nvPr>
        </p:nvSpPr>
        <p:spPr>
          <a:xfrm>
            <a:off x="311700" y="-572700"/>
            <a:ext cx="8520600" cy="572700"/>
          </a:xfrm>
        </p:spPr>
        <p:txBody>
          <a:bodyPr spcFirstLastPara="1" wrap="square" lIns="91425" tIns="91425" rIns="91425" bIns="91425" anchor="b" anchorCtr="0">
            <a:noAutofit/>
          </a:bodyPr>
          <a:lstStyle/>
          <a:p>
            <a:r>
              <a:rPr lang="en-US" dirty="0"/>
              <a:t>Early 1900’s </a:t>
            </a:r>
            <a:r>
              <a:rPr lang="en-US" dirty="0" err="1"/>
              <a:t>Briceville</a:t>
            </a:r>
            <a:endParaRPr lang="en-US" dirty="0"/>
          </a:p>
        </p:txBody>
      </p:sp>
      <p:sp>
        <p:nvSpPr>
          <p:cNvPr id="85" name="Google Shape;85;p18"/>
          <p:cNvSpPr txBox="1">
            <a:spLocks noGrp="1"/>
          </p:cNvSpPr>
          <p:nvPr>
            <p:ph type="body" idx="1"/>
          </p:nvPr>
        </p:nvSpPr>
        <p:spPr>
          <a:xfrm>
            <a:off x="311700" y="60679"/>
            <a:ext cx="8520600" cy="4268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 sz="1400" dirty="0">
                <a:solidFill>
                  <a:srgbClr val="000000"/>
                </a:solidFill>
              </a:rPr>
              <a:t>In the early 1900’s, when people in East Tennessee wanted to go to the theater, they didn’t have to travel to New York City.  Instead, they went to the Odd Opera House in Briceville, Tennessee.  The theater could seat 300 people and was a hub of activity for the bustling community of Briceville.  Briceville was proud of its many businesses, churches, and homes.</a:t>
            </a:r>
            <a:endParaRPr sz="1400" dirty="0">
              <a:solidFill>
                <a:srgbClr val="000000"/>
              </a:solidFill>
            </a:endParaRPr>
          </a:p>
        </p:txBody>
      </p:sp>
      <p:pic>
        <p:nvPicPr>
          <p:cNvPr id="86" name="Google Shape;86;p18" descr="Photograph of a street from the 1900's."/>
          <p:cNvPicPr preferRelativeResize="0"/>
          <p:nvPr/>
        </p:nvPicPr>
        <p:blipFill>
          <a:blip r:embed="rId3">
            <a:alphaModFix/>
          </a:blip>
          <a:stretch>
            <a:fillRect/>
          </a:stretch>
        </p:blipFill>
        <p:spPr>
          <a:xfrm>
            <a:off x="2321330" y="1990320"/>
            <a:ext cx="3876664" cy="2961099"/>
          </a:xfrm>
          <a:prstGeom prst="rect">
            <a:avLst/>
          </a:prstGeom>
          <a:noFill/>
          <a:ln>
            <a:noFill/>
          </a:ln>
        </p:spPr>
      </p:pic>
      <p:sp>
        <p:nvSpPr>
          <p:cNvPr id="87" name="Google Shape;87;p18"/>
          <p:cNvSpPr txBox="1"/>
          <p:nvPr/>
        </p:nvSpPr>
        <p:spPr>
          <a:xfrm>
            <a:off x="6513525" y="2068700"/>
            <a:ext cx="2475300" cy="26361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dirty="0"/>
              <a:t>However, the community of Briceville has changed over the past century.</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Photos of Briceville, TN Taken over 100 Years Apart</a:t>
            </a:r>
            <a:endParaRPr/>
          </a:p>
        </p:txBody>
      </p:sp>
      <p:pic>
        <p:nvPicPr>
          <p:cNvPr id="96" name="Google Shape;96;p19" descr="Briceville Community Church built in 1880"/>
          <p:cNvPicPr preferRelativeResize="0"/>
          <p:nvPr/>
        </p:nvPicPr>
        <p:blipFill>
          <a:blip r:embed="rId3">
            <a:alphaModFix/>
          </a:blip>
          <a:stretch>
            <a:fillRect/>
          </a:stretch>
        </p:blipFill>
        <p:spPr>
          <a:xfrm>
            <a:off x="406759" y="1057275"/>
            <a:ext cx="3733792" cy="2800350"/>
          </a:xfrm>
          <a:prstGeom prst="rect">
            <a:avLst/>
          </a:prstGeom>
          <a:noFill/>
          <a:ln>
            <a:noFill/>
          </a:ln>
        </p:spPr>
      </p:pic>
      <p:sp>
        <p:nvSpPr>
          <p:cNvPr id="94" name="Google Shape;94;p19"/>
          <p:cNvSpPr txBox="1"/>
          <p:nvPr/>
        </p:nvSpPr>
        <p:spPr>
          <a:xfrm>
            <a:off x="589350" y="3857625"/>
            <a:ext cx="39828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Briceville Community Church</a:t>
            </a:r>
            <a:endParaRPr/>
          </a:p>
          <a:p>
            <a:pPr marL="0" lvl="0" indent="0" algn="l" rtl="0">
              <a:spcBef>
                <a:spcPts val="0"/>
              </a:spcBef>
              <a:spcAft>
                <a:spcPts val="0"/>
              </a:spcAft>
              <a:buNone/>
            </a:pPr>
            <a:r>
              <a:rPr lang="en"/>
              <a:t>Built in 1880</a:t>
            </a:r>
            <a:endParaRPr/>
          </a:p>
        </p:txBody>
      </p:sp>
      <p:pic>
        <p:nvPicPr>
          <p:cNvPr id="93" name="Google Shape;93;p19" descr="Briceville community church circa 2002"/>
          <p:cNvPicPr preferRelativeResize="0"/>
          <p:nvPr/>
        </p:nvPicPr>
        <p:blipFill>
          <a:blip r:embed="rId4">
            <a:alphaModFix/>
          </a:blip>
          <a:stretch>
            <a:fillRect/>
          </a:stretch>
        </p:blipFill>
        <p:spPr>
          <a:xfrm>
            <a:off x="4865558" y="1057263"/>
            <a:ext cx="3623818" cy="2703925"/>
          </a:xfrm>
          <a:prstGeom prst="rect">
            <a:avLst/>
          </a:prstGeom>
          <a:noFill/>
          <a:ln>
            <a:noFill/>
          </a:ln>
        </p:spPr>
      </p:pic>
      <p:sp>
        <p:nvSpPr>
          <p:cNvPr id="95" name="Google Shape;95;p19"/>
          <p:cNvSpPr txBox="1"/>
          <p:nvPr/>
        </p:nvSpPr>
        <p:spPr>
          <a:xfrm>
            <a:off x="5015105" y="3808147"/>
            <a:ext cx="36072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t>Briceville</a:t>
            </a:r>
            <a:r>
              <a:rPr lang="en" dirty="0"/>
              <a:t> Community Church</a:t>
            </a:r>
            <a:endParaRPr dirty="0"/>
          </a:p>
          <a:p>
            <a:r>
              <a:rPr lang="en" dirty="0"/>
              <a:t>Picture taken in 2002. The church has not been maintained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Photos of Briceville, TN Taken over 100 Years Apart.</a:t>
            </a:r>
            <a:endParaRPr/>
          </a:p>
        </p:txBody>
      </p:sp>
      <p:pic>
        <p:nvPicPr>
          <p:cNvPr id="102" name="Google Shape;102;p20" descr="Briceville Opera House circa 1890"/>
          <p:cNvPicPr preferRelativeResize="0"/>
          <p:nvPr/>
        </p:nvPicPr>
        <p:blipFill>
          <a:blip r:embed="rId3">
            <a:alphaModFix/>
          </a:blip>
          <a:stretch>
            <a:fillRect/>
          </a:stretch>
        </p:blipFill>
        <p:spPr>
          <a:xfrm>
            <a:off x="408350" y="1024888"/>
            <a:ext cx="3658200" cy="3093725"/>
          </a:xfrm>
          <a:prstGeom prst="rect">
            <a:avLst/>
          </a:prstGeom>
          <a:noFill/>
          <a:ln>
            <a:noFill/>
          </a:ln>
        </p:spPr>
      </p:pic>
      <p:sp>
        <p:nvSpPr>
          <p:cNvPr id="103" name="Google Shape;103;p20"/>
          <p:cNvSpPr txBox="1"/>
          <p:nvPr/>
        </p:nvSpPr>
        <p:spPr>
          <a:xfrm>
            <a:off x="375825" y="4332100"/>
            <a:ext cx="3812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Briceville Opera House</a:t>
            </a:r>
            <a:endParaRPr/>
          </a:p>
          <a:p>
            <a:pPr marL="0" lvl="0" indent="0" algn="l" rtl="0">
              <a:spcBef>
                <a:spcPts val="0"/>
              </a:spcBef>
              <a:spcAft>
                <a:spcPts val="0"/>
              </a:spcAft>
              <a:buNone/>
            </a:pPr>
            <a:r>
              <a:rPr lang="en"/>
              <a:t>Built 1890</a:t>
            </a:r>
            <a:endParaRPr/>
          </a:p>
        </p:txBody>
      </p:sp>
      <p:pic>
        <p:nvPicPr>
          <p:cNvPr id="104" name="Google Shape;104;p20" descr="Site of former Briceville Opera House"/>
          <p:cNvPicPr preferRelativeResize="0"/>
          <p:nvPr/>
        </p:nvPicPr>
        <p:blipFill>
          <a:blip r:embed="rId4">
            <a:alphaModFix/>
          </a:blip>
          <a:stretch>
            <a:fillRect/>
          </a:stretch>
        </p:blipFill>
        <p:spPr>
          <a:xfrm>
            <a:off x="4340325" y="1170125"/>
            <a:ext cx="4329125" cy="2622675"/>
          </a:xfrm>
          <a:prstGeom prst="rect">
            <a:avLst/>
          </a:prstGeom>
          <a:noFill/>
          <a:ln>
            <a:noFill/>
          </a:ln>
        </p:spPr>
      </p:pic>
      <p:sp>
        <p:nvSpPr>
          <p:cNvPr id="105" name="Google Shape;105;p20"/>
          <p:cNvSpPr txBox="1"/>
          <p:nvPr/>
        </p:nvSpPr>
        <p:spPr>
          <a:xfrm>
            <a:off x="4538375" y="4062925"/>
            <a:ext cx="4192500"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Site of former </a:t>
            </a:r>
            <a:r>
              <a:rPr lang="en" dirty="0" err="1"/>
              <a:t>Briceville</a:t>
            </a:r>
            <a:r>
              <a:rPr lang="en" dirty="0"/>
              <a:t> Opera House</a:t>
            </a:r>
            <a:endParaRPr dirty="0"/>
          </a:p>
          <a:p>
            <a:r>
              <a:rPr lang="en" dirty="0"/>
              <a:t>After it burned in 1918 it was never rebuilt.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Task:</a:t>
            </a:r>
            <a:endParaRPr/>
          </a:p>
        </p:txBody>
      </p:sp>
      <p:sp>
        <p:nvSpPr>
          <p:cNvPr id="111" name="Google Shape;11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dirty="0">
                <a:solidFill>
                  <a:srgbClr val="000000"/>
                </a:solidFill>
              </a:rPr>
              <a:t>(What the heck happened to Briceville?)</a:t>
            </a:r>
            <a:endParaRPr sz="2400" dirty="0">
              <a:solidFill>
                <a:srgbClr val="000000"/>
              </a:solidFill>
            </a:endParaRPr>
          </a:p>
          <a:p>
            <a:pPr marL="0" lvl="0" indent="0" algn="l" rtl="0">
              <a:lnSpc>
                <a:spcPct val="150000"/>
              </a:lnSpc>
              <a:spcBef>
                <a:spcPts val="1600"/>
              </a:spcBef>
              <a:spcAft>
                <a:spcPts val="0"/>
              </a:spcAft>
              <a:buNone/>
            </a:pPr>
            <a:r>
              <a:rPr lang="en" sz="2400" dirty="0">
                <a:solidFill>
                  <a:srgbClr val="000000"/>
                </a:solidFill>
              </a:rPr>
              <a:t>What factors have affected Briceville during the past 100 years to cause the changes noted in the photographs?</a:t>
            </a:r>
            <a:endParaRPr sz="2400" dirty="0">
              <a:solidFill>
                <a:srgbClr val="000000"/>
              </a:solidFill>
            </a:endParaRPr>
          </a:p>
          <a:p>
            <a:pPr marL="0" lvl="0" indent="0" algn="l" rtl="0">
              <a:lnSpc>
                <a:spcPct val="150000"/>
              </a:lnSpc>
              <a:spcBef>
                <a:spcPts val="1600"/>
              </a:spcBef>
              <a:spcAft>
                <a:spcPts val="1600"/>
              </a:spcAft>
              <a:buNone/>
            </a:pPr>
            <a:r>
              <a:rPr lang="en" sz="2400" dirty="0">
                <a:solidFill>
                  <a:srgbClr val="000000"/>
                </a:solidFill>
              </a:rPr>
              <a:t>What has been the impact of each factor on the community?</a:t>
            </a:r>
            <a:endParaRPr sz="2400" dirty="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616B60-2CA3-4EC8-BBB8-125639038533}">
  <ds:schemaRefs>
    <ds:schemaRef ds:uri="http://schemas.microsoft.com/office/2006/metadata/properties"/>
    <ds:schemaRef ds:uri="http://schemas.microsoft.com/office/infopath/2007/PartnerControls"/>
    <ds:schemaRef ds:uri="fbc037d5-3aae-4eba-9dec-a926451bc98f"/>
    <ds:schemaRef ds:uri="619e9023-7fe2-4e3d-9807-62b6c8302c1b"/>
  </ds:schemaRefs>
</ds:datastoreItem>
</file>

<file path=customXml/itemProps2.xml><?xml version="1.0" encoding="utf-8"?>
<ds:datastoreItem xmlns:ds="http://schemas.openxmlformats.org/officeDocument/2006/customXml" ds:itemID="{A927C46F-C809-4BB5-B04D-C530DBB81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AD6B59-A021-4264-95CC-7BDDB4914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TotalTime>
  <Words>597</Words>
  <Application>Microsoft Office PowerPoint</Application>
  <PresentationFormat>On-screen Show (16:9)</PresentationFormat>
  <Paragraphs>41</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Simple Light</vt:lpstr>
      <vt:lpstr>Briceville</vt:lpstr>
      <vt:lpstr>Terms and Concepts</vt:lpstr>
      <vt:lpstr>This is Briceville, TN.  What natural resources do you think this community might have?</vt:lpstr>
      <vt:lpstr>Summer’s in Briceville</vt:lpstr>
      <vt:lpstr>Briceville Opera House</vt:lpstr>
      <vt:lpstr>Early 1900’s Briceville</vt:lpstr>
      <vt:lpstr>Photos of Briceville, TN Taken over 100 Years Apart</vt:lpstr>
      <vt:lpstr>Photos of Briceville, TN Taken over 100 Years Apart.</vt:lpstr>
      <vt:lpstr>Our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Briceville</dc:title>
  <cp:lastModifiedBy>Aaron Feuerstein</cp:lastModifiedBy>
  <cp:revision>12</cp:revision>
  <dcterms:modified xsi:type="dcterms:W3CDTF">2025-06-20T17:41:51Z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0x0101009535ED75752BCA4DA4E256401831089B</vt:lpwstr>
  </property>
  <property fmtid="{D5CDD505-2E9C-101B-9397-08002B2CF9AE}" pid="3" name="MediaServiceImageTags">
    <vt:lpwstr/>
  </property>
</Properties>
</file>