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70" r:id="rId5"/>
    <p:sldId id="688" r:id="rId6"/>
    <p:sldId id="2702" r:id="rId7"/>
    <p:sldId id="2700" r:id="rId8"/>
    <p:sldId id="2734" r:id="rId9"/>
    <p:sldId id="2735" r:id="rId10"/>
    <p:sldId id="297" r:id="rId11"/>
    <p:sldId id="276" r:id="rId12"/>
    <p:sldId id="2762" r:id="rId13"/>
    <p:sldId id="2733" r:id="rId14"/>
    <p:sldId id="2738" r:id="rId15"/>
    <p:sldId id="2740" r:id="rId16"/>
    <p:sldId id="2763" r:id="rId17"/>
    <p:sldId id="2739" r:id="rId18"/>
    <p:sldId id="2761" r:id="rId19"/>
    <p:sldId id="2737" r:id="rId20"/>
    <p:sldId id="2765" r:id="rId21"/>
    <p:sldId id="2741" r:id="rId22"/>
    <p:sldId id="2758" r:id="rId23"/>
    <p:sldId id="2742" r:id="rId24"/>
    <p:sldId id="2759" r:id="rId25"/>
    <p:sldId id="2743" r:id="rId26"/>
    <p:sldId id="2752" r:id="rId27"/>
    <p:sldId id="2753" r:id="rId28"/>
    <p:sldId id="2754" r:id="rId29"/>
    <p:sldId id="2755" r:id="rId30"/>
    <p:sldId id="2756" r:id="rId31"/>
    <p:sldId id="2757" r:id="rId32"/>
    <p:sldId id="2744" r:id="rId33"/>
    <p:sldId id="2745" r:id="rId34"/>
    <p:sldId id="2746" r:id="rId35"/>
    <p:sldId id="2747" r:id="rId36"/>
    <p:sldId id="2748" r:id="rId37"/>
    <p:sldId id="2749" r:id="rId38"/>
    <p:sldId id="2750" r:id="rId39"/>
    <p:sldId id="2766" r:id="rId40"/>
    <p:sldId id="2767" r:id="rId41"/>
    <p:sldId id="332"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C3570C-456B-7A18-884C-D15C41D7E509}" name="Lerew, Amanda" initials="LA" userId="S::amlerew@pa.gov::d18b50b6-2a66-410a-a85b-c6764f02d098" providerId="AD"/>
  <p188:author id="{799B09B3-90DD-5C43-7C1C-170D80EC8418}" name="Lena, Amy" initials="LA" userId="S::alena@pa.gov::9592d73a-42d7-482a-8543-8215b90967e2" providerId="AD"/>
  <p188:author id="{757331E3-F8BC-2757-E4C2-B9B0EEAC3C01}" name="Smith, Casey" initials="SC" userId="S::casesmith@pa.gov::d6575a36-4f85-4c43-9702-530081c18c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uro, Kevin" initials="MK" lastIdx="11" clrIdx="0">
    <p:extLst>
      <p:ext uri="{19B8F6BF-5375-455C-9EA6-DF929625EA0E}">
        <p15:presenceInfo xmlns:p15="http://schemas.microsoft.com/office/powerpoint/2012/main" userId="S::kmauro@pa.gov::f23ef690-743d-463a-99da-998bbb27fb2e" providerId="AD"/>
      </p:ext>
    </p:extLst>
  </p:cmAuthor>
  <p:cmAuthor id="2" name="Dyszel, Jean" initials="DJ" lastIdx="3" clrIdx="1">
    <p:extLst>
      <p:ext uri="{19B8F6BF-5375-455C-9EA6-DF929625EA0E}">
        <p15:presenceInfo xmlns:p15="http://schemas.microsoft.com/office/powerpoint/2012/main" userId="S::c-jdyszel@pa.gov::5493b60d-1bc5-4cbd-908b-3a3348c6ac51" providerId="AD"/>
      </p:ext>
    </p:extLst>
  </p:cmAuthor>
  <p:cmAuthor id="3" name="Baum-Leaman, Rebekah" initials="BR" lastIdx="4" clrIdx="2">
    <p:extLst>
      <p:ext uri="{19B8F6BF-5375-455C-9EA6-DF929625EA0E}">
        <p15:presenceInfo xmlns:p15="http://schemas.microsoft.com/office/powerpoint/2012/main" userId="S::rbaumleama@pa.gov::8137aeef-26fe-45ef-a6a3-922900807fbb" providerId="AD"/>
      </p:ext>
    </p:extLst>
  </p:cmAuthor>
  <p:cmAuthor id="4" name="Carrie Soliday" initials="CS" lastIdx="3" clrIdx="3">
    <p:extLst>
      <p:ext uri="{19B8F6BF-5375-455C-9EA6-DF929625EA0E}">
        <p15:presenceInfo xmlns:p15="http://schemas.microsoft.com/office/powerpoint/2012/main" userId="S::casoliday_iu12.org#ext#@pagov.onmicrosoft.com::2edd3c36-08f3-483e-a972-55fb0b030a06" providerId="AD"/>
      </p:ext>
    </p:extLst>
  </p:cmAuthor>
  <p:cmAuthor id="5" name="Maraschiello, Richard" initials="MR" lastIdx="2" clrIdx="4">
    <p:extLst>
      <p:ext uri="{19B8F6BF-5375-455C-9EA6-DF929625EA0E}">
        <p15:presenceInfo xmlns:p15="http://schemas.microsoft.com/office/powerpoint/2012/main" userId="S::c-rmarasch@pa.gov::bf61cd81-8718-483a-8985-9898ade2ee73" providerId="AD"/>
      </p:ext>
    </p:extLst>
  </p:cmAuthor>
  <p:cmAuthor id="6" name="Stem, Matthew" initials="SM" lastIdx="9" clrIdx="5">
    <p:extLst>
      <p:ext uri="{19B8F6BF-5375-455C-9EA6-DF929625EA0E}">
        <p15:presenceInfo xmlns:p15="http://schemas.microsoft.com/office/powerpoint/2012/main" userId="S::mastem@pa.gov::682caf7e-3492-4ab1-b4ef-fb89c3f343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2B1"/>
    <a:srgbClr val="003C7C"/>
    <a:srgbClr val="F2F2F2"/>
    <a:srgbClr val="EBEEF2"/>
    <a:srgbClr val="FFFFFF"/>
    <a:srgbClr val="23447F"/>
    <a:srgbClr val="6600FF"/>
    <a:srgbClr val="00FF00"/>
    <a:srgbClr val="749BCA"/>
    <a:srgbClr val="477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DDDBD-1F2A-49D6-ACA3-BFBA49D37470}" v="1" dt="2024-01-17T19:01:32.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79648" autoAdjust="0"/>
  </p:normalViewPr>
  <p:slideViewPr>
    <p:cSldViewPr snapToGrid="0">
      <p:cViewPr varScale="1">
        <p:scale>
          <a:sx n="87" d="100"/>
          <a:sy n="87" d="100"/>
        </p:scale>
        <p:origin x="23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um Leaman, Rebekah" userId="fddf8941-f9ee-446a-8c91-983c3f83c3cd" providerId="ADAL" clId="{800DDDBD-1F2A-49D6-ACA3-BFBA49D37470}"/>
    <pc:docChg chg="addSld delSld modSld">
      <pc:chgData name="Baum Leaman, Rebekah" userId="fddf8941-f9ee-446a-8c91-983c3f83c3cd" providerId="ADAL" clId="{800DDDBD-1F2A-49D6-ACA3-BFBA49D37470}" dt="2024-01-17T19:05:04.524" v="52" actId="1035"/>
      <pc:docMkLst>
        <pc:docMk/>
      </pc:docMkLst>
      <pc:sldChg chg="modSp mod">
        <pc:chgData name="Baum Leaman, Rebekah" userId="fddf8941-f9ee-446a-8c91-983c3f83c3cd" providerId="ADAL" clId="{800DDDBD-1F2A-49D6-ACA3-BFBA49D37470}" dt="2024-01-17T19:01:56.780" v="11" actId="14100"/>
        <pc:sldMkLst>
          <pc:docMk/>
          <pc:sldMk cId="327759112" sldId="276"/>
        </pc:sldMkLst>
        <pc:spChg chg="mod">
          <ac:chgData name="Baum Leaman, Rebekah" userId="fddf8941-f9ee-446a-8c91-983c3f83c3cd" providerId="ADAL" clId="{800DDDBD-1F2A-49D6-ACA3-BFBA49D37470}" dt="2024-01-17T19:01:32.487" v="8" actId="14100"/>
          <ac:spMkLst>
            <pc:docMk/>
            <pc:sldMk cId="327759112" sldId="276"/>
            <ac:spMk id="19" creationId="{C3D75FC6-D4A8-A6CD-CDB2-E504A7FC53CD}"/>
          </ac:spMkLst>
        </pc:spChg>
        <pc:spChg chg="mod">
          <ac:chgData name="Baum Leaman, Rebekah" userId="fddf8941-f9ee-446a-8c91-983c3f83c3cd" providerId="ADAL" clId="{800DDDBD-1F2A-49D6-ACA3-BFBA49D37470}" dt="2024-01-17T19:01:32.487" v="8" actId="14100"/>
          <ac:spMkLst>
            <pc:docMk/>
            <pc:sldMk cId="327759112" sldId="276"/>
            <ac:spMk id="21" creationId="{F61677EA-AC8C-31EA-743B-74452FB670BE}"/>
          </ac:spMkLst>
        </pc:spChg>
        <pc:spChg chg="mod">
          <ac:chgData name="Baum Leaman, Rebekah" userId="fddf8941-f9ee-446a-8c91-983c3f83c3cd" providerId="ADAL" clId="{800DDDBD-1F2A-49D6-ACA3-BFBA49D37470}" dt="2024-01-17T19:01:56.780" v="11" actId="14100"/>
          <ac:spMkLst>
            <pc:docMk/>
            <pc:sldMk cId="327759112" sldId="276"/>
            <ac:spMk id="49" creationId="{95FA1943-319A-1F8D-5B27-7BD84CF8F883}"/>
          </ac:spMkLst>
        </pc:spChg>
        <pc:spChg chg="mod">
          <ac:chgData name="Baum Leaman, Rebekah" userId="fddf8941-f9ee-446a-8c91-983c3f83c3cd" providerId="ADAL" clId="{800DDDBD-1F2A-49D6-ACA3-BFBA49D37470}" dt="2024-01-17T19:01:51.868" v="10" actId="14100"/>
          <ac:spMkLst>
            <pc:docMk/>
            <pc:sldMk cId="327759112" sldId="276"/>
            <ac:spMk id="52" creationId="{4E287DFF-F103-0FFF-7780-FD401CFA8A5D}"/>
          </ac:spMkLst>
        </pc:spChg>
        <pc:grpChg chg="mod">
          <ac:chgData name="Baum Leaman, Rebekah" userId="fddf8941-f9ee-446a-8c91-983c3f83c3cd" providerId="ADAL" clId="{800DDDBD-1F2A-49D6-ACA3-BFBA49D37470}" dt="2024-01-17T19:01:32.487" v="8" actId="14100"/>
          <ac:grpSpMkLst>
            <pc:docMk/>
            <pc:sldMk cId="327759112" sldId="276"/>
            <ac:grpSpMk id="12" creationId="{9ACC7B44-E146-DA25-AEF5-3358375CAD7B}"/>
          </ac:grpSpMkLst>
        </pc:grpChg>
        <pc:grpChg chg="mod">
          <ac:chgData name="Baum Leaman, Rebekah" userId="fddf8941-f9ee-446a-8c91-983c3f83c3cd" providerId="ADAL" clId="{800DDDBD-1F2A-49D6-ACA3-BFBA49D37470}" dt="2024-01-17T19:01:32.487" v="8" actId="14100"/>
          <ac:grpSpMkLst>
            <pc:docMk/>
            <pc:sldMk cId="327759112" sldId="276"/>
            <ac:grpSpMk id="14" creationId="{21E335EC-398F-7BF2-990E-B50A68669F53}"/>
          </ac:grpSpMkLst>
        </pc:grpChg>
        <pc:grpChg chg="mod">
          <ac:chgData name="Baum Leaman, Rebekah" userId="fddf8941-f9ee-446a-8c91-983c3f83c3cd" providerId="ADAL" clId="{800DDDBD-1F2A-49D6-ACA3-BFBA49D37470}" dt="2024-01-17T19:01:32.487" v="8" actId="14100"/>
          <ac:grpSpMkLst>
            <pc:docMk/>
            <pc:sldMk cId="327759112" sldId="276"/>
            <ac:grpSpMk id="15" creationId="{18CE1A4F-C92B-EBAB-A6A3-03C720549D65}"/>
          </ac:grpSpMkLst>
        </pc:grpChg>
        <pc:grpChg chg="mod">
          <ac:chgData name="Baum Leaman, Rebekah" userId="fddf8941-f9ee-446a-8c91-983c3f83c3cd" providerId="ADAL" clId="{800DDDBD-1F2A-49D6-ACA3-BFBA49D37470}" dt="2024-01-17T19:01:32.487" v="8" actId="14100"/>
          <ac:grpSpMkLst>
            <pc:docMk/>
            <pc:sldMk cId="327759112" sldId="276"/>
            <ac:grpSpMk id="16" creationId="{54F05F54-9FF7-A0C7-D252-AABDE866F13D}"/>
          </ac:grpSpMkLst>
        </pc:grpChg>
        <pc:grpChg chg="mod">
          <ac:chgData name="Baum Leaman, Rebekah" userId="fddf8941-f9ee-446a-8c91-983c3f83c3cd" providerId="ADAL" clId="{800DDDBD-1F2A-49D6-ACA3-BFBA49D37470}" dt="2024-01-17T19:01:32.487" v="8" actId="14100"/>
          <ac:grpSpMkLst>
            <pc:docMk/>
            <pc:sldMk cId="327759112" sldId="276"/>
            <ac:grpSpMk id="17" creationId="{CB3F4366-1D5D-B6CF-D80D-1D6A3BB92FAF}"/>
          </ac:grpSpMkLst>
        </pc:grpChg>
        <pc:grpChg chg="mod">
          <ac:chgData name="Baum Leaman, Rebekah" userId="fddf8941-f9ee-446a-8c91-983c3f83c3cd" providerId="ADAL" clId="{800DDDBD-1F2A-49D6-ACA3-BFBA49D37470}" dt="2024-01-17T19:01:32.487" v="8" actId="14100"/>
          <ac:grpSpMkLst>
            <pc:docMk/>
            <pc:sldMk cId="327759112" sldId="276"/>
            <ac:grpSpMk id="22" creationId="{DC74D12F-61B4-FE8F-2DC3-52311041E16C}"/>
          </ac:grpSpMkLst>
        </pc:grpChg>
        <pc:grpChg chg="mod">
          <ac:chgData name="Baum Leaman, Rebekah" userId="fddf8941-f9ee-446a-8c91-983c3f83c3cd" providerId="ADAL" clId="{800DDDBD-1F2A-49D6-ACA3-BFBA49D37470}" dt="2024-01-17T19:01:32.487" v="8" actId="14100"/>
          <ac:grpSpMkLst>
            <pc:docMk/>
            <pc:sldMk cId="327759112" sldId="276"/>
            <ac:grpSpMk id="23" creationId="{0C2337B0-29C5-406E-C551-7E07ABD4FE54}"/>
          </ac:grpSpMkLst>
        </pc:grpChg>
        <pc:grpChg chg="mod">
          <ac:chgData name="Baum Leaman, Rebekah" userId="fddf8941-f9ee-446a-8c91-983c3f83c3cd" providerId="ADAL" clId="{800DDDBD-1F2A-49D6-ACA3-BFBA49D37470}" dt="2024-01-17T19:01:32.487" v="8" actId="14100"/>
          <ac:grpSpMkLst>
            <pc:docMk/>
            <pc:sldMk cId="327759112" sldId="276"/>
            <ac:grpSpMk id="24" creationId="{7EBFDB8C-52C2-81A3-14CC-CE9AD2FC132F}"/>
          </ac:grpSpMkLst>
        </pc:grpChg>
        <pc:grpChg chg="mod">
          <ac:chgData name="Baum Leaman, Rebekah" userId="fddf8941-f9ee-446a-8c91-983c3f83c3cd" providerId="ADAL" clId="{800DDDBD-1F2A-49D6-ACA3-BFBA49D37470}" dt="2024-01-17T19:01:27.026" v="7" actId="14100"/>
          <ac:grpSpMkLst>
            <pc:docMk/>
            <pc:sldMk cId="327759112" sldId="276"/>
            <ac:grpSpMk id="56" creationId="{93E4D026-887E-58DE-185A-2CD875E46386}"/>
          </ac:grpSpMkLst>
        </pc:grpChg>
        <pc:picChg chg="mod">
          <ac:chgData name="Baum Leaman, Rebekah" userId="fddf8941-f9ee-446a-8c91-983c3f83c3cd" providerId="ADAL" clId="{800DDDBD-1F2A-49D6-ACA3-BFBA49D37470}" dt="2024-01-17T19:01:32.487" v="8" actId="14100"/>
          <ac:picMkLst>
            <pc:docMk/>
            <pc:sldMk cId="327759112" sldId="276"/>
            <ac:picMk id="53" creationId="{BAF9D7E4-1130-606C-C789-9C4871F58FEE}"/>
          </ac:picMkLst>
        </pc:picChg>
        <pc:picChg chg="mod">
          <ac:chgData name="Baum Leaman, Rebekah" userId="fddf8941-f9ee-446a-8c91-983c3f83c3cd" providerId="ADAL" clId="{800DDDBD-1F2A-49D6-ACA3-BFBA49D37470}" dt="2024-01-17T19:01:32.487" v="8" actId="14100"/>
          <ac:picMkLst>
            <pc:docMk/>
            <pc:sldMk cId="327759112" sldId="276"/>
            <ac:picMk id="54" creationId="{EA8C5419-E5F7-6EEE-A702-54AC11CE5E27}"/>
          </ac:picMkLst>
        </pc:picChg>
        <pc:cxnChg chg="mod">
          <ac:chgData name="Baum Leaman, Rebekah" userId="fddf8941-f9ee-446a-8c91-983c3f83c3cd" providerId="ADAL" clId="{800DDDBD-1F2A-49D6-ACA3-BFBA49D37470}" dt="2024-01-17T19:01:32.487" v="8" actId="14100"/>
          <ac:cxnSpMkLst>
            <pc:docMk/>
            <pc:sldMk cId="327759112" sldId="276"/>
            <ac:cxnSpMk id="18" creationId="{17D6D6EC-94E0-DAAE-8BDD-CA5E438B403A}"/>
          </ac:cxnSpMkLst>
        </pc:cxnChg>
        <pc:cxnChg chg="mod">
          <ac:chgData name="Baum Leaman, Rebekah" userId="fddf8941-f9ee-446a-8c91-983c3f83c3cd" providerId="ADAL" clId="{800DDDBD-1F2A-49D6-ACA3-BFBA49D37470}" dt="2024-01-17T19:01:32.487" v="8" actId="14100"/>
          <ac:cxnSpMkLst>
            <pc:docMk/>
            <pc:sldMk cId="327759112" sldId="276"/>
            <ac:cxnSpMk id="20" creationId="{6B742237-2AA1-733F-6695-C687BCFE96B4}"/>
          </ac:cxnSpMkLst>
        </pc:cxnChg>
        <pc:cxnChg chg="mod">
          <ac:chgData name="Baum Leaman, Rebekah" userId="fddf8941-f9ee-446a-8c91-983c3f83c3cd" providerId="ADAL" clId="{800DDDBD-1F2A-49D6-ACA3-BFBA49D37470}" dt="2024-01-17T19:01:32.487" v="8" actId="14100"/>
          <ac:cxnSpMkLst>
            <pc:docMk/>
            <pc:sldMk cId="327759112" sldId="276"/>
            <ac:cxnSpMk id="25" creationId="{379C545F-1D93-03C5-6B63-788F6B00B348}"/>
          </ac:cxnSpMkLst>
        </pc:cxnChg>
        <pc:cxnChg chg="mod">
          <ac:chgData name="Baum Leaman, Rebekah" userId="fddf8941-f9ee-446a-8c91-983c3f83c3cd" providerId="ADAL" clId="{800DDDBD-1F2A-49D6-ACA3-BFBA49D37470}" dt="2024-01-17T19:01:32.487" v="8" actId="14100"/>
          <ac:cxnSpMkLst>
            <pc:docMk/>
            <pc:sldMk cId="327759112" sldId="276"/>
            <ac:cxnSpMk id="26" creationId="{DD725B3B-D839-5CAD-0026-0C384F9E9A63}"/>
          </ac:cxnSpMkLst>
        </pc:cxnChg>
        <pc:cxnChg chg="mod">
          <ac:chgData name="Baum Leaman, Rebekah" userId="fddf8941-f9ee-446a-8c91-983c3f83c3cd" providerId="ADAL" clId="{800DDDBD-1F2A-49D6-ACA3-BFBA49D37470}" dt="2024-01-17T19:01:32.487" v="8" actId="14100"/>
          <ac:cxnSpMkLst>
            <pc:docMk/>
            <pc:sldMk cId="327759112" sldId="276"/>
            <ac:cxnSpMk id="50" creationId="{47FD96BF-F6E4-FF51-5159-D3CD76E796D6}"/>
          </ac:cxnSpMkLst>
        </pc:cxnChg>
        <pc:cxnChg chg="mod">
          <ac:chgData name="Baum Leaman, Rebekah" userId="fddf8941-f9ee-446a-8c91-983c3f83c3cd" providerId="ADAL" clId="{800DDDBD-1F2A-49D6-ACA3-BFBA49D37470}" dt="2024-01-17T19:01:32.487" v="8" actId="14100"/>
          <ac:cxnSpMkLst>
            <pc:docMk/>
            <pc:sldMk cId="327759112" sldId="276"/>
            <ac:cxnSpMk id="51" creationId="{3EC5468A-7C12-E865-79E9-78D319E1F36F}"/>
          </ac:cxnSpMkLst>
        </pc:cxnChg>
      </pc:sldChg>
      <pc:sldChg chg="modSp mod">
        <pc:chgData name="Baum Leaman, Rebekah" userId="fddf8941-f9ee-446a-8c91-983c3f83c3cd" providerId="ADAL" clId="{800DDDBD-1F2A-49D6-ACA3-BFBA49D37470}" dt="2024-01-17T19:00:48.495" v="6" actId="14100"/>
        <pc:sldMkLst>
          <pc:docMk/>
          <pc:sldMk cId="137041765" sldId="2700"/>
        </pc:sldMkLst>
        <pc:picChg chg="mod">
          <ac:chgData name="Baum Leaman, Rebekah" userId="fddf8941-f9ee-446a-8c91-983c3f83c3cd" providerId="ADAL" clId="{800DDDBD-1F2A-49D6-ACA3-BFBA49D37470}" dt="2024-01-17T19:00:48.495" v="6" actId="14100"/>
          <ac:picMkLst>
            <pc:docMk/>
            <pc:sldMk cId="137041765" sldId="2700"/>
            <ac:picMk id="3" creationId="{6FDDCBB1-9FAA-6C30-0B41-D70B891E9077}"/>
          </ac:picMkLst>
        </pc:picChg>
      </pc:sldChg>
      <pc:sldChg chg="modSp mod">
        <pc:chgData name="Baum Leaman, Rebekah" userId="fddf8941-f9ee-446a-8c91-983c3f83c3cd" providerId="ADAL" clId="{800DDDBD-1F2A-49D6-ACA3-BFBA49D37470}" dt="2024-01-17T19:02:10.409" v="12" actId="14100"/>
        <pc:sldMkLst>
          <pc:docMk/>
          <pc:sldMk cId="2626937723" sldId="2733"/>
        </pc:sldMkLst>
        <pc:picChg chg="mod">
          <ac:chgData name="Baum Leaman, Rebekah" userId="fddf8941-f9ee-446a-8c91-983c3f83c3cd" providerId="ADAL" clId="{800DDDBD-1F2A-49D6-ACA3-BFBA49D37470}" dt="2024-01-17T19:02:10.409" v="12" actId="14100"/>
          <ac:picMkLst>
            <pc:docMk/>
            <pc:sldMk cId="2626937723" sldId="2733"/>
            <ac:picMk id="7" creationId="{0F385A6F-C809-9208-45EB-99BC91ACCB3F}"/>
          </ac:picMkLst>
        </pc:picChg>
      </pc:sldChg>
      <pc:sldChg chg="modSp mod">
        <pc:chgData name="Baum Leaman, Rebekah" userId="fddf8941-f9ee-446a-8c91-983c3f83c3cd" providerId="ADAL" clId="{800DDDBD-1F2A-49D6-ACA3-BFBA49D37470}" dt="2024-01-17T19:02:33.345" v="31" actId="1076"/>
        <pc:sldMkLst>
          <pc:docMk/>
          <pc:sldMk cId="2623590479" sldId="2739"/>
        </pc:sldMkLst>
        <pc:picChg chg="mod">
          <ac:chgData name="Baum Leaman, Rebekah" userId="fddf8941-f9ee-446a-8c91-983c3f83c3cd" providerId="ADAL" clId="{800DDDBD-1F2A-49D6-ACA3-BFBA49D37470}" dt="2024-01-17T19:02:33.345" v="31" actId="1076"/>
          <ac:picMkLst>
            <pc:docMk/>
            <pc:sldMk cId="2623590479" sldId="2739"/>
            <ac:picMk id="10" creationId="{6A34669F-2FA8-CAC6-03DB-F3F7E5B6664F}"/>
          </ac:picMkLst>
        </pc:picChg>
      </pc:sldChg>
      <pc:sldChg chg="modSp mod">
        <pc:chgData name="Baum Leaman, Rebekah" userId="fddf8941-f9ee-446a-8c91-983c3f83c3cd" providerId="ADAL" clId="{800DDDBD-1F2A-49D6-ACA3-BFBA49D37470}" dt="2024-01-17T19:03:25.489" v="32" actId="14100"/>
        <pc:sldMkLst>
          <pc:docMk/>
          <pc:sldMk cId="3368907541" sldId="2754"/>
        </pc:sldMkLst>
        <pc:picChg chg="mod">
          <ac:chgData name="Baum Leaman, Rebekah" userId="fddf8941-f9ee-446a-8c91-983c3f83c3cd" providerId="ADAL" clId="{800DDDBD-1F2A-49D6-ACA3-BFBA49D37470}" dt="2024-01-17T19:03:25.489" v="32" actId="14100"/>
          <ac:picMkLst>
            <pc:docMk/>
            <pc:sldMk cId="3368907541" sldId="2754"/>
            <ac:picMk id="7" creationId="{2E7E7205-E00A-030E-B87F-200041F2E627}"/>
          </ac:picMkLst>
        </pc:picChg>
      </pc:sldChg>
      <pc:sldChg chg="modSp mod">
        <pc:chgData name="Baum Leaman, Rebekah" userId="fddf8941-f9ee-446a-8c91-983c3f83c3cd" providerId="ADAL" clId="{800DDDBD-1F2A-49D6-ACA3-BFBA49D37470}" dt="2024-01-17T19:05:04.524" v="52" actId="1035"/>
        <pc:sldMkLst>
          <pc:docMk/>
          <pc:sldMk cId="3872283569" sldId="2766"/>
        </pc:sldMkLst>
        <pc:grpChg chg="mod">
          <ac:chgData name="Baum Leaman, Rebekah" userId="fddf8941-f9ee-446a-8c91-983c3f83c3cd" providerId="ADAL" clId="{800DDDBD-1F2A-49D6-ACA3-BFBA49D37470}" dt="2024-01-17T19:04:59.474" v="50" actId="1035"/>
          <ac:grpSpMkLst>
            <pc:docMk/>
            <pc:sldMk cId="3872283569" sldId="2766"/>
            <ac:grpSpMk id="20" creationId="{4BA8B4A5-D553-F092-B344-E4D93D25A1D3}"/>
          </ac:grpSpMkLst>
        </pc:grpChg>
        <pc:picChg chg="mod">
          <ac:chgData name="Baum Leaman, Rebekah" userId="fddf8941-f9ee-446a-8c91-983c3f83c3cd" providerId="ADAL" clId="{800DDDBD-1F2A-49D6-ACA3-BFBA49D37470}" dt="2024-01-17T19:04:50.148" v="45" actId="1035"/>
          <ac:picMkLst>
            <pc:docMk/>
            <pc:sldMk cId="3872283569" sldId="2766"/>
            <ac:picMk id="11" creationId="{EA182649-84CB-ADAB-CD6C-14E29C27F0CD}"/>
          </ac:picMkLst>
        </pc:picChg>
        <pc:picChg chg="mod">
          <ac:chgData name="Baum Leaman, Rebekah" userId="fddf8941-f9ee-446a-8c91-983c3f83c3cd" providerId="ADAL" clId="{800DDDBD-1F2A-49D6-ACA3-BFBA49D37470}" dt="2024-01-17T19:04:46.534" v="42" actId="1035"/>
          <ac:picMkLst>
            <pc:docMk/>
            <pc:sldMk cId="3872283569" sldId="2766"/>
            <ac:picMk id="13" creationId="{CA9C0428-2AA4-9CBF-66F5-D47120367A57}"/>
          </ac:picMkLst>
        </pc:picChg>
        <pc:picChg chg="mod">
          <ac:chgData name="Baum Leaman, Rebekah" userId="fddf8941-f9ee-446a-8c91-983c3f83c3cd" providerId="ADAL" clId="{800DDDBD-1F2A-49D6-ACA3-BFBA49D37470}" dt="2024-01-17T19:05:04.524" v="52" actId="1035"/>
          <ac:picMkLst>
            <pc:docMk/>
            <pc:sldMk cId="3872283569" sldId="2766"/>
            <ac:picMk id="15" creationId="{B2DA569E-0422-A406-668A-6DF22A9528B9}"/>
          </ac:picMkLst>
        </pc:picChg>
      </pc:sldChg>
      <pc:sldChg chg="new del">
        <pc:chgData name="Baum Leaman, Rebekah" userId="fddf8941-f9ee-446a-8c91-983c3f83c3cd" providerId="ADAL" clId="{800DDDBD-1F2A-49D6-ACA3-BFBA49D37470}" dt="2024-01-17T19:00:35.375" v="5" actId="47"/>
        <pc:sldMkLst>
          <pc:docMk/>
          <pc:sldMk cId="2475199148" sldId="2768"/>
        </pc:sldMkLst>
      </pc:sldChg>
      <pc:sldChg chg="new del">
        <pc:chgData name="Baum Leaman, Rebekah" userId="fddf8941-f9ee-446a-8c91-983c3f83c3cd" providerId="ADAL" clId="{800DDDBD-1F2A-49D6-ACA3-BFBA49D37470}" dt="2024-01-17T19:00:31.596" v="3" actId="47"/>
        <pc:sldMkLst>
          <pc:docMk/>
          <pc:sldMk cId="4130136575" sldId="2768"/>
        </pc:sldMkLst>
      </pc:sldChg>
      <pc:sldChg chg="new del">
        <pc:chgData name="Baum Leaman, Rebekah" userId="fddf8941-f9ee-446a-8c91-983c3f83c3cd" providerId="ADAL" clId="{800DDDBD-1F2A-49D6-ACA3-BFBA49D37470}" dt="2024-01-17T19:00:29.065" v="2" actId="47"/>
        <pc:sldMkLst>
          <pc:docMk/>
          <pc:sldMk cId="1995718849" sldId="27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EEBFCE-E1AD-4C66-8436-2B8546317258}" type="datetimeFigureOut">
              <a:rPr lang="en-US" smtClean="0"/>
              <a:t>1/17/2024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eystonelogin.pa.gov/Account/Regist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a:t>
            </a:fld>
            <a:endParaRPr lang="en-US"/>
          </a:p>
        </p:txBody>
      </p:sp>
    </p:spTree>
    <p:extLst>
      <p:ext uri="{BB962C8B-B14F-4D97-AF65-F5344CB8AC3E}">
        <p14:creationId xmlns:p14="http://schemas.microsoft.com/office/powerpoint/2010/main" val="3142843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Six segments that need completed for the EEAR.</a:t>
            </a:r>
            <a:br>
              <a:rPr lang="en-US"/>
            </a:br>
            <a:r>
              <a:rPr lang="en-US"/>
              <a:t>We’ll dive deeper into each.</a:t>
            </a:r>
          </a:p>
        </p:txBody>
      </p:sp>
      <p:sp>
        <p:nvSpPr>
          <p:cNvPr id="4" name="Slide Number Placeholder 3"/>
          <p:cNvSpPr>
            <a:spLocks noGrp="1"/>
          </p:cNvSpPr>
          <p:nvPr>
            <p:ph type="sldNum" sz="quarter" idx="5"/>
          </p:nvPr>
        </p:nvSpPr>
        <p:spPr/>
        <p:txBody>
          <a:bodyPr/>
          <a:lstStyle/>
          <a:p>
            <a:fld id="{3C0DDAA2-1C43-4F84-BCB8-BB799C3B521C}" type="slidenum">
              <a:rPr lang="en-US" smtClean="0"/>
              <a:t>10</a:t>
            </a:fld>
            <a:endParaRPr lang="en-US"/>
          </a:p>
        </p:txBody>
      </p:sp>
    </p:spTree>
    <p:extLst>
      <p:ext uri="{BB962C8B-B14F-4D97-AF65-F5344CB8AC3E}">
        <p14:creationId xmlns:p14="http://schemas.microsoft.com/office/powerpoint/2010/main" val="232928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profile section includes basic demographic information that is pre-populated from EdNA. The single-point of contact needs to be manually added. </a:t>
            </a:r>
            <a:br>
              <a:rPr lang="en-US" dirty="0"/>
            </a:br>
            <a:br>
              <a:rPr lang="en-US" dirty="0"/>
            </a:br>
            <a:r>
              <a:rPr lang="en-US" dirty="0"/>
              <a:t>If there have been changes with the Chief School Admin, the school’s address, etc. This must be updated in EdNA. You will not have access to change any information in the top portion of this section. </a:t>
            </a:r>
          </a:p>
        </p:txBody>
      </p:sp>
      <p:sp>
        <p:nvSpPr>
          <p:cNvPr id="4" name="Slide Number Placeholder 3"/>
          <p:cNvSpPr>
            <a:spLocks noGrp="1"/>
          </p:cNvSpPr>
          <p:nvPr>
            <p:ph type="sldNum" sz="quarter" idx="5"/>
          </p:nvPr>
        </p:nvSpPr>
        <p:spPr/>
        <p:txBody>
          <a:bodyPr/>
          <a:lstStyle/>
          <a:p>
            <a:fld id="{3C0DDAA2-1C43-4F84-BCB8-BB799C3B521C}" type="slidenum">
              <a:rPr lang="en-US" smtClean="0"/>
              <a:t>11</a:t>
            </a:fld>
            <a:endParaRPr lang="en-US"/>
          </a:p>
        </p:txBody>
      </p:sp>
    </p:spTree>
    <p:extLst>
      <p:ext uri="{BB962C8B-B14F-4D97-AF65-F5344CB8AC3E}">
        <p14:creationId xmlns:p14="http://schemas.microsoft.com/office/powerpoint/2010/main" val="2817658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EdNA must show the updates FIRST</a:t>
            </a:r>
            <a:br>
              <a:rPr lang="en-US"/>
            </a:br>
            <a:r>
              <a:rPr lang="en-US"/>
              <a:t>THEN the Refresh Profile Data button can be selected. </a:t>
            </a:r>
          </a:p>
        </p:txBody>
      </p:sp>
      <p:sp>
        <p:nvSpPr>
          <p:cNvPr id="4" name="Slide Number Placeholder 3"/>
          <p:cNvSpPr>
            <a:spLocks noGrp="1"/>
          </p:cNvSpPr>
          <p:nvPr>
            <p:ph type="sldNum" sz="quarter" idx="5"/>
          </p:nvPr>
        </p:nvSpPr>
        <p:spPr/>
        <p:txBody>
          <a:bodyPr/>
          <a:lstStyle/>
          <a:p>
            <a:fld id="{3C0DDAA2-1C43-4F84-BCB8-BB799C3B521C}" type="slidenum">
              <a:rPr lang="en-US" smtClean="0"/>
              <a:t>12</a:t>
            </a:fld>
            <a:endParaRPr lang="en-US"/>
          </a:p>
        </p:txBody>
      </p:sp>
    </p:spTree>
    <p:extLst>
      <p:ext uri="{BB962C8B-B14F-4D97-AF65-F5344CB8AC3E}">
        <p14:creationId xmlns:p14="http://schemas.microsoft.com/office/powerpoint/2010/main" val="843187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whole numbers*</a:t>
            </a:r>
            <a:br>
              <a:rPr lang="en-US" dirty="0"/>
            </a:br>
            <a:r>
              <a:rPr lang="en-US" dirty="0"/>
              <a:t>*TR and ESSA totals must match*</a:t>
            </a:r>
            <a:br>
              <a:rPr lang="en-US" dirty="0"/>
            </a:br>
            <a:br>
              <a:rPr lang="en-US" dirty="0"/>
            </a:br>
            <a:r>
              <a:rPr lang="en-US" dirty="0"/>
              <a:t>Professional Employees with a rating of 2S, 2U, or 1U are going to fall in the &lt;2.0 ESSA Effectiveness Rating (Ineffective)</a:t>
            </a:r>
            <a:br>
              <a:rPr lang="en-US" dirty="0"/>
            </a:br>
            <a:r>
              <a:rPr lang="en-US" dirty="0"/>
              <a:t>Professional Employees with a rating of 3S and 4S are going to fall in the Greater Than or Equal To 2.0 ESSA Effectiveness Rating (effective)</a:t>
            </a:r>
          </a:p>
          <a:p>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13</a:t>
            </a:fld>
            <a:endParaRPr lang="en-US"/>
          </a:p>
        </p:txBody>
      </p:sp>
    </p:spTree>
    <p:extLst>
      <p:ext uri="{BB962C8B-B14F-4D97-AF65-F5344CB8AC3E}">
        <p14:creationId xmlns:p14="http://schemas.microsoft.com/office/powerpoint/2010/main" val="4248010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whole numbers*</a:t>
            </a:r>
            <a:br>
              <a:rPr lang="en-US" dirty="0"/>
            </a:br>
            <a:r>
              <a:rPr lang="en-US" dirty="0"/>
              <a:t>*TR and ESSA totals must match*</a:t>
            </a:r>
            <a:br>
              <a:rPr lang="en-US" dirty="0"/>
            </a:br>
            <a:br>
              <a:rPr lang="en-US" dirty="0"/>
            </a:br>
            <a:r>
              <a:rPr lang="en-US" dirty="0"/>
              <a:t>Professional Employees with a rating of 2S, 2U, or 1U are going to fall in the &lt;2.0 ESSA Effectiveness Rating (Ineffective)</a:t>
            </a:r>
            <a:br>
              <a:rPr lang="en-US" dirty="0"/>
            </a:br>
            <a:r>
              <a:rPr lang="en-US" dirty="0"/>
              <a:t>Professional Employees with a rating of 3S and 4S are going to fall in the Greater Than or Equal To 2.0 ESSA Effectiveness Rating (effective)</a:t>
            </a:r>
          </a:p>
          <a:p>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14</a:t>
            </a:fld>
            <a:endParaRPr lang="en-US"/>
          </a:p>
        </p:txBody>
      </p:sp>
    </p:spTree>
    <p:extLst>
      <p:ext uri="{BB962C8B-B14F-4D97-AF65-F5344CB8AC3E}">
        <p14:creationId xmlns:p14="http://schemas.microsoft.com/office/powerpoint/2010/main" val="56115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PEERS and PAETEP have EEAR with ESSA Ratings already calculated.</a:t>
            </a:r>
          </a:p>
        </p:txBody>
      </p:sp>
      <p:sp>
        <p:nvSpPr>
          <p:cNvPr id="4" name="Slide Number Placeholder 3"/>
          <p:cNvSpPr>
            <a:spLocks noGrp="1"/>
          </p:cNvSpPr>
          <p:nvPr>
            <p:ph type="sldNum" sz="quarter" idx="5"/>
          </p:nvPr>
        </p:nvSpPr>
        <p:spPr/>
        <p:txBody>
          <a:bodyPr/>
          <a:lstStyle/>
          <a:p>
            <a:fld id="{3C0DDAA2-1C43-4F84-BCB8-BB799C3B521C}" type="slidenum">
              <a:rPr lang="en-US" smtClean="0"/>
              <a:t>15</a:t>
            </a:fld>
            <a:endParaRPr lang="en-US"/>
          </a:p>
        </p:txBody>
      </p:sp>
    </p:spTree>
    <p:extLst>
      <p:ext uri="{BB962C8B-B14F-4D97-AF65-F5344CB8AC3E}">
        <p14:creationId xmlns:p14="http://schemas.microsoft.com/office/powerpoint/2010/main" val="1615599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use the calculation on the previous slide for each classroom teacher rated. </a:t>
            </a:r>
            <a:br>
              <a:rPr lang="en-US" dirty="0"/>
            </a:br>
            <a:r>
              <a:rPr lang="en-US" dirty="0"/>
              <a:t>This portion is a MANDATORY piece for all LEAs because it is a Federal Requirement (all LEAs including charter schools)</a:t>
            </a:r>
            <a:br>
              <a:rPr lang="en-US" dirty="0"/>
            </a:br>
            <a:endParaRPr lang="en-US" dirty="0"/>
          </a:p>
          <a:p>
            <a:r>
              <a:rPr lang="en-US" dirty="0"/>
              <a:t>We’ll revisit these performance ratings within the Classroom Teacher page within the EEAR. </a:t>
            </a:r>
          </a:p>
        </p:txBody>
      </p:sp>
      <p:sp>
        <p:nvSpPr>
          <p:cNvPr id="4" name="Slide Number Placeholder 3"/>
          <p:cNvSpPr>
            <a:spLocks noGrp="1"/>
          </p:cNvSpPr>
          <p:nvPr>
            <p:ph type="sldNum" sz="quarter" idx="5"/>
          </p:nvPr>
        </p:nvSpPr>
        <p:spPr/>
        <p:txBody>
          <a:bodyPr/>
          <a:lstStyle/>
          <a:p>
            <a:fld id="{3C0DDAA2-1C43-4F84-BCB8-BB799C3B521C}" type="slidenum">
              <a:rPr lang="en-US" smtClean="0"/>
              <a:t>16</a:t>
            </a:fld>
            <a:endParaRPr lang="en-US"/>
          </a:p>
        </p:txBody>
      </p:sp>
    </p:spTree>
    <p:extLst>
      <p:ext uri="{BB962C8B-B14F-4D97-AF65-F5344CB8AC3E}">
        <p14:creationId xmlns:p14="http://schemas.microsoft.com/office/powerpoint/2010/main" val="4163693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17</a:t>
            </a:fld>
            <a:endParaRPr lang="en-US"/>
          </a:p>
        </p:txBody>
      </p:sp>
    </p:spTree>
    <p:extLst>
      <p:ext uri="{BB962C8B-B14F-4D97-AF65-F5344CB8AC3E}">
        <p14:creationId xmlns:p14="http://schemas.microsoft.com/office/powerpoint/2010/main" val="143323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include all admin falling under the principal evaluation framework </a:t>
            </a:r>
            <a:br>
              <a:rPr lang="en-US" dirty="0"/>
            </a:br>
            <a:br>
              <a:rPr lang="en-US" dirty="0"/>
            </a:b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18</a:t>
            </a:fld>
            <a:endParaRPr lang="en-US"/>
          </a:p>
        </p:txBody>
      </p:sp>
    </p:spTree>
    <p:extLst>
      <p:ext uri="{BB962C8B-B14F-4D97-AF65-F5344CB8AC3E}">
        <p14:creationId xmlns:p14="http://schemas.microsoft.com/office/powerpoint/2010/main" val="3009422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 use a number up to TWO DECIMAL places for administrators shared between buildings</a:t>
            </a:r>
            <a:br>
              <a:rPr lang="en-US"/>
            </a:br>
            <a:br>
              <a:rPr lang="en-US"/>
            </a:br>
            <a:br>
              <a:rPr lang="en-US"/>
            </a:br>
            <a:endParaRPr lang="en-US"/>
          </a:p>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19</a:t>
            </a:fld>
            <a:endParaRPr lang="en-US"/>
          </a:p>
        </p:txBody>
      </p:sp>
    </p:spTree>
    <p:extLst>
      <p:ext uri="{BB962C8B-B14F-4D97-AF65-F5344CB8AC3E}">
        <p14:creationId xmlns:p14="http://schemas.microsoft.com/office/powerpoint/2010/main" val="55434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kern="1200">
              <a:solidFill>
                <a:schemeClr val="tx1"/>
              </a:solidFill>
              <a:effectLst/>
              <a:latin typeface="+mn-lt"/>
              <a:ea typeface="+mn-ea"/>
              <a:cs typeface="+mn-cs"/>
            </a:endParaRPr>
          </a:p>
          <a:p>
            <a:pPr eaLnBrk="1" hangingPunct="1">
              <a:spcBef>
                <a:spcPct val="0"/>
              </a:spcBef>
            </a:pPr>
            <a:endParaRPr 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Rockwell" pitchFamily="18" charset="0"/>
                <a:cs typeface="Arial" charset="0"/>
              </a:defRPr>
            </a:lvl1pPr>
            <a:lvl2pPr marL="756768" indent="-291064" eaLnBrk="0" hangingPunct="0">
              <a:defRPr>
                <a:solidFill>
                  <a:schemeClr val="tx1"/>
                </a:solidFill>
                <a:latin typeface="Rockwell" pitchFamily="18" charset="0"/>
                <a:cs typeface="Arial" charset="0"/>
              </a:defRPr>
            </a:lvl2pPr>
            <a:lvl3pPr marL="1164257" indent="-232853" eaLnBrk="0" hangingPunct="0">
              <a:defRPr>
                <a:solidFill>
                  <a:schemeClr val="tx1"/>
                </a:solidFill>
                <a:latin typeface="Rockwell" pitchFamily="18" charset="0"/>
                <a:cs typeface="Arial" charset="0"/>
              </a:defRPr>
            </a:lvl3pPr>
            <a:lvl4pPr marL="1629961" indent="-232853" eaLnBrk="0" hangingPunct="0">
              <a:defRPr>
                <a:solidFill>
                  <a:schemeClr val="tx1"/>
                </a:solidFill>
                <a:latin typeface="Rockwell" pitchFamily="18" charset="0"/>
                <a:cs typeface="Arial" charset="0"/>
              </a:defRPr>
            </a:lvl4pPr>
            <a:lvl5pPr marL="2095665" indent="-232853" eaLnBrk="0" hangingPunct="0">
              <a:defRPr>
                <a:solidFill>
                  <a:schemeClr val="tx1"/>
                </a:solidFill>
                <a:latin typeface="Rockwell" pitchFamily="18" charset="0"/>
                <a:cs typeface="Arial" charset="0"/>
              </a:defRPr>
            </a:lvl5pPr>
            <a:lvl6pPr marL="2561368" indent="-232853" eaLnBrk="0" fontAlgn="base" hangingPunct="0">
              <a:spcBef>
                <a:spcPct val="0"/>
              </a:spcBef>
              <a:spcAft>
                <a:spcPct val="0"/>
              </a:spcAft>
              <a:defRPr>
                <a:solidFill>
                  <a:schemeClr val="tx1"/>
                </a:solidFill>
                <a:latin typeface="Rockwell" pitchFamily="18" charset="0"/>
                <a:cs typeface="Arial" charset="0"/>
              </a:defRPr>
            </a:lvl6pPr>
            <a:lvl7pPr marL="3027071" indent="-232853" eaLnBrk="0" fontAlgn="base" hangingPunct="0">
              <a:spcBef>
                <a:spcPct val="0"/>
              </a:spcBef>
              <a:spcAft>
                <a:spcPct val="0"/>
              </a:spcAft>
              <a:defRPr>
                <a:solidFill>
                  <a:schemeClr val="tx1"/>
                </a:solidFill>
                <a:latin typeface="Rockwell" pitchFamily="18" charset="0"/>
                <a:cs typeface="Arial" charset="0"/>
              </a:defRPr>
            </a:lvl7pPr>
            <a:lvl8pPr marL="3492776" indent="-232853" eaLnBrk="0" fontAlgn="base" hangingPunct="0">
              <a:spcBef>
                <a:spcPct val="0"/>
              </a:spcBef>
              <a:spcAft>
                <a:spcPct val="0"/>
              </a:spcAft>
              <a:defRPr>
                <a:solidFill>
                  <a:schemeClr val="tx1"/>
                </a:solidFill>
                <a:latin typeface="Rockwell" pitchFamily="18" charset="0"/>
                <a:cs typeface="Arial" charset="0"/>
              </a:defRPr>
            </a:lvl8pPr>
            <a:lvl9pPr marL="3958478" indent="-232853" eaLnBrk="0" fontAlgn="base" hangingPunct="0">
              <a:spcBef>
                <a:spcPct val="0"/>
              </a:spcBef>
              <a:spcAft>
                <a:spcPct val="0"/>
              </a:spcAft>
              <a:defRPr>
                <a:solidFill>
                  <a:schemeClr val="tx1"/>
                </a:solidFill>
                <a:latin typeface="Rockwell" pitchFamily="18"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8A600D-10E7-4844-AD30-DD99883C1044}" type="slidenum">
              <a:rPr kumimoji="0" 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80902"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Rockwell" pitchFamily="18" charset="0"/>
                <a:cs typeface="Arial" charset="0"/>
              </a:defRPr>
            </a:lvl1pPr>
            <a:lvl2pPr marL="756768" indent="-291064" eaLnBrk="0" hangingPunct="0">
              <a:defRPr>
                <a:solidFill>
                  <a:schemeClr val="tx1"/>
                </a:solidFill>
                <a:latin typeface="Rockwell" pitchFamily="18" charset="0"/>
                <a:cs typeface="Arial" charset="0"/>
              </a:defRPr>
            </a:lvl2pPr>
            <a:lvl3pPr marL="1164257" indent="-232853" eaLnBrk="0" hangingPunct="0">
              <a:defRPr>
                <a:solidFill>
                  <a:schemeClr val="tx1"/>
                </a:solidFill>
                <a:latin typeface="Rockwell" pitchFamily="18" charset="0"/>
                <a:cs typeface="Arial" charset="0"/>
              </a:defRPr>
            </a:lvl3pPr>
            <a:lvl4pPr marL="1629961" indent="-232853" eaLnBrk="0" hangingPunct="0">
              <a:defRPr>
                <a:solidFill>
                  <a:schemeClr val="tx1"/>
                </a:solidFill>
                <a:latin typeface="Rockwell" pitchFamily="18" charset="0"/>
                <a:cs typeface="Arial" charset="0"/>
              </a:defRPr>
            </a:lvl4pPr>
            <a:lvl5pPr marL="2095665" indent="-232853" eaLnBrk="0" hangingPunct="0">
              <a:defRPr>
                <a:solidFill>
                  <a:schemeClr val="tx1"/>
                </a:solidFill>
                <a:latin typeface="Rockwell" pitchFamily="18" charset="0"/>
                <a:cs typeface="Arial" charset="0"/>
              </a:defRPr>
            </a:lvl5pPr>
            <a:lvl6pPr marL="2561368" indent="-232853" eaLnBrk="0" fontAlgn="base" hangingPunct="0">
              <a:spcBef>
                <a:spcPct val="0"/>
              </a:spcBef>
              <a:spcAft>
                <a:spcPct val="0"/>
              </a:spcAft>
              <a:defRPr>
                <a:solidFill>
                  <a:schemeClr val="tx1"/>
                </a:solidFill>
                <a:latin typeface="Rockwell" pitchFamily="18" charset="0"/>
                <a:cs typeface="Arial" charset="0"/>
              </a:defRPr>
            </a:lvl6pPr>
            <a:lvl7pPr marL="3027071" indent="-232853" eaLnBrk="0" fontAlgn="base" hangingPunct="0">
              <a:spcBef>
                <a:spcPct val="0"/>
              </a:spcBef>
              <a:spcAft>
                <a:spcPct val="0"/>
              </a:spcAft>
              <a:defRPr>
                <a:solidFill>
                  <a:schemeClr val="tx1"/>
                </a:solidFill>
                <a:latin typeface="Rockwell" pitchFamily="18" charset="0"/>
                <a:cs typeface="Arial" charset="0"/>
              </a:defRPr>
            </a:lvl7pPr>
            <a:lvl8pPr marL="3492776" indent="-232853" eaLnBrk="0" fontAlgn="base" hangingPunct="0">
              <a:spcBef>
                <a:spcPct val="0"/>
              </a:spcBef>
              <a:spcAft>
                <a:spcPct val="0"/>
              </a:spcAft>
              <a:defRPr>
                <a:solidFill>
                  <a:schemeClr val="tx1"/>
                </a:solidFill>
                <a:latin typeface="Rockwell" pitchFamily="18" charset="0"/>
                <a:cs typeface="Arial" charset="0"/>
              </a:defRPr>
            </a:lvl8pPr>
            <a:lvl9pPr marL="3958478" indent="-232853" eaLnBrk="0" fontAlgn="base" hangingPunct="0">
              <a:spcBef>
                <a:spcPct val="0"/>
              </a:spcBef>
              <a:spcAft>
                <a:spcPct val="0"/>
              </a:spcAft>
              <a:defRPr>
                <a:solidFill>
                  <a:schemeClr val="tx1"/>
                </a:solidFill>
                <a:latin typeface="Rockwell" pitchFamily="18"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t>PVAAS Statewide Team for PDE - pdepvaas@iu13.org</a:t>
            </a:r>
          </a:p>
        </p:txBody>
      </p:sp>
    </p:spTree>
    <p:extLst>
      <p:ext uri="{BB962C8B-B14F-4D97-AF65-F5344CB8AC3E}">
        <p14:creationId xmlns:p14="http://schemas.microsoft.com/office/powerpoint/2010/main" val="54813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all nonteaching professionals</a:t>
            </a:r>
            <a:br>
              <a:rPr lang="en-US" dirty="0"/>
            </a:b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20</a:t>
            </a:fld>
            <a:endParaRPr lang="en-US"/>
          </a:p>
        </p:txBody>
      </p:sp>
    </p:spTree>
    <p:extLst>
      <p:ext uri="{BB962C8B-B14F-4D97-AF65-F5344CB8AC3E}">
        <p14:creationId xmlns:p14="http://schemas.microsoft.com/office/powerpoint/2010/main" val="110478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 use a number up to TWO DECIMAL places for administrators shared between buildings</a:t>
            </a:r>
            <a:br>
              <a:rPr lang="en-US"/>
            </a:br>
            <a:br>
              <a:rPr lang="en-US"/>
            </a:br>
            <a:br>
              <a:rPr lang="en-US"/>
            </a:br>
            <a:endParaRPr lang="en-US"/>
          </a:p>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21</a:t>
            </a:fld>
            <a:endParaRPr lang="en-US"/>
          </a:p>
        </p:txBody>
      </p:sp>
    </p:spTree>
    <p:extLst>
      <p:ext uri="{BB962C8B-B14F-4D97-AF65-F5344CB8AC3E}">
        <p14:creationId xmlns:p14="http://schemas.microsoft.com/office/powerpoint/2010/main" val="1066569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will not type within this table</a:t>
            </a:r>
          </a:p>
        </p:txBody>
      </p:sp>
      <p:sp>
        <p:nvSpPr>
          <p:cNvPr id="4" name="Slide Number Placeholder 3"/>
          <p:cNvSpPr>
            <a:spLocks noGrp="1"/>
          </p:cNvSpPr>
          <p:nvPr>
            <p:ph type="sldNum" sz="quarter" idx="5"/>
          </p:nvPr>
        </p:nvSpPr>
        <p:spPr/>
        <p:txBody>
          <a:bodyPr/>
          <a:lstStyle/>
          <a:p>
            <a:fld id="{3C0DDAA2-1C43-4F84-BCB8-BB799C3B521C}" type="slidenum">
              <a:rPr lang="en-US" smtClean="0"/>
              <a:t>22</a:t>
            </a:fld>
            <a:endParaRPr lang="en-US"/>
          </a:p>
        </p:txBody>
      </p:sp>
    </p:spTree>
    <p:extLst>
      <p:ext uri="{BB962C8B-B14F-4D97-AF65-F5344CB8AC3E}">
        <p14:creationId xmlns:p14="http://schemas.microsoft.com/office/powerpoint/2010/main" val="1684833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PEERS- evals must be released to be classified as final and release to the summary report</a:t>
            </a:r>
          </a:p>
        </p:txBody>
      </p:sp>
      <p:sp>
        <p:nvSpPr>
          <p:cNvPr id="4" name="Slide Number Placeholder 3"/>
          <p:cNvSpPr>
            <a:spLocks noGrp="1"/>
          </p:cNvSpPr>
          <p:nvPr>
            <p:ph type="sldNum" sz="quarter" idx="5"/>
          </p:nvPr>
        </p:nvSpPr>
        <p:spPr/>
        <p:txBody>
          <a:bodyPr/>
          <a:lstStyle/>
          <a:p>
            <a:fld id="{3C0DDAA2-1C43-4F84-BCB8-BB799C3B521C}" type="slidenum">
              <a:rPr lang="en-US" smtClean="0"/>
              <a:t>23</a:t>
            </a:fld>
            <a:endParaRPr lang="en-US"/>
          </a:p>
        </p:txBody>
      </p:sp>
    </p:spTree>
    <p:extLst>
      <p:ext uri="{BB962C8B-B14F-4D97-AF65-F5344CB8AC3E}">
        <p14:creationId xmlns:p14="http://schemas.microsoft.com/office/powerpoint/2010/main" val="1571249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Releasing evaluations from PEERS</a:t>
            </a:r>
          </a:p>
        </p:txBody>
      </p:sp>
      <p:sp>
        <p:nvSpPr>
          <p:cNvPr id="4" name="Slide Number Placeholder 3"/>
          <p:cNvSpPr>
            <a:spLocks noGrp="1"/>
          </p:cNvSpPr>
          <p:nvPr>
            <p:ph type="sldNum" sz="quarter" idx="5"/>
          </p:nvPr>
        </p:nvSpPr>
        <p:spPr/>
        <p:txBody>
          <a:bodyPr/>
          <a:lstStyle/>
          <a:p>
            <a:fld id="{3C0DDAA2-1C43-4F84-BCB8-BB799C3B521C}" type="slidenum">
              <a:rPr lang="en-US" smtClean="0"/>
              <a:t>24</a:t>
            </a:fld>
            <a:endParaRPr lang="en-US"/>
          </a:p>
        </p:txBody>
      </p:sp>
    </p:spTree>
    <p:extLst>
      <p:ext uri="{BB962C8B-B14F-4D97-AF65-F5344CB8AC3E}">
        <p14:creationId xmlns:p14="http://schemas.microsoft.com/office/powerpoint/2010/main" val="3254227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what a PEERS EEAR report</a:t>
            </a:r>
          </a:p>
        </p:txBody>
      </p:sp>
      <p:sp>
        <p:nvSpPr>
          <p:cNvPr id="4" name="Slide Number Placeholder 3"/>
          <p:cNvSpPr>
            <a:spLocks noGrp="1"/>
          </p:cNvSpPr>
          <p:nvPr>
            <p:ph type="sldNum" sz="quarter" idx="5"/>
          </p:nvPr>
        </p:nvSpPr>
        <p:spPr/>
        <p:txBody>
          <a:bodyPr/>
          <a:lstStyle/>
          <a:p>
            <a:fld id="{3C0DDAA2-1C43-4F84-BCB8-BB799C3B521C}" type="slidenum">
              <a:rPr lang="en-US" smtClean="0"/>
              <a:t>25</a:t>
            </a:fld>
            <a:endParaRPr lang="en-US"/>
          </a:p>
        </p:txBody>
      </p:sp>
    </p:spTree>
    <p:extLst>
      <p:ext uri="{BB962C8B-B14F-4D97-AF65-F5344CB8AC3E}">
        <p14:creationId xmlns:p14="http://schemas.microsoft.com/office/powerpoint/2010/main" val="1062787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get your summative data in PA </a:t>
            </a:r>
            <a:r>
              <a:rPr lang="en-US" dirty="0" err="1"/>
              <a:t>Etep</a:t>
            </a:r>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26</a:t>
            </a:fld>
            <a:endParaRPr lang="en-US"/>
          </a:p>
        </p:txBody>
      </p:sp>
    </p:spTree>
    <p:extLst>
      <p:ext uri="{BB962C8B-B14F-4D97-AF65-F5344CB8AC3E}">
        <p14:creationId xmlns:p14="http://schemas.microsoft.com/office/powerpoint/2010/main" val="3468223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Forms must be finalized to be accounted for within the summative report</a:t>
            </a:r>
          </a:p>
        </p:txBody>
      </p:sp>
      <p:sp>
        <p:nvSpPr>
          <p:cNvPr id="4" name="Slide Number Placeholder 3"/>
          <p:cNvSpPr>
            <a:spLocks noGrp="1"/>
          </p:cNvSpPr>
          <p:nvPr>
            <p:ph type="sldNum" sz="quarter" idx="5"/>
          </p:nvPr>
        </p:nvSpPr>
        <p:spPr/>
        <p:txBody>
          <a:bodyPr/>
          <a:lstStyle/>
          <a:p>
            <a:fld id="{3C0DDAA2-1C43-4F84-BCB8-BB799C3B521C}" type="slidenum">
              <a:rPr lang="en-US" smtClean="0"/>
              <a:t>27</a:t>
            </a:fld>
            <a:endParaRPr lang="en-US"/>
          </a:p>
        </p:txBody>
      </p:sp>
    </p:spTree>
    <p:extLst>
      <p:ext uri="{BB962C8B-B14F-4D97-AF65-F5344CB8AC3E}">
        <p14:creationId xmlns:p14="http://schemas.microsoft.com/office/powerpoint/2010/main" val="3941320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EEAR report from PaEtep</a:t>
            </a:r>
          </a:p>
        </p:txBody>
      </p:sp>
      <p:sp>
        <p:nvSpPr>
          <p:cNvPr id="4" name="Slide Number Placeholder 3"/>
          <p:cNvSpPr>
            <a:spLocks noGrp="1"/>
          </p:cNvSpPr>
          <p:nvPr>
            <p:ph type="sldNum" sz="quarter" idx="5"/>
          </p:nvPr>
        </p:nvSpPr>
        <p:spPr/>
        <p:txBody>
          <a:bodyPr/>
          <a:lstStyle/>
          <a:p>
            <a:fld id="{3C0DDAA2-1C43-4F84-BCB8-BB799C3B521C}" type="slidenum">
              <a:rPr lang="en-US" smtClean="0"/>
              <a:t>28</a:t>
            </a:fld>
            <a:endParaRPr lang="en-US"/>
          </a:p>
        </p:txBody>
      </p:sp>
    </p:spTree>
    <p:extLst>
      <p:ext uri="{BB962C8B-B14F-4D97-AF65-F5344CB8AC3E}">
        <p14:creationId xmlns:p14="http://schemas.microsoft.com/office/powerpoint/2010/main" val="77905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sign each time prior to submission. If a revision is needed, a re-signing is necessary</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29</a:t>
            </a:fld>
            <a:endParaRPr lang="en-US"/>
          </a:p>
        </p:txBody>
      </p:sp>
    </p:spTree>
    <p:extLst>
      <p:ext uri="{BB962C8B-B14F-4D97-AF65-F5344CB8AC3E}">
        <p14:creationId xmlns:p14="http://schemas.microsoft.com/office/powerpoint/2010/main" val="62127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Classifications: Classroom Teacher, Non-Teaching Professional, &amp; Principal</a:t>
            </a:r>
          </a:p>
          <a:p>
            <a:br>
              <a:rPr lang="en-US" dirty="0"/>
            </a:br>
            <a:r>
              <a:rPr lang="en-US" dirty="0"/>
              <a:t>There are 5 areas in which employees are evaluated. Each classification and specific characteristics determine which areas are a part of the employees evaluation.</a:t>
            </a:r>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a:p>
        </p:txBody>
      </p:sp>
    </p:spTree>
    <p:extLst>
      <p:ext uri="{BB962C8B-B14F-4D97-AF65-F5344CB8AC3E}">
        <p14:creationId xmlns:p14="http://schemas.microsoft.com/office/powerpoint/2010/main" val="1329450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submit button does NOT show up blue you may need to check your permissions in </a:t>
            </a:r>
            <a:r>
              <a:rPr lang="en-US" dirty="0" err="1"/>
              <a:t>MyPDESuite</a:t>
            </a:r>
            <a:r>
              <a:rPr lang="en-US" dirty="0"/>
              <a:t> – must have </a:t>
            </a:r>
            <a:r>
              <a:rPr lang="en-US" dirty="0" err="1"/>
              <a:t>localAdminUser</a:t>
            </a:r>
            <a:r>
              <a:rPr lang="en-US" dirty="0"/>
              <a:t> rights ONLY</a:t>
            </a:r>
            <a:br>
              <a:rPr lang="en-US" dirty="0"/>
            </a:br>
            <a:r>
              <a:rPr lang="en-US" dirty="0"/>
              <a:t>or check that you have access to the EEAR (all boxes should be checked for a Chief School Administrator).</a:t>
            </a:r>
          </a:p>
        </p:txBody>
      </p:sp>
      <p:sp>
        <p:nvSpPr>
          <p:cNvPr id="4" name="Slide Number Placeholder 3"/>
          <p:cNvSpPr>
            <a:spLocks noGrp="1"/>
          </p:cNvSpPr>
          <p:nvPr>
            <p:ph type="sldNum" sz="quarter" idx="5"/>
          </p:nvPr>
        </p:nvSpPr>
        <p:spPr/>
        <p:txBody>
          <a:bodyPr/>
          <a:lstStyle/>
          <a:p>
            <a:fld id="{3C0DDAA2-1C43-4F84-BCB8-BB799C3B521C}" type="slidenum">
              <a:rPr lang="en-US" smtClean="0"/>
              <a:t>30</a:t>
            </a:fld>
            <a:endParaRPr lang="en-US"/>
          </a:p>
        </p:txBody>
      </p:sp>
    </p:spTree>
    <p:extLst>
      <p:ext uri="{BB962C8B-B14F-4D97-AF65-F5344CB8AC3E}">
        <p14:creationId xmlns:p14="http://schemas.microsoft.com/office/powerpoint/2010/main" val="3144595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 report goes in review mode, </a:t>
            </a:r>
            <a:r>
              <a:rPr lang="en-US" b="1" u="none" dirty="0"/>
              <a:t>anyone on the profile page </a:t>
            </a:r>
            <a:r>
              <a:rPr lang="en-US" dirty="0"/>
              <a:t>will receive an email from the PDE that it is being reviewed. If your report requires a revision, anyone on the profile page will receive an email from the FRCPP noting a revision is needed. If you’re unsure, login to FRCPP, choose reports, and review the report. It will either be noted as: Approved, Submitted, PDE Review, or In Revision. If you see Ready for Submittal, it means the Chief School Admin needs to hit submit.</a:t>
            </a:r>
          </a:p>
        </p:txBody>
      </p:sp>
      <p:sp>
        <p:nvSpPr>
          <p:cNvPr id="4" name="Slide Number Placeholder 3"/>
          <p:cNvSpPr>
            <a:spLocks noGrp="1"/>
          </p:cNvSpPr>
          <p:nvPr>
            <p:ph type="sldNum" sz="quarter" idx="5"/>
          </p:nvPr>
        </p:nvSpPr>
        <p:spPr/>
        <p:txBody>
          <a:bodyPr/>
          <a:lstStyle/>
          <a:p>
            <a:fld id="{3C0DDAA2-1C43-4F84-BCB8-BB799C3B521C}" type="slidenum">
              <a:rPr lang="en-US" smtClean="0"/>
              <a:t>31</a:t>
            </a:fld>
            <a:endParaRPr lang="en-US"/>
          </a:p>
        </p:txBody>
      </p:sp>
    </p:spTree>
    <p:extLst>
      <p:ext uri="{BB962C8B-B14F-4D97-AF65-F5344CB8AC3E}">
        <p14:creationId xmlns:p14="http://schemas.microsoft.com/office/powerpoint/2010/main" val="360871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exclamation mark will NOT disappear even though a revision is made. Many will not submit because they believe it should disappear once the correction is made, however it does not. </a:t>
            </a:r>
          </a:p>
        </p:txBody>
      </p:sp>
      <p:sp>
        <p:nvSpPr>
          <p:cNvPr id="4" name="Slide Number Placeholder 3"/>
          <p:cNvSpPr>
            <a:spLocks noGrp="1"/>
          </p:cNvSpPr>
          <p:nvPr>
            <p:ph type="sldNum" sz="quarter" idx="5"/>
          </p:nvPr>
        </p:nvSpPr>
        <p:spPr/>
        <p:txBody>
          <a:bodyPr/>
          <a:lstStyle/>
          <a:p>
            <a:fld id="{3C0DDAA2-1C43-4F84-BCB8-BB799C3B521C}" type="slidenum">
              <a:rPr lang="en-US" smtClean="0"/>
              <a:t>32</a:t>
            </a:fld>
            <a:endParaRPr lang="en-US"/>
          </a:p>
        </p:txBody>
      </p:sp>
    </p:spTree>
    <p:extLst>
      <p:ext uri="{BB962C8B-B14F-4D97-AF65-F5344CB8AC3E}">
        <p14:creationId xmlns:p14="http://schemas.microsoft.com/office/powerpoint/2010/main" val="1314520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 and ESSA totals box must match.</a:t>
            </a:r>
          </a:p>
        </p:txBody>
      </p:sp>
      <p:sp>
        <p:nvSpPr>
          <p:cNvPr id="4" name="Slide Number Placeholder 3"/>
          <p:cNvSpPr>
            <a:spLocks noGrp="1"/>
          </p:cNvSpPr>
          <p:nvPr>
            <p:ph type="sldNum" sz="quarter" idx="5"/>
          </p:nvPr>
        </p:nvSpPr>
        <p:spPr/>
        <p:txBody>
          <a:bodyPr/>
          <a:lstStyle/>
          <a:p>
            <a:fld id="{3C0DDAA2-1C43-4F84-BCB8-BB799C3B521C}" type="slidenum">
              <a:rPr lang="en-US" smtClean="0"/>
              <a:t>33</a:t>
            </a:fld>
            <a:endParaRPr lang="en-US"/>
          </a:p>
        </p:txBody>
      </p:sp>
    </p:spTree>
    <p:extLst>
      <p:ext uri="{BB962C8B-B14F-4D97-AF65-F5344CB8AC3E}">
        <p14:creationId xmlns:p14="http://schemas.microsoft.com/office/powerpoint/2010/main" val="1080549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professional staff must be accounted for </a:t>
            </a:r>
          </a:p>
        </p:txBody>
      </p:sp>
      <p:sp>
        <p:nvSpPr>
          <p:cNvPr id="4" name="Slide Number Placeholder 3"/>
          <p:cNvSpPr>
            <a:spLocks noGrp="1"/>
          </p:cNvSpPr>
          <p:nvPr>
            <p:ph type="sldNum" sz="quarter" idx="5"/>
          </p:nvPr>
        </p:nvSpPr>
        <p:spPr/>
        <p:txBody>
          <a:bodyPr/>
          <a:lstStyle/>
          <a:p>
            <a:fld id="{3C0DDAA2-1C43-4F84-BCB8-BB799C3B521C}" type="slidenum">
              <a:rPr lang="en-US" smtClean="0"/>
              <a:t>34</a:t>
            </a:fld>
            <a:endParaRPr lang="en-US"/>
          </a:p>
        </p:txBody>
      </p:sp>
    </p:spTree>
    <p:extLst>
      <p:ext uri="{BB962C8B-B14F-4D97-AF65-F5344CB8AC3E}">
        <p14:creationId xmlns:p14="http://schemas.microsoft.com/office/powerpoint/2010/main" val="1478905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exclamation mark remains for the reviewer to note the revisions. Many will not submit because they believe it should disappear once the correction is made, however it does not. </a:t>
            </a:r>
          </a:p>
        </p:txBody>
      </p:sp>
      <p:sp>
        <p:nvSpPr>
          <p:cNvPr id="4" name="Slide Number Placeholder 3"/>
          <p:cNvSpPr>
            <a:spLocks noGrp="1"/>
          </p:cNvSpPr>
          <p:nvPr>
            <p:ph type="sldNum" sz="quarter" idx="5"/>
          </p:nvPr>
        </p:nvSpPr>
        <p:spPr/>
        <p:txBody>
          <a:bodyPr/>
          <a:lstStyle/>
          <a:p>
            <a:fld id="{3C0DDAA2-1C43-4F84-BCB8-BB799C3B521C}" type="slidenum">
              <a:rPr lang="en-US" smtClean="0"/>
              <a:t>35</a:t>
            </a:fld>
            <a:endParaRPr lang="en-US"/>
          </a:p>
        </p:txBody>
      </p:sp>
    </p:spTree>
    <p:extLst>
      <p:ext uri="{BB962C8B-B14F-4D97-AF65-F5344CB8AC3E}">
        <p14:creationId xmlns:p14="http://schemas.microsoft.com/office/powerpoint/2010/main" val="4014452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with permission can check the status.</a:t>
            </a:r>
          </a:p>
        </p:txBody>
      </p:sp>
      <p:sp>
        <p:nvSpPr>
          <p:cNvPr id="4" name="Slide Number Placeholder 3"/>
          <p:cNvSpPr>
            <a:spLocks noGrp="1"/>
          </p:cNvSpPr>
          <p:nvPr>
            <p:ph type="sldNum" sz="quarter" idx="5"/>
          </p:nvPr>
        </p:nvSpPr>
        <p:spPr/>
        <p:txBody>
          <a:bodyPr/>
          <a:lstStyle/>
          <a:p>
            <a:fld id="{3C0DDAA2-1C43-4F84-BCB8-BB799C3B521C}" type="slidenum">
              <a:rPr lang="en-US" smtClean="0"/>
              <a:t>36</a:t>
            </a:fld>
            <a:endParaRPr lang="en-US"/>
          </a:p>
        </p:txBody>
      </p:sp>
    </p:spTree>
    <p:extLst>
      <p:ext uri="{BB962C8B-B14F-4D97-AF65-F5344CB8AC3E}">
        <p14:creationId xmlns:p14="http://schemas.microsoft.com/office/powerpoint/2010/main" val="3495459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with permission can check the status.</a:t>
            </a:r>
          </a:p>
        </p:txBody>
      </p:sp>
      <p:sp>
        <p:nvSpPr>
          <p:cNvPr id="4" name="Slide Number Placeholder 3"/>
          <p:cNvSpPr>
            <a:spLocks noGrp="1"/>
          </p:cNvSpPr>
          <p:nvPr>
            <p:ph type="sldNum" sz="quarter" idx="5"/>
          </p:nvPr>
        </p:nvSpPr>
        <p:spPr/>
        <p:txBody>
          <a:bodyPr/>
          <a:lstStyle/>
          <a:p>
            <a:fld id="{3C0DDAA2-1C43-4F84-BCB8-BB799C3B521C}" type="slidenum">
              <a:rPr lang="en-US" smtClean="0"/>
              <a:t>37</a:t>
            </a:fld>
            <a:endParaRPr lang="en-US"/>
          </a:p>
        </p:txBody>
      </p:sp>
    </p:spTree>
    <p:extLst>
      <p:ext uri="{BB962C8B-B14F-4D97-AF65-F5344CB8AC3E}">
        <p14:creationId xmlns:p14="http://schemas.microsoft.com/office/powerpoint/2010/main" val="1787770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38</a:t>
            </a:fld>
            <a:endParaRPr lang="en-US"/>
          </a:p>
        </p:txBody>
      </p:sp>
    </p:spTree>
    <p:extLst>
      <p:ext uri="{BB962C8B-B14F-4D97-AF65-F5344CB8AC3E}">
        <p14:creationId xmlns:p14="http://schemas.microsoft.com/office/powerpoint/2010/main" val="251810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various sub-classifications and weighted rated areas</a:t>
            </a:r>
          </a:p>
        </p:txBody>
      </p:sp>
      <p:sp>
        <p:nvSpPr>
          <p:cNvPr id="4" name="Slide Number Placeholder 3"/>
          <p:cNvSpPr>
            <a:spLocks noGrp="1"/>
          </p:cNvSpPr>
          <p:nvPr>
            <p:ph type="sldNum" sz="quarter" idx="5"/>
          </p:nvPr>
        </p:nvSpPr>
        <p:spPr/>
        <p:txBody>
          <a:bodyPr/>
          <a:lstStyle/>
          <a:p>
            <a:fld id="{3C0DDAA2-1C43-4F84-BCB8-BB799C3B521C}" type="slidenum">
              <a:rPr lang="en-US" smtClean="0"/>
              <a:t>4</a:t>
            </a:fld>
            <a:endParaRPr lang="en-US"/>
          </a:p>
        </p:txBody>
      </p:sp>
    </p:spTree>
    <p:extLst>
      <p:ext uri="{BB962C8B-B14F-4D97-AF65-F5344CB8AC3E}">
        <p14:creationId xmlns:p14="http://schemas.microsoft.com/office/powerpoint/2010/main" val="206978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29801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Formerly was a spreadsheet that was submitted to PDE</a:t>
            </a:r>
          </a:p>
          <a:p>
            <a:br>
              <a:rPr lang="en-US"/>
            </a:br>
            <a:r>
              <a:rPr lang="en-US"/>
              <a:t>Contains information regarding staff evaluations which is shared at the state and federal level.</a:t>
            </a:r>
          </a:p>
        </p:txBody>
      </p:sp>
      <p:sp>
        <p:nvSpPr>
          <p:cNvPr id="4" name="Slide Number Placeholder 3"/>
          <p:cNvSpPr>
            <a:spLocks noGrp="1"/>
          </p:cNvSpPr>
          <p:nvPr>
            <p:ph type="sldNum" sz="quarter" idx="5"/>
          </p:nvPr>
        </p:nvSpPr>
        <p:spPr/>
        <p:txBody>
          <a:bodyPr/>
          <a:lstStyle/>
          <a:p>
            <a:fld id="{3C0DDAA2-1C43-4F84-BCB8-BB799C3B521C}" type="slidenum">
              <a:rPr lang="en-US" smtClean="0"/>
              <a:t>6</a:t>
            </a:fld>
            <a:endParaRPr lang="en-US"/>
          </a:p>
        </p:txBody>
      </p:sp>
    </p:spTree>
    <p:extLst>
      <p:ext uri="{BB962C8B-B14F-4D97-AF65-F5344CB8AC3E}">
        <p14:creationId xmlns:p14="http://schemas.microsoft.com/office/powerpoint/2010/main" val="135804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Users must first log into </a:t>
            </a:r>
            <a:r>
              <a:rPr lang="en-US" sz="1600" dirty="0" err="1">
                <a:latin typeface="Arial" panose="020B0604020202020204" pitchFamily="34" charset="0"/>
                <a:cs typeface="Arial" panose="020B0604020202020204" pitchFamily="34" charset="0"/>
              </a:rPr>
              <a:t>MyPDESuite</a:t>
            </a: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Users may register for a Keystone Login Account at </a:t>
            </a:r>
            <a:r>
              <a:rPr lang="en-US" sz="16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https://keystonelogin.pa.gov/Account/Register</a:t>
            </a:r>
            <a:r>
              <a:rPr lang="en-US" sz="16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p>
          <a:p>
            <a:r>
              <a:rPr lang="en-US" sz="1600" dirty="0">
                <a:latin typeface="Arial" panose="020B0604020202020204" pitchFamily="34" charset="0"/>
                <a:cs typeface="Arial" panose="020B0604020202020204" pitchFamily="34" charset="0"/>
              </a:rPr>
              <a:t>Once logged in, users must select FRCPP to access the application</a:t>
            </a: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7</a:t>
            </a:fld>
            <a:endParaRPr lang="en-US"/>
          </a:p>
        </p:txBody>
      </p:sp>
    </p:spTree>
    <p:extLst>
      <p:ext uri="{BB962C8B-B14F-4D97-AF65-F5344CB8AC3E}">
        <p14:creationId xmlns:p14="http://schemas.microsoft.com/office/powerpoint/2010/main" val="133374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8</a:t>
            </a:fld>
            <a:endParaRPr lang="en-US" dirty="0"/>
          </a:p>
        </p:txBody>
      </p:sp>
    </p:spTree>
    <p:extLst>
      <p:ext uri="{BB962C8B-B14F-4D97-AF65-F5344CB8AC3E}">
        <p14:creationId xmlns:p14="http://schemas.microsoft.com/office/powerpoint/2010/main" val="139944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into FRCPP, click “Reports” followed by the “Educator Effectiveness Annual Report”</a:t>
            </a:r>
          </a:p>
        </p:txBody>
      </p:sp>
      <p:sp>
        <p:nvSpPr>
          <p:cNvPr id="4" name="Slide Number Placeholder 3"/>
          <p:cNvSpPr>
            <a:spLocks noGrp="1"/>
          </p:cNvSpPr>
          <p:nvPr>
            <p:ph type="sldNum" sz="quarter" idx="5"/>
          </p:nvPr>
        </p:nvSpPr>
        <p:spPr/>
        <p:txBody>
          <a:bodyPr/>
          <a:lstStyle/>
          <a:p>
            <a:fld id="{3C0DDAA2-1C43-4F84-BCB8-BB799C3B521C}" type="slidenum">
              <a:rPr lang="en-US" smtClean="0"/>
              <a:t>9</a:t>
            </a:fld>
            <a:endParaRPr lang="en-US"/>
          </a:p>
        </p:txBody>
      </p:sp>
    </p:spTree>
    <p:extLst>
      <p:ext uri="{BB962C8B-B14F-4D97-AF65-F5344CB8AC3E}">
        <p14:creationId xmlns:p14="http://schemas.microsoft.com/office/powerpoint/2010/main" val="37562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1/17/2024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1/17/2024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1/17/2024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1/17/2024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1/17/2024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1/17/2024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1/17/2024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1/17/2024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1/17/2024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1/17/2024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1/17/2024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1/17/2024</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RA-PDE-Evaluation@pa.gov"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cid:image001.png@01DA194B.2764098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gcc02.safelinks.protection.outlook.com/?url=https%3A%2F%2Fpaetep.freshdesk.com%2Fsupport%2Fsolutions%2Farticles%2F13000001219-educator-effectiveness-annual-report-eear-&amp;data=05%7C01%7Camlerew%40pa.gov%7C3bf403f63a3046c6b59308dbe9eede09%7C418e284101284dd59b6c47fc5a9a1bde%7C0%7C0%7C638360984913228688%7CUnknown%7CTWFpbGZsb3d8eyJWIjoiMC4wLjAwMDAiLCJQIjoiV2luMzIiLCJBTiI6Ik1haWwiLCJXVCI6Mn0%3D%7C3000%7C%7C%7C&amp;sdata=Vo%2Bc3hy%2FNEUUXOdBfeTeJSs8f0w%2Fenf2Uz%2BQ1almXRw%3D&amp;reserved=0"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https://www.pdesas.org/EducatorFrameworks/EducatorEffectivenes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pvaas.sas.com/contact.html?as=a&amp;aj=a" TargetMode="External"/><Relationship Id="rId4" Type="http://schemas.openxmlformats.org/officeDocument/2006/relationships/hyperlink" Target="mailto:RA-PDE-Evaluation@p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0B1C-B62B-44A9-B504-9599817B29DE}"/>
              </a:ext>
            </a:extLst>
          </p:cNvPr>
          <p:cNvSpPr>
            <a:spLocks noGrp="1"/>
          </p:cNvSpPr>
          <p:nvPr>
            <p:ph type="ctrTitle"/>
          </p:nvPr>
        </p:nvSpPr>
        <p:spPr>
          <a:xfrm>
            <a:off x="0" y="2533650"/>
            <a:ext cx="9144000" cy="2389959"/>
          </a:xfrm>
        </p:spPr>
        <p:txBody>
          <a:bodyPr>
            <a:noAutofit/>
          </a:bodyPr>
          <a:lstStyle/>
          <a:p>
            <a:r>
              <a:rPr lang="en-US" sz="5500" b="1" dirty="0">
                <a:solidFill>
                  <a:srgbClr val="003C7C"/>
                </a:solidFill>
              </a:rPr>
              <a:t>Act 13 and Educator Effectiveness Annual Report (EEAR)</a:t>
            </a:r>
          </a:p>
        </p:txBody>
      </p:sp>
    </p:spTree>
    <p:extLst>
      <p:ext uri="{BB962C8B-B14F-4D97-AF65-F5344CB8AC3E}">
        <p14:creationId xmlns:p14="http://schemas.microsoft.com/office/powerpoint/2010/main" val="422484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p:txBody>
          <a:bodyPr>
            <a:normAutofit/>
          </a:bodyPr>
          <a:lstStyle/>
          <a:p>
            <a:r>
              <a:rPr lang="en-US" b="1" dirty="0"/>
              <a:t>EEAR Components</a:t>
            </a:r>
          </a:p>
        </p:txBody>
      </p:sp>
      <p:sp>
        <p:nvSpPr>
          <p:cNvPr id="3" name="Date Placeholder 2">
            <a:extLst>
              <a:ext uri="{FF2B5EF4-FFF2-40B4-BE49-F238E27FC236}">
                <a16:creationId xmlns:a16="http://schemas.microsoft.com/office/drawing/2014/main" id="{ACF2CC3B-1AD6-67ED-833F-768E770E2088}"/>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Lst>
          </p:cNvPr>
          <p:cNvSpPr>
            <a:spLocks noGrp="1"/>
          </p:cNvSpPr>
          <p:nvPr>
            <p:ph type="sldNum" sz="quarter" idx="12"/>
          </p:nvPr>
        </p:nvSpPr>
        <p:spPr/>
        <p:txBody>
          <a:bodyPr/>
          <a:lstStyle/>
          <a:p>
            <a:fld id="{680C5762-CF65-4775-9966-A58D40CC61B9}" type="slidenum">
              <a:rPr lang="en-US" smtClean="0"/>
              <a:t>10</a:t>
            </a:fld>
            <a:endParaRPr lang="en-US"/>
          </a:p>
        </p:txBody>
      </p:sp>
      <p:pic>
        <p:nvPicPr>
          <p:cNvPr id="7" name="Picture 6" descr="The pages listed within the Educator Effectiveness Annual Report.">
            <a:extLst>
              <a:ext uri="{FF2B5EF4-FFF2-40B4-BE49-F238E27FC236}">
                <a16:creationId xmlns:a16="http://schemas.microsoft.com/office/drawing/2014/main" id="{0F385A6F-C809-9208-45EB-99BC91ACCB3F}"/>
              </a:ext>
              <a:ext uri="{C183D7F6-B498-43B3-948B-1728B52AA6E4}">
                <adec:decorative xmlns:adec="http://schemas.microsoft.com/office/drawing/2017/decorative" val="0"/>
              </a:ext>
            </a:extLst>
          </p:cNvPr>
          <p:cNvPicPr>
            <a:picLocks noChangeAspect="1"/>
          </p:cNvPicPr>
          <p:nvPr/>
        </p:nvPicPr>
        <p:blipFill rotWithShape="1">
          <a:blip r:embed="rId3"/>
          <a:srcRect b="8204"/>
          <a:stretch/>
        </p:blipFill>
        <p:spPr>
          <a:xfrm>
            <a:off x="457201" y="1463041"/>
            <a:ext cx="6096000" cy="4288430"/>
          </a:xfrm>
          <a:prstGeom prst="rect">
            <a:avLst/>
          </a:prstGeom>
          <a:ln>
            <a:solidFill>
              <a:schemeClr val="bg1">
                <a:lumMod val="85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2693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p:txBody>
          <a:bodyPr>
            <a:normAutofit/>
          </a:bodyPr>
          <a:lstStyle/>
          <a:p>
            <a:r>
              <a:rPr lang="en-US" b="1" dirty="0"/>
              <a:t>Profile Page</a:t>
            </a:r>
          </a:p>
        </p:txBody>
      </p:sp>
      <p:grpSp>
        <p:nvGrpSpPr>
          <p:cNvPr id="8" name="Group 7" descr="Sample Profile Page">
            <a:extLst>
              <a:ext uri="{FF2B5EF4-FFF2-40B4-BE49-F238E27FC236}">
                <a16:creationId xmlns:a16="http://schemas.microsoft.com/office/drawing/2014/main" id="{3EB0C664-E68E-1F06-E360-6B3F42137ABF}"/>
              </a:ext>
            </a:extLst>
          </p:cNvPr>
          <p:cNvGrpSpPr/>
          <p:nvPr/>
        </p:nvGrpSpPr>
        <p:grpSpPr>
          <a:xfrm>
            <a:off x="457200" y="1415020"/>
            <a:ext cx="6119953" cy="4214849"/>
            <a:chOff x="1502885" y="1406973"/>
            <a:chExt cx="6119953" cy="4214849"/>
          </a:xfrm>
        </p:grpSpPr>
        <p:pic>
          <p:nvPicPr>
            <p:cNvPr id="7" name="Picture 6">
              <a:extLst>
                <a:ext uri="{FF2B5EF4-FFF2-40B4-BE49-F238E27FC236}">
                  <a16:creationId xmlns:a16="http://schemas.microsoft.com/office/drawing/2014/main" id="{FFDEF17F-EB78-F591-DC81-670F7190E269}"/>
                </a:ext>
              </a:extLst>
            </p:cNvPr>
            <p:cNvPicPr>
              <a:picLocks noChangeAspect="1"/>
            </p:cNvPicPr>
            <p:nvPr/>
          </p:nvPicPr>
          <p:blipFill>
            <a:blip r:embed="rId3"/>
            <a:stretch>
              <a:fillRect/>
            </a:stretch>
          </p:blipFill>
          <p:spPr>
            <a:xfrm>
              <a:off x="1502885" y="1406973"/>
              <a:ext cx="5966115" cy="4214849"/>
            </a:xfrm>
            <a:prstGeom prst="rect">
              <a:avLst/>
            </a:prstGeom>
          </p:spPr>
        </p:pic>
        <p:sp>
          <p:nvSpPr>
            <p:cNvPr id="5" name="Frame 4">
              <a:extLst>
                <a:ext uri="{FF2B5EF4-FFF2-40B4-BE49-F238E27FC236}">
                  <a16:creationId xmlns:a16="http://schemas.microsoft.com/office/drawing/2014/main" id="{C213E14E-7FAB-3F8F-A419-29ADEC8C1313}"/>
                </a:ext>
              </a:extLst>
            </p:cNvPr>
            <p:cNvSpPr/>
            <p:nvPr/>
          </p:nvSpPr>
          <p:spPr>
            <a:xfrm>
              <a:off x="1524000" y="1455847"/>
              <a:ext cx="6098838" cy="2896627"/>
            </a:xfrm>
            <a:prstGeom prst="frame">
              <a:avLst>
                <a:gd name="adj1" fmla="val 5129"/>
              </a:avLst>
            </a:prstGeom>
            <a:ln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a:extLst>
              <a:ext uri="{FF2B5EF4-FFF2-40B4-BE49-F238E27FC236}">
                <a16:creationId xmlns:a16="http://schemas.microsoft.com/office/drawing/2014/main" id="{C59AAAC8-9C25-5B4D-0691-058111342A64}"/>
              </a:ext>
            </a:extLst>
          </p:cNvPr>
          <p:cNvSpPr txBox="1"/>
          <p:nvPr/>
        </p:nvSpPr>
        <p:spPr>
          <a:xfrm>
            <a:off x="6666152" y="1463040"/>
            <a:ext cx="1999533" cy="1200329"/>
          </a:xfrm>
          <a:prstGeom prst="rect">
            <a:avLst/>
          </a:prstGeom>
          <a:noFill/>
          <a:ln>
            <a:solidFill>
              <a:schemeClr val="bg1">
                <a:lumMod val="85000"/>
              </a:schemeClr>
            </a:solidFill>
          </a:ln>
        </p:spPr>
        <p:txBody>
          <a:bodyPr wrap="square" rtlCol="0">
            <a:spAutoFit/>
          </a:bodyPr>
          <a:lstStyle/>
          <a:p>
            <a:pPr algn="ctr"/>
            <a:r>
              <a:rPr lang="en-US" dirty="0">
                <a:latin typeface="Arial" panose="020B0604020202020204" pitchFamily="34" charset="0"/>
                <a:cs typeface="Arial" panose="020B0604020202020204" pitchFamily="34" charset="0"/>
              </a:rPr>
              <a:t>Profile information is </a:t>
            </a:r>
            <a:r>
              <a:rPr lang="en-US" b="1" dirty="0">
                <a:latin typeface="Arial" panose="020B0604020202020204" pitchFamily="34" charset="0"/>
                <a:cs typeface="Arial" panose="020B0604020202020204" pitchFamily="34" charset="0"/>
              </a:rPr>
              <a:t>pre-populated from EdNA</a:t>
            </a:r>
            <a:r>
              <a:rPr lang="en-US" dirty="0">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DB50CE64-5F90-091C-4035-FE6A69134094}"/>
              </a:ext>
            </a:extLst>
          </p:cNvPr>
          <p:cNvSpPr txBox="1"/>
          <p:nvPr/>
        </p:nvSpPr>
        <p:spPr>
          <a:xfrm>
            <a:off x="6665976" y="4360521"/>
            <a:ext cx="2133599" cy="1200329"/>
          </a:xfrm>
          <a:prstGeom prst="rect">
            <a:avLst/>
          </a:prstGeom>
          <a:noFill/>
          <a:ln>
            <a:solidFill>
              <a:schemeClr val="bg1">
                <a:lumMod val="85000"/>
              </a:schemeClr>
            </a:solidFill>
          </a:ln>
        </p:spPr>
        <p:txBody>
          <a:bodyPr wrap="square">
            <a:spAutoFit/>
          </a:bodyPr>
          <a:lstStyle/>
          <a:p>
            <a:pPr algn="ctr"/>
            <a:r>
              <a:rPr lang="en-US" dirty="0">
                <a:latin typeface="Arial" panose="020B0604020202020204" pitchFamily="34" charset="0"/>
                <a:cs typeface="Arial" panose="020B0604020202020204" pitchFamily="34" charset="0"/>
              </a:rPr>
              <a:t>Add a Single Point of Contact’s Name, Phone Number, and Email</a:t>
            </a:r>
            <a:r>
              <a:rPr lang="en-US" b="1"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B85ACBAB-A764-199E-809C-C00C07D54876}"/>
              </a:ext>
              <a:ext uri="{C183D7F6-B498-43B3-948B-1728B52AA6E4}">
                <adec:decorative xmlns:adec="http://schemas.microsoft.com/office/drawing/2017/decorative" val="1"/>
              </a:ext>
            </a:extLst>
          </p:cNvPr>
          <p:cNvSpPr txBox="1"/>
          <p:nvPr/>
        </p:nvSpPr>
        <p:spPr>
          <a:xfrm>
            <a:off x="760576" y="1989615"/>
            <a:ext cx="1230594" cy="184666"/>
          </a:xfrm>
          <a:prstGeom prst="rect">
            <a:avLst/>
          </a:prstGeom>
          <a:noFill/>
        </p:spPr>
        <p:txBody>
          <a:bodyPr wrap="square" tIns="0" rtlCol="0">
            <a:noAutofit/>
          </a:bodyPr>
          <a:lstStyle/>
          <a:p>
            <a:r>
              <a:rPr lang="en-US" sz="1200" dirty="0">
                <a:latin typeface="Arial" panose="020B0604020202020204" pitchFamily="34" charset="0"/>
                <a:cs typeface="Arial" panose="020B0604020202020204" pitchFamily="34" charset="0"/>
              </a:rPr>
              <a:t>ABC LEA</a:t>
            </a:r>
          </a:p>
        </p:txBody>
      </p:sp>
      <p:sp>
        <p:nvSpPr>
          <p:cNvPr id="10" name="TextBox 9">
            <a:extLst>
              <a:ext uri="{FF2B5EF4-FFF2-40B4-BE49-F238E27FC236}">
                <a16:creationId xmlns:a16="http://schemas.microsoft.com/office/drawing/2014/main" id="{F287650D-83D7-12B9-8958-CAEE05F22777}"/>
              </a:ext>
              <a:ext uri="{C183D7F6-B498-43B3-948B-1728B52AA6E4}">
                <adec:decorative xmlns:adec="http://schemas.microsoft.com/office/drawing/2017/decorative" val="1"/>
              </a:ext>
            </a:extLst>
          </p:cNvPr>
          <p:cNvSpPr txBox="1"/>
          <p:nvPr/>
        </p:nvSpPr>
        <p:spPr>
          <a:xfrm>
            <a:off x="760576" y="2358487"/>
            <a:ext cx="1572426" cy="184666"/>
          </a:xfrm>
          <a:prstGeom prst="rect">
            <a:avLst/>
          </a:prstGeom>
          <a:noFill/>
        </p:spPr>
        <p:txBody>
          <a:bodyPr wrap="square" tIns="0" rtlCol="0">
            <a:noAutofit/>
          </a:bodyPr>
          <a:lstStyle/>
          <a:p>
            <a:r>
              <a:rPr lang="en-US" sz="1200" dirty="0">
                <a:latin typeface="Arial" panose="020B0604020202020204" pitchFamily="34" charset="0"/>
                <a:cs typeface="Arial" panose="020B0604020202020204" pitchFamily="34" charset="0"/>
              </a:rPr>
              <a:t>12 School Lane</a:t>
            </a:r>
          </a:p>
        </p:txBody>
      </p:sp>
      <p:sp>
        <p:nvSpPr>
          <p:cNvPr id="11" name="TextBox 10">
            <a:extLst>
              <a:ext uri="{FF2B5EF4-FFF2-40B4-BE49-F238E27FC236}">
                <a16:creationId xmlns:a16="http://schemas.microsoft.com/office/drawing/2014/main" id="{B600A380-D96B-E7B9-73C3-931E650BFBE7}"/>
              </a:ext>
              <a:ext uri="{C183D7F6-B498-43B3-948B-1728B52AA6E4}">
                <adec:decorative xmlns:adec="http://schemas.microsoft.com/office/drawing/2017/decorative" val="1"/>
              </a:ext>
            </a:extLst>
          </p:cNvPr>
          <p:cNvSpPr txBox="1"/>
          <p:nvPr/>
        </p:nvSpPr>
        <p:spPr>
          <a:xfrm>
            <a:off x="4392538" y="1989615"/>
            <a:ext cx="1230594" cy="184666"/>
          </a:xfrm>
          <a:prstGeom prst="rect">
            <a:avLst/>
          </a:prstGeom>
          <a:noFill/>
        </p:spPr>
        <p:txBody>
          <a:bodyPr wrap="square" tIns="0" rtlCol="0">
            <a:noAutofit/>
          </a:bodyPr>
          <a:lstStyle/>
          <a:p>
            <a:r>
              <a:rPr lang="en-US" sz="1200" dirty="0">
                <a:latin typeface="Arial" panose="020B0604020202020204" pitchFamily="34" charset="0"/>
                <a:cs typeface="Arial" panose="020B0604020202020204" pitchFamily="34" charset="0"/>
              </a:rPr>
              <a:t>12345678</a:t>
            </a:r>
          </a:p>
        </p:txBody>
      </p:sp>
      <p:sp>
        <p:nvSpPr>
          <p:cNvPr id="12" name="TextBox 11">
            <a:extLst>
              <a:ext uri="{FF2B5EF4-FFF2-40B4-BE49-F238E27FC236}">
                <a16:creationId xmlns:a16="http://schemas.microsoft.com/office/drawing/2014/main" id="{3C3DA894-F683-998E-F3A4-7A0AF1EBFACE}"/>
              </a:ext>
              <a:ext uri="{C183D7F6-B498-43B3-948B-1728B52AA6E4}">
                <adec:decorative xmlns:adec="http://schemas.microsoft.com/office/drawing/2017/decorative" val="1"/>
              </a:ext>
            </a:extLst>
          </p:cNvPr>
          <p:cNvSpPr txBox="1"/>
          <p:nvPr/>
        </p:nvSpPr>
        <p:spPr>
          <a:xfrm>
            <a:off x="760576" y="3063956"/>
            <a:ext cx="1572426" cy="184666"/>
          </a:xfrm>
          <a:prstGeom prst="rect">
            <a:avLst/>
          </a:prstGeom>
          <a:noFill/>
        </p:spPr>
        <p:txBody>
          <a:bodyPr wrap="square" tIns="0" rtlCol="0">
            <a:noAutofit/>
          </a:bodyPr>
          <a:lstStyle/>
          <a:p>
            <a:r>
              <a:rPr lang="en-US" sz="1200" dirty="0">
                <a:latin typeface="Arial" panose="020B0604020202020204" pitchFamily="34" charset="0"/>
                <a:cs typeface="Arial" panose="020B0604020202020204" pitchFamily="34" charset="0"/>
              </a:rPr>
              <a:t>Any City</a:t>
            </a:r>
          </a:p>
        </p:txBody>
      </p:sp>
      <p:sp>
        <p:nvSpPr>
          <p:cNvPr id="13" name="TextBox 12">
            <a:extLst>
              <a:ext uri="{FF2B5EF4-FFF2-40B4-BE49-F238E27FC236}">
                <a16:creationId xmlns:a16="http://schemas.microsoft.com/office/drawing/2014/main" id="{CA3D9BD7-ACD5-CF4F-6149-C8F06ACF5364}"/>
              </a:ext>
              <a:ext uri="{C183D7F6-B498-43B3-948B-1728B52AA6E4}">
                <adec:decorative xmlns:adec="http://schemas.microsoft.com/office/drawing/2017/decorative" val="1"/>
              </a:ext>
            </a:extLst>
          </p:cNvPr>
          <p:cNvSpPr txBox="1"/>
          <p:nvPr/>
        </p:nvSpPr>
        <p:spPr>
          <a:xfrm>
            <a:off x="3440257" y="3059988"/>
            <a:ext cx="1572426" cy="184666"/>
          </a:xfrm>
          <a:prstGeom prst="rect">
            <a:avLst/>
          </a:prstGeom>
          <a:noFill/>
        </p:spPr>
        <p:txBody>
          <a:bodyPr wrap="square" tIns="0" rtlCol="0">
            <a:noAutofit/>
          </a:bodyPr>
          <a:lstStyle/>
          <a:p>
            <a:r>
              <a:rPr lang="en-US" sz="1200" dirty="0">
                <a:latin typeface="Arial" panose="020B0604020202020204" pitchFamily="34" charset="0"/>
                <a:cs typeface="Arial" panose="020B0604020202020204" pitchFamily="34" charset="0"/>
              </a:rPr>
              <a:t>PA</a:t>
            </a:r>
          </a:p>
        </p:txBody>
      </p:sp>
      <p:sp>
        <p:nvSpPr>
          <p:cNvPr id="14" name="TextBox 13">
            <a:extLst>
              <a:ext uri="{FF2B5EF4-FFF2-40B4-BE49-F238E27FC236}">
                <a16:creationId xmlns:a16="http://schemas.microsoft.com/office/drawing/2014/main" id="{FA2AEDFA-EAF2-A311-030E-AF5269D8F789}"/>
              </a:ext>
              <a:ext uri="{C183D7F6-B498-43B3-948B-1728B52AA6E4}">
                <adec:decorative xmlns:adec="http://schemas.microsoft.com/office/drawing/2017/decorative" val="1"/>
              </a:ext>
            </a:extLst>
          </p:cNvPr>
          <p:cNvSpPr txBox="1"/>
          <p:nvPr/>
        </p:nvSpPr>
        <p:spPr>
          <a:xfrm>
            <a:off x="5227479" y="3059988"/>
            <a:ext cx="797306" cy="184666"/>
          </a:xfrm>
          <a:prstGeom prst="rect">
            <a:avLst/>
          </a:prstGeom>
          <a:noFill/>
        </p:spPr>
        <p:txBody>
          <a:bodyPr wrap="square" tIns="0" rtlCol="0">
            <a:noAutofit/>
          </a:bodyPr>
          <a:lstStyle/>
          <a:p>
            <a:r>
              <a:rPr lang="en-US" sz="1200" dirty="0">
                <a:latin typeface="Arial" panose="020B0604020202020204" pitchFamily="34" charset="0"/>
                <a:cs typeface="Arial" panose="020B0604020202020204" pitchFamily="34" charset="0"/>
              </a:rPr>
              <a:t>17555</a:t>
            </a:r>
          </a:p>
        </p:txBody>
      </p:sp>
      <p:sp>
        <p:nvSpPr>
          <p:cNvPr id="15" name="TextBox 14">
            <a:extLst>
              <a:ext uri="{FF2B5EF4-FFF2-40B4-BE49-F238E27FC236}">
                <a16:creationId xmlns:a16="http://schemas.microsoft.com/office/drawing/2014/main" id="{2B1F18A2-9E76-0C96-CBEC-DEB57702022A}"/>
              </a:ext>
              <a:ext uri="{C183D7F6-B498-43B3-948B-1728B52AA6E4}">
                <adec:decorative xmlns:adec="http://schemas.microsoft.com/office/drawing/2017/decorative" val="1"/>
              </a:ext>
            </a:extLst>
          </p:cNvPr>
          <p:cNvSpPr txBox="1"/>
          <p:nvPr/>
        </p:nvSpPr>
        <p:spPr>
          <a:xfrm>
            <a:off x="760576" y="3547303"/>
            <a:ext cx="1572426" cy="184666"/>
          </a:xfrm>
          <a:prstGeom prst="rect">
            <a:avLst/>
          </a:prstGeom>
          <a:noFill/>
        </p:spPr>
        <p:txBody>
          <a:bodyPr wrap="square" tIns="0" rtlCol="0">
            <a:noAutofit/>
          </a:bodyPr>
          <a:lstStyle/>
          <a:p>
            <a:r>
              <a:rPr lang="en-US" sz="1200" dirty="0">
                <a:latin typeface="Arial" panose="020B0604020202020204" pitchFamily="34" charset="0"/>
                <a:cs typeface="Arial" panose="020B0604020202020204" pitchFamily="34" charset="0"/>
              </a:rPr>
              <a:t>John Doe</a:t>
            </a:r>
          </a:p>
        </p:txBody>
      </p:sp>
      <p:sp>
        <p:nvSpPr>
          <p:cNvPr id="16" name="TextBox 15">
            <a:extLst>
              <a:ext uri="{FF2B5EF4-FFF2-40B4-BE49-F238E27FC236}">
                <a16:creationId xmlns:a16="http://schemas.microsoft.com/office/drawing/2014/main" id="{CC072855-A4DA-AB37-0977-5221C979C66A}"/>
              </a:ext>
              <a:ext uri="{C183D7F6-B498-43B3-948B-1728B52AA6E4}">
                <adec:decorative xmlns:adec="http://schemas.microsoft.com/office/drawing/2017/decorative" val="1"/>
              </a:ext>
            </a:extLst>
          </p:cNvPr>
          <p:cNvSpPr txBox="1"/>
          <p:nvPr/>
        </p:nvSpPr>
        <p:spPr>
          <a:xfrm>
            <a:off x="760576" y="3910543"/>
            <a:ext cx="1572426" cy="184666"/>
          </a:xfrm>
          <a:prstGeom prst="rect">
            <a:avLst/>
          </a:prstGeom>
          <a:noFill/>
        </p:spPr>
        <p:txBody>
          <a:bodyPr wrap="square" tIns="0" rtlCol="0">
            <a:noAutofit/>
          </a:bodyPr>
          <a:lstStyle/>
          <a:p>
            <a:r>
              <a:rPr lang="en-US" sz="1200" dirty="0">
                <a:latin typeface="Arial" panose="020B0604020202020204" pitchFamily="34" charset="0"/>
                <a:cs typeface="Arial" panose="020B0604020202020204" pitchFamily="34" charset="0"/>
              </a:rPr>
              <a:t>jdoe@abclea.org</a:t>
            </a:r>
          </a:p>
        </p:txBody>
      </p:sp>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11</a:t>
            </a:fld>
            <a:endParaRPr lang="en-US"/>
          </a:p>
        </p:txBody>
      </p:sp>
    </p:spTree>
    <p:extLst>
      <p:ext uri="{BB962C8B-B14F-4D97-AF65-F5344CB8AC3E}">
        <p14:creationId xmlns:p14="http://schemas.microsoft.com/office/powerpoint/2010/main" val="136169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p:txBody>
          <a:bodyPr>
            <a:normAutofit/>
          </a:bodyPr>
          <a:lstStyle/>
          <a:p>
            <a:r>
              <a:rPr lang="en-US" b="1" dirty="0"/>
              <a:t>EDNA Profile Information</a:t>
            </a:r>
          </a:p>
        </p:txBody>
      </p:sp>
      <p:sp>
        <p:nvSpPr>
          <p:cNvPr id="3" name="Date Placeholder 2">
            <a:extLst>
              <a:ext uri="{FF2B5EF4-FFF2-40B4-BE49-F238E27FC236}">
                <a16:creationId xmlns:a16="http://schemas.microsoft.com/office/drawing/2014/main" id="{ACF2CC3B-1AD6-67ED-833F-768E770E2088}"/>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Lst>
          </p:cNvPr>
          <p:cNvSpPr>
            <a:spLocks noGrp="1"/>
          </p:cNvSpPr>
          <p:nvPr>
            <p:ph type="sldNum" sz="quarter" idx="12"/>
          </p:nvPr>
        </p:nvSpPr>
        <p:spPr/>
        <p:txBody>
          <a:bodyPr/>
          <a:lstStyle/>
          <a:p>
            <a:fld id="{680C5762-CF65-4775-9966-A58D40CC61B9}" type="slidenum">
              <a:rPr lang="en-US" smtClean="0"/>
              <a:t>12</a:t>
            </a:fld>
            <a:endParaRPr lang="en-US"/>
          </a:p>
        </p:txBody>
      </p:sp>
      <p:pic>
        <p:nvPicPr>
          <p:cNvPr id="8" name="Picture 7" descr="Screenshot of FRCPP and directions to update EdNA and refresh profile information">
            <a:extLst>
              <a:ext uri="{FF2B5EF4-FFF2-40B4-BE49-F238E27FC236}">
                <a16:creationId xmlns:a16="http://schemas.microsoft.com/office/drawing/2014/main" id="{F5507D50-E7C9-F471-4E09-3A5633BF8277}"/>
              </a:ext>
            </a:extLst>
          </p:cNvPr>
          <p:cNvPicPr>
            <a:picLocks noChangeAspect="1"/>
          </p:cNvPicPr>
          <p:nvPr/>
        </p:nvPicPr>
        <p:blipFill>
          <a:blip r:embed="rId3"/>
          <a:stretch>
            <a:fillRect/>
          </a:stretch>
        </p:blipFill>
        <p:spPr>
          <a:xfrm>
            <a:off x="457200" y="1463040"/>
            <a:ext cx="8614287" cy="3840606"/>
          </a:xfrm>
          <a:prstGeom prst="rect">
            <a:avLst/>
          </a:prstGeom>
        </p:spPr>
      </p:pic>
      <p:sp>
        <p:nvSpPr>
          <p:cNvPr id="9" name="Arrow: Left 8">
            <a:extLst>
              <a:ext uri="{FF2B5EF4-FFF2-40B4-BE49-F238E27FC236}">
                <a16:creationId xmlns:a16="http://schemas.microsoft.com/office/drawing/2014/main" id="{628CB0A5-20FA-74C6-2154-CFDDA4266F58}"/>
              </a:ext>
              <a:ext uri="{C183D7F6-B498-43B3-948B-1728B52AA6E4}">
                <adec:decorative xmlns:adec="http://schemas.microsoft.com/office/drawing/2017/decorative" val="1"/>
              </a:ext>
            </a:extLst>
          </p:cNvPr>
          <p:cNvSpPr/>
          <p:nvPr/>
        </p:nvSpPr>
        <p:spPr>
          <a:xfrm>
            <a:off x="2258041" y="4705498"/>
            <a:ext cx="1520456" cy="435935"/>
          </a:xfrm>
          <a:prstGeom prst="leftArrow">
            <a:avLst/>
          </a:prstGeom>
          <a:solidFill>
            <a:srgbClr val="003C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35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p:txBody>
          <a:bodyPr>
            <a:normAutofit/>
          </a:bodyPr>
          <a:lstStyle/>
          <a:p>
            <a:r>
              <a:rPr lang="en-US" b="1" dirty="0"/>
              <a:t>Evaluation - Key</a:t>
            </a:r>
          </a:p>
        </p:txBody>
      </p:sp>
      <p:pic>
        <p:nvPicPr>
          <p:cNvPr id="7" name="Picture 6" descr="Key for types of evaluation. This key can be found in the FRCPP.">
            <a:extLst>
              <a:ext uri="{FF2B5EF4-FFF2-40B4-BE49-F238E27FC236}">
                <a16:creationId xmlns:a16="http://schemas.microsoft.com/office/drawing/2014/main" id="{1A39DB24-152F-0D3C-E1C7-ACA275E9910F}"/>
              </a:ext>
            </a:extLst>
          </p:cNvPr>
          <p:cNvPicPr>
            <a:picLocks noChangeAspect="1"/>
          </p:cNvPicPr>
          <p:nvPr/>
        </p:nvPicPr>
        <p:blipFill>
          <a:blip r:embed="rId3"/>
          <a:stretch>
            <a:fillRect/>
          </a:stretch>
        </p:blipFill>
        <p:spPr>
          <a:xfrm>
            <a:off x="457200" y="1463040"/>
            <a:ext cx="5611119" cy="5090160"/>
          </a:xfrm>
          <a:prstGeom prst="rect">
            <a:avLst/>
          </a:prstGeom>
          <a:ln>
            <a:solidFill>
              <a:schemeClr val="bg1">
                <a:lumMod val="85000"/>
              </a:schemeClr>
            </a:solidFill>
          </a:ln>
          <a:effectLst>
            <a:outerShdw blurRad="63500" sx="102000" sy="102000" algn="ctr" rotWithShape="0">
              <a:prstClr val="black">
                <a:alpha val="40000"/>
              </a:prstClr>
            </a:outerShdw>
          </a:effectLst>
        </p:spPr>
      </p:pic>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13</a:t>
            </a:fld>
            <a:endParaRPr lang="en-US"/>
          </a:p>
        </p:txBody>
      </p:sp>
    </p:spTree>
    <p:extLst>
      <p:ext uri="{BB962C8B-B14F-4D97-AF65-F5344CB8AC3E}">
        <p14:creationId xmlns:p14="http://schemas.microsoft.com/office/powerpoint/2010/main" val="1089588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p:txBody>
          <a:bodyPr>
            <a:normAutofit/>
          </a:bodyPr>
          <a:lstStyle/>
          <a:p>
            <a:r>
              <a:rPr lang="en-US" b="1" dirty="0"/>
              <a:t>Evaluation - Classroom Teacher</a:t>
            </a:r>
          </a:p>
        </p:txBody>
      </p:sp>
      <p:sp>
        <p:nvSpPr>
          <p:cNvPr id="8" name="TextBox 7">
            <a:extLst>
              <a:ext uri="{FF2B5EF4-FFF2-40B4-BE49-F238E27FC236}">
                <a16:creationId xmlns:a16="http://schemas.microsoft.com/office/drawing/2014/main" id="{38C7E92F-CD6B-55FC-D946-179AA5B76FC1}"/>
              </a:ext>
            </a:extLst>
          </p:cNvPr>
          <p:cNvSpPr txBox="1"/>
          <p:nvPr/>
        </p:nvSpPr>
        <p:spPr>
          <a:xfrm>
            <a:off x="457199" y="1463040"/>
            <a:ext cx="8229599" cy="312393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Classroom Teacher consists of Professional Employees and Temporary Professional Employees, who </a:t>
            </a:r>
            <a:r>
              <a:rPr lang="en-US" sz="2400" b="1" dirty="0">
                <a:latin typeface="Arial" panose="020B0604020202020204" pitchFamily="34" charset="0"/>
                <a:cs typeface="Arial" panose="020B0604020202020204" pitchFamily="34" charset="0"/>
              </a:rPr>
              <a:t>provide direct instruction</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All entries must be in whole numbers. Fractional reporting is not allowed on this page. If a Classroom Teacher is assigned to more than one school, choose the school you consider to be the primary assignment and only count that Teacher once.</a:t>
            </a:r>
          </a:p>
        </p:txBody>
      </p:sp>
      <p:pic>
        <p:nvPicPr>
          <p:cNvPr id="10" name="Picture 9" descr="fields in the FRCPP">
            <a:extLst>
              <a:ext uri="{FF2B5EF4-FFF2-40B4-BE49-F238E27FC236}">
                <a16:creationId xmlns:a16="http://schemas.microsoft.com/office/drawing/2014/main" id="{6A34669F-2FA8-CAC6-03DB-F3F7E5B6664F}"/>
              </a:ext>
            </a:extLst>
          </p:cNvPr>
          <p:cNvPicPr>
            <a:picLocks noChangeAspect="1"/>
          </p:cNvPicPr>
          <p:nvPr/>
        </p:nvPicPr>
        <p:blipFill rotWithShape="1">
          <a:blip r:embed="rId3"/>
          <a:srcRect l="2690" t="16720" r="5869" b="17145"/>
          <a:stretch/>
        </p:blipFill>
        <p:spPr>
          <a:xfrm>
            <a:off x="840033" y="4540066"/>
            <a:ext cx="7463929" cy="1228817"/>
          </a:xfrm>
          <a:prstGeom prst="rect">
            <a:avLst/>
          </a:prstGeom>
          <a:ln>
            <a:solidFill>
              <a:schemeClr val="bg1">
                <a:lumMod val="85000"/>
              </a:schemeClr>
            </a:solidFill>
          </a:ln>
          <a:effectLst>
            <a:outerShdw blurRad="63500" sx="102000" sy="102000" algn="ctr" rotWithShape="0">
              <a:prstClr val="black">
                <a:alpha val="40000"/>
              </a:prstClr>
            </a:outerShdw>
          </a:effectLst>
        </p:spPr>
      </p:pic>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14</a:t>
            </a:fld>
            <a:endParaRPr lang="en-US"/>
          </a:p>
        </p:txBody>
      </p:sp>
    </p:spTree>
    <p:extLst>
      <p:ext uri="{BB962C8B-B14F-4D97-AF65-F5344CB8AC3E}">
        <p14:creationId xmlns:p14="http://schemas.microsoft.com/office/powerpoint/2010/main" val="262359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p:txBody>
          <a:bodyPr>
            <a:normAutofit/>
          </a:bodyPr>
          <a:lstStyle/>
          <a:p>
            <a:r>
              <a:rPr lang="en-US" b="1" dirty="0"/>
              <a:t>Federal ESSA Requirements</a:t>
            </a:r>
          </a:p>
        </p:txBody>
      </p:sp>
      <p:sp>
        <p:nvSpPr>
          <p:cNvPr id="9" name="TextBox 8">
            <a:extLst>
              <a:ext uri="{FF2B5EF4-FFF2-40B4-BE49-F238E27FC236}">
                <a16:creationId xmlns:a16="http://schemas.microsoft.com/office/drawing/2014/main" id="{A2560085-8E83-AC6B-A996-A60B9010EB0B}"/>
              </a:ext>
            </a:extLst>
          </p:cNvPr>
          <p:cNvSpPr txBox="1"/>
          <p:nvPr/>
        </p:nvSpPr>
        <p:spPr>
          <a:xfrm>
            <a:off x="457200" y="1463040"/>
            <a:ext cx="810920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meet federal ESSA requirements, LEAs must submit aggregate numbers of classroom teachers found to be Effective or Ineffective. </a:t>
            </a:r>
          </a:p>
        </p:txBody>
      </p:sp>
      <p:grpSp>
        <p:nvGrpSpPr>
          <p:cNvPr id="17" name="Group 16" descr="Temporary Professional Employees and they are rated for ESSA">
            <a:extLst>
              <a:ext uri="{FF2B5EF4-FFF2-40B4-BE49-F238E27FC236}">
                <a16:creationId xmlns:a16="http://schemas.microsoft.com/office/drawing/2014/main" id="{672A498F-47E6-25CB-4C9E-7DEC9C04E26C}"/>
              </a:ext>
            </a:extLst>
          </p:cNvPr>
          <p:cNvGrpSpPr/>
          <p:nvPr/>
        </p:nvGrpSpPr>
        <p:grpSpPr>
          <a:xfrm>
            <a:off x="457200" y="3020903"/>
            <a:ext cx="3976370" cy="2083931"/>
            <a:chOff x="4754883" y="2839223"/>
            <a:chExt cx="3976370" cy="2083931"/>
          </a:xfrm>
        </p:grpSpPr>
        <p:sp>
          <p:nvSpPr>
            <p:cNvPr id="18" name="Rectangle 17">
              <a:extLst>
                <a:ext uri="{FF2B5EF4-FFF2-40B4-BE49-F238E27FC236}">
                  <a16:creationId xmlns:a16="http://schemas.microsoft.com/office/drawing/2014/main" id="{C9C05556-77F1-B70D-D6DC-670AD10B5482}"/>
                </a:ext>
              </a:extLst>
            </p:cNvPr>
            <p:cNvSpPr/>
            <p:nvPr/>
          </p:nvSpPr>
          <p:spPr>
            <a:xfrm>
              <a:off x="4754883" y="2839223"/>
              <a:ext cx="3976370" cy="750644"/>
            </a:xfrm>
            <a:prstGeom prst="rect">
              <a:avLst/>
            </a:prstGeom>
            <a:solidFill>
              <a:srgbClr val="003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Temporary Professional Employees</a:t>
              </a:r>
            </a:p>
          </p:txBody>
        </p:sp>
        <p:sp>
          <p:nvSpPr>
            <p:cNvPr id="19" name="Rectangle 18">
              <a:extLst>
                <a:ext uri="{FF2B5EF4-FFF2-40B4-BE49-F238E27FC236}">
                  <a16:creationId xmlns:a16="http://schemas.microsoft.com/office/drawing/2014/main" id="{15AC9294-61A0-B45B-BCF9-7D024B99243B}"/>
                </a:ext>
              </a:extLst>
            </p:cNvPr>
            <p:cNvSpPr/>
            <p:nvPr/>
          </p:nvSpPr>
          <p:spPr>
            <a:xfrm>
              <a:off x="4754883" y="3589867"/>
              <a:ext cx="3976370" cy="1333287"/>
            </a:xfrm>
            <a:prstGeom prst="rect">
              <a:avLst/>
            </a:prstGeom>
            <a:solidFill>
              <a:srgbClr val="7082B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2000" b="1" dirty="0">
                  <a:latin typeface="Arial" panose="020B0604020202020204" pitchFamily="34" charset="0"/>
                  <a:cs typeface="Arial" panose="020B0604020202020204" pitchFamily="34" charset="0"/>
                </a:rPr>
                <a:t>Domain II	   	    37.5%</a:t>
              </a:r>
            </a:p>
            <a:p>
              <a:pPr>
                <a:spcAft>
                  <a:spcPts val="600"/>
                </a:spcAft>
              </a:pPr>
              <a:r>
                <a:rPr lang="en-US" sz="2000" b="1" dirty="0">
                  <a:latin typeface="Arial" panose="020B0604020202020204" pitchFamily="34" charset="0"/>
                  <a:cs typeface="Arial" panose="020B0604020202020204" pitchFamily="34" charset="0"/>
                </a:rPr>
                <a:t>Domain III                          37.5%</a:t>
              </a:r>
            </a:p>
            <a:p>
              <a:pPr>
                <a:spcAft>
                  <a:spcPts val="600"/>
                </a:spcAft>
              </a:pPr>
              <a:r>
                <a:rPr lang="en-US" sz="2000" b="1" dirty="0">
                  <a:latin typeface="Arial" panose="020B0604020202020204" pitchFamily="34" charset="0"/>
                  <a:cs typeface="Arial" panose="020B0604020202020204" pitchFamily="34" charset="0"/>
                </a:rPr>
                <a:t>Domain IV                           25%</a:t>
              </a:r>
            </a:p>
          </p:txBody>
        </p:sp>
        <p:cxnSp>
          <p:nvCxnSpPr>
            <p:cNvPr id="20" name="Straight Connector 19">
              <a:extLst>
                <a:ext uri="{FF2B5EF4-FFF2-40B4-BE49-F238E27FC236}">
                  <a16:creationId xmlns:a16="http://schemas.microsoft.com/office/drawing/2014/main" id="{ED49DFF9-3139-DDD7-41C5-A8716CAE69B2}"/>
                </a:ext>
              </a:extLst>
            </p:cNvPr>
            <p:cNvCxnSpPr>
              <a:cxnSpLocks/>
            </p:cNvCxnSpPr>
            <p:nvPr/>
          </p:nvCxnSpPr>
          <p:spPr>
            <a:xfrm>
              <a:off x="7721601" y="3589867"/>
              <a:ext cx="0" cy="13332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descr="Professional Employees and they are rated for ESSA">
            <a:extLst>
              <a:ext uri="{FF2B5EF4-FFF2-40B4-BE49-F238E27FC236}">
                <a16:creationId xmlns:a16="http://schemas.microsoft.com/office/drawing/2014/main" id="{2051078E-F96D-14C9-D622-F99064B2FEB8}"/>
              </a:ext>
            </a:extLst>
          </p:cNvPr>
          <p:cNvGrpSpPr/>
          <p:nvPr/>
        </p:nvGrpSpPr>
        <p:grpSpPr>
          <a:xfrm>
            <a:off x="4754883" y="3020903"/>
            <a:ext cx="3976370" cy="2376244"/>
            <a:chOff x="4754883" y="2839223"/>
            <a:chExt cx="3976370" cy="2376244"/>
          </a:xfrm>
        </p:grpSpPr>
        <p:sp>
          <p:nvSpPr>
            <p:cNvPr id="8" name="Rectangle 7">
              <a:extLst>
                <a:ext uri="{FF2B5EF4-FFF2-40B4-BE49-F238E27FC236}">
                  <a16:creationId xmlns:a16="http://schemas.microsoft.com/office/drawing/2014/main" id="{56FDFA42-B515-FF06-FF0E-136291D417F1}"/>
                </a:ext>
              </a:extLst>
            </p:cNvPr>
            <p:cNvSpPr/>
            <p:nvPr/>
          </p:nvSpPr>
          <p:spPr>
            <a:xfrm>
              <a:off x="4754883" y="2839223"/>
              <a:ext cx="3976370" cy="750644"/>
            </a:xfrm>
            <a:prstGeom prst="rect">
              <a:avLst/>
            </a:prstGeom>
            <a:solidFill>
              <a:srgbClr val="003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Professional Employees</a:t>
              </a:r>
            </a:p>
          </p:txBody>
        </p:sp>
        <p:sp>
          <p:nvSpPr>
            <p:cNvPr id="10" name="Rectangle 9">
              <a:extLst>
                <a:ext uri="{FF2B5EF4-FFF2-40B4-BE49-F238E27FC236}">
                  <a16:creationId xmlns:a16="http://schemas.microsoft.com/office/drawing/2014/main" id="{A3D9A7AF-0694-5E8C-ACD4-6C2F226B9F12}"/>
                </a:ext>
              </a:extLst>
            </p:cNvPr>
            <p:cNvSpPr/>
            <p:nvPr/>
          </p:nvSpPr>
          <p:spPr>
            <a:xfrm>
              <a:off x="4754883" y="3589867"/>
              <a:ext cx="3976370" cy="1625600"/>
            </a:xfrm>
            <a:prstGeom prst="rect">
              <a:avLst/>
            </a:prstGeom>
            <a:solidFill>
              <a:srgbClr val="7082B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2000" b="1" dirty="0">
                  <a:latin typeface="Arial" panose="020B0604020202020204" pitchFamily="34" charset="0"/>
                  <a:cs typeface="Arial" panose="020B0604020202020204" pitchFamily="34" charset="0"/>
                </a:rPr>
                <a:t>Domain II	   	      30%</a:t>
              </a:r>
            </a:p>
            <a:p>
              <a:pPr>
                <a:spcAft>
                  <a:spcPts val="600"/>
                </a:spcAft>
              </a:pPr>
              <a:r>
                <a:rPr lang="en-US" sz="2000" b="1" dirty="0">
                  <a:latin typeface="Arial" panose="020B0604020202020204" pitchFamily="34" charset="0"/>
                  <a:cs typeface="Arial" panose="020B0604020202020204" pitchFamily="34" charset="0"/>
                </a:rPr>
                <a:t>Domain III                            30%</a:t>
              </a:r>
            </a:p>
            <a:p>
              <a:pPr>
                <a:spcAft>
                  <a:spcPts val="600"/>
                </a:spcAft>
              </a:pPr>
              <a:r>
                <a:rPr lang="en-US" sz="2000" b="1" dirty="0">
                  <a:latin typeface="Arial" panose="020B0604020202020204" pitchFamily="34" charset="0"/>
                  <a:cs typeface="Arial" panose="020B0604020202020204" pitchFamily="34" charset="0"/>
                </a:rPr>
                <a:t>Domain IV                            20%</a:t>
              </a:r>
            </a:p>
            <a:p>
              <a:pPr>
                <a:spcAft>
                  <a:spcPts val="600"/>
                </a:spcAft>
              </a:pPr>
              <a:r>
                <a:rPr lang="en-US" sz="2000" b="1" dirty="0">
                  <a:latin typeface="Arial" panose="020B0604020202020204" pitchFamily="34" charset="0"/>
                  <a:cs typeface="Arial" panose="020B0604020202020204" pitchFamily="34" charset="0"/>
                </a:rPr>
                <a:t>LEA Selected Measures     20%</a:t>
              </a:r>
            </a:p>
          </p:txBody>
        </p:sp>
        <p:cxnSp>
          <p:nvCxnSpPr>
            <p:cNvPr id="13" name="Straight Connector 12">
              <a:extLst>
                <a:ext uri="{FF2B5EF4-FFF2-40B4-BE49-F238E27FC236}">
                  <a16:creationId xmlns:a16="http://schemas.microsoft.com/office/drawing/2014/main" id="{54A4BA44-4D8E-A4A4-21AD-9A528BD0AE3B}"/>
                </a:ext>
              </a:extLst>
            </p:cNvPr>
            <p:cNvCxnSpPr>
              <a:cxnSpLocks/>
            </p:cNvCxnSpPr>
            <p:nvPr/>
          </p:nvCxnSpPr>
          <p:spPr>
            <a:xfrm>
              <a:off x="7806267" y="3589867"/>
              <a:ext cx="0" cy="1625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a:xfrm>
            <a:off x="457200" y="6356349"/>
            <a:ext cx="2133600" cy="365125"/>
          </a:xfrm>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15</a:t>
            </a:fld>
            <a:endParaRPr lang="en-US"/>
          </a:p>
        </p:txBody>
      </p:sp>
    </p:spTree>
    <p:extLst>
      <p:ext uri="{BB962C8B-B14F-4D97-AF65-F5344CB8AC3E}">
        <p14:creationId xmlns:p14="http://schemas.microsoft.com/office/powerpoint/2010/main" val="704596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p:txBody>
          <a:bodyPr>
            <a:normAutofit/>
          </a:bodyPr>
          <a:lstStyle/>
          <a:p>
            <a:r>
              <a:rPr lang="en-US" b="1" dirty="0"/>
              <a:t>Federal ESSA Required Fields</a:t>
            </a:r>
          </a:p>
        </p:txBody>
      </p:sp>
      <p:sp>
        <p:nvSpPr>
          <p:cNvPr id="3" name="Date Placeholder 2">
            <a:extLst>
              <a:ext uri="{FF2B5EF4-FFF2-40B4-BE49-F238E27FC236}">
                <a16:creationId xmlns:a16="http://schemas.microsoft.com/office/drawing/2014/main" id="{ACF2CC3B-1AD6-67ED-833F-768E770E2088}"/>
              </a:ext>
            </a:extLst>
          </p:cNvPr>
          <p:cNvSpPr>
            <a:spLocks noGrp="1"/>
          </p:cNvSpPr>
          <p:nvPr>
            <p:ph type="dt" sz="half" idx="10"/>
          </p:nvPr>
        </p:nvSpPr>
        <p:spPr>
          <a:xfrm>
            <a:off x="457200" y="6356349"/>
            <a:ext cx="2133600" cy="365125"/>
          </a:xfrm>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Lst>
          </p:cNvPr>
          <p:cNvSpPr>
            <a:spLocks noGrp="1"/>
          </p:cNvSpPr>
          <p:nvPr>
            <p:ph type="sldNum" sz="quarter" idx="12"/>
          </p:nvPr>
        </p:nvSpPr>
        <p:spPr/>
        <p:txBody>
          <a:bodyPr/>
          <a:lstStyle/>
          <a:p>
            <a:fld id="{680C5762-CF65-4775-9966-A58D40CC61B9}" type="slidenum">
              <a:rPr lang="en-US" smtClean="0"/>
              <a:t>16</a:t>
            </a:fld>
            <a:endParaRPr lang="en-US"/>
          </a:p>
        </p:txBody>
      </p:sp>
      <p:pic>
        <p:nvPicPr>
          <p:cNvPr id="7" name="Picture 6" descr="Screenshot of ESSA Conversion Chart">
            <a:extLst>
              <a:ext uri="{FF2B5EF4-FFF2-40B4-BE49-F238E27FC236}">
                <a16:creationId xmlns:a16="http://schemas.microsoft.com/office/drawing/2014/main" id="{06371D20-540C-120B-C827-AB873591AE01}"/>
              </a:ext>
            </a:extLst>
          </p:cNvPr>
          <p:cNvPicPr>
            <a:picLocks noChangeAspect="1"/>
          </p:cNvPicPr>
          <p:nvPr/>
        </p:nvPicPr>
        <p:blipFill rotWithShape="1">
          <a:blip r:embed="rId3"/>
          <a:srcRect l="8154" r="5598" b="14042"/>
          <a:stretch/>
        </p:blipFill>
        <p:spPr>
          <a:xfrm>
            <a:off x="457200" y="1463040"/>
            <a:ext cx="7162800" cy="3393256"/>
          </a:xfrm>
          <a:prstGeom prst="rect">
            <a:avLst/>
          </a:prstGeom>
          <a:ln>
            <a:solidFill>
              <a:schemeClr val="bg1">
                <a:lumMod val="65000"/>
              </a:schemeClr>
            </a:solidFill>
          </a:ln>
          <a:effectLst>
            <a:outerShdw blurRad="63500" sx="102000" sy="102000" algn="ctr" rotWithShape="0">
              <a:prstClr val="black">
                <a:alpha val="40000"/>
              </a:prstClr>
            </a:outerShdw>
          </a:effectLst>
        </p:spPr>
      </p:pic>
      <p:pic>
        <p:nvPicPr>
          <p:cNvPr id="8" name="Picture 7" descr="Screenshot of ESSA Rating fields">
            <a:extLst>
              <a:ext uri="{FF2B5EF4-FFF2-40B4-BE49-F238E27FC236}">
                <a16:creationId xmlns:a16="http://schemas.microsoft.com/office/drawing/2014/main" id="{133AD893-D705-7017-0393-73A559E61616}"/>
              </a:ext>
            </a:extLst>
          </p:cNvPr>
          <p:cNvPicPr>
            <a:picLocks noChangeAspect="1"/>
          </p:cNvPicPr>
          <p:nvPr/>
        </p:nvPicPr>
        <p:blipFill rotWithShape="1">
          <a:blip r:embed="rId4"/>
          <a:srcRect l="11550" t="12926" r="13297" b="21444"/>
          <a:stretch/>
        </p:blipFill>
        <p:spPr>
          <a:xfrm>
            <a:off x="5740400" y="3947160"/>
            <a:ext cx="2438400" cy="1447800"/>
          </a:xfrm>
          <a:prstGeom prst="rect">
            <a:avLst/>
          </a:prstGeom>
          <a:ln>
            <a:solidFill>
              <a:schemeClr val="bg1">
                <a:lumMod val="65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1137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p:txBody>
          <a:bodyPr>
            <a:normAutofit/>
          </a:bodyPr>
          <a:lstStyle/>
          <a:p>
            <a:r>
              <a:rPr lang="en-US" b="1" dirty="0"/>
              <a:t>Evaluation – Adding a Row</a:t>
            </a:r>
          </a:p>
        </p:txBody>
      </p:sp>
      <p:sp>
        <p:nvSpPr>
          <p:cNvPr id="8" name="TextBox 7">
            <a:extLst>
              <a:ext uri="{FF2B5EF4-FFF2-40B4-BE49-F238E27FC236}">
                <a16:creationId xmlns:a16="http://schemas.microsoft.com/office/drawing/2014/main" id="{38C7E92F-CD6B-55FC-D946-179AA5B76FC1}"/>
              </a:ext>
            </a:extLst>
          </p:cNvPr>
          <p:cNvSpPr txBox="1"/>
          <p:nvPr/>
        </p:nvSpPr>
        <p:spPr>
          <a:xfrm>
            <a:off x="457199" y="1463040"/>
            <a:ext cx="8229599" cy="193899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If there are Principals or Non-Teaching Professionals, who are not linked to a building, please add the LEA as a school with branch 0000 under "Add School Not Listed". For the pages where there this is not applicable, 0s may remain in the columns.</a:t>
            </a:r>
          </a:p>
        </p:txBody>
      </p:sp>
      <p:pic>
        <p:nvPicPr>
          <p:cNvPr id="6" name="Picture 5" descr="Field to add school">
            <a:extLst>
              <a:ext uri="{FF2B5EF4-FFF2-40B4-BE49-F238E27FC236}">
                <a16:creationId xmlns:a16="http://schemas.microsoft.com/office/drawing/2014/main" id="{10A9BA8A-78BD-9814-7C57-2F843D66C041}"/>
              </a:ext>
            </a:extLst>
          </p:cNvPr>
          <p:cNvPicPr>
            <a:picLocks noChangeAspect="1"/>
          </p:cNvPicPr>
          <p:nvPr/>
        </p:nvPicPr>
        <p:blipFill>
          <a:blip r:embed="rId3"/>
          <a:stretch>
            <a:fillRect/>
          </a:stretch>
        </p:blipFill>
        <p:spPr>
          <a:xfrm>
            <a:off x="457199" y="3761225"/>
            <a:ext cx="8543925" cy="1038225"/>
          </a:xfrm>
          <a:prstGeom prst="rect">
            <a:avLst/>
          </a:prstGeom>
          <a:ln>
            <a:solidFill>
              <a:schemeClr val="bg1">
                <a:lumMod val="85000"/>
              </a:schemeClr>
            </a:solidFill>
          </a:ln>
          <a:effectLst>
            <a:outerShdw blurRad="63500" sx="102000" sy="102000" algn="ctr" rotWithShape="0">
              <a:prstClr val="black">
                <a:alpha val="40000"/>
              </a:prstClr>
            </a:outerShdw>
          </a:effectLst>
        </p:spPr>
      </p:pic>
      <p:sp>
        <p:nvSpPr>
          <p:cNvPr id="11" name="Arrow: Up 10">
            <a:extLst>
              <a:ext uri="{FF2B5EF4-FFF2-40B4-BE49-F238E27FC236}">
                <a16:creationId xmlns:a16="http://schemas.microsoft.com/office/drawing/2014/main" id="{2752BC1B-0274-7874-2CD3-AF04AD307254}"/>
              </a:ext>
              <a:ext uri="{C183D7F6-B498-43B3-948B-1728B52AA6E4}">
                <adec:decorative xmlns:adec="http://schemas.microsoft.com/office/drawing/2017/decorative" val="1"/>
              </a:ext>
            </a:extLst>
          </p:cNvPr>
          <p:cNvSpPr/>
          <p:nvPr/>
        </p:nvSpPr>
        <p:spPr>
          <a:xfrm>
            <a:off x="7996907" y="4589358"/>
            <a:ext cx="432390" cy="805602"/>
          </a:xfrm>
          <a:prstGeom prst="upArrow">
            <a:avLst/>
          </a:prstGeom>
          <a:solidFill>
            <a:srgbClr val="003C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17</a:t>
            </a:fld>
            <a:endParaRPr lang="en-US"/>
          </a:p>
        </p:txBody>
      </p:sp>
    </p:spTree>
    <p:extLst>
      <p:ext uri="{BB962C8B-B14F-4D97-AF65-F5344CB8AC3E}">
        <p14:creationId xmlns:p14="http://schemas.microsoft.com/office/powerpoint/2010/main" val="177628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C7121F-8F6A-4E88-7928-8B8BFB7101DB}"/>
              </a:ext>
            </a:extLst>
          </p:cNvPr>
          <p:cNvSpPr>
            <a:spLocks noGrp="1"/>
          </p:cNvSpPr>
          <p:nvPr>
            <p:ph type="title"/>
          </p:nvPr>
        </p:nvSpPr>
        <p:spPr>
          <a:xfrm>
            <a:off x="457200" y="437120"/>
            <a:ext cx="8229600" cy="916465"/>
          </a:xfrm>
        </p:spPr>
        <p:txBody>
          <a:bodyPr>
            <a:normAutofit/>
          </a:bodyPr>
          <a:lstStyle/>
          <a:p>
            <a:r>
              <a:rPr lang="en-US" b="1" dirty="0"/>
              <a:t>Evaluation - Principal</a:t>
            </a:r>
          </a:p>
        </p:txBody>
      </p:sp>
      <p:sp>
        <p:nvSpPr>
          <p:cNvPr id="8" name="TextBox 7">
            <a:extLst>
              <a:ext uri="{FF2B5EF4-FFF2-40B4-BE49-F238E27FC236}">
                <a16:creationId xmlns:a16="http://schemas.microsoft.com/office/drawing/2014/main" id="{38C7E92F-CD6B-55FC-D946-179AA5B76FC1}"/>
              </a:ext>
            </a:extLst>
          </p:cNvPr>
          <p:cNvSpPr txBox="1"/>
          <p:nvPr/>
        </p:nvSpPr>
        <p:spPr>
          <a:xfrm>
            <a:off x="457200" y="1463040"/>
            <a:ext cx="82296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Principal Evaluation Details include the ratings for Principals, Assistant/Vice Principals, Directors of Career and Technical Education Schools, and (new with Act 13) Supervisor of Special Education. </a:t>
            </a:r>
          </a:p>
        </p:txBody>
      </p:sp>
      <p:pic>
        <p:nvPicPr>
          <p:cNvPr id="6" name="Picture 5" descr="Field to enter principal evaluations">
            <a:extLst>
              <a:ext uri="{FF2B5EF4-FFF2-40B4-BE49-F238E27FC236}">
                <a16:creationId xmlns:a16="http://schemas.microsoft.com/office/drawing/2014/main" id="{3A80E4C8-37A0-F6C6-E94A-8037881E6C83}"/>
              </a:ext>
            </a:extLst>
          </p:cNvPr>
          <p:cNvPicPr>
            <a:picLocks noChangeAspect="1"/>
          </p:cNvPicPr>
          <p:nvPr/>
        </p:nvPicPr>
        <p:blipFill rotWithShape="1">
          <a:blip r:embed="rId3"/>
          <a:srcRect t="11887" b="23362"/>
          <a:stretch/>
        </p:blipFill>
        <p:spPr>
          <a:xfrm>
            <a:off x="457200" y="3429000"/>
            <a:ext cx="8372790" cy="1949643"/>
          </a:xfrm>
          <a:prstGeom prst="rect">
            <a:avLst/>
          </a:prstGeom>
          <a:ln>
            <a:solidFill>
              <a:schemeClr val="bg1">
                <a:lumMod val="85000"/>
              </a:schemeClr>
            </a:solidFill>
          </a:ln>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18</a:t>
            </a:fld>
            <a:endParaRPr lang="en-US"/>
          </a:p>
        </p:txBody>
      </p:sp>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Tree>
    <p:extLst>
      <p:ext uri="{BB962C8B-B14F-4D97-AF65-F5344CB8AC3E}">
        <p14:creationId xmlns:p14="http://schemas.microsoft.com/office/powerpoint/2010/main" val="175387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p:txBody>
          <a:bodyPr>
            <a:normAutofit/>
          </a:bodyPr>
          <a:lstStyle/>
          <a:p>
            <a:r>
              <a:rPr lang="en-US" b="1" dirty="0"/>
              <a:t>Principal Details Page</a:t>
            </a:r>
          </a:p>
        </p:txBody>
      </p:sp>
      <p:sp>
        <p:nvSpPr>
          <p:cNvPr id="8" name="TextBox 7">
            <a:extLst>
              <a:ext uri="{FF2B5EF4-FFF2-40B4-BE49-F238E27FC236}">
                <a16:creationId xmlns:a16="http://schemas.microsoft.com/office/drawing/2014/main" id="{38C7E92F-CD6B-55FC-D946-179AA5B76FC1}"/>
              </a:ext>
            </a:extLst>
          </p:cNvPr>
          <p:cNvSpPr txBox="1"/>
          <p:nvPr/>
        </p:nvSpPr>
        <p:spPr>
          <a:xfrm>
            <a:off x="457200" y="1463040"/>
            <a:ext cx="8229600" cy="156966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Professionals within the Principal Evaluation category that are shared among buildings should be entered using a decimal up to </a:t>
            </a:r>
            <a:r>
              <a:rPr lang="en-US" sz="2400" b="1" dirty="0">
                <a:latin typeface="Arial" panose="020B0604020202020204" pitchFamily="34" charset="0"/>
                <a:cs typeface="Arial" panose="020B0604020202020204" pitchFamily="34" charset="0"/>
              </a:rPr>
              <a:t>two decimal places</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Special Ed Supervisors must be included on this page.</a:t>
            </a:r>
          </a:p>
        </p:txBody>
      </p:sp>
      <p:pic>
        <p:nvPicPr>
          <p:cNvPr id="7" name="Picture 6" descr="Picture of principal ratings within the FRCPP">
            <a:extLst>
              <a:ext uri="{FF2B5EF4-FFF2-40B4-BE49-F238E27FC236}">
                <a16:creationId xmlns:a16="http://schemas.microsoft.com/office/drawing/2014/main" id="{4AADA214-07CA-56DD-7197-17EC8DE96F0F}"/>
              </a:ext>
            </a:extLst>
          </p:cNvPr>
          <p:cNvPicPr>
            <a:picLocks noChangeAspect="1"/>
          </p:cNvPicPr>
          <p:nvPr/>
        </p:nvPicPr>
        <p:blipFill rotWithShape="1">
          <a:blip r:embed="rId3"/>
          <a:srcRect l="4837"/>
          <a:stretch/>
        </p:blipFill>
        <p:spPr>
          <a:xfrm>
            <a:off x="457200" y="3284802"/>
            <a:ext cx="8229600" cy="2321585"/>
          </a:xfrm>
          <a:prstGeom prst="rect">
            <a:avLst/>
          </a:prstGeom>
          <a:ln>
            <a:solidFill>
              <a:schemeClr val="bg1">
                <a:lumMod val="95000"/>
              </a:schemeClr>
            </a:solidFill>
          </a:ln>
          <a:effectLst>
            <a:outerShdw blurRad="63500" sx="102000" sy="102000" algn="ctr" rotWithShape="0">
              <a:prstClr val="black">
                <a:alpha val="40000"/>
              </a:prstClr>
            </a:outerShdw>
          </a:effectLst>
        </p:spPr>
      </p:pic>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19</a:t>
            </a:fld>
            <a:endParaRPr lang="en-US"/>
          </a:p>
        </p:txBody>
      </p:sp>
    </p:spTree>
    <p:extLst>
      <p:ext uri="{BB962C8B-B14F-4D97-AF65-F5344CB8AC3E}">
        <p14:creationId xmlns:p14="http://schemas.microsoft.com/office/powerpoint/2010/main" val="417792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C183D7F6-B498-43B3-948B-1728B52AA6E4}">
                <adec:decorative xmlns:adec="http://schemas.microsoft.com/office/drawing/2017/decorative" val="1"/>
              </a:ext>
            </a:extLst>
          </p:cNvPr>
          <p:cNvSpPr>
            <a:spLocks noGrp="1"/>
          </p:cNvSpPr>
          <p:nvPr>
            <p:ph type="title"/>
          </p:nvPr>
        </p:nvSpPr>
        <p:spPr>
          <a:xfrm>
            <a:off x="628650" y="1131094"/>
            <a:ext cx="2913602" cy="994172"/>
          </a:xfrm>
        </p:spPr>
        <p:txBody>
          <a:bodyPr>
            <a:normAutofit/>
          </a:bodyPr>
          <a:lstStyle/>
          <a:p>
            <a:r>
              <a:rPr lang="en-US"/>
              <a:t>Welcome!</a:t>
            </a:r>
          </a:p>
        </p:txBody>
      </p:sp>
      <p:sp>
        <p:nvSpPr>
          <p:cNvPr id="7" name="Title 1">
            <a:extLst>
              <a:ext uri="{FF2B5EF4-FFF2-40B4-BE49-F238E27FC236}">
                <a16:creationId xmlns:a16="http://schemas.microsoft.com/office/drawing/2014/main" id="{0357D239-F797-6C8A-9254-F04DBBCE0CF5}"/>
              </a:ext>
            </a:extLst>
          </p:cNvPr>
          <p:cNvSpPr txBox="1">
            <a:spLocks/>
          </p:cNvSpPr>
          <p:nvPr/>
        </p:nvSpPr>
        <p:spPr>
          <a:xfrm>
            <a:off x="457200" y="304800"/>
            <a:ext cx="8229600" cy="1143000"/>
          </a:xfrm>
          <a:prstGeom prst="rect">
            <a:avLst/>
          </a:prstGeom>
        </p:spPr>
        <p:txBody>
          <a:bodyPr vert="horz" lIns="91440" tIns="45720" rIns="91440" bIns="45720" rtlCol="0" anchor="ctr">
            <a:normAutofit/>
          </a:bodyPr>
          <a:lst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r>
              <a:rPr lang="en-US" b="1" dirty="0"/>
              <a:t>Who We Are</a:t>
            </a:r>
          </a:p>
        </p:txBody>
      </p:sp>
      <p:pic>
        <p:nvPicPr>
          <p:cNvPr id="3" name="Picture 2" descr="Amy Lena">
            <a:extLst>
              <a:ext uri="{FF2B5EF4-FFF2-40B4-BE49-F238E27FC236}">
                <a16:creationId xmlns:a16="http://schemas.microsoft.com/office/drawing/2014/main" id="{3122583E-FD9D-4B3A-8668-1ACC37895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868" y="1463040"/>
            <a:ext cx="1948864" cy="2609356"/>
          </a:xfrm>
          <a:prstGeom prst="rect">
            <a:avLst/>
          </a:prstGeom>
          <a:solidFill>
            <a:schemeClr val="tx1">
              <a:lumMod val="50000"/>
              <a:lumOff val="50000"/>
            </a:schemeClr>
          </a:solidFill>
          <a:ln>
            <a:solidFill>
              <a:schemeClr val="tx1"/>
            </a:solidFill>
          </a:ln>
          <a:effectLst>
            <a:outerShdw blurRad="63500" sx="102000" sy="102000" algn="ctr" rotWithShape="0">
              <a:prstClr val="black">
                <a:alpha val="40000"/>
              </a:prstClr>
            </a:outerShdw>
          </a:effectLst>
        </p:spPr>
      </p:pic>
      <p:sp>
        <p:nvSpPr>
          <p:cNvPr id="6" name="TextBox 1">
            <a:extLst>
              <a:ext uri="{FF2B5EF4-FFF2-40B4-BE49-F238E27FC236}">
                <a16:creationId xmlns:a16="http://schemas.microsoft.com/office/drawing/2014/main" id="{8E343352-7C2B-46BD-9264-AB6ABDB74A28}"/>
              </a:ext>
            </a:extLst>
          </p:cNvPr>
          <p:cNvSpPr txBox="1">
            <a:spLocks noChangeArrowheads="1"/>
          </p:cNvSpPr>
          <p:nvPr/>
        </p:nvSpPr>
        <p:spPr bwMode="auto">
          <a:xfrm>
            <a:off x="1725636" y="4114800"/>
            <a:ext cx="2629327" cy="8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5" tIns="25718" rIns="51435" bIns="25718"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2000" b="1" dirty="0">
                <a:latin typeface="Arial" panose="020B0604020202020204" pitchFamily="34" charset="0"/>
                <a:cs typeface="Arial" panose="020B0604020202020204" pitchFamily="34" charset="0"/>
              </a:rPr>
              <a:t>Amy Lena </a:t>
            </a:r>
            <a:endParaRPr lang="en-US" sz="2000" dirty="0">
              <a:latin typeface="Arial" panose="020B0604020202020204" pitchFamily="34" charset="0"/>
              <a:cs typeface="Arial" panose="020B0604020202020204" pitchFamily="34" charset="0"/>
            </a:endParaRPr>
          </a:p>
          <a:p>
            <a:pPr algn="ctr" defTabSz="514350">
              <a:defRPr/>
            </a:pPr>
            <a:r>
              <a:rPr lang="en-US" sz="1125" dirty="0">
                <a:latin typeface="Arial" panose="020B0604020202020204" pitchFamily="34" charset="0"/>
                <a:cs typeface="Arial" panose="020B0604020202020204" pitchFamily="34" charset="0"/>
              </a:rPr>
              <a:t>Director, Bureau of School Support</a:t>
            </a:r>
            <a:br>
              <a:rPr lang="en-US" sz="1125" dirty="0">
                <a:latin typeface="Arial" panose="020B0604020202020204" pitchFamily="34" charset="0"/>
                <a:cs typeface="Arial" panose="020B0604020202020204" pitchFamily="34" charset="0"/>
              </a:rPr>
            </a:br>
            <a:r>
              <a:rPr lang="en-US" sz="1125" dirty="0">
                <a:latin typeface="Arial" panose="020B0604020202020204" pitchFamily="34" charset="0"/>
                <a:cs typeface="Arial" panose="020B0604020202020204" pitchFamily="34" charset="0"/>
              </a:rPr>
              <a:t>Pennsylvania Department of Education</a:t>
            </a:r>
          </a:p>
          <a:p>
            <a:pPr algn="ctr" eaLnBrk="1" hangingPunct="1">
              <a:defRPr/>
            </a:pPr>
            <a:endParaRPr lang="en-US" sz="900" dirty="0">
              <a:latin typeface="Arial" panose="020B0604020202020204" pitchFamily="34" charset="0"/>
              <a:cs typeface="Arial" panose="020B0604020202020204" pitchFamily="34" charset="0"/>
            </a:endParaRPr>
          </a:p>
        </p:txBody>
      </p:sp>
      <p:pic>
        <p:nvPicPr>
          <p:cNvPr id="8" name="Picture 7" descr="Amanda Lerew">
            <a:extLst>
              <a:ext uri="{FF2B5EF4-FFF2-40B4-BE49-F238E27FC236}">
                <a16:creationId xmlns:a16="http://schemas.microsoft.com/office/drawing/2014/main" id="{B493FFBB-EB4D-B84A-20A3-76EE0F150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9270" y="1463040"/>
            <a:ext cx="1948866" cy="2609358"/>
          </a:xfrm>
          <a:prstGeom prst="rect">
            <a:avLst/>
          </a:prstGeom>
          <a:solidFill>
            <a:schemeClr val="tx1">
              <a:lumMod val="50000"/>
              <a:lumOff val="50000"/>
            </a:schemeClr>
          </a:solidFill>
          <a:effectLst>
            <a:outerShdw blurRad="63500" sx="102000" sy="102000" algn="ctr" rotWithShape="0">
              <a:prstClr val="black">
                <a:alpha val="40000"/>
              </a:prstClr>
            </a:outerShdw>
          </a:effectLst>
        </p:spPr>
      </p:pic>
      <p:sp>
        <p:nvSpPr>
          <p:cNvPr id="9" name="TextBox 1">
            <a:extLst>
              <a:ext uri="{FF2B5EF4-FFF2-40B4-BE49-F238E27FC236}">
                <a16:creationId xmlns:a16="http://schemas.microsoft.com/office/drawing/2014/main" id="{CDCDEE0D-EFAC-9028-EB76-766772C01720}"/>
              </a:ext>
            </a:extLst>
          </p:cNvPr>
          <p:cNvSpPr txBox="1">
            <a:spLocks noChangeArrowheads="1"/>
          </p:cNvSpPr>
          <p:nvPr/>
        </p:nvSpPr>
        <p:spPr bwMode="auto">
          <a:xfrm>
            <a:off x="4529380" y="4114800"/>
            <a:ext cx="3148646" cy="8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5" tIns="25718" rIns="51435" bIns="25718"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2000" b="1" dirty="0">
                <a:latin typeface="Arial" panose="020B0604020202020204" pitchFamily="34" charset="0"/>
                <a:cs typeface="Arial" panose="020B0604020202020204" pitchFamily="34" charset="0"/>
              </a:rPr>
              <a:t>Amanda Lerew</a:t>
            </a:r>
            <a:endParaRPr lang="en-US" sz="2000" dirty="0">
              <a:latin typeface="Arial" panose="020B0604020202020204" pitchFamily="34" charset="0"/>
              <a:cs typeface="Arial" panose="020B0604020202020204" pitchFamily="34" charset="0"/>
            </a:endParaRPr>
          </a:p>
          <a:p>
            <a:pPr algn="ctr"/>
            <a:r>
              <a:rPr lang="en-US" sz="1125" dirty="0">
                <a:latin typeface="Arial" panose="020B0604020202020204" pitchFamily="34" charset="0"/>
                <a:ea typeface="Calibri" panose="020F0502020204030204" pitchFamily="34" charset="0"/>
                <a:cs typeface="Arial" panose="020B0604020202020204" pitchFamily="34" charset="0"/>
              </a:rPr>
              <a:t>Act 13 &amp; FRCPP Content Support Specialist</a:t>
            </a:r>
          </a:p>
          <a:p>
            <a:pPr algn="ctr"/>
            <a:r>
              <a:rPr lang="en-US" sz="1125" dirty="0">
                <a:latin typeface="Arial" panose="020B0604020202020204" pitchFamily="34" charset="0"/>
                <a:ea typeface="Calibri" panose="020F0502020204030204" pitchFamily="34" charset="0"/>
                <a:cs typeface="Arial" panose="020B0604020202020204" pitchFamily="34" charset="0"/>
              </a:rPr>
              <a:t>Pennsylvania Department of Education</a:t>
            </a:r>
          </a:p>
          <a:p>
            <a:pPr algn="ctr" eaLnBrk="1" hangingPunct="1">
              <a:defRPr/>
            </a:pPr>
            <a:endParaRPr lang="en-US" sz="9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87CDCDD-9F6D-0D21-FF22-A28CE17F8B52}"/>
              </a:ext>
            </a:extLst>
          </p:cNvPr>
          <p:cNvSpPr/>
          <p:nvPr/>
        </p:nvSpPr>
        <p:spPr>
          <a:xfrm>
            <a:off x="728905" y="5001665"/>
            <a:ext cx="7600950" cy="830997"/>
          </a:xfrm>
          <a:prstGeom prst="rect">
            <a:avLst/>
          </a:prstGeom>
        </p:spPr>
        <p:txBody>
          <a:bodyPr wrap="square">
            <a:spAutoFit/>
          </a:bodyPr>
          <a:lstStyle/>
          <a:p>
            <a:pPr algn="ctr" defTabSz="514350">
              <a:defRPr/>
            </a:pPr>
            <a:r>
              <a:rPr lang="en-US" sz="2400" b="1" dirty="0">
                <a:solidFill>
                  <a:srgbClr val="44546A"/>
                </a:solidFill>
                <a:latin typeface="Arial" panose="020B0604020202020204" pitchFamily="34" charset="0"/>
                <a:cs typeface="Arial" panose="020B0604020202020204" pitchFamily="34" charset="0"/>
              </a:rPr>
              <a:t>Questions? Email us!</a:t>
            </a:r>
          </a:p>
          <a:p>
            <a:pPr algn="ctr" defTabSz="514350">
              <a:defRPr/>
            </a:pPr>
            <a:r>
              <a:rPr lang="en-US" sz="2400" b="1" dirty="0">
                <a:solidFill>
                  <a:srgbClr val="082A3D"/>
                </a:solidFill>
                <a:latin typeface="Arial" panose="020B0604020202020204" pitchFamily="34" charset="0"/>
                <a:cs typeface="Arial" panose="020B0604020202020204" pitchFamily="34" charset="0"/>
              </a:rPr>
              <a:t>Act 13 at </a:t>
            </a:r>
            <a:r>
              <a:rPr lang="en-US" sz="2400" b="1" dirty="0">
                <a:solidFill>
                  <a:srgbClr val="1063B0"/>
                </a:solidFill>
                <a:latin typeface="Arial" panose="020B0604020202020204" pitchFamily="34" charset="0"/>
                <a:cs typeface="Arial" panose="020B0604020202020204" pitchFamily="34" charset="0"/>
                <a:hlinkClick r:id="rId5"/>
              </a:rPr>
              <a:t>RA-PDE-Evaluation@pa.gov</a:t>
            </a:r>
            <a:endParaRPr lang="en-US" sz="2400" b="1" dirty="0">
              <a:solidFill>
                <a:schemeClr val="accent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80C5762-CF65-4775-9966-A58D40CC61B9}" type="slidenum">
              <a:rPr lang="en-US" smtClean="0"/>
              <a:t>2</a:t>
            </a:fld>
            <a:endParaRPr lang="en-US"/>
          </a:p>
        </p:txBody>
      </p:sp>
    </p:spTree>
    <p:extLst>
      <p:ext uri="{BB962C8B-B14F-4D97-AF65-F5344CB8AC3E}">
        <p14:creationId xmlns:p14="http://schemas.microsoft.com/office/powerpoint/2010/main" val="2001545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a:xfrm>
            <a:off x="457200" y="437120"/>
            <a:ext cx="8229600" cy="916465"/>
          </a:xfrm>
        </p:spPr>
        <p:txBody>
          <a:bodyPr>
            <a:normAutofit/>
          </a:bodyPr>
          <a:lstStyle/>
          <a:p>
            <a:r>
              <a:rPr lang="en-US" b="1" dirty="0"/>
              <a:t>Evaluation - Non-Teaching Professional</a:t>
            </a:r>
          </a:p>
        </p:txBody>
      </p:sp>
      <p:sp>
        <p:nvSpPr>
          <p:cNvPr id="8" name="TextBox 7">
            <a:extLst>
              <a:ext uri="{FF2B5EF4-FFF2-40B4-BE49-F238E27FC236}">
                <a16:creationId xmlns:a16="http://schemas.microsoft.com/office/drawing/2014/main" id="{38C7E92F-CD6B-55FC-D946-179AA5B76FC1}"/>
              </a:ext>
            </a:extLst>
          </p:cNvPr>
          <p:cNvSpPr txBox="1"/>
          <p:nvPr/>
        </p:nvSpPr>
        <p:spPr>
          <a:xfrm>
            <a:off x="457199" y="1463040"/>
            <a:ext cx="822959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Non-Teaching Professional Evaluation Details include the ratings for professional employees who do not provide direction instruction (i.e., counselors, nurses, school psychologists, etc.). </a:t>
            </a:r>
          </a:p>
        </p:txBody>
      </p:sp>
      <p:pic>
        <p:nvPicPr>
          <p:cNvPr id="6" name="Picture 5" descr="Non-Teaching Professional fields">
            <a:extLst>
              <a:ext uri="{FF2B5EF4-FFF2-40B4-BE49-F238E27FC236}">
                <a16:creationId xmlns:a16="http://schemas.microsoft.com/office/drawing/2014/main" id="{3A80E4C8-37A0-F6C6-E94A-8037881E6C83}"/>
              </a:ext>
            </a:extLst>
          </p:cNvPr>
          <p:cNvPicPr>
            <a:picLocks noChangeAspect="1"/>
          </p:cNvPicPr>
          <p:nvPr/>
        </p:nvPicPr>
        <p:blipFill rotWithShape="1">
          <a:blip r:embed="rId3"/>
          <a:srcRect t="11888" b="21460"/>
          <a:stretch/>
        </p:blipFill>
        <p:spPr>
          <a:xfrm>
            <a:off x="457200" y="3429000"/>
            <a:ext cx="8415373" cy="2017089"/>
          </a:xfrm>
          <a:prstGeom prst="rect">
            <a:avLst/>
          </a:prstGeom>
          <a:ln>
            <a:solidFill>
              <a:schemeClr val="bg1">
                <a:lumMod val="85000"/>
              </a:schemeClr>
            </a:solidFill>
          </a:ln>
          <a:effectLst>
            <a:outerShdw blurRad="63500" sx="102000" sy="102000" algn="ctr" rotWithShape="0">
              <a:prstClr val="black">
                <a:alpha val="40000"/>
              </a:prstClr>
            </a:outerShdw>
          </a:effectLst>
        </p:spPr>
      </p:pic>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20</a:t>
            </a:fld>
            <a:endParaRPr lang="en-US"/>
          </a:p>
        </p:txBody>
      </p:sp>
    </p:spTree>
    <p:extLst>
      <p:ext uri="{BB962C8B-B14F-4D97-AF65-F5344CB8AC3E}">
        <p14:creationId xmlns:p14="http://schemas.microsoft.com/office/powerpoint/2010/main" val="866869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1FD7144-7823-8D12-E99F-89D2E8835A19}"/>
              </a:ext>
            </a:extLst>
          </p:cNvPr>
          <p:cNvSpPr>
            <a:spLocks noGrp="1"/>
          </p:cNvSpPr>
          <p:nvPr>
            <p:ph type="title"/>
          </p:nvPr>
        </p:nvSpPr>
        <p:spPr>
          <a:xfrm>
            <a:off x="457200" y="437120"/>
            <a:ext cx="8229600" cy="916465"/>
          </a:xfrm>
        </p:spPr>
        <p:txBody>
          <a:bodyPr>
            <a:normAutofit/>
          </a:bodyPr>
          <a:lstStyle/>
          <a:p>
            <a:r>
              <a:rPr lang="en-US" b="1" dirty="0"/>
              <a:t>Non-Teaching Professional Details Page</a:t>
            </a:r>
          </a:p>
        </p:txBody>
      </p:sp>
      <p:sp>
        <p:nvSpPr>
          <p:cNvPr id="8" name="TextBox 7">
            <a:extLst>
              <a:ext uri="{FF2B5EF4-FFF2-40B4-BE49-F238E27FC236}">
                <a16:creationId xmlns:a16="http://schemas.microsoft.com/office/drawing/2014/main" id="{38C7E92F-CD6B-55FC-D946-179AA5B76FC1}"/>
              </a:ext>
            </a:extLst>
          </p:cNvPr>
          <p:cNvSpPr txBox="1"/>
          <p:nvPr/>
        </p:nvSpPr>
        <p:spPr>
          <a:xfrm>
            <a:off x="457200" y="1463040"/>
            <a:ext cx="8229600" cy="1200329"/>
          </a:xfrm>
          <a:prstGeom prst="rect">
            <a:avLst/>
          </a:prstGeom>
          <a:noFill/>
        </p:spPr>
        <p:txBody>
          <a:bodyPr wrap="square" lIns="91440" tIns="45720" rIns="91440" bIns="45720" rtlCol="0" anchor="t">
            <a:spAutoFit/>
          </a:bodyPr>
          <a:lstStyle/>
          <a:p>
            <a:r>
              <a:rPr lang="en-US" sz="2400" dirty="0">
                <a:latin typeface="Arial" panose="020B0604020202020204" pitchFamily="34" charset="0"/>
                <a:cs typeface="Arial" panose="020B0604020202020204" pitchFamily="34" charset="0"/>
              </a:rPr>
              <a:t>Professionals within the Non-Teaching Professionals category that are shared among buildings should be entered using a decimal up to </a:t>
            </a:r>
            <a:r>
              <a:rPr lang="en-US" sz="2400" b="1" dirty="0">
                <a:latin typeface="Arial" panose="020B0604020202020204" pitchFamily="34" charset="0"/>
                <a:cs typeface="Arial" panose="020B0604020202020204" pitchFamily="34" charset="0"/>
              </a:rPr>
              <a:t>two decimal places</a:t>
            </a:r>
            <a:r>
              <a:rPr lang="en-US" sz="2400" dirty="0">
                <a:latin typeface="Arial" panose="020B0604020202020204" pitchFamily="34" charset="0"/>
                <a:cs typeface="Arial" panose="020B0604020202020204" pitchFamily="34" charset="0"/>
              </a:rPr>
              <a:t>.  </a:t>
            </a:r>
          </a:p>
        </p:txBody>
      </p:sp>
      <p:pic>
        <p:nvPicPr>
          <p:cNvPr id="15" name="Picture 14" descr="screenshot of Non-Teaching Professional fields in the FRCPP">
            <a:extLst>
              <a:ext uri="{FF2B5EF4-FFF2-40B4-BE49-F238E27FC236}">
                <a16:creationId xmlns:a16="http://schemas.microsoft.com/office/drawing/2014/main" id="{97507C62-72E1-77E6-A305-191734701235}"/>
              </a:ext>
            </a:extLst>
          </p:cNvPr>
          <p:cNvPicPr>
            <a:picLocks noChangeAspect="1"/>
          </p:cNvPicPr>
          <p:nvPr/>
        </p:nvPicPr>
        <p:blipFill>
          <a:blip r:embed="rId3"/>
          <a:stretch>
            <a:fillRect/>
          </a:stretch>
        </p:blipFill>
        <p:spPr>
          <a:xfrm>
            <a:off x="457200" y="3035808"/>
            <a:ext cx="8094774" cy="2184304"/>
          </a:xfrm>
          <a:prstGeom prst="rect">
            <a:avLst/>
          </a:prstGeom>
          <a:ln>
            <a:solidFill>
              <a:schemeClr val="bg1">
                <a:lumMod val="85000"/>
              </a:schemeClr>
            </a:solidFill>
          </a:ln>
          <a:effectLst>
            <a:outerShdw blurRad="63500" sx="102000" sy="102000" algn="ctr" rotWithShape="0">
              <a:prstClr val="black">
                <a:alpha val="40000"/>
              </a:prstClr>
            </a:outerShdw>
          </a:effectLst>
        </p:spPr>
      </p:pic>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21</a:t>
            </a:fld>
            <a:endParaRPr lang="en-US"/>
          </a:p>
        </p:txBody>
      </p:sp>
    </p:spTree>
    <p:extLst>
      <p:ext uri="{BB962C8B-B14F-4D97-AF65-F5344CB8AC3E}">
        <p14:creationId xmlns:p14="http://schemas.microsoft.com/office/powerpoint/2010/main" val="145496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945D44-43DF-E63E-4091-C950B951A031}"/>
              </a:ext>
            </a:extLst>
          </p:cNvPr>
          <p:cNvSpPr>
            <a:spLocks noGrp="1"/>
          </p:cNvSpPr>
          <p:nvPr>
            <p:ph type="title"/>
          </p:nvPr>
        </p:nvSpPr>
        <p:spPr>
          <a:xfrm>
            <a:off x="457200" y="437120"/>
            <a:ext cx="8229600" cy="916465"/>
          </a:xfrm>
        </p:spPr>
        <p:txBody>
          <a:bodyPr>
            <a:normAutofit/>
          </a:bodyPr>
          <a:lstStyle/>
          <a:p>
            <a:r>
              <a:rPr lang="en-US" b="1" dirty="0"/>
              <a:t>All Evaluation Pages</a:t>
            </a:r>
          </a:p>
        </p:txBody>
      </p:sp>
      <p:sp>
        <p:nvSpPr>
          <p:cNvPr id="8" name="TextBox 7">
            <a:extLst>
              <a:ext uri="{FF2B5EF4-FFF2-40B4-BE49-F238E27FC236}">
                <a16:creationId xmlns:a16="http://schemas.microsoft.com/office/drawing/2014/main" id="{38C7E92F-CD6B-55FC-D946-179AA5B76FC1}"/>
              </a:ext>
            </a:extLst>
          </p:cNvPr>
          <p:cNvSpPr txBox="1"/>
          <p:nvPr/>
        </p:nvSpPr>
        <p:spPr>
          <a:xfrm>
            <a:off x="457199" y="1463040"/>
            <a:ext cx="839972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Aggregate Totals will pre-populate from the information entered for all schools. </a:t>
            </a:r>
          </a:p>
        </p:txBody>
      </p:sp>
      <p:pic>
        <p:nvPicPr>
          <p:cNvPr id="9" name="Picture 8" descr="aggregate total box within the FRCPP">
            <a:extLst>
              <a:ext uri="{FF2B5EF4-FFF2-40B4-BE49-F238E27FC236}">
                <a16:creationId xmlns:a16="http://schemas.microsoft.com/office/drawing/2014/main" id="{8B61E13E-B47D-1E94-9E5C-0DCF233D0DA7}"/>
              </a:ext>
            </a:extLst>
          </p:cNvPr>
          <p:cNvPicPr>
            <a:picLocks noChangeAspect="1"/>
          </p:cNvPicPr>
          <p:nvPr/>
        </p:nvPicPr>
        <p:blipFill>
          <a:blip r:embed="rId3"/>
          <a:stretch>
            <a:fillRect/>
          </a:stretch>
        </p:blipFill>
        <p:spPr>
          <a:xfrm>
            <a:off x="457200" y="3035808"/>
            <a:ext cx="8399721" cy="1634901"/>
          </a:xfrm>
          <a:prstGeom prst="rect">
            <a:avLst/>
          </a:prstGeom>
          <a:ln>
            <a:solidFill>
              <a:schemeClr val="bg1">
                <a:lumMod val="85000"/>
              </a:schemeClr>
            </a:solidFill>
          </a:ln>
          <a:effectLst>
            <a:outerShdw blurRad="63500" sx="102000" sy="102000" algn="ctr" rotWithShape="0">
              <a:prstClr val="black">
                <a:alpha val="40000"/>
              </a:prstClr>
            </a:outerShdw>
          </a:effectLst>
        </p:spPr>
      </p:pic>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22</a:t>
            </a:fld>
            <a:endParaRPr lang="en-US"/>
          </a:p>
        </p:txBody>
      </p:sp>
    </p:spTree>
    <p:extLst>
      <p:ext uri="{BB962C8B-B14F-4D97-AF65-F5344CB8AC3E}">
        <p14:creationId xmlns:p14="http://schemas.microsoft.com/office/powerpoint/2010/main" val="281849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a:xfrm>
            <a:off x="457200" y="437120"/>
            <a:ext cx="8229600" cy="916465"/>
          </a:xfrm>
        </p:spPr>
        <p:txBody>
          <a:bodyPr>
            <a:normAutofit/>
          </a:bodyPr>
          <a:lstStyle/>
          <a:p>
            <a:r>
              <a:rPr lang="en-US" b="1" dirty="0"/>
              <a:t>PEERS- Populate Summary Reporting</a:t>
            </a:r>
          </a:p>
        </p:txBody>
      </p:sp>
      <p:sp>
        <p:nvSpPr>
          <p:cNvPr id="8" name="TextBox 7">
            <a:extLst>
              <a:ext uri="{FF2B5EF4-FFF2-40B4-BE49-F238E27FC236}">
                <a16:creationId xmlns:a16="http://schemas.microsoft.com/office/drawing/2014/main" id="{38C7E92F-CD6B-55FC-D946-179AA5B76FC1}"/>
              </a:ext>
            </a:extLst>
          </p:cNvPr>
          <p:cNvSpPr txBox="1"/>
          <p:nvPr/>
        </p:nvSpPr>
        <p:spPr>
          <a:xfrm>
            <a:off x="457200" y="1463040"/>
            <a:ext cx="8229600" cy="1277912"/>
          </a:xfrm>
          <a:prstGeom prst="rect">
            <a:avLst/>
          </a:prstGeom>
          <a:noFill/>
        </p:spPr>
        <p:txBody>
          <a:bodyPr wrap="square" rtlCol="0">
            <a:no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When an evaluator marks an evaluation as “Ready for Conference” an administrative user can release it.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When it is released, it is classified as final. No user can edit or change its status.</a:t>
            </a:r>
            <a:r>
              <a:rPr lang="en-US" sz="2200" b="1"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8C6E446-165B-72E4-D7D3-467720A8C12C}"/>
              </a:ext>
            </a:extLst>
          </p:cNvPr>
          <p:cNvSpPr txBox="1"/>
          <p:nvPr/>
        </p:nvSpPr>
        <p:spPr>
          <a:xfrm>
            <a:off x="457199" y="3214952"/>
            <a:ext cx="8229600" cy="2667397"/>
          </a:xfrm>
          <a:prstGeom prst="rect">
            <a:avLst/>
          </a:prstGeom>
          <a:noFill/>
        </p:spPr>
        <p:txBody>
          <a:bodyPr wrap="square" rtlCol="0">
            <a:spAutoFit/>
          </a:bodyPr>
          <a:lstStyle/>
          <a:p>
            <a:pPr marL="342900" marR="0" lvl="0" indent="-342900">
              <a:spcBef>
                <a:spcPts val="0"/>
              </a:spcBef>
              <a:spcAft>
                <a:spcPts val="800"/>
              </a:spcAft>
              <a:buFont typeface="+mj-lt"/>
              <a:buAutoNum type="arabicPeriod"/>
              <a:tabLst>
                <a:tab pos="457200" algn="l"/>
              </a:tabLs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 to the Evaluation List in PEERS.</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mj-lt"/>
              <a:buAutoNum type="arabicPeriod"/>
              <a:tabLst>
                <a:tab pos="457200" algn="l"/>
              </a:tabLs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Optionally, set the Status filter to Ready for Conference so that you only see evaluations that are ready for release. </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mj-lt"/>
              <a:buAutoNum type="arabicPeriod"/>
              <a:tabLst>
                <a:tab pos="457200" algn="l"/>
              </a:tabLs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Click Release Evaluations at the top of the page to release all the evaluations in the current view. Alternatively, click Release in the same row as an individual evaluation to release just that one evaluation.</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4CE3D997-2509-F1D4-A25D-F5CE199EC800}"/>
              </a:ext>
              <a:ext uri="{C183D7F6-B498-43B3-948B-1728B52AA6E4}">
                <adec:decorative xmlns:adec="http://schemas.microsoft.com/office/drawing/2017/decorative" val="1"/>
              </a:ext>
            </a:extLst>
          </p:cNvPr>
          <p:cNvCxnSpPr>
            <a:cxnSpLocks/>
          </p:cNvCxnSpPr>
          <p:nvPr/>
        </p:nvCxnSpPr>
        <p:spPr>
          <a:xfrm>
            <a:off x="2125133" y="3056467"/>
            <a:ext cx="489373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23</a:t>
            </a:fld>
            <a:endParaRPr lang="en-US"/>
          </a:p>
        </p:txBody>
      </p:sp>
    </p:spTree>
    <p:extLst>
      <p:ext uri="{BB962C8B-B14F-4D97-AF65-F5344CB8AC3E}">
        <p14:creationId xmlns:p14="http://schemas.microsoft.com/office/powerpoint/2010/main" val="1027144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a:xfrm>
            <a:off x="457200" y="437120"/>
            <a:ext cx="8229600" cy="916465"/>
          </a:xfrm>
        </p:spPr>
        <p:txBody>
          <a:bodyPr>
            <a:noAutofit/>
          </a:bodyPr>
          <a:lstStyle/>
          <a:p>
            <a:r>
              <a:rPr lang="en-US" b="1" dirty="0"/>
              <a:t>PEERS-Export Evaluation Summary </a:t>
            </a:r>
          </a:p>
        </p:txBody>
      </p:sp>
      <p:sp>
        <p:nvSpPr>
          <p:cNvPr id="8" name="TextBox 7">
            <a:extLst>
              <a:ext uri="{FF2B5EF4-FFF2-40B4-BE49-F238E27FC236}">
                <a16:creationId xmlns:a16="http://schemas.microsoft.com/office/drawing/2014/main" id="{38C7E92F-CD6B-55FC-D946-179AA5B76FC1}"/>
              </a:ext>
            </a:extLst>
          </p:cNvPr>
          <p:cNvSpPr txBox="1"/>
          <p:nvPr/>
        </p:nvSpPr>
        <p:spPr>
          <a:xfrm>
            <a:off x="457199" y="1463040"/>
            <a:ext cx="8229600" cy="1757078"/>
          </a:xfrm>
          <a:prstGeom prst="rect">
            <a:avLst/>
          </a:prstGeom>
          <a:noFill/>
          <a:ln>
            <a:noFill/>
          </a:ln>
        </p:spPr>
        <p:txBody>
          <a:bodyPr wrap="square" rtlCol="0">
            <a:noAutofit/>
          </a:bodyPr>
          <a:lstStyle/>
          <a:p>
            <a:pPr marL="342900" indent="-342900">
              <a:buFont typeface="Arial" panose="020B0604020202020204" pitchFamily="34" charset="0"/>
              <a:buChar char="•"/>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Users can only export from the Evaluation Summary page.</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Only released evaluations are included in the Evaluation Summary. </a:t>
            </a:r>
          </a:p>
        </p:txBody>
      </p:sp>
      <p:sp>
        <p:nvSpPr>
          <p:cNvPr id="6" name="TextBox 5">
            <a:extLst>
              <a:ext uri="{FF2B5EF4-FFF2-40B4-BE49-F238E27FC236}">
                <a16:creationId xmlns:a16="http://schemas.microsoft.com/office/drawing/2014/main" id="{78C6E446-165B-72E4-D7D3-467720A8C12C}"/>
              </a:ext>
            </a:extLst>
          </p:cNvPr>
          <p:cNvSpPr txBox="1"/>
          <p:nvPr/>
        </p:nvSpPr>
        <p:spPr>
          <a:xfrm>
            <a:off x="457200" y="3373628"/>
            <a:ext cx="8229599" cy="2513509"/>
          </a:xfrm>
          <a:prstGeom prst="rect">
            <a:avLst/>
          </a:prstGeom>
          <a:noFill/>
        </p:spPr>
        <p:txBody>
          <a:bodyPr wrap="square" rtlCol="0">
            <a:spAutoFit/>
          </a:bodyPr>
          <a:lstStyle/>
          <a:p>
            <a:pPr marL="0" marR="0">
              <a:spcAft>
                <a:spcPts val="80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export data:</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Aft>
                <a:spcPts val="800"/>
              </a:spcAft>
              <a:buFont typeface="Symbol" panose="05050102010706020507" pitchFamily="18" charset="2"/>
              <a:buChar cha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avigate to the Evaluation Summary by going through the Reports menu.</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Aft>
                <a:spcPts val="800"/>
              </a:spcAft>
              <a:buFont typeface="Symbol" panose="05050102010706020507" pitchFamily="18" charset="2"/>
              <a:buChar char=""/>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Download to XLSX to download an Excel file that contains the same data that is displayed in the Evaluation Summary.</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69D6FB7-5869-A65D-712D-44A50AFB5800}"/>
              </a:ext>
              <a:ext uri="{C183D7F6-B498-43B3-948B-1728B52AA6E4}">
                <adec:decorative xmlns:adec="http://schemas.microsoft.com/office/drawing/2017/decorative" val="1"/>
              </a:ext>
            </a:extLst>
          </p:cNvPr>
          <p:cNvCxnSpPr>
            <a:cxnSpLocks/>
          </p:cNvCxnSpPr>
          <p:nvPr/>
        </p:nvCxnSpPr>
        <p:spPr>
          <a:xfrm>
            <a:off x="2125134" y="3208862"/>
            <a:ext cx="489373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24</a:t>
            </a:fld>
            <a:endParaRPr lang="en-US"/>
          </a:p>
        </p:txBody>
      </p:sp>
    </p:spTree>
    <p:extLst>
      <p:ext uri="{BB962C8B-B14F-4D97-AF65-F5344CB8AC3E}">
        <p14:creationId xmlns:p14="http://schemas.microsoft.com/office/powerpoint/2010/main" val="3133522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a:xfrm>
            <a:off x="457200" y="437120"/>
            <a:ext cx="8229600" cy="916465"/>
          </a:xfrm>
        </p:spPr>
        <p:txBody>
          <a:bodyPr>
            <a:normAutofit/>
          </a:bodyPr>
          <a:lstStyle/>
          <a:p>
            <a:r>
              <a:rPr lang="en-US" b="1" dirty="0"/>
              <a:t>PEERS Performance Summary Report</a:t>
            </a:r>
          </a:p>
        </p:txBody>
      </p:sp>
      <p:sp>
        <p:nvSpPr>
          <p:cNvPr id="3" name="Date Placeholder 2">
            <a:extLst>
              <a:ext uri="{FF2B5EF4-FFF2-40B4-BE49-F238E27FC236}">
                <a16:creationId xmlns:a16="http://schemas.microsoft.com/office/drawing/2014/main" id="{ACF2CC3B-1AD6-67ED-833F-768E770E2088}"/>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Lst>
          </p:cNvPr>
          <p:cNvSpPr>
            <a:spLocks noGrp="1"/>
          </p:cNvSpPr>
          <p:nvPr>
            <p:ph type="sldNum" sz="quarter" idx="12"/>
          </p:nvPr>
        </p:nvSpPr>
        <p:spPr/>
        <p:txBody>
          <a:bodyPr/>
          <a:lstStyle/>
          <a:p>
            <a:fld id="{680C5762-CF65-4775-9966-A58D40CC61B9}" type="slidenum">
              <a:rPr lang="en-US" smtClean="0"/>
              <a:t>25</a:t>
            </a:fld>
            <a:endParaRPr lang="en-US"/>
          </a:p>
        </p:txBody>
      </p:sp>
      <p:pic>
        <p:nvPicPr>
          <p:cNvPr id="7" name="Picture 6" descr="Screenshot of PEERS Summary Report">
            <a:extLst>
              <a:ext uri="{FF2B5EF4-FFF2-40B4-BE49-F238E27FC236}">
                <a16:creationId xmlns:a16="http://schemas.microsoft.com/office/drawing/2014/main" id="{2E7E7205-E00A-030E-B87F-200041F2E627}"/>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b="5255"/>
          <a:stretch>
            <a:fillRect/>
          </a:stretch>
        </p:blipFill>
        <p:spPr bwMode="auto">
          <a:xfrm>
            <a:off x="457200" y="1463041"/>
            <a:ext cx="7254607" cy="4358876"/>
          </a:xfrm>
          <a:prstGeom prst="rect">
            <a:avLst/>
          </a:prstGeom>
          <a:noFill/>
          <a:ln>
            <a:solidFill>
              <a:schemeClr val="bg1">
                <a:lumMod val="85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68907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a:xfrm>
            <a:off x="457200" y="437120"/>
            <a:ext cx="8229600" cy="916465"/>
          </a:xfrm>
        </p:spPr>
        <p:txBody>
          <a:bodyPr>
            <a:normAutofit/>
          </a:bodyPr>
          <a:lstStyle/>
          <a:p>
            <a:pPr marL="172720"/>
            <a:r>
              <a:rPr lang="en-US" b="1" dirty="0">
                <a:latin typeface="Arial"/>
                <a:cs typeface="Arial"/>
              </a:rPr>
              <a:t>PAETEP Populate Summary Reporting </a:t>
            </a:r>
            <a:endParaRPr lang="en-US" b="1" dirty="0"/>
          </a:p>
        </p:txBody>
      </p:sp>
      <p:sp>
        <p:nvSpPr>
          <p:cNvPr id="8" name="TextBox 7">
            <a:extLst>
              <a:ext uri="{FF2B5EF4-FFF2-40B4-BE49-F238E27FC236}">
                <a16:creationId xmlns:a16="http://schemas.microsoft.com/office/drawing/2014/main" id="{38C7E92F-CD6B-55FC-D946-179AA5B76FC1}"/>
              </a:ext>
            </a:extLst>
          </p:cNvPr>
          <p:cNvSpPr txBox="1"/>
          <p:nvPr/>
        </p:nvSpPr>
        <p:spPr>
          <a:xfrm rot="10800000" flipV="1">
            <a:off x="457200" y="1463040"/>
            <a:ext cx="8321720" cy="1200329"/>
          </a:xfrm>
          <a:prstGeom prst="rect">
            <a:avLst/>
          </a:prstGeom>
          <a:noFill/>
        </p:spPr>
        <p:txBody>
          <a:bodyPr wrap="square" lIns="91440" tIns="45720" rIns="91440" bIns="45720" rtlCol="0" anchor="t">
            <a:spAutoFit/>
          </a:bodyPr>
          <a:lstStyle/>
          <a:p>
            <a:r>
              <a:rPr lang="en-US" sz="2400" dirty="0">
                <a:solidFill>
                  <a:srgbClr val="262626"/>
                </a:solidFill>
                <a:latin typeface="Arial" panose="020B0604020202020204" pitchFamily="34" charset="0"/>
                <a:ea typeface="+mn-lt"/>
                <a:cs typeface="Arial" panose="020B0604020202020204" pitchFamily="34" charset="0"/>
              </a:rPr>
              <a:t>PAETEP provides clients with the summative data needed to complete the Educator Effectiveness Annual Report (EEAR). </a:t>
            </a:r>
            <a:endParaRPr lang="en-US" sz="2400" dirty="0">
              <a:solidFill>
                <a:srgbClr val="262626"/>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8C6E446-165B-72E4-D7D3-467720A8C12C}"/>
              </a:ext>
            </a:extLst>
          </p:cNvPr>
          <p:cNvSpPr txBox="1"/>
          <p:nvPr/>
        </p:nvSpPr>
        <p:spPr>
          <a:xfrm>
            <a:off x="391445" y="3087662"/>
            <a:ext cx="8295355" cy="2718693"/>
          </a:xfrm>
          <a:prstGeom prst="rect">
            <a:avLst/>
          </a:prstGeom>
          <a:noFill/>
        </p:spPr>
        <p:txBody>
          <a:bodyPr wrap="square" lIns="91440" tIns="45720" rIns="91440" bIns="45720" rtlCol="0" anchor="t">
            <a:spAutoFit/>
          </a:bodyPr>
          <a:lstStyle/>
          <a:p>
            <a:pPr>
              <a:spcAft>
                <a:spcPts val="800"/>
              </a:spcAft>
              <a:tabLst>
                <a:tab pos="457200" algn="l"/>
              </a:tabLst>
            </a:pPr>
            <a:r>
              <a:rPr lang="en-US" sz="2400" dirty="0">
                <a:solidFill>
                  <a:srgbClr val="262626"/>
                </a:solidFill>
                <a:latin typeface="Arial" panose="020B0604020202020204" pitchFamily="34" charset="0"/>
                <a:ea typeface="+mn-lt"/>
                <a:cs typeface="Arial" panose="020B0604020202020204" pitchFamily="34" charset="0"/>
              </a:rPr>
              <a:t>To access the data within PAETEP, School District Admin users should follow the steps below:</a:t>
            </a:r>
            <a:endParaRPr lang="en-US" sz="2400" dirty="0">
              <a:solidFill>
                <a:srgbClr val="262626"/>
              </a:solidFill>
              <a:latin typeface="Arial" panose="020B0604020202020204" pitchFamily="34" charset="0"/>
              <a:cs typeface="Arial" panose="020B0604020202020204" pitchFamily="34" charset="0"/>
            </a:endParaRPr>
          </a:p>
          <a:p>
            <a:pPr marL="342900" indent="-342900">
              <a:spcAft>
                <a:spcPts val="800"/>
              </a:spcAft>
              <a:buAutoNum type="arabicPeriod"/>
              <a:tabLst>
                <a:tab pos="457200" algn="l"/>
              </a:tabLst>
            </a:pPr>
            <a:r>
              <a:rPr lang="en-US" sz="2400" dirty="0">
                <a:solidFill>
                  <a:srgbClr val="262626"/>
                </a:solidFill>
                <a:latin typeface="Arial" panose="020B0604020202020204" pitchFamily="34" charset="0"/>
                <a:ea typeface="+mn-lt"/>
                <a:cs typeface="Arial" panose="020B0604020202020204" pitchFamily="34" charset="0"/>
              </a:rPr>
              <a:t>Log</a:t>
            </a:r>
            <a:r>
              <a:rPr lang="en-US" sz="2400" dirty="0">
                <a:solidFill>
                  <a:srgbClr val="262626"/>
                </a:solidFill>
                <a:latin typeface="Arial" panose="020B0604020202020204" pitchFamily="34" charset="0"/>
                <a:ea typeface="Calibri" panose="020F0502020204030204" pitchFamily="34" charset="0"/>
                <a:cs typeface="Arial" panose="020B0604020202020204" pitchFamily="34" charset="0"/>
              </a:rPr>
              <a:t> into PAETEP.</a:t>
            </a:r>
          </a:p>
          <a:p>
            <a:pPr marL="342900" indent="-342900">
              <a:spcAft>
                <a:spcPts val="800"/>
              </a:spcAft>
              <a:buAutoNum type="arabicPeriod"/>
              <a:tabLst>
                <a:tab pos="457200" algn="l"/>
              </a:tabLst>
            </a:pPr>
            <a:r>
              <a:rPr lang="en-US" sz="2400" dirty="0">
                <a:solidFill>
                  <a:srgbClr val="262626"/>
                </a:solidFill>
                <a:latin typeface="Arial" panose="020B0604020202020204" pitchFamily="34" charset="0"/>
                <a:ea typeface="Calibri" panose="020F0502020204030204" pitchFamily="34" charset="0"/>
                <a:cs typeface="Arial" panose="020B0604020202020204" pitchFamily="34" charset="0"/>
              </a:rPr>
              <a:t>Go to the Administration tab - Reporting.</a:t>
            </a:r>
          </a:p>
          <a:p>
            <a:pPr marL="342900" indent="-342900">
              <a:spcAft>
                <a:spcPts val="800"/>
              </a:spcAft>
              <a:buAutoNum type="arabicPeriod"/>
              <a:tabLst>
                <a:tab pos="457200" algn="l"/>
              </a:tabLst>
            </a:pPr>
            <a:r>
              <a:rPr lang="en-US" sz="2400" dirty="0">
                <a:solidFill>
                  <a:srgbClr val="262626"/>
                </a:solidFill>
                <a:latin typeface="Arial" panose="020B0604020202020204" pitchFamily="34" charset="0"/>
                <a:ea typeface="+mn-lt"/>
                <a:cs typeface="Arial" panose="020B0604020202020204" pitchFamily="34" charset="0"/>
              </a:rPr>
              <a:t>Click on the Educator Effectiveness Annual Report tab.</a:t>
            </a:r>
          </a:p>
          <a:p>
            <a:pPr marL="342900" indent="-342900">
              <a:spcAft>
                <a:spcPts val="800"/>
              </a:spcAft>
              <a:buAutoNum type="arabicPeriod"/>
              <a:tabLst>
                <a:tab pos="457200" algn="l"/>
              </a:tabLst>
            </a:pPr>
            <a:r>
              <a:rPr lang="en-US" sz="2400" dirty="0">
                <a:solidFill>
                  <a:srgbClr val="262626"/>
                </a:solidFill>
                <a:latin typeface="Arial" panose="020B0604020202020204" pitchFamily="34" charset="0"/>
                <a:ea typeface="Calibri" panose="020F0502020204030204" pitchFamily="34" charset="0"/>
                <a:cs typeface="Arial" panose="020B0604020202020204" pitchFamily="34" charset="0"/>
              </a:rPr>
              <a:t>Click on the Buildings tab.</a:t>
            </a:r>
          </a:p>
        </p:txBody>
      </p:sp>
      <p:cxnSp>
        <p:nvCxnSpPr>
          <p:cNvPr id="7" name="Straight Connector 6">
            <a:extLst>
              <a:ext uri="{FF2B5EF4-FFF2-40B4-BE49-F238E27FC236}">
                <a16:creationId xmlns:a16="http://schemas.microsoft.com/office/drawing/2014/main" id="{2B60837E-FCA0-F65E-EDEA-E8D6606BD52A}"/>
              </a:ext>
              <a:ext uri="{C183D7F6-B498-43B3-948B-1728B52AA6E4}">
                <adec:decorative xmlns:adec="http://schemas.microsoft.com/office/drawing/2017/decorative" val="1"/>
              </a:ext>
            </a:extLst>
          </p:cNvPr>
          <p:cNvCxnSpPr>
            <a:cxnSpLocks/>
          </p:cNvCxnSpPr>
          <p:nvPr/>
        </p:nvCxnSpPr>
        <p:spPr>
          <a:xfrm>
            <a:off x="2125133" y="2870196"/>
            <a:ext cx="489373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26</a:t>
            </a:fld>
            <a:endParaRPr lang="en-US"/>
          </a:p>
        </p:txBody>
      </p:sp>
    </p:spTree>
    <p:extLst>
      <p:ext uri="{BB962C8B-B14F-4D97-AF65-F5344CB8AC3E}">
        <p14:creationId xmlns:p14="http://schemas.microsoft.com/office/powerpoint/2010/main" val="3946115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a:xfrm>
            <a:off x="457200" y="437120"/>
            <a:ext cx="8229600" cy="916465"/>
          </a:xfrm>
        </p:spPr>
        <p:txBody>
          <a:bodyPr>
            <a:normAutofit/>
          </a:bodyPr>
          <a:lstStyle/>
          <a:p>
            <a:pPr marL="172720"/>
            <a:r>
              <a:rPr lang="en-US" b="1" dirty="0">
                <a:latin typeface="Arial"/>
                <a:cs typeface="Arial"/>
              </a:rPr>
              <a:t>PAETEP Important Information</a:t>
            </a:r>
            <a:endParaRPr lang="en-US" b="1" dirty="0"/>
          </a:p>
        </p:txBody>
      </p:sp>
      <p:sp>
        <p:nvSpPr>
          <p:cNvPr id="3" name="Date Placeholder 2">
            <a:extLst>
              <a:ext uri="{FF2B5EF4-FFF2-40B4-BE49-F238E27FC236}">
                <a16:creationId xmlns:a16="http://schemas.microsoft.com/office/drawing/2014/main" id="{ACF2CC3B-1AD6-67ED-833F-768E770E2088}"/>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Lst>
          </p:cNvPr>
          <p:cNvSpPr>
            <a:spLocks noGrp="1"/>
          </p:cNvSpPr>
          <p:nvPr>
            <p:ph type="sldNum" sz="quarter" idx="12"/>
          </p:nvPr>
        </p:nvSpPr>
        <p:spPr/>
        <p:txBody>
          <a:bodyPr/>
          <a:lstStyle/>
          <a:p>
            <a:fld id="{680C5762-CF65-4775-9966-A58D40CC61B9}" type="slidenum">
              <a:rPr lang="en-US" smtClean="0"/>
              <a:t>27</a:t>
            </a:fld>
            <a:endParaRPr lang="en-US"/>
          </a:p>
        </p:txBody>
      </p:sp>
      <p:sp>
        <p:nvSpPr>
          <p:cNvPr id="5" name="TextBox 4">
            <a:extLst>
              <a:ext uri="{FF2B5EF4-FFF2-40B4-BE49-F238E27FC236}">
                <a16:creationId xmlns:a16="http://schemas.microsoft.com/office/drawing/2014/main" id="{27008932-E11F-04B8-3D93-372E5B4A2B0A}"/>
              </a:ext>
            </a:extLst>
          </p:cNvPr>
          <p:cNvSpPr txBox="1"/>
          <p:nvPr/>
        </p:nvSpPr>
        <p:spPr>
          <a:xfrm>
            <a:off x="457200" y="1463040"/>
            <a:ext cx="829979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800"/>
              </a:spcAft>
            </a:pPr>
            <a:r>
              <a:rPr lang="en-US" sz="2400" dirty="0">
                <a:solidFill>
                  <a:srgbClr val="262626"/>
                </a:solidFill>
                <a:latin typeface="Arial" panose="020B0604020202020204" pitchFamily="34" charset="0"/>
                <a:ea typeface="+mn-lt"/>
                <a:cs typeface="Arial" panose="020B0604020202020204" pitchFamily="34" charset="0"/>
              </a:rPr>
              <a:t>Important Notes</a:t>
            </a:r>
            <a:endParaRPr lang="en-US" sz="2400" dirty="0">
              <a:latin typeface="Arial" panose="020B0604020202020204" pitchFamily="34" charset="0"/>
              <a:cs typeface="Arial" panose="020B0604020202020204" pitchFamily="34" charset="0"/>
            </a:endParaRPr>
          </a:p>
          <a:p>
            <a:pPr marL="285750" indent="-285750">
              <a:spcAft>
                <a:spcPts val="800"/>
              </a:spcAft>
              <a:buFont typeface="Arial"/>
              <a:buChar char="•"/>
            </a:pPr>
            <a:r>
              <a:rPr lang="en-US" sz="2400" dirty="0">
                <a:solidFill>
                  <a:srgbClr val="262626"/>
                </a:solidFill>
                <a:latin typeface="Arial" panose="020B0604020202020204" pitchFamily="34" charset="0"/>
                <a:ea typeface="+mn-lt"/>
                <a:cs typeface="Arial" panose="020B0604020202020204" pitchFamily="34" charset="0"/>
              </a:rPr>
              <a:t>The EEAR report within PAETEP only reflects data for 13 forms that have been completed/finalized. Please ensure that all 13 forms have been finalized.</a:t>
            </a:r>
            <a:endParaRPr lang="en-US" sz="2400" dirty="0">
              <a:latin typeface="Arial" panose="020B0604020202020204" pitchFamily="34" charset="0"/>
              <a:cs typeface="Arial" panose="020B0604020202020204" pitchFamily="34" charset="0"/>
            </a:endParaRPr>
          </a:p>
          <a:p>
            <a:pPr marL="285750" indent="-285750">
              <a:spcAft>
                <a:spcPts val="800"/>
              </a:spcAft>
              <a:buFont typeface="Arial"/>
              <a:buChar char="•"/>
            </a:pPr>
            <a:r>
              <a:rPr lang="en-US" sz="2400" dirty="0">
                <a:solidFill>
                  <a:srgbClr val="262626"/>
                </a:solidFill>
                <a:latin typeface="Arial" panose="020B0604020202020204" pitchFamily="34" charset="0"/>
                <a:ea typeface="+mn-lt"/>
                <a:cs typeface="Arial" panose="020B0604020202020204" pitchFamily="34" charset="0"/>
              </a:rPr>
              <a:t>The EEAR report within PAETEP can be filtered by school year and type of 13 form (i.e., 13-1, 13-2, 13-3).  Data can also be exported, if desired. </a:t>
            </a:r>
            <a:endParaRPr lang="en-US" sz="2400" dirty="0">
              <a:latin typeface="Arial" panose="020B0604020202020204" pitchFamily="34" charset="0"/>
              <a:cs typeface="Arial" panose="020B0604020202020204" pitchFamily="34" charset="0"/>
            </a:endParaRPr>
          </a:p>
          <a:p>
            <a:pPr marL="285750" indent="-285750">
              <a:spcAft>
                <a:spcPts val="1200"/>
              </a:spcAft>
              <a:buFont typeface="Arial"/>
              <a:buChar char="•"/>
            </a:pPr>
            <a:r>
              <a:rPr lang="en-US" sz="2400" dirty="0">
                <a:latin typeface="Arial" panose="020B0604020202020204" pitchFamily="34" charset="0"/>
                <a:ea typeface="+mn-lt"/>
                <a:cs typeface="Arial" panose="020B0604020202020204" pitchFamily="34" charset="0"/>
              </a:rPr>
              <a:t>For more detailed information regarding the EEAR report within PAETEP, see the link below:</a:t>
            </a:r>
            <a:r>
              <a:rPr lang="en-US" sz="2400" dirty="0">
                <a:latin typeface="Arial" panose="020B0604020202020204" pitchFamily="34" charset="0"/>
                <a:cs typeface="Arial" panose="020B0604020202020204" pitchFamily="34" charset="0"/>
              </a:rPr>
              <a:t>  </a:t>
            </a:r>
          </a:p>
          <a:p>
            <a:pPr algn="ctr">
              <a:spcAft>
                <a:spcPts val="1200"/>
              </a:spcAft>
            </a:pPr>
            <a:r>
              <a:rPr lang="en-US" sz="2400" dirty="0">
                <a:latin typeface="Arial" panose="020B0604020202020204" pitchFamily="34" charset="0"/>
                <a:ea typeface="+mn-lt"/>
                <a:cs typeface="Arial" panose="020B0604020202020204" pitchFamily="34" charset="0"/>
                <a:hlinkClick r:id="rId3"/>
              </a:rPr>
              <a:t>PAETEP – Educator Effectiveness Annual Report (EEAR)</a:t>
            </a:r>
            <a:r>
              <a:rPr lang="en-US" sz="2400" dirty="0">
                <a:latin typeface="Arial" panose="020B0604020202020204" pitchFamily="34" charset="0"/>
                <a:ea typeface="+mn-lt"/>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368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a:xfrm>
            <a:off x="457200" y="437120"/>
            <a:ext cx="8229600" cy="916465"/>
          </a:xfrm>
        </p:spPr>
        <p:txBody>
          <a:bodyPr>
            <a:normAutofit/>
          </a:bodyPr>
          <a:lstStyle/>
          <a:p>
            <a:pPr marL="172720"/>
            <a:r>
              <a:rPr lang="en-US" b="1" dirty="0">
                <a:latin typeface="Arial"/>
                <a:cs typeface="Arial"/>
              </a:rPr>
              <a:t>PAETEP EEAR Summary</a:t>
            </a:r>
            <a:endParaRPr lang="en-US" b="1" dirty="0"/>
          </a:p>
        </p:txBody>
      </p:sp>
      <p:sp>
        <p:nvSpPr>
          <p:cNvPr id="3" name="Date Placeholder 2">
            <a:extLst>
              <a:ext uri="{FF2B5EF4-FFF2-40B4-BE49-F238E27FC236}">
                <a16:creationId xmlns:a16="http://schemas.microsoft.com/office/drawing/2014/main" id="{ACF2CC3B-1AD6-67ED-833F-768E770E2088}"/>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Lst>
          </p:cNvPr>
          <p:cNvSpPr>
            <a:spLocks noGrp="1"/>
          </p:cNvSpPr>
          <p:nvPr>
            <p:ph type="sldNum" sz="quarter" idx="12"/>
          </p:nvPr>
        </p:nvSpPr>
        <p:spPr/>
        <p:txBody>
          <a:bodyPr/>
          <a:lstStyle/>
          <a:p>
            <a:fld id="{680C5762-CF65-4775-9966-A58D40CC61B9}" type="slidenum">
              <a:rPr lang="en-US" smtClean="0"/>
              <a:t>28</a:t>
            </a:fld>
            <a:endParaRPr lang="en-US"/>
          </a:p>
        </p:txBody>
      </p:sp>
      <p:pic>
        <p:nvPicPr>
          <p:cNvPr id="6" name="Picture 5" descr="PAETEP Summary page">
            <a:extLst>
              <a:ext uri="{FF2B5EF4-FFF2-40B4-BE49-F238E27FC236}">
                <a16:creationId xmlns:a16="http://schemas.microsoft.com/office/drawing/2014/main" id="{C0F8B85B-0CBE-59E2-99A2-E5FF2B9A2338}"/>
              </a:ext>
            </a:extLst>
          </p:cNvPr>
          <p:cNvPicPr>
            <a:picLocks noChangeAspect="1"/>
          </p:cNvPicPr>
          <p:nvPr/>
        </p:nvPicPr>
        <p:blipFill>
          <a:blip r:embed="rId3"/>
          <a:stretch>
            <a:fillRect/>
          </a:stretch>
        </p:blipFill>
        <p:spPr>
          <a:xfrm>
            <a:off x="457200" y="1463040"/>
            <a:ext cx="8254454" cy="4311227"/>
          </a:xfrm>
          <a:prstGeom prst="rect">
            <a:avLst/>
          </a:prstGeom>
          <a:ln>
            <a:solidFill>
              <a:schemeClr val="bg1">
                <a:lumMod val="85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36359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a:xfrm>
            <a:off x="457200" y="437120"/>
            <a:ext cx="8229600" cy="916465"/>
          </a:xfrm>
        </p:spPr>
        <p:txBody>
          <a:bodyPr>
            <a:normAutofit/>
          </a:bodyPr>
          <a:lstStyle/>
          <a:p>
            <a:r>
              <a:rPr lang="en-US" b="1" dirty="0"/>
              <a:t>Signatures and Assurance</a:t>
            </a:r>
          </a:p>
        </p:txBody>
      </p:sp>
      <p:sp>
        <p:nvSpPr>
          <p:cNvPr id="8" name="TextBox 7">
            <a:extLst>
              <a:ext uri="{FF2B5EF4-FFF2-40B4-BE49-F238E27FC236}">
                <a16:creationId xmlns:a16="http://schemas.microsoft.com/office/drawing/2014/main" id="{38C7E92F-CD6B-55FC-D946-179AA5B76FC1}"/>
              </a:ext>
            </a:extLst>
          </p:cNvPr>
          <p:cNvSpPr txBox="1"/>
          <p:nvPr/>
        </p:nvSpPr>
        <p:spPr>
          <a:xfrm>
            <a:off x="457200" y="1463040"/>
            <a:ext cx="82296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Chief School Administrator, listed in EdNA, is the </a:t>
            </a:r>
            <a:r>
              <a:rPr lang="en-US" sz="2400" b="1" dirty="0">
                <a:latin typeface="Arial" panose="020B0604020202020204" pitchFamily="34" charset="0"/>
                <a:cs typeface="Arial" panose="020B0604020202020204" pitchFamily="34" charset="0"/>
              </a:rPr>
              <a:t>ONLY </a:t>
            </a:r>
            <a:r>
              <a:rPr lang="en-US" sz="2400" dirty="0">
                <a:latin typeface="Arial" panose="020B0604020202020204" pitchFamily="34" charset="0"/>
                <a:cs typeface="Arial" panose="020B0604020202020204" pitchFamily="34" charset="0"/>
              </a:rPr>
              <a:t>individual who can sign and submit the Educator Effectiveness Annual Report.</a:t>
            </a:r>
          </a:p>
        </p:txBody>
      </p:sp>
      <p:pic>
        <p:nvPicPr>
          <p:cNvPr id="6" name="Picture 5" descr="Screenshot of the chief school administrator's certification statement and signature block">
            <a:extLst>
              <a:ext uri="{FF2B5EF4-FFF2-40B4-BE49-F238E27FC236}">
                <a16:creationId xmlns:a16="http://schemas.microsoft.com/office/drawing/2014/main" id="{DC1C2D51-B69C-9DAD-D73E-B50FB5F31D52}"/>
              </a:ext>
            </a:extLst>
          </p:cNvPr>
          <p:cNvPicPr>
            <a:picLocks noChangeAspect="1"/>
          </p:cNvPicPr>
          <p:nvPr/>
        </p:nvPicPr>
        <p:blipFill>
          <a:blip r:embed="rId3"/>
          <a:stretch>
            <a:fillRect/>
          </a:stretch>
        </p:blipFill>
        <p:spPr>
          <a:xfrm>
            <a:off x="457200" y="2926812"/>
            <a:ext cx="8365067" cy="2073325"/>
          </a:xfrm>
          <a:prstGeom prst="rect">
            <a:avLst/>
          </a:prstGeom>
          <a:ln>
            <a:solidFill>
              <a:schemeClr val="bg1">
                <a:lumMod val="85000"/>
              </a:schemeClr>
            </a:solidFill>
          </a:ln>
          <a:effectLst>
            <a:outerShdw blurRad="63500" sx="102000" sy="102000" algn="ctr" rotWithShape="0">
              <a:prstClr val="black">
                <a:alpha val="40000"/>
              </a:prstClr>
            </a:outerShdw>
          </a:effectLst>
        </p:spPr>
      </p:pic>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29</a:t>
            </a:fld>
            <a:endParaRPr lang="en-US"/>
          </a:p>
        </p:txBody>
      </p:sp>
    </p:spTree>
    <p:extLst>
      <p:ext uri="{BB962C8B-B14F-4D97-AF65-F5344CB8AC3E}">
        <p14:creationId xmlns:p14="http://schemas.microsoft.com/office/powerpoint/2010/main" val="276176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9003-8E4E-A346-8F28-E3A99934CD78}"/>
              </a:ext>
            </a:extLst>
          </p:cNvPr>
          <p:cNvSpPr>
            <a:spLocks noGrp="1"/>
          </p:cNvSpPr>
          <p:nvPr>
            <p:ph type="title"/>
          </p:nvPr>
        </p:nvSpPr>
        <p:spPr/>
        <p:txBody>
          <a:bodyPr>
            <a:normAutofit/>
          </a:bodyPr>
          <a:lstStyle/>
          <a:p>
            <a:r>
              <a:rPr lang="en-US" b="1" dirty="0"/>
              <a:t>Areas of Evaluation</a:t>
            </a:r>
          </a:p>
        </p:txBody>
      </p:sp>
      <p:pic>
        <p:nvPicPr>
          <p:cNvPr id="3" name="Google Shape;249;p9" descr="Three Areas of Evaluation: Classroom Teacher, Non-Teaching Professional, and Principal">
            <a:extLst>
              <a:ext uri="{FF2B5EF4-FFF2-40B4-BE49-F238E27FC236}">
                <a16:creationId xmlns:a16="http://schemas.microsoft.com/office/drawing/2014/main" id="{F10B9EB2-E473-1E73-D385-991AEDE2440A}"/>
              </a:ext>
            </a:extLst>
          </p:cNvPr>
          <p:cNvPicPr preferRelativeResize="0"/>
          <p:nvPr/>
        </p:nvPicPr>
        <p:blipFill>
          <a:blip r:embed="rId3">
            <a:alphaModFix/>
          </a:blip>
          <a:stretch>
            <a:fillRect/>
          </a:stretch>
        </p:blipFill>
        <p:spPr>
          <a:xfrm>
            <a:off x="457200" y="1463040"/>
            <a:ext cx="4233333" cy="3058160"/>
          </a:xfrm>
          <a:prstGeom prst="rect">
            <a:avLst/>
          </a:prstGeom>
          <a:noFill/>
          <a:ln>
            <a:solidFill>
              <a:schemeClr val="bg1">
                <a:lumMod val="65000"/>
              </a:schemeClr>
            </a:solidFill>
          </a:ln>
        </p:spPr>
      </p:pic>
      <p:sp>
        <p:nvSpPr>
          <p:cNvPr id="8" name="Google Shape;246;p9">
            <a:extLst>
              <a:ext uri="{FF2B5EF4-FFF2-40B4-BE49-F238E27FC236}">
                <a16:creationId xmlns:a16="http://schemas.microsoft.com/office/drawing/2014/main" id="{74734D37-8BAC-55A8-E441-81B8B5C16EB3}"/>
              </a:ext>
            </a:extLst>
          </p:cNvPr>
          <p:cNvSpPr txBox="1">
            <a:spLocks/>
          </p:cNvSpPr>
          <p:nvPr/>
        </p:nvSpPr>
        <p:spPr>
          <a:xfrm>
            <a:off x="4690533" y="1463040"/>
            <a:ext cx="4233333" cy="42087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spcAft>
                <a:spcPts val="600"/>
              </a:spcAft>
              <a:buSzPct val="91666"/>
              <a:buFont typeface="Arial"/>
              <a:buNone/>
            </a:pPr>
            <a:r>
              <a:rPr lang="en-US" sz="1800" dirty="0">
                <a:solidFill>
                  <a:srgbClr val="082A3D"/>
                </a:solidFill>
              </a:rPr>
              <a:t>There are five areas in which an employee may be evaluated:</a:t>
            </a:r>
          </a:p>
          <a:p>
            <a:pPr marL="285750" indent="-285750">
              <a:lnSpc>
                <a:spcPct val="100000"/>
              </a:lnSpc>
              <a:spcBef>
                <a:spcPts val="0"/>
              </a:spcBef>
              <a:spcAft>
                <a:spcPts val="600"/>
              </a:spcAft>
              <a:buSzPct val="91666"/>
            </a:pPr>
            <a:r>
              <a:rPr lang="en-US" sz="1800" b="1" dirty="0">
                <a:solidFill>
                  <a:srgbClr val="082A3D"/>
                </a:solidFill>
              </a:rPr>
              <a:t>Observation &amp; Practice</a:t>
            </a:r>
          </a:p>
          <a:p>
            <a:pPr marL="285750" indent="-285750">
              <a:lnSpc>
                <a:spcPct val="100000"/>
              </a:lnSpc>
              <a:spcBef>
                <a:spcPts val="0"/>
              </a:spcBef>
              <a:spcAft>
                <a:spcPts val="600"/>
              </a:spcAft>
              <a:buSzPct val="91666"/>
            </a:pPr>
            <a:r>
              <a:rPr lang="en-US" sz="1800" b="1" dirty="0">
                <a:solidFill>
                  <a:srgbClr val="082A3D"/>
                </a:solidFill>
              </a:rPr>
              <a:t>Building Level Data:</a:t>
            </a:r>
            <a:r>
              <a:rPr lang="en-US" sz="1800" dirty="0">
                <a:solidFill>
                  <a:srgbClr val="082A3D"/>
                </a:solidFill>
              </a:rPr>
              <a:t> Assessment, Growth, Attendance, Graduation Rate</a:t>
            </a:r>
          </a:p>
          <a:p>
            <a:pPr marL="285750" indent="-285750">
              <a:lnSpc>
                <a:spcPct val="100000"/>
              </a:lnSpc>
              <a:spcBef>
                <a:spcPts val="0"/>
              </a:spcBef>
              <a:spcAft>
                <a:spcPts val="600"/>
              </a:spcAft>
              <a:buSzPct val="91666"/>
            </a:pPr>
            <a:r>
              <a:rPr lang="en-US" sz="1800" b="1" dirty="0">
                <a:solidFill>
                  <a:srgbClr val="082A3D"/>
                </a:solidFill>
              </a:rPr>
              <a:t>Teacher-Specific Data:</a:t>
            </a:r>
            <a:r>
              <a:rPr lang="en-US" sz="1800" dirty="0">
                <a:solidFill>
                  <a:srgbClr val="082A3D"/>
                </a:solidFill>
              </a:rPr>
              <a:t> Assessment, Growth, IEP Goals Progress</a:t>
            </a:r>
          </a:p>
          <a:p>
            <a:pPr marL="285750" indent="-285750">
              <a:lnSpc>
                <a:spcPct val="100000"/>
              </a:lnSpc>
              <a:spcBef>
                <a:spcPts val="0"/>
              </a:spcBef>
              <a:spcAft>
                <a:spcPts val="600"/>
              </a:spcAft>
              <a:buSzPct val="91666"/>
            </a:pPr>
            <a:r>
              <a:rPr lang="en-US" sz="1800" b="1" dirty="0">
                <a:solidFill>
                  <a:srgbClr val="082A3D"/>
                </a:solidFill>
              </a:rPr>
              <a:t>LEA Selected Measures: </a:t>
            </a:r>
            <a:r>
              <a:rPr lang="en-US" sz="1800" dirty="0">
                <a:solidFill>
                  <a:srgbClr val="082A3D"/>
                </a:solidFill>
              </a:rPr>
              <a:t>comprised of one or more of the 6 types of evidence.</a:t>
            </a:r>
          </a:p>
          <a:p>
            <a:pPr marL="285750" indent="-285750">
              <a:lnSpc>
                <a:spcPct val="100000"/>
              </a:lnSpc>
              <a:spcBef>
                <a:spcPts val="0"/>
              </a:spcBef>
              <a:spcAft>
                <a:spcPts val="600"/>
              </a:spcAft>
              <a:buSzPct val="91666"/>
            </a:pPr>
            <a:r>
              <a:rPr lang="en-US" sz="1800" b="1" dirty="0">
                <a:solidFill>
                  <a:srgbClr val="082A3D"/>
                </a:solidFill>
              </a:rPr>
              <a:t>Performance Goals: </a:t>
            </a:r>
            <a:r>
              <a:rPr lang="en-US" sz="1800" dirty="0">
                <a:solidFill>
                  <a:srgbClr val="082A3D"/>
                </a:solidFill>
              </a:rPr>
              <a:t>Principal goals</a:t>
            </a:r>
            <a:endParaRPr lang="en-US" sz="1800" dirty="0"/>
          </a:p>
        </p:txBody>
      </p:sp>
      <p:sp>
        <p:nvSpPr>
          <p:cNvPr id="5" name="Date Placeholder 4">
            <a:extLst>
              <a:ext uri="{FF2B5EF4-FFF2-40B4-BE49-F238E27FC236}">
                <a16:creationId xmlns:a16="http://schemas.microsoft.com/office/drawing/2014/main" id="{62786606-B5C8-E243-931C-DF5C5D2E8BFB}"/>
              </a:ext>
              <a:ext uri="{C183D7F6-B498-43B3-948B-1728B52AA6E4}">
                <adec:decorative xmlns:adec="http://schemas.microsoft.com/office/drawing/2017/decorative" val="1"/>
              </a:ext>
            </a:extLst>
          </p:cNvPr>
          <p:cNvSpPr>
            <a:spLocks noGrp="1"/>
          </p:cNvSpPr>
          <p:nvPr>
            <p:ph type="dt" sz="half" idx="10"/>
          </p:nvPr>
        </p:nvSpPr>
        <p:spPr/>
        <p:txBody>
          <a:bodyPr/>
          <a:lstStyle/>
          <a:p>
            <a:fld id="{2886EB9F-620D-4745-B0DC-239369A89773}" type="datetime1">
              <a:rPr lang="en-US" smtClean="0"/>
              <a:t>1/17/2024</a:t>
            </a:fld>
            <a:endParaRPr lang="en-US"/>
          </a:p>
        </p:txBody>
      </p:sp>
      <p:sp>
        <p:nvSpPr>
          <p:cNvPr id="6" name="Slide Number Placeholder 5">
            <a:extLst>
              <a:ext uri="{FF2B5EF4-FFF2-40B4-BE49-F238E27FC236}">
                <a16:creationId xmlns:a16="http://schemas.microsoft.com/office/drawing/2014/main" id="{5776BBA8-5940-3740-BA7C-08A04F41F6A9}"/>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a:t>
            </a:fld>
            <a:endParaRPr lang="en-US"/>
          </a:p>
        </p:txBody>
      </p:sp>
    </p:spTree>
    <p:extLst>
      <p:ext uri="{BB962C8B-B14F-4D97-AF65-F5344CB8AC3E}">
        <p14:creationId xmlns:p14="http://schemas.microsoft.com/office/powerpoint/2010/main" val="3137011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2706-11CC-7506-39C4-4A764F880A5E}"/>
              </a:ext>
            </a:extLst>
          </p:cNvPr>
          <p:cNvSpPr>
            <a:spLocks noGrp="1"/>
          </p:cNvSpPr>
          <p:nvPr>
            <p:ph type="title"/>
          </p:nvPr>
        </p:nvSpPr>
        <p:spPr/>
        <p:txBody>
          <a:bodyPr>
            <a:normAutofit/>
          </a:bodyPr>
          <a:lstStyle/>
          <a:p>
            <a:r>
              <a:rPr lang="en-US" b="1" dirty="0"/>
              <a:t>Summary Checklist and Submission</a:t>
            </a:r>
          </a:p>
        </p:txBody>
      </p:sp>
      <p:grpSp>
        <p:nvGrpSpPr>
          <p:cNvPr id="15" name="Group 14" descr="Screenshot of Summary Checklist and Submission page">
            <a:extLst>
              <a:ext uri="{FF2B5EF4-FFF2-40B4-BE49-F238E27FC236}">
                <a16:creationId xmlns:a16="http://schemas.microsoft.com/office/drawing/2014/main" id="{2DD3E7F0-1D9F-7E14-3E2C-0540DAB69DEB}"/>
              </a:ext>
            </a:extLst>
          </p:cNvPr>
          <p:cNvGrpSpPr/>
          <p:nvPr/>
        </p:nvGrpSpPr>
        <p:grpSpPr>
          <a:xfrm>
            <a:off x="457231" y="1463040"/>
            <a:ext cx="4470369" cy="4967393"/>
            <a:chOff x="457231" y="1463040"/>
            <a:chExt cx="4470369" cy="4967393"/>
          </a:xfrm>
        </p:grpSpPr>
        <p:grpSp>
          <p:nvGrpSpPr>
            <p:cNvPr id="14" name="Group 13">
              <a:extLst>
                <a:ext uri="{FF2B5EF4-FFF2-40B4-BE49-F238E27FC236}">
                  <a16:creationId xmlns:a16="http://schemas.microsoft.com/office/drawing/2014/main" id="{A831175A-6295-3355-B659-479166E78F18}"/>
                </a:ext>
              </a:extLst>
            </p:cNvPr>
            <p:cNvGrpSpPr/>
            <p:nvPr/>
          </p:nvGrpSpPr>
          <p:grpSpPr>
            <a:xfrm>
              <a:off x="457231" y="1463040"/>
              <a:ext cx="4267137" cy="4587563"/>
              <a:chOff x="457231" y="1463040"/>
              <a:chExt cx="4267137" cy="4587563"/>
            </a:xfrm>
          </p:grpSpPr>
          <p:pic>
            <p:nvPicPr>
              <p:cNvPr id="6" name="Picture 5">
                <a:extLst>
                  <a:ext uri="{FF2B5EF4-FFF2-40B4-BE49-F238E27FC236}">
                    <a16:creationId xmlns:a16="http://schemas.microsoft.com/office/drawing/2014/main" id="{E8E088B6-1E56-2DB7-EA5E-B2886167B89D}"/>
                  </a:ext>
                </a:extLst>
              </p:cNvPr>
              <p:cNvPicPr>
                <a:picLocks noChangeAspect="1"/>
              </p:cNvPicPr>
              <p:nvPr/>
            </p:nvPicPr>
            <p:blipFill>
              <a:blip r:embed="rId3"/>
              <a:stretch>
                <a:fillRect/>
              </a:stretch>
            </p:blipFill>
            <p:spPr>
              <a:xfrm>
                <a:off x="457231" y="1463040"/>
                <a:ext cx="4267137" cy="4587563"/>
              </a:xfrm>
              <a:prstGeom prst="rect">
                <a:avLst/>
              </a:prstGeom>
              <a:ln>
                <a:solidFill>
                  <a:schemeClr val="bg1">
                    <a:lumMod val="85000"/>
                  </a:schemeClr>
                </a:solidFill>
              </a:ln>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49FFA594-9593-E0D7-DA4F-541C3E5D9BDB}"/>
                  </a:ext>
                </a:extLst>
              </p:cNvPr>
              <p:cNvPicPr>
                <a:picLocks noChangeAspect="1"/>
              </p:cNvPicPr>
              <p:nvPr/>
            </p:nvPicPr>
            <p:blipFill>
              <a:blip r:embed="rId4"/>
              <a:stretch>
                <a:fillRect/>
              </a:stretch>
            </p:blipFill>
            <p:spPr>
              <a:xfrm>
                <a:off x="730250" y="2610907"/>
                <a:ext cx="488950" cy="454025"/>
              </a:xfrm>
              <a:prstGeom prst="rect">
                <a:avLst/>
              </a:prstGeom>
            </p:spPr>
          </p:pic>
          <p:pic>
            <p:nvPicPr>
              <p:cNvPr id="11" name="Picture 10">
                <a:extLst>
                  <a:ext uri="{FF2B5EF4-FFF2-40B4-BE49-F238E27FC236}">
                    <a16:creationId xmlns:a16="http://schemas.microsoft.com/office/drawing/2014/main" id="{2FC1F7F3-367E-B133-9767-98A3BD8D2BBE}"/>
                  </a:ext>
                </a:extLst>
              </p:cNvPr>
              <p:cNvPicPr>
                <a:picLocks noChangeAspect="1"/>
              </p:cNvPicPr>
              <p:nvPr/>
            </p:nvPicPr>
            <p:blipFill>
              <a:blip r:embed="rId4"/>
              <a:stretch>
                <a:fillRect/>
              </a:stretch>
            </p:blipFill>
            <p:spPr>
              <a:xfrm>
                <a:off x="730250" y="3448049"/>
                <a:ext cx="488950" cy="454025"/>
              </a:xfrm>
              <a:prstGeom prst="rect">
                <a:avLst/>
              </a:prstGeom>
            </p:spPr>
          </p:pic>
          <p:pic>
            <p:nvPicPr>
              <p:cNvPr id="12" name="Picture 11">
                <a:extLst>
                  <a:ext uri="{FF2B5EF4-FFF2-40B4-BE49-F238E27FC236}">
                    <a16:creationId xmlns:a16="http://schemas.microsoft.com/office/drawing/2014/main" id="{241B9F55-F0E4-7408-257A-457716496618}"/>
                  </a:ext>
                </a:extLst>
              </p:cNvPr>
              <p:cNvPicPr>
                <a:picLocks noChangeAspect="1"/>
              </p:cNvPicPr>
              <p:nvPr/>
            </p:nvPicPr>
            <p:blipFill>
              <a:blip r:embed="rId4"/>
              <a:stretch>
                <a:fillRect/>
              </a:stretch>
            </p:blipFill>
            <p:spPr>
              <a:xfrm>
                <a:off x="730250" y="4285191"/>
                <a:ext cx="488950" cy="454025"/>
              </a:xfrm>
              <a:prstGeom prst="rect">
                <a:avLst/>
              </a:prstGeom>
            </p:spPr>
          </p:pic>
          <p:pic>
            <p:nvPicPr>
              <p:cNvPr id="13" name="Picture 12">
                <a:extLst>
                  <a:ext uri="{FF2B5EF4-FFF2-40B4-BE49-F238E27FC236}">
                    <a16:creationId xmlns:a16="http://schemas.microsoft.com/office/drawing/2014/main" id="{3C0A3D98-6C25-2DFA-C508-5F66092F91D6}"/>
                  </a:ext>
                </a:extLst>
              </p:cNvPr>
              <p:cNvPicPr>
                <a:picLocks noChangeAspect="1"/>
              </p:cNvPicPr>
              <p:nvPr/>
            </p:nvPicPr>
            <p:blipFill>
              <a:blip r:embed="rId4"/>
              <a:stretch>
                <a:fillRect/>
              </a:stretch>
            </p:blipFill>
            <p:spPr>
              <a:xfrm>
                <a:off x="730250" y="5122333"/>
                <a:ext cx="488950" cy="454025"/>
              </a:xfrm>
              <a:prstGeom prst="rect">
                <a:avLst/>
              </a:prstGeom>
            </p:spPr>
          </p:pic>
        </p:grpSp>
        <p:pic>
          <p:nvPicPr>
            <p:cNvPr id="8" name="Picture 7">
              <a:extLst>
                <a:ext uri="{FF2B5EF4-FFF2-40B4-BE49-F238E27FC236}">
                  <a16:creationId xmlns:a16="http://schemas.microsoft.com/office/drawing/2014/main" id="{D4D1DC40-2D25-AA07-71D7-21A776167B46}"/>
                </a:ext>
              </a:extLst>
            </p:cNvPr>
            <p:cNvPicPr>
              <a:picLocks noChangeAspect="1"/>
            </p:cNvPicPr>
            <p:nvPr/>
          </p:nvPicPr>
          <p:blipFill rotWithShape="1">
            <a:blip r:embed="rId5"/>
            <a:srcRect l="19772" t="34748" r="22965" b="13902"/>
            <a:stretch/>
          </p:blipFill>
          <p:spPr>
            <a:xfrm>
              <a:off x="3301999" y="5770033"/>
              <a:ext cx="1625601" cy="660400"/>
            </a:xfrm>
            <a:prstGeom prst="rect">
              <a:avLst/>
            </a:prstGeom>
          </p:spPr>
        </p:pic>
      </p:grpSp>
      <p:sp>
        <p:nvSpPr>
          <p:cNvPr id="10" name="TextBox 9">
            <a:extLst>
              <a:ext uri="{FF2B5EF4-FFF2-40B4-BE49-F238E27FC236}">
                <a16:creationId xmlns:a16="http://schemas.microsoft.com/office/drawing/2014/main" id="{94F2AF00-B78F-1C54-B322-E4800B5EFBED}"/>
              </a:ext>
            </a:extLst>
          </p:cNvPr>
          <p:cNvSpPr txBox="1"/>
          <p:nvPr/>
        </p:nvSpPr>
        <p:spPr>
          <a:xfrm>
            <a:off x="4927600" y="1463040"/>
            <a:ext cx="3759200" cy="3877985"/>
          </a:xfrm>
          <a:prstGeom prst="rect">
            <a:avLst/>
          </a:prstGeom>
          <a:noFill/>
        </p:spPr>
        <p:txBody>
          <a:bodyPr wrap="square" rtlCol="0">
            <a:spAutoFit/>
          </a:bodyPr>
          <a:lstStyle/>
          <a:p>
            <a:pPr algn="ctr">
              <a:spcAft>
                <a:spcPts val="1800"/>
              </a:spcAft>
            </a:pPr>
            <a:r>
              <a:rPr lang="en-US" sz="2400" dirty="0">
                <a:latin typeface="Arial" panose="020B0604020202020204" pitchFamily="34" charset="0"/>
                <a:cs typeface="Arial" panose="020B0604020202020204" pitchFamily="34" charset="0"/>
              </a:rPr>
              <a:t>All components will be green when the report is ready to submit. </a:t>
            </a:r>
          </a:p>
          <a:p>
            <a:pPr algn="ctr">
              <a:spcAft>
                <a:spcPts val="1800"/>
              </a:spcAft>
            </a:pPr>
            <a:r>
              <a:rPr lang="en-US" sz="2400" dirty="0">
                <a:latin typeface="Arial" panose="020B0604020202020204" pitchFamily="34" charset="0"/>
                <a:cs typeface="Arial" panose="020B0604020202020204" pitchFamily="34" charset="0"/>
              </a:rPr>
              <a:t>The Chief School Administrator must click the blue SUBMIT button at the bottom right corner. </a:t>
            </a:r>
          </a:p>
          <a:p>
            <a:pPr algn="ctr"/>
            <a:r>
              <a:rPr lang="en-US" sz="2400" dirty="0">
                <a:latin typeface="Arial" panose="020B0604020202020204" pitchFamily="34" charset="0"/>
                <a:cs typeface="Arial" panose="020B0604020202020204" pitchFamily="34" charset="0"/>
              </a:rPr>
              <a:t>The report is now submitted!</a:t>
            </a:r>
          </a:p>
        </p:txBody>
      </p:sp>
      <p:sp>
        <p:nvSpPr>
          <p:cNvPr id="3" name="Date Placeholder 2">
            <a:extLst>
              <a:ext uri="{FF2B5EF4-FFF2-40B4-BE49-F238E27FC236}">
                <a16:creationId xmlns:a16="http://schemas.microsoft.com/office/drawing/2014/main" id="{CFDF8B4D-14EF-C015-161A-0801CA68985E}"/>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1C06AD08-2B2E-0D69-C316-31ED58C5811A}"/>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30</a:t>
            </a:fld>
            <a:endParaRPr lang="en-US"/>
          </a:p>
        </p:txBody>
      </p:sp>
    </p:spTree>
    <p:extLst>
      <p:ext uri="{BB962C8B-B14F-4D97-AF65-F5344CB8AC3E}">
        <p14:creationId xmlns:p14="http://schemas.microsoft.com/office/powerpoint/2010/main" val="1761076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2706-11CC-7506-39C4-4A764F880A5E}"/>
              </a:ext>
            </a:extLst>
          </p:cNvPr>
          <p:cNvSpPr>
            <a:spLocks noGrp="1"/>
          </p:cNvSpPr>
          <p:nvPr>
            <p:ph type="title"/>
          </p:nvPr>
        </p:nvSpPr>
        <p:spPr/>
        <p:txBody>
          <a:bodyPr>
            <a:normAutofit/>
          </a:bodyPr>
          <a:lstStyle/>
          <a:p>
            <a:r>
              <a:rPr lang="en-US" b="1" dirty="0"/>
              <a:t>What’s Next?</a:t>
            </a:r>
          </a:p>
        </p:txBody>
      </p:sp>
      <p:sp>
        <p:nvSpPr>
          <p:cNvPr id="10" name="TextBox 9">
            <a:extLst>
              <a:ext uri="{FF2B5EF4-FFF2-40B4-BE49-F238E27FC236}">
                <a16:creationId xmlns:a16="http://schemas.microsoft.com/office/drawing/2014/main" id="{94F2AF00-B78F-1C54-B322-E4800B5EFBED}"/>
              </a:ext>
            </a:extLst>
          </p:cNvPr>
          <p:cNvSpPr txBox="1"/>
          <p:nvPr/>
        </p:nvSpPr>
        <p:spPr>
          <a:xfrm>
            <a:off x="457200" y="1463040"/>
            <a:ext cx="82296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Once the EEAR is submitted, it is sent to a reviewer at PDE. If the reviewer notes an error, they will return it to the LEA for a revision with a note as to what needs to be revised.  </a:t>
            </a:r>
          </a:p>
        </p:txBody>
      </p:sp>
      <p:pic>
        <p:nvPicPr>
          <p:cNvPr id="8" name="Picture 7" descr="screenshot of tile in FRCPP">
            <a:extLst>
              <a:ext uri="{FF2B5EF4-FFF2-40B4-BE49-F238E27FC236}">
                <a16:creationId xmlns:a16="http://schemas.microsoft.com/office/drawing/2014/main" id="{D127F09B-DD85-9027-42D2-8E23EF615B31}"/>
              </a:ext>
            </a:extLst>
          </p:cNvPr>
          <p:cNvPicPr>
            <a:picLocks noChangeAspect="1"/>
          </p:cNvPicPr>
          <p:nvPr/>
        </p:nvPicPr>
        <p:blipFill>
          <a:blip r:embed="rId3"/>
          <a:stretch>
            <a:fillRect/>
          </a:stretch>
        </p:blipFill>
        <p:spPr>
          <a:xfrm>
            <a:off x="457200" y="3316574"/>
            <a:ext cx="8112657" cy="1569659"/>
          </a:xfrm>
          <a:prstGeom prst="rect">
            <a:avLst/>
          </a:prstGeom>
          <a:ln>
            <a:solidFill>
              <a:schemeClr val="bg1">
                <a:lumMod val="50000"/>
              </a:schemeClr>
            </a:solidFill>
          </a:ln>
        </p:spPr>
      </p:pic>
      <p:sp>
        <p:nvSpPr>
          <p:cNvPr id="3" name="Date Placeholder 2">
            <a:extLst>
              <a:ext uri="{FF2B5EF4-FFF2-40B4-BE49-F238E27FC236}">
                <a16:creationId xmlns:a16="http://schemas.microsoft.com/office/drawing/2014/main" id="{CFDF8B4D-14EF-C015-161A-0801CA68985E}"/>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1C06AD08-2B2E-0D69-C316-31ED58C5811A}"/>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31</a:t>
            </a:fld>
            <a:endParaRPr lang="en-US"/>
          </a:p>
        </p:txBody>
      </p:sp>
    </p:spTree>
    <p:extLst>
      <p:ext uri="{BB962C8B-B14F-4D97-AF65-F5344CB8AC3E}">
        <p14:creationId xmlns:p14="http://schemas.microsoft.com/office/powerpoint/2010/main" val="1441308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2706-11CC-7506-39C4-4A764F880A5E}"/>
              </a:ext>
            </a:extLst>
          </p:cNvPr>
          <p:cNvSpPr>
            <a:spLocks noGrp="1"/>
          </p:cNvSpPr>
          <p:nvPr>
            <p:ph type="title"/>
          </p:nvPr>
        </p:nvSpPr>
        <p:spPr/>
        <p:txBody>
          <a:bodyPr>
            <a:normAutofit/>
          </a:bodyPr>
          <a:lstStyle/>
          <a:p>
            <a:r>
              <a:rPr lang="en-US" b="1" dirty="0"/>
              <a:t>In Revision</a:t>
            </a:r>
          </a:p>
        </p:txBody>
      </p:sp>
      <p:pic>
        <p:nvPicPr>
          <p:cNvPr id="7" name="Picture 6" descr="Screenshot of Summary page when a report has been sent back">
            <a:extLst>
              <a:ext uri="{FF2B5EF4-FFF2-40B4-BE49-F238E27FC236}">
                <a16:creationId xmlns:a16="http://schemas.microsoft.com/office/drawing/2014/main" id="{F9DC6355-EEAC-43B7-6701-04AAB6E8AF5D}"/>
              </a:ext>
            </a:extLst>
          </p:cNvPr>
          <p:cNvPicPr>
            <a:picLocks noChangeAspect="1"/>
          </p:cNvPicPr>
          <p:nvPr/>
        </p:nvPicPr>
        <p:blipFill>
          <a:blip r:embed="rId3"/>
          <a:stretch>
            <a:fillRect/>
          </a:stretch>
        </p:blipFill>
        <p:spPr>
          <a:xfrm>
            <a:off x="457200" y="1463040"/>
            <a:ext cx="5384276" cy="4893310"/>
          </a:xfrm>
          <a:prstGeom prst="rect">
            <a:avLst/>
          </a:prstGeom>
          <a:ln>
            <a:solidFill>
              <a:schemeClr val="bg1">
                <a:lumMod val="85000"/>
              </a:schemeClr>
            </a:solidFill>
          </a:ln>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94F2AF00-B78F-1C54-B322-E4800B5EFBED}"/>
              </a:ext>
            </a:extLst>
          </p:cNvPr>
          <p:cNvSpPr txBox="1"/>
          <p:nvPr/>
        </p:nvSpPr>
        <p:spPr>
          <a:xfrm>
            <a:off x="6103091" y="2755533"/>
            <a:ext cx="2583709" cy="2308324"/>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Should your report need a revision, the area needing attention will have a red exclamation mark</a:t>
            </a:r>
          </a:p>
        </p:txBody>
      </p:sp>
      <p:sp>
        <p:nvSpPr>
          <p:cNvPr id="3" name="Date Placeholder 2">
            <a:extLst>
              <a:ext uri="{FF2B5EF4-FFF2-40B4-BE49-F238E27FC236}">
                <a16:creationId xmlns:a16="http://schemas.microsoft.com/office/drawing/2014/main" id="{CFDF8B4D-14EF-C015-161A-0801CA68985E}"/>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1C06AD08-2B2E-0D69-C316-31ED58C5811A}"/>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32</a:t>
            </a:fld>
            <a:endParaRPr lang="en-US"/>
          </a:p>
        </p:txBody>
      </p:sp>
    </p:spTree>
    <p:extLst>
      <p:ext uri="{BB962C8B-B14F-4D97-AF65-F5344CB8AC3E}">
        <p14:creationId xmlns:p14="http://schemas.microsoft.com/office/powerpoint/2010/main" val="4088545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2706-11CC-7506-39C4-4A764F880A5E}"/>
              </a:ext>
            </a:extLst>
          </p:cNvPr>
          <p:cNvSpPr>
            <a:spLocks noGrp="1"/>
          </p:cNvSpPr>
          <p:nvPr>
            <p:ph type="title"/>
          </p:nvPr>
        </p:nvSpPr>
        <p:spPr/>
        <p:txBody>
          <a:bodyPr>
            <a:normAutofit/>
          </a:bodyPr>
          <a:lstStyle/>
          <a:p>
            <a:r>
              <a:rPr lang="en-US" b="1" dirty="0"/>
              <a:t>Common Errors </a:t>
            </a:r>
          </a:p>
        </p:txBody>
      </p:sp>
      <p:sp>
        <p:nvSpPr>
          <p:cNvPr id="10" name="TextBox 9">
            <a:extLst>
              <a:ext uri="{FF2B5EF4-FFF2-40B4-BE49-F238E27FC236}">
                <a16:creationId xmlns:a16="http://schemas.microsoft.com/office/drawing/2014/main" id="{94F2AF00-B78F-1C54-B322-E4800B5EFBED}"/>
              </a:ext>
            </a:extLst>
          </p:cNvPr>
          <p:cNvSpPr txBox="1"/>
          <p:nvPr/>
        </p:nvSpPr>
        <p:spPr>
          <a:xfrm>
            <a:off x="457200" y="1463040"/>
            <a:ext cx="82296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number in the Total Rated (TR) column MUST match the ESSA Total.</a:t>
            </a:r>
          </a:p>
        </p:txBody>
      </p:sp>
      <p:grpSp>
        <p:nvGrpSpPr>
          <p:cNvPr id="6" name="Group 5" descr="Screenshot of fields with errors - ESSA Ratings missing">
            <a:extLst>
              <a:ext uri="{FF2B5EF4-FFF2-40B4-BE49-F238E27FC236}">
                <a16:creationId xmlns:a16="http://schemas.microsoft.com/office/drawing/2014/main" id="{21D64F53-D43F-4B7A-EA72-AA31217EACF0}"/>
              </a:ext>
            </a:extLst>
          </p:cNvPr>
          <p:cNvGrpSpPr/>
          <p:nvPr/>
        </p:nvGrpSpPr>
        <p:grpSpPr>
          <a:xfrm>
            <a:off x="575929" y="2530769"/>
            <a:ext cx="7790305" cy="1844143"/>
            <a:chOff x="575929" y="2436179"/>
            <a:chExt cx="7790305" cy="1844143"/>
          </a:xfrm>
        </p:grpSpPr>
        <p:pic>
          <p:nvPicPr>
            <p:cNvPr id="8" name="Picture 7">
              <a:extLst>
                <a:ext uri="{FF2B5EF4-FFF2-40B4-BE49-F238E27FC236}">
                  <a16:creationId xmlns:a16="http://schemas.microsoft.com/office/drawing/2014/main" id="{BEB3F8DD-3177-A6C5-DC34-CD66BB128B95}"/>
                </a:ext>
              </a:extLst>
            </p:cNvPr>
            <p:cNvPicPr>
              <a:picLocks noChangeAspect="1"/>
            </p:cNvPicPr>
            <p:nvPr/>
          </p:nvPicPr>
          <p:blipFill>
            <a:blip r:embed="rId3"/>
            <a:stretch>
              <a:fillRect/>
            </a:stretch>
          </p:blipFill>
          <p:spPr>
            <a:xfrm>
              <a:off x="575929" y="2436179"/>
              <a:ext cx="7790305" cy="1390396"/>
            </a:xfrm>
            <a:prstGeom prst="rect">
              <a:avLst/>
            </a:prstGeom>
            <a:ln>
              <a:solidFill>
                <a:schemeClr val="bg1">
                  <a:lumMod val="85000"/>
                </a:schemeClr>
              </a:solidFill>
            </a:ln>
            <a:effectLst>
              <a:outerShdw blurRad="63500" sx="102000" sy="102000" algn="ctr" rotWithShape="0">
                <a:prstClr val="black">
                  <a:alpha val="40000"/>
                </a:prstClr>
              </a:outerShdw>
            </a:effectLst>
          </p:spPr>
        </p:pic>
        <p:sp>
          <p:nvSpPr>
            <p:cNvPr id="9" name="Arrow: Up 8">
              <a:extLst>
                <a:ext uri="{FF2B5EF4-FFF2-40B4-BE49-F238E27FC236}">
                  <a16:creationId xmlns:a16="http://schemas.microsoft.com/office/drawing/2014/main" id="{CE0359C2-630A-7C2E-8BB9-4E8BEF10022E}"/>
                </a:ext>
              </a:extLst>
            </p:cNvPr>
            <p:cNvSpPr/>
            <p:nvPr/>
          </p:nvSpPr>
          <p:spPr>
            <a:xfrm>
              <a:off x="4754341" y="3474720"/>
              <a:ext cx="255181" cy="805602"/>
            </a:xfrm>
            <a:prstGeom prst="upArrow">
              <a:avLst/>
            </a:prstGeom>
            <a:solidFill>
              <a:srgbClr val="003C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78D530C9-4BCA-D55F-E032-50E03E5C3DB8}"/>
                </a:ext>
              </a:extLst>
            </p:cNvPr>
            <p:cNvSpPr/>
            <p:nvPr/>
          </p:nvSpPr>
          <p:spPr>
            <a:xfrm>
              <a:off x="7429349" y="3474720"/>
              <a:ext cx="255181" cy="805602"/>
            </a:xfrm>
            <a:prstGeom prst="upArrow">
              <a:avLst/>
            </a:prstGeom>
            <a:solidFill>
              <a:srgbClr val="003C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9ADAB6C3-9C30-3946-027A-D65E552E9BB5}"/>
              </a:ext>
            </a:extLst>
          </p:cNvPr>
          <p:cNvSpPr txBox="1"/>
          <p:nvPr/>
        </p:nvSpPr>
        <p:spPr>
          <a:xfrm>
            <a:off x="575928" y="4680450"/>
            <a:ext cx="7790305" cy="461665"/>
          </a:xfrm>
          <a:prstGeom prst="rect">
            <a:avLst/>
          </a:prstGeom>
          <a:noFill/>
          <a:ln>
            <a:solidFill>
              <a:schemeClr val="bg1">
                <a:lumMod val="85000"/>
              </a:schemeClr>
            </a:solidFill>
          </a:ln>
        </p:spPr>
        <p:txBody>
          <a:bodyPr wrap="square" rtlCol="0">
            <a:spAutoFit/>
          </a:bodyPr>
          <a:lstStyle/>
          <a:p>
            <a:pPr algn="ctr"/>
            <a:r>
              <a:rPr lang="en-US" sz="2400" dirty="0">
                <a:latin typeface="Arial" panose="020B0604020202020204" pitchFamily="34" charset="0"/>
                <a:cs typeface="Arial" panose="020B0604020202020204" pitchFamily="34" charset="0"/>
              </a:rPr>
              <a:t>You may ONLY type in the boxes with a </a:t>
            </a:r>
            <a:r>
              <a:rPr lang="en-US" sz="2400" dirty="0">
                <a:solidFill>
                  <a:srgbClr val="FF0000"/>
                </a:solidFill>
                <a:latin typeface="Arial" panose="020B0604020202020204" pitchFamily="34" charset="0"/>
                <a:cs typeface="Arial" panose="020B0604020202020204" pitchFamily="34" charset="0"/>
              </a:rPr>
              <a:t>red asterisks</a:t>
            </a:r>
            <a:r>
              <a:rPr lang="en-US" sz="2400" dirty="0">
                <a:latin typeface="Arial" panose="020B0604020202020204" pitchFamily="34" charset="0"/>
                <a:cs typeface="Arial" panose="020B0604020202020204" pitchFamily="34" charset="0"/>
              </a:rPr>
              <a:t>.</a:t>
            </a:r>
          </a:p>
        </p:txBody>
      </p:sp>
      <p:sp>
        <p:nvSpPr>
          <p:cNvPr id="3" name="Date Placeholder 2">
            <a:extLst>
              <a:ext uri="{FF2B5EF4-FFF2-40B4-BE49-F238E27FC236}">
                <a16:creationId xmlns:a16="http://schemas.microsoft.com/office/drawing/2014/main" id="{CFDF8B4D-14EF-C015-161A-0801CA68985E}"/>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1C06AD08-2B2E-0D69-C316-31ED58C5811A}"/>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33</a:t>
            </a:fld>
            <a:endParaRPr lang="en-US"/>
          </a:p>
        </p:txBody>
      </p:sp>
    </p:spTree>
    <p:extLst>
      <p:ext uri="{BB962C8B-B14F-4D97-AF65-F5344CB8AC3E}">
        <p14:creationId xmlns:p14="http://schemas.microsoft.com/office/powerpoint/2010/main" val="2135896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2706-11CC-7506-39C4-4A764F880A5E}"/>
              </a:ext>
            </a:extLst>
          </p:cNvPr>
          <p:cNvSpPr>
            <a:spLocks noGrp="1"/>
          </p:cNvSpPr>
          <p:nvPr>
            <p:ph type="title"/>
          </p:nvPr>
        </p:nvSpPr>
        <p:spPr/>
        <p:txBody>
          <a:bodyPr>
            <a:normAutofit/>
          </a:bodyPr>
          <a:lstStyle/>
          <a:p>
            <a:r>
              <a:rPr lang="en-US" b="1" dirty="0"/>
              <a:t>Common Errors</a:t>
            </a:r>
          </a:p>
        </p:txBody>
      </p:sp>
      <p:sp>
        <p:nvSpPr>
          <p:cNvPr id="10" name="TextBox 9">
            <a:extLst>
              <a:ext uri="{FF2B5EF4-FFF2-40B4-BE49-F238E27FC236}">
                <a16:creationId xmlns:a16="http://schemas.microsoft.com/office/drawing/2014/main" id="{94F2AF00-B78F-1C54-B322-E4800B5EFBED}"/>
              </a:ext>
            </a:extLst>
          </p:cNvPr>
          <p:cNvSpPr txBox="1"/>
          <p:nvPr/>
        </p:nvSpPr>
        <p:spPr>
          <a:xfrm>
            <a:off x="457200" y="1463040"/>
            <a:ext cx="8195926" cy="2616101"/>
          </a:xfrm>
          <a:prstGeom prst="rect">
            <a:avLst/>
          </a:prstGeom>
          <a:noFill/>
        </p:spPr>
        <p:txBody>
          <a:bodyPr wrap="square" lIns="91440" tIns="45720" rIns="91440" bIns="45720" rtlCol="0" anchor="t">
            <a:spAutoFit/>
          </a:bodyPr>
          <a:lstStyle/>
          <a:p>
            <a:pPr marL="342900" indent="-34290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In the Principal Ratings &amp; Non-Teaching Professionals segments, all professional staff ratings must be included.</a:t>
            </a:r>
          </a:p>
          <a:p>
            <a:pPr marL="342900" indent="-34290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If professional staff are shared between schools, enter a number up to TWO DECIMAL PLACES for Principals and Non-Teaching Professionals.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Special Ed Supervisors must be included in the Principal Ratings.</a:t>
            </a:r>
          </a:p>
        </p:txBody>
      </p:sp>
      <p:grpSp>
        <p:nvGrpSpPr>
          <p:cNvPr id="23" name="Group 22" descr="Screenshot of principal rating pages with one school missing data">
            <a:extLst>
              <a:ext uri="{FF2B5EF4-FFF2-40B4-BE49-F238E27FC236}">
                <a16:creationId xmlns:a16="http://schemas.microsoft.com/office/drawing/2014/main" id="{A518DE83-CF48-8955-30EC-903626A6D95F}"/>
              </a:ext>
            </a:extLst>
          </p:cNvPr>
          <p:cNvGrpSpPr/>
          <p:nvPr/>
        </p:nvGrpSpPr>
        <p:grpSpPr>
          <a:xfrm>
            <a:off x="687684" y="4143594"/>
            <a:ext cx="7999116" cy="1598018"/>
            <a:chOff x="924907" y="3773214"/>
            <a:chExt cx="7999116" cy="1598018"/>
          </a:xfrm>
        </p:grpSpPr>
        <p:pic>
          <p:nvPicPr>
            <p:cNvPr id="7" name="Picture 6">
              <a:extLst>
                <a:ext uri="{FF2B5EF4-FFF2-40B4-BE49-F238E27FC236}">
                  <a16:creationId xmlns:a16="http://schemas.microsoft.com/office/drawing/2014/main" id="{F0C786C7-E0E8-0B09-FDCB-8090A60586E7}"/>
                </a:ext>
              </a:extLst>
            </p:cNvPr>
            <p:cNvPicPr>
              <a:picLocks noChangeAspect="1"/>
            </p:cNvPicPr>
            <p:nvPr/>
          </p:nvPicPr>
          <p:blipFill rotWithShape="1">
            <a:blip r:embed="rId3"/>
            <a:srcRect l="2794" t="9375" r="5242" b="22711"/>
            <a:stretch/>
          </p:blipFill>
          <p:spPr>
            <a:xfrm>
              <a:off x="924908" y="3773214"/>
              <a:ext cx="7104995" cy="1598018"/>
            </a:xfrm>
            <a:prstGeom prst="rect">
              <a:avLst/>
            </a:prstGeom>
            <a:ln>
              <a:solidFill>
                <a:schemeClr val="bg1">
                  <a:lumMod val="85000"/>
                </a:schemeClr>
              </a:solidFill>
            </a:ln>
            <a:effectLst>
              <a:outerShdw blurRad="63500" sx="102000" sy="102000" algn="ctr" rotWithShape="0">
                <a:prstClr val="black">
                  <a:alpha val="40000"/>
                </a:prstClr>
              </a:outerShdw>
            </a:effectLst>
          </p:spPr>
        </p:pic>
        <p:grpSp>
          <p:nvGrpSpPr>
            <p:cNvPr id="11" name="Group 10">
              <a:extLst>
                <a:ext uri="{FF2B5EF4-FFF2-40B4-BE49-F238E27FC236}">
                  <a16:creationId xmlns:a16="http://schemas.microsoft.com/office/drawing/2014/main" id="{B1145568-BC40-66EB-F11A-F3C70A754865}"/>
                </a:ext>
              </a:extLst>
            </p:cNvPr>
            <p:cNvGrpSpPr/>
            <p:nvPr/>
          </p:nvGrpSpPr>
          <p:grpSpPr>
            <a:xfrm>
              <a:off x="924907" y="4172608"/>
              <a:ext cx="7999116" cy="1198623"/>
              <a:chOff x="924907" y="4172608"/>
              <a:chExt cx="7999116" cy="1198623"/>
            </a:xfrm>
          </p:grpSpPr>
          <p:sp>
            <p:nvSpPr>
              <p:cNvPr id="16" name="Arrow: Left 15">
                <a:extLst>
                  <a:ext uri="{FF2B5EF4-FFF2-40B4-BE49-F238E27FC236}">
                    <a16:creationId xmlns:a16="http://schemas.microsoft.com/office/drawing/2014/main" id="{A373DB60-3CE7-579B-82B5-34A36E1E2B51}"/>
                  </a:ext>
                </a:extLst>
              </p:cNvPr>
              <p:cNvSpPr/>
              <p:nvPr/>
            </p:nvSpPr>
            <p:spPr>
              <a:xfrm>
                <a:off x="7840717" y="4572000"/>
                <a:ext cx="730779" cy="410672"/>
              </a:xfrm>
              <a:prstGeom prst="leftArrow">
                <a:avLst/>
              </a:prstGeom>
              <a:solidFill>
                <a:srgbClr val="003C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quot;Not Allowed&quot; Symbol 16">
                <a:extLst>
                  <a:ext uri="{FF2B5EF4-FFF2-40B4-BE49-F238E27FC236}">
                    <a16:creationId xmlns:a16="http://schemas.microsoft.com/office/drawing/2014/main" id="{824F5D7A-720E-41D9-04D7-58503E98AB73}"/>
                  </a:ext>
                </a:extLst>
              </p:cNvPr>
              <p:cNvSpPr/>
              <p:nvPr/>
            </p:nvSpPr>
            <p:spPr>
              <a:xfrm>
                <a:off x="8636944" y="4618968"/>
                <a:ext cx="287079" cy="314979"/>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7399C853-86DA-2504-62F9-E10974AEE455}"/>
                  </a:ext>
                </a:extLst>
              </p:cNvPr>
              <p:cNvSpPr/>
              <p:nvPr/>
            </p:nvSpPr>
            <p:spPr>
              <a:xfrm>
                <a:off x="924909" y="4172608"/>
                <a:ext cx="1008993" cy="369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D195B7-2E98-863A-0FBC-CB4C8013BFAA}"/>
                  </a:ext>
                </a:extLst>
              </p:cNvPr>
              <p:cNvSpPr/>
              <p:nvPr/>
            </p:nvSpPr>
            <p:spPr>
              <a:xfrm>
                <a:off x="924909" y="5001575"/>
                <a:ext cx="1860332" cy="369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A4F9D34-91CD-9451-5BB1-4D6D026DD719}"/>
                  </a:ext>
                </a:extLst>
              </p:cNvPr>
              <p:cNvSpPr/>
              <p:nvPr/>
            </p:nvSpPr>
            <p:spPr>
              <a:xfrm>
                <a:off x="924907" y="4572000"/>
                <a:ext cx="1760486" cy="401186"/>
              </a:xfrm>
              <a:prstGeom prst="rect">
                <a:avLst/>
              </a:prstGeom>
              <a:solidFill>
                <a:srgbClr val="EB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Date Placeholder 2">
            <a:extLst>
              <a:ext uri="{FF2B5EF4-FFF2-40B4-BE49-F238E27FC236}">
                <a16:creationId xmlns:a16="http://schemas.microsoft.com/office/drawing/2014/main" id="{CFDF8B4D-14EF-C015-161A-0801CA68985E}"/>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1C06AD08-2B2E-0D69-C316-31ED58C5811A}"/>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34</a:t>
            </a:fld>
            <a:endParaRPr lang="en-US"/>
          </a:p>
        </p:txBody>
      </p:sp>
    </p:spTree>
    <p:extLst>
      <p:ext uri="{BB962C8B-B14F-4D97-AF65-F5344CB8AC3E}">
        <p14:creationId xmlns:p14="http://schemas.microsoft.com/office/powerpoint/2010/main" val="3052259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2706-11CC-7506-39C4-4A764F880A5E}"/>
              </a:ext>
            </a:extLst>
          </p:cNvPr>
          <p:cNvSpPr>
            <a:spLocks noGrp="1"/>
          </p:cNvSpPr>
          <p:nvPr>
            <p:ph type="title"/>
          </p:nvPr>
        </p:nvSpPr>
        <p:spPr/>
        <p:txBody>
          <a:bodyPr>
            <a:normAutofit/>
          </a:bodyPr>
          <a:lstStyle/>
          <a:p>
            <a:r>
              <a:rPr lang="en-US" b="1" dirty="0"/>
              <a:t>Resubmission</a:t>
            </a:r>
          </a:p>
        </p:txBody>
      </p:sp>
      <p:sp>
        <p:nvSpPr>
          <p:cNvPr id="3" name="Date Placeholder 2">
            <a:extLst>
              <a:ext uri="{FF2B5EF4-FFF2-40B4-BE49-F238E27FC236}">
                <a16:creationId xmlns:a16="http://schemas.microsoft.com/office/drawing/2014/main" id="{CFDF8B4D-14EF-C015-161A-0801CA68985E}"/>
              </a:ext>
            </a:extLst>
          </p:cNvPr>
          <p:cNvSpPr>
            <a:spLocks noGrp="1"/>
          </p:cNvSpPr>
          <p:nvPr>
            <p:ph type="dt" sz="half" idx="10"/>
          </p:nvPr>
        </p:nvSpPr>
        <p:spPr/>
        <p:txBody>
          <a:bodyPr/>
          <a:lstStyle/>
          <a:p>
            <a:fld id="{B931F4DF-3504-4A5A-ACA1-B091F23F45D1}" type="datetime1">
              <a:rPr lang="en-US" smtClean="0"/>
              <a:t>1/17/2024</a:t>
            </a:fld>
            <a:endParaRPr lang="en-US" dirty="0"/>
          </a:p>
        </p:txBody>
      </p:sp>
      <p:sp>
        <p:nvSpPr>
          <p:cNvPr id="4" name="Slide Number Placeholder 3">
            <a:extLst>
              <a:ext uri="{FF2B5EF4-FFF2-40B4-BE49-F238E27FC236}">
                <a16:creationId xmlns:a16="http://schemas.microsoft.com/office/drawing/2014/main" id="{1C06AD08-2B2E-0D69-C316-31ED58C5811A}"/>
              </a:ext>
            </a:extLst>
          </p:cNvPr>
          <p:cNvSpPr>
            <a:spLocks noGrp="1"/>
          </p:cNvSpPr>
          <p:nvPr>
            <p:ph type="sldNum" sz="quarter" idx="12"/>
          </p:nvPr>
        </p:nvSpPr>
        <p:spPr/>
        <p:txBody>
          <a:bodyPr/>
          <a:lstStyle/>
          <a:p>
            <a:fld id="{680C5762-CF65-4775-9966-A58D40CC61B9}" type="slidenum">
              <a:rPr lang="en-US" smtClean="0"/>
              <a:t>35</a:t>
            </a:fld>
            <a:endParaRPr lang="en-US"/>
          </a:p>
        </p:txBody>
      </p:sp>
      <p:sp>
        <p:nvSpPr>
          <p:cNvPr id="10" name="TextBox 9">
            <a:extLst>
              <a:ext uri="{FF2B5EF4-FFF2-40B4-BE49-F238E27FC236}">
                <a16:creationId xmlns:a16="http://schemas.microsoft.com/office/drawing/2014/main" id="{94F2AF00-B78F-1C54-B322-E4800B5EFBED}"/>
              </a:ext>
            </a:extLst>
          </p:cNvPr>
          <p:cNvSpPr txBox="1"/>
          <p:nvPr/>
        </p:nvSpPr>
        <p:spPr>
          <a:xfrm>
            <a:off x="457200" y="1463040"/>
            <a:ext cx="8329448" cy="387798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Once you have fixed the error, the </a:t>
            </a:r>
            <a:r>
              <a:rPr lang="en-US" sz="2400" b="1" dirty="0">
                <a:latin typeface="Arial" panose="020B0604020202020204" pitchFamily="34" charset="0"/>
                <a:cs typeface="Arial" panose="020B0604020202020204" pitchFamily="34" charset="0"/>
              </a:rPr>
              <a:t>RED EXCLAMATION MARK WILL REMAIN</a:t>
            </a:r>
            <a:r>
              <a:rPr lang="en-US" sz="2400" dirty="0">
                <a:latin typeface="Arial" panose="020B0604020202020204" pitchFamily="34" charset="0"/>
                <a:cs typeface="Arial" panose="020B0604020202020204" pitchFamily="34" charset="0"/>
              </a:rPr>
              <a:t>.	     It alerts PDE to review the page that was initially marked incorrect.</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Chief School Administrator will need to </a:t>
            </a:r>
            <a:r>
              <a:rPr lang="en-US" sz="2400" b="1" dirty="0">
                <a:latin typeface="Arial" panose="020B0604020202020204" pitchFamily="34" charset="0"/>
                <a:cs typeface="Arial" panose="020B0604020202020204" pitchFamily="34" charset="0"/>
              </a:rPr>
              <a:t>RE-SIGN </a:t>
            </a:r>
            <a:r>
              <a:rPr lang="en-US" sz="2400" dirty="0">
                <a:latin typeface="Arial" panose="020B0604020202020204" pitchFamily="34" charset="0"/>
                <a:cs typeface="Arial" panose="020B0604020202020204" pitchFamily="34" charset="0"/>
              </a:rPr>
              <a:t>the report on the Signatures and Assurances page.</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Finally, the Chief School Administrator will need to submit the report by clicking the blue Submit button found on the Summary Checklist and Submission page. </a:t>
            </a:r>
          </a:p>
          <a:p>
            <a:pPr marL="342900" indent="-342900">
              <a:spcAft>
                <a:spcPts val="800"/>
              </a:spcAft>
              <a:buFont typeface="Arial" panose="020B0604020202020204" pitchFamily="34" charset="0"/>
              <a:buChar char="•"/>
            </a:pPr>
            <a:r>
              <a:rPr lang="en-US" sz="2400" dirty="0">
                <a:latin typeface="Arial" panose="020B0604020202020204" pitchFamily="34" charset="0"/>
                <a:cs typeface="Arial" panose="020B0604020202020204" pitchFamily="34" charset="0"/>
              </a:rPr>
              <a:t>PDE will then review the report.</a:t>
            </a:r>
          </a:p>
        </p:txBody>
      </p:sp>
      <p:pic>
        <p:nvPicPr>
          <p:cNvPr id="7" name="Picture 6" descr="Red Exclamation mark found in revision reports">
            <a:extLst>
              <a:ext uri="{FF2B5EF4-FFF2-40B4-BE49-F238E27FC236}">
                <a16:creationId xmlns:a16="http://schemas.microsoft.com/office/drawing/2014/main" id="{B55C096E-1DD6-27D0-4D50-D21BD3BD65D2}"/>
              </a:ext>
            </a:extLst>
          </p:cNvPr>
          <p:cNvPicPr>
            <a:picLocks noChangeAspect="1"/>
          </p:cNvPicPr>
          <p:nvPr/>
        </p:nvPicPr>
        <p:blipFill>
          <a:blip r:embed="rId3"/>
          <a:stretch>
            <a:fillRect/>
          </a:stretch>
        </p:blipFill>
        <p:spPr>
          <a:xfrm>
            <a:off x="4125310" y="1839782"/>
            <a:ext cx="457200" cy="409575"/>
          </a:xfrm>
          <a:prstGeom prst="rect">
            <a:avLst/>
          </a:prstGeom>
        </p:spPr>
      </p:pic>
    </p:spTree>
    <p:extLst>
      <p:ext uri="{BB962C8B-B14F-4D97-AF65-F5344CB8AC3E}">
        <p14:creationId xmlns:p14="http://schemas.microsoft.com/office/powerpoint/2010/main" val="1609833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2706-11CC-7506-39C4-4A764F880A5E}"/>
              </a:ext>
            </a:extLst>
          </p:cNvPr>
          <p:cNvSpPr>
            <a:spLocks noGrp="1"/>
          </p:cNvSpPr>
          <p:nvPr>
            <p:ph type="title"/>
          </p:nvPr>
        </p:nvSpPr>
        <p:spPr/>
        <p:txBody>
          <a:bodyPr>
            <a:normAutofit/>
          </a:bodyPr>
          <a:lstStyle/>
          <a:p>
            <a:r>
              <a:rPr lang="en-US" b="1" dirty="0"/>
              <a:t>Checking EEAR Status</a:t>
            </a:r>
          </a:p>
        </p:txBody>
      </p:sp>
      <p:pic>
        <p:nvPicPr>
          <p:cNvPr id="13" name="Picture 12" descr="Not Started Tile">
            <a:extLst>
              <a:ext uri="{FF2B5EF4-FFF2-40B4-BE49-F238E27FC236}">
                <a16:creationId xmlns:a16="http://schemas.microsoft.com/office/drawing/2014/main" id="{CA9C0428-2AA4-9CBF-66F5-D47120367A57}"/>
              </a:ext>
            </a:extLst>
          </p:cNvPr>
          <p:cNvPicPr>
            <a:picLocks noChangeAspect="1"/>
          </p:cNvPicPr>
          <p:nvPr/>
        </p:nvPicPr>
        <p:blipFill rotWithShape="1">
          <a:blip r:embed="rId3"/>
          <a:srcRect b="5918"/>
          <a:stretch/>
        </p:blipFill>
        <p:spPr>
          <a:xfrm>
            <a:off x="457200" y="1441006"/>
            <a:ext cx="5919962" cy="1102316"/>
          </a:xfrm>
          <a:prstGeom prst="rect">
            <a:avLst/>
          </a:prstGeom>
          <a:ln>
            <a:solidFill>
              <a:schemeClr val="bg1">
                <a:lumMod val="50000"/>
              </a:schemeClr>
            </a:solidFill>
          </a:ln>
        </p:spPr>
      </p:pic>
      <p:pic>
        <p:nvPicPr>
          <p:cNvPr id="11" name="Picture 10" descr="In Progress Tile">
            <a:extLst>
              <a:ext uri="{FF2B5EF4-FFF2-40B4-BE49-F238E27FC236}">
                <a16:creationId xmlns:a16="http://schemas.microsoft.com/office/drawing/2014/main" id="{EA182649-84CB-ADAB-CD6C-14E29C27F0CD}"/>
              </a:ext>
            </a:extLst>
          </p:cNvPr>
          <p:cNvPicPr>
            <a:picLocks noChangeAspect="1"/>
          </p:cNvPicPr>
          <p:nvPr/>
        </p:nvPicPr>
        <p:blipFill rotWithShape="1">
          <a:blip r:embed="rId4"/>
          <a:srcRect b="15674"/>
          <a:stretch/>
        </p:blipFill>
        <p:spPr>
          <a:xfrm>
            <a:off x="457199" y="2700581"/>
            <a:ext cx="5919992" cy="1124248"/>
          </a:xfrm>
          <a:prstGeom prst="rect">
            <a:avLst/>
          </a:prstGeom>
          <a:ln>
            <a:solidFill>
              <a:schemeClr val="bg1">
                <a:lumMod val="50000"/>
              </a:schemeClr>
            </a:solidFill>
          </a:ln>
        </p:spPr>
      </p:pic>
      <p:pic>
        <p:nvPicPr>
          <p:cNvPr id="15" name="Picture 14" descr="Ready for Submittal tile">
            <a:extLst>
              <a:ext uri="{FF2B5EF4-FFF2-40B4-BE49-F238E27FC236}">
                <a16:creationId xmlns:a16="http://schemas.microsoft.com/office/drawing/2014/main" id="{B2DA569E-0422-A406-668A-6DF22A9528B9}"/>
              </a:ext>
            </a:extLst>
          </p:cNvPr>
          <p:cNvPicPr>
            <a:picLocks noChangeAspect="1"/>
          </p:cNvPicPr>
          <p:nvPr/>
        </p:nvPicPr>
        <p:blipFill>
          <a:blip r:embed="rId5"/>
          <a:stretch>
            <a:fillRect/>
          </a:stretch>
        </p:blipFill>
        <p:spPr>
          <a:xfrm>
            <a:off x="457199" y="3971070"/>
            <a:ext cx="5921320" cy="1133869"/>
          </a:xfrm>
          <a:prstGeom prst="rect">
            <a:avLst/>
          </a:prstGeom>
          <a:ln>
            <a:solidFill>
              <a:schemeClr val="bg1">
                <a:lumMod val="50000"/>
              </a:schemeClr>
            </a:solidFill>
          </a:ln>
        </p:spPr>
      </p:pic>
      <p:grpSp>
        <p:nvGrpSpPr>
          <p:cNvPr id="20" name="Group 19" descr="Submitted Tile">
            <a:extLst>
              <a:ext uri="{FF2B5EF4-FFF2-40B4-BE49-F238E27FC236}">
                <a16:creationId xmlns:a16="http://schemas.microsoft.com/office/drawing/2014/main" id="{4BA8B4A5-D553-F092-B344-E4D93D25A1D3}"/>
              </a:ext>
            </a:extLst>
          </p:cNvPr>
          <p:cNvGrpSpPr/>
          <p:nvPr/>
        </p:nvGrpSpPr>
        <p:grpSpPr>
          <a:xfrm>
            <a:off x="457199" y="5262198"/>
            <a:ext cx="5888517" cy="1224899"/>
            <a:chOff x="457199" y="5328301"/>
            <a:chExt cx="6080760" cy="1176522"/>
          </a:xfrm>
        </p:grpSpPr>
        <p:pic>
          <p:nvPicPr>
            <p:cNvPr id="17" name="Picture 16">
              <a:extLst>
                <a:ext uri="{FF2B5EF4-FFF2-40B4-BE49-F238E27FC236}">
                  <a16:creationId xmlns:a16="http://schemas.microsoft.com/office/drawing/2014/main" id="{2694B42D-98F8-E486-DB04-83BA20183528}"/>
                </a:ext>
              </a:extLst>
            </p:cNvPr>
            <p:cNvPicPr>
              <a:picLocks noChangeAspect="1"/>
            </p:cNvPicPr>
            <p:nvPr/>
          </p:nvPicPr>
          <p:blipFill>
            <a:blip r:embed="rId6"/>
            <a:stretch>
              <a:fillRect/>
            </a:stretch>
          </p:blipFill>
          <p:spPr>
            <a:xfrm>
              <a:off x="457199" y="5328301"/>
              <a:ext cx="6080760" cy="1176522"/>
            </a:xfrm>
            <a:prstGeom prst="rect">
              <a:avLst/>
            </a:prstGeom>
            <a:ln>
              <a:solidFill>
                <a:schemeClr val="bg1">
                  <a:lumMod val="50000"/>
                </a:schemeClr>
              </a:solidFill>
            </a:ln>
          </p:spPr>
        </p:pic>
        <p:sp>
          <p:nvSpPr>
            <p:cNvPr id="19" name="TextBox 18">
              <a:extLst>
                <a:ext uri="{FF2B5EF4-FFF2-40B4-BE49-F238E27FC236}">
                  <a16:creationId xmlns:a16="http://schemas.microsoft.com/office/drawing/2014/main" id="{23DEFB57-F79F-78AC-0DA1-A77C58694223}"/>
                </a:ext>
              </a:extLst>
            </p:cNvPr>
            <p:cNvSpPr txBox="1"/>
            <p:nvPr/>
          </p:nvSpPr>
          <p:spPr>
            <a:xfrm>
              <a:off x="5249334" y="6139590"/>
              <a:ext cx="1253067" cy="307777"/>
            </a:xfrm>
            <a:prstGeom prst="rect">
              <a:avLst/>
            </a:prstGeom>
            <a:solidFill>
              <a:srgbClr val="F2F2F2"/>
            </a:solidFill>
          </p:spPr>
          <p:txBody>
            <a:bodyPr wrap="square" rtlCol="0">
              <a:spAutoFit/>
            </a:bodyPr>
            <a:lstStyle/>
            <a:p>
              <a:r>
                <a:rPr lang="en-US" sz="1400" b="1" dirty="0">
                  <a:solidFill>
                    <a:schemeClr val="tx1">
                      <a:lumMod val="75000"/>
                      <a:lumOff val="25000"/>
                    </a:schemeClr>
                  </a:solidFill>
                  <a:latin typeface="Times New Roman" panose="02020603050405020304" pitchFamily="18" charset="0"/>
                  <a:cs typeface="Times New Roman" panose="02020603050405020304" pitchFamily="18" charset="0"/>
                </a:rPr>
                <a:t>Submitted</a:t>
              </a:r>
            </a:p>
          </p:txBody>
        </p:sp>
      </p:grpSp>
      <p:sp>
        <p:nvSpPr>
          <p:cNvPr id="3" name="Date Placeholder 2">
            <a:extLst>
              <a:ext uri="{FF2B5EF4-FFF2-40B4-BE49-F238E27FC236}">
                <a16:creationId xmlns:a16="http://schemas.microsoft.com/office/drawing/2014/main" id="{CFDF8B4D-14EF-C015-161A-0801CA68985E}"/>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dirty="0"/>
          </a:p>
        </p:txBody>
      </p:sp>
      <p:sp>
        <p:nvSpPr>
          <p:cNvPr id="4" name="Slide Number Placeholder 3">
            <a:extLst>
              <a:ext uri="{FF2B5EF4-FFF2-40B4-BE49-F238E27FC236}">
                <a16:creationId xmlns:a16="http://schemas.microsoft.com/office/drawing/2014/main" id="{1C06AD08-2B2E-0D69-C316-31ED58C5811A}"/>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36</a:t>
            </a:fld>
            <a:endParaRPr lang="en-US"/>
          </a:p>
        </p:txBody>
      </p:sp>
    </p:spTree>
    <p:extLst>
      <p:ext uri="{BB962C8B-B14F-4D97-AF65-F5344CB8AC3E}">
        <p14:creationId xmlns:p14="http://schemas.microsoft.com/office/powerpoint/2010/main" val="3872283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2706-11CC-7506-39C4-4A764F880A5E}"/>
              </a:ext>
            </a:extLst>
          </p:cNvPr>
          <p:cNvSpPr>
            <a:spLocks noGrp="1"/>
          </p:cNvSpPr>
          <p:nvPr>
            <p:ph type="title"/>
          </p:nvPr>
        </p:nvSpPr>
        <p:spPr/>
        <p:txBody>
          <a:bodyPr>
            <a:normAutofit/>
          </a:bodyPr>
          <a:lstStyle/>
          <a:p>
            <a:r>
              <a:rPr lang="en-US" b="1" dirty="0"/>
              <a:t>Checking EEAR Status continued</a:t>
            </a:r>
          </a:p>
        </p:txBody>
      </p:sp>
      <p:pic>
        <p:nvPicPr>
          <p:cNvPr id="17" name="Picture 16" descr="PDE Review tile">
            <a:extLst>
              <a:ext uri="{FF2B5EF4-FFF2-40B4-BE49-F238E27FC236}">
                <a16:creationId xmlns:a16="http://schemas.microsoft.com/office/drawing/2014/main" id="{2694B42D-98F8-E486-DB04-83BA20183528}"/>
              </a:ext>
            </a:extLst>
          </p:cNvPr>
          <p:cNvPicPr>
            <a:picLocks noChangeAspect="1"/>
          </p:cNvPicPr>
          <p:nvPr/>
        </p:nvPicPr>
        <p:blipFill>
          <a:blip r:embed="rId3"/>
          <a:stretch>
            <a:fillRect/>
          </a:stretch>
        </p:blipFill>
        <p:spPr>
          <a:xfrm>
            <a:off x="457201" y="1463040"/>
            <a:ext cx="6080760" cy="1176522"/>
          </a:xfrm>
          <a:prstGeom prst="rect">
            <a:avLst/>
          </a:prstGeom>
          <a:ln>
            <a:solidFill>
              <a:schemeClr val="bg1">
                <a:lumMod val="50000"/>
              </a:schemeClr>
            </a:solidFill>
          </a:ln>
        </p:spPr>
      </p:pic>
      <p:pic>
        <p:nvPicPr>
          <p:cNvPr id="6" name="Picture 5" descr="In Revision tile">
            <a:extLst>
              <a:ext uri="{FF2B5EF4-FFF2-40B4-BE49-F238E27FC236}">
                <a16:creationId xmlns:a16="http://schemas.microsoft.com/office/drawing/2014/main" id="{B3FCF756-67D7-05C9-5F8A-1318712811BE}"/>
              </a:ext>
            </a:extLst>
          </p:cNvPr>
          <p:cNvPicPr>
            <a:picLocks noChangeAspect="1"/>
          </p:cNvPicPr>
          <p:nvPr/>
        </p:nvPicPr>
        <p:blipFill>
          <a:blip r:embed="rId4"/>
          <a:stretch>
            <a:fillRect/>
          </a:stretch>
        </p:blipFill>
        <p:spPr>
          <a:xfrm>
            <a:off x="457199" y="2913483"/>
            <a:ext cx="6080760" cy="1196009"/>
          </a:xfrm>
          <a:prstGeom prst="rect">
            <a:avLst/>
          </a:prstGeom>
          <a:ln>
            <a:solidFill>
              <a:schemeClr val="bg1">
                <a:lumMod val="50000"/>
              </a:schemeClr>
            </a:solidFill>
          </a:ln>
        </p:spPr>
      </p:pic>
      <p:pic>
        <p:nvPicPr>
          <p:cNvPr id="8" name="Picture 7" descr="PDE Accepted tile">
            <a:extLst>
              <a:ext uri="{FF2B5EF4-FFF2-40B4-BE49-F238E27FC236}">
                <a16:creationId xmlns:a16="http://schemas.microsoft.com/office/drawing/2014/main" id="{4FC8AC2D-874E-6DFC-3CDB-1E08A32DF3C4}"/>
              </a:ext>
            </a:extLst>
          </p:cNvPr>
          <p:cNvPicPr>
            <a:picLocks noChangeAspect="1"/>
          </p:cNvPicPr>
          <p:nvPr/>
        </p:nvPicPr>
        <p:blipFill>
          <a:blip r:embed="rId5"/>
          <a:stretch>
            <a:fillRect/>
          </a:stretch>
        </p:blipFill>
        <p:spPr>
          <a:xfrm>
            <a:off x="457199" y="4383413"/>
            <a:ext cx="6080760" cy="1208519"/>
          </a:xfrm>
          <a:prstGeom prst="rect">
            <a:avLst/>
          </a:prstGeom>
          <a:ln>
            <a:solidFill>
              <a:schemeClr val="bg1">
                <a:lumMod val="50000"/>
              </a:schemeClr>
            </a:solidFill>
          </a:ln>
        </p:spPr>
      </p:pic>
      <p:sp>
        <p:nvSpPr>
          <p:cNvPr id="3" name="Date Placeholder 2">
            <a:extLst>
              <a:ext uri="{FF2B5EF4-FFF2-40B4-BE49-F238E27FC236}">
                <a16:creationId xmlns:a16="http://schemas.microsoft.com/office/drawing/2014/main" id="{CFDF8B4D-14EF-C015-161A-0801CA68985E}"/>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dirty="0"/>
          </a:p>
        </p:txBody>
      </p:sp>
      <p:sp>
        <p:nvSpPr>
          <p:cNvPr id="4" name="Slide Number Placeholder 3">
            <a:extLst>
              <a:ext uri="{FF2B5EF4-FFF2-40B4-BE49-F238E27FC236}">
                <a16:creationId xmlns:a16="http://schemas.microsoft.com/office/drawing/2014/main" id="{1C06AD08-2B2E-0D69-C316-31ED58C5811A}"/>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37</a:t>
            </a:fld>
            <a:endParaRPr lang="en-US"/>
          </a:p>
        </p:txBody>
      </p:sp>
    </p:spTree>
    <p:extLst>
      <p:ext uri="{BB962C8B-B14F-4D97-AF65-F5344CB8AC3E}">
        <p14:creationId xmlns:p14="http://schemas.microsoft.com/office/powerpoint/2010/main" val="3168758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DEB7-0189-1649-90DF-32B35CF68E21}"/>
              </a:ext>
            </a:extLst>
          </p:cNvPr>
          <p:cNvSpPr>
            <a:spLocks noGrp="1"/>
          </p:cNvSpPr>
          <p:nvPr>
            <p:ph type="title"/>
          </p:nvPr>
        </p:nvSpPr>
        <p:spPr/>
        <p:txBody>
          <a:bodyPr>
            <a:normAutofit/>
          </a:bodyPr>
          <a:lstStyle/>
          <a:p>
            <a:r>
              <a:rPr lang="en-US" b="1" dirty="0"/>
              <a:t>Contacts</a:t>
            </a:r>
          </a:p>
        </p:txBody>
      </p:sp>
      <p:sp>
        <p:nvSpPr>
          <p:cNvPr id="10" name="Content Placeholder 2">
            <a:extLst>
              <a:ext uri="{FF2B5EF4-FFF2-40B4-BE49-F238E27FC236}">
                <a16:creationId xmlns:a16="http://schemas.microsoft.com/office/drawing/2014/main" id="{399C4C43-EAE1-478F-B6E4-7402F14901A7}"/>
              </a:ext>
            </a:extLst>
          </p:cNvPr>
          <p:cNvSpPr>
            <a:spLocks noGrp="1"/>
          </p:cNvSpPr>
          <p:nvPr>
            <p:ph idx="1"/>
          </p:nvPr>
        </p:nvSpPr>
        <p:spPr>
          <a:xfrm>
            <a:off x="457200" y="1463040"/>
            <a:ext cx="8129016" cy="3876215"/>
          </a:xfrm>
        </p:spPr>
        <p:txBody>
          <a:bodyPr>
            <a:noAutofit/>
          </a:bodyPr>
          <a:lstStyle/>
          <a:p>
            <a:pPr marL="0" indent="0">
              <a:spcBef>
                <a:spcPts val="0"/>
              </a:spcBef>
              <a:spcAft>
                <a:spcPts val="1800"/>
              </a:spcAft>
              <a:buNone/>
            </a:pPr>
            <a:r>
              <a:rPr lang="en-US" sz="2200" dirty="0"/>
              <a:t>For more information on Act 13, please visit:</a:t>
            </a:r>
          </a:p>
          <a:p>
            <a:pPr marL="0" indent="0" algn="ctr">
              <a:spcBef>
                <a:spcPts val="0"/>
              </a:spcBef>
              <a:buNone/>
            </a:pPr>
            <a:r>
              <a:rPr lang="en-US" sz="2200" dirty="0">
                <a:hlinkClick r:id="rId3"/>
              </a:rPr>
              <a:t>https://www.pdesas.org/EducatorFrameworks/EducatorEffectiveness/</a:t>
            </a:r>
            <a:r>
              <a:rPr lang="en-US" sz="2200" dirty="0"/>
              <a:t> </a:t>
            </a:r>
          </a:p>
          <a:p>
            <a:pPr marL="0" indent="0">
              <a:spcBef>
                <a:spcPts val="3000"/>
              </a:spcBef>
              <a:buNone/>
            </a:pPr>
            <a:r>
              <a:rPr lang="en-US" sz="2200" dirty="0"/>
              <a:t>Act 13 and Educator Effectiveness Annual Report Questions</a:t>
            </a:r>
          </a:p>
          <a:p>
            <a:pPr>
              <a:spcBef>
                <a:spcPts val="0"/>
              </a:spcBef>
            </a:pPr>
            <a:r>
              <a:rPr lang="en-US" sz="2200" dirty="0">
                <a:hlinkClick r:id="rId4"/>
              </a:rPr>
              <a:t>RA-PDE-Evaluation@pa.gov</a:t>
            </a:r>
            <a:endParaRPr lang="en-US" sz="2200" dirty="0"/>
          </a:p>
          <a:p>
            <a:pPr marL="0" indent="0">
              <a:spcBef>
                <a:spcPts val="0"/>
              </a:spcBef>
              <a:buNone/>
            </a:pPr>
            <a:endParaRPr lang="en-US" sz="2200" dirty="0"/>
          </a:p>
          <a:p>
            <a:pPr marL="0" indent="0" rtl="0">
              <a:spcBef>
                <a:spcPts val="0"/>
              </a:spcBef>
              <a:spcAft>
                <a:spcPts val="0"/>
              </a:spcAft>
              <a:buNone/>
            </a:pPr>
            <a:r>
              <a:rPr lang="en-US" sz="2200" b="0" i="0" u="none" strike="noStrike" dirty="0">
                <a:solidFill>
                  <a:srgbClr val="000000"/>
                </a:solidFill>
                <a:effectLst/>
                <a:latin typeface="Arial" panose="020B0604020202020204" pitchFamily="34" charset="0"/>
                <a:cs typeface="Arial" panose="020B0604020202020204" pitchFamily="34" charset="0"/>
              </a:rPr>
              <a:t>PEERS Questions</a:t>
            </a:r>
            <a:endParaRPr lang="en-US" sz="2200" dirty="0">
              <a:latin typeface="Arial" panose="020B0604020202020204" pitchFamily="34" charset="0"/>
              <a:cs typeface="Arial" panose="020B0604020202020204" pitchFamily="34" charset="0"/>
            </a:endParaRPr>
          </a:p>
          <a:p>
            <a:pPr rtl="0">
              <a:spcBef>
                <a:spcPts val="0"/>
              </a:spcBef>
              <a:spcAft>
                <a:spcPts val="0"/>
              </a:spcAft>
            </a:pPr>
            <a:r>
              <a:rPr lang="en-US" sz="2200" b="0" i="0" u="none" strike="noStrike" dirty="0">
                <a:solidFill>
                  <a:srgbClr val="000000"/>
                </a:solidFill>
                <a:effectLst/>
                <a:latin typeface="Arial" panose="020B0604020202020204" pitchFamily="34" charset="0"/>
                <a:cs typeface="Arial" panose="020B0604020202020204" pitchFamily="34" charset="0"/>
                <a:hlinkClick r:id="rId5"/>
              </a:rPr>
              <a:t>Contact Us</a:t>
            </a:r>
            <a:r>
              <a:rPr lang="en-US" sz="2200" b="0" i="0" u="none" strike="noStrike" dirty="0">
                <a:solidFill>
                  <a:srgbClr val="000000"/>
                </a:solidFill>
                <a:effectLst/>
                <a:latin typeface="Arial" panose="020B0604020202020204" pitchFamily="34" charset="0"/>
                <a:cs typeface="Arial" panose="020B0604020202020204" pitchFamily="34" charset="0"/>
              </a:rPr>
              <a:t> </a:t>
            </a:r>
            <a:endParaRPr lang="en-US" sz="2200" b="0" i="0" u="none" strike="noStrike" dirty="0">
              <a:solidFill>
                <a:srgbClr val="000000"/>
              </a:solidFill>
              <a:effectLst/>
            </a:endParaRPr>
          </a:p>
          <a:p>
            <a:pPr rtl="0">
              <a:spcBef>
                <a:spcPts val="0"/>
              </a:spcBef>
              <a:spcAft>
                <a:spcPts val="0"/>
              </a:spcAft>
              <a:buClr>
                <a:schemeClr val="tx1"/>
              </a:buClr>
            </a:pPr>
            <a:r>
              <a:rPr lang="en-US" sz="2200" u="sng" dirty="0">
                <a:solidFill>
                  <a:srgbClr val="0000FF"/>
                </a:solidFill>
              </a:rPr>
              <a:t>pdepvaas@iu13.org</a:t>
            </a:r>
            <a:endParaRPr lang="en-US" sz="2200" dirty="0"/>
          </a:p>
        </p:txBody>
      </p:sp>
      <p:sp>
        <p:nvSpPr>
          <p:cNvPr id="4" name="Date Placeholder 3">
            <a:extLst>
              <a:ext uri="{FF2B5EF4-FFF2-40B4-BE49-F238E27FC236}">
                <a16:creationId xmlns:a16="http://schemas.microsoft.com/office/drawing/2014/main" id="{0799E6E2-022E-664F-BAAA-1FED007F4427}"/>
              </a:ext>
            </a:extLst>
          </p:cNvPr>
          <p:cNvSpPr>
            <a:spLocks noGrp="1"/>
          </p:cNvSpPr>
          <p:nvPr>
            <p:ph type="dt" sz="half" idx="10"/>
          </p:nvPr>
        </p:nvSpPr>
        <p:spPr/>
        <p:txBody>
          <a:bodyPr/>
          <a:lstStyle/>
          <a:p>
            <a:fld id="{ED0CF1AE-9D07-4FAF-9EEC-B15CCCFC2843}" type="datetime1">
              <a:rPr lang="en-US" smtClean="0"/>
              <a:t>1/17/2024</a:t>
            </a:fld>
            <a:endParaRPr lang="en-US"/>
          </a:p>
        </p:txBody>
      </p:sp>
      <p:sp>
        <p:nvSpPr>
          <p:cNvPr id="5" name="Slide Number Placeholder 4">
            <a:extLst>
              <a:ext uri="{FF2B5EF4-FFF2-40B4-BE49-F238E27FC236}">
                <a16:creationId xmlns:a16="http://schemas.microsoft.com/office/drawing/2014/main" id="{D79C46FF-59D5-A342-B3A4-153E288149A7}"/>
              </a:ext>
            </a:extLst>
          </p:cNvPr>
          <p:cNvSpPr>
            <a:spLocks noGrp="1"/>
          </p:cNvSpPr>
          <p:nvPr>
            <p:ph type="sldNum" sz="quarter" idx="12"/>
          </p:nvPr>
        </p:nvSpPr>
        <p:spPr/>
        <p:txBody>
          <a:bodyPr/>
          <a:lstStyle/>
          <a:p>
            <a:fld id="{680C5762-CF65-4775-9966-A58D40CC61B9}" type="slidenum">
              <a:rPr lang="en-US" smtClean="0"/>
              <a:t>38</a:t>
            </a:fld>
            <a:endParaRPr lang="en-US"/>
          </a:p>
        </p:txBody>
      </p:sp>
    </p:spTree>
    <p:extLst>
      <p:ext uri="{BB962C8B-B14F-4D97-AF65-F5344CB8AC3E}">
        <p14:creationId xmlns:p14="http://schemas.microsoft.com/office/powerpoint/2010/main" val="2204833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7C364-BD37-4959-9A0A-A14D6636E10C}"/>
              </a:ext>
            </a:extLst>
          </p:cNvPr>
          <p:cNvSpPr>
            <a:spLocks noGrp="1"/>
          </p:cNvSpPr>
          <p:nvPr>
            <p:ph type="title"/>
          </p:nvPr>
        </p:nvSpPr>
        <p:spPr/>
        <p:txBody>
          <a:bodyPr>
            <a:normAutofit/>
          </a:bodyPr>
          <a:lstStyle/>
          <a:p>
            <a:r>
              <a:rPr lang="en-US" b="1" dirty="0"/>
              <a:t>Weighted Rating Areas</a:t>
            </a:r>
          </a:p>
        </p:txBody>
      </p:sp>
      <p:sp>
        <p:nvSpPr>
          <p:cNvPr id="5" name="Date Placeholder 4">
            <a:extLst>
              <a:ext uri="{FF2B5EF4-FFF2-40B4-BE49-F238E27FC236}">
                <a16:creationId xmlns:a16="http://schemas.microsoft.com/office/drawing/2014/main" id="{8A601C4C-84CD-458B-A536-8344BB927F72}"/>
              </a:ext>
            </a:extLst>
          </p:cNvPr>
          <p:cNvSpPr>
            <a:spLocks noGrp="1"/>
          </p:cNvSpPr>
          <p:nvPr>
            <p:ph type="dt" sz="half" idx="10"/>
          </p:nvPr>
        </p:nvSpPr>
        <p:spPr/>
        <p:txBody>
          <a:bodyPr/>
          <a:lstStyle/>
          <a:p>
            <a:fld id="{2886EB9F-620D-4745-B0DC-239369A89773}" type="datetime1">
              <a:rPr lang="en-US" smtClean="0"/>
              <a:t>1/17/2024</a:t>
            </a:fld>
            <a:endParaRPr lang="en-US"/>
          </a:p>
        </p:txBody>
      </p:sp>
      <p:sp>
        <p:nvSpPr>
          <p:cNvPr id="6" name="Slide Number Placeholder 5">
            <a:extLst>
              <a:ext uri="{FF2B5EF4-FFF2-40B4-BE49-F238E27FC236}">
                <a16:creationId xmlns:a16="http://schemas.microsoft.com/office/drawing/2014/main" id="{67034D9F-C2D6-406A-B19C-D2EB58D972EF}"/>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3" name="Google Shape;259;g24c2871ede8_5_2" descr="Chart showing the different types of evaluation. It can be found in our toolkit.">
            <a:extLst>
              <a:ext uri="{FF2B5EF4-FFF2-40B4-BE49-F238E27FC236}">
                <a16:creationId xmlns:a16="http://schemas.microsoft.com/office/drawing/2014/main" id="{6FDDCBB1-9FAA-6C30-0B41-D70B891E9077}"/>
              </a:ext>
            </a:extLst>
          </p:cNvPr>
          <p:cNvPicPr preferRelativeResize="0"/>
          <p:nvPr/>
        </p:nvPicPr>
        <p:blipFill>
          <a:blip r:embed="rId3">
            <a:alphaModFix/>
          </a:blip>
          <a:stretch>
            <a:fillRect/>
          </a:stretch>
        </p:blipFill>
        <p:spPr>
          <a:xfrm>
            <a:off x="457200" y="1463040"/>
            <a:ext cx="8113923" cy="4397933"/>
          </a:xfrm>
          <a:prstGeom prst="rect">
            <a:avLst/>
          </a:prstGeom>
          <a:noFill/>
          <a:ln>
            <a:noFill/>
          </a:ln>
        </p:spPr>
      </p:pic>
    </p:spTree>
    <p:extLst>
      <p:ext uri="{BB962C8B-B14F-4D97-AF65-F5344CB8AC3E}">
        <p14:creationId xmlns:p14="http://schemas.microsoft.com/office/powerpoint/2010/main" val="137041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p:txBody>
          <a:bodyPr>
            <a:normAutofit/>
          </a:bodyPr>
          <a:lstStyle/>
          <a:p>
            <a:r>
              <a:rPr lang="en-US" b="1" dirty="0"/>
              <a:t>Prerequisite Requirements</a:t>
            </a:r>
          </a:p>
        </p:txBody>
      </p:sp>
      <p:sp>
        <p:nvSpPr>
          <p:cNvPr id="3" name="Date Placeholder 2">
            <a:extLst>
              <a:ext uri="{FF2B5EF4-FFF2-40B4-BE49-F238E27FC236}">
                <a16:creationId xmlns:a16="http://schemas.microsoft.com/office/drawing/2014/main" id="{ACF2CC3B-1AD6-67ED-833F-768E770E2088}"/>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Lst>
          </p:cNvPr>
          <p:cNvSpPr>
            <a:spLocks noGrp="1"/>
          </p:cNvSpPr>
          <p:nvPr>
            <p:ph type="sldNum" sz="quarter" idx="12"/>
          </p:nvPr>
        </p:nvSpPr>
        <p:spPr/>
        <p:txBody>
          <a:bodyPr/>
          <a:lstStyle/>
          <a:p>
            <a:fld id="{680C5762-CF65-4775-9966-A58D40CC61B9}" type="slidenum">
              <a:rPr lang="en-US" smtClean="0"/>
              <a:t>5</a:t>
            </a:fld>
            <a:endParaRPr lang="en-US"/>
          </a:p>
        </p:txBody>
      </p:sp>
      <p:sp>
        <p:nvSpPr>
          <p:cNvPr id="8" name="TextBox 7">
            <a:extLst>
              <a:ext uri="{FF2B5EF4-FFF2-40B4-BE49-F238E27FC236}">
                <a16:creationId xmlns:a16="http://schemas.microsoft.com/office/drawing/2014/main" id="{D88A4617-8458-2DFD-7405-554EE7BD627C}"/>
              </a:ext>
            </a:extLst>
          </p:cNvPr>
          <p:cNvSpPr txBox="1"/>
          <p:nvPr/>
        </p:nvSpPr>
        <p:spPr>
          <a:xfrm>
            <a:off x="457200" y="1463040"/>
            <a:ext cx="8229600" cy="4431983"/>
          </a:xfrm>
          <a:prstGeom prst="rect">
            <a:avLst/>
          </a:prstGeom>
          <a:noFill/>
        </p:spPr>
        <p:txBody>
          <a:bodyPr wrap="square" rtlCol="0">
            <a:spAutoFit/>
          </a:bodyPr>
          <a:lstStyle/>
          <a:p>
            <a:pPr marL="342900" indent="-342900">
              <a:buFont typeface="Arial" panose="020B0604020202020204" pitchFamily="34" charset="0"/>
              <a:buChar char="•"/>
            </a:pPr>
            <a:r>
              <a:rPr lang="en-US" sz="2400" b="0" i="0" dirty="0">
                <a:solidFill>
                  <a:srgbClr val="082A3D"/>
                </a:solidFill>
                <a:effectLst/>
                <a:latin typeface="Arial" panose="020B0604020202020204" pitchFamily="34" charset="0"/>
                <a:cs typeface="Arial" panose="020B0604020202020204" pitchFamily="34" charset="0"/>
              </a:rPr>
              <a:t>LEAs MUST establish a permanent record system containing the ratings for each employee within the LEA (i.e., PEERS, PAETEP, etc.) </a:t>
            </a:r>
          </a:p>
          <a:p>
            <a:pPr marL="342900" indent="-342900">
              <a:buFont typeface="Arial" panose="020B0604020202020204" pitchFamily="34" charset="0"/>
              <a:buChar char="•"/>
            </a:pPr>
            <a:endParaRPr lang="en-US" sz="2400" dirty="0">
              <a:solidFill>
                <a:srgbClr val="082A3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i="0" dirty="0">
                <a:solidFill>
                  <a:srgbClr val="082A3D"/>
                </a:solidFill>
                <a:effectLst/>
                <a:latin typeface="Arial" panose="020B0604020202020204" pitchFamily="34" charset="0"/>
                <a:cs typeface="Arial" panose="020B0604020202020204" pitchFamily="34" charset="0"/>
              </a:rPr>
              <a:t>The Pennsylvania Department of Education (PDE) collects Educator Effectiveness data annually to comply with reporting requirements associated with the American Recovery and Reinvestment Act (ARRA) and U.S. Department of Education (USDE) revised </a:t>
            </a:r>
            <a:r>
              <a:rPr lang="en-US" sz="2400" b="0" i="0" dirty="0" err="1">
                <a:solidFill>
                  <a:srgbClr val="082A3D"/>
                </a:solidFill>
                <a:effectLst/>
                <a:latin typeface="Arial" panose="020B0604020202020204" pitchFamily="34" charset="0"/>
                <a:cs typeface="Arial" panose="020B0604020202020204" pitchFamily="34" charset="0"/>
              </a:rPr>
              <a:t>EdFacts</a:t>
            </a:r>
            <a:r>
              <a:rPr lang="en-US" sz="2400" b="0" i="0" dirty="0">
                <a:solidFill>
                  <a:srgbClr val="082A3D"/>
                </a:solidFill>
                <a:effectLst/>
                <a:latin typeface="Arial" panose="020B0604020202020204" pitchFamily="34" charset="0"/>
                <a:cs typeface="Arial" panose="020B0604020202020204" pitchFamily="34" charset="0"/>
              </a:rPr>
              <a:t> regulations.</a:t>
            </a:r>
          </a:p>
          <a:p>
            <a:endParaRPr lang="en-US" sz="2400" b="0" i="0" dirty="0">
              <a:solidFill>
                <a:srgbClr val="082A3D"/>
              </a:solidFill>
              <a:effectLst/>
              <a:latin typeface="Arial" panose="020B0604020202020204" pitchFamily="34" charset="0"/>
              <a:cs typeface="Arial" panose="020B0604020202020204" pitchFamily="34" charset="0"/>
            </a:endParaRPr>
          </a:p>
          <a:p>
            <a:endParaRPr lang="en-US" dirty="0">
              <a:solidFill>
                <a:srgbClr val="082A3D"/>
              </a:solidFill>
              <a:latin typeface="proxima-nova"/>
            </a:endParaRPr>
          </a:p>
        </p:txBody>
      </p:sp>
    </p:spTree>
    <p:extLst>
      <p:ext uri="{BB962C8B-B14F-4D97-AF65-F5344CB8AC3E}">
        <p14:creationId xmlns:p14="http://schemas.microsoft.com/office/powerpoint/2010/main" val="3451413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p:txBody>
          <a:bodyPr>
            <a:normAutofit/>
          </a:bodyPr>
          <a:lstStyle/>
          <a:p>
            <a:r>
              <a:rPr lang="en-US" b="1" dirty="0"/>
              <a:t>What is the EEAR?</a:t>
            </a:r>
          </a:p>
        </p:txBody>
      </p:sp>
      <p:sp>
        <p:nvSpPr>
          <p:cNvPr id="3" name="Date Placeholder 2">
            <a:extLst>
              <a:ext uri="{FF2B5EF4-FFF2-40B4-BE49-F238E27FC236}">
                <a16:creationId xmlns:a16="http://schemas.microsoft.com/office/drawing/2014/main" id="{ACF2CC3B-1AD6-67ED-833F-768E770E2088}"/>
              </a:ext>
            </a:extLst>
          </p:cNvPr>
          <p:cNvSpPr>
            <a:spLocks noGrp="1"/>
          </p:cNvSpPr>
          <p:nvPr>
            <p:ph type="dt" sz="half" idx="10"/>
          </p:nvPr>
        </p:nvSpPr>
        <p:spPr>
          <a:xfrm>
            <a:off x="457200" y="6356349"/>
            <a:ext cx="2133600" cy="365125"/>
          </a:xfrm>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Lst>
          </p:cNvPr>
          <p:cNvSpPr>
            <a:spLocks noGrp="1"/>
          </p:cNvSpPr>
          <p:nvPr>
            <p:ph type="sldNum" sz="quarter" idx="12"/>
          </p:nvPr>
        </p:nvSpPr>
        <p:spPr/>
        <p:txBody>
          <a:bodyPr/>
          <a:lstStyle/>
          <a:p>
            <a:fld id="{680C5762-CF65-4775-9966-A58D40CC61B9}" type="slidenum">
              <a:rPr lang="en-US" smtClean="0"/>
              <a:t>6</a:t>
            </a:fld>
            <a:endParaRPr lang="en-US"/>
          </a:p>
        </p:txBody>
      </p:sp>
      <p:sp>
        <p:nvSpPr>
          <p:cNvPr id="14" name="TextBox 13">
            <a:extLst>
              <a:ext uri="{FF2B5EF4-FFF2-40B4-BE49-F238E27FC236}">
                <a16:creationId xmlns:a16="http://schemas.microsoft.com/office/drawing/2014/main" id="{9ABBADE0-AEA3-4FE7-46A8-F61E467F9C3E}"/>
              </a:ext>
            </a:extLst>
          </p:cNvPr>
          <p:cNvSpPr txBox="1"/>
          <p:nvPr/>
        </p:nvSpPr>
        <p:spPr>
          <a:xfrm>
            <a:off x="457200" y="1463040"/>
            <a:ext cx="8229600" cy="4729500"/>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2400" dirty="0">
                <a:latin typeface="Arial" panose="020B0604020202020204" pitchFamily="34" charset="0"/>
                <a:cs typeface="Arial" panose="020B0604020202020204" pitchFamily="34" charset="0"/>
              </a:rPr>
              <a:t>Between mid-December and February 28, LEAs must complete the Educator Effectiveness Annual Report (EEAR) in the Future Ready Comprehensive Planning Portal (FRCPP). </a:t>
            </a:r>
          </a:p>
          <a:p>
            <a:pPr marL="285750" indent="-285750">
              <a:spcAft>
                <a:spcPts val="8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EEAR provides aggregate numbers of professional employees and temporary professional employees serving as </a:t>
            </a:r>
            <a:r>
              <a:rPr lang="en-US" sz="2400" b="1" dirty="0">
                <a:latin typeface="Arial" panose="020B0604020202020204" pitchFamily="34" charset="0"/>
                <a:cs typeface="Arial" panose="020B0604020202020204" pitchFamily="34" charset="0"/>
              </a:rPr>
              <a:t>classroom</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teachers</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principals</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non-teaching professionals</a:t>
            </a:r>
            <a:r>
              <a:rPr lang="en-US" sz="2400" dirty="0">
                <a:latin typeface="Arial" panose="020B0604020202020204" pitchFamily="34" charset="0"/>
                <a:cs typeface="Arial" panose="020B0604020202020204" pitchFamily="34" charset="0"/>
              </a:rPr>
              <a:t> who were rated as Distinguished, Proficient, Needs Improvement or Failing and who were deemed Satisfactory or Unsatisfactory for the prior school year. </a:t>
            </a:r>
          </a:p>
          <a:p>
            <a:pPr marL="285750" indent="-285750">
              <a:spcAft>
                <a:spcPts val="8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EEAR is due February 28.</a:t>
            </a:r>
          </a:p>
        </p:txBody>
      </p:sp>
    </p:spTree>
    <p:extLst>
      <p:ext uri="{BB962C8B-B14F-4D97-AF65-F5344CB8AC3E}">
        <p14:creationId xmlns:p14="http://schemas.microsoft.com/office/powerpoint/2010/main" val="1587473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rmAutofit/>
          </a:bodyPr>
          <a:lstStyle/>
          <a:p>
            <a:r>
              <a:rPr lang="en-US" b="1" dirty="0"/>
              <a:t>Registering for the FRCPP</a:t>
            </a:r>
          </a:p>
        </p:txBody>
      </p:sp>
      <p:sp>
        <p:nvSpPr>
          <p:cNvPr id="5" name="Date Placeholder 4"/>
          <p:cNvSpPr>
            <a:spLocks noGrp="1"/>
          </p:cNvSpPr>
          <p:nvPr>
            <p:ph type="dt" sz="half" idx="10"/>
          </p:nvPr>
        </p:nvSpPr>
        <p:spPr/>
        <p:txBody>
          <a:bodyPr/>
          <a:lstStyle/>
          <a:p>
            <a:fld id="{20D57AF2-7F98-445B-850F-DA14E34254B5}" type="datetime1">
              <a:rPr lang="en-US" smtClean="0"/>
              <a:t>1/17/2024</a:t>
            </a:fld>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7</a:t>
            </a:fld>
            <a:endParaRPr lang="en-US"/>
          </a:p>
        </p:txBody>
      </p:sp>
      <p:grpSp>
        <p:nvGrpSpPr>
          <p:cNvPr id="7" name="Group 6" descr="This is a screenshot of MyPDESuite. Click on register for an application and choose FRCPP. ">
            <a:extLst>
              <a:ext uri="{FF2B5EF4-FFF2-40B4-BE49-F238E27FC236}">
                <a16:creationId xmlns:a16="http://schemas.microsoft.com/office/drawing/2014/main" id="{DA9C030D-7EEB-4C4D-5030-558E1595B6EA}"/>
              </a:ext>
            </a:extLst>
          </p:cNvPr>
          <p:cNvGrpSpPr/>
          <p:nvPr/>
        </p:nvGrpSpPr>
        <p:grpSpPr>
          <a:xfrm>
            <a:off x="457200" y="1463040"/>
            <a:ext cx="8466667" cy="4311227"/>
            <a:chOff x="457200" y="2133600"/>
            <a:chExt cx="8577785" cy="4411824"/>
          </a:xfrm>
        </p:grpSpPr>
        <p:sp>
          <p:nvSpPr>
            <p:cNvPr id="3" name="Rectangle 2">
              <a:extLst>
                <a:ext uri="{FF2B5EF4-FFF2-40B4-BE49-F238E27FC236}">
                  <a16:creationId xmlns:a16="http://schemas.microsoft.com/office/drawing/2014/main" id="{D9BDB2C4-2A33-95FA-3323-1D5197977821}"/>
                </a:ext>
              </a:extLst>
            </p:cNvPr>
            <p:cNvSpPr/>
            <p:nvPr/>
          </p:nvSpPr>
          <p:spPr>
            <a:xfrm>
              <a:off x="4249312" y="3962174"/>
              <a:ext cx="4785673" cy="646331"/>
            </a:xfrm>
            <a:prstGeom prst="rect">
              <a:avLst/>
            </a:prstGeom>
          </p:spPr>
          <p:txBody>
            <a:bodyPr wrap="square">
              <a:spAutoFit/>
            </a:bodyPr>
            <a:lstStyle/>
            <a:p>
              <a:pPr marR="0" lvl="0">
                <a:spcBef>
                  <a:spcPts val="0"/>
                </a:spcBef>
                <a:spcAft>
                  <a:spcPts val="0"/>
                </a:spcAft>
              </a:pPr>
              <a:r>
                <a:rPr lang="en-US" dirty="0">
                  <a:solidFill>
                    <a:srgbClr val="000000"/>
                  </a:solidFill>
                  <a:latin typeface="Arial" panose="020B0604020202020204" pitchFamily="34" charset="0"/>
                  <a:ea typeface="Noto Sans Symbols"/>
                  <a:cs typeface="Arial" panose="020B0604020202020204" pitchFamily="34" charset="0"/>
                </a:rPr>
                <a:t>Use the </a:t>
              </a:r>
              <a:r>
                <a:rPr lang="en-US" b="1" dirty="0">
                  <a:solidFill>
                    <a:srgbClr val="000000"/>
                  </a:solidFill>
                  <a:latin typeface="Arial" panose="020B0604020202020204" pitchFamily="34" charset="0"/>
                  <a:ea typeface="Noto Sans Symbols"/>
                  <a:cs typeface="Arial" panose="020B0604020202020204" pitchFamily="34" charset="0"/>
                </a:rPr>
                <a:t>Application dropdown </a:t>
              </a:r>
              <a:r>
                <a:rPr lang="en-US" dirty="0">
                  <a:solidFill>
                    <a:srgbClr val="000000"/>
                  </a:solidFill>
                  <a:latin typeface="Arial" panose="020B0604020202020204" pitchFamily="34" charset="0"/>
                  <a:ea typeface="Noto Sans Symbols"/>
                  <a:cs typeface="Arial" panose="020B0604020202020204" pitchFamily="34" charset="0"/>
                </a:rPr>
                <a:t>to select FRCPP and then click “</a:t>
              </a:r>
              <a:r>
                <a:rPr lang="en-US" b="1" dirty="0">
                  <a:solidFill>
                    <a:srgbClr val="000000"/>
                  </a:solidFill>
                  <a:latin typeface="Arial" panose="020B0604020202020204" pitchFamily="34" charset="0"/>
                  <a:ea typeface="Noto Sans Symbols"/>
                  <a:cs typeface="Arial" panose="020B0604020202020204" pitchFamily="34" charset="0"/>
                </a:rPr>
                <a:t>Search</a:t>
              </a:r>
              <a:r>
                <a:rPr lang="en-US" dirty="0">
                  <a:solidFill>
                    <a:srgbClr val="000000"/>
                  </a:solidFill>
                  <a:latin typeface="Arial" panose="020B0604020202020204" pitchFamily="34" charset="0"/>
                  <a:ea typeface="Noto Sans Symbols"/>
                  <a:cs typeface="Arial" panose="020B0604020202020204" pitchFamily="34" charset="0"/>
                </a:rPr>
                <a:t>”</a:t>
              </a:r>
              <a:endParaRPr lang="en-US" dirty="0">
                <a:latin typeface="Arial" panose="020B0604020202020204" pitchFamily="34" charset="0"/>
                <a:ea typeface="Noto Sans Symbols"/>
                <a:cs typeface="Arial" panose="020B0604020202020204" pitchFamily="34" charset="0"/>
              </a:endParaRPr>
            </a:p>
          </p:txBody>
        </p:sp>
        <p:grpSp>
          <p:nvGrpSpPr>
            <p:cNvPr id="19" name="Group 18">
              <a:extLst>
                <a:ext uri="{FF2B5EF4-FFF2-40B4-BE49-F238E27FC236}">
                  <a16:creationId xmlns:a16="http://schemas.microsoft.com/office/drawing/2014/main" id="{9FDE651E-3EDF-7296-1D53-D6E5B75CF604}"/>
                </a:ext>
              </a:extLst>
            </p:cNvPr>
            <p:cNvGrpSpPr/>
            <p:nvPr/>
          </p:nvGrpSpPr>
          <p:grpSpPr>
            <a:xfrm>
              <a:off x="4114799" y="4742008"/>
              <a:ext cx="4876801" cy="1803416"/>
              <a:chOff x="4114799" y="4742008"/>
              <a:chExt cx="4876801" cy="1803416"/>
            </a:xfrm>
          </p:grpSpPr>
          <p:sp>
            <p:nvSpPr>
              <p:cNvPr id="18" name="Rectangle 17">
                <a:extLst>
                  <a:ext uri="{FF2B5EF4-FFF2-40B4-BE49-F238E27FC236}">
                    <a16:creationId xmlns:a16="http://schemas.microsoft.com/office/drawing/2014/main" id="{6F8DB411-A1B3-6C75-CBEA-CC0F14109BBF}"/>
                  </a:ext>
                </a:extLst>
              </p:cNvPr>
              <p:cNvSpPr/>
              <p:nvPr/>
            </p:nvSpPr>
            <p:spPr>
              <a:xfrm>
                <a:off x="6629399" y="6088338"/>
                <a:ext cx="2133600" cy="405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0AB3C2B-EA21-0DA4-C710-362DB1D63D36}"/>
                  </a:ext>
                </a:extLst>
              </p:cNvPr>
              <p:cNvGrpSpPr/>
              <p:nvPr/>
            </p:nvGrpSpPr>
            <p:grpSpPr>
              <a:xfrm>
                <a:off x="4114799" y="4742008"/>
                <a:ext cx="4876801" cy="1803416"/>
                <a:chOff x="1991360" y="3601363"/>
                <a:chExt cx="5943600" cy="2197913"/>
              </a:xfrm>
              <a:effectLst>
                <a:outerShdw blurRad="63500" sx="102000" sy="102000" algn="ctr" rotWithShape="0">
                  <a:prstClr val="black">
                    <a:alpha val="40000"/>
                  </a:prstClr>
                </a:outerShdw>
              </a:effectLst>
            </p:grpSpPr>
            <p:pic>
              <p:nvPicPr>
                <p:cNvPr id="9" name="image1.png">
                  <a:extLst>
                    <a:ext uri="{FF2B5EF4-FFF2-40B4-BE49-F238E27FC236}">
                      <a16:creationId xmlns:a16="http://schemas.microsoft.com/office/drawing/2014/main" id="{A9106A47-C28A-2B84-177D-75CD9D03FF85}"/>
                    </a:ext>
                  </a:extLst>
                </p:cNvPr>
                <p:cNvPicPr/>
                <p:nvPr/>
              </p:nvPicPr>
              <p:blipFill>
                <a:blip r:embed="rId3"/>
                <a:srcRect/>
                <a:stretch>
                  <a:fillRect/>
                </a:stretch>
              </p:blipFill>
              <p:spPr>
                <a:xfrm>
                  <a:off x="1991360" y="3601363"/>
                  <a:ext cx="5943600" cy="1640840"/>
                </a:xfrm>
                <a:prstGeom prst="rect">
                  <a:avLst/>
                </a:prstGeom>
                <a:ln>
                  <a:solidFill>
                    <a:schemeClr val="bg1">
                      <a:lumMod val="75000"/>
                    </a:schemeClr>
                  </a:solidFill>
                </a:ln>
              </p:spPr>
            </p:pic>
            <p:grpSp>
              <p:nvGrpSpPr>
                <p:cNvPr id="10" name="Group 9">
                  <a:extLst>
                    <a:ext uri="{FF2B5EF4-FFF2-40B4-BE49-F238E27FC236}">
                      <a16:creationId xmlns:a16="http://schemas.microsoft.com/office/drawing/2014/main" id="{EBEB17B5-88FC-0DA3-C391-F17455BDD724}"/>
                    </a:ext>
                  </a:extLst>
                </p:cNvPr>
                <p:cNvGrpSpPr/>
                <p:nvPr/>
              </p:nvGrpSpPr>
              <p:grpSpPr>
                <a:xfrm>
                  <a:off x="4282440" y="4404669"/>
                  <a:ext cx="1361440" cy="1394607"/>
                  <a:chOff x="3881120" y="2303891"/>
                  <a:chExt cx="1361440" cy="1394607"/>
                </a:xfrm>
              </p:grpSpPr>
              <p:pic>
                <p:nvPicPr>
                  <p:cNvPr id="11" name="image2.png">
                    <a:extLst>
                      <a:ext uri="{FF2B5EF4-FFF2-40B4-BE49-F238E27FC236}">
                        <a16:creationId xmlns:a16="http://schemas.microsoft.com/office/drawing/2014/main" id="{89AB8CF7-F5BF-BE22-1FE2-C3151EC091B0}"/>
                      </a:ext>
                    </a:extLst>
                  </p:cNvPr>
                  <p:cNvPicPr/>
                  <p:nvPr/>
                </p:nvPicPr>
                <p:blipFill rotWithShape="1">
                  <a:blip r:embed="rId4"/>
                  <a:srcRect l="38946" r="43420" b="9442"/>
                  <a:stretch/>
                </p:blipFill>
                <p:spPr>
                  <a:xfrm>
                    <a:off x="3881120" y="2303891"/>
                    <a:ext cx="1361440" cy="1394607"/>
                  </a:xfrm>
                  <a:prstGeom prst="rect">
                    <a:avLst/>
                  </a:prstGeom>
                  <a:ln>
                    <a:solidFill>
                      <a:schemeClr val="bg1">
                        <a:lumMod val="75000"/>
                      </a:schemeClr>
                    </a:solidFill>
                  </a:ln>
                </p:spPr>
              </p:pic>
              <p:sp>
                <p:nvSpPr>
                  <p:cNvPr id="12" name="Rectangle 11">
                    <a:extLst>
                      <a:ext uri="{FF2B5EF4-FFF2-40B4-BE49-F238E27FC236}">
                        <a16:creationId xmlns:a16="http://schemas.microsoft.com/office/drawing/2014/main" id="{4D078A09-7A4A-EE6E-E84B-25871EFC0358}"/>
                      </a:ext>
                    </a:extLst>
                  </p:cNvPr>
                  <p:cNvSpPr/>
                  <p:nvPr/>
                </p:nvSpPr>
                <p:spPr>
                  <a:xfrm>
                    <a:off x="3881120" y="2303891"/>
                    <a:ext cx="589280" cy="2715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pic>
          <p:nvPicPr>
            <p:cNvPr id="13" name="Picture 12">
              <a:extLst>
                <a:ext uri="{FF2B5EF4-FFF2-40B4-BE49-F238E27FC236}">
                  <a16:creationId xmlns:a16="http://schemas.microsoft.com/office/drawing/2014/main" id="{AE92FA01-F646-DAB5-C24B-9F5F540CF357}"/>
                </a:ext>
              </a:extLst>
            </p:cNvPr>
            <p:cNvPicPr>
              <a:picLocks noChangeAspect="1"/>
            </p:cNvPicPr>
            <p:nvPr/>
          </p:nvPicPr>
          <p:blipFill>
            <a:blip r:embed="rId5"/>
            <a:stretch>
              <a:fillRect/>
            </a:stretch>
          </p:blipFill>
          <p:spPr>
            <a:xfrm>
              <a:off x="513936" y="2133600"/>
              <a:ext cx="7048500" cy="1552575"/>
            </a:xfrm>
            <a:prstGeom prst="rect">
              <a:avLst/>
            </a:prstGeom>
            <a:ln>
              <a:solidFill>
                <a:schemeClr val="bg1">
                  <a:lumMod val="75000"/>
                </a:schemeClr>
              </a:solidFill>
            </a:ln>
          </p:spPr>
        </p:pic>
        <p:grpSp>
          <p:nvGrpSpPr>
            <p:cNvPr id="14" name="Group 13">
              <a:extLst>
                <a:ext uri="{FF2B5EF4-FFF2-40B4-BE49-F238E27FC236}">
                  <a16:creationId xmlns:a16="http://schemas.microsoft.com/office/drawing/2014/main" id="{100987A9-476F-A790-03D7-1A2733A37726}"/>
                </a:ext>
              </a:extLst>
            </p:cNvPr>
            <p:cNvGrpSpPr/>
            <p:nvPr/>
          </p:nvGrpSpPr>
          <p:grpSpPr>
            <a:xfrm>
              <a:off x="457200" y="3966852"/>
              <a:ext cx="2809875" cy="1485900"/>
              <a:chOff x="771525" y="3473269"/>
              <a:chExt cx="2809875" cy="1485900"/>
            </a:xfrm>
          </p:grpSpPr>
          <p:pic>
            <p:nvPicPr>
              <p:cNvPr id="15" name="Picture 14">
                <a:extLst>
                  <a:ext uri="{FF2B5EF4-FFF2-40B4-BE49-F238E27FC236}">
                    <a16:creationId xmlns:a16="http://schemas.microsoft.com/office/drawing/2014/main" id="{26FFDD30-C318-A426-CFCA-4381C9572B80}"/>
                  </a:ext>
                </a:extLst>
              </p:cNvPr>
              <p:cNvPicPr>
                <a:picLocks noChangeAspect="1"/>
              </p:cNvPicPr>
              <p:nvPr/>
            </p:nvPicPr>
            <p:blipFill>
              <a:blip r:embed="rId6"/>
              <a:stretch>
                <a:fillRect/>
              </a:stretch>
            </p:blipFill>
            <p:spPr>
              <a:xfrm>
                <a:off x="771525" y="3473269"/>
                <a:ext cx="2809875" cy="1485900"/>
              </a:xfrm>
              <a:prstGeom prst="rect">
                <a:avLst/>
              </a:prstGeom>
              <a:ln>
                <a:solidFill>
                  <a:schemeClr val="bg1">
                    <a:lumMod val="75000"/>
                  </a:schemeClr>
                </a:solidFill>
              </a:ln>
            </p:spPr>
          </p:pic>
          <p:sp>
            <p:nvSpPr>
              <p:cNvPr id="16" name="Rectangle 15">
                <a:extLst>
                  <a:ext uri="{FF2B5EF4-FFF2-40B4-BE49-F238E27FC236}">
                    <a16:creationId xmlns:a16="http://schemas.microsoft.com/office/drawing/2014/main" id="{9F1D30C4-FAD7-4501-17A7-2C34A7C58819}"/>
                  </a:ext>
                </a:extLst>
              </p:cNvPr>
              <p:cNvSpPr/>
              <p:nvPr/>
            </p:nvSpPr>
            <p:spPr>
              <a:xfrm>
                <a:off x="1095102" y="3912685"/>
                <a:ext cx="2034177" cy="2715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Arrow: Right 16">
              <a:extLst>
                <a:ext uri="{FF2B5EF4-FFF2-40B4-BE49-F238E27FC236}">
                  <a16:creationId xmlns:a16="http://schemas.microsoft.com/office/drawing/2014/main" id="{DD3A3FD1-345D-E4C3-E81A-237BBFD5C331}"/>
                </a:ext>
              </a:extLst>
            </p:cNvPr>
            <p:cNvSpPr/>
            <p:nvPr/>
          </p:nvSpPr>
          <p:spPr>
            <a:xfrm>
              <a:off x="3505201" y="4076210"/>
              <a:ext cx="609599" cy="49579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898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CF380C-DB09-D923-C1D2-56E4846790C5}"/>
              </a:ext>
              <a:ext uri="{C183D7F6-B498-43B3-948B-1728B52AA6E4}">
                <adec:decorative xmlns:adec="http://schemas.microsoft.com/office/drawing/2017/decorative" val="0"/>
              </a:ext>
            </a:extLst>
          </p:cNvPr>
          <p:cNvSpPr>
            <a:spLocks noGrp="1"/>
          </p:cNvSpPr>
          <p:nvPr>
            <p:ph type="title"/>
          </p:nvPr>
        </p:nvSpPr>
        <p:spPr bwMode="gray">
          <a:xfrm>
            <a:off x="457200" y="304800"/>
            <a:ext cx="8229600" cy="1143000"/>
          </a:xfrm>
        </p:spPr>
        <p:txBody>
          <a:bodyPr>
            <a:normAutofit/>
          </a:bodyPr>
          <a:lstStyle/>
          <a:p>
            <a:r>
              <a:rPr lang="en-US" b="1" dirty="0"/>
              <a:t>Gaining Access to Plan</a:t>
            </a:r>
          </a:p>
        </p:txBody>
      </p:sp>
      <p:grpSp>
        <p:nvGrpSpPr>
          <p:cNvPr id="56" name="Group 55" descr="Check the appropriate roles: Viewer, Writer, Submitter, Sign-off">
            <a:extLst>
              <a:ext uri="{FF2B5EF4-FFF2-40B4-BE49-F238E27FC236}">
                <a16:creationId xmlns:a16="http://schemas.microsoft.com/office/drawing/2014/main" id="{93E4D026-887E-58DE-185A-2CD875E46386}"/>
              </a:ext>
            </a:extLst>
          </p:cNvPr>
          <p:cNvGrpSpPr/>
          <p:nvPr/>
        </p:nvGrpSpPr>
        <p:grpSpPr>
          <a:xfrm>
            <a:off x="457200" y="1463668"/>
            <a:ext cx="8135957" cy="4419339"/>
            <a:chOff x="502292" y="1463668"/>
            <a:chExt cx="8139416" cy="4784732"/>
          </a:xfrm>
        </p:grpSpPr>
        <p:sp>
          <p:nvSpPr>
            <p:cNvPr id="13" name="Rectangle 12">
              <a:extLst>
                <a:ext uri="{FF2B5EF4-FFF2-40B4-BE49-F238E27FC236}">
                  <a16:creationId xmlns:a16="http://schemas.microsoft.com/office/drawing/2014/main" id="{AB8D493A-D042-6D0D-D479-99503289ED4A}"/>
                </a:ext>
              </a:extLst>
            </p:cNvPr>
            <p:cNvSpPr/>
            <p:nvPr/>
          </p:nvSpPr>
          <p:spPr>
            <a:xfrm>
              <a:off x="502292" y="1484915"/>
              <a:ext cx="8139416" cy="476348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a:extLst>
                <a:ext uri="{FF2B5EF4-FFF2-40B4-BE49-F238E27FC236}">
                  <a16:creationId xmlns:a16="http://schemas.microsoft.com/office/drawing/2014/main" id="{A774D14F-E299-3161-3735-19656CF17380}"/>
                </a:ext>
              </a:extLst>
            </p:cNvPr>
            <p:cNvPicPr>
              <a:picLocks noChangeAspect="1"/>
            </p:cNvPicPr>
            <p:nvPr/>
          </p:nvPicPr>
          <p:blipFill>
            <a:blip r:embed="rId3"/>
            <a:stretch>
              <a:fillRect/>
            </a:stretch>
          </p:blipFill>
          <p:spPr>
            <a:xfrm>
              <a:off x="502292" y="1463668"/>
              <a:ext cx="8139416" cy="544668"/>
            </a:xfrm>
            <a:prstGeom prst="rect">
              <a:avLst/>
            </a:prstGeom>
          </p:spPr>
        </p:pic>
      </p:grpSp>
      <p:sp>
        <p:nvSpPr>
          <p:cNvPr id="6" name="Date Placeholder 5">
            <a:extLst>
              <a:ext uri="{FF2B5EF4-FFF2-40B4-BE49-F238E27FC236}">
                <a16:creationId xmlns:a16="http://schemas.microsoft.com/office/drawing/2014/main" id="{F0704CFC-722E-BE51-07E1-A3AC3C6FF4BC}"/>
              </a:ext>
              <a:ext uri="{C183D7F6-B498-43B3-948B-1728B52AA6E4}">
                <adec:decorative xmlns:adec="http://schemas.microsoft.com/office/drawing/2017/decorative" val="1"/>
              </a:ext>
            </a:extLst>
          </p:cNvPr>
          <p:cNvSpPr>
            <a:spLocks noGrp="1"/>
          </p:cNvSpPr>
          <p:nvPr>
            <p:ph type="dt" sz="half" idx="10"/>
          </p:nvPr>
        </p:nvSpPr>
        <p:spPr/>
        <p:txBody>
          <a:bodyPr/>
          <a:lstStyle/>
          <a:p>
            <a:fld id="{0BD27E96-2943-4845-80C9-923B6DF36F65}" type="datetime1">
              <a:rPr lang="en-US" smtClean="0"/>
              <a:t>1/17/2024</a:t>
            </a:fld>
            <a:endParaRPr lang="en-US"/>
          </a:p>
        </p:txBody>
      </p:sp>
      <p:sp>
        <p:nvSpPr>
          <p:cNvPr id="7" name="Slide Number Placeholder 6">
            <a:extLst>
              <a:ext uri="{FF2B5EF4-FFF2-40B4-BE49-F238E27FC236}">
                <a16:creationId xmlns:a16="http://schemas.microsoft.com/office/drawing/2014/main" id="{2CFE86BB-2E88-7D1D-6985-8820128FA00F}"/>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8</a:t>
            </a:fld>
            <a:endParaRPr lang="en-US"/>
          </a:p>
        </p:txBody>
      </p:sp>
      <p:grpSp>
        <p:nvGrpSpPr>
          <p:cNvPr id="12" name="Group 11">
            <a:extLst>
              <a:ext uri="{FF2B5EF4-FFF2-40B4-BE49-F238E27FC236}">
                <a16:creationId xmlns:a16="http://schemas.microsoft.com/office/drawing/2014/main" id="{9ACC7B44-E146-DA25-AEF5-3358375CAD7B}"/>
              </a:ext>
              <a:ext uri="{C183D7F6-B498-43B3-948B-1728B52AA6E4}">
                <adec:decorative xmlns:adec="http://schemas.microsoft.com/office/drawing/2017/decorative" val="1"/>
              </a:ext>
            </a:extLst>
          </p:cNvPr>
          <p:cNvGrpSpPr/>
          <p:nvPr/>
        </p:nvGrpSpPr>
        <p:grpSpPr>
          <a:xfrm>
            <a:off x="1316600" y="1487861"/>
            <a:ext cx="6251988" cy="4414770"/>
            <a:chOff x="1478497" y="1123949"/>
            <a:chExt cx="7787326" cy="5619541"/>
          </a:xfrm>
        </p:grpSpPr>
        <p:grpSp>
          <p:nvGrpSpPr>
            <p:cNvPr id="14" name="Group 13">
              <a:extLst>
                <a:ext uri="{FF2B5EF4-FFF2-40B4-BE49-F238E27FC236}">
                  <a16:creationId xmlns:a16="http://schemas.microsoft.com/office/drawing/2014/main" id="{21E335EC-398F-7BF2-990E-B50A68669F53}"/>
                </a:ext>
              </a:extLst>
            </p:cNvPr>
            <p:cNvGrpSpPr/>
            <p:nvPr/>
          </p:nvGrpSpPr>
          <p:grpSpPr>
            <a:xfrm>
              <a:off x="2257093" y="1123949"/>
              <a:ext cx="7008730" cy="5619541"/>
              <a:chOff x="1165666" y="1123950"/>
              <a:chExt cx="6424307" cy="5252980"/>
            </a:xfrm>
          </p:grpSpPr>
          <p:grpSp>
            <p:nvGrpSpPr>
              <p:cNvPr id="22" name="Group 21">
                <a:extLst>
                  <a:ext uri="{FF2B5EF4-FFF2-40B4-BE49-F238E27FC236}">
                    <a16:creationId xmlns:a16="http://schemas.microsoft.com/office/drawing/2014/main" id="{DC74D12F-61B4-FE8F-2DC3-52311041E16C}"/>
                  </a:ext>
                </a:extLst>
              </p:cNvPr>
              <p:cNvGrpSpPr/>
              <p:nvPr/>
            </p:nvGrpSpPr>
            <p:grpSpPr>
              <a:xfrm>
                <a:off x="1165666" y="1123950"/>
                <a:ext cx="5437862" cy="5252980"/>
                <a:chOff x="1165666" y="1123950"/>
                <a:chExt cx="5437862" cy="5252980"/>
              </a:xfrm>
            </p:grpSpPr>
            <p:pic>
              <p:nvPicPr>
                <p:cNvPr id="53" name="Picture 1" descr="Check the appropriate roles: Viewer, Writer, Submitter, Sign-off">
                  <a:extLst>
                    <a:ext uri="{FF2B5EF4-FFF2-40B4-BE49-F238E27FC236}">
                      <a16:creationId xmlns:a16="http://schemas.microsoft.com/office/drawing/2014/main" id="{BAF9D7E4-1130-606C-C789-9C4871F58F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459" t="7590" r="33403" b="34386"/>
                <a:stretch/>
              </p:blipFill>
              <p:spPr bwMode="auto">
                <a:xfrm>
                  <a:off x="4247648" y="1123950"/>
                  <a:ext cx="2355880" cy="522922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EA8C5419-E5F7-6EEE-A702-54AC11CE5E27}"/>
                    </a:ext>
                  </a:extLst>
                </p:cNvPr>
                <p:cNvPicPr>
                  <a:picLocks noChangeAspect="1"/>
                </p:cNvPicPr>
                <p:nvPr/>
              </p:nvPicPr>
              <p:blipFill rotWithShape="1">
                <a:blip r:embed="rId4"/>
                <a:srcRect l="30928" t="7589" r="50300" b="34385"/>
                <a:stretch/>
              </p:blipFill>
              <p:spPr bwMode="auto">
                <a:xfrm>
                  <a:off x="1165666" y="1144530"/>
                  <a:ext cx="3125333" cy="5232400"/>
                </a:xfrm>
                <a:prstGeom prst="rect">
                  <a:avLst/>
                </a:prstGeom>
                <a:ln>
                  <a:noFill/>
                </a:ln>
                <a:extLst>
                  <a:ext uri="{53640926-AAD7-44D8-BBD7-CCE9431645EC}">
                    <a14:shadowObscured xmlns:a14="http://schemas.microsoft.com/office/drawing/2010/main"/>
                  </a:ext>
                </a:extLst>
              </p:spPr>
            </p:pic>
          </p:grpSp>
          <p:grpSp>
            <p:nvGrpSpPr>
              <p:cNvPr id="23" name="Group 22">
                <a:extLst>
                  <a:ext uri="{FF2B5EF4-FFF2-40B4-BE49-F238E27FC236}">
                    <a16:creationId xmlns:a16="http://schemas.microsoft.com/office/drawing/2014/main" id="{0C2337B0-29C5-406E-C551-7E07ABD4FE54}"/>
                  </a:ext>
                </a:extLst>
              </p:cNvPr>
              <p:cNvGrpSpPr/>
              <p:nvPr/>
            </p:nvGrpSpPr>
            <p:grpSpPr>
              <a:xfrm>
                <a:off x="5959843" y="2155029"/>
                <a:ext cx="1630130" cy="1936717"/>
                <a:chOff x="5959843" y="2155029"/>
                <a:chExt cx="1630130" cy="1936717"/>
              </a:xfrm>
            </p:grpSpPr>
            <p:cxnSp>
              <p:nvCxnSpPr>
                <p:cNvPr id="50" name="Straight Arrow Connector 49">
                  <a:extLst>
                    <a:ext uri="{FF2B5EF4-FFF2-40B4-BE49-F238E27FC236}">
                      <a16:creationId xmlns:a16="http://schemas.microsoft.com/office/drawing/2014/main" id="{47FD96BF-F6E4-FF51-5159-D3CD76E796D6}"/>
                    </a:ext>
                  </a:extLst>
                </p:cNvPr>
                <p:cNvCxnSpPr>
                  <a:cxnSpLocks/>
                </p:cNvCxnSpPr>
                <p:nvPr/>
              </p:nvCxnSpPr>
              <p:spPr>
                <a:xfrm flipH="1">
                  <a:off x="6172200" y="3123839"/>
                  <a:ext cx="711568" cy="338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EC5468A-7C12-E865-79E9-78D319E1F36F}"/>
                    </a:ext>
                  </a:extLst>
                </p:cNvPr>
                <p:cNvCxnSpPr>
                  <a:cxnSpLocks/>
                </p:cNvCxnSpPr>
                <p:nvPr/>
              </p:nvCxnSpPr>
              <p:spPr>
                <a:xfrm flipH="1">
                  <a:off x="6261755" y="3105625"/>
                  <a:ext cx="947768" cy="986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 Box 7">
                  <a:extLst>
                    <a:ext uri="{FF2B5EF4-FFF2-40B4-BE49-F238E27FC236}">
                      <a16:creationId xmlns:a16="http://schemas.microsoft.com/office/drawing/2014/main" id="{4E287DFF-F103-0FFF-7780-FD401CFA8A5D}"/>
                    </a:ext>
                  </a:extLst>
                </p:cNvPr>
                <p:cNvSpPr txBox="1"/>
                <p:nvPr/>
              </p:nvSpPr>
              <p:spPr>
                <a:xfrm>
                  <a:off x="5959843" y="2155029"/>
                  <a:ext cx="1630130" cy="12786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You can remove users from individual plans by clicking on the delete button at the end of the plan row. You can also completely remove all user access by selecting </a:t>
                  </a:r>
                  <a:r>
                    <a:rPr lang="en-US" sz="800" b="1" dirty="0">
                      <a:effectLst/>
                      <a:latin typeface="Arial" panose="020B0604020202020204" pitchFamily="34" charset="0"/>
                      <a:ea typeface="Calibri" panose="020F0502020204030204" pitchFamily="34" charset="0"/>
                      <a:cs typeface="Arial" panose="020B0604020202020204" pitchFamily="34" charset="0"/>
                    </a:rPr>
                    <a:t>Remove User Access</a:t>
                  </a:r>
                  <a:r>
                    <a:rPr lang="en-US" sz="800" dirty="0">
                      <a:effectLst/>
                      <a:latin typeface="Arial" panose="020B0604020202020204" pitchFamily="34" charset="0"/>
                      <a:ea typeface="Calibri" panose="020F0502020204030204" pitchFamily="34" charset="0"/>
                      <a:cs typeface="Arial" panose="020B0604020202020204" pitchFamily="34" charset="0"/>
                    </a:rPr>
                    <a:t>.</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7EBFDB8C-52C2-81A3-14CC-CE9AD2FC132F}"/>
                  </a:ext>
                </a:extLst>
              </p:cNvPr>
              <p:cNvGrpSpPr/>
              <p:nvPr/>
            </p:nvGrpSpPr>
            <p:grpSpPr>
              <a:xfrm>
                <a:off x="3081190" y="1823961"/>
                <a:ext cx="2688590" cy="1053841"/>
                <a:chOff x="3081190" y="1823961"/>
                <a:chExt cx="2688590" cy="1053841"/>
              </a:xfrm>
            </p:grpSpPr>
            <p:cxnSp>
              <p:nvCxnSpPr>
                <p:cNvPr id="25" name="Straight Arrow Connector 24">
                  <a:extLst>
                    <a:ext uri="{FF2B5EF4-FFF2-40B4-BE49-F238E27FC236}">
                      <a16:creationId xmlns:a16="http://schemas.microsoft.com/office/drawing/2014/main" id="{379C545F-1D93-03C5-6B63-788F6B00B348}"/>
                    </a:ext>
                  </a:extLst>
                </p:cNvPr>
                <p:cNvCxnSpPr>
                  <a:cxnSpLocks/>
                </p:cNvCxnSpPr>
                <p:nvPr/>
              </p:nvCxnSpPr>
              <p:spPr>
                <a:xfrm flipH="1">
                  <a:off x="3455766" y="2048047"/>
                  <a:ext cx="791882" cy="829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D725B3B-D839-5CAD-0026-0C384F9E9A63}"/>
                    </a:ext>
                  </a:extLst>
                </p:cNvPr>
                <p:cNvCxnSpPr>
                  <a:cxnSpLocks/>
                </p:cNvCxnSpPr>
                <p:nvPr/>
              </p:nvCxnSpPr>
              <p:spPr>
                <a:xfrm>
                  <a:off x="4222540" y="2166143"/>
                  <a:ext cx="137104" cy="428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 Box 4">
                  <a:extLst>
                    <a:ext uri="{FF2B5EF4-FFF2-40B4-BE49-F238E27FC236}">
                      <a16:creationId xmlns:a16="http://schemas.microsoft.com/office/drawing/2014/main" id="{95FA1943-319A-1F8D-5B27-7BD84CF8F883}"/>
                    </a:ext>
                  </a:extLst>
                </p:cNvPr>
                <p:cNvSpPr txBox="1"/>
                <p:nvPr/>
              </p:nvSpPr>
              <p:spPr>
                <a:xfrm>
                  <a:off x="3081190" y="1823961"/>
                  <a:ext cx="2688590" cy="55789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For each user, select the plan or plans they will need access to and the role they will have in that plan.</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grpSp>
        </p:grpSp>
        <p:grpSp>
          <p:nvGrpSpPr>
            <p:cNvPr id="15" name="Group 14">
              <a:extLst>
                <a:ext uri="{FF2B5EF4-FFF2-40B4-BE49-F238E27FC236}">
                  <a16:creationId xmlns:a16="http://schemas.microsoft.com/office/drawing/2014/main" id="{18CE1A4F-C92B-EBAB-A6A3-03C720549D65}"/>
                </a:ext>
              </a:extLst>
            </p:cNvPr>
            <p:cNvGrpSpPr/>
            <p:nvPr/>
          </p:nvGrpSpPr>
          <p:grpSpPr>
            <a:xfrm>
              <a:off x="1478497" y="1926099"/>
              <a:ext cx="1570752" cy="4574714"/>
              <a:chOff x="1478497" y="1926099"/>
              <a:chExt cx="1570752" cy="4574714"/>
            </a:xfrm>
          </p:grpSpPr>
          <p:grpSp>
            <p:nvGrpSpPr>
              <p:cNvPr id="16" name="Group 15">
                <a:extLst>
                  <a:ext uri="{FF2B5EF4-FFF2-40B4-BE49-F238E27FC236}">
                    <a16:creationId xmlns:a16="http://schemas.microsoft.com/office/drawing/2014/main" id="{54F05F54-9FF7-A0C7-D252-AABDE866F13D}"/>
                  </a:ext>
                </a:extLst>
              </p:cNvPr>
              <p:cNvGrpSpPr/>
              <p:nvPr/>
            </p:nvGrpSpPr>
            <p:grpSpPr>
              <a:xfrm>
                <a:off x="1478497" y="1926099"/>
                <a:ext cx="1255253" cy="1182568"/>
                <a:chOff x="9028112" y="4417871"/>
                <a:chExt cx="1255253" cy="1182568"/>
              </a:xfrm>
            </p:grpSpPr>
            <p:cxnSp>
              <p:nvCxnSpPr>
                <p:cNvPr id="20" name="Straight Arrow Connector 19">
                  <a:extLst>
                    <a:ext uri="{FF2B5EF4-FFF2-40B4-BE49-F238E27FC236}">
                      <a16:creationId xmlns:a16="http://schemas.microsoft.com/office/drawing/2014/main" id="{6B742237-2AA1-733F-6695-C687BCFE96B4}"/>
                    </a:ext>
                  </a:extLst>
                </p:cNvPr>
                <p:cNvCxnSpPr/>
                <p:nvPr/>
              </p:nvCxnSpPr>
              <p:spPr>
                <a:xfrm>
                  <a:off x="9993805" y="4843925"/>
                  <a:ext cx="289560" cy="117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 Box 2">
                  <a:extLst>
                    <a:ext uri="{FF2B5EF4-FFF2-40B4-BE49-F238E27FC236}">
                      <a16:creationId xmlns:a16="http://schemas.microsoft.com/office/drawing/2014/main" id="{F61677EA-AC8C-31EA-743B-74452FB670BE}"/>
                    </a:ext>
                  </a:extLst>
                </p:cNvPr>
                <p:cNvSpPr txBox="1"/>
                <p:nvPr/>
              </p:nvSpPr>
              <p:spPr>
                <a:xfrm>
                  <a:off x="9028112" y="4417871"/>
                  <a:ext cx="1031875" cy="118256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Any user who has been assigned at the LEA level will appear on the LEA level user page.</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CB3F4366-1D5D-B6CF-D80D-1D6A3BB92FAF}"/>
                  </a:ext>
                </a:extLst>
              </p:cNvPr>
              <p:cNvGrpSpPr/>
              <p:nvPr/>
            </p:nvGrpSpPr>
            <p:grpSpPr>
              <a:xfrm>
                <a:off x="1754493" y="5413058"/>
                <a:ext cx="1294756" cy="1087755"/>
                <a:chOff x="1754493" y="5413058"/>
                <a:chExt cx="1294756" cy="1087755"/>
              </a:xfrm>
            </p:grpSpPr>
            <p:cxnSp>
              <p:nvCxnSpPr>
                <p:cNvPr id="18" name="Straight Arrow Connector 17">
                  <a:extLst>
                    <a:ext uri="{FF2B5EF4-FFF2-40B4-BE49-F238E27FC236}">
                      <a16:creationId xmlns:a16="http://schemas.microsoft.com/office/drawing/2014/main" id="{17D6D6EC-94E0-DAAE-8BDD-CA5E438B403A}"/>
                    </a:ext>
                  </a:extLst>
                </p:cNvPr>
                <p:cNvCxnSpPr>
                  <a:cxnSpLocks/>
                </p:cNvCxnSpPr>
                <p:nvPr/>
              </p:nvCxnSpPr>
              <p:spPr>
                <a:xfrm>
                  <a:off x="2415615" y="5782098"/>
                  <a:ext cx="633634" cy="718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 Box 10">
                  <a:extLst>
                    <a:ext uri="{FF2B5EF4-FFF2-40B4-BE49-F238E27FC236}">
                      <a16:creationId xmlns:a16="http://schemas.microsoft.com/office/drawing/2014/main" id="{C3D75FC6-D4A8-A6CD-CDB2-E504A7FC53CD}"/>
                    </a:ext>
                  </a:extLst>
                </p:cNvPr>
                <p:cNvSpPr txBox="1"/>
                <p:nvPr/>
              </p:nvSpPr>
              <p:spPr>
                <a:xfrm>
                  <a:off x="1754493" y="5413058"/>
                  <a:ext cx="1070482" cy="86219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If you need to add additional plans, select </a:t>
                  </a:r>
                  <a:r>
                    <a:rPr lang="en-US" sz="800" b="1" dirty="0">
                      <a:effectLst/>
                      <a:latin typeface="Arial" panose="020B0604020202020204" pitchFamily="34" charset="0"/>
                      <a:ea typeface="Calibri" panose="020F0502020204030204" pitchFamily="34" charset="0"/>
                      <a:cs typeface="Arial" panose="020B0604020202020204" pitchFamily="34" charset="0"/>
                    </a:rPr>
                    <a:t>Add Another Plan</a:t>
                  </a:r>
                  <a:r>
                    <a:rPr lang="en-US" sz="800" dirty="0">
                      <a:effectLst/>
                      <a:latin typeface="Arial" panose="020B0604020202020204" pitchFamily="34" charset="0"/>
                      <a:ea typeface="Calibri" panose="020F0502020204030204" pitchFamily="34" charset="0"/>
                      <a:cs typeface="Arial" panose="020B0604020202020204" pitchFamily="34" charset="0"/>
                    </a:rPr>
                    <a:t>.</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grpSp>
        </p:grpSp>
      </p:grpSp>
    </p:spTree>
    <p:extLst>
      <p:ext uri="{BB962C8B-B14F-4D97-AF65-F5344CB8AC3E}">
        <p14:creationId xmlns:p14="http://schemas.microsoft.com/office/powerpoint/2010/main" val="32775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AD1A-9497-8C92-6220-6A041FC77B0D}"/>
              </a:ext>
            </a:extLst>
          </p:cNvPr>
          <p:cNvSpPr>
            <a:spLocks noGrp="1"/>
          </p:cNvSpPr>
          <p:nvPr>
            <p:ph type="title"/>
          </p:nvPr>
        </p:nvSpPr>
        <p:spPr/>
        <p:txBody>
          <a:bodyPr>
            <a:normAutofit/>
          </a:bodyPr>
          <a:lstStyle/>
          <a:p>
            <a:r>
              <a:rPr lang="en-US" b="1" dirty="0"/>
              <a:t>Report Location</a:t>
            </a:r>
          </a:p>
        </p:txBody>
      </p:sp>
      <p:pic>
        <p:nvPicPr>
          <p:cNvPr id="8" name="Picture 7" descr="Pick Reports from the top tab">
            <a:extLst>
              <a:ext uri="{FF2B5EF4-FFF2-40B4-BE49-F238E27FC236}">
                <a16:creationId xmlns:a16="http://schemas.microsoft.com/office/drawing/2014/main" id="{8D00ED65-F3D4-0D82-6B91-28809FEAC7BE}"/>
              </a:ext>
            </a:extLst>
          </p:cNvPr>
          <p:cNvPicPr>
            <a:picLocks noChangeAspect="1"/>
          </p:cNvPicPr>
          <p:nvPr/>
        </p:nvPicPr>
        <p:blipFill>
          <a:blip r:embed="rId3"/>
          <a:stretch>
            <a:fillRect/>
          </a:stretch>
        </p:blipFill>
        <p:spPr>
          <a:xfrm>
            <a:off x="457200" y="1463040"/>
            <a:ext cx="5532191" cy="640725"/>
          </a:xfrm>
          <a:prstGeom prst="rect">
            <a:avLst/>
          </a:prstGeom>
        </p:spPr>
      </p:pic>
      <p:sp>
        <p:nvSpPr>
          <p:cNvPr id="13" name="Text Box 2">
            <a:extLst>
              <a:ext uri="{FF2B5EF4-FFF2-40B4-BE49-F238E27FC236}">
                <a16:creationId xmlns:a16="http://schemas.microsoft.com/office/drawing/2014/main" id="{7718BC06-1243-A717-A564-6B8AABBCF366}"/>
              </a:ext>
            </a:extLst>
          </p:cNvPr>
          <p:cNvSpPr txBox="1"/>
          <p:nvPr/>
        </p:nvSpPr>
        <p:spPr>
          <a:xfrm>
            <a:off x="489843" y="2227099"/>
            <a:ext cx="1988288" cy="889822"/>
          </a:xfrm>
          <a:prstGeom prst="rect">
            <a:avLst/>
          </a:prstGeom>
          <a:solidFill>
            <a:schemeClr val="lt1"/>
          </a:solidFill>
          <a:ln w="6350">
            <a:solidFill>
              <a:schemeClr val="bg1">
                <a:lumMod val="8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Select Reports at the top of the screen.</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 Box 2">
            <a:extLst>
              <a:ext uri="{FF2B5EF4-FFF2-40B4-BE49-F238E27FC236}">
                <a16:creationId xmlns:a16="http://schemas.microsoft.com/office/drawing/2014/main" id="{AEA67E74-7573-91A4-A439-0BA7FCFDD008}"/>
              </a:ext>
            </a:extLst>
          </p:cNvPr>
          <p:cNvSpPr txBox="1"/>
          <p:nvPr/>
        </p:nvSpPr>
        <p:spPr>
          <a:xfrm>
            <a:off x="501142" y="4381482"/>
            <a:ext cx="2178263" cy="1054928"/>
          </a:xfrm>
          <a:prstGeom prst="rect">
            <a:avLst/>
          </a:prstGeom>
          <a:solidFill>
            <a:schemeClr val="lt1"/>
          </a:solidFill>
          <a:ln w="6350">
            <a:solidFill>
              <a:schemeClr val="bg1">
                <a:lumMod val="8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Click on Educator Effectiveness Annual Report in the list of State Reports</a:t>
            </a:r>
          </a:p>
        </p:txBody>
      </p:sp>
      <p:pic>
        <p:nvPicPr>
          <p:cNvPr id="10" name="Picture 9" descr="Choose Educator Effectiveness Annual Report">
            <a:extLst>
              <a:ext uri="{FF2B5EF4-FFF2-40B4-BE49-F238E27FC236}">
                <a16:creationId xmlns:a16="http://schemas.microsoft.com/office/drawing/2014/main" id="{D9382084-6444-087B-1C0F-F4C9249B357E}"/>
              </a:ext>
            </a:extLst>
          </p:cNvPr>
          <p:cNvPicPr>
            <a:picLocks noChangeAspect="1"/>
          </p:cNvPicPr>
          <p:nvPr/>
        </p:nvPicPr>
        <p:blipFill rotWithShape="1">
          <a:blip r:embed="rId4"/>
          <a:srcRect l="3584" t="2857" r="5219" b="9167"/>
          <a:stretch/>
        </p:blipFill>
        <p:spPr>
          <a:xfrm>
            <a:off x="2898708" y="1882858"/>
            <a:ext cx="6111740" cy="3866287"/>
          </a:xfrm>
          <a:prstGeom prst="rect">
            <a:avLst/>
          </a:prstGeom>
          <a:ln>
            <a:solidFill>
              <a:schemeClr val="bg1">
                <a:lumMod val="85000"/>
              </a:schemeClr>
            </a:solidFill>
          </a:ln>
          <a:effectLst>
            <a:outerShdw blurRad="63500" sx="102000" sy="102000" algn="ctr" rotWithShape="0">
              <a:prstClr val="black">
                <a:alpha val="40000"/>
              </a:prstClr>
            </a:outerShdw>
          </a:effectLst>
        </p:spPr>
      </p:pic>
      <p:sp>
        <p:nvSpPr>
          <p:cNvPr id="5" name="Rectangle 4">
            <a:extLst>
              <a:ext uri="{FF2B5EF4-FFF2-40B4-BE49-F238E27FC236}">
                <a16:creationId xmlns:a16="http://schemas.microsoft.com/office/drawing/2014/main" id="{FA9F7627-B3D3-5C17-E4C2-E451213F4626}"/>
              </a:ext>
              <a:ext uri="{C183D7F6-B498-43B3-948B-1728B52AA6E4}">
                <adec:decorative xmlns:adec="http://schemas.microsoft.com/office/drawing/2017/decorative" val="1"/>
              </a:ext>
            </a:extLst>
          </p:cNvPr>
          <p:cNvSpPr/>
          <p:nvPr/>
        </p:nvSpPr>
        <p:spPr>
          <a:xfrm>
            <a:off x="2213063" y="1517098"/>
            <a:ext cx="466342" cy="36576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CCADEDB0-C2DA-BD2A-F6F9-C2E31DCA8F72}"/>
              </a:ext>
              <a:ext uri="{C183D7F6-B498-43B3-948B-1728B52AA6E4}">
                <adec:decorative xmlns:adec="http://schemas.microsoft.com/office/drawing/2017/decorative" val="1"/>
              </a:ext>
            </a:extLst>
          </p:cNvPr>
          <p:cNvSpPr/>
          <p:nvPr/>
        </p:nvSpPr>
        <p:spPr>
          <a:xfrm>
            <a:off x="2263863" y="1955524"/>
            <a:ext cx="382772" cy="520995"/>
          </a:xfrm>
          <a:prstGeom prst="upArrow">
            <a:avLst/>
          </a:prstGeom>
          <a:solidFill>
            <a:srgbClr val="003C7C"/>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C48E09-29FD-561D-E1D1-702857152800}"/>
              </a:ext>
              <a:ext uri="{C183D7F6-B498-43B3-948B-1728B52AA6E4}">
                <adec:decorative xmlns:adec="http://schemas.microsoft.com/office/drawing/2017/decorative" val="1"/>
              </a:ext>
            </a:extLst>
          </p:cNvPr>
          <p:cNvSpPr/>
          <p:nvPr/>
        </p:nvSpPr>
        <p:spPr>
          <a:xfrm>
            <a:off x="3018072" y="4493738"/>
            <a:ext cx="2552995" cy="520995"/>
          </a:xfrm>
          <a:prstGeom prst="rect">
            <a:avLst/>
          </a:prstGeom>
          <a:noFill/>
          <a:ln w="57150">
            <a:solidFill>
              <a:srgbClr val="003C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ACF2CC3B-1AD6-67ED-833F-768E770E2088}"/>
              </a:ext>
              <a:ext uri="{C183D7F6-B498-43B3-948B-1728B52AA6E4}">
                <adec:decorative xmlns:adec="http://schemas.microsoft.com/office/drawing/2017/decorative" val="1"/>
              </a:ext>
            </a:extLst>
          </p:cNvPr>
          <p:cNvSpPr>
            <a:spLocks noGrp="1"/>
          </p:cNvSpPr>
          <p:nvPr>
            <p:ph type="dt" sz="half" idx="10"/>
          </p:nvPr>
        </p:nvSpPr>
        <p:spPr/>
        <p:txBody>
          <a:bodyPr/>
          <a:lstStyle/>
          <a:p>
            <a:fld id="{B931F4DF-3504-4A5A-ACA1-B091F23F45D1}" type="datetime1">
              <a:rPr lang="en-US" smtClean="0"/>
              <a:t>1/17/2024</a:t>
            </a:fld>
            <a:endParaRPr lang="en-US"/>
          </a:p>
        </p:txBody>
      </p:sp>
      <p:sp>
        <p:nvSpPr>
          <p:cNvPr id="4" name="Slide Number Placeholder 3">
            <a:extLst>
              <a:ext uri="{FF2B5EF4-FFF2-40B4-BE49-F238E27FC236}">
                <a16:creationId xmlns:a16="http://schemas.microsoft.com/office/drawing/2014/main" id="{A90284B4-C19C-2897-D9A8-A1D28F3CB8D1}"/>
              </a:ext>
              <a:ext uri="{C183D7F6-B498-43B3-948B-1728B52AA6E4}">
                <adec:decorative xmlns:adec="http://schemas.microsoft.com/office/drawing/2017/decorative" val="1"/>
              </a:ext>
            </a:extLst>
          </p:cNvPr>
          <p:cNvSpPr>
            <a:spLocks noGrp="1"/>
          </p:cNvSpPr>
          <p:nvPr>
            <p:ph type="sldNum" sz="quarter" idx="12"/>
          </p:nvPr>
        </p:nvSpPr>
        <p:spPr/>
        <p:txBody>
          <a:bodyPr/>
          <a:lstStyle/>
          <a:p>
            <a:fld id="{680C5762-CF65-4775-9966-A58D40CC61B9}" type="slidenum">
              <a:rPr lang="en-US" smtClean="0"/>
              <a:t>9</a:t>
            </a:fld>
            <a:endParaRPr lang="en-US"/>
          </a:p>
        </p:txBody>
      </p:sp>
    </p:spTree>
    <p:extLst>
      <p:ext uri="{BB962C8B-B14F-4D97-AF65-F5344CB8AC3E}">
        <p14:creationId xmlns:p14="http://schemas.microsoft.com/office/powerpoint/2010/main" val="968709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482D842089574DB7553D4C2D61B03E" ma:contentTypeVersion="13" ma:contentTypeDescription="Create a new document." ma:contentTypeScope="" ma:versionID="c92f3cbe2cb6162bdf07a99e90f8a9ce">
  <xsd:schema xmlns:xsd="http://www.w3.org/2001/XMLSchema" xmlns:xs="http://www.w3.org/2001/XMLSchema" xmlns:p="http://schemas.microsoft.com/office/2006/metadata/properties" xmlns:ns2="9958ad7b-6f75-4bdd-a10e-f124fca672e5" xmlns:ns3="a67f8c45-a95b-4510-8c35-0a4fd1fd04d6" targetNamespace="http://schemas.microsoft.com/office/2006/metadata/properties" ma:root="true" ma:fieldsID="d99463dd94fd0c0693934d8e64437c6d" ns2:_="" ns3:_="">
    <xsd:import namespace="9958ad7b-6f75-4bdd-a10e-f124fca672e5"/>
    <xsd:import namespace="a67f8c45-a95b-4510-8c35-0a4fd1fd04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8ad7b-6f75-4bdd-a10e-f124fca67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7f8c45-a95b-4510-8c35-0a4fd1fd04d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40c07a2-62fd-4ecd-a86d-7b73c60334ce}" ma:internalName="TaxCatchAll" ma:showField="CatchAllData" ma:web="a67f8c45-a95b-4510-8c35-0a4fd1fd04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58ad7b-6f75-4bdd-a10e-f124fca672e5">
      <Terms xmlns="http://schemas.microsoft.com/office/infopath/2007/PartnerControls"/>
    </lcf76f155ced4ddcb4097134ff3c332f>
    <TaxCatchAll xmlns="a67f8c45-a95b-4510-8c35-0a4fd1fd04d6" xsi:nil="true"/>
  </documentManagement>
</p:properties>
</file>

<file path=customXml/itemProps1.xml><?xml version="1.0" encoding="utf-8"?>
<ds:datastoreItem xmlns:ds="http://schemas.openxmlformats.org/officeDocument/2006/customXml" ds:itemID="{5835D25A-F801-418C-A66F-E337A8B436F5}">
  <ds:schemaRefs>
    <ds:schemaRef ds:uri="9958ad7b-6f75-4bdd-a10e-f124fca672e5"/>
    <ds:schemaRef ds:uri="a67f8c45-a95b-4510-8c35-0a4fd1fd04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2A4EA4-2FD6-46CD-858F-1ABF09EFBD7C}">
  <ds:schemaRefs>
    <ds:schemaRef ds:uri="http://schemas.microsoft.com/sharepoint/v3/contenttype/forms"/>
  </ds:schemaRefs>
</ds:datastoreItem>
</file>

<file path=customXml/itemProps3.xml><?xml version="1.0" encoding="utf-8"?>
<ds:datastoreItem xmlns:ds="http://schemas.openxmlformats.org/officeDocument/2006/customXml" ds:itemID="{B345E959-B139-4928-B6C0-4290FBE61FC4}">
  <ds:schemaRefs>
    <ds:schemaRef ds:uri="9958ad7b-6f75-4bdd-a10e-f124fca672e5"/>
    <ds:schemaRef ds:uri="a67f8c45-a95b-4510-8c35-0a4fd1fd04d6"/>
    <ds:schemaRef ds:uri="f1c7bf0e-1cb0-48f8-99df-6e3f20f315b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1073</TotalTime>
  <Words>2427</Words>
  <Application>Microsoft Office PowerPoint</Application>
  <PresentationFormat>On-screen Show (4:3)</PresentationFormat>
  <Paragraphs>288</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proxima-nova</vt:lpstr>
      <vt:lpstr>Symbol</vt:lpstr>
      <vt:lpstr>Times New Roman</vt:lpstr>
      <vt:lpstr>Office Theme</vt:lpstr>
      <vt:lpstr>Act 13 and Educator Effectiveness Annual Report (EEAR)</vt:lpstr>
      <vt:lpstr>Welcome!</vt:lpstr>
      <vt:lpstr>Areas of Evaluation</vt:lpstr>
      <vt:lpstr>Weighted Rating Areas</vt:lpstr>
      <vt:lpstr>Prerequisite Requirements</vt:lpstr>
      <vt:lpstr>What is the EEAR?</vt:lpstr>
      <vt:lpstr>Registering for the FRCPP</vt:lpstr>
      <vt:lpstr>Gaining Access to Plan</vt:lpstr>
      <vt:lpstr>Report Location</vt:lpstr>
      <vt:lpstr>EEAR Components</vt:lpstr>
      <vt:lpstr>Profile Page</vt:lpstr>
      <vt:lpstr>EDNA Profile Information</vt:lpstr>
      <vt:lpstr>Evaluation - Key</vt:lpstr>
      <vt:lpstr>Evaluation - Classroom Teacher</vt:lpstr>
      <vt:lpstr>Federal ESSA Requirements</vt:lpstr>
      <vt:lpstr>Federal ESSA Required Fields</vt:lpstr>
      <vt:lpstr>Evaluation – Adding a Row</vt:lpstr>
      <vt:lpstr>Evaluation - Principal</vt:lpstr>
      <vt:lpstr>Principal Details Page</vt:lpstr>
      <vt:lpstr>Evaluation - Non-Teaching Professional</vt:lpstr>
      <vt:lpstr>Non-Teaching Professional Details Page</vt:lpstr>
      <vt:lpstr>All Evaluation Pages</vt:lpstr>
      <vt:lpstr>PEERS- Populate Summary Reporting</vt:lpstr>
      <vt:lpstr>PEERS-Export Evaluation Summary </vt:lpstr>
      <vt:lpstr>PEERS Performance Summary Report</vt:lpstr>
      <vt:lpstr>PAETEP Populate Summary Reporting </vt:lpstr>
      <vt:lpstr>PAETEP Important Information</vt:lpstr>
      <vt:lpstr>PAETEP EEAR Summary</vt:lpstr>
      <vt:lpstr>Signatures and Assurance</vt:lpstr>
      <vt:lpstr>Summary Checklist and Submission</vt:lpstr>
      <vt:lpstr>What’s Next?</vt:lpstr>
      <vt:lpstr>In Revision</vt:lpstr>
      <vt:lpstr>Common Errors </vt:lpstr>
      <vt:lpstr>Common Errors</vt:lpstr>
      <vt:lpstr>Resubmission</vt:lpstr>
      <vt:lpstr>Checking EEAR Status</vt:lpstr>
      <vt:lpstr>Checking EEAR Status continued</vt:lpstr>
      <vt:lpstr>Contacts</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Baum Leaman, Rebekah</cp:lastModifiedBy>
  <cp:revision>74</cp:revision>
  <cp:lastPrinted>2021-12-04T17:26:39Z</cp:lastPrinted>
  <dcterms:created xsi:type="dcterms:W3CDTF">2017-02-01T18:23:33Z</dcterms:created>
  <dcterms:modified xsi:type="dcterms:W3CDTF">2024-01-17T19:05:06Z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0x010100B9482D842089574DB7553D4C2D61B03E</vt:lpwstr>
  </property>
  <property fmtid="{D5CDD505-2E9C-101B-9397-08002B2CF9AE}" pid="7"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8" name="TemplateUrl">
    <vt:lpwstr/>
  </property>
  <property fmtid="{D5CDD505-2E9C-101B-9397-08002B2CF9AE}" pid="9" name="MediaServiceImageTags">
    <vt:lpwstr/>
  </property>
</Properties>
</file>