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Lst>
  <p:sldSz cx="7772400" cy="10058400"/>
  <p:notesSz cx="7772400" cy="10058400"/>
  <p:embeddedFontLst>
    <p:embeddedFont>
      <p:font typeface="Arial Black" panose="020B0A04020102020204" pitchFamily="34" charset="0"/>
      <p:regular r:id="rId21"/>
      <p:bold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DF259-1600-41DD-B95A-1164E82A3854}" v="3" dt="2025-06-23T14:13:07.892"/>
  </p1510:revLst>
</p1510:revInfo>
</file>

<file path=ppt/tableStyles.xml><?xml version="1.0" encoding="utf-8"?>
<a:tblStyleLst xmlns:a="http://schemas.openxmlformats.org/drawingml/2006/main" def="{7B2EAF9B-9455-4211-8FAA-597011F7DC8A}">
  <a:tblStyle styleId="{7B2EAF9B-9455-4211-8FAA-597011F7DC8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A0C72FD-CC56-4B58-8AA5-307455B9FEC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029527-9C2D-462C-AE1F-1E13EB004959}" styleName="Table_2">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3"/>
    <p:restoredTop sz="94694"/>
  </p:normalViewPr>
  <p:slideViewPr>
    <p:cSldViewPr snapToGrid="0">
      <p:cViewPr varScale="1">
        <p:scale>
          <a:sx n="103" d="100"/>
          <a:sy n="103" d="100"/>
        </p:scale>
        <p:origin x="3018" y="19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565DF259-1600-41DD-B95A-1164E82A3854}"/>
    <pc:docChg chg="undo custSel modSld">
      <pc:chgData name="Aaron Feuerstein" userId="f5de8b9a-5c09-4bc3-b449-ac980e458ac8" providerId="ADAL" clId="{565DF259-1600-41DD-B95A-1164E82A3854}" dt="2025-06-23T16:17:08.185" v="928" actId="13244"/>
      <pc:docMkLst>
        <pc:docMk/>
      </pc:docMkLst>
      <pc:sldChg chg="addSp modSp mod">
        <pc:chgData name="Aaron Feuerstein" userId="f5de8b9a-5c09-4bc3-b449-ac980e458ac8" providerId="ADAL" clId="{565DF259-1600-41DD-B95A-1164E82A3854}" dt="2025-06-23T15:21:17.967" v="851" actId="13244"/>
        <pc:sldMkLst>
          <pc:docMk/>
          <pc:sldMk cId="0" sldId="256"/>
        </pc:sldMkLst>
        <pc:spChg chg="add mod ord">
          <ac:chgData name="Aaron Feuerstein" userId="f5de8b9a-5c09-4bc3-b449-ac980e458ac8" providerId="ADAL" clId="{565DF259-1600-41DD-B95A-1164E82A3854}" dt="2025-06-23T15:21:02.675" v="845" actId="13244"/>
          <ac:spMkLst>
            <pc:docMk/>
            <pc:sldMk cId="0" sldId="256"/>
            <ac:spMk id="2" creationId="{EE036F4B-A083-61B5-3419-0CFC6C44C9FC}"/>
          </ac:spMkLst>
        </pc:spChg>
        <pc:spChg chg="mod ord">
          <ac:chgData name="Aaron Feuerstein" userId="f5de8b9a-5c09-4bc3-b449-ac980e458ac8" providerId="ADAL" clId="{565DF259-1600-41DD-B95A-1164E82A3854}" dt="2025-06-23T15:21:13.728" v="849" actId="13244"/>
          <ac:spMkLst>
            <pc:docMk/>
            <pc:sldMk cId="0" sldId="256"/>
            <ac:spMk id="45" creationId="{00000000-0000-0000-0000-000000000000}"/>
          </ac:spMkLst>
        </pc:spChg>
        <pc:spChg chg="mod ord">
          <ac:chgData name="Aaron Feuerstein" userId="f5de8b9a-5c09-4bc3-b449-ac980e458ac8" providerId="ADAL" clId="{565DF259-1600-41DD-B95A-1164E82A3854}" dt="2025-06-23T15:21:04.465" v="846" actId="13244"/>
          <ac:spMkLst>
            <pc:docMk/>
            <pc:sldMk cId="0" sldId="256"/>
            <ac:spMk id="47" creationId="{00000000-0000-0000-0000-000000000000}"/>
          </ac:spMkLst>
        </pc:spChg>
        <pc:spChg chg="ord">
          <ac:chgData name="Aaron Feuerstein" userId="f5de8b9a-5c09-4bc3-b449-ac980e458ac8" providerId="ADAL" clId="{565DF259-1600-41DD-B95A-1164E82A3854}" dt="2025-06-23T15:21:11.351" v="848" actId="13244"/>
          <ac:spMkLst>
            <pc:docMk/>
            <pc:sldMk cId="0" sldId="256"/>
            <ac:spMk id="48" creationId="{00000000-0000-0000-0000-000000000000}"/>
          </ac:spMkLst>
        </pc:spChg>
        <pc:spChg chg="ord">
          <ac:chgData name="Aaron Feuerstein" userId="f5de8b9a-5c09-4bc3-b449-ac980e458ac8" providerId="ADAL" clId="{565DF259-1600-41DD-B95A-1164E82A3854}" dt="2025-06-23T15:21:17.967" v="851" actId="13244"/>
          <ac:spMkLst>
            <pc:docMk/>
            <pc:sldMk cId="0" sldId="256"/>
            <ac:spMk id="50" creationId="{00000000-0000-0000-0000-000000000000}"/>
          </ac:spMkLst>
        </pc:spChg>
        <pc:picChg chg="mod">
          <ac:chgData name="Aaron Feuerstein" userId="f5de8b9a-5c09-4bc3-b449-ac980e458ac8" providerId="ADAL" clId="{565DF259-1600-41DD-B95A-1164E82A3854}" dt="2025-06-20T20:03:00.768" v="8" actId="962"/>
          <ac:picMkLst>
            <pc:docMk/>
            <pc:sldMk cId="0" sldId="256"/>
            <ac:picMk id="11" creationId="{C4077761-42DF-4067-A999-9297D3DE7D6F}"/>
          </ac:picMkLst>
        </pc:picChg>
        <pc:picChg chg="ord">
          <ac:chgData name="Aaron Feuerstein" userId="f5de8b9a-5c09-4bc3-b449-ac980e458ac8" providerId="ADAL" clId="{565DF259-1600-41DD-B95A-1164E82A3854}" dt="2025-06-23T15:21:15.895" v="850" actId="13244"/>
          <ac:picMkLst>
            <pc:docMk/>
            <pc:sldMk cId="0" sldId="256"/>
            <ac:picMk id="49" creationId="{00000000-0000-0000-0000-000000000000}"/>
          </ac:picMkLst>
        </pc:picChg>
      </pc:sldChg>
      <pc:sldChg chg="addSp delSp modSp mod">
        <pc:chgData name="Aaron Feuerstein" userId="f5de8b9a-5c09-4bc3-b449-ac980e458ac8" providerId="ADAL" clId="{565DF259-1600-41DD-B95A-1164E82A3854}" dt="2025-06-23T15:30:24.748" v="857" actId="962"/>
        <pc:sldMkLst>
          <pc:docMk/>
          <pc:sldMk cId="0" sldId="257"/>
        </pc:sldMkLst>
        <pc:spChg chg="add mod ord">
          <ac:chgData name="Aaron Feuerstein" userId="f5de8b9a-5c09-4bc3-b449-ac980e458ac8" providerId="ADAL" clId="{565DF259-1600-41DD-B95A-1164E82A3854}" dt="2025-06-23T15:22:12.733" v="852" actId="13244"/>
          <ac:spMkLst>
            <pc:docMk/>
            <pc:sldMk cId="0" sldId="257"/>
            <ac:spMk id="2" creationId="{09F04A37-10AF-2555-2D09-EC286F7444CB}"/>
          </ac:spMkLst>
        </pc:spChg>
        <pc:spChg chg="mod">
          <ac:chgData name="Aaron Feuerstein" userId="f5de8b9a-5c09-4bc3-b449-ac980e458ac8" providerId="ADAL" clId="{565DF259-1600-41DD-B95A-1164E82A3854}" dt="2025-06-20T20:43:05.309" v="13" actId="962"/>
          <ac:spMkLst>
            <pc:docMk/>
            <pc:sldMk cId="0" sldId="257"/>
            <ac:spMk id="60" creationId="{00000000-0000-0000-0000-000000000000}"/>
          </ac:spMkLst>
        </pc:spChg>
        <pc:spChg chg="mod">
          <ac:chgData name="Aaron Feuerstein" userId="f5de8b9a-5c09-4bc3-b449-ac980e458ac8" providerId="ADAL" clId="{565DF259-1600-41DD-B95A-1164E82A3854}" dt="2025-06-23T15:30:24.205" v="856" actId="962"/>
          <ac:spMkLst>
            <pc:docMk/>
            <pc:sldMk cId="0" sldId="257"/>
            <ac:spMk id="61" creationId="{00000000-0000-0000-0000-000000000000}"/>
          </ac:spMkLst>
        </pc:spChg>
        <pc:spChg chg="ord">
          <ac:chgData name="Aaron Feuerstein" userId="f5de8b9a-5c09-4bc3-b449-ac980e458ac8" providerId="ADAL" clId="{565DF259-1600-41DD-B95A-1164E82A3854}" dt="2025-06-23T15:30:22.003" v="855" actId="13244"/>
          <ac:spMkLst>
            <pc:docMk/>
            <pc:sldMk cId="0" sldId="257"/>
            <ac:spMk id="63" creationId="{00000000-0000-0000-0000-000000000000}"/>
          </ac:spMkLst>
        </pc:spChg>
        <pc:spChg chg="ord">
          <ac:chgData name="Aaron Feuerstein" userId="f5de8b9a-5c09-4bc3-b449-ac980e458ac8" providerId="ADAL" clId="{565DF259-1600-41DD-B95A-1164E82A3854}" dt="2025-06-23T15:30:17.097" v="853" actId="13244"/>
          <ac:spMkLst>
            <pc:docMk/>
            <pc:sldMk cId="0" sldId="257"/>
            <ac:spMk id="68" creationId="{00000000-0000-0000-0000-000000000000}"/>
          </ac:spMkLst>
        </pc:spChg>
        <pc:spChg chg="ord">
          <ac:chgData name="Aaron Feuerstein" userId="f5de8b9a-5c09-4bc3-b449-ac980e458ac8" providerId="ADAL" clId="{565DF259-1600-41DD-B95A-1164E82A3854}" dt="2025-06-23T15:30:18.759" v="854" actId="13244"/>
          <ac:spMkLst>
            <pc:docMk/>
            <pc:sldMk cId="0" sldId="257"/>
            <ac:spMk id="69" creationId="{00000000-0000-0000-0000-000000000000}"/>
          </ac:spMkLst>
        </pc:spChg>
        <pc:picChg chg="mod">
          <ac:chgData name="Aaron Feuerstein" userId="f5de8b9a-5c09-4bc3-b449-ac980e458ac8" providerId="ADAL" clId="{565DF259-1600-41DD-B95A-1164E82A3854}" dt="2025-06-23T15:30:24.748" v="857" actId="962"/>
          <ac:picMkLst>
            <pc:docMk/>
            <pc:sldMk cId="0" sldId="257"/>
            <ac:picMk id="62" creationId="{00000000-0000-0000-0000-000000000000}"/>
          </ac:picMkLst>
        </pc:picChg>
      </pc:sldChg>
      <pc:sldChg chg="addSp delSp modSp mod">
        <pc:chgData name="Aaron Feuerstein" userId="f5de8b9a-5c09-4bc3-b449-ac980e458ac8" providerId="ADAL" clId="{565DF259-1600-41DD-B95A-1164E82A3854}" dt="2025-06-23T15:31:27.826" v="868" actId="13244"/>
        <pc:sldMkLst>
          <pc:docMk/>
          <pc:sldMk cId="0" sldId="258"/>
        </pc:sldMkLst>
        <pc:spChg chg="add mod ord">
          <ac:chgData name="Aaron Feuerstein" userId="f5de8b9a-5c09-4bc3-b449-ac980e458ac8" providerId="ADAL" clId="{565DF259-1600-41DD-B95A-1164E82A3854}" dt="2025-06-23T15:30:44.576" v="861" actId="13244"/>
          <ac:spMkLst>
            <pc:docMk/>
            <pc:sldMk cId="0" sldId="258"/>
            <ac:spMk id="2" creationId="{233AA187-EFF0-33DE-B0EB-ACF626FFA43C}"/>
          </ac:spMkLst>
        </pc:spChg>
        <pc:spChg chg="mod ord">
          <ac:chgData name="Aaron Feuerstein" userId="f5de8b9a-5c09-4bc3-b449-ac980e458ac8" providerId="ADAL" clId="{565DF259-1600-41DD-B95A-1164E82A3854}" dt="2025-06-23T15:31:13.996" v="866" actId="962"/>
          <ac:spMkLst>
            <pc:docMk/>
            <pc:sldMk cId="0" sldId="258"/>
            <ac:spMk id="21" creationId="{5EC13FBB-ACEF-4F3A-8811-A6CE512A85E9}"/>
          </ac:spMkLst>
        </pc:spChg>
        <pc:spChg chg="mod ord">
          <ac:chgData name="Aaron Feuerstein" userId="f5de8b9a-5c09-4bc3-b449-ac980e458ac8" providerId="ADAL" clId="{565DF259-1600-41DD-B95A-1164E82A3854}" dt="2025-06-23T15:31:13.163" v="865" actId="962"/>
          <ac:spMkLst>
            <pc:docMk/>
            <pc:sldMk cId="0" sldId="258"/>
            <ac:spMk id="23" creationId="{9CC4736B-CE10-44E9-A143-FBB6E7177B4D}"/>
          </ac:spMkLst>
        </pc:spChg>
        <pc:spChg chg="mod">
          <ac:chgData name="Aaron Feuerstein" userId="f5de8b9a-5c09-4bc3-b449-ac980e458ac8" providerId="ADAL" clId="{565DF259-1600-41DD-B95A-1164E82A3854}" dt="2025-06-20T20:43:27.228" v="23" actId="962"/>
          <ac:spMkLst>
            <pc:docMk/>
            <pc:sldMk cId="0" sldId="258"/>
            <ac:spMk id="78" creationId="{00000000-0000-0000-0000-000000000000}"/>
          </ac:spMkLst>
        </pc:spChg>
        <pc:spChg chg="mod">
          <ac:chgData name="Aaron Feuerstein" userId="f5de8b9a-5c09-4bc3-b449-ac980e458ac8" providerId="ADAL" clId="{565DF259-1600-41DD-B95A-1164E82A3854}" dt="2025-06-23T15:30:39.961" v="858" actId="962"/>
          <ac:spMkLst>
            <pc:docMk/>
            <pc:sldMk cId="0" sldId="258"/>
            <ac:spMk id="79" creationId="{00000000-0000-0000-0000-000000000000}"/>
          </ac:spMkLst>
        </pc:spChg>
        <pc:spChg chg="ord">
          <ac:chgData name="Aaron Feuerstein" userId="f5de8b9a-5c09-4bc3-b449-ac980e458ac8" providerId="ADAL" clId="{565DF259-1600-41DD-B95A-1164E82A3854}" dt="2025-06-23T15:30:42.586" v="860" actId="13244"/>
          <ac:spMkLst>
            <pc:docMk/>
            <pc:sldMk cId="0" sldId="258"/>
            <ac:spMk id="81" creationId="{00000000-0000-0000-0000-000000000000}"/>
          </ac:spMkLst>
        </pc:spChg>
        <pc:picChg chg="mod">
          <ac:chgData name="Aaron Feuerstein" userId="f5de8b9a-5c09-4bc3-b449-ac980e458ac8" providerId="ADAL" clId="{565DF259-1600-41DD-B95A-1164E82A3854}" dt="2025-06-23T13:08:47.291" v="31" actId="962"/>
          <ac:picMkLst>
            <pc:docMk/>
            <pc:sldMk cId="0" sldId="258"/>
            <ac:picMk id="17" creationId="{AB81FBE8-1663-487D-8364-F217C884C897}"/>
          </ac:picMkLst>
        </pc:picChg>
        <pc:picChg chg="mod ord">
          <ac:chgData name="Aaron Feuerstein" userId="f5de8b9a-5c09-4bc3-b449-ac980e458ac8" providerId="ADAL" clId="{565DF259-1600-41DD-B95A-1164E82A3854}" dt="2025-06-23T15:31:22.530" v="867" actId="1076"/>
          <ac:picMkLst>
            <pc:docMk/>
            <pc:sldMk cId="0" sldId="258"/>
            <ac:picMk id="20" creationId="{E383909F-6FB4-4FD7-A475-579F5A5ECF2B}"/>
          </ac:picMkLst>
        </pc:picChg>
        <pc:picChg chg="mod">
          <ac:chgData name="Aaron Feuerstein" userId="f5de8b9a-5c09-4bc3-b449-ac980e458ac8" providerId="ADAL" clId="{565DF259-1600-41DD-B95A-1164E82A3854}" dt="2025-06-23T15:30:40.760" v="859" actId="962"/>
          <ac:picMkLst>
            <pc:docMk/>
            <pc:sldMk cId="0" sldId="258"/>
            <ac:picMk id="80" creationId="{00000000-0000-0000-0000-000000000000}"/>
          </ac:picMkLst>
        </pc:picChg>
        <pc:picChg chg="mod ord">
          <ac:chgData name="Aaron Feuerstein" userId="f5de8b9a-5c09-4bc3-b449-ac980e458ac8" providerId="ADAL" clId="{565DF259-1600-41DD-B95A-1164E82A3854}" dt="2025-06-23T15:31:27.826" v="868" actId="13244"/>
          <ac:picMkLst>
            <pc:docMk/>
            <pc:sldMk cId="0" sldId="258"/>
            <ac:picMk id="87" creationId="{00000000-0000-0000-0000-000000000000}"/>
          </ac:picMkLst>
        </pc:picChg>
      </pc:sldChg>
      <pc:sldChg chg="addSp modSp mod">
        <pc:chgData name="Aaron Feuerstein" userId="f5de8b9a-5c09-4bc3-b449-ac980e458ac8" providerId="ADAL" clId="{565DF259-1600-41DD-B95A-1164E82A3854}" dt="2025-06-23T15:32:01.483" v="874" actId="962"/>
        <pc:sldMkLst>
          <pc:docMk/>
          <pc:sldMk cId="0" sldId="259"/>
        </pc:sldMkLst>
        <pc:spChg chg="add mod ord">
          <ac:chgData name="Aaron Feuerstein" userId="f5de8b9a-5c09-4bc3-b449-ac980e458ac8" providerId="ADAL" clId="{565DF259-1600-41DD-B95A-1164E82A3854}" dt="2025-06-23T15:31:40.469" v="870" actId="13244"/>
          <ac:spMkLst>
            <pc:docMk/>
            <pc:sldMk cId="0" sldId="259"/>
            <ac:spMk id="2" creationId="{2F0AB536-2D03-0A56-D443-6620B2F78DAE}"/>
          </ac:spMkLst>
        </pc:spChg>
        <pc:spChg chg="ord">
          <ac:chgData name="Aaron Feuerstein" userId="f5de8b9a-5c09-4bc3-b449-ac980e458ac8" providerId="ADAL" clId="{565DF259-1600-41DD-B95A-1164E82A3854}" dt="2025-06-23T15:31:44.466" v="871" actId="13244"/>
          <ac:spMkLst>
            <pc:docMk/>
            <pc:sldMk cId="0" sldId="259"/>
            <ac:spMk id="9" creationId="{B9490D9C-377B-4B6B-B719-33013145F4AA}"/>
          </ac:spMkLst>
        </pc:spChg>
        <pc:spChg chg="mod">
          <ac:chgData name="Aaron Feuerstein" userId="f5de8b9a-5c09-4bc3-b449-ac980e458ac8" providerId="ADAL" clId="{565DF259-1600-41DD-B95A-1164E82A3854}" dt="2025-06-23T13:54:49.015" v="420" actId="962"/>
          <ac:spMkLst>
            <pc:docMk/>
            <pc:sldMk cId="0" sldId="259"/>
            <ac:spMk id="10" creationId="{627C7E13-BA00-4DAF-82BE-0240470B410C}"/>
          </ac:spMkLst>
        </pc:spChg>
        <pc:spChg chg="mod">
          <ac:chgData name="Aaron Feuerstein" userId="f5de8b9a-5c09-4bc3-b449-ac980e458ac8" providerId="ADAL" clId="{565DF259-1600-41DD-B95A-1164E82A3854}" dt="2025-06-23T15:31:59.878" v="873" actId="962"/>
          <ac:spMkLst>
            <pc:docMk/>
            <pc:sldMk cId="0" sldId="259"/>
            <ac:spMk id="11" creationId="{12F41F3F-95BE-4288-92E2-4F183340DC4B}"/>
          </ac:spMkLst>
        </pc:spChg>
        <pc:spChg chg="mod">
          <ac:chgData name="Aaron Feuerstein" userId="f5de8b9a-5c09-4bc3-b449-ac980e458ac8" providerId="ADAL" clId="{565DF259-1600-41DD-B95A-1164E82A3854}" dt="2025-06-23T15:31:37.161" v="869" actId="962"/>
          <ac:spMkLst>
            <pc:docMk/>
            <pc:sldMk cId="0" sldId="259"/>
            <ac:spMk id="14" creationId="{8EFB28E1-1BDA-481A-87A9-45C848AD9EB9}"/>
          </ac:spMkLst>
        </pc:spChg>
        <pc:spChg chg="mod ord">
          <ac:chgData name="Aaron Feuerstein" userId="f5de8b9a-5c09-4bc3-b449-ac980e458ac8" providerId="ADAL" clId="{565DF259-1600-41DD-B95A-1164E82A3854}" dt="2025-06-23T15:31:53.572" v="872" actId="13244"/>
          <ac:spMkLst>
            <pc:docMk/>
            <pc:sldMk cId="0" sldId="259"/>
            <ac:spMk id="100" creationId="{00000000-0000-0000-0000-000000000000}"/>
          </ac:spMkLst>
        </pc:spChg>
        <pc:picChg chg="mod">
          <ac:chgData name="Aaron Feuerstein" userId="f5de8b9a-5c09-4bc3-b449-ac980e458ac8" providerId="ADAL" clId="{565DF259-1600-41DD-B95A-1164E82A3854}" dt="2025-06-23T15:32:01.483" v="874" actId="962"/>
          <ac:picMkLst>
            <pc:docMk/>
            <pc:sldMk cId="0" sldId="259"/>
            <ac:picMk id="12" creationId="{0B84B647-78C9-4CBD-BE45-BE42509FBB2A}"/>
          </ac:picMkLst>
        </pc:picChg>
        <pc:picChg chg="mod">
          <ac:chgData name="Aaron Feuerstein" userId="f5de8b9a-5c09-4bc3-b449-ac980e458ac8" providerId="ADAL" clId="{565DF259-1600-41DD-B95A-1164E82A3854}" dt="2025-06-23T13:51:48.682" v="393" actId="962"/>
          <ac:picMkLst>
            <pc:docMk/>
            <pc:sldMk cId="0" sldId="259"/>
            <ac:picMk id="98" creationId="{00000000-0000-0000-0000-000000000000}"/>
          </ac:picMkLst>
        </pc:picChg>
      </pc:sldChg>
      <pc:sldChg chg="addSp modSp mod">
        <pc:chgData name="Aaron Feuerstein" userId="f5de8b9a-5c09-4bc3-b449-ac980e458ac8" providerId="ADAL" clId="{565DF259-1600-41DD-B95A-1164E82A3854}" dt="2025-06-23T15:40:48.196" v="882" actId="13244"/>
        <pc:sldMkLst>
          <pc:docMk/>
          <pc:sldMk cId="0" sldId="260"/>
        </pc:sldMkLst>
        <pc:spChg chg="add mod ord">
          <ac:chgData name="Aaron Feuerstein" userId="f5de8b9a-5c09-4bc3-b449-ac980e458ac8" providerId="ADAL" clId="{565DF259-1600-41DD-B95A-1164E82A3854}" dt="2025-06-23T15:40:27.674" v="875" actId="13244"/>
          <ac:spMkLst>
            <pc:docMk/>
            <pc:sldMk cId="0" sldId="260"/>
            <ac:spMk id="2" creationId="{C57B3C9A-0199-73F3-AB52-2DC1029CBE34}"/>
          </ac:spMkLst>
        </pc:spChg>
        <pc:spChg chg="ord">
          <ac:chgData name="Aaron Feuerstein" userId="f5de8b9a-5c09-4bc3-b449-ac980e458ac8" providerId="ADAL" clId="{565DF259-1600-41DD-B95A-1164E82A3854}" dt="2025-06-23T15:40:48.196" v="882" actId="13244"/>
          <ac:spMkLst>
            <pc:docMk/>
            <pc:sldMk cId="0" sldId="260"/>
            <ac:spMk id="4" creationId="{39A866C1-94CA-457B-8094-DFE23EF9E0AF}"/>
          </ac:spMkLst>
        </pc:spChg>
        <pc:spChg chg="mod">
          <ac:chgData name="Aaron Feuerstein" userId="f5de8b9a-5c09-4bc3-b449-ac980e458ac8" providerId="ADAL" clId="{565DF259-1600-41DD-B95A-1164E82A3854}" dt="2025-06-23T13:54:50.088" v="421" actId="962"/>
          <ac:spMkLst>
            <pc:docMk/>
            <pc:sldMk cId="0" sldId="260"/>
            <ac:spMk id="6" creationId="{6839D62B-42ED-482A-8ED7-2DA8A26EDFB5}"/>
          </ac:spMkLst>
        </pc:spChg>
        <pc:spChg chg="mod">
          <ac:chgData name="Aaron Feuerstein" userId="f5de8b9a-5c09-4bc3-b449-ac980e458ac8" providerId="ADAL" clId="{565DF259-1600-41DD-B95A-1164E82A3854}" dt="2025-06-23T15:40:44.922" v="880" actId="962"/>
          <ac:spMkLst>
            <pc:docMk/>
            <pc:sldMk cId="0" sldId="260"/>
            <ac:spMk id="7" creationId="{0489DF8C-DF15-4029-850D-11339BAEEE31}"/>
          </ac:spMkLst>
        </pc:spChg>
        <pc:graphicFrameChg chg="ord modGraphic">
          <ac:chgData name="Aaron Feuerstein" userId="f5de8b9a-5c09-4bc3-b449-ac980e458ac8" providerId="ADAL" clId="{565DF259-1600-41DD-B95A-1164E82A3854}" dt="2025-06-23T15:40:40.715" v="878" actId="13244"/>
          <ac:graphicFrameMkLst>
            <pc:docMk/>
            <pc:sldMk cId="0" sldId="260"/>
            <ac:graphicFrameMk id="105" creationId="{00000000-0000-0000-0000-000000000000}"/>
          </ac:graphicFrameMkLst>
        </pc:graphicFrameChg>
        <pc:graphicFrameChg chg="ord modGraphic">
          <ac:chgData name="Aaron Feuerstein" userId="f5de8b9a-5c09-4bc3-b449-ac980e458ac8" providerId="ADAL" clId="{565DF259-1600-41DD-B95A-1164E82A3854}" dt="2025-06-23T15:40:42.703" v="879" actId="13244"/>
          <ac:graphicFrameMkLst>
            <pc:docMk/>
            <pc:sldMk cId="0" sldId="260"/>
            <ac:graphicFrameMk id="106" creationId="{00000000-0000-0000-0000-000000000000}"/>
          </ac:graphicFrameMkLst>
        </pc:graphicFrameChg>
        <pc:picChg chg="mod">
          <ac:chgData name="Aaron Feuerstein" userId="f5de8b9a-5c09-4bc3-b449-ac980e458ac8" providerId="ADAL" clId="{565DF259-1600-41DD-B95A-1164E82A3854}" dt="2025-06-23T15:40:45.702" v="881" actId="962"/>
          <ac:picMkLst>
            <pc:docMk/>
            <pc:sldMk cId="0" sldId="260"/>
            <ac:picMk id="8" creationId="{67B2F82B-C5E4-4B0F-BDD9-54A7A7B8A50D}"/>
          </ac:picMkLst>
        </pc:picChg>
      </pc:sldChg>
      <pc:sldChg chg="addSp modSp mod">
        <pc:chgData name="Aaron Feuerstein" userId="f5de8b9a-5c09-4bc3-b449-ac980e458ac8" providerId="ADAL" clId="{565DF259-1600-41DD-B95A-1164E82A3854}" dt="2025-06-23T15:40:56.179" v="885" actId="962"/>
        <pc:sldMkLst>
          <pc:docMk/>
          <pc:sldMk cId="0" sldId="261"/>
        </pc:sldMkLst>
        <pc:spChg chg="add mod ord">
          <ac:chgData name="Aaron Feuerstein" userId="f5de8b9a-5c09-4bc3-b449-ac980e458ac8" providerId="ADAL" clId="{565DF259-1600-41DD-B95A-1164E82A3854}" dt="2025-06-23T15:40:53.371" v="883" actId="13244"/>
          <ac:spMkLst>
            <pc:docMk/>
            <pc:sldMk cId="0" sldId="261"/>
            <ac:spMk id="2" creationId="{9F2818AA-E029-2C20-F623-082E03018067}"/>
          </ac:spMkLst>
        </pc:spChg>
        <pc:spChg chg="ord">
          <ac:chgData name="Aaron Feuerstein" userId="f5de8b9a-5c09-4bc3-b449-ac980e458ac8" providerId="ADAL" clId="{565DF259-1600-41DD-B95A-1164E82A3854}" dt="2025-06-23T15:40:36.268" v="877" actId="13244"/>
          <ac:spMkLst>
            <pc:docMk/>
            <pc:sldMk cId="0" sldId="261"/>
            <ac:spMk id="5" creationId="{4C324388-8CDF-4F52-84A3-E034C3C54FE9}"/>
          </ac:spMkLst>
        </pc:spChg>
        <pc:spChg chg="mod">
          <ac:chgData name="Aaron Feuerstein" userId="f5de8b9a-5c09-4bc3-b449-ac980e458ac8" providerId="ADAL" clId="{565DF259-1600-41DD-B95A-1164E82A3854}" dt="2025-06-23T13:54:51.165" v="422" actId="962"/>
          <ac:spMkLst>
            <pc:docMk/>
            <pc:sldMk cId="0" sldId="261"/>
            <ac:spMk id="6" creationId="{D5C1E386-FA87-4C3D-AF6B-0D385C7230CD}"/>
          </ac:spMkLst>
        </pc:spChg>
        <pc:spChg chg="mod">
          <ac:chgData name="Aaron Feuerstein" userId="f5de8b9a-5c09-4bc3-b449-ac980e458ac8" providerId="ADAL" clId="{565DF259-1600-41DD-B95A-1164E82A3854}" dt="2025-06-23T15:40:55.625" v="884" actId="962"/>
          <ac:spMkLst>
            <pc:docMk/>
            <pc:sldMk cId="0" sldId="261"/>
            <ac:spMk id="7" creationId="{8667BF3D-876A-4BA4-9661-AB596E01E89C}"/>
          </ac:spMkLst>
        </pc:spChg>
        <pc:spChg chg="ord">
          <ac:chgData name="Aaron Feuerstein" userId="f5de8b9a-5c09-4bc3-b449-ac980e458ac8" providerId="ADAL" clId="{565DF259-1600-41DD-B95A-1164E82A3854}" dt="2025-06-23T15:40:34.070" v="876" actId="13244"/>
          <ac:spMkLst>
            <pc:docMk/>
            <pc:sldMk cId="0" sldId="261"/>
            <ac:spMk id="113" creationId="{00000000-0000-0000-0000-000000000000}"/>
          </ac:spMkLst>
        </pc:spChg>
        <pc:graphicFrameChg chg="modGraphic">
          <ac:chgData name="Aaron Feuerstein" userId="f5de8b9a-5c09-4bc3-b449-ac980e458ac8" providerId="ADAL" clId="{565DF259-1600-41DD-B95A-1164E82A3854}" dt="2025-06-23T15:05:07.272" v="456" actId="13238"/>
          <ac:graphicFrameMkLst>
            <pc:docMk/>
            <pc:sldMk cId="0" sldId="261"/>
            <ac:graphicFrameMk id="111" creationId="{00000000-0000-0000-0000-000000000000}"/>
          </ac:graphicFrameMkLst>
        </pc:graphicFrameChg>
        <pc:graphicFrameChg chg="modGraphic">
          <ac:chgData name="Aaron Feuerstein" userId="f5de8b9a-5c09-4bc3-b449-ac980e458ac8" providerId="ADAL" clId="{565DF259-1600-41DD-B95A-1164E82A3854}" dt="2025-06-23T15:05:08.075" v="457" actId="13238"/>
          <ac:graphicFrameMkLst>
            <pc:docMk/>
            <pc:sldMk cId="0" sldId="261"/>
            <ac:graphicFrameMk id="112" creationId="{00000000-0000-0000-0000-000000000000}"/>
          </ac:graphicFrameMkLst>
        </pc:graphicFrameChg>
        <pc:picChg chg="mod">
          <ac:chgData name="Aaron Feuerstein" userId="f5de8b9a-5c09-4bc3-b449-ac980e458ac8" providerId="ADAL" clId="{565DF259-1600-41DD-B95A-1164E82A3854}" dt="2025-06-23T15:40:56.179" v="885" actId="962"/>
          <ac:picMkLst>
            <pc:docMk/>
            <pc:sldMk cId="0" sldId="261"/>
            <ac:picMk id="8" creationId="{37630092-CE67-4906-86FB-A176E9FBB895}"/>
          </ac:picMkLst>
        </pc:picChg>
      </pc:sldChg>
      <pc:sldChg chg="addSp modSp mod">
        <pc:chgData name="Aaron Feuerstein" userId="f5de8b9a-5c09-4bc3-b449-ac980e458ac8" providerId="ADAL" clId="{565DF259-1600-41DD-B95A-1164E82A3854}" dt="2025-06-23T15:57:38.239" v="890" actId="13244"/>
        <pc:sldMkLst>
          <pc:docMk/>
          <pc:sldMk cId="0" sldId="262"/>
        </pc:sldMkLst>
        <pc:spChg chg="add mod ord">
          <ac:chgData name="Aaron Feuerstein" userId="f5de8b9a-5c09-4bc3-b449-ac980e458ac8" providerId="ADAL" clId="{565DF259-1600-41DD-B95A-1164E82A3854}" dt="2025-06-23T15:57:29.059" v="886" actId="13244"/>
          <ac:spMkLst>
            <pc:docMk/>
            <pc:sldMk cId="0" sldId="262"/>
            <ac:spMk id="2" creationId="{3ADBB166-D139-3589-B703-1867D4D4C1FC}"/>
          </ac:spMkLst>
        </pc:spChg>
        <pc:spChg chg="ord">
          <ac:chgData name="Aaron Feuerstein" userId="f5de8b9a-5c09-4bc3-b449-ac980e458ac8" providerId="ADAL" clId="{565DF259-1600-41DD-B95A-1164E82A3854}" dt="2025-06-23T15:57:33.307" v="889" actId="13244"/>
          <ac:spMkLst>
            <pc:docMk/>
            <pc:sldMk cId="0" sldId="262"/>
            <ac:spMk id="6" creationId="{1EFEEC1D-930F-4332-B2A1-AD6E67DC6DF7}"/>
          </ac:spMkLst>
        </pc:spChg>
        <pc:spChg chg="mod">
          <ac:chgData name="Aaron Feuerstein" userId="f5de8b9a-5c09-4bc3-b449-ac980e458ac8" providerId="ADAL" clId="{565DF259-1600-41DD-B95A-1164E82A3854}" dt="2025-06-23T14:02:27.313" v="427" actId="962"/>
          <ac:spMkLst>
            <pc:docMk/>
            <pc:sldMk cId="0" sldId="262"/>
            <ac:spMk id="7" creationId="{8EDDA36B-186A-445F-AB35-0E10736C46A7}"/>
          </ac:spMkLst>
        </pc:spChg>
        <pc:spChg chg="mod">
          <ac:chgData name="Aaron Feuerstein" userId="f5de8b9a-5c09-4bc3-b449-ac980e458ac8" providerId="ADAL" clId="{565DF259-1600-41DD-B95A-1164E82A3854}" dt="2025-06-23T15:57:31.239" v="887" actId="962"/>
          <ac:spMkLst>
            <pc:docMk/>
            <pc:sldMk cId="0" sldId="262"/>
            <ac:spMk id="8" creationId="{7DDB6E95-9341-4021-9179-1BC72AE66631}"/>
          </ac:spMkLst>
        </pc:spChg>
        <pc:picChg chg="mod ord">
          <ac:chgData name="Aaron Feuerstein" userId="f5de8b9a-5c09-4bc3-b449-ac980e458ac8" providerId="ADAL" clId="{565DF259-1600-41DD-B95A-1164E82A3854}" dt="2025-06-23T15:57:38.239" v="890" actId="13244"/>
          <ac:picMkLst>
            <pc:docMk/>
            <pc:sldMk cId="0" sldId="262"/>
            <ac:picMk id="5" creationId="{17834CD2-B18F-C943-88E9-003543CD47C7}"/>
          </ac:picMkLst>
        </pc:picChg>
        <pc:picChg chg="mod">
          <ac:chgData name="Aaron Feuerstein" userId="f5de8b9a-5c09-4bc3-b449-ac980e458ac8" providerId="ADAL" clId="{565DF259-1600-41DD-B95A-1164E82A3854}" dt="2025-06-23T15:57:31.734" v="888" actId="962"/>
          <ac:picMkLst>
            <pc:docMk/>
            <pc:sldMk cId="0" sldId="262"/>
            <ac:picMk id="9" creationId="{30066861-D4D6-4C53-9A9C-AD8A0799790E}"/>
          </ac:picMkLst>
        </pc:picChg>
        <pc:picChg chg="mod">
          <ac:chgData name="Aaron Feuerstein" userId="f5de8b9a-5c09-4bc3-b449-ac980e458ac8" providerId="ADAL" clId="{565DF259-1600-41DD-B95A-1164E82A3854}" dt="2025-06-23T14:02:02.559" v="424" actId="962"/>
          <ac:picMkLst>
            <pc:docMk/>
            <pc:sldMk cId="0" sldId="262"/>
            <ac:picMk id="119" creationId="{00000000-0000-0000-0000-000000000000}"/>
          </ac:picMkLst>
        </pc:picChg>
      </pc:sldChg>
      <pc:sldChg chg="addSp modSp mod">
        <pc:chgData name="Aaron Feuerstein" userId="f5de8b9a-5c09-4bc3-b449-ac980e458ac8" providerId="ADAL" clId="{565DF259-1600-41DD-B95A-1164E82A3854}" dt="2025-06-23T15:59:05.882" v="895" actId="13244"/>
        <pc:sldMkLst>
          <pc:docMk/>
          <pc:sldMk cId="0" sldId="263"/>
        </pc:sldMkLst>
        <pc:spChg chg="add mod ord">
          <ac:chgData name="Aaron Feuerstein" userId="f5de8b9a-5c09-4bc3-b449-ac980e458ac8" providerId="ADAL" clId="{565DF259-1600-41DD-B95A-1164E82A3854}" dt="2025-06-23T15:59:00.415" v="892" actId="13244"/>
          <ac:spMkLst>
            <pc:docMk/>
            <pc:sldMk cId="0" sldId="263"/>
            <ac:spMk id="2" creationId="{5E18F117-B889-99EF-14C1-08E4EEF2256D}"/>
          </ac:spMkLst>
        </pc:spChg>
        <pc:spChg chg="ord">
          <ac:chgData name="Aaron Feuerstein" userId="f5de8b9a-5c09-4bc3-b449-ac980e458ac8" providerId="ADAL" clId="{565DF259-1600-41DD-B95A-1164E82A3854}" dt="2025-06-23T15:59:05.882" v="895" actId="13244"/>
          <ac:spMkLst>
            <pc:docMk/>
            <pc:sldMk cId="0" sldId="263"/>
            <ac:spMk id="4" creationId="{0B3F09DF-E131-4DBD-A504-F0DF543B0154}"/>
          </ac:spMkLst>
        </pc:spChg>
        <pc:spChg chg="mod">
          <ac:chgData name="Aaron Feuerstein" userId="f5de8b9a-5c09-4bc3-b449-ac980e458ac8" providerId="ADAL" clId="{565DF259-1600-41DD-B95A-1164E82A3854}" dt="2025-06-23T14:02:28.340" v="428" actId="962"/>
          <ac:spMkLst>
            <pc:docMk/>
            <pc:sldMk cId="0" sldId="263"/>
            <ac:spMk id="5" creationId="{AA583D79-DB50-48ED-87D5-3EBE361CA561}"/>
          </ac:spMkLst>
        </pc:spChg>
        <pc:spChg chg="mod">
          <ac:chgData name="Aaron Feuerstein" userId="f5de8b9a-5c09-4bc3-b449-ac980e458ac8" providerId="ADAL" clId="{565DF259-1600-41DD-B95A-1164E82A3854}" dt="2025-06-23T15:59:01.533" v="893" actId="962"/>
          <ac:spMkLst>
            <pc:docMk/>
            <pc:sldMk cId="0" sldId="263"/>
            <ac:spMk id="6" creationId="{980A37AB-FFBA-42EC-9EEA-88137A77C36F}"/>
          </ac:spMkLst>
        </pc:spChg>
        <pc:spChg chg="ord">
          <ac:chgData name="Aaron Feuerstein" userId="f5de8b9a-5c09-4bc3-b449-ac980e458ac8" providerId="ADAL" clId="{565DF259-1600-41DD-B95A-1164E82A3854}" dt="2025-06-23T15:58:58.813" v="891" actId="13244"/>
          <ac:spMkLst>
            <pc:docMk/>
            <pc:sldMk cId="0" sldId="263"/>
            <ac:spMk id="8" creationId="{5EC16E13-7103-425D-938D-3712BDA77144}"/>
          </ac:spMkLst>
        </pc:spChg>
        <pc:graphicFrameChg chg="modGraphic">
          <ac:chgData name="Aaron Feuerstein" userId="f5de8b9a-5c09-4bc3-b449-ac980e458ac8" providerId="ADAL" clId="{565DF259-1600-41DD-B95A-1164E82A3854}" dt="2025-06-23T15:05:09.102" v="458" actId="13238"/>
          <ac:graphicFrameMkLst>
            <pc:docMk/>
            <pc:sldMk cId="0" sldId="263"/>
            <ac:graphicFrameMk id="125" creationId="{00000000-0000-0000-0000-000000000000}"/>
          </ac:graphicFrameMkLst>
        </pc:graphicFrameChg>
        <pc:graphicFrameChg chg="modGraphic">
          <ac:chgData name="Aaron Feuerstein" userId="f5de8b9a-5c09-4bc3-b449-ac980e458ac8" providerId="ADAL" clId="{565DF259-1600-41DD-B95A-1164E82A3854}" dt="2025-06-23T15:05:09.784" v="459" actId="13238"/>
          <ac:graphicFrameMkLst>
            <pc:docMk/>
            <pc:sldMk cId="0" sldId="263"/>
            <ac:graphicFrameMk id="126" creationId="{00000000-0000-0000-0000-000000000000}"/>
          </ac:graphicFrameMkLst>
        </pc:graphicFrameChg>
        <pc:picChg chg="mod">
          <ac:chgData name="Aaron Feuerstein" userId="f5de8b9a-5c09-4bc3-b449-ac980e458ac8" providerId="ADAL" clId="{565DF259-1600-41DD-B95A-1164E82A3854}" dt="2025-06-23T15:59:02.316" v="894" actId="962"/>
          <ac:picMkLst>
            <pc:docMk/>
            <pc:sldMk cId="0" sldId="263"/>
            <ac:picMk id="7" creationId="{5354FBE6-9675-4A82-8344-4733AB74A6F5}"/>
          </ac:picMkLst>
        </pc:picChg>
      </pc:sldChg>
      <pc:sldChg chg="addSp delSp modSp mod">
        <pc:chgData name="Aaron Feuerstein" userId="f5de8b9a-5c09-4bc3-b449-ac980e458ac8" providerId="ADAL" clId="{565DF259-1600-41DD-B95A-1164E82A3854}" dt="2025-06-23T16:02:31.431" v="900" actId="962"/>
        <pc:sldMkLst>
          <pc:docMk/>
          <pc:sldMk cId="0" sldId="264"/>
        </pc:sldMkLst>
        <pc:spChg chg="add del">
          <ac:chgData name="Aaron Feuerstein" userId="f5de8b9a-5c09-4bc3-b449-ac980e458ac8" providerId="ADAL" clId="{565DF259-1600-41DD-B95A-1164E82A3854}" dt="2025-06-23T14:12:04.252" v="432" actId="22"/>
          <ac:spMkLst>
            <pc:docMk/>
            <pc:sldMk cId="0" sldId="264"/>
            <ac:spMk id="3" creationId="{E17970B7-98DF-E171-1F76-BB81D1E3DB93}"/>
          </ac:spMkLst>
        </pc:spChg>
        <pc:spChg chg="add mod ord">
          <ac:chgData name="Aaron Feuerstein" userId="f5de8b9a-5c09-4bc3-b449-ac980e458ac8" providerId="ADAL" clId="{565DF259-1600-41DD-B95A-1164E82A3854}" dt="2025-06-23T16:02:23.155" v="896" actId="13244"/>
          <ac:spMkLst>
            <pc:docMk/>
            <pc:sldMk cId="0" sldId="264"/>
            <ac:spMk id="4" creationId="{30939EE7-F2E7-5B8A-26A0-E0ADAE598410}"/>
          </ac:spMkLst>
        </pc:spChg>
        <pc:spChg chg="ord">
          <ac:chgData name="Aaron Feuerstein" userId="f5de8b9a-5c09-4bc3-b449-ac980e458ac8" providerId="ADAL" clId="{565DF259-1600-41DD-B95A-1164E82A3854}" dt="2025-06-23T16:02:29.680" v="898" actId="13244"/>
          <ac:spMkLst>
            <pc:docMk/>
            <pc:sldMk cId="0" sldId="264"/>
            <ac:spMk id="10" creationId="{6F48DDCF-45AC-4E32-9F78-BE63DD0A10AB}"/>
          </ac:spMkLst>
        </pc:spChg>
        <pc:spChg chg="ord">
          <ac:chgData name="Aaron Feuerstein" userId="f5de8b9a-5c09-4bc3-b449-ac980e458ac8" providerId="ADAL" clId="{565DF259-1600-41DD-B95A-1164E82A3854}" dt="2025-06-23T16:02:28.132" v="897" actId="13244"/>
          <ac:spMkLst>
            <pc:docMk/>
            <pc:sldMk cId="0" sldId="264"/>
            <ac:spMk id="11" creationId="{569BA8A5-C162-4C9C-9D06-A35694725A6D}"/>
          </ac:spMkLst>
        </pc:spChg>
        <pc:spChg chg="mod">
          <ac:chgData name="Aaron Feuerstein" userId="f5de8b9a-5c09-4bc3-b449-ac980e458ac8" providerId="ADAL" clId="{565DF259-1600-41DD-B95A-1164E82A3854}" dt="2025-06-23T14:13:01.094" v="437" actId="962"/>
          <ac:spMkLst>
            <pc:docMk/>
            <pc:sldMk cId="0" sldId="264"/>
            <ac:spMk id="12" creationId="{A6F039C4-6F96-4987-91E8-5DE2BEEE4227}"/>
          </ac:spMkLst>
        </pc:spChg>
        <pc:spChg chg="mod">
          <ac:chgData name="Aaron Feuerstein" userId="f5de8b9a-5c09-4bc3-b449-ac980e458ac8" providerId="ADAL" clId="{565DF259-1600-41DD-B95A-1164E82A3854}" dt="2025-06-23T16:02:30.976" v="899" actId="962"/>
          <ac:spMkLst>
            <pc:docMk/>
            <pc:sldMk cId="0" sldId="264"/>
            <ac:spMk id="13" creationId="{3DED22CA-F7DB-499D-B500-47B11BDF019A}"/>
          </ac:spMkLst>
        </pc:spChg>
        <pc:graphicFrameChg chg="mod">
          <ac:chgData name="Aaron Feuerstein" userId="f5de8b9a-5c09-4bc3-b449-ac980e458ac8" providerId="ADAL" clId="{565DF259-1600-41DD-B95A-1164E82A3854}" dt="2025-06-23T15:07:16.509" v="460" actId="962"/>
          <ac:graphicFrameMkLst>
            <pc:docMk/>
            <pc:sldMk cId="0" sldId="264"/>
            <ac:graphicFrameMk id="133" creationId="{00000000-0000-0000-0000-000000000000}"/>
          </ac:graphicFrameMkLst>
        </pc:graphicFrameChg>
        <pc:picChg chg="mod">
          <ac:chgData name="Aaron Feuerstein" userId="f5de8b9a-5c09-4bc3-b449-ac980e458ac8" providerId="ADAL" clId="{565DF259-1600-41DD-B95A-1164E82A3854}" dt="2025-06-23T16:02:31.431" v="900" actId="962"/>
          <ac:picMkLst>
            <pc:docMk/>
            <pc:sldMk cId="0" sldId="264"/>
            <ac:picMk id="14" creationId="{17F74A36-5A62-4F69-9DAB-8100432E93A9}"/>
          </ac:picMkLst>
        </pc:picChg>
        <pc:picChg chg="mod">
          <ac:chgData name="Aaron Feuerstein" userId="f5de8b9a-5c09-4bc3-b449-ac980e458ac8" providerId="ADAL" clId="{565DF259-1600-41DD-B95A-1164E82A3854}" dt="2025-06-23T14:06:31.041" v="430" actId="962"/>
          <ac:picMkLst>
            <pc:docMk/>
            <pc:sldMk cId="0" sldId="264"/>
            <ac:picMk id="134" creationId="{00000000-0000-0000-0000-000000000000}"/>
          </ac:picMkLst>
        </pc:picChg>
        <pc:picChg chg="mod">
          <ac:chgData name="Aaron Feuerstein" userId="f5de8b9a-5c09-4bc3-b449-ac980e458ac8" providerId="ADAL" clId="{565DF259-1600-41DD-B95A-1164E82A3854}" dt="2025-06-23T14:12:09.495" v="434" actId="962"/>
          <ac:picMkLst>
            <pc:docMk/>
            <pc:sldMk cId="0" sldId="264"/>
            <ac:picMk id="135" creationId="{00000000-0000-0000-0000-000000000000}"/>
          </ac:picMkLst>
        </pc:picChg>
        <pc:picChg chg="mod">
          <ac:chgData name="Aaron Feuerstein" userId="f5de8b9a-5c09-4bc3-b449-ac980e458ac8" providerId="ADAL" clId="{565DF259-1600-41DD-B95A-1164E82A3854}" dt="2025-06-23T14:12:59.849" v="436" actId="962"/>
          <ac:picMkLst>
            <pc:docMk/>
            <pc:sldMk cId="0" sldId="264"/>
            <ac:picMk id="137" creationId="{00000000-0000-0000-0000-000000000000}"/>
          </ac:picMkLst>
        </pc:picChg>
      </pc:sldChg>
      <pc:sldChg chg="addSp modSp mod">
        <pc:chgData name="Aaron Feuerstein" userId="f5de8b9a-5c09-4bc3-b449-ac980e458ac8" providerId="ADAL" clId="{565DF259-1600-41DD-B95A-1164E82A3854}" dt="2025-06-23T16:08:10.749" v="904" actId="962"/>
        <pc:sldMkLst>
          <pc:docMk/>
          <pc:sldMk cId="0" sldId="265"/>
        </pc:sldMkLst>
        <pc:spChg chg="add mod ord">
          <ac:chgData name="Aaron Feuerstein" userId="f5de8b9a-5c09-4bc3-b449-ac980e458ac8" providerId="ADAL" clId="{565DF259-1600-41DD-B95A-1164E82A3854}" dt="2025-06-23T16:08:05.660" v="901" actId="13244"/>
          <ac:spMkLst>
            <pc:docMk/>
            <pc:sldMk cId="0" sldId="265"/>
            <ac:spMk id="2" creationId="{EB1D5E46-3DEB-13A4-2DA9-74DE02A8B624}"/>
          </ac:spMkLst>
        </pc:spChg>
        <pc:spChg chg="ord">
          <ac:chgData name="Aaron Feuerstein" userId="f5de8b9a-5c09-4bc3-b449-ac980e458ac8" providerId="ADAL" clId="{565DF259-1600-41DD-B95A-1164E82A3854}" dt="2025-06-23T16:08:08.661" v="902" actId="13244"/>
          <ac:spMkLst>
            <pc:docMk/>
            <pc:sldMk cId="0" sldId="265"/>
            <ac:spMk id="4" creationId="{F08C123D-97ED-4080-A00C-044CDFC2E412}"/>
          </ac:spMkLst>
        </pc:spChg>
        <pc:spChg chg="mod">
          <ac:chgData name="Aaron Feuerstein" userId="f5de8b9a-5c09-4bc3-b449-ac980e458ac8" providerId="ADAL" clId="{565DF259-1600-41DD-B95A-1164E82A3854}" dt="2025-06-23T14:13:02.054" v="438" actId="962"/>
          <ac:spMkLst>
            <pc:docMk/>
            <pc:sldMk cId="0" sldId="265"/>
            <ac:spMk id="5" creationId="{7AD92259-53ED-41F3-9260-2666A61D031C}"/>
          </ac:spMkLst>
        </pc:spChg>
        <pc:spChg chg="mod">
          <ac:chgData name="Aaron Feuerstein" userId="f5de8b9a-5c09-4bc3-b449-ac980e458ac8" providerId="ADAL" clId="{565DF259-1600-41DD-B95A-1164E82A3854}" dt="2025-06-23T16:08:10.274" v="903" actId="962"/>
          <ac:spMkLst>
            <pc:docMk/>
            <pc:sldMk cId="0" sldId="265"/>
            <ac:spMk id="6" creationId="{78477CE5-7858-4B97-92C5-1525EE83F650}"/>
          </ac:spMkLst>
        </pc:spChg>
        <pc:graphicFrameChg chg="modGraphic">
          <ac:chgData name="Aaron Feuerstein" userId="f5de8b9a-5c09-4bc3-b449-ac980e458ac8" providerId="ADAL" clId="{565DF259-1600-41DD-B95A-1164E82A3854}" dt="2025-06-23T15:07:23.012" v="461" actId="13238"/>
          <ac:graphicFrameMkLst>
            <pc:docMk/>
            <pc:sldMk cId="0" sldId="265"/>
            <ac:graphicFrameMk id="143" creationId="{00000000-0000-0000-0000-000000000000}"/>
          </ac:graphicFrameMkLst>
        </pc:graphicFrameChg>
        <pc:graphicFrameChg chg="modGraphic">
          <ac:chgData name="Aaron Feuerstein" userId="f5de8b9a-5c09-4bc3-b449-ac980e458ac8" providerId="ADAL" clId="{565DF259-1600-41DD-B95A-1164E82A3854}" dt="2025-06-23T15:07:23.857" v="462" actId="13238"/>
          <ac:graphicFrameMkLst>
            <pc:docMk/>
            <pc:sldMk cId="0" sldId="265"/>
            <ac:graphicFrameMk id="144" creationId="{00000000-0000-0000-0000-000000000000}"/>
          </ac:graphicFrameMkLst>
        </pc:graphicFrameChg>
        <pc:picChg chg="mod">
          <ac:chgData name="Aaron Feuerstein" userId="f5de8b9a-5c09-4bc3-b449-ac980e458ac8" providerId="ADAL" clId="{565DF259-1600-41DD-B95A-1164E82A3854}" dt="2025-06-23T16:08:10.749" v="904" actId="962"/>
          <ac:picMkLst>
            <pc:docMk/>
            <pc:sldMk cId="0" sldId="265"/>
            <ac:picMk id="7" creationId="{348C70C9-2E9A-4D34-904B-1680B4AF129E}"/>
          </ac:picMkLst>
        </pc:picChg>
      </pc:sldChg>
      <pc:sldChg chg="addSp modSp mod">
        <pc:chgData name="Aaron Feuerstein" userId="f5de8b9a-5c09-4bc3-b449-ac980e458ac8" providerId="ADAL" clId="{565DF259-1600-41DD-B95A-1164E82A3854}" dt="2025-06-23T16:08:29.046" v="909" actId="13244"/>
        <pc:sldMkLst>
          <pc:docMk/>
          <pc:sldMk cId="0" sldId="266"/>
        </pc:sldMkLst>
        <pc:spChg chg="add mod ord">
          <ac:chgData name="Aaron Feuerstein" userId="f5de8b9a-5c09-4bc3-b449-ac980e458ac8" providerId="ADAL" clId="{565DF259-1600-41DD-B95A-1164E82A3854}" dt="2025-06-23T16:08:18.545" v="905" actId="13244"/>
          <ac:spMkLst>
            <pc:docMk/>
            <pc:sldMk cId="0" sldId="266"/>
            <ac:spMk id="2" creationId="{E31CC2CF-96A5-F44F-A694-A44C6568815E}"/>
          </ac:spMkLst>
        </pc:spChg>
        <pc:spChg chg="ord">
          <ac:chgData name="Aaron Feuerstein" userId="f5de8b9a-5c09-4bc3-b449-ac980e458ac8" providerId="ADAL" clId="{565DF259-1600-41DD-B95A-1164E82A3854}" dt="2025-06-23T16:08:22.028" v="906" actId="13244"/>
          <ac:spMkLst>
            <pc:docMk/>
            <pc:sldMk cId="0" sldId="266"/>
            <ac:spMk id="4" creationId="{23AE1ABB-1C00-418B-8F82-275EC137D78A}"/>
          </ac:spMkLst>
        </pc:spChg>
        <pc:spChg chg="ord">
          <ac:chgData name="Aaron Feuerstein" userId="f5de8b9a-5c09-4bc3-b449-ac980e458ac8" providerId="ADAL" clId="{565DF259-1600-41DD-B95A-1164E82A3854}" dt="2025-06-23T16:08:29.046" v="909" actId="13244"/>
          <ac:spMkLst>
            <pc:docMk/>
            <pc:sldMk cId="0" sldId="266"/>
            <ac:spMk id="5" creationId="{F9A0EF08-7C92-48D9-B477-C8BBCD13C791}"/>
          </ac:spMkLst>
        </pc:spChg>
        <pc:spChg chg="mod">
          <ac:chgData name="Aaron Feuerstein" userId="f5de8b9a-5c09-4bc3-b449-ac980e458ac8" providerId="ADAL" clId="{565DF259-1600-41DD-B95A-1164E82A3854}" dt="2025-06-23T14:13:02.896" v="439" actId="962"/>
          <ac:spMkLst>
            <pc:docMk/>
            <pc:sldMk cId="0" sldId="266"/>
            <ac:spMk id="6" creationId="{4FECB9F6-361D-4499-9976-E8E16918AB20}"/>
          </ac:spMkLst>
        </pc:spChg>
        <pc:spChg chg="mod">
          <ac:chgData name="Aaron Feuerstein" userId="f5de8b9a-5c09-4bc3-b449-ac980e458ac8" providerId="ADAL" clId="{565DF259-1600-41DD-B95A-1164E82A3854}" dt="2025-06-23T16:08:26.142" v="907" actId="962"/>
          <ac:spMkLst>
            <pc:docMk/>
            <pc:sldMk cId="0" sldId="266"/>
            <ac:spMk id="7" creationId="{8E135BCC-F317-4D8F-910E-739B6A4AF61B}"/>
          </ac:spMkLst>
        </pc:spChg>
        <pc:graphicFrameChg chg="modGraphic">
          <ac:chgData name="Aaron Feuerstein" userId="f5de8b9a-5c09-4bc3-b449-ac980e458ac8" providerId="ADAL" clId="{565DF259-1600-41DD-B95A-1164E82A3854}" dt="2025-06-23T15:07:27.154" v="465" actId="13238"/>
          <ac:graphicFrameMkLst>
            <pc:docMk/>
            <pc:sldMk cId="0" sldId="266"/>
            <ac:graphicFrameMk id="9" creationId="{7A1C6E60-1348-44BF-92B9-BC941474EFBB}"/>
          </ac:graphicFrameMkLst>
        </pc:graphicFrameChg>
        <pc:graphicFrameChg chg="modGraphic">
          <ac:chgData name="Aaron Feuerstein" userId="f5de8b9a-5c09-4bc3-b449-ac980e458ac8" providerId="ADAL" clId="{565DF259-1600-41DD-B95A-1164E82A3854}" dt="2025-06-23T15:07:25.282" v="463" actId="13238"/>
          <ac:graphicFrameMkLst>
            <pc:docMk/>
            <pc:sldMk cId="0" sldId="266"/>
            <ac:graphicFrameMk id="149" creationId="{00000000-0000-0000-0000-000000000000}"/>
          </ac:graphicFrameMkLst>
        </pc:graphicFrameChg>
        <pc:graphicFrameChg chg="modGraphic">
          <ac:chgData name="Aaron Feuerstein" userId="f5de8b9a-5c09-4bc3-b449-ac980e458ac8" providerId="ADAL" clId="{565DF259-1600-41DD-B95A-1164E82A3854}" dt="2025-06-23T15:07:25.931" v="464" actId="13238"/>
          <ac:graphicFrameMkLst>
            <pc:docMk/>
            <pc:sldMk cId="0" sldId="266"/>
            <ac:graphicFrameMk id="150" creationId="{00000000-0000-0000-0000-000000000000}"/>
          </ac:graphicFrameMkLst>
        </pc:graphicFrameChg>
        <pc:picChg chg="mod">
          <ac:chgData name="Aaron Feuerstein" userId="f5de8b9a-5c09-4bc3-b449-ac980e458ac8" providerId="ADAL" clId="{565DF259-1600-41DD-B95A-1164E82A3854}" dt="2025-06-23T16:08:26.942" v="908" actId="962"/>
          <ac:picMkLst>
            <pc:docMk/>
            <pc:sldMk cId="0" sldId="266"/>
            <ac:picMk id="8" creationId="{62F3BDF1-96C2-4DDF-9ACC-7F0E23A3B7DA}"/>
          </ac:picMkLst>
        </pc:picChg>
      </pc:sldChg>
      <pc:sldChg chg="addSp modSp mod">
        <pc:chgData name="Aaron Feuerstein" userId="f5de8b9a-5c09-4bc3-b449-ac980e458ac8" providerId="ADAL" clId="{565DF259-1600-41DD-B95A-1164E82A3854}" dt="2025-06-23T16:08:48.953" v="914" actId="13244"/>
        <pc:sldMkLst>
          <pc:docMk/>
          <pc:sldMk cId="0" sldId="267"/>
        </pc:sldMkLst>
        <pc:spChg chg="add mod ord">
          <ac:chgData name="Aaron Feuerstein" userId="f5de8b9a-5c09-4bc3-b449-ac980e458ac8" providerId="ADAL" clId="{565DF259-1600-41DD-B95A-1164E82A3854}" dt="2025-06-23T16:08:36.220" v="910" actId="13244"/>
          <ac:spMkLst>
            <pc:docMk/>
            <pc:sldMk cId="0" sldId="267"/>
            <ac:spMk id="2" creationId="{AE4401EB-199E-0D0B-74AB-278381E12C8A}"/>
          </ac:spMkLst>
        </pc:spChg>
        <pc:spChg chg="ord">
          <ac:chgData name="Aaron Feuerstein" userId="f5de8b9a-5c09-4bc3-b449-ac980e458ac8" providerId="ADAL" clId="{565DF259-1600-41DD-B95A-1164E82A3854}" dt="2025-06-23T16:08:40.386" v="911" actId="13244"/>
          <ac:spMkLst>
            <pc:docMk/>
            <pc:sldMk cId="0" sldId="267"/>
            <ac:spMk id="4" creationId="{9C34A6E6-A128-4EB4-A0BC-5B4BED288915}"/>
          </ac:spMkLst>
        </pc:spChg>
        <pc:spChg chg="ord">
          <ac:chgData name="Aaron Feuerstein" userId="f5de8b9a-5c09-4bc3-b449-ac980e458ac8" providerId="ADAL" clId="{565DF259-1600-41DD-B95A-1164E82A3854}" dt="2025-06-23T16:08:48.953" v="914" actId="13244"/>
          <ac:spMkLst>
            <pc:docMk/>
            <pc:sldMk cId="0" sldId="267"/>
            <ac:spMk id="7" creationId="{30B59E19-F80E-49F9-B190-951CD1C4D131}"/>
          </ac:spMkLst>
        </pc:spChg>
        <pc:spChg chg="mod">
          <ac:chgData name="Aaron Feuerstein" userId="f5de8b9a-5c09-4bc3-b449-ac980e458ac8" providerId="ADAL" clId="{565DF259-1600-41DD-B95A-1164E82A3854}" dt="2025-06-23T14:13:04.012" v="440" actId="962"/>
          <ac:spMkLst>
            <pc:docMk/>
            <pc:sldMk cId="0" sldId="267"/>
            <ac:spMk id="8" creationId="{B201D70C-0CB9-4D7B-9721-BE47A64E8CB1}"/>
          </ac:spMkLst>
        </pc:spChg>
        <pc:spChg chg="mod">
          <ac:chgData name="Aaron Feuerstein" userId="f5de8b9a-5c09-4bc3-b449-ac980e458ac8" providerId="ADAL" clId="{565DF259-1600-41DD-B95A-1164E82A3854}" dt="2025-06-23T16:08:42.568" v="912" actId="962"/>
          <ac:spMkLst>
            <pc:docMk/>
            <pc:sldMk cId="0" sldId="267"/>
            <ac:spMk id="9" creationId="{C245D2DD-9E8D-4D90-9972-61586A6832F8}"/>
          </ac:spMkLst>
        </pc:spChg>
        <pc:graphicFrameChg chg="modGraphic">
          <ac:chgData name="Aaron Feuerstein" userId="f5de8b9a-5c09-4bc3-b449-ac980e458ac8" providerId="ADAL" clId="{565DF259-1600-41DD-B95A-1164E82A3854}" dt="2025-06-23T15:16:27.049" v="754" actId="207"/>
          <ac:graphicFrameMkLst>
            <pc:docMk/>
            <pc:sldMk cId="0" sldId="267"/>
            <ac:graphicFrameMk id="11" creationId="{C7F30F30-E169-4357-80C7-56FB9833145D}"/>
          </ac:graphicFrameMkLst>
        </pc:graphicFrameChg>
        <pc:graphicFrameChg chg="modGraphic">
          <ac:chgData name="Aaron Feuerstein" userId="f5de8b9a-5c09-4bc3-b449-ac980e458ac8" providerId="ADAL" clId="{565DF259-1600-41DD-B95A-1164E82A3854}" dt="2025-06-23T15:07:28.815" v="467" actId="13238"/>
          <ac:graphicFrameMkLst>
            <pc:docMk/>
            <pc:sldMk cId="0" sldId="267"/>
            <ac:graphicFrameMk id="12" creationId="{3D501CC7-615D-4940-B5E9-02627856E242}"/>
          </ac:graphicFrameMkLst>
        </pc:graphicFrameChg>
        <pc:picChg chg="mod">
          <ac:chgData name="Aaron Feuerstein" userId="f5de8b9a-5c09-4bc3-b449-ac980e458ac8" providerId="ADAL" clId="{565DF259-1600-41DD-B95A-1164E82A3854}" dt="2025-06-23T16:08:43.284" v="913" actId="962"/>
          <ac:picMkLst>
            <pc:docMk/>
            <pc:sldMk cId="0" sldId="267"/>
            <ac:picMk id="10" creationId="{DC77678C-552C-4861-827B-E9C87D77C44F}"/>
          </ac:picMkLst>
        </pc:picChg>
        <pc:picChg chg="mod">
          <ac:chgData name="Aaron Feuerstein" userId="f5de8b9a-5c09-4bc3-b449-ac980e458ac8" providerId="ADAL" clId="{565DF259-1600-41DD-B95A-1164E82A3854}" dt="2025-06-23T14:13:05.605" v="441" actId="962"/>
          <ac:picMkLst>
            <pc:docMk/>
            <pc:sldMk cId="0" sldId="267"/>
            <ac:picMk id="14" creationId="{376C69D8-FC3C-4CD8-8DCB-8E291027C8AC}"/>
          </ac:picMkLst>
        </pc:picChg>
      </pc:sldChg>
      <pc:sldChg chg="addSp modSp mod">
        <pc:chgData name="Aaron Feuerstein" userId="f5de8b9a-5c09-4bc3-b449-ac980e458ac8" providerId="ADAL" clId="{565DF259-1600-41DD-B95A-1164E82A3854}" dt="2025-06-23T16:09:54.227" v="921" actId="13244"/>
        <pc:sldMkLst>
          <pc:docMk/>
          <pc:sldMk cId="0" sldId="269"/>
        </pc:sldMkLst>
        <pc:spChg chg="add mod ord">
          <ac:chgData name="Aaron Feuerstein" userId="f5de8b9a-5c09-4bc3-b449-ac980e458ac8" providerId="ADAL" clId="{565DF259-1600-41DD-B95A-1164E82A3854}" dt="2025-06-23T16:09:34.500" v="916" actId="13244"/>
          <ac:spMkLst>
            <pc:docMk/>
            <pc:sldMk cId="0" sldId="269"/>
            <ac:spMk id="2" creationId="{E0614A56-42C3-5B0A-F98E-753564E40DD1}"/>
          </ac:spMkLst>
        </pc:spChg>
        <pc:spChg chg="ord">
          <ac:chgData name="Aaron Feuerstein" userId="f5de8b9a-5c09-4bc3-b449-ac980e458ac8" providerId="ADAL" clId="{565DF259-1600-41DD-B95A-1164E82A3854}" dt="2025-06-23T16:09:37.602" v="917" actId="13244"/>
          <ac:spMkLst>
            <pc:docMk/>
            <pc:sldMk cId="0" sldId="269"/>
            <ac:spMk id="5" creationId="{2EDE85B1-71DE-4A8E-A242-9EE9725D09C5}"/>
          </ac:spMkLst>
        </pc:spChg>
        <pc:spChg chg="mod">
          <ac:chgData name="Aaron Feuerstein" userId="f5de8b9a-5c09-4bc3-b449-ac980e458ac8" providerId="ADAL" clId="{565DF259-1600-41DD-B95A-1164E82A3854}" dt="2025-06-23T14:13:06.502" v="442" actId="962"/>
          <ac:spMkLst>
            <pc:docMk/>
            <pc:sldMk cId="0" sldId="269"/>
            <ac:spMk id="6" creationId="{80778616-4DF4-4167-B46A-59784F69633E}"/>
          </ac:spMkLst>
        </pc:spChg>
        <pc:spChg chg="mod">
          <ac:chgData name="Aaron Feuerstein" userId="f5de8b9a-5c09-4bc3-b449-ac980e458ac8" providerId="ADAL" clId="{565DF259-1600-41DD-B95A-1164E82A3854}" dt="2025-06-23T16:09:42.918" v="918" actId="962"/>
          <ac:spMkLst>
            <pc:docMk/>
            <pc:sldMk cId="0" sldId="269"/>
            <ac:spMk id="7" creationId="{29332E51-6A63-46F0-9391-9DF4FEC55D67}"/>
          </ac:spMkLst>
        </pc:spChg>
        <pc:spChg chg="ord">
          <ac:chgData name="Aaron Feuerstein" userId="f5de8b9a-5c09-4bc3-b449-ac980e458ac8" providerId="ADAL" clId="{565DF259-1600-41DD-B95A-1164E82A3854}" dt="2025-06-23T16:09:47.755" v="920" actId="13244"/>
          <ac:spMkLst>
            <pc:docMk/>
            <pc:sldMk cId="0" sldId="269"/>
            <ac:spMk id="10" creationId="{CD1D8FBB-F850-46B7-B8CE-657BA8FBDBFC}"/>
          </ac:spMkLst>
        </pc:spChg>
        <pc:graphicFrameChg chg="ord">
          <ac:chgData name="Aaron Feuerstein" userId="f5de8b9a-5c09-4bc3-b449-ac980e458ac8" providerId="ADAL" clId="{565DF259-1600-41DD-B95A-1164E82A3854}" dt="2025-06-23T16:09:54.227" v="921" actId="13244"/>
          <ac:graphicFrameMkLst>
            <pc:docMk/>
            <pc:sldMk cId="0" sldId="269"/>
            <ac:graphicFrameMk id="11" creationId="{22F0748E-854C-453E-8A73-7A968ECC61FB}"/>
          </ac:graphicFrameMkLst>
        </pc:graphicFrameChg>
        <pc:graphicFrameChg chg="modGraphic">
          <ac:chgData name="Aaron Feuerstein" userId="f5de8b9a-5c09-4bc3-b449-ac980e458ac8" providerId="ADAL" clId="{565DF259-1600-41DD-B95A-1164E82A3854}" dt="2025-06-23T15:07:29.572" v="468" actId="13238"/>
          <ac:graphicFrameMkLst>
            <pc:docMk/>
            <pc:sldMk cId="0" sldId="269"/>
            <ac:graphicFrameMk id="167" creationId="{00000000-0000-0000-0000-000000000000}"/>
          </ac:graphicFrameMkLst>
        </pc:graphicFrameChg>
        <pc:graphicFrameChg chg="modGraphic">
          <ac:chgData name="Aaron Feuerstein" userId="f5de8b9a-5c09-4bc3-b449-ac980e458ac8" providerId="ADAL" clId="{565DF259-1600-41DD-B95A-1164E82A3854}" dt="2025-06-23T15:07:30.051" v="469" actId="13238"/>
          <ac:graphicFrameMkLst>
            <pc:docMk/>
            <pc:sldMk cId="0" sldId="269"/>
            <ac:graphicFrameMk id="168" creationId="{00000000-0000-0000-0000-000000000000}"/>
          </ac:graphicFrameMkLst>
        </pc:graphicFrameChg>
        <pc:picChg chg="mod">
          <ac:chgData name="Aaron Feuerstein" userId="f5de8b9a-5c09-4bc3-b449-ac980e458ac8" providerId="ADAL" clId="{565DF259-1600-41DD-B95A-1164E82A3854}" dt="2025-06-23T16:09:43.544" v="919" actId="962"/>
          <ac:picMkLst>
            <pc:docMk/>
            <pc:sldMk cId="0" sldId="269"/>
            <ac:picMk id="8" creationId="{9E64C1E4-2122-4236-B16B-3F7A97EA8E0A}"/>
          </ac:picMkLst>
        </pc:picChg>
        <pc:picChg chg="mod">
          <ac:chgData name="Aaron Feuerstein" userId="f5de8b9a-5c09-4bc3-b449-ac980e458ac8" providerId="ADAL" clId="{565DF259-1600-41DD-B95A-1164E82A3854}" dt="2025-06-23T14:13:07.892" v="443" actId="962"/>
          <ac:picMkLst>
            <pc:docMk/>
            <pc:sldMk cId="0" sldId="269"/>
            <ac:picMk id="12" creationId="{097B57F8-D5CC-4779-A73F-664FAF595A1B}"/>
          </ac:picMkLst>
        </pc:picChg>
      </pc:sldChg>
      <pc:sldChg chg="modSp mod">
        <pc:chgData name="Aaron Feuerstein" userId="f5de8b9a-5c09-4bc3-b449-ac980e458ac8" providerId="ADAL" clId="{565DF259-1600-41DD-B95A-1164E82A3854}" dt="2025-06-23T16:16:53.723" v="924" actId="13244"/>
        <pc:sldMkLst>
          <pc:docMk/>
          <pc:sldMk cId="0" sldId="270"/>
        </pc:sldMkLst>
        <pc:spChg chg="mod ord">
          <ac:chgData name="Aaron Feuerstein" userId="f5de8b9a-5c09-4bc3-b449-ac980e458ac8" providerId="ADAL" clId="{565DF259-1600-41DD-B95A-1164E82A3854}" dt="2025-06-23T16:16:48.731" v="922" actId="13244"/>
          <ac:spMkLst>
            <pc:docMk/>
            <pc:sldMk cId="0" sldId="270"/>
            <ac:spMk id="176" creationId="{00000000-0000-0000-0000-000000000000}"/>
          </ac:spMkLst>
        </pc:spChg>
        <pc:graphicFrameChg chg="ord modGraphic">
          <ac:chgData name="Aaron Feuerstein" userId="f5de8b9a-5c09-4bc3-b449-ac980e458ac8" providerId="ADAL" clId="{565DF259-1600-41DD-B95A-1164E82A3854}" dt="2025-06-23T16:16:53.723" v="924" actId="13244"/>
          <ac:graphicFrameMkLst>
            <pc:docMk/>
            <pc:sldMk cId="0" sldId="270"/>
            <ac:graphicFrameMk id="175" creationId="{00000000-0000-0000-0000-000000000000}"/>
          </ac:graphicFrameMkLst>
        </pc:graphicFrameChg>
        <pc:picChg chg="mod">
          <ac:chgData name="Aaron Feuerstein" userId="f5de8b9a-5c09-4bc3-b449-ac980e458ac8" providerId="ADAL" clId="{565DF259-1600-41DD-B95A-1164E82A3854}" dt="2025-06-23T14:56:58.192" v="445" actId="962"/>
          <ac:picMkLst>
            <pc:docMk/>
            <pc:sldMk cId="0" sldId="270"/>
            <ac:picMk id="173" creationId="{00000000-0000-0000-0000-000000000000}"/>
          </ac:picMkLst>
        </pc:picChg>
        <pc:picChg chg="mod ord">
          <ac:chgData name="Aaron Feuerstein" userId="f5de8b9a-5c09-4bc3-b449-ac980e458ac8" providerId="ADAL" clId="{565DF259-1600-41DD-B95A-1164E82A3854}" dt="2025-06-23T16:16:51.636" v="923" actId="13244"/>
          <ac:picMkLst>
            <pc:docMk/>
            <pc:sldMk cId="0" sldId="270"/>
            <ac:picMk id="174" creationId="{00000000-0000-0000-0000-000000000000}"/>
          </ac:picMkLst>
        </pc:picChg>
      </pc:sldChg>
      <pc:sldChg chg="addSp delSp modSp mod">
        <pc:chgData name="Aaron Feuerstein" userId="f5de8b9a-5c09-4bc3-b449-ac980e458ac8" providerId="ADAL" clId="{565DF259-1600-41DD-B95A-1164E82A3854}" dt="2025-06-23T16:17:08.185" v="928" actId="13244"/>
        <pc:sldMkLst>
          <pc:docMk/>
          <pc:sldMk cId="0" sldId="271"/>
        </pc:sldMkLst>
        <pc:spChg chg="add del">
          <ac:chgData name="Aaron Feuerstein" userId="f5de8b9a-5c09-4bc3-b449-ac980e458ac8" providerId="ADAL" clId="{565DF259-1600-41DD-B95A-1164E82A3854}" dt="2025-06-23T14:57:38.230" v="451" actId="22"/>
          <ac:spMkLst>
            <pc:docMk/>
            <pc:sldMk cId="0" sldId="271"/>
            <ac:spMk id="3" creationId="{3432E0F0-1D31-D3F3-3E86-2DEEBEB6A565}"/>
          </ac:spMkLst>
        </pc:spChg>
        <pc:spChg chg="add mod ord">
          <ac:chgData name="Aaron Feuerstein" userId="f5de8b9a-5c09-4bc3-b449-ac980e458ac8" providerId="ADAL" clId="{565DF259-1600-41DD-B95A-1164E82A3854}" dt="2025-06-23T16:17:01.038" v="925" actId="13244"/>
          <ac:spMkLst>
            <pc:docMk/>
            <pc:sldMk cId="0" sldId="271"/>
            <ac:spMk id="4" creationId="{1DBF5CE5-276D-41C3-2B93-D475EB609B14}"/>
          </ac:spMkLst>
        </pc:spChg>
        <pc:graphicFrameChg chg="ord modGraphic">
          <ac:chgData name="Aaron Feuerstein" userId="f5de8b9a-5c09-4bc3-b449-ac980e458ac8" providerId="ADAL" clId="{565DF259-1600-41DD-B95A-1164E82A3854}" dt="2025-06-23T16:17:08.185" v="928" actId="13244"/>
          <ac:graphicFrameMkLst>
            <pc:docMk/>
            <pc:sldMk cId="0" sldId="271"/>
            <ac:graphicFrameMk id="183" creationId="{00000000-0000-0000-0000-000000000000}"/>
          </ac:graphicFrameMkLst>
        </pc:graphicFrameChg>
        <pc:graphicFrameChg chg="modGraphic">
          <ac:chgData name="Aaron Feuerstein" userId="f5de8b9a-5c09-4bc3-b449-ac980e458ac8" providerId="ADAL" clId="{565DF259-1600-41DD-B95A-1164E82A3854}" dt="2025-06-23T15:07:35.145" v="472" actId="13238"/>
          <ac:graphicFrameMkLst>
            <pc:docMk/>
            <pc:sldMk cId="0" sldId="271"/>
            <ac:graphicFrameMk id="184" creationId="{00000000-0000-0000-0000-000000000000}"/>
          </ac:graphicFrameMkLst>
        </pc:graphicFrameChg>
        <pc:picChg chg="mod">
          <ac:chgData name="Aaron Feuerstein" userId="f5de8b9a-5c09-4bc3-b449-ac980e458ac8" providerId="ADAL" clId="{565DF259-1600-41DD-B95A-1164E82A3854}" dt="2025-06-23T14:57:30.039" v="449" actId="962"/>
          <ac:picMkLst>
            <pc:docMk/>
            <pc:sldMk cId="0" sldId="271"/>
            <ac:picMk id="181" creationId="{00000000-0000-0000-0000-000000000000}"/>
          </ac:picMkLst>
        </pc:picChg>
        <pc:picChg chg="mod ord">
          <ac:chgData name="Aaron Feuerstein" userId="f5de8b9a-5c09-4bc3-b449-ac980e458ac8" providerId="ADAL" clId="{565DF259-1600-41DD-B95A-1164E82A3854}" dt="2025-06-23T16:17:02.431" v="926" actId="13244"/>
          <ac:picMkLst>
            <pc:docMk/>
            <pc:sldMk cId="0" sldId="271"/>
            <ac:picMk id="18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 name="Google Shape;42;p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Copyedits: Fixed some formatting issues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Note: Should the evidence collection sheet be in the teacher guide?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5" name="Google Shape;55;p2: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p3: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Copyedits: Changed “which” to “that” and fixed some formatting issues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Copyedits: Fixed some formatting issues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582930" y="3118104"/>
            <a:ext cx="6606540" cy="211226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165860" y="5632704"/>
            <a:ext cx="5440680" cy="251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388620" y="2313432"/>
            <a:ext cx="3380994"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2"/>
          </p:nvPr>
        </p:nvSpPr>
        <p:spPr>
          <a:xfrm>
            <a:off x="4002786" y="2313432"/>
            <a:ext cx="3380994" cy="6638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011173" y="0"/>
            <a:ext cx="5761355" cy="530860"/>
          </a:xfrm>
          <a:custGeom>
            <a:avLst/>
            <a:gdLst/>
            <a:ahLst/>
            <a:cxnLst/>
            <a:rect l="l" t="t" r="r" b="b"/>
            <a:pathLst>
              <a:path w="5761355" h="530860" extrusionOk="0">
                <a:moveTo>
                  <a:pt x="0" y="530351"/>
                </a:moveTo>
                <a:lnTo>
                  <a:pt x="5761227" y="530351"/>
                </a:lnTo>
                <a:lnTo>
                  <a:pt x="5761227" y="0"/>
                </a:lnTo>
                <a:lnTo>
                  <a:pt x="0" y="0"/>
                </a:lnTo>
                <a:lnTo>
                  <a:pt x="0" y="530351"/>
                </a:lnTo>
                <a:close/>
              </a:path>
            </a:pathLst>
          </a:custGeom>
          <a:solidFill>
            <a:srgbClr val="4B5E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1"/>
          <p:cNvSpPr txBox="1">
            <a:spLocks noGrp="1"/>
          </p:cNvSpPr>
          <p:nvPr>
            <p:ph type="title"/>
          </p:nvPr>
        </p:nvSpPr>
        <p:spPr>
          <a:xfrm>
            <a:off x="388620" y="402336"/>
            <a:ext cx="6995160" cy="1609344"/>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88620" y="2313432"/>
            <a:ext cx="6995160" cy="66385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7227519" y="9715195"/>
            <a:ext cx="113665" cy="156209"/>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1pPr>
            <a:lvl2pPr marL="25400" marR="0" lvl="1"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2pPr>
            <a:lvl3pPr marL="25400" marR="0" lvl="2"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3pPr>
            <a:lvl4pPr marL="25400" marR="0" lvl="3"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4pPr>
            <a:lvl5pPr marL="25400" marR="0" lvl="4"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5pPr>
            <a:lvl6pPr marL="25400" marR="0" lvl="5"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6pPr>
            <a:lvl7pPr marL="25400" marR="0" lvl="6"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7pPr>
            <a:lvl8pPr marL="25400" marR="0" lvl="7"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8pPr>
            <a:lvl9pPr marL="25400" marR="0" lvl="8" indent="0" algn="l" rtl="0">
              <a:lnSpc>
                <a:spcPct val="100000"/>
              </a:lnSpc>
              <a:spcBef>
                <a:spcPts val="0"/>
              </a:spcBef>
              <a:spcAft>
                <a:spcPts val="0"/>
              </a:spcAft>
              <a:buClr>
                <a:srgbClr val="000000"/>
              </a:buClr>
              <a:buSzPts val="800"/>
              <a:buFont typeface="Arial"/>
              <a:buNone/>
              <a:defRPr sz="800" b="0" i="0" u="none" strike="noStrike" cap="none">
                <a:solidFill>
                  <a:srgbClr val="293983"/>
                </a:solidFill>
                <a:latin typeface="Arial Black"/>
                <a:ea typeface="Arial Black"/>
                <a:cs typeface="Arial Black"/>
                <a:sym typeface="Arial Black"/>
              </a:defRPr>
            </a:lvl9pPr>
          </a:lstStyle>
          <a:p>
            <a:pPr marL="254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torenecapital.com/dinosaurs-from-dawn-to-extinc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7" name="Google Shape;47;p7">
            <a:extLst>
              <a:ext uri="{C183D7F6-B498-43B3-948B-1728B52AA6E4}">
                <adec:decorative xmlns:adec="http://schemas.microsoft.com/office/drawing/2017/decorative" val="1"/>
              </a:ext>
            </a:extLst>
          </p:cNvPr>
          <p:cNvSpPr/>
          <p:nvPr/>
        </p:nvSpPr>
        <p:spPr>
          <a:xfrm>
            <a:off x="0" y="12049"/>
            <a:ext cx="7772400" cy="81318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EE036F4B-A083-61B5-3419-0CFC6C44C9FC}"/>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Plate Tectonics Teacher Guide</a:t>
            </a:r>
          </a:p>
        </p:txBody>
      </p:sp>
      <p:sp>
        <p:nvSpPr>
          <p:cNvPr id="48" name="Google Shape;48;p7"/>
          <p:cNvSpPr txBox="1"/>
          <p:nvPr/>
        </p:nvSpPr>
        <p:spPr>
          <a:xfrm>
            <a:off x="2286000" y="153949"/>
            <a:ext cx="4524295" cy="584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49" name="Google Shape;49;p7" descr="Image result for creative commons tennessee stars logo"/>
          <p:cNvPicPr preferRelativeResize="0"/>
          <p:nvPr/>
        </p:nvPicPr>
        <p:blipFill rotWithShape="1">
          <a:blip r:embed="rId3">
            <a:alphaModFix/>
          </a:blip>
          <a:srcRect l="28891" t="20469" r="35950" b="20792"/>
          <a:stretch/>
        </p:blipFill>
        <p:spPr>
          <a:xfrm>
            <a:off x="6972367" y="188418"/>
            <a:ext cx="441432" cy="442522"/>
          </a:xfrm>
          <a:prstGeom prst="flowChartConnector">
            <a:avLst/>
          </a:prstGeom>
          <a:noFill/>
          <a:ln>
            <a:noFill/>
          </a:ln>
        </p:spPr>
      </p:pic>
      <p:sp>
        <p:nvSpPr>
          <p:cNvPr id="44" name="Google Shape;44;p7"/>
          <p:cNvSpPr txBox="1"/>
          <p:nvPr/>
        </p:nvSpPr>
        <p:spPr>
          <a:xfrm>
            <a:off x="473900" y="907275"/>
            <a:ext cx="7152300" cy="516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700"/>
              <a:buFont typeface="Arial"/>
              <a:buNone/>
            </a:pPr>
            <a:r>
              <a:rPr lang="en-US" sz="1400" b="1" i="0" u="none" strike="noStrike" cap="none" dirty="0">
                <a:solidFill>
                  <a:schemeClr val="dk1"/>
                </a:solidFill>
                <a:latin typeface="Calibri"/>
                <a:ea typeface="Calibri"/>
                <a:cs typeface="Calibri"/>
                <a:sym typeface="Calibri"/>
              </a:rPr>
              <a:t>Plate Tectonics Teacher Guide</a:t>
            </a:r>
            <a:endParaRPr sz="1400" b="1" i="0"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Middle School Earth and Space Science</a:t>
            </a:r>
            <a:endParaRPr sz="1400" b="0" i="1" u="none" strike="noStrike" cap="none"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Clr>
                <a:srgbClr val="000000"/>
              </a:buClr>
              <a:buSzPts val="1700"/>
              <a:buFont typeface="Arial"/>
              <a:buNone/>
            </a:pPr>
            <a:endParaRPr sz="1400" b="1" i="0" u="none" strike="noStrike" cap="none" dirty="0">
              <a:solidFill>
                <a:schemeClr val="dk1"/>
              </a:solidFill>
              <a:latin typeface="Arial"/>
              <a:ea typeface="Arial"/>
              <a:cs typeface="Arial"/>
              <a:sym typeface="Arial"/>
            </a:endParaRPr>
          </a:p>
        </p:txBody>
      </p:sp>
      <p:sp>
        <p:nvSpPr>
          <p:cNvPr id="45" name="Google Shape;45;p7"/>
          <p:cNvSpPr txBox="1"/>
          <p:nvPr/>
        </p:nvSpPr>
        <p:spPr>
          <a:xfrm>
            <a:off x="468150" y="1424176"/>
            <a:ext cx="6836100" cy="886500"/>
          </a:xfrm>
          <a:prstGeom prst="rect">
            <a:avLst/>
          </a:prstGeom>
          <a:noFill/>
          <a:ln>
            <a:noFill/>
          </a:ln>
        </p:spPr>
        <p:txBody>
          <a:bodyPr spcFirstLastPara="1" wrap="square" lIns="0" tIns="12700" rIns="0" bIns="0" anchor="t" anchorCtr="0">
            <a:noAutofit/>
          </a:bodyPr>
          <a:lstStyle/>
          <a:p>
            <a:pPr marL="26669" marR="0" lvl="0" indent="0" algn="l" rtl="0">
              <a:lnSpc>
                <a:spcPct val="100000"/>
              </a:lnSpc>
              <a:spcBef>
                <a:spcPts val="0"/>
              </a:spcBef>
              <a:spcAft>
                <a:spcPts val="0"/>
              </a:spcAft>
              <a:buClr>
                <a:srgbClr val="000000"/>
              </a:buClr>
              <a:buSzPts val="1300"/>
              <a:buFont typeface="Arial"/>
              <a:buNone/>
            </a:pPr>
            <a:r>
              <a:rPr lang="en-US" sz="1000" b="1" i="0" u="sng" strike="noStrike" cap="none" dirty="0">
                <a:solidFill>
                  <a:srgbClr val="293983"/>
                </a:solidFill>
                <a:latin typeface="Calibri"/>
                <a:ea typeface="Calibri"/>
                <a:cs typeface="Calibri"/>
                <a:sym typeface="Calibri"/>
              </a:rPr>
              <a:t>Three-Dimensional Claim</a:t>
            </a:r>
            <a:r>
              <a:rPr lang="en-US" sz="1000" b="1" i="0" u="sng" strike="noStrike" cap="none" dirty="0">
                <a:solidFill>
                  <a:srgbClr val="4B5EAB"/>
                </a:solidFill>
                <a:latin typeface="Calibri"/>
                <a:ea typeface="Calibri"/>
                <a:cs typeface="Calibri"/>
                <a:sym typeface="Calibri"/>
              </a:rPr>
              <a:t>					</a:t>
            </a:r>
            <a:endParaRPr sz="1000" b="1" i="0" u="none" strike="noStrike" cap="none" dirty="0">
              <a:solidFill>
                <a:schemeClr val="dk1"/>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r>
              <a:rPr lang="en-US" sz="1000" i="0" u="none" strike="noStrike" cap="none" dirty="0">
                <a:solidFill>
                  <a:srgbClr val="231F20"/>
                </a:solidFill>
                <a:latin typeface="Calibri"/>
                <a:ea typeface="Calibri"/>
                <a:cs typeface="Calibri"/>
                <a:sym typeface="Calibri"/>
              </a:rPr>
              <a:t>In this task, s</a:t>
            </a:r>
            <a:r>
              <a:rPr lang="en-US" sz="1000" i="0" u="none" strike="noStrike" cap="none" dirty="0">
                <a:solidFill>
                  <a:schemeClr val="dk1"/>
                </a:solidFill>
                <a:latin typeface="Calibri"/>
                <a:ea typeface="Calibri"/>
                <a:cs typeface="Calibri"/>
                <a:sym typeface="Calibri"/>
              </a:rPr>
              <a:t>tudents will </a:t>
            </a:r>
            <a:r>
              <a:rPr lang="en-US" sz="1000" i="0" u="none" strike="noStrike" cap="none" dirty="0">
                <a:solidFill>
                  <a:srgbClr val="0000FF"/>
                </a:solidFill>
                <a:latin typeface="Calibri"/>
                <a:ea typeface="Calibri"/>
                <a:cs typeface="Calibri"/>
                <a:sym typeface="Calibri"/>
              </a:rPr>
              <a:t>construct scientific explanations </a:t>
            </a:r>
            <a:r>
              <a:rPr lang="en-US" sz="1000" i="0" u="none" strike="noStrike" cap="none" dirty="0">
                <a:solidFill>
                  <a:schemeClr val="accent6">
                    <a:lumMod val="50000"/>
                  </a:schemeClr>
                </a:solidFill>
                <a:latin typeface="Calibri"/>
                <a:ea typeface="Calibri"/>
                <a:cs typeface="Calibri"/>
                <a:sym typeface="Calibri"/>
              </a:rPr>
              <a:t>of the current location of matching rock types on different continents and the age of rocks on the seafloor</a:t>
            </a:r>
            <a:r>
              <a:rPr lang="en-US" sz="1000" i="0" u="none" strike="noStrike" cap="none" dirty="0">
                <a:solidFill>
                  <a:srgbClr val="FF9900"/>
                </a:solidFill>
                <a:latin typeface="Calibri"/>
                <a:ea typeface="Calibri"/>
                <a:cs typeface="Calibri"/>
                <a:sym typeface="Calibri"/>
              </a:rPr>
              <a:t> </a:t>
            </a:r>
            <a:r>
              <a:rPr lang="en-US" sz="1000" i="0" u="none" strike="noStrike" cap="none" dirty="0">
                <a:solidFill>
                  <a:schemeClr val="accent3">
                    <a:lumMod val="50000"/>
                  </a:schemeClr>
                </a:solidFill>
                <a:latin typeface="Calibri"/>
                <a:ea typeface="Calibri"/>
                <a:cs typeface="Calibri"/>
                <a:sym typeface="Calibri"/>
              </a:rPr>
              <a:t>usin</a:t>
            </a:r>
            <a:r>
              <a:rPr lang="en-US" sz="1000" dirty="0">
                <a:solidFill>
                  <a:schemeClr val="accent3">
                    <a:lumMod val="50000"/>
                  </a:schemeClr>
                </a:solidFill>
                <a:latin typeface="Calibri"/>
                <a:ea typeface="Calibri"/>
                <a:cs typeface="Calibri"/>
                <a:sym typeface="Calibri"/>
              </a:rPr>
              <a:t>g g</a:t>
            </a:r>
            <a:r>
              <a:rPr lang="en-US" sz="1000" i="0" u="none" strike="noStrike" cap="none" dirty="0">
                <a:solidFill>
                  <a:schemeClr val="accent3">
                    <a:lumMod val="50000"/>
                  </a:schemeClr>
                </a:solidFill>
                <a:latin typeface="Calibri"/>
                <a:ea typeface="Calibri"/>
                <a:cs typeface="Calibri"/>
                <a:sym typeface="Calibri"/>
              </a:rPr>
              <a:t>raphs, charts, and images in data to identify patterns in the</a:t>
            </a:r>
            <a:r>
              <a:rPr lang="en-US" sz="1000" dirty="0">
                <a:solidFill>
                  <a:schemeClr val="accent3">
                    <a:lumMod val="50000"/>
                  </a:schemeClr>
                </a:solidFill>
                <a:latin typeface="Calibri"/>
                <a:ea typeface="Calibri"/>
                <a:cs typeface="Calibri"/>
                <a:sym typeface="Calibri"/>
              </a:rPr>
              <a:t> </a:t>
            </a:r>
            <a:r>
              <a:rPr lang="en-US" sz="1000" i="0" u="none" strike="noStrike" cap="none" dirty="0">
                <a:solidFill>
                  <a:schemeClr val="accent3">
                    <a:lumMod val="50000"/>
                  </a:schemeClr>
                </a:solidFill>
                <a:latin typeface="Calibri"/>
                <a:ea typeface="Calibri"/>
                <a:cs typeface="Calibri"/>
                <a:sym typeface="Calibri"/>
              </a:rPr>
              <a:t>distributions of fossils on different continents</a:t>
            </a:r>
            <a:r>
              <a:rPr lang="en-US" sz="1000" dirty="0">
                <a:solidFill>
                  <a:schemeClr val="accent3">
                    <a:lumMod val="50000"/>
                  </a:schemeClr>
                </a:solidFill>
                <a:latin typeface="Calibri"/>
                <a:ea typeface="Calibri"/>
                <a:cs typeface="Calibri"/>
                <a:sym typeface="Calibri"/>
              </a:rPr>
              <a:t> as evidence of the </a:t>
            </a:r>
            <a:r>
              <a:rPr lang="en-US" sz="1000" i="0" u="none" strike="noStrike" cap="none" dirty="0">
                <a:solidFill>
                  <a:schemeClr val="accent3">
                    <a:lumMod val="50000"/>
                  </a:schemeClr>
                </a:solidFill>
                <a:latin typeface="Calibri"/>
                <a:ea typeface="Calibri"/>
                <a:cs typeface="Calibri"/>
                <a:sym typeface="Calibri"/>
              </a:rPr>
              <a:t>gradual process of plate tectonics.</a:t>
            </a:r>
            <a:endParaRPr sz="1000" i="0" u="none" strike="noStrike" cap="none" dirty="0">
              <a:solidFill>
                <a:schemeClr val="accent3">
                  <a:lumMod val="50000"/>
                </a:schemeClr>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endParaRPr sz="1200" i="0" u="none" strike="noStrike" cap="none" dirty="0">
              <a:solidFill>
                <a:srgbClr val="231F20"/>
              </a:solidFill>
              <a:latin typeface="Arial"/>
              <a:ea typeface="Arial"/>
              <a:cs typeface="Arial"/>
              <a:sym typeface="Arial"/>
            </a:endParaRPr>
          </a:p>
          <a:p>
            <a:pPr marL="12700" marR="212090" lvl="0" indent="0" algn="l" rtl="0">
              <a:lnSpc>
                <a:spcPct val="120300"/>
              </a:lnSpc>
              <a:spcBef>
                <a:spcPts val="795"/>
              </a:spcBef>
              <a:spcAft>
                <a:spcPts val="0"/>
              </a:spcAft>
              <a:buClr>
                <a:srgbClr val="000000"/>
              </a:buClr>
              <a:buSzPts val="900"/>
              <a:buFont typeface="Arial"/>
              <a:buNone/>
            </a:pPr>
            <a:endParaRPr sz="1200" i="0" u="none" strike="noStrike" cap="none" dirty="0">
              <a:solidFill>
                <a:schemeClr val="dk1"/>
              </a:solidFill>
              <a:latin typeface="Arial"/>
              <a:ea typeface="Arial"/>
              <a:cs typeface="Arial"/>
              <a:sym typeface="Arial"/>
            </a:endParaRPr>
          </a:p>
        </p:txBody>
      </p:sp>
      <p:sp>
        <p:nvSpPr>
          <p:cNvPr id="46" name="Google Shape;46;p7"/>
          <p:cNvSpPr txBox="1"/>
          <p:nvPr/>
        </p:nvSpPr>
        <p:spPr>
          <a:xfrm>
            <a:off x="451500" y="2386600"/>
            <a:ext cx="6869400" cy="4808235"/>
          </a:xfrm>
          <a:prstGeom prst="rect">
            <a:avLst/>
          </a:prstGeom>
          <a:solidFill>
            <a:srgbClr val="E0E8F5"/>
          </a:solidFill>
          <a:ln>
            <a:noFill/>
          </a:ln>
        </p:spPr>
        <p:txBody>
          <a:bodyPr spcFirstLastPara="1" wrap="square" lIns="0" tIns="59050" rIns="0" bIns="0" anchor="t" anchorCtr="0">
            <a:noAutofit/>
          </a:bodyPr>
          <a:lstStyle/>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300" b="1" i="0" u="none" strike="noStrike" kern="1200" cap="none" spc="5" normalizeH="0" baseline="0" noProof="0" dirty="0">
                <a:ln>
                  <a:noFill/>
                </a:ln>
                <a:solidFill>
                  <a:srgbClr val="293983"/>
                </a:solidFill>
                <a:effectLst/>
                <a:uLnTx/>
                <a:uFill>
                  <a:solidFill>
                    <a:srgbClr val="293983"/>
                  </a:solidFill>
                </a:uFill>
                <a:latin typeface="Tahoma"/>
                <a:ea typeface="+mn-ea"/>
                <a:cs typeface="Tahoma"/>
              </a:rPr>
              <a:t>Tennessee Academic Standards for Science</a:t>
            </a: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000" b="0"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This task is intended to elicit student learning of the following </a:t>
            </a:r>
            <a:r>
              <a:rPr kumimoji="0" lang="en-US" sz="1000" b="0" i="0" u="sng"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Tennessee Science Standard</a:t>
            </a:r>
            <a:r>
              <a:rPr kumimoji="0" lang="en-US" sz="1000" b="0"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a:t>
            </a: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endParaRPr kumimoji="0" lang="en-US" sz="1000" b="0"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endParaRPr>
          </a:p>
          <a:p>
            <a:pPr marL="50800">
              <a:buClrTx/>
              <a:defRPr/>
            </a:pPr>
            <a:r>
              <a:rPr kumimoji="0" lang="en-US" sz="1000" b="1" i="0" u="none" strike="noStrike" kern="1200" cap="none" spc="25"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8.ESS2.5: </a:t>
            </a:r>
            <a:r>
              <a:rPr kumimoji="0" lang="en-US" sz="1000" b="0" i="0" u="none" strike="no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Construct a scientific explanation using data that explains the gradual process of plate tectonics accounting for (A) the distribution of fossils on different continents, </a:t>
            </a:r>
            <a:r>
              <a:rPr kumimoji="0" lang="en-US" sz="1000" b="0" i="0" u="none" strike="sng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(B) the occurrence of earthquakes, </a:t>
            </a:r>
            <a:r>
              <a:rPr kumimoji="0" lang="en-US" sz="1000" b="0" i="0" u="none" strike="no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and </a:t>
            </a:r>
            <a:r>
              <a:rPr kumimoji="0" lang="en-US" sz="1000" b="0" i="0" u="non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a:t>
            </a:r>
            <a:r>
              <a:rPr kumimoji="0" lang="en-US" sz="1000" b="0" i="0" u="none" strike="no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C) continental and ocean floor features </a:t>
            </a:r>
            <a:r>
              <a:rPr kumimoji="0" lang="en-US" sz="1000" b="0" i="0" u="none" strike="sng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(including mountains, volcanoes, faults, and trenches)</a:t>
            </a:r>
            <a:r>
              <a:rPr kumimoji="0" lang="en-US" sz="1000" b="0" i="0" u="none" strike="no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rPr>
              <a:t>. </a:t>
            </a:r>
            <a:r>
              <a:rPr kumimoji="0" lang="en-US" sz="1000" b="1" i="1" u="none" strike="noStrike" kern="0" cap="none" spc="0" normalizeH="0" baseline="0" noProof="0" dirty="0">
                <a:ln>
                  <a:noFill/>
                </a:ln>
                <a:solidFill>
                  <a:srgbClr val="231F20"/>
                </a:solidFill>
                <a:effectLst/>
                <a:uLnTx/>
                <a:uFillTx/>
                <a:latin typeface="Calibri"/>
                <a:ea typeface="Calibri"/>
                <a:cs typeface="Calibri"/>
                <a:sym typeface="Calibri"/>
              </a:rPr>
              <a:t>Note</a:t>
            </a: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 The strikeout language is not targeted in this assessment.</a:t>
            </a:r>
            <a:endParaRPr kumimoji="0" lang="en-US" sz="1000" b="0" i="0" u="none" strike="noStrike" kern="1200" cap="none" spc="0" normalizeH="0" baseline="0" noProof="0" dirty="0">
              <a:ln>
                <a:noFill/>
              </a:ln>
              <a:solidFill>
                <a:srgbClr val="231F20"/>
              </a:solidFill>
              <a:effectLst/>
              <a:uLnTx/>
              <a:uFillTx/>
              <a:latin typeface="Calibri Light" panose="020F0302020204030204" pitchFamily="34" charset="0"/>
              <a:ea typeface="+mn-ea"/>
              <a:cs typeface="Calibri Light" panose="020F0302020204030204" pitchFamily="34" charset="0"/>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31F20"/>
              </a:solidFill>
              <a:effectLst/>
              <a:uLnTx/>
              <a:uFillTx/>
              <a:latin typeface="Calibri"/>
              <a:ea typeface="Calibri"/>
              <a:cs typeface="Calibri"/>
              <a:sym typeface="Calibri"/>
            </a:endParaRPr>
          </a:p>
          <a:p>
            <a:pPr marL="57785" marR="0" lvl="0" indent="0" algn="l" defTabSz="914400" rtl="0" eaLnBrk="1" fontAlgn="auto" latinLnBrk="0" hangingPunct="1">
              <a:lnSpc>
                <a:spcPct val="100000"/>
              </a:lnSpc>
              <a:spcBef>
                <a:spcPts val="465"/>
              </a:spcBef>
              <a:spcAft>
                <a:spcPts val="0"/>
              </a:spcAft>
              <a:buClrTx/>
              <a:buSzTx/>
              <a:buFontTx/>
              <a:buNone/>
              <a:tabLst>
                <a:tab pos="2362200" algn="l"/>
              </a:tabLst>
              <a:defRPr/>
            </a:pPr>
            <a:r>
              <a:rPr kumimoji="0" lang="en-US" sz="1300" b="1" i="0" u="none" strike="noStrike" kern="1200" cap="none" spc="5" normalizeH="0" baseline="0" noProof="0" dirty="0">
                <a:ln>
                  <a:noFill/>
                </a:ln>
                <a:solidFill>
                  <a:srgbClr val="293983"/>
                </a:solidFill>
                <a:effectLst/>
                <a:uLnTx/>
                <a:uFill>
                  <a:solidFill>
                    <a:srgbClr val="293983"/>
                  </a:solidFill>
                </a:uFill>
                <a:latin typeface="Tahoma"/>
                <a:ea typeface="+mn-ea"/>
                <a:cs typeface="Tahoma"/>
              </a:rPr>
              <a:t>Next Generation Science Standards</a:t>
            </a: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rPr>
              <a:t>This task is intended to elicit student learning of the following </a:t>
            </a:r>
            <a:r>
              <a:rPr kumimoji="0" lang="en-US" sz="1000" b="0" i="0" u="sng" strike="noStrike" kern="1200" cap="none" spc="0" normalizeH="0" baseline="0" noProof="0" dirty="0">
                <a:ln>
                  <a:noFill/>
                </a:ln>
                <a:solidFill>
                  <a:srgbClr val="231F20"/>
                </a:solidFill>
                <a:effectLst/>
                <a:uLnTx/>
                <a:uFillTx/>
                <a:latin typeface="Calibri"/>
                <a:ea typeface="Calibri"/>
                <a:cs typeface="Calibri"/>
                <a:sym typeface="Calibri"/>
              </a:rPr>
              <a:t>NGSS elements </a:t>
            </a:r>
            <a:r>
              <a:rPr kumimoji="0" lang="en-US" sz="1000" b="0" i="0" u="none" strike="noStrike" kern="1200" cap="none" spc="0" normalizeH="0" baseline="0" noProof="0" dirty="0">
                <a:ln>
                  <a:noFill/>
                </a:ln>
                <a:solidFill>
                  <a:srgbClr val="231F20"/>
                </a:solidFill>
                <a:effectLst/>
                <a:uLnTx/>
                <a:uFillTx/>
                <a:latin typeface="Calibri"/>
                <a:ea typeface="Calibri"/>
                <a:cs typeface="Calibri"/>
                <a:sym typeface="Calibri"/>
              </a:rPr>
              <a:t>for each of the three dimensions:</a:t>
            </a:r>
          </a:p>
          <a:p>
            <a:pPr marL="0" marR="0" lvl="0" indent="0" algn="l" defTabSz="914400" rtl="0" eaLnBrk="1" fontAlgn="auto" latinLnBrk="0" hangingPunct="1">
              <a:lnSpc>
                <a:spcPct val="100000"/>
              </a:lnSpc>
              <a:spcBef>
                <a:spcPts val="465"/>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rPr>
              <a:t>Disciplinary Core Ideas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465"/>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ESS2.B: Plate Tectonics and Large-Scale System Interactions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457200" indent="-292100">
              <a:lnSpc>
                <a:spcPct val="115000"/>
              </a:lnSpc>
              <a:buSzPts val="1000"/>
              <a:buFont typeface="Calibri"/>
              <a:buChar char="●"/>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Middle School Element: </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Maps of ancient land and water patterns, based on investigations of rocks and fossils, make clear how Earth’s plates have moved great distances, collided, and spread apart.</a:t>
            </a:r>
            <a:r>
              <a:rPr lang="en-US" sz="1000" dirty="0">
                <a:latin typeface="Calibri"/>
                <a:ea typeface="Calibri"/>
                <a:cs typeface="Calibri"/>
                <a:sym typeface="Calibri"/>
              </a:rPr>
              <a:t>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465"/>
              </a:spcBef>
              <a:spcAft>
                <a:spcPts val="0"/>
              </a:spcAft>
              <a:buClr>
                <a:srgbClr val="000000"/>
              </a:buClr>
              <a:buSzPts val="800"/>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rPr>
              <a:t> Science and Engineering Practices</a:t>
            </a:r>
          </a:p>
          <a:p>
            <a:pPr marL="0" marR="0" lvl="0" indent="0" algn="l" defTabSz="914400" rtl="0" eaLnBrk="1" fontAlgn="auto" latinLnBrk="0" hangingPunct="1">
              <a:lnSpc>
                <a:spcPct val="100000"/>
              </a:lnSpc>
              <a:spcBef>
                <a:spcPts val="465"/>
              </a:spcBef>
              <a:spcAft>
                <a:spcPts val="0"/>
              </a:spcAft>
              <a:buClr>
                <a:srgbClr val="000000"/>
              </a:buClr>
              <a:buSzPts val="1100"/>
              <a:buFont typeface="Arial"/>
              <a:buNone/>
              <a:tabLst/>
              <a:defRPr/>
            </a:pP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Constructing Explanations and Designing Solutions</a:t>
            </a:r>
          </a:p>
          <a:p>
            <a:pPr marL="457200" marR="0" lvl="0" indent="-292100" algn="l" defTabSz="914400" rtl="0" eaLnBrk="1" fontAlgn="auto" latinLnBrk="0" hangingPunct="1">
              <a:lnSpc>
                <a:spcPct val="100000"/>
              </a:lnSpc>
              <a:spcBef>
                <a:spcPts val="465"/>
              </a:spcBef>
              <a:spcAft>
                <a:spcPts val="0"/>
              </a:spcAft>
              <a:buClr>
                <a:srgbClr val="231F2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Middle School Element: </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Apply scientific ideas, principles, and/or evidence to construct, revise and/or use an explanation for real-world phenomena, examples, or events.</a:t>
            </a:r>
          </a:p>
          <a:p>
            <a:pPr marL="0" marR="0" lvl="0" indent="0" algn="l" defTabSz="914400" rtl="0" eaLnBrk="1" fontAlgn="auto" latinLnBrk="0" hangingPunct="1">
              <a:lnSpc>
                <a:spcPct val="100000"/>
              </a:lnSpc>
              <a:spcBef>
                <a:spcPts val="465"/>
              </a:spcBef>
              <a:spcAft>
                <a:spcPts val="0"/>
              </a:spcAft>
              <a:buClr>
                <a:srgbClr val="231F20"/>
              </a:buClr>
              <a:buSzPts val="1000"/>
              <a:buFont typeface="Arial"/>
              <a:buNone/>
              <a:tabLst/>
              <a:defRPr/>
            </a:pPr>
            <a:r>
              <a:rPr kumimoji="0" lang="en-US" sz="1000" b="0" i="0" u="none" strike="noStrike" kern="0" cap="none" spc="0" normalizeH="0" baseline="0" noProof="0" dirty="0">
                <a:ln>
                  <a:noFill/>
                </a:ln>
                <a:solidFill>
                  <a:srgbClr val="231F20"/>
                </a:solidFill>
                <a:effectLst/>
                <a:uLnTx/>
                <a:uFillTx/>
                <a:latin typeface="Calibri"/>
                <a:ea typeface="+mn-ea"/>
                <a:cs typeface="Calibri"/>
                <a:sym typeface="Arial"/>
              </a:rPr>
              <a:t>Analyzing and Interpreting Data</a:t>
            </a:r>
          </a:p>
          <a:p>
            <a:pPr marL="457200" marR="0" lvl="0" indent="-292100" algn="l" defTabSz="914400" rtl="0" eaLnBrk="1" fontAlgn="auto" latinLnBrk="0" hangingPunct="1">
              <a:lnSpc>
                <a:spcPct val="100000"/>
              </a:lnSpc>
              <a:spcBef>
                <a:spcPts val="465"/>
              </a:spcBef>
              <a:spcAft>
                <a:spcPts val="0"/>
              </a:spcAft>
              <a:buClr>
                <a:srgbClr val="231F2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Middle School Element: </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Analyze and interpret data to provide evidence for phenomena.</a:t>
            </a:r>
          </a:p>
          <a:p>
            <a:pPr marL="0" marR="0" lvl="0" indent="0" algn="l" defTabSz="914400" rtl="0" eaLnBrk="1" fontAlgn="auto" latinLnBrk="0" hangingPunct="1">
              <a:lnSpc>
                <a:spcPct val="100000"/>
              </a:lnSpc>
              <a:spcBef>
                <a:spcPts val="465"/>
              </a:spcBef>
              <a:spcAft>
                <a:spcPts val="0"/>
              </a:spcAft>
              <a:buClr>
                <a:srgbClr val="000000"/>
              </a:buClr>
              <a:buSzPts val="800"/>
              <a:buFont typeface="Arial"/>
              <a:buNone/>
              <a:tabLst/>
              <a:defRPr/>
            </a:pPr>
            <a:r>
              <a:rPr kumimoji="0" lang="en-US" sz="1000" b="1" i="0" u="none" strike="noStrike" kern="0" cap="none" spc="0" normalizeH="0" baseline="0" noProof="0" dirty="0">
                <a:ln>
                  <a:noFill/>
                </a:ln>
                <a:solidFill>
                  <a:srgbClr val="231F20"/>
                </a:solidFill>
                <a:effectLst/>
                <a:uLnTx/>
                <a:uFillTx/>
                <a:latin typeface="Calibri"/>
                <a:ea typeface="Calibri"/>
                <a:cs typeface="Calibri"/>
                <a:sym typeface="Calibri"/>
              </a:rPr>
              <a:t>Crosscutting Concepts</a:t>
            </a:r>
          </a:p>
          <a:p>
            <a:pPr marL="0" marR="0" lvl="0" indent="0" algn="l" defTabSz="914400" rtl="0" eaLnBrk="1" fontAlgn="auto" latinLnBrk="0" hangingPunct="1">
              <a:lnSpc>
                <a:spcPct val="100000"/>
              </a:lnSpc>
              <a:spcBef>
                <a:spcPts val="465"/>
              </a:spcBef>
              <a:spcAft>
                <a:spcPts val="0"/>
              </a:spcAft>
              <a:buClr>
                <a:srgbClr val="000000"/>
              </a:buClr>
              <a:buSzPts val="800"/>
              <a:buFont typeface="Arial"/>
              <a:buNone/>
              <a:tabLst/>
              <a:defRPr/>
            </a:pP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Patterns</a:t>
            </a:r>
          </a:p>
          <a:p>
            <a:pPr marL="457200" marR="0" lvl="0" indent="-292100" algn="l" defTabSz="914400" rtl="0" eaLnBrk="1" fontAlgn="auto" latinLnBrk="0" hangingPunct="1">
              <a:lnSpc>
                <a:spcPct val="100000"/>
              </a:lnSpc>
              <a:spcBef>
                <a:spcPts val="465"/>
              </a:spcBef>
              <a:spcAft>
                <a:spcPts val="0"/>
              </a:spcAft>
              <a:buClr>
                <a:srgbClr val="231F20"/>
              </a:buClr>
              <a:buSzPts val="1000"/>
              <a:buFont typeface="Calibri"/>
              <a:buChar char="●"/>
              <a:tabLst/>
              <a:defRPr/>
            </a:pPr>
            <a:r>
              <a:rPr kumimoji="0" lang="en-US" sz="1000" b="0" i="1" u="none" strike="noStrike" kern="0" cap="none" spc="0" normalizeH="0" baseline="0" noProof="0" dirty="0">
                <a:ln>
                  <a:noFill/>
                </a:ln>
                <a:solidFill>
                  <a:srgbClr val="231F20"/>
                </a:solidFill>
                <a:effectLst/>
                <a:uLnTx/>
                <a:uFillTx/>
                <a:latin typeface="Calibri"/>
                <a:ea typeface="Calibri"/>
                <a:cs typeface="Calibri"/>
                <a:sym typeface="Calibri"/>
              </a:rPr>
              <a:t>Middle School Element</a:t>
            </a:r>
            <a:r>
              <a:rPr kumimoji="0" lang="en-US" sz="1000" b="0" i="0" u="none" strike="noStrike" kern="0" cap="none" spc="0" normalizeH="0" baseline="0" noProof="0" dirty="0">
                <a:ln>
                  <a:noFill/>
                </a:ln>
                <a:solidFill>
                  <a:srgbClr val="231F20"/>
                </a:solidFill>
                <a:effectLst/>
                <a:uLnTx/>
                <a:uFillTx/>
                <a:latin typeface="Calibri"/>
                <a:ea typeface="Calibri"/>
                <a:cs typeface="Calibri"/>
                <a:sym typeface="Calibri"/>
              </a:rPr>
              <a:t>: Graphs, charts, and images can be used to identify patterns in data. </a:t>
            </a:r>
          </a:p>
        </p:txBody>
      </p:sp>
      <p:sp>
        <p:nvSpPr>
          <p:cNvPr id="52" name="Google Shape;52;p7"/>
          <p:cNvSpPr txBox="1"/>
          <p:nvPr/>
        </p:nvSpPr>
        <p:spPr>
          <a:xfrm>
            <a:off x="356983" y="7360901"/>
            <a:ext cx="6836100" cy="1592718"/>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sng" strike="noStrike" cap="none" dirty="0">
                <a:solidFill>
                  <a:srgbClr val="000000"/>
                </a:solidFill>
                <a:latin typeface="Calibri"/>
                <a:ea typeface="Calibri"/>
                <a:cs typeface="Calibri"/>
                <a:sym typeface="Calibri"/>
              </a:rPr>
              <a:t>How is student understanding elicited from this task?</a:t>
            </a:r>
            <a:endParaRPr sz="1000"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Calibri"/>
                <a:ea typeface="Calibri"/>
                <a:cs typeface="Calibri"/>
                <a:sym typeface="Calibri"/>
              </a:rPr>
              <a:t>DCI: </a:t>
            </a:r>
            <a:r>
              <a:rPr lang="en-US" sz="1000" b="0" i="0" u="none" strike="noStrike" cap="none" dirty="0">
                <a:solidFill>
                  <a:srgbClr val="000000"/>
                </a:solidFill>
                <a:latin typeface="Calibri"/>
                <a:ea typeface="Calibri"/>
                <a:cs typeface="Calibri"/>
                <a:sym typeface="Calibri"/>
              </a:rPr>
              <a:t>Students will demonstrate their understanding of plate tectonics accounting for the distribution of fossils on different continents and continental and ocean floor features by constructing explanations using data.</a:t>
            </a:r>
            <a:endParaRPr dirty="0"/>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000" b="1" i="0" u="none" strike="noStrike" cap="none" dirty="0">
                <a:solidFill>
                  <a:srgbClr val="231F20"/>
                </a:solidFill>
                <a:latin typeface="Calibri"/>
                <a:ea typeface="Calibri"/>
                <a:cs typeface="Calibri"/>
                <a:sym typeface="Calibri"/>
              </a:rPr>
              <a:t>SEP: </a:t>
            </a:r>
            <a:r>
              <a:rPr lang="en-US" sz="1000" b="0" i="0" u="none" strike="noStrike" cap="none" dirty="0">
                <a:solidFill>
                  <a:srgbClr val="231F20"/>
                </a:solidFill>
                <a:latin typeface="Calibri"/>
                <a:ea typeface="Calibri"/>
                <a:cs typeface="Calibri"/>
                <a:sym typeface="Calibri"/>
              </a:rPr>
              <a:t>Students will apply scientific ideas, principles, and/or evidence to construct, revise and/or use an explanation for real-world phenomena, examples, or events and/or analyze and interpret data to provide evidence for phenomena.</a:t>
            </a:r>
            <a:endParaRPr dirty="0"/>
          </a:p>
          <a:p>
            <a:pPr marL="0" marR="0" lvl="0" indent="0" algn="l" rtl="0">
              <a:lnSpc>
                <a:spcPct val="100000"/>
              </a:lnSpc>
              <a:spcBef>
                <a:spcPts val="0"/>
              </a:spcBef>
              <a:spcAft>
                <a:spcPts val="0"/>
              </a:spcAft>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None/>
            </a:pPr>
            <a:r>
              <a:rPr lang="en-US" sz="1000" b="1" i="0" u="none" strike="noStrike" cap="none" dirty="0">
                <a:solidFill>
                  <a:srgbClr val="000000"/>
                </a:solidFill>
                <a:latin typeface="Calibri"/>
                <a:ea typeface="Calibri"/>
                <a:cs typeface="Calibri"/>
                <a:sym typeface="Calibri"/>
              </a:rPr>
              <a:t>CCC: </a:t>
            </a:r>
            <a:r>
              <a:rPr lang="en-US" sz="1000" b="0" i="0" u="none" strike="noStrike" cap="none" dirty="0">
                <a:solidFill>
                  <a:srgbClr val="000000"/>
                </a:solidFill>
                <a:latin typeface="Calibri"/>
                <a:ea typeface="Calibri"/>
                <a:cs typeface="Calibri"/>
                <a:sym typeface="Calibri"/>
              </a:rPr>
              <a:t>Students will construct explanations by using</a:t>
            </a:r>
            <a:r>
              <a:rPr lang="en-US" sz="1000" b="0" i="0" u="none" strike="noStrike" cap="none" dirty="0">
                <a:solidFill>
                  <a:srgbClr val="231F20"/>
                </a:solidFill>
                <a:latin typeface="Calibri"/>
                <a:ea typeface="Calibri"/>
                <a:cs typeface="Calibri"/>
                <a:sym typeface="Calibri"/>
              </a:rPr>
              <a:t> graphs, charts, and images to identify patterns in data. </a:t>
            </a:r>
            <a:endParaRPr sz="1000" b="0" i="0" u="none" strike="noStrike" cap="none" dirty="0">
              <a:solidFill>
                <a:srgbClr val="231F20"/>
              </a:solidFill>
              <a:latin typeface="Calibri"/>
              <a:ea typeface="Calibri"/>
              <a:cs typeface="Calibri"/>
              <a:sym typeface="Calibri"/>
            </a:endParaRPr>
          </a:p>
        </p:txBody>
      </p:sp>
      <p:graphicFrame>
        <p:nvGraphicFramePr>
          <p:cNvPr id="10" name="Table 9">
            <a:extLst>
              <a:ext uri="{FF2B5EF4-FFF2-40B4-BE49-F238E27FC236}">
                <a16:creationId xmlns:a16="http://schemas.microsoft.com/office/drawing/2014/main" id="{457BEEEB-FA68-4051-B2E9-11C67AE2CF9D}"/>
              </a:ext>
            </a:extLst>
          </p:cNvPr>
          <p:cNvGraphicFramePr>
            <a:graphicFrameLocks noGrp="1"/>
          </p:cNvGraphicFramePr>
          <p:nvPr>
            <p:extLst>
              <p:ext uri="{D42A27DB-BD31-4B8C-83A1-F6EECF244321}">
                <p14:modId xmlns:p14="http://schemas.microsoft.com/office/powerpoint/2010/main" val="2860654002"/>
              </p:ext>
            </p:extLst>
          </p:nvPr>
        </p:nvGraphicFramePr>
        <p:xfrm>
          <a:off x="1302888" y="9119685"/>
          <a:ext cx="6010275" cy="558165"/>
        </p:xfrm>
        <a:graphic>
          <a:graphicData uri="http://schemas.openxmlformats.org/drawingml/2006/table">
            <a:tbl>
              <a:tblPr firstRow="1" firstCol="1" bandRow="1"/>
              <a:tblGrid>
                <a:gridCol w="6010275">
                  <a:extLst>
                    <a:ext uri="{9D8B030D-6E8A-4147-A177-3AD203B41FA5}">
                      <a16:colId xmlns:a16="http://schemas.microsoft.com/office/drawing/2014/main" val="3983233254"/>
                    </a:ext>
                  </a:extLst>
                </a:gridCol>
              </a:tblGrid>
              <a:tr h="558165">
                <a:tc>
                  <a:txBody>
                    <a:bodyPr/>
                    <a:lstStyle/>
                    <a:p>
                      <a:pPr marL="0" marR="0" algn="just">
                        <a:lnSpc>
                          <a:spcPct val="115000"/>
                        </a:lnSpc>
                        <a:spcBef>
                          <a:spcPts val="0"/>
                        </a:spcBef>
                        <a:spcAft>
                          <a:spcPts val="0"/>
                        </a:spcAft>
                      </a:pPr>
                      <a:r>
                        <a:rPr lang="en-US" sz="600" dirty="0">
                          <a:effectLst/>
                        </a:rPr>
                        <a:t>These materials were developed by the Tennessee District Science Network, a NextGenScience network that included educators six districts in TN, with support from </a:t>
                      </a:r>
                      <a:r>
                        <a:rPr lang="en-US" sz="600" dirty="0" err="1">
                          <a:effectLst/>
                        </a:rPr>
                        <a:t>Arconic</a:t>
                      </a:r>
                      <a:r>
                        <a:rPr lang="en-US" sz="600" dirty="0">
                          <a:effectLst/>
                        </a:rPr>
                        <a:t> Foundation. Except where otherwise noted, this work is licensed under the Creative Commons Attribution-</a:t>
                      </a:r>
                      <a:r>
                        <a:rPr lang="en-US" sz="600" dirty="0" err="1">
                          <a:effectLst/>
                        </a:rPr>
                        <a:t>NonCommercial</a:t>
                      </a:r>
                      <a:r>
                        <a:rPr lang="en-US" sz="600" dirty="0">
                          <a:effectLst/>
                        </a:rPr>
                        <a:t> 4.0 International License. </a:t>
                      </a:r>
                      <a:endParaRPr lang="en-US" sz="1100" dirty="0">
                        <a:effectLst/>
                        <a:latin typeface="Arial" panose="020B0604020202020204" pitchFamily="34" charset="0"/>
                        <a:ea typeface="Arial" panose="020B0604020202020204" pitchFamily="34" charset="0"/>
                      </a:endParaRPr>
                    </a:p>
                  </a:txBody>
                  <a:tcPr marL="9525" marR="9525" marT="9525" marB="95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05719366"/>
                  </a:ext>
                </a:extLst>
              </a:tr>
            </a:tbl>
          </a:graphicData>
        </a:graphic>
      </p:graphicFrame>
      <p:sp>
        <p:nvSpPr>
          <p:cNvPr id="50" name="Google Shape;50;p7"/>
          <p:cNvSpPr txBox="1"/>
          <p:nvPr/>
        </p:nvSpPr>
        <p:spPr>
          <a:xfrm>
            <a:off x="7313163" y="9595950"/>
            <a:ext cx="113665" cy="156209"/>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a:t>
            </a:fld>
            <a:endParaRPr sz="800" b="0" i="0" u="none" strike="noStrike" cap="none">
              <a:solidFill>
                <a:srgbClr val="293983"/>
              </a:solidFill>
              <a:latin typeface="Arial Black"/>
              <a:ea typeface="Arial Black"/>
              <a:cs typeface="Arial Black"/>
              <a:sym typeface="Arial Black"/>
            </a:endParaRPr>
          </a:p>
        </p:txBody>
      </p:sp>
      <p:pic>
        <p:nvPicPr>
          <p:cNvPr id="11" name="Picture 1">
            <a:hlinkClick r:id="rId4"/>
            <a:extLst>
              <a:ext uri="{FF2B5EF4-FFF2-40B4-BE49-F238E27FC236}">
                <a16:creationId xmlns:a16="http://schemas.microsoft.com/office/drawing/2014/main" id="{C4077761-42DF-4067-A999-9297D3DE7D6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37" y="9294858"/>
            <a:ext cx="742950" cy="26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Title 1">
            <a:extLst>
              <a:ext uri="{FF2B5EF4-FFF2-40B4-BE49-F238E27FC236}">
                <a16:creationId xmlns:a16="http://schemas.microsoft.com/office/drawing/2014/main" id="{EB1D5E46-3DEB-13A4-2DA9-74DE02A8B624}"/>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3</a:t>
            </a:r>
          </a:p>
        </p:txBody>
      </p:sp>
      <p:sp>
        <p:nvSpPr>
          <p:cNvPr id="4" name="Google Shape;75;p9">
            <a:extLst>
              <a:ext uri="{FF2B5EF4-FFF2-40B4-BE49-F238E27FC236}">
                <a16:creationId xmlns:a16="http://schemas.microsoft.com/office/drawing/2014/main" id="{F08C123D-97ED-4080-A00C-044CDFC2E412}"/>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graphicFrame>
        <p:nvGraphicFramePr>
          <p:cNvPr id="143" name="Google Shape;143;p16"/>
          <p:cNvGraphicFramePr/>
          <p:nvPr>
            <p:extLst>
              <p:ext uri="{D42A27DB-BD31-4B8C-83A1-F6EECF244321}">
                <p14:modId xmlns:p14="http://schemas.microsoft.com/office/powerpoint/2010/main" val="3120768819"/>
              </p:ext>
            </p:extLst>
          </p:nvPr>
        </p:nvGraphicFramePr>
        <p:xfrm>
          <a:off x="542763" y="1554750"/>
          <a:ext cx="6686848" cy="1983426"/>
        </p:xfrm>
        <a:graphic>
          <a:graphicData uri="http://schemas.openxmlformats.org/drawingml/2006/table">
            <a:tbl>
              <a:tblPr firstRow="1">
                <a:noFill/>
                <a:tableStyleId>{7B2EAF9B-9455-4211-8FAA-597011F7DC8A}</a:tableStyleId>
              </a:tblPr>
              <a:tblGrid>
                <a:gridCol w="676274">
                  <a:extLst>
                    <a:ext uri="{9D8B030D-6E8A-4147-A177-3AD203B41FA5}">
                      <a16:colId xmlns:a16="http://schemas.microsoft.com/office/drawing/2014/main" val="20000"/>
                    </a:ext>
                  </a:extLst>
                </a:gridCol>
                <a:gridCol w="6010574">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3 Part A. assesses:</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rPr>
                        <a:t>TN Standard</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44" name="Google Shape;144;p16"/>
          <p:cNvGraphicFramePr/>
          <p:nvPr>
            <p:extLst>
              <p:ext uri="{D42A27DB-BD31-4B8C-83A1-F6EECF244321}">
                <p14:modId xmlns:p14="http://schemas.microsoft.com/office/powerpoint/2010/main" val="4232741026"/>
              </p:ext>
            </p:extLst>
          </p:nvPr>
        </p:nvGraphicFramePr>
        <p:xfrm>
          <a:off x="542763" y="3687050"/>
          <a:ext cx="6686849" cy="5454225"/>
        </p:xfrm>
        <a:graphic>
          <a:graphicData uri="http://schemas.openxmlformats.org/drawingml/2006/table">
            <a:tbl>
              <a:tblPr firstRow="1">
                <a:noFill/>
                <a:tableStyleId>{7B2EAF9B-9455-4211-8FAA-597011F7DC8A}</a:tableStyleId>
              </a:tblPr>
              <a:tblGrid>
                <a:gridCol w="561974">
                  <a:extLst>
                    <a:ext uri="{9D8B030D-6E8A-4147-A177-3AD203B41FA5}">
                      <a16:colId xmlns:a16="http://schemas.microsoft.com/office/drawing/2014/main" val="20000"/>
                    </a:ext>
                  </a:extLst>
                </a:gridCol>
                <a:gridCol w="3032100">
                  <a:extLst>
                    <a:ext uri="{9D8B030D-6E8A-4147-A177-3AD203B41FA5}">
                      <a16:colId xmlns:a16="http://schemas.microsoft.com/office/drawing/2014/main" val="20001"/>
                    </a:ext>
                  </a:extLst>
                </a:gridCol>
                <a:gridCol w="3092775">
                  <a:extLst>
                    <a:ext uri="{9D8B030D-6E8A-4147-A177-3AD203B41FA5}">
                      <a16:colId xmlns:a16="http://schemas.microsoft.com/office/drawing/2014/main" val="20002"/>
                    </a:ext>
                  </a:extLst>
                </a:gridCol>
              </a:tblGrid>
              <a:tr h="427175">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3 Part A. Scoring Guidance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09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702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a:t>
                      </a:r>
                      <a:r>
                        <a:rPr lang="en-US" sz="1000" u="none" strike="noStrike" cap="none" dirty="0">
                          <a:solidFill>
                            <a:schemeClr val="dk1"/>
                          </a:solidFill>
                          <a:latin typeface="Calibri"/>
                          <a:ea typeface="Calibri"/>
                          <a:cs typeface="Calibri"/>
                          <a:sym typeface="Calibri"/>
                        </a:rPr>
                        <a:t> 8.ESS2.5</a:t>
                      </a: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SEP: Constructing Explanations</a:t>
                      </a:r>
                      <a:endParaRPr sz="1000" u="none" strike="noStrike" cap="none" dirty="0">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 oldest rock (120 million years ago and 114 million years ago) is located on the edges of South America and Africa.</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426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a:t>
                      </a:r>
                      <a:r>
                        <a:rPr lang="en-US" sz="1000" u="none" strike="noStrike" cap="none" dirty="0">
                          <a:solidFill>
                            <a:schemeClr val="dk1"/>
                          </a:solidFill>
                          <a:latin typeface="Calibri"/>
                          <a:ea typeface="Calibri"/>
                          <a:cs typeface="Calibri"/>
                          <a:sym typeface="Calibri"/>
                        </a:rPr>
                        <a:t> 8.ESS2.5</a:t>
                      </a: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SEP: Constructing Explanations</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 age of the rock gets younger the closer it is to the Mid Atlantic Ridge with the youngest rock (2 and 8 million years ago) located on either side of the ridge.</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8624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a:t>
                      </a:r>
                      <a:r>
                        <a:rPr lang="en-US" sz="1000" u="none" strike="noStrike" cap="none" dirty="0">
                          <a:solidFill>
                            <a:schemeClr val="dk1"/>
                          </a:solidFill>
                          <a:latin typeface="Calibri"/>
                          <a:ea typeface="Calibri"/>
                          <a:cs typeface="Calibri"/>
                          <a:sym typeface="Calibri"/>
                        </a:rPr>
                        <a:t> 8.ESS2.5</a:t>
                      </a: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SEP: Constructing Explanations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CCC: Patterns</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The rock gets older as you move from the ridge toward the continents.</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216405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Complete Student Response - Example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Evidence (</a:t>
                      </a:r>
                      <a:r>
                        <a:rPr lang="en-US" sz="1000" b="1" dirty="0">
                          <a:latin typeface="Calibri"/>
                          <a:ea typeface="Calibri"/>
                          <a:cs typeface="Calibri"/>
                          <a:sym typeface="Calibri"/>
                        </a:rPr>
                        <a:t>P</a:t>
                      </a:r>
                      <a:r>
                        <a:rPr lang="en-US" sz="1000" b="1" u="none" strike="noStrike" cap="none" dirty="0">
                          <a:latin typeface="Calibri"/>
                          <a:ea typeface="Calibri"/>
                          <a:cs typeface="Calibri"/>
                          <a:sym typeface="Calibri"/>
                        </a:rPr>
                        <a:t>atterns):</a:t>
                      </a:r>
                      <a:r>
                        <a:rPr lang="en-US" sz="1000" u="none" strike="noStrike" cap="none" dirty="0">
                          <a:latin typeface="Calibri"/>
                          <a:ea typeface="Calibri"/>
                          <a:cs typeface="Calibri"/>
                          <a:sym typeface="Calibri"/>
                        </a:rPr>
                        <a:t> The oldest rock (120 million years ago and 114 million years ago) is located on the edges of South America and Africa.</a:t>
                      </a:r>
                      <a:r>
                        <a:rPr lang="en-US" sz="1000" u="none" strike="noStrike" cap="none" dirty="0">
                          <a:latin typeface="Calibri"/>
                          <a:ea typeface="Calibri"/>
                          <a:cs typeface="Calibri"/>
                        </a:rPr>
                        <a:t> </a:t>
                      </a:r>
                      <a:r>
                        <a:rPr lang="en-US" sz="1000" u="none" strike="noStrike" cap="none" dirty="0">
                          <a:latin typeface="Calibri"/>
                          <a:ea typeface="Calibri"/>
                          <a:cs typeface="Calibri"/>
                          <a:sym typeface="Calibri"/>
                        </a:rPr>
                        <a:t> The age of the rock gets younger the closer it is to the Mid Atlantic Ridge with the youngest rock (2 and 8 million years ago) located on either side of the ridge.</a:t>
                      </a:r>
                      <a:r>
                        <a:rPr lang="en-US" sz="1000" u="none" strike="noStrike" cap="none" dirty="0">
                          <a:latin typeface="Calibri"/>
                          <a:ea typeface="Calibri"/>
                          <a:cs typeface="Calibri"/>
                        </a:rPr>
                        <a:t> </a:t>
                      </a:r>
                      <a:r>
                        <a:rPr lang="en-US" sz="1000" u="none" strike="noStrike" cap="none" dirty="0">
                          <a:latin typeface="Calibri"/>
                          <a:ea typeface="Calibri"/>
                          <a:cs typeface="Calibri"/>
                          <a:sym typeface="Calibri"/>
                        </a:rPr>
                        <a:t> The rock gets older as you move from the ridge toward the continents.</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1 point</a:t>
                      </a:r>
                      <a:r>
                        <a:rPr lang="en-US" sz="1000" u="none" strike="noStrike" cap="none" dirty="0">
                          <a:solidFill>
                            <a:schemeClr val="dk1"/>
                          </a:solidFill>
                          <a:latin typeface="Calibri"/>
                          <a:ea typeface="Calibri"/>
                          <a:cs typeface="Calibri"/>
                          <a:sym typeface="Calibri"/>
                        </a:rPr>
                        <a:t> if student response reflects only 1 piece of evidence (patterns) using the data given.</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b="1" u="none" strike="noStrike" cap="none" dirty="0">
                          <a:solidFill>
                            <a:schemeClr val="dk1"/>
                          </a:solidFill>
                          <a:latin typeface="Calibri"/>
                          <a:ea typeface="Calibri"/>
                          <a:cs typeface="Calibri"/>
                          <a:sym typeface="Calibri"/>
                        </a:rPr>
                        <a:t>2 points</a:t>
                      </a:r>
                      <a:r>
                        <a:rPr lang="en-US" sz="1000" u="none" strike="noStrike" cap="none" dirty="0">
                          <a:solidFill>
                            <a:schemeClr val="dk1"/>
                          </a:solidFill>
                          <a:latin typeface="Calibri"/>
                          <a:ea typeface="Calibri"/>
                          <a:cs typeface="Calibri"/>
                          <a:sym typeface="Calibri"/>
                        </a:rPr>
                        <a:t> if student response reflects only 2 pieces of evidence (patterns) using the data given.</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b="1" u="none" strike="noStrike" cap="none" dirty="0">
                          <a:solidFill>
                            <a:schemeClr val="dk1"/>
                          </a:solidFill>
                          <a:latin typeface="Calibri"/>
                          <a:ea typeface="Calibri"/>
                          <a:cs typeface="Calibri"/>
                          <a:sym typeface="Calibri"/>
                        </a:rPr>
                        <a:t>3 points</a:t>
                      </a:r>
                      <a:r>
                        <a:rPr lang="en-US" sz="1000" u="none" strike="noStrike" cap="none" dirty="0">
                          <a:solidFill>
                            <a:schemeClr val="dk1"/>
                          </a:solidFill>
                          <a:latin typeface="Calibri"/>
                          <a:ea typeface="Calibri"/>
                          <a:cs typeface="Calibri"/>
                          <a:sym typeface="Calibri"/>
                        </a:rPr>
                        <a:t> if student response reflects only 3 pieces of evidence (patterns) using the data given.</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Feedback/Questions to support next level thinking for students: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You did an excellent job using evidence from the data given to show what caused the patterns to occur. I wonder if you could come up with other causes of the patterns occurring? </a:t>
                      </a: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sp>
        <p:nvSpPr>
          <p:cNvPr id="5" name="Google Shape;78;p9">
            <a:extLst>
              <a:ext uri="{FF2B5EF4-FFF2-40B4-BE49-F238E27FC236}">
                <a16:creationId xmlns:a16="http://schemas.microsoft.com/office/drawing/2014/main" id="{7AD92259-53ED-41F3-9260-2666A61D031C}"/>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79;p9">
            <a:extLst>
              <a:ext uri="{FF2B5EF4-FFF2-40B4-BE49-F238E27FC236}">
                <a16:creationId xmlns:a16="http://schemas.microsoft.com/office/drawing/2014/main" id="{78477CE5-7858-4B97-92C5-1525EE83F650}"/>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7" name="Google Shape;80;p9">
            <a:extLst>
              <a:ext uri="{FF2B5EF4-FFF2-40B4-BE49-F238E27FC236}">
                <a16:creationId xmlns:a16="http://schemas.microsoft.com/office/drawing/2014/main" id="{348C70C9-2E9A-4D34-904B-1680B4AF129E}"/>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8" name="Google Shape;81;p9">
            <a:extLst>
              <a:ext uri="{FF2B5EF4-FFF2-40B4-BE49-F238E27FC236}">
                <a16:creationId xmlns:a16="http://schemas.microsoft.com/office/drawing/2014/main" id="{F4B38F58-CC9E-4B8A-A9EB-0E3CA20BA9F9}"/>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10</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E31CC2CF-96A5-F44F-A694-A44C6568815E}"/>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3 Part B.</a:t>
            </a:r>
          </a:p>
        </p:txBody>
      </p:sp>
      <p:sp>
        <p:nvSpPr>
          <p:cNvPr id="5" name="Google Shape;75;p9">
            <a:extLst>
              <a:ext uri="{FF2B5EF4-FFF2-40B4-BE49-F238E27FC236}">
                <a16:creationId xmlns:a16="http://schemas.microsoft.com/office/drawing/2014/main" id="{F9A0EF08-7C92-48D9-B477-C8BBCD13C791}"/>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graphicFrame>
        <p:nvGraphicFramePr>
          <p:cNvPr id="149" name="Google Shape;149;p17"/>
          <p:cNvGraphicFramePr/>
          <p:nvPr>
            <p:extLst>
              <p:ext uri="{D42A27DB-BD31-4B8C-83A1-F6EECF244321}">
                <p14:modId xmlns:p14="http://schemas.microsoft.com/office/powerpoint/2010/main" val="2507251354"/>
              </p:ext>
            </p:extLst>
          </p:nvPr>
        </p:nvGraphicFramePr>
        <p:xfrm>
          <a:off x="540351" y="1682747"/>
          <a:ext cx="6696375" cy="1983426"/>
        </p:xfrm>
        <a:graphic>
          <a:graphicData uri="http://schemas.openxmlformats.org/drawingml/2006/table">
            <a:tbl>
              <a:tblPr firstRow="1">
                <a:noFill/>
                <a:tableStyleId>{7B2EAF9B-9455-4211-8FAA-597011F7DC8A}</a:tableStyleId>
              </a:tblPr>
              <a:tblGrid>
                <a:gridCol w="857575">
                  <a:extLst>
                    <a:ext uri="{9D8B030D-6E8A-4147-A177-3AD203B41FA5}">
                      <a16:colId xmlns:a16="http://schemas.microsoft.com/office/drawing/2014/main" val="20000"/>
                    </a:ext>
                  </a:extLst>
                </a:gridCol>
                <a:gridCol w="5838800">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3 Part B. assesses:</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sym typeface="Calibri"/>
                        </a:rPr>
                        <a:t>DCI</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50" name="Google Shape;150;p17"/>
          <p:cNvGraphicFramePr/>
          <p:nvPr>
            <p:extLst>
              <p:ext uri="{D42A27DB-BD31-4B8C-83A1-F6EECF244321}">
                <p14:modId xmlns:p14="http://schemas.microsoft.com/office/powerpoint/2010/main" val="2738157074"/>
              </p:ext>
            </p:extLst>
          </p:nvPr>
        </p:nvGraphicFramePr>
        <p:xfrm>
          <a:off x="540351" y="3759507"/>
          <a:ext cx="6696375" cy="3118716"/>
        </p:xfrm>
        <a:graphic>
          <a:graphicData uri="http://schemas.openxmlformats.org/drawingml/2006/table">
            <a:tbl>
              <a:tblPr firstRow="1">
                <a:noFill/>
                <a:tableStyleId>{7B2EAF9B-9455-4211-8FAA-597011F7DC8A}</a:tableStyleId>
              </a:tblPr>
              <a:tblGrid>
                <a:gridCol w="869825">
                  <a:extLst>
                    <a:ext uri="{9D8B030D-6E8A-4147-A177-3AD203B41FA5}">
                      <a16:colId xmlns:a16="http://schemas.microsoft.com/office/drawing/2014/main" val="20000"/>
                    </a:ext>
                  </a:extLst>
                </a:gridCol>
                <a:gridCol w="2488724">
                  <a:extLst>
                    <a:ext uri="{9D8B030D-6E8A-4147-A177-3AD203B41FA5}">
                      <a16:colId xmlns:a16="http://schemas.microsoft.com/office/drawing/2014/main" val="20001"/>
                    </a:ext>
                  </a:extLst>
                </a:gridCol>
                <a:gridCol w="3337826">
                  <a:extLst>
                    <a:ext uri="{9D8B030D-6E8A-4147-A177-3AD203B41FA5}">
                      <a16:colId xmlns:a16="http://schemas.microsoft.com/office/drawing/2014/main" val="20002"/>
                    </a:ext>
                  </a:extLst>
                </a:gridCol>
              </a:tblGrid>
              <a:tr h="45720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3 Part B. Scoring Guidance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dirty="0">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SEP - Constructing </a:t>
                      </a:r>
                      <a:r>
                        <a:rPr lang="en-US" sz="1000" u="none" strike="noStrike" cap="none" dirty="0">
                          <a:solidFill>
                            <a:schemeClr val="dk1"/>
                          </a:solidFill>
                          <a:latin typeface="Calibri"/>
                          <a:ea typeface="Calibri"/>
                          <a:cs typeface="Calibri"/>
                          <a:sym typeface="Calibri"/>
                        </a:rPr>
                        <a:t>Explanations</a:t>
                      </a:r>
                      <a:r>
                        <a:rPr lang="en-US" sz="1000" u="none" strike="noStrike" cap="none" dirty="0">
                          <a:solidFill>
                            <a:schemeClr val="dk1"/>
                          </a:solidFill>
                          <a:latin typeface="Calibri"/>
                          <a:ea typeface="Calibri"/>
                          <a:cs typeface="Calibri"/>
                        </a:rPr>
                        <a:t> </a:t>
                      </a:r>
                      <a:endParaRPr sz="1000" u="none" strike="noStrike" cap="none" dirty="0">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The newer rock at the mid-</a:t>
                      </a:r>
                      <a:r>
                        <a:rPr lang="en-US" sz="1000" u="none" strike="noStrike" cap="none" dirty="0" err="1">
                          <a:solidFill>
                            <a:schemeClr val="dk1"/>
                          </a:solidFill>
                          <a:latin typeface="Calibri"/>
                          <a:ea typeface="Calibri"/>
                          <a:cs typeface="Calibri"/>
                          <a:sym typeface="Calibri"/>
                        </a:rPr>
                        <a:t>atlantic</a:t>
                      </a:r>
                      <a:r>
                        <a:rPr lang="en-US" sz="1000" u="none" strike="noStrike" cap="none" dirty="0">
                          <a:solidFill>
                            <a:schemeClr val="dk1"/>
                          </a:solidFill>
                          <a:latin typeface="Calibri"/>
                          <a:ea typeface="Calibri"/>
                          <a:cs typeface="Calibri"/>
                          <a:sym typeface="Calibri"/>
                        </a:rPr>
                        <a:t> ridge is pushing the older rock away.</a:t>
                      </a:r>
                      <a:r>
                        <a:rPr lang="en-US" sz="1000" u="none" strike="noStrike" cap="none" dirty="0">
                          <a:solidFill>
                            <a:schemeClr val="dk1"/>
                          </a:solidFill>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dirty="0">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SEP - Constructing </a:t>
                      </a:r>
                      <a:r>
                        <a:rPr lang="en-US" sz="1000" u="none" strike="noStrike" cap="none" dirty="0">
                          <a:solidFill>
                            <a:schemeClr val="dk1"/>
                          </a:solidFill>
                          <a:latin typeface="Calibri"/>
                          <a:ea typeface="Calibri"/>
                          <a:cs typeface="Calibri"/>
                          <a:sym typeface="Calibri"/>
                        </a:rPr>
                        <a:t>Explanations</a:t>
                      </a:r>
                      <a:r>
                        <a:rPr lang="en-US" sz="1000" u="none" strike="noStrike" cap="none" dirty="0">
                          <a:solidFill>
                            <a:schemeClr val="dk1"/>
                          </a:solidFill>
                          <a:latin typeface="Calibri"/>
                          <a:ea typeface="Calibri"/>
                          <a:cs typeface="Calibri"/>
                        </a:rPr>
                        <a:t> </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The seafloor is spreading apart (divergent plate boundary).</a:t>
                      </a:r>
                      <a:r>
                        <a:rPr lang="en-US" sz="1000" u="none" strike="noStrike" cap="none" dirty="0">
                          <a:solidFill>
                            <a:schemeClr val="dk1"/>
                          </a:solidFill>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rPr>
                        <a:t>SEP - Constructing </a:t>
                      </a:r>
                      <a:r>
                        <a:rPr lang="en-US" sz="1000" u="none" strike="noStrike" cap="none" dirty="0">
                          <a:latin typeface="Calibri"/>
                          <a:ea typeface="Calibri"/>
                          <a:cs typeface="Calibri"/>
                          <a:sym typeface="Calibri"/>
                        </a:rPr>
                        <a:t>Explanations</a:t>
                      </a:r>
                      <a:r>
                        <a:rPr lang="en-US" sz="1000" u="none" strike="noStrike" cap="none" dirty="0">
                          <a:latin typeface="Calibri"/>
                          <a:ea typeface="Calibri"/>
                          <a:cs typeface="Calibri"/>
                        </a:rPr>
                        <a:t>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CCC - Patterns </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The age of the oldest rock indicates this process has been occurring for millions of years.</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dirty="0">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SEP - Constructing </a:t>
                      </a:r>
                      <a:r>
                        <a:rPr lang="en-US" sz="1000" u="none" strike="noStrike" cap="none" dirty="0">
                          <a:solidFill>
                            <a:schemeClr val="dk1"/>
                          </a:solidFill>
                          <a:latin typeface="Calibri"/>
                          <a:ea typeface="Calibri"/>
                          <a:cs typeface="Calibri"/>
                          <a:sym typeface="Calibri"/>
                        </a:rPr>
                        <a:t>Explanations</a:t>
                      </a:r>
                      <a:r>
                        <a:rPr lang="en-US" sz="1000" u="none" strike="noStrike" cap="none" dirty="0">
                          <a:solidFill>
                            <a:schemeClr val="dk1"/>
                          </a:solidFill>
                          <a:latin typeface="Calibri"/>
                          <a:ea typeface="Calibri"/>
                          <a:cs typeface="Calibri"/>
                        </a:rPr>
                        <a:t> </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Because continents are located on plates, this plate movement is causing the continents to separate or spread apart. </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sp>
        <p:nvSpPr>
          <p:cNvPr id="6" name="Google Shape;78;p9">
            <a:extLst>
              <a:ext uri="{FF2B5EF4-FFF2-40B4-BE49-F238E27FC236}">
                <a16:creationId xmlns:a16="http://schemas.microsoft.com/office/drawing/2014/main" id="{4FECB9F6-361D-4499-9976-E8E16918AB20}"/>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9;p9">
            <a:extLst>
              <a:ext uri="{FF2B5EF4-FFF2-40B4-BE49-F238E27FC236}">
                <a16:creationId xmlns:a16="http://schemas.microsoft.com/office/drawing/2014/main" id="{8E135BCC-F317-4D8F-910E-739B6A4AF61B}"/>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 name="Google Shape;80;p9">
            <a:extLst>
              <a:ext uri="{FF2B5EF4-FFF2-40B4-BE49-F238E27FC236}">
                <a16:creationId xmlns:a16="http://schemas.microsoft.com/office/drawing/2014/main" id="{62F3BDF1-96C2-4DDF-9ACC-7F0E23A3B7DA}"/>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graphicFrame>
        <p:nvGraphicFramePr>
          <p:cNvPr id="9" name="Google Shape;156;p18">
            <a:extLst>
              <a:ext uri="{FF2B5EF4-FFF2-40B4-BE49-F238E27FC236}">
                <a16:creationId xmlns:a16="http://schemas.microsoft.com/office/drawing/2014/main" id="{7A1C6E60-1348-44BF-92B9-BC941474EFBB}"/>
              </a:ext>
            </a:extLst>
          </p:cNvPr>
          <p:cNvGraphicFramePr/>
          <p:nvPr>
            <p:extLst>
              <p:ext uri="{D42A27DB-BD31-4B8C-83A1-F6EECF244321}">
                <p14:modId xmlns:p14="http://schemas.microsoft.com/office/powerpoint/2010/main" val="2937561562"/>
              </p:ext>
            </p:extLst>
          </p:nvPr>
        </p:nvGraphicFramePr>
        <p:xfrm>
          <a:off x="540350" y="6971557"/>
          <a:ext cx="6696375" cy="2377410"/>
        </p:xfrm>
        <a:graphic>
          <a:graphicData uri="http://schemas.openxmlformats.org/drawingml/2006/table">
            <a:tbl>
              <a:tblPr firstRow="1">
                <a:noFill/>
                <a:tableStyleId>{AA0C72FD-CC56-4B58-8AA5-307455B9FEC0}</a:tableStyleId>
              </a:tblPr>
              <a:tblGrid>
                <a:gridCol w="3340919">
                  <a:extLst>
                    <a:ext uri="{9D8B030D-6E8A-4147-A177-3AD203B41FA5}">
                      <a16:colId xmlns:a16="http://schemas.microsoft.com/office/drawing/2014/main" val="20000"/>
                    </a:ext>
                  </a:extLst>
                </a:gridCol>
                <a:gridCol w="3355456">
                  <a:extLst>
                    <a:ext uri="{9D8B030D-6E8A-4147-A177-3AD203B41FA5}">
                      <a16:colId xmlns:a16="http://schemas.microsoft.com/office/drawing/2014/main" val="20001"/>
                    </a:ext>
                  </a:extLst>
                </a:gridCol>
              </a:tblGrid>
              <a:tr h="1476375">
                <a:tc>
                  <a:txBody>
                    <a:bodyPr/>
                    <a:lstStyle/>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Complete Student Response - Example </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Evidence (Cause): </a:t>
                      </a:r>
                      <a:r>
                        <a:rPr lang="en-US" sz="1000" dirty="0">
                          <a:solidFill>
                            <a:schemeClr val="dk1"/>
                          </a:solidFill>
                          <a:latin typeface="Calibri"/>
                          <a:ea typeface="Calibri"/>
                          <a:cs typeface="Calibri"/>
                          <a:sym typeface="Calibri"/>
                        </a:rPr>
                        <a:t>The newer rock at the mid-</a:t>
                      </a:r>
                      <a:r>
                        <a:rPr lang="en-US" sz="1000" dirty="0" err="1">
                          <a:solidFill>
                            <a:schemeClr val="dk1"/>
                          </a:solidFill>
                          <a:latin typeface="Calibri"/>
                          <a:ea typeface="Calibri"/>
                          <a:cs typeface="Calibri"/>
                          <a:sym typeface="Calibri"/>
                        </a:rPr>
                        <a:t>atlantic</a:t>
                      </a:r>
                      <a:r>
                        <a:rPr lang="en-US" sz="1000" dirty="0">
                          <a:solidFill>
                            <a:schemeClr val="dk1"/>
                          </a:solidFill>
                          <a:latin typeface="Calibri"/>
                          <a:ea typeface="Calibri"/>
                          <a:cs typeface="Calibri"/>
                          <a:sym typeface="Calibri"/>
                        </a:rPr>
                        <a:t> ridge is pushing the older rock away.  The seafloor is spreading apart (divergent plate boundary).  Because continents are located on plates, this plate movement is causing the continents to separate or spread apart. The age of the oldest rock indicates this process has been occurring for millions of years. Because continents are located on plates, this plate movement is causing the continents to separate or spread apart.</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r>
                        <a:rPr lang="en-US" dirty="0"/>
                        <a:t> </a:t>
                      </a:r>
                      <a:r>
                        <a:rPr lang="en-US" sz="1000" b="1" dirty="0">
                          <a:solidFill>
                            <a:schemeClr val="dk1"/>
                          </a:solidFill>
                          <a:latin typeface="Calibri"/>
                          <a:ea typeface="Calibri"/>
                          <a:cs typeface="Calibri"/>
                          <a:sym typeface="Calibri"/>
                        </a:rPr>
                        <a:t>Score and Score Rationale, if applicable: </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1 point</a:t>
                      </a:r>
                      <a:r>
                        <a:rPr lang="en-US" sz="1000" dirty="0">
                          <a:solidFill>
                            <a:schemeClr val="dk1"/>
                          </a:solidFill>
                          <a:latin typeface="Calibri"/>
                          <a:ea typeface="Calibri"/>
                          <a:cs typeface="Calibri"/>
                          <a:sym typeface="Calibri"/>
                        </a:rPr>
                        <a:t> if student response reflects only 1 observation from the data given.</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2 points </a:t>
                      </a:r>
                      <a:r>
                        <a:rPr lang="en-US" sz="1000" dirty="0">
                          <a:solidFill>
                            <a:schemeClr val="dk1"/>
                          </a:solidFill>
                          <a:latin typeface="Calibri"/>
                          <a:ea typeface="Calibri"/>
                          <a:cs typeface="Calibri"/>
                          <a:sym typeface="Calibri"/>
                        </a:rPr>
                        <a:t>if the student response reflects 2 observations from the data given.</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3 points</a:t>
                      </a:r>
                      <a:r>
                        <a:rPr lang="en-US" sz="1000" dirty="0">
                          <a:solidFill>
                            <a:schemeClr val="dk1"/>
                          </a:solidFill>
                          <a:latin typeface="Calibri"/>
                          <a:ea typeface="Calibri"/>
                          <a:cs typeface="Calibri"/>
                          <a:sym typeface="Calibri"/>
                        </a:rPr>
                        <a:t> if the student response reflects 3 observations from the data given.</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4 points</a:t>
                      </a:r>
                      <a:r>
                        <a:rPr lang="en-US" sz="1000" dirty="0">
                          <a:solidFill>
                            <a:schemeClr val="dk1"/>
                          </a:solidFill>
                          <a:latin typeface="Calibri"/>
                          <a:ea typeface="Calibri"/>
                          <a:cs typeface="Calibri"/>
                          <a:sym typeface="Calibri"/>
                        </a:rPr>
                        <a:t> if the student response reflects 4 observations from the data given.</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b="1" dirty="0">
                          <a:solidFill>
                            <a:schemeClr val="dk1"/>
                          </a:solidFill>
                          <a:latin typeface="Calibri"/>
                          <a:ea typeface="Calibri"/>
                          <a:cs typeface="Calibri"/>
                          <a:sym typeface="Calibri"/>
                        </a:rPr>
                        <a:t>Feedback/Questions to support next level thinking for students: </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US" sz="1000" dirty="0">
                          <a:solidFill>
                            <a:schemeClr val="dk1"/>
                          </a:solidFill>
                          <a:latin typeface="Calibri"/>
                          <a:ea typeface="Calibri"/>
                          <a:cs typeface="Calibri"/>
                          <a:sym typeface="Calibri"/>
                        </a:rPr>
                        <a:t>It really impressed me that you gave multiple examples using the data given. I wonder if you could come up with another cause on your own?</a:t>
                      </a:r>
                      <a:endParaRPr sz="1000" b="1"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sp>
        <p:nvSpPr>
          <p:cNvPr id="4" name="Google Shape;81;p9">
            <a:extLst>
              <a:ext uri="{FF2B5EF4-FFF2-40B4-BE49-F238E27FC236}">
                <a16:creationId xmlns:a16="http://schemas.microsoft.com/office/drawing/2014/main" id="{23AE1ABB-1C00-418B-8F82-275EC137D78A}"/>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11</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AE4401EB-199E-0D0B-74AB-278381E12C8A}"/>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4</a:t>
            </a:r>
          </a:p>
        </p:txBody>
      </p:sp>
      <p:sp>
        <p:nvSpPr>
          <p:cNvPr id="7" name="Google Shape;75;p9">
            <a:extLst>
              <a:ext uri="{FF2B5EF4-FFF2-40B4-BE49-F238E27FC236}">
                <a16:creationId xmlns:a16="http://schemas.microsoft.com/office/drawing/2014/main" id="{30B59E19-F80E-49F9-B190-951CD1C4D131}"/>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155" name="Google Shape;155;p18"/>
          <p:cNvSpPr txBox="1"/>
          <p:nvPr/>
        </p:nvSpPr>
        <p:spPr>
          <a:xfrm>
            <a:off x="544668" y="1625600"/>
            <a:ext cx="6886800" cy="92867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00" b="1" i="0" u="none" strike="noStrike" cap="none" dirty="0">
                <a:solidFill>
                  <a:schemeClr val="dk1"/>
                </a:solidFill>
                <a:highlight>
                  <a:srgbClr val="FFFFFF"/>
                </a:highlight>
                <a:latin typeface="Calibri"/>
                <a:ea typeface="Calibri"/>
                <a:cs typeface="Calibri"/>
                <a:sym typeface="Calibri"/>
              </a:rPr>
              <a:t>Question 4: </a:t>
            </a:r>
            <a:r>
              <a:rPr lang="en-US" sz="1000" i="0" u="none" strike="noStrike" cap="none" dirty="0">
                <a:solidFill>
                  <a:schemeClr val="dk1"/>
                </a:solidFill>
                <a:highlight>
                  <a:srgbClr val="FFFFFF"/>
                </a:highlight>
                <a:latin typeface="Calibri"/>
                <a:ea typeface="Calibri"/>
                <a:cs typeface="Calibri"/>
                <a:sym typeface="Calibri"/>
              </a:rPr>
              <a:t>Construct an explanation to describe how </a:t>
            </a:r>
            <a:r>
              <a:rPr lang="en-US" sz="1000" i="0" u="none" strike="noStrike" cap="none" dirty="0" err="1">
                <a:solidFill>
                  <a:schemeClr val="dk1"/>
                </a:solidFill>
                <a:highlight>
                  <a:srgbClr val="FFFFFF"/>
                </a:highlight>
                <a:latin typeface="Calibri"/>
                <a:ea typeface="Calibri"/>
                <a:cs typeface="Calibri"/>
                <a:sym typeface="Calibri"/>
              </a:rPr>
              <a:t>Kannemeyeri</a:t>
            </a:r>
            <a:r>
              <a:rPr lang="en-US" sz="1000" dirty="0" err="1">
                <a:solidFill>
                  <a:schemeClr val="dk1"/>
                </a:solidFill>
                <a:highlight>
                  <a:srgbClr val="FFFFFF"/>
                </a:highlight>
                <a:latin typeface="Calibri"/>
                <a:ea typeface="Calibri"/>
                <a:cs typeface="Calibri"/>
                <a:sym typeface="Calibri"/>
              </a:rPr>
              <a:t>a</a:t>
            </a:r>
            <a:r>
              <a:rPr lang="en-US" sz="1000" i="0" u="none" strike="noStrike" cap="none" dirty="0">
                <a:solidFill>
                  <a:schemeClr val="dk1"/>
                </a:solidFill>
                <a:highlight>
                  <a:srgbClr val="FFFFFF"/>
                </a:highlight>
                <a:latin typeface="Calibri"/>
                <a:ea typeface="Calibri"/>
                <a:cs typeface="Calibri"/>
                <a:sym typeface="Calibri"/>
              </a:rPr>
              <a:t> fossils have been found in such varied locations. </a:t>
            </a:r>
            <a:endParaRPr sz="1000" i="0" u="none" strike="noStrike" cap="none" dirty="0">
              <a:solidFill>
                <a:schemeClr val="dk1"/>
              </a:solidFill>
              <a:highlight>
                <a:srgbClr val="FFFFFF"/>
              </a:highlight>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n-US" sz="1000" i="0" u="none" strike="noStrike" cap="none" dirty="0">
                <a:solidFill>
                  <a:schemeClr val="dk1"/>
                </a:solidFill>
                <a:highlight>
                  <a:srgbClr val="FFFFFF"/>
                </a:highlight>
                <a:latin typeface="Calibri"/>
                <a:ea typeface="Calibri"/>
                <a:cs typeface="Calibri"/>
                <a:sym typeface="Calibri"/>
              </a:rPr>
              <a:t>Be sure to include the evidence you collected about </a:t>
            </a:r>
            <a:r>
              <a:rPr lang="en-US" sz="1000" i="0" u="none" strike="noStrike" cap="none" dirty="0" err="1">
                <a:solidFill>
                  <a:schemeClr val="dk1"/>
                </a:solidFill>
                <a:highlight>
                  <a:srgbClr val="FFFFFF"/>
                </a:highlight>
                <a:latin typeface="Calibri"/>
                <a:ea typeface="Calibri"/>
                <a:cs typeface="Calibri"/>
                <a:sym typeface="Calibri"/>
              </a:rPr>
              <a:t>Kannemeyeri</a:t>
            </a:r>
            <a:r>
              <a:rPr lang="en-US" sz="1000" dirty="0" err="1">
                <a:solidFill>
                  <a:schemeClr val="dk1"/>
                </a:solidFill>
                <a:highlight>
                  <a:srgbClr val="FFFFFF"/>
                </a:highlight>
                <a:latin typeface="Calibri"/>
                <a:ea typeface="Calibri"/>
                <a:cs typeface="Calibri"/>
                <a:sym typeface="Calibri"/>
              </a:rPr>
              <a:t>a</a:t>
            </a:r>
            <a:r>
              <a:rPr lang="en-US" sz="1000" i="0" u="none" strike="noStrike" cap="none" dirty="0">
                <a:solidFill>
                  <a:schemeClr val="dk1"/>
                </a:solidFill>
                <a:highlight>
                  <a:srgbClr val="FFFFFF"/>
                </a:highlight>
                <a:latin typeface="Calibri"/>
                <a:ea typeface="Calibri"/>
                <a:cs typeface="Calibri"/>
                <a:sym typeface="Calibri"/>
              </a:rPr>
              <a:t> fossils being found in such varied locations, </a:t>
            </a:r>
            <a:endParaRPr sz="1000" i="0" u="none" strike="noStrike" cap="none" dirty="0">
              <a:solidFill>
                <a:schemeClr val="dk1"/>
              </a:solidFill>
              <a:highlight>
                <a:srgbClr val="FFFFFF"/>
              </a:highlight>
              <a:latin typeface="Calibri"/>
              <a:ea typeface="Calibri"/>
              <a:cs typeface="Calibri"/>
              <a:sym typeface="Calibri"/>
            </a:endParaRPr>
          </a:p>
          <a:p>
            <a:pPr marL="457200" marR="0" lvl="0" indent="0" algn="l" rtl="0">
              <a:lnSpc>
                <a:spcPct val="115000"/>
              </a:lnSpc>
              <a:spcBef>
                <a:spcPts val="0"/>
              </a:spcBef>
              <a:spcAft>
                <a:spcPts val="0"/>
              </a:spcAft>
              <a:buNone/>
            </a:pPr>
            <a:r>
              <a:rPr lang="en-US" sz="1000" i="0" u="none" strike="noStrike" cap="none" dirty="0">
                <a:solidFill>
                  <a:schemeClr val="dk1"/>
                </a:solidFill>
                <a:highlight>
                  <a:srgbClr val="FFFFFF"/>
                </a:highlight>
                <a:latin typeface="Calibri"/>
                <a:ea typeface="Calibri"/>
                <a:cs typeface="Calibri"/>
                <a:sym typeface="Calibri"/>
              </a:rPr>
              <a:t>rock type locations, and the pattern of seafloor rock ages between South America and Africa as evidence in your explanation.</a:t>
            </a:r>
            <a:endParaRPr sz="1000" i="0" u="none" strike="noStrike" cap="none" dirty="0">
              <a:solidFill>
                <a:schemeClr val="dk1"/>
              </a:solidFill>
              <a:highlight>
                <a:srgbClr val="FFFFFF"/>
              </a:highlight>
              <a:latin typeface="Calibri"/>
              <a:ea typeface="Calibri"/>
              <a:cs typeface="Calibri"/>
              <a:sym typeface="Calibri"/>
            </a:endParaRPr>
          </a:p>
        </p:txBody>
      </p:sp>
      <p:sp>
        <p:nvSpPr>
          <p:cNvPr id="8" name="Google Shape;78;p9">
            <a:extLst>
              <a:ext uri="{FF2B5EF4-FFF2-40B4-BE49-F238E27FC236}">
                <a16:creationId xmlns:a16="http://schemas.microsoft.com/office/drawing/2014/main" id="{B201D70C-0CB9-4D7B-9721-BE47A64E8CB1}"/>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79;p9">
            <a:extLst>
              <a:ext uri="{FF2B5EF4-FFF2-40B4-BE49-F238E27FC236}">
                <a16:creationId xmlns:a16="http://schemas.microsoft.com/office/drawing/2014/main" id="{C245D2DD-9E8D-4D90-9972-61586A6832F8}"/>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0" name="Google Shape;80;p9">
            <a:extLst>
              <a:ext uri="{FF2B5EF4-FFF2-40B4-BE49-F238E27FC236}">
                <a16:creationId xmlns:a16="http://schemas.microsoft.com/office/drawing/2014/main" id="{DC77678C-552C-4861-827B-E9C87D77C44F}"/>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graphicFrame>
        <p:nvGraphicFramePr>
          <p:cNvPr id="11" name="Google Shape;161;p19">
            <a:extLst>
              <a:ext uri="{FF2B5EF4-FFF2-40B4-BE49-F238E27FC236}">
                <a16:creationId xmlns:a16="http://schemas.microsoft.com/office/drawing/2014/main" id="{C7F30F30-E169-4357-80C7-56FB9833145D}"/>
              </a:ext>
            </a:extLst>
          </p:cNvPr>
          <p:cNvGraphicFramePr/>
          <p:nvPr>
            <p:extLst>
              <p:ext uri="{D42A27DB-BD31-4B8C-83A1-F6EECF244321}">
                <p14:modId xmlns:p14="http://schemas.microsoft.com/office/powerpoint/2010/main" val="312656704"/>
              </p:ext>
            </p:extLst>
          </p:nvPr>
        </p:nvGraphicFramePr>
        <p:xfrm>
          <a:off x="544693" y="2554270"/>
          <a:ext cx="6767525" cy="1983426"/>
        </p:xfrm>
        <a:graphic>
          <a:graphicData uri="http://schemas.openxmlformats.org/drawingml/2006/table">
            <a:tbl>
              <a:tblPr firstRow="1">
                <a:noFill/>
                <a:tableStyleId>{7B2EAF9B-9455-4211-8FAA-597011F7DC8A}</a:tableStyleId>
              </a:tblPr>
              <a:tblGrid>
                <a:gridCol w="867925">
                  <a:extLst>
                    <a:ext uri="{9D8B030D-6E8A-4147-A177-3AD203B41FA5}">
                      <a16:colId xmlns:a16="http://schemas.microsoft.com/office/drawing/2014/main" val="20000"/>
                    </a:ext>
                  </a:extLst>
                </a:gridCol>
                <a:gridCol w="5899600">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chemeClr val="dk1"/>
                        </a:buClr>
                        <a:buSzPts val="1200"/>
                        <a:buFont typeface="Arial"/>
                        <a:buNone/>
                      </a:pPr>
                      <a:r>
                        <a:rPr lang="en-US" sz="900" b="1" u="none" strike="noStrike" cap="none" dirty="0">
                          <a:solidFill>
                            <a:schemeClr val="dk1"/>
                          </a:solidFill>
                        </a:rPr>
                        <a:t>Prompt 4 assesses: </a:t>
                      </a:r>
                      <a:endParaRPr sz="1000" b="1" u="none" strike="noStrike" cap="none" dirty="0">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rPr>
                        <a:t>TN Standard</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2" name="Google Shape;162;p19">
            <a:extLst>
              <a:ext uri="{FF2B5EF4-FFF2-40B4-BE49-F238E27FC236}">
                <a16:creationId xmlns:a16="http://schemas.microsoft.com/office/drawing/2014/main" id="{3D501CC7-615D-4940-B5E9-02627856E242}"/>
              </a:ext>
            </a:extLst>
          </p:cNvPr>
          <p:cNvGraphicFramePr/>
          <p:nvPr>
            <p:extLst>
              <p:ext uri="{D42A27DB-BD31-4B8C-83A1-F6EECF244321}">
                <p14:modId xmlns:p14="http://schemas.microsoft.com/office/powerpoint/2010/main" val="1974524717"/>
              </p:ext>
            </p:extLst>
          </p:nvPr>
        </p:nvGraphicFramePr>
        <p:xfrm>
          <a:off x="544668" y="4843810"/>
          <a:ext cx="6767550" cy="4446025"/>
        </p:xfrm>
        <a:graphic>
          <a:graphicData uri="http://schemas.openxmlformats.org/drawingml/2006/table">
            <a:tbl>
              <a:tblPr firstRow="1">
                <a:noFill/>
                <a:tableStyleId>{7B2EAF9B-9455-4211-8FAA-597011F7DC8A}</a:tableStyleId>
              </a:tblPr>
              <a:tblGrid>
                <a:gridCol w="578000">
                  <a:extLst>
                    <a:ext uri="{9D8B030D-6E8A-4147-A177-3AD203B41FA5}">
                      <a16:colId xmlns:a16="http://schemas.microsoft.com/office/drawing/2014/main" val="20000"/>
                    </a:ext>
                  </a:extLst>
                </a:gridCol>
                <a:gridCol w="3037625">
                  <a:extLst>
                    <a:ext uri="{9D8B030D-6E8A-4147-A177-3AD203B41FA5}">
                      <a16:colId xmlns:a16="http://schemas.microsoft.com/office/drawing/2014/main" val="20001"/>
                    </a:ext>
                  </a:extLst>
                </a:gridCol>
                <a:gridCol w="3151925">
                  <a:extLst>
                    <a:ext uri="{9D8B030D-6E8A-4147-A177-3AD203B41FA5}">
                      <a16:colId xmlns:a16="http://schemas.microsoft.com/office/drawing/2014/main" val="20002"/>
                    </a:ext>
                  </a:extLst>
                </a:gridCol>
              </a:tblGrid>
              <a:tr h="32810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Scoring Guidance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99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6562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dirty="0">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SEP - Constructing</a:t>
                      </a:r>
                      <a:r>
                        <a:rPr lang="en-US" sz="1000" u="none" strike="noStrike" cap="none" dirty="0">
                          <a:solidFill>
                            <a:schemeClr val="dk1"/>
                          </a:solidFill>
                          <a:latin typeface="Calibri"/>
                          <a:ea typeface="Calibri"/>
                          <a:cs typeface="Calibri"/>
                          <a:sym typeface="Calibri"/>
                        </a:rPr>
                        <a:t> Explanations</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err="1">
                          <a:solidFill>
                            <a:schemeClr val="dk1"/>
                          </a:solidFill>
                          <a:latin typeface="Calibri"/>
                          <a:ea typeface="Calibri"/>
                          <a:cs typeface="Calibri"/>
                          <a:sym typeface="Calibri"/>
                        </a:rPr>
                        <a:t>Kannemeyeria</a:t>
                      </a:r>
                      <a:r>
                        <a:rPr lang="en-US" sz="1000" u="none" strike="noStrike" cap="none" dirty="0">
                          <a:solidFill>
                            <a:schemeClr val="dk1"/>
                          </a:solidFill>
                          <a:latin typeface="Calibri"/>
                          <a:ea typeface="Calibri"/>
                          <a:cs typeface="Calibri"/>
                          <a:sym typeface="Calibri"/>
                        </a:rPr>
                        <a:t> have been found on South America, Africa, North America, and Asia which are all separated by oceans.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478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SEP - Constructing</a:t>
                      </a:r>
                      <a:r>
                        <a:rPr lang="en-US" sz="1000" u="none" strike="noStrike" cap="none" dirty="0">
                          <a:solidFill>
                            <a:schemeClr val="dk1"/>
                          </a:solidFill>
                          <a:latin typeface="Calibri"/>
                          <a:ea typeface="Calibri"/>
                          <a:cs typeface="Calibri"/>
                          <a:sym typeface="Calibri"/>
                        </a:rPr>
                        <a:t> Explanations</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err="1">
                          <a:latin typeface="Calibri"/>
                          <a:ea typeface="Calibri"/>
                          <a:cs typeface="Calibri"/>
                          <a:sym typeface="Calibri"/>
                        </a:rPr>
                        <a:t>Kannemeyeria</a:t>
                      </a:r>
                      <a:r>
                        <a:rPr lang="en-US" sz="1000" u="none" strike="noStrike" cap="none" dirty="0">
                          <a:latin typeface="Calibri"/>
                          <a:ea typeface="Calibri"/>
                          <a:cs typeface="Calibri"/>
                          <a:sym typeface="Calibri"/>
                        </a:rPr>
                        <a:t> were land dwelling reptiles so they were not able to swim across these oceans to these locations.</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9271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SEP - Constructing</a:t>
                      </a:r>
                      <a:r>
                        <a:rPr lang="en-US" sz="1000" u="none" strike="noStrike" cap="none" dirty="0">
                          <a:solidFill>
                            <a:schemeClr val="dk1"/>
                          </a:solidFill>
                          <a:latin typeface="Calibri"/>
                          <a:ea typeface="Calibri"/>
                          <a:cs typeface="Calibri"/>
                          <a:sym typeface="Calibri"/>
                        </a:rPr>
                        <a:t> Explanations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CCC - Patterns</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Matching rock types have also been located on the edges of South America, Africa, North America, and Europe which indicates that these continents must have been connected in the past.</a:t>
                      </a:r>
                      <a:r>
                        <a:rPr lang="en-US" sz="1000" u="none" strike="noStrike" cap="none" dirty="0">
                          <a:solidFill>
                            <a:schemeClr val="dk1"/>
                          </a:solidFill>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11557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rPr>
                        <a:t>SEP - Constructing</a:t>
                      </a:r>
                      <a:r>
                        <a:rPr lang="en-US" sz="1000" u="none" strike="noStrike" cap="none" dirty="0">
                          <a:latin typeface="Calibri"/>
                          <a:ea typeface="Calibri"/>
                          <a:cs typeface="Calibri"/>
                          <a:sym typeface="Calibri"/>
                        </a:rPr>
                        <a:t> Explanations</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CCC - Patterns </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The pattern of seafloor rock ages between South America and Africa indicates that the seafloor is spreading apart causing South America and Africa to move away from each other. That is how the Kannemeyerid fossils have been found in such varied locations.</a:t>
                      </a:r>
                      <a:endParaRPr sz="14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graphicFrame>
        <p:nvGraphicFramePr>
          <p:cNvPr id="13" name="Table 12">
            <a:extLst>
              <a:ext uri="{FF2B5EF4-FFF2-40B4-BE49-F238E27FC236}">
                <a16:creationId xmlns:a16="http://schemas.microsoft.com/office/drawing/2014/main" id="{CAF0ECA0-4A5E-42D8-8449-AB9DE07E4301}"/>
              </a:ext>
            </a:extLst>
          </p:cNvPr>
          <p:cNvGraphicFramePr>
            <a:graphicFrameLocks noGrp="1"/>
          </p:cNvGraphicFramePr>
          <p:nvPr>
            <p:extLst>
              <p:ext uri="{D42A27DB-BD31-4B8C-83A1-F6EECF244321}">
                <p14:modId xmlns:p14="http://schemas.microsoft.com/office/powerpoint/2010/main" val="467036498"/>
              </p:ext>
            </p:extLst>
          </p:nvPr>
        </p:nvGraphicFramePr>
        <p:xfrm>
          <a:off x="1389979" y="9363139"/>
          <a:ext cx="5754910" cy="445048"/>
        </p:xfrm>
        <a:graphic>
          <a:graphicData uri="http://schemas.openxmlformats.org/drawingml/2006/table">
            <a:tbl>
              <a:tblPr firstRow="1" firstCol="1" bandRow="1"/>
              <a:tblGrid>
                <a:gridCol w="5754910">
                  <a:extLst>
                    <a:ext uri="{9D8B030D-6E8A-4147-A177-3AD203B41FA5}">
                      <a16:colId xmlns:a16="http://schemas.microsoft.com/office/drawing/2014/main" val="3983233254"/>
                    </a:ext>
                  </a:extLst>
                </a:gridCol>
              </a:tblGrid>
              <a:tr h="445048">
                <a:tc>
                  <a:txBody>
                    <a:bodyPr/>
                    <a:lstStyle/>
                    <a:p>
                      <a:pPr marL="0" marR="0" algn="just">
                        <a:lnSpc>
                          <a:spcPct val="115000"/>
                        </a:lnSpc>
                        <a:spcBef>
                          <a:spcPts val="0"/>
                        </a:spcBef>
                        <a:spcAft>
                          <a:spcPts val="0"/>
                        </a:spcAft>
                      </a:pPr>
                      <a:r>
                        <a:rPr lang="en-US" sz="600" dirty="0">
                          <a:effectLst/>
                        </a:rPr>
                        <a:t>These materials were developed by the Tennessee District Science Network, a NextGenScience network that included educators six districts in TN, with support from </a:t>
                      </a:r>
                      <a:r>
                        <a:rPr lang="en-US" sz="600" dirty="0" err="1">
                          <a:effectLst/>
                        </a:rPr>
                        <a:t>Arconic</a:t>
                      </a:r>
                      <a:r>
                        <a:rPr lang="en-US" sz="600" dirty="0">
                          <a:effectLst/>
                        </a:rPr>
                        <a:t> Foundation. Except where otherwise noted, this work is licensed under the Creative Commons Attribution-</a:t>
                      </a:r>
                      <a:r>
                        <a:rPr lang="en-US" sz="600" dirty="0" err="1">
                          <a:effectLst/>
                        </a:rPr>
                        <a:t>NonCommercial</a:t>
                      </a:r>
                      <a:r>
                        <a:rPr lang="en-US" sz="600" dirty="0">
                          <a:effectLst/>
                        </a:rPr>
                        <a:t> 4.0 International License. </a:t>
                      </a:r>
                      <a:endParaRPr lang="en-US" sz="1100" dirty="0">
                        <a:effectLst/>
                        <a:latin typeface="Arial" panose="020B0604020202020204" pitchFamily="34" charset="0"/>
                        <a:ea typeface="Arial" panose="020B0604020202020204" pitchFamily="34" charset="0"/>
                      </a:endParaRPr>
                    </a:p>
                  </a:txBody>
                  <a:tcPr marL="9525" marR="9525" marT="9525" marB="95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05719366"/>
                  </a:ext>
                </a:extLst>
              </a:tr>
            </a:tbl>
          </a:graphicData>
        </a:graphic>
      </p:graphicFrame>
      <p:sp>
        <p:nvSpPr>
          <p:cNvPr id="4" name="Google Shape;81;p9">
            <a:extLst>
              <a:ext uri="{FF2B5EF4-FFF2-40B4-BE49-F238E27FC236}">
                <a16:creationId xmlns:a16="http://schemas.microsoft.com/office/drawing/2014/main" id="{9C34A6E6-A128-4EB4-A0BC-5B4BED288915}"/>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12</a:t>
            </a:fld>
            <a:endParaRPr sz="800" b="0" i="0" u="none" strike="noStrike" cap="none">
              <a:solidFill>
                <a:srgbClr val="293983"/>
              </a:solidFill>
              <a:latin typeface="Arial Black"/>
              <a:ea typeface="Arial Black"/>
              <a:cs typeface="Arial Black"/>
              <a:sym typeface="Arial Black"/>
            </a:endParaRPr>
          </a:p>
        </p:txBody>
      </p:sp>
      <p:pic>
        <p:nvPicPr>
          <p:cNvPr id="14" name="Picture 1">
            <a:hlinkClick r:id="rId4"/>
            <a:extLst>
              <a:ext uri="{FF2B5EF4-FFF2-40B4-BE49-F238E27FC236}">
                <a16:creationId xmlns:a16="http://schemas.microsoft.com/office/drawing/2014/main" id="{376C69D8-FC3C-4CD8-8DCB-8E291027C8A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83" y="9463091"/>
            <a:ext cx="742950" cy="26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a:extLst>
              <a:ext uri="{FF2B5EF4-FFF2-40B4-BE49-F238E27FC236}">
                <a16:creationId xmlns:a16="http://schemas.microsoft.com/office/drawing/2014/main" id="{E0614A56-42C3-5B0A-F98E-753564E40DD1}"/>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4 (continued)</a:t>
            </a:r>
          </a:p>
        </p:txBody>
      </p:sp>
      <p:sp>
        <p:nvSpPr>
          <p:cNvPr id="5" name="Google Shape;75;p9">
            <a:extLst>
              <a:ext uri="{FF2B5EF4-FFF2-40B4-BE49-F238E27FC236}">
                <a16:creationId xmlns:a16="http://schemas.microsoft.com/office/drawing/2014/main" id="{2EDE85B1-71DE-4A8E-A242-9EE9725D09C5}"/>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10" name="TextBox 9">
            <a:extLst>
              <a:ext uri="{FF2B5EF4-FFF2-40B4-BE49-F238E27FC236}">
                <a16:creationId xmlns:a16="http://schemas.microsoft.com/office/drawing/2014/main" id="{CD1D8FBB-F850-46B7-B8CE-657BA8FBDBFC}"/>
              </a:ext>
            </a:extLst>
          </p:cNvPr>
          <p:cNvSpPr txBox="1"/>
          <p:nvPr/>
        </p:nvSpPr>
        <p:spPr>
          <a:xfrm>
            <a:off x="655600" y="1594135"/>
            <a:ext cx="3892550" cy="307777"/>
          </a:xfrm>
          <a:prstGeom prst="rect">
            <a:avLst/>
          </a:prstGeom>
          <a:noFill/>
        </p:spPr>
        <p:txBody>
          <a:bodyPr wrap="square">
            <a:spAutoFit/>
          </a:bodyPr>
          <a:lstStyle/>
          <a:p>
            <a:r>
              <a:rPr lang="en-US" sz="1400" i="1" u="none" strike="noStrike" cap="none" dirty="0">
                <a:solidFill>
                  <a:schemeClr val="dk1"/>
                </a:solidFill>
                <a:latin typeface="Calibri" panose="020F0502020204030204" pitchFamily="34" charset="0"/>
                <a:cs typeface="Calibri" panose="020F0502020204030204" pitchFamily="34" charset="0"/>
              </a:rPr>
              <a:t>Prompt 4 Continued </a:t>
            </a:r>
            <a:endParaRPr lang="en-US" i="1" dirty="0">
              <a:latin typeface="Calibri" panose="020F0502020204030204" pitchFamily="34" charset="0"/>
              <a:cs typeface="Calibri" panose="020F0502020204030204" pitchFamily="34" charset="0"/>
            </a:endParaRPr>
          </a:p>
        </p:txBody>
      </p:sp>
      <p:graphicFrame>
        <p:nvGraphicFramePr>
          <p:cNvPr id="167" name="Google Shape;167;p20"/>
          <p:cNvGraphicFramePr/>
          <p:nvPr>
            <p:extLst>
              <p:ext uri="{D42A27DB-BD31-4B8C-83A1-F6EECF244321}">
                <p14:modId xmlns:p14="http://schemas.microsoft.com/office/powerpoint/2010/main" val="1307241694"/>
              </p:ext>
            </p:extLst>
          </p:nvPr>
        </p:nvGraphicFramePr>
        <p:xfrm>
          <a:off x="657149" y="2206032"/>
          <a:ext cx="6305625" cy="1325850"/>
        </p:xfrm>
        <a:graphic>
          <a:graphicData uri="http://schemas.openxmlformats.org/drawingml/2006/table">
            <a:tbl>
              <a:tblPr firstRow="1">
                <a:noFill/>
                <a:tableStyleId>{7B2EAF9B-9455-4211-8FAA-597011F7DC8A}</a:tableStyleId>
              </a:tblPr>
              <a:tblGrid>
                <a:gridCol w="540110">
                  <a:extLst>
                    <a:ext uri="{9D8B030D-6E8A-4147-A177-3AD203B41FA5}">
                      <a16:colId xmlns:a16="http://schemas.microsoft.com/office/drawing/2014/main" val="20000"/>
                    </a:ext>
                  </a:extLst>
                </a:gridCol>
                <a:gridCol w="3468419">
                  <a:extLst>
                    <a:ext uri="{9D8B030D-6E8A-4147-A177-3AD203B41FA5}">
                      <a16:colId xmlns:a16="http://schemas.microsoft.com/office/drawing/2014/main" val="20001"/>
                    </a:ext>
                  </a:extLst>
                </a:gridCol>
                <a:gridCol w="2297096">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Components of Student Response (SEP, CCC, and/or DCI)</a:t>
                      </a:r>
                      <a:r>
                        <a:rPr lang="en-US" sz="1000" b="1" u="none" strike="noStrike" cap="none" dirty="0">
                          <a:solidFill>
                            <a:schemeClr val="dk1"/>
                          </a:solidFill>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dirty="0">
                          <a:solidFill>
                            <a:schemeClr val="dk1"/>
                          </a:solidFill>
                          <a:latin typeface="Calibri"/>
                          <a:ea typeface="Calibri"/>
                          <a:cs typeface="Calibri"/>
                          <a:sym typeface="Calibri"/>
                        </a:rPr>
                        <a:t>Example Responses/Look Fors</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SEP </a:t>
                      </a:r>
                      <a:r>
                        <a:rPr lang="en-US" sz="1000" u="none" strike="noStrike" cap="none" dirty="0">
                          <a:solidFill>
                            <a:schemeClr val="dk1"/>
                          </a:solidFill>
                          <a:latin typeface="Calibri"/>
                          <a:ea typeface="Calibri"/>
                          <a:cs typeface="Calibri"/>
                        </a:rPr>
                        <a:t>- </a:t>
                      </a:r>
                      <a:r>
                        <a:rPr lang="en-US" sz="1000" u="none" strike="noStrike" cap="none" dirty="0">
                          <a:solidFill>
                            <a:schemeClr val="dk1"/>
                          </a:solidFill>
                          <a:latin typeface="Calibri"/>
                          <a:ea typeface="Calibri"/>
                          <a:cs typeface="Calibri"/>
                          <a:sym typeface="Calibri"/>
                        </a:rPr>
                        <a:t>Constructing Explanations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rPr>
                        <a:t>CCC - Patterns</a:t>
                      </a:r>
                      <a:endParaRPr sz="1000"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They lived on the continents when they were connected (250 million years ago) but their fossils have been spread out by the movement of the plates and continents over millions of years.</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68" name="Google Shape;168;p20"/>
          <p:cNvGraphicFramePr/>
          <p:nvPr>
            <p:extLst>
              <p:ext uri="{D42A27DB-BD31-4B8C-83A1-F6EECF244321}">
                <p14:modId xmlns:p14="http://schemas.microsoft.com/office/powerpoint/2010/main" val="1100408142"/>
              </p:ext>
            </p:extLst>
          </p:nvPr>
        </p:nvGraphicFramePr>
        <p:xfrm>
          <a:off x="665192" y="3836002"/>
          <a:ext cx="6307175" cy="3747800"/>
        </p:xfrm>
        <a:graphic>
          <a:graphicData uri="http://schemas.openxmlformats.org/drawingml/2006/table">
            <a:tbl>
              <a:tblPr firstRow="1">
                <a:noFill/>
                <a:tableStyleId>{7B2EAF9B-9455-4211-8FAA-597011F7DC8A}</a:tableStyleId>
              </a:tblPr>
              <a:tblGrid>
                <a:gridCol w="3370300">
                  <a:extLst>
                    <a:ext uri="{9D8B030D-6E8A-4147-A177-3AD203B41FA5}">
                      <a16:colId xmlns:a16="http://schemas.microsoft.com/office/drawing/2014/main" val="20000"/>
                    </a:ext>
                  </a:extLst>
                </a:gridCol>
                <a:gridCol w="2936875">
                  <a:extLst>
                    <a:ext uri="{9D8B030D-6E8A-4147-A177-3AD203B41FA5}">
                      <a16:colId xmlns:a16="http://schemas.microsoft.com/office/drawing/2014/main" val="20001"/>
                    </a:ext>
                  </a:extLst>
                </a:gridCol>
              </a:tblGrid>
              <a:tr h="37478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000000"/>
                          </a:solidFill>
                          <a:latin typeface="Calibri"/>
                          <a:ea typeface="Calibri"/>
                          <a:cs typeface="Calibri"/>
                          <a:sym typeface="Calibri"/>
                        </a:rPr>
                        <a:t>Complete Student Response - Example </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err="1">
                          <a:solidFill>
                            <a:srgbClr val="000000"/>
                          </a:solidFill>
                          <a:latin typeface="Calibri"/>
                          <a:ea typeface="Calibri"/>
                          <a:cs typeface="Calibri"/>
                          <a:sym typeface="Calibri"/>
                        </a:rPr>
                        <a:t>Kannemeyeria</a:t>
                      </a:r>
                      <a:r>
                        <a:rPr lang="en-US" sz="1000" u="none" strike="noStrike" cap="none" dirty="0">
                          <a:solidFill>
                            <a:srgbClr val="000000"/>
                          </a:solidFill>
                          <a:latin typeface="Calibri"/>
                          <a:ea typeface="Calibri"/>
                          <a:cs typeface="Calibri"/>
                          <a:sym typeface="Calibri"/>
                        </a:rPr>
                        <a:t> have been found on South America, Africa, North America, and Asia which are all separated by oceans. </a:t>
                      </a:r>
                      <a:r>
                        <a:rPr lang="en-US" sz="1000" u="none" strike="noStrike" cap="none" dirty="0" err="1">
                          <a:solidFill>
                            <a:srgbClr val="000000"/>
                          </a:solidFill>
                          <a:latin typeface="Calibri"/>
                          <a:ea typeface="Calibri"/>
                          <a:cs typeface="Calibri"/>
                          <a:sym typeface="Calibri"/>
                        </a:rPr>
                        <a:t>Kannemeyeria</a:t>
                      </a:r>
                      <a:r>
                        <a:rPr lang="en-US" sz="1000" u="none" strike="noStrike" cap="none" dirty="0">
                          <a:solidFill>
                            <a:srgbClr val="000000"/>
                          </a:solidFill>
                          <a:latin typeface="Calibri"/>
                          <a:ea typeface="Calibri"/>
                          <a:cs typeface="Calibri"/>
                          <a:sym typeface="Calibri"/>
                        </a:rPr>
                        <a:t> were land dwelling reptiles so they were not able to swim across these oceans to these locations.</a:t>
                      </a:r>
                    </a:p>
                    <a:p>
                      <a:pPr marL="0" marR="0" lvl="0" indent="0" algn="l" rtl="0">
                        <a:lnSpc>
                          <a:spcPct val="100000"/>
                        </a:lnSpc>
                        <a:spcBef>
                          <a:spcPts val="0"/>
                        </a:spcBef>
                        <a:spcAft>
                          <a:spcPts val="0"/>
                        </a:spcAft>
                        <a:buClr>
                          <a:srgbClr val="000000"/>
                        </a:buClr>
                        <a:buSzPts val="1000"/>
                        <a:buFont typeface="Arial"/>
                        <a:buNone/>
                      </a:pPr>
                      <a:endParaRPr lang="en-US" sz="100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000000"/>
                          </a:solidFill>
                          <a:latin typeface="Calibri"/>
                          <a:ea typeface="Calibri"/>
                          <a:cs typeface="Calibri"/>
                          <a:sym typeface="Calibri"/>
                        </a:rPr>
                        <a:t>Matching rock types have also been located on the edges of South America, Africa, North America, and Europe which indicates that these continents must have been connected in the past. The pattern of seafloor rock ages between South America and Africa indicates that the seafloor is spreading apart causing South America and Africa to move away from each other.  The matching rock types prove that South America and Africa were once connected and the sea floor rock ages prove that South America and Africa have since moved apart. </a:t>
                      </a:r>
                    </a:p>
                    <a:p>
                      <a:pPr marL="0" marR="0" lvl="0" indent="0" algn="l" rtl="0">
                        <a:lnSpc>
                          <a:spcPct val="100000"/>
                        </a:lnSpc>
                        <a:spcBef>
                          <a:spcPts val="0"/>
                        </a:spcBef>
                        <a:spcAft>
                          <a:spcPts val="0"/>
                        </a:spcAft>
                        <a:buClr>
                          <a:srgbClr val="000000"/>
                        </a:buClr>
                        <a:buSzPts val="1000"/>
                        <a:buFont typeface="Arial"/>
                        <a:buNone/>
                      </a:pPr>
                      <a:endParaRPr lang="en-US" sz="100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000000"/>
                          </a:solidFill>
                          <a:latin typeface="Calibri"/>
                          <a:ea typeface="Calibri"/>
                          <a:cs typeface="Calibri"/>
                          <a:sym typeface="Calibri"/>
                        </a:rPr>
                        <a:t>That is how the </a:t>
                      </a:r>
                      <a:r>
                        <a:rPr lang="en-US" sz="1000" u="none" strike="noStrike" cap="none" dirty="0" err="1">
                          <a:solidFill>
                            <a:srgbClr val="000000"/>
                          </a:solidFill>
                          <a:latin typeface="Calibri"/>
                          <a:ea typeface="Calibri"/>
                          <a:cs typeface="Calibri"/>
                          <a:sym typeface="Calibri"/>
                        </a:rPr>
                        <a:t>Kannemeyeria</a:t>
                      </a:r>
                      <a:r>
                        <a:rPr lang="en-US" sz="1000" u="none" strike="noStrike" cap="none" dirty="0">
                          <a:solidFill>
                            <a:srgbClr val="000000"/>
                          </a:solidFill>
                          <a:latin typeface="Calibri"/>
                          <a:ea typeface="Calibri"/>
                          <a:cs typeface="Calibri"/>
                          <a:sym typeface="Calibri"/>
                        </a:rPr>
                        <a:t> fossils have been found in such varied locations. They lived on the continents when they were connected (250 million years ago) but their fossils have been spread out by the movement of the plates and continents over millions of years.</a:t>
                      </a:r>
                      <a:endParaRPr sz="1000" b="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000000"/>
                          </a:solidFill>
                          <a:latin typeface="Calibri"/>
                          <a:ea typeface="Calibri"/>
                          <a:cs typeface="Calibri"/>
                          <a:sym typeface="Calibri"/>
                        </a:rPr>
                        <a:t>Score and Score Rationale, if applicable: </a:t>
                      </a:r>
                      <a:endParaRPr sz="1000" b="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000000"/>
                          </a:solidFill>
                          <a:latin typeface="Calibri"/>
                          <a:ea typeface="Calibri"/>
                          <a:cs typeface="Calibri"/>
                          <a:sym typeface="Calibri"/>
                        </a:rPr>
                        <a:t>1-</a:t>
                      </a:r>
                      <a:r>
                        <a:rPr lang="en-US" sz="1000" u="none" strike="noStrike" cap="none" dirty="0">
                          <a:latin typeface="Calibri"/>
                          <a:ea typeface="Calibri"/>
                          <a:cs typeface="Calibri"/>
                          <a:sym typeface="Calibri"/>
                        </a:rPr>
                        <a:t>4:</a:t>
                      </a:r>
                      <a:r>
                        <a:rPr lang="en-US" sz="1000" u="none" strike="noStrike" cap="none" dirty="0">
                          <a:solidFill>
                            <a:srgbClr val="000000"/>
                          </a:solidFill>
                          <a:latin typeface="Calibri"/>
                          <a:ea typeface="Calibri"/>
                          <a:cs typeface="Calibri"/>
                          <a:sym typeface="Calibri"/>
                        </a:rPr>
                        <a:t> if student responses/explanations show a limited understanding of the relationship. Limited evidence from previous prompts. </a:t>
                      </a:r>
                      <a:endParaRPr sz="100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5:</a:t>
                      </a:r>
                      <a:r>
                        <a:rPr lang="en-US" sz="1000" u="none" strike="noStrike" cap="none" dirty="0">
                          <a:solidFill>
                            <a:srgbClr val="000000"/>
                          </a:solidFill>
                          <a:latin typeface="Calibri"/>
                          <a:ea typeface="Calibri"/>
                          <a:cs typeface="Calibri"/>
                          <a:sym typeface="Calibri"/>
                        </a:rPr>
                        <a:t> if student response/explanations show a complete understanding of the relationships. Evidence from previous prompts included in explanations.</a:t>
                      </a:r>
                      <a:endParaRPr sz="100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000000"/>
                          </a:solidFill>
                          <a:latin typeface="Calibri"/>
                          <a:ea typeface="Calibri"/>
                          <a:cs typeface="Calibri"/>
                          <a:sym typeface="Calibri"/>
                        </a:rPr>
                        <a:t>Feedback/Questions to support next level thinking for students: </a:t>
                      </a:r>
                      <a:endParaRPr sz="1000" b="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000000"/>
                          </a:solidFill>
                          <a:latin typeface="Calibri"/>
                          <a:ea typeface="Calibri"/>
                          <a:cs typeface="Calibri"/>
                          <a:sym typeface="Calibri"/>
                        </a:rPr>
                        <a:t>You did a phenomenal job in </a:t>
                      </a:r>
                      <a:r>
                        <a:rPr lang="en-US" sz="1000" dirty="0">
                          <a:latin typeface="Calibri"/>
                          <a:ea typeface="Calibri"/>
                          <a:cs typeface="Calibri"/>
                          <a:sym typeface="Calibri"/>
                        </a:rPr>
                        <a:t>providing evidence</a:t>
                      </a:r>
                      <a:r>
                        <a:rPr lang="en-US" sz="1000" u="none" strike="noStrike" cap="none" dirty="0">
                          <a:solidFill>
                            <a:srgbClr val="000000"/>
                          </a:solidFill>
                          <a:latin typeface="Calibri"/>
                          <a:ea typeface="Calibri"/>
                          <a:cs typeface="Calibri"/>
                          <a:sym typeface="Calibri"/>
                        </a:rPr>
                        <a:t> to explain how </a:t>
                      </a:r>
                      <a:r>
                        <a:rPr lang="en-US" sz="1000" u="none" strike="noStrike" cap="none" dirty="0" err="1">
                          <a:solidFill>
                            <a:srgbClr val="000000"/>
                          </a:solidFill>
                          <a:latin typeface="Calibri"/>
                          <a:ea typeface="Calibri"/>
                          <a:cs typeface="Calibri"/>
                          <a:sym typeface="Calibri"/>
                        </a:rPr>
                        <a:t>Kannemeyeria</a:t>
                      </a:r>
                      <a:r>
                        <a:rPr lang="en-US" sz="1000" u="none" strike="noStrike" cap="none" dirty="0">
                          <a:solidFill>
                            <a:srgbClr val="000000"/>
                          </a:solidFill>
                          <a:latin typeface="Calibri"/>
                          <a:ea typeface="Calibri"/>
                          <a:cs typeface="Calibri"/>
                          <a:sym typeface="Calibri"/>
                        </a:rPr>
                        <a:t> fossils have been found in varied locations around the world. How can you expand on your explanation? </a:t>
                      </a:r>
                      <a:endParaRPr sz="1000" u="none" strike="noStrike" cap="none"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22F0748E-854C-453E-8A73-7A968ECC61FB}"/>
              </a:ext>
            </a:extLst>
          </p:cNvPr>
          <p:cNvGraphicFramePr>
            <a:graphicFrameLocks noGrp="1"/>
          </p:cNvGraphicFramePr>
          <p:nvPr>
            <p:extLst>
              <p:ext uri="{D42A27DB-BD31-4B8C-83A1-F6EECF244321}">
                <p14:modId xmlns:p14="http://schemas.microsoft.com/office/powerpoint/2010/main" val="3060107317"/>
              </p:ext>
            </p:extLst>
          </p:nvPr>
        </p:nvGraphicFramePr>
        <p:xfrm>
          <a:off x="1389979" y="9363139"/>
          <a:ext cx="5754910" cy="445048"/>
        </p:xfrm>
        <a:graphic>
          <a:graphicData uri="http://schemas.openxmlformats.org/drawingml/2006/table">
            <a:tbl>
              <a:tblPr firstRow="1" firstCol="1" bandRow="1"/>
              <a:tblGrid>
                <a:gridCol w="5754910">
                  <a:extLst>
                    <a:ext uri="{9D8B030D-6E8A-4147-A177-3AD203B41FA5}">
                      <a16:colId xmlns:a16="http://schemas.microsoft.com/office/drawing/2014/main" val="3983233254"/>
                    </a:ext>
                  </a:extLst>
                </a:gridCol>
              </a:tblGrid>
              <a:tr h="445048">
                <a:tc>
                  <a:txBody>
                    <a:bodyPr/>
                    <a:lstStyle/>
                    <a:p>
                      <a:pPr marL="0" marR="0" algn="just">
                        <a:lnSpc>
                          <a:spcPct val="115000"/>
                        </a:lnSpc>
                        <a:spcBef>
                          <a:spcPts val="0"/>
                        </a:spcBef>
                        <a:spcAft>
                          <a:spcPts val="0"/>
                        </a:spcAft>
                      </a:pPr>
                      <a:r>
                        <a:rPr lang="en-US" sz="600" dirty="0">
                          <a:effectLst/>
                        </a:rPr>
                        <a:t>These materials were developed by the Tennessee District Science Network, a NextGenScience network that included educators six districts in TN, with support from </a:t>
                      </a:r>
                      <a:r>
                        <a:rPr lang="en-US" sz="600" dirty="0" err="1">
                          <a:effectLst/>
                        </a:rPr>
                        <a:t>Arconic</a:t>
                      </a:r>
                      <a:r>
                        <a:rPr lang="en-US" sz="600" dirty="0">
                          <a:effectLst/>
                        </a:rPr>
                        <a:t> Foundation. Except where otherwise noted, this work is licensed under the Creative Commons Attribution-</a:t>
                      </a:r>
                      <a:r>
                        <a:rPr lang="en-US" sz="600" dirty="0" err="1">
                          <a:effectLst/>
                        </a:rPr>
                        <a:t>NonCommercial</a:t>
                      </a:r>
                      <a:r>
                        <a:rPr lang="en-US" sz="600" dirty="0">
                          <a:effectLst/>
                        </a:rPr>
                        <a:t> 4.0 International License. </a:t>
                      </a:r>
                      <a:endParaRPr lang="en-US" sz="1100" dirty="0">
                        <a:effectLst/>
                        <a:latin typeface="Arial" panose="020B0604020202020204" pitchFamily="34" charset="0"/>
                        <a:ea typeface="Arial" panose="020B0604020202020204" pitchFamily="34" charset="0"/>
                      </a:endParaRPr>
                    </a:p>
                  </a:txBody>
                  <a:tcPr marL="9525" marR="9525" marT="9525" marB="95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05719366"/>
                  </a:ext>
                </a:extLst>
              </a:tr>
            </a:tbl>
          </a:graphicData>
        </a:graphic>
      </p:graphicFrame>
      <p:sp>
        <p:nvSpPr>
          <p:cNvPr id="4" name="Google Shape;81;p9">
            <a:extLst>
              <a:ext uri="{FF2B5EF4-FFF2-40B4-BE49-F238E27FC236}">
                <a16:creationId xmlns:a16="http://schemas.microsoft.com/office/drawing/2014/main" id="{0DACDF69-36B6-426D-B7FE-E639449FD56B}"/>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13</a:t>
            </a:fld>
            <a:endParaRPr sz="800" b="0" i="0" u="none" strike="noStrike" cap="none">
              <a:solidFill>
                <a:srgbClr val="293983"/>
              </a:solidFill>
              <a:latin typeface="Arial Black"/>
              <a:ea typeface="Arial Black"/>
              <a:cs typeface="Arial Black"/>
              <a:sym typeface="Arial Black"/>
            </a:endParaRPr>
          </a:p>
        </p:txBody>
      </p:sp>
      <p:sp>
        <p:nvSpPr>
          <p:cNvPr id="6" name="Google Shape;78;p9">
            <a:extLst>
              <a:ext uri="{FF2B5EF4-FFF2-40B4-BE49-F238E27FC236}">
                <a16:creationId xmlns:a16="http://schemas.microsoft.com/office/drawing/2014/main" id="{80778616-4DF4-4167-B46A-59784F69633E}"/>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9;p9">
            <a:extLst>
              <a:ext uri="{FF2B5EF4-FFF2-40B4-BE49-F238E27FC236}">
                <a16:creationId xmlns:a16="http://schemas.microsoft.com/office/drawing/2014/main" id="{29332E51-6A63-46F0-9391-9DF4FEC55D67}"/>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 name="Google Shape;80;p9">
            <a:extLst>
              <a:ext uri="{FF2B5EF4-FFF2-40B4-BE49-F238E27FC236}">
                <a16:creationId xmlns:a16="http://schemas.microsoft.com/office/drawing/2014/main" id="{9E64C1E4-2122-4236-B16B-3F7A97EA8E0A}"/>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pic>
        <p:nvPicPr>
          <p:cNvPr id="12" name="Picture 1">
            <a:hlinkClick r:id="rId4"/>
            <a:extLst>
              <a:ext uri="{FF2B5EF4-FFF2-40B4-BE49-F238E27FC236}">
                <a16:creationId xmlns:a16="http://schemas.microsoft.com/office/drawing/2014/main" id="{097B57F8-D5CC-4779-A73F-664FAF595A1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83" y="9463091"/>
            <a:ext cx="742950" cy="26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21"/>
          <p:cNvSpPr txBox="1">
            <a:spLocks noGrp="1"/>
          </p:cNvSpPr>
          <p:nvPr>
            <p:ph type="title" idx="4294967295"/>
          </p:nvPr>
        </p:nvSpPr>
        <p:spPr>
          <a:xfrm>
            <a:off x="314650" y="305625"/>
            <a:ext cx="3352800" cy="388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Student Evidence Collection Sheet</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t>
            </a:r>
          </a:p>
        </p:txBody>
      </p:sp>
      <p:graphicFrame>
        <p:nvGraphicFramePr>
          <p:cNvPr id="175" name="Google Shape;175;p21"/>
          <p:cNvGraphicFramePr/>
          <p:nvPr>
            <p:extLst>
              <p:ext uri="{D42A27DB-BD31-4B8C-83A1-F6EECF244321}">
                <p14:modId xmlns:p14="http://schemas.microsoft.com/office/powerpoint/2010/main" val="1067508672"/>
              </p:ext>
            </p:extLst>
          </p:nvPr>
        </p:nvGraphicFramePr>
        <p:xfrm>
          <a:off x="390525" y="693750"/>
          <a:ext cx="7058025" cy="8201787"/>
        </p:xfrm>
        <a:graphic>
          <a:graphicData uri="http://schemas.openxmlformats.org/drawingml/2006/table">
            <a:tbl>
              <a:tblPr firstRow="1">
                <a:noFill/>
                <a:tableStyleId>{3B029527-9C2D-462C-AE1F-1E13EB004959}</a:tableStyleId>
              </a:tblPr>
              <a:tblGrid>
                <a:gridCol w="1971675">
                  <a:extLst>
                    <a:ext uri="{9D8B030D-6E8A-4147-A177-3AD203B41FA5}">
                      <a16:colId xmlns:a16="http://schemas.microsoft.com/office/drawing/2014/main" val="20000"/>
                    </a:ext>
                  </a:extLst>
                </a:gridCol>
                <a:gridCol w="318135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Question Number</a:t>
                      </a:r>
                      <a:endParaRPr sz="11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Evidence</a:t>
                      </a:r>
                      <a:endParaRPr sz="11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Interpretation</a:t>
                      </a:r>
                      <a:endParaRPr sz="1100" b="1" u="none" strike="noStrike" cap="none"/>
                    </a:p>
                  </a:txBody>
                  <a:tcPr marL="63500" marR="63500" marT="63500" marB="63500"/>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1.</a:t>
                      </a:r>
                      <a:endParaRPr sz="1100" b="1" u="none" strike="noStrike" cap="none"/>
                    </a:p>
                    <a:p>
                      <a:pPr marL="0" marR="0" lvl="0" indent="0" algn="ctr" rtl="0">
                        <a:lnSpc>
                          <a:spcPct val="115000"/>
                        </a:lnSpc>
                        <a:spcBef>
                          <a:spcPts val="0"/>
                        </a:spcBef>
                        <a:spcAft>
                          <a:spcPts val="0"/>
                        </a:spcAft>
                        <a:buClr>
                          <a:srgbClr val="000000"/>
                        </a:buClr>
                        <a:buSzPts val="1100"/>
                        <a:buFont typeface="Arial"/>
                        <a:buNone/>
                      </a:pPr>
                      <a:endParaRPr sz="1100" b="1" u="none" strike="noStrike" cap="none"/>
                    </a:p>
                  </a:txBody>
                  <a:tcPr marL="63500" marR="63500" marT="63500" marB="63500"/>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highlight>
                            <a:srgbClr val="FFFFFF"/>
                          </a:highlight>
                        </a:rPr>
                        <a:t>Part A. Explanation:</a:t>
                      </a:r>
                      <a:endParaRPr sz="1100" b="1" u="none" strike="noStrike" cap="none">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Part B. Explanation:</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p>
                  </a:txBody>
                  <a:tcPr marL="63500" marR="63500" marT="63500" marB="63500"/>
                </a:tc>
                <a:extLst>
                  <a:ext uri="{0D108BD9-81ED-4DB2-BD59-A6C34878D82A}">
                    <a16:rowId xmlns:a16="http://schemas.microsoft.com/office/drawing/2014/main" val="10001"/>
                  </a:ext>
                </a:extLst>
              </a:tr>
              <a:tr h="43084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2. </a:t>
                      </a:r>
                      <a:endParaRPr sz="1100" b="1" u="none" strike="noStrike" cap="none"/>
                    </a:p>
                  </a:txBody>
                  <a:tcPr marL="63500" marR="63500" marT="63500" marB="63500"/>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highlight>
                            <a:srgbClr val="FFFFFF"/>
                          </a:highlight>
                        </a:rPr>
                        <a:t>Evidence (</a:t>
                      </a:r>
                      <a:r>
                        <a:rPr lang="en-US" sz="1100" b="1">
                          <a:highlight>
                            <a:srgbClr val="FFFFFF"/>
                          </a:highlight>
                        </a:rPr>
                        <a:t>P</a:t>
                      </a:r>
                      <a:r>
                        <a:rPr lang="en-US" sz="1100" b="1" u="none" strike="noStrike" cap="none">
                          <a:highlight>
                            <a:srgbClr val="FFFFFF"/>
                          </a:highlight>
                        </a:rPr>
                        <a:t>atterns):</a:t>
                      </a:r>
                      <a:endParaRPr sz="1100" b="1" u="none" strike="noStrike" cap="none">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r>
                        <a:rPr lang="en-US" sz="1100" b="1">
                          <a:highlight>
                            <a:srgbClr val="FFFFFF"/>
                          </a:highlight>
                        </a:rPr>
                        <a:t>_______________________________________</a:t>
                      </a:r>
                      <a:endParaRPr sz="1100" b="1">
                        <a:highlight>
                          <a:srgbClr val="FFFFFF"/>
                        </a:highlight>
                      </a:endParaRPr>
                    </a:p>
                    <a:p>
                      <a:pPr marL="0" marR="0" lvl="0" indent="0" algn="l" rtl="0">
                        <a:lnSpc>
                          <a:spcPct val="115000"/>
                        </a:lnSpc>
                        <a:spcBef>
                          <a:spcPts val="0"/>
                        </a:spcBef>
                        <a:spcAft>
                          <a:spcPts val="0"/>
                        </a:spcAft>
                        <a:buClr>
                          <a:srgbClr val="000000"/>
                        </a:buClr>
                        <a:buSzPts val="1100"/>
                        <a:buFont typeface="Arial"/>
                        <a:buNone/>
                      </a:pPr>
                      <a:endParaRPr sz="1100" b="1">
                        <a:highlight>
                          <a:srgbClr val="FFFFFF"/>
                        </a:highlight>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dirty="0"/>
                        <a:t>(</a:t>
                      </a:r>
                      <a:r>
                        <a:rPr lang="en-US" sz="1100" b="1" u="none" strike="noStrike" cap="none" dirty="0"/>
                        <a:t>Cause):</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txBody>
                  <a:tcPr marL="63500" marR="63500" marT="63500" marB="63500"/>
                </a:tc>
                <a:extLst>
                  <a:ext uri="{0D108BD9-81ED-4DB2-BD59-A6C34878D82A}">
                    <a16:rowId xmlns:a16="http://schemas.microsoft.com/office/drawing/2014/main" val="10002"/>
                  </a:ext>
                </a:extLst>
              </a:tr>
            </a:tbl>
          </a:graphicData>
        </a:graphic>
      </p:graphicFrame>
      <p:pic>
        <p:nvPicPr>
          <p:cNvPr id="174" name="Google Shape;174;p21" descr="Map of the World with X's in North America, South America, Africa, and Asia, the X's indicate the same type of rock."/>
          <p:cNvPicPr preferRelativeResize="0"/>
          <p:nvPr/>
        </p:nvPicPr>
        <p:blipFill rotWithShape="1">
          <a:blip r:embed="rId3">
            <a:alphaModFix/>
          </a:blip>
          <a:srcRect/>
          <a:stretch/>
        </p:blipFill>
        <p:spPr>
          <a:xfrm>
            <a:off x="581025" y="1476375"/>
            <a:ext cx="1695450" cy="1266825"/>
          </a:xfrm>
          <a:prstGeom prst="rect">
            <a:avLst/>
          </a:prstGeom>
          <a:noFill/>
          <a:ln>
            <a:noFill/>
          </a:ln>
        </p:spPr>
      </p:pic>
      <p:pic>
        <p:nvPicPr>
          <p:cNvPr id="173" name="Google Shape;173;p21" descr="Map of the World with dark circles in North America, South America, Africa, and Asia, each dark circle indicates a Kannemeyeria fossil. There are 4 circles in North and South America, 7 circles in Africa, and 5 circles in Asia."/>
          <p:cNvPicPr preferRelativeResize="0"/>
          <p:nvPr/>
        </p:nvPicPr>
        <p:blipFill rotWithShape="1">
          <a:blip r:embed="rId4">
            <a:alphaModFix/>
          </a:blip>
          <a:srcRect/>
          <a:stretch/>
        </p:blipFill>
        <p:spPr>
          <a:xfrm>
            <a:off x="542925" y="4295775"/>
            <a:ext cx="1771650" cy="1333500"/>
          </a:xfrm>
          <a:prstGeom prst="rect">
            <a:avLst/>
          </a:prstGeom>
          <a:noFill/>
          <a:ln>
            <a:noFill/>
          </a:ln>
        </p:spPr>
      </p:pic>
      <p:sp>
        <p:nvSpPr>
          <p:cNvPr id="6" name="Google Shape;81;p9">
            <a:extLst>
              <a:ext uri="{FF2B5EF4-FFF2-40B4-BE49-F238E27FC236}">
                <a16:creationId xmlns:a16="http://schemas.microsoft.com/office/drawing/2014/main" id="{1E9DC73F-AE4F-45AC-9292-F2595B8A08B8}"/>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14</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4" name="Title 3">
            <a:extLst>
              <a:ext uri="{FF2B5EF4-FFF2-40B4-BE49-F238E27FC236}">
                <a16:creationId xmlns:a16="http://schemas.microsoft.com/office/drawing/2014/main" id="{1DBF5CE5-276D-41C3-2B93-D475EB609B14}"/>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Student Evidence Collection Sheet (continued)</a:t>
            </a:r>
          </a:p>
        </p:txBody>
      </p:sp>
      <p:graphicFrame>
        <p:nvGraphicFramePr>
          <p:cNvPr id="183" name="Google Shape;183;p22"/>
          <p:cNvGraphicFramePr/>
          <p:nvPr>
            <p:extLst>
              <p:ext uri="{D42A27DB-BD31-4B8C-83A1-F6EECF244321}">
                <p14:modId xmlns:p14="http://schemas.microsoft.com/office/powerpoint/2010/main" val="3137275898"/>
              </p:ext>
            </p:extLst>
          </p:nvPr>
        </p:nvGraphicFramePr>
        <p:xfrm>
          <a:off x="453975" y="457200"/>
          <a:ext cx="6737400" cy="5994400"/>
        </p:xfrm>
        <a:graphic>
          <a:graphicData uri="http://schemas.openxmlformats.org/drawingml/2006/table">
            <a:tbl>
              <a:tblPr firstRow="1">
                <a:noFill/>
                <a:tableStyleId>{3B029527-9C2D-462C-AE1F-1E13EB004959}</a:tableStyleId>
              </a:tblPr>
              <a:tblGrid>
                <a:gridCol w="1870675">
                  <a:extLst>
                    <a:ext uri="{9D8B030D-6E8A-4147-A177-3AD203B41FA5}">
                      <a16:colId xmlns:a16="http://schemas.microsoft.com/office/drawing/2014/main" val="20000"/>
                    </a:ext>
                  </a:extLst>
                </a:gridCol>
                <a:gridCol w="2284575">
                  <a:extLst>
                    <a:ext uri="{9D8B030D-6E8A-4147-A177-3AD203B41FA5}">
                      <a16:colId xmlns:a16="http://schemas.microsoft.com/office/drawing/2014/main" val="20001"/>
                    </a:ext>
                  </a:extLst>
                </a:gridCol>
                <a:gridCol w="2582150">
                  <a:extLst>
                    <a:ext uri="{9D8B030D-6E8A-4147-A177-3AD203B41FA5}">
                      <a16:colId xmlns:a16="http://schemas.microsoft.com/office/drawing/2014/main" val="20002"/>
                    </a:ext>
                  </a:extLst>
                </a:gridCol>
              </a:tblGrid>
              <a:tr h="42430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3. </a:t>
                      </a:r>
                      <a:endParaRPr sz="1200" b="1" u="none" strike="noStrike" cap="none">
                        <a:highlight>
                          <a:srgbClr val="FFFFFF"/>
                        </a:highlight>
                      </a:endParaRPr>
                    </a:p>
                    <a:p>
                      <a:pPr marL="0" marR="0" lvl="0" indent="0" algn="ctr" rtl="0">
                        <a:lnSpc>
                          <a:spcPct val="115000"/>
                        </a:lnSpc>
                        <a:spcBef>
                          <a:spcPts val="0"/>
                        </a:spcBef>
                        <a:spcAft>
                          <a:spcPts val="0"/>
                        </a:spcAft>
                        <a:buClr>
                          <a:srgbClr val="000000"/>
                        </a:buClr>
                        <a:buSzPts val="1100"/>
                        <a:buFont typeface="Arial"/>
                        <a:buNone/>
                      </a:pPr>
                      <a:endParaRPr sz="1100" b="1"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Part A. Evidence (</a:t>
                      </a:r>
                      <a:r>
                        <a:rPr lang="en-US" sz="1100" b="1"/>
                        <a:t>P</a:t>
                      </a:r>
                      <a:r>
                        <a:rPr lang="en-US" sz="1100" b="1" u="none" strike="noStrike" cap="none"/>
                        <a:t>atterns):</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r>
                        <a:rPr lang="en-US" sz="1100" b="1"/>
                        <a:t>___________________________</a:t>
                      </a:r>
                      <a:endParaRPr sz="1100" b="1"/>
                    </a:p>
                    <a:p>
                      <a:pPr marL="0" marR="0" lvl="0" indent="0" algn="l" rtl="0">
                        <a:lnSpc>
                          <a:spcPct val="100000"/>
                        </a:lnSpc>
                        <a:spcBef>
                          <a:spcPts val="0"/>
                        </a:spcBef>
                        <a:spcAft>
                          <a:spcPts val="0"/>
                        </a:spcAft>
                        <a:buClr>
                          <a:srgbClr val="000000"/>
                        </a:buClr>
                        <a:buSzPts val="1100"/>
                        <a:buFont typeface="Arial"/>
                        <a:buNone/>
                      </a:pPr>
                      <a:endParaRPr sz="1100" b="1"/>
                    </a:p>
                    <a:p>
                      <a:pPr marL="0" marR="0" lvl="0" indent="0" algn="l" rtl="0">
                        <a:lnSpc>
                          <a:spcPct val="100000"/>
                        </a:lnSpc>
                        <a:spcBef>
                          <a:spcPts val="0"/>
                        </a:spcBef>
                        <a:spcAft>
                          <a:spcPts val="0"/>
                        </a:spcAft>
                        <a:buClr>
                          <a:srgbClr val="000000"/>
                        </a:buClr>
                        <a:buSzPts val="1100"/>
                        <a:buFont typeface="Arial"/>
                        <a:buNone/>
                      </a:pPr>
                      <a:endParaRPr sz="1100" b="1"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Part B. (Cause):</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txBody>
                  <a:tcPr marL="63500" marR="63500" marT="63500" marB="63500"/>
                </a:tc>
                <a:extLst>
                  <a:ext uri="{0D108BD9-81ED-4DB2-BD59-A6C34878D82A}">
                    <a16:rowId xmlns:a16="http://schemas.microsoft.com/office/drawing/2014/main" val="10000"/>
                  </a:ext>
                </a:extLst>
              </a:tr>
            </a:tbl>
          </a:graphicData>
        </a:graphic>
      </p:graphicFrame>
      <p:pic>
        <p:nvPicPr>
          <p:cNvPr id="182" name="Google Shape;182;p22" descr="Table with 2 columns and 14 rows titled Data Table 1: Age of Seafloor Rocks from South America to Africa&#10;Row 1 | Column 1: Distance from South America (kilometer)&#10;Row 1 | Column 2: Age of Seafloor Rocks (millions of years)&#10;Row 2 | Column 1: 0&#10;Row 2 | Column 2: 120&#10;Row 3 | Column 1: 500&#10;Row 3 | Column 2: 108&#10;Row 4 | Column 1: 1000&#10;Row 4 | Column 2: 70&#10;Row 5 | Column 1: 1500&#10;Row 5 | Column 2: 42&#10;Row 6 | Column 1: 2000&#10;Row 6 | Column 2: 25&#10;Row 7 | Column 1: 2500&#10;Row 7 | Column 2: 8&#10;Row 8 | Column 1: 2600&#10;Row 8 | Column 2: 2&#10;Row 9 | Column 1: 3000&#10;Row 9 | Column 2: 20&#10;Row 10 | Column 1: 3500&#10;Row 10 | Column 2: 42&#10;Row 11 | Column 1: 4000&#10;Row 11 | Column 2: 70&#10;Row 12 | Column 1: 4500&#10;Row 12 | Column 2: 88&#10;Row 13 | Column 1: 5000&#10;Row 13 | Column 2: 105&#10;Row 14 | Column 1: 5400&#10;Row 14 | Column 2: 114&#10;"/>
          <p:cNvPicPr preferRelativeResize="0"/>
          <p:nvPr/>
        </p:nvPicPr>
        <p:blipFill rotWithShape="1">
          <a:blip r:embed="rId3">
            <a:alphaModFix/>
          </a:blip>
          <a:srcRect l="16451" r="6672" b="2553"/>
          <a:stretch/>
        </p:blipFill>
        <p:spPr>
          <a:xfrm>
            <a:off x="733425" y="887413"/>
            <a:ext cx="638175" cy="1152525"/>
          </a:xfrm>
          <a:prstGeom prst="rect">
            <a:avLst/>
          </a:prstGeom>
          <a:noFill/>
          <a:ln>
            <a:noFill/>
          </a:ln>
        </p:spPr>
      </p:pic>
      <p:pic>
        <p:nvPicPr>
          <p:cNvPr id="181" name="Google Shape;181;p22" descr="Map of the World"/>
          <p:cNvPicPr preferRelativeResize="0"/>
          <p:nvPr/>
        </p:nvPicPr>
        <p:blipFill rotWithShape="1">
          <a:blip r:embed="rId4">
            <a:alphaModFix/>
          </a:blip>
          <a:srcRect l="4606" r="4351" b="32272"/>
          <a:stretch/>
        </p:blipFill>
        <p:spPr>
          <a:xfrm>
            <a:off x="1524000" y="1273175"/>
            <a:ext cx="685800" cy="381001"/>
          </a:xfrm>
          <a:prstGeom prst="rect">
            <a:avLst/>
          </a:prstGeom>
          <a:noFill/>
          <a:ln>
            <a:noFill/>
          </a:ln>
        </p:spPr>
      </p:pic>
      <p:graphicFrame>
        <p:nvGraphicFramePr>
          <p:cNvPr id="184" name="Google Shape;184;p22"/>
          <p:cNvGraphicFramePr/>
          <p:nvPr>
            <p:extLst>
              <p:ext uri="{D42A27DB-BD31-4B8C-83A1-F6EECF244321}">
                <p14:modId xmlns:p14="http://schemas.microsoft.com/office/powerpoint/2010/main" val="2772161010"/>
              </p:ext>
            </p:extLst>
          </p:nvPr>
        </p:nvGraphicFramePr>
        <p:xfrm>
          <a:off x="452363" y="6584940"/>
          <a:ext cx="6740625" cy="2809240"/>
        </p:xfrm>
        <a:graphic>
          <a:graphicData uri="http://schemas.openxmlformats.org/drawingml/2006/table">
            <a:tbl>
              <a:tblPr firstRow="1">
                <a:noFill/>
                <a:tableStyleId>{3B029527-9C2D-462C-AE1F-1E13EB004959}</a:tableStyleId>
              </a:tblPr>
              <a:tblGrid>
                <a:gridCol w="6740625">
                  <a:extLst>
                    <a:ext uri="{9D8B030D-6E8A-4147-A177-3AD203B41FA5}">
                      <a16:colId xmlns:a16="http://schemas.microsoft.com/office/drawing/2014/main" val="20000"/>
                    </a:ext>
                  </a:extLst>
                </a:gridCol>
              </a:tblGrid>
              <a:tr h="27415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4. Evidence:</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_____________________________________________________________________________________</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_____________________________________________________________________________________</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t>_____________________________________________________________________________________</a:t>
                      </a:r>
                      <a:endParaRPr sz="1100" b="1" u="none" strike="noStrike" cap="none"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_____________________________________________________________________________________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_____________________________________________________________________________________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_____________________________________________________________________________________</a:t>
                      </a:r>
                      <a:endParaRPr sz="1100" b="1" dirty="0"/>
                    </a:p>
                    <a:p>
                      <a:pPr marL="0" marR="0" lvl="0" indent="0" algn="l" rtl="0">
                        <a:lnSpc>
                          <a:spcPct val="100000"/>
                        </a:lnSpc>
                        <a:spcBef>
                          <a:spcPts val="0"/>
                        </a:spcBef>
                        <a:spcAft>
                          <a:spcPts val="0"/>
                        </a:spcAft>
                        <a:buClr>
                          <a:srgbClr val="000000"/>
                        </a:buClr>
                        <a:buSzPts val="1100"/>
                        <a:buFont typeface="Arial"/>
                        <a:buNone/>
                      </a:pPr>
                      <a:endParaRPr sz="1100" b="1" dirty="0"/>
                    </a:p>
                    <a:p>
                      <a:pPr marL="0" marR="0" lvl="0" indent="0" algn="l" rtl="0">
                        <a:lnSpc>
                          <a:spcPct val="100000"/>
                        </a:lnSpc>
                        <a:spcBef>
                          <a:spcPts val="0"/>
                        </a:spcBef>
                        <a:spcAft>
                          <a:spcPts val="0"/>
                        </a:spcAft>
                        <a:buClr>
                          <a:srgbClr val="000000"/>
                        </a:buClr>
                        <a:buSzPts val="1100"/>
                        <a:buFont typeface="Arial"/>
                        <a:buNone/>
                      </a:pPr>
                      <a:r>
                        <a:rPr lang="en-US" sz="1100" b="1" dirty="0"/>
                        <a:t>_____________________________________________________________________________________</a:t>
                      </a:r>
                      <a:endParaRPr sz="1200" b="1" u="none" strike="noStrike" cap="none" dirty="0">
                        <a:highlight>
                          <a:srgbClr val="FFFFFF"/>
                        </a:highlight>
                      </a:endParaRPr>
                    </a:p>
                    <a:p>
                      <a:pPr marL="0" marR="0" lvl="0" indent="0" algn="l" rtl="0">
                        <a:lnSpc>
                          <a:spcPct val="100000"/>
                        </a:lnSpc>
                        <a:spcBef>
                          <a:spcPts val="0"/>
                        </a:spcBef>
                        <a:spcAft>
                          <a:spcPts val="0"/>
                        </a:spcAft>
                        <a:buClr>
                          <a:srgbClr val="000000"/>
                        </a:buClr>
                        <a:buSzPts val="1200"/>
                        <a:buFont typeface="Arial"/>
                        <a:buNone/>
                      </a:pPr>
                      <a:endParaRPr sz="1100" b="1" u="none" strike="noStrike" cap="none" dirty="0"/>
                    </a:p>
                  </a:txBody>
                  <a:tcPr marL="63500" marR="63500" marT="63500" marB="63500"/>
                </a:tc>
                <a:extLst>
                  <a:ext uri="{0D108BD9-81ED-4DB2-BD59-A6C34878D82A}">
                    <a16:rowId xmlns:a16="http://schemas.microsoft.com/office/drawing/2014/main" val="10000"/>
                  </a:ext>
                </a:extLst>
              </a:tr>
            </a:tbl>
          </a:graphicData>
        </a:graphic>
      </p:graphicFrame>
      <p:sp>
        <p:nvSpPr>
          <p:cNvPr id="6" name="Google Shape;81;p9">
            <a:extLst>
              <a:ext uri="{FF2B5EF4-FFF2-40B4-BE49-F238E27FC236}">
                <a16:creationId xmlns:a16="http://schemas.microsoft.com/office/drawing/2014/main" id="{4BD5D259-B82A-4305-A6F7-EB365E2BB5DD}"/>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15</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2" name="Title 1">
            <a:extLst>
              <a:ext uri="{FF2B5EF4-FFF2-40B4-BE49-F238E27FC236}">
                <a16:creationId xmlns:a16="http://schemas.microsoft.com/office/drawing/2014/main" id="{09F04A37-10AF-2555-2D09-EC286F7444CB}"/>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Suggestions for Use</a:t>
            </a:r>
          </a:p>
        </p:txBody>
      </p:sp>
      <p:sp>
        <p:nvSpPr>
          <p:cNvPr id="57" name="Google Shape;57;p8"/>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60" name="Google Shape;60;p8">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8">
            <a:extLs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62" name="Google Shape;62;p8">
            <a:extLs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66" name="Google Shape;66;p8"/>
          <p:cNvSpPr txBox="1"/>
          <p:nvPr/>
        </p:nvSpPr>
        <p:spPr>
          <a:xfrm>
            <a:off x="424850" y="1643650"/>
            <a:ext cx="6988800" cy="54960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000" b="1" i="0" u="none" strike="noStrike" cap="none" dirty="0">
                <a:solidFill>
                  <a:srgbClr val="293983"/>
                </a:solidFill>
                <a:latin typeface="Calibri"/>
                <a:ea typeface="Calibri"/>
                <a:cs typeface="Calibri"/>
                <a:sym typeface="Calibri"/>
              </a:rPr>
              <a:t>Suggestions for Use</a:t>
            </a:r>
            <a:endParaRPr sz="10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chemeClr val="dk1"/>
              </a:buClr>
              <a:buSzPts val="1100"/>
              <a:buFont typeface="Arial"/>
              <a:buNone/>
            </a:pPr>
            <a:r>
              <a:rPr lang="en-US" sz="1000" b="0" i="0" u="none" strike="noStrike" cap="none" dirty="0">
                <a:solidFill>
                  <a:srgbClr val="231F20"/>
                </a:solidFill>
                <a:latin typeface="Calibri"/>
                <a:ea typeface="Calibri"/>
                <a:cs typeface="Calibri"/>
                <a:sym typeface="Calibri"/>
              </a:rPr>
              <a:t>This task could be used during instruction as a formative assessment to give students an opportunity to apply their learning in context or as a summative task as an outcome of their learning. It can be used to make inferences about students’ ability to engage in components of science and engineering practices and crosscutting concepts together to sense-make. Students need additional opportunities to demonstrate their knowledge and use of grade-level science and engineering practices and crosscutting concepts together with disciplinary core ideas before inferences can be made about their mastery of those elements. </a:t>
            </a:r>
            <a:endParaRPr sz="10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000" b="1" i="0" u="none" strike="noStrike" cap="none" dirty="0">
                <a:solidFill>
                  <a:srgbClr val="293983"/>
                </a:solidFill>
                <a:latin typeface="Calibri"/>
                <a:ea typeface="Calibri"/>
                <a:cs typeface="Calibri"/>
                <a:sym typeface="Calibri"/>
              </a:rPr>
              <a:t>Assumptions</a:t>
            </a:r>
            <a:endParaRPr sz="10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None/>
            </a:pPr>
            <a:r>
              <a:rPr lang="en-US" sz="1000" b="0" i="0" u="none" strike="noStrike" cap="none" dirty="0">
                <a:solidFill>
                  <a:srgbClr val="231F20"/>
                </a:solidFill>
                <a:latin typeface="Calibri"/>
                <a:ea typeface="Calibri"/>
                <a:cs typeface="Calibri"/>
                <a:sym typeface="Calibri"/>
              </a:rPr>
              <a:t>Students should have prior knowledge of constructing explanations using data or representations. Students should also have knowledge that graphs, charts, and images can be used to identify patterns in data. Plate boundaries are intentionally not included in the task in order to require students to use the evidence from prompts to determine the explanations instead of being able to answer “because of plate tectonics” for each explanation. Spatial reasoning might be a challenge for some students. It might be difficult to understand that the shapes in the graphics represent fossils or rock types.</a:t>
            </a:r>
            <a:endParaRPr sz="10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1100"/>
              <a:buFont typeface="Arial"/>
              <a:buNone/>
            </a:pPr>
            <a:endParaRPr sz="1000" b="0" i="0" u="none" strike="noStrike" cap="none" dirty="0">
              <a:solidFill>
                <a:srgbClr val="231F2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000" b="1" i="0" u="none" strike="noStrike" cap="none" dirty="0">
                <a:solidFill>
                  <a:srgbClr val="293983"/>
                </a:solidFill>
                <a:latin typeface="Calibri"/>
                <a:ea typeface="Calibri"/>
                <a:cs typeface="Calibri"/>
                <a:sym typeface="Calibri"/>
              </a:rPr>
              <a:t>Logistics</a:t>
            </a:r>
            <a:endParaRPr sz="1000" b="1" i="0" u="none" strike="noStrike" cap="none" dirty="0">
              <a:solidFill>
                <a:srgbClr val="293983"/>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r>
              <a:rPr lang="en-US" sz="1000" b="0" i="0" u="none" strike="noStrike" cap="none" dirty="0">
                <a:solidFill>
                  <a:srgbClr val="231F20"/>
                </a:solidFill>
                <a:latin typeface="Calibri"/>
                <a:ea typeface="Calibri"/>
                <a:cs typeface="Calibri"/>
                <a:sym typeface="Calibri"/>
              </a:rPr>
              <a:t>The duration of the task depends on the length of the class period and could span 1-2 two class periods. Prep work would include printing the teacher directions, teacher guide with grading rubrics, and task sheets for the students.</a:t>
            </a: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r>
              <a:rPr lang="en-US" sz="1000" b="1" i="0" u="none" strike="noStrike" cap="none" dirty="0">
                <a:solidFill>
                  <a:srgbClr val="293983"/>
                </a:solidFill>
                <a:latin typeface="Calibri"/>
                <a:ea typeface="Calibri"/>
                <a:cs typeface="Calibri"/>
                <a:sym typeface="Calibri"/>
              </a:rPr>
              <a:t>Task and Rubric Scoring</a:t>
            </a:r>
            <a:endParaRPr sz="1000" b="1" i="0" u="none" strike="noStrike" cap="none" dirty="0">
              <a:solidFill>
                <a:srgbClr val="293983"/>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r>
              <a:rPr lang="en-US" sz="1000" b="0" i="0" u="none" strike="noStrike" cap="none" dirty="0">
                <a:solidFill>
                  <a:srgbClr val="231F20"/>
                </a:solidFill>
                <a:latin typeface="Calibri"/>
                <a:ea typeface="Calibri"/>
                <a:cs typeface="Calibri"/>
                <a:sym typeface="Calibri"/>
              </a:rPr>
              <a:t>On the pages that follow, you’ll find a scoring rubric and feedback guide for each prompt. After scoring each prompt, the following criteria is designed for numerical grading guidance and can be adapted to fit your grading scales. </a:t>
            </a:r>
            <a:endParaRPr sz="1000" b="0" i="0" u="none" strike="noStrike" cap="none" dirty="0">
              <a:solidFill>
                <a:srgbClr val="231F20"/>
              </a:solidFill>
              <a:latin typeface="Calibri"/>
              <a:ea typeface="Calibri"/>
              <a:cs typeface="Calibri"/>
              <a:sym typeface="Calibri"/>
            </a:endParaRPr>
          </a:p>
          <a:p>
            <a:pPr marL="0" marR="215900" lvl="0" indent="0" algn="l" rtl="0">
              <a:lnSpc>
                <a:spcPct val="120000"/>
              </a:lnSpc>
              <a:spcBef>
                <a:spcPts val="1000"/>
              </a:spcBef>
              <a:spcAft>
                <a:spcPts val="0"/>
              </a:spcAft>
              <a:buClr>
                <a:schemeClr val="dk1"/>
              </a:buClr>
              <a:buSzPts val="1100"/>
              <a:buFont typeface="Arial"/>
              <a:buNone/>
            </a:pPr>
            <a:r>
              <a:rPr lang="en-US" sz="1000" b="0" i="0" u="none" strike="noStrike" cap="none" dirty="0">
                <a:solidFill>
                  <a:srgbClr val="231F20"/>
                </a:solidFill>
                <a:latin typeface="Calibri"/>
                <a:ea typeface="Calibri"/>
                <a:cs typeface="Calibri"/>
                <a:sym typeface="Calibri"/>
              </a:rPr>
              <a:t>There are a total of 18 possible points. The rubric is designed as a plus 1 system, whereas students demonstrate levels of mastery towards each question, they receive one point for each part of their answers. The following grading criteria is completely optional based upon your classroom grading practices. </a:t>
            </a: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1000" b="0" i="0" u="none" strike="noStrike" cap="none" dirty="0">
              <a:solidFill>
                <a:srgbClr val="231F20"/>
              </a:solidFill>
              <a:latin typeface="Calibri"/>
              <a:ea typeface="Calibri"/>
              <a:cs typeface="Calibri"/>
              <a:sym typeface="Calibri"/>
            </a:endParaRPr>
          </a:p>
          <a:p>
            <a:pPr marL="0" marR="212090" lvl="0" indent="0" algn="l" rtl="0">
              <a:lnSpc>
                <a:spcPct val="120300"/>
              </a:lnSpc>
              <a:spcBef>
                <a:spcPts val="795"/>
              </a:spcBef>
              <a:spcAft>
                <a:spcPts val="0"/>
              </a:spcAft>
              <a:buClr>
                <a:srgbClr val="000000"/>
              </a:buClr>
              <a:buSzPts val="900"/>
              <a:buFont typeface="Arial"/>
              <a:buNone/>
            </a:pPr>
            <a:endParaRPr sz="1000" b="0" i="0" u="none" strike="noStrike" cap="none" dirty="0">
              <a:solidFill>
                <a:srgbClr val="231F20"/>
              </a:solidFill>
              <a:latin typeface="Calibri"/>
              <a:ea typeface="Calibri"/>
              <a:cs typeface="Calibri"/>
              <a:sym typeface="Calibri"/>
            </a:endParaRPr>
          </a:p>
          <a:p>
            <a:pPr marL="12700" marR="212090" lvl="0" indent="0" algn="l" rtl="0">
              <a:lnSpc>
                <a:spcPct val="120300"/>
              </a:lnSpc>
              <a:spcBef>
                <a:spcPts val="795"/>
              </a:spcBef>
              <a:spcAft>
                <a:spcPts val="0"/>
              </a:spcAft>
              <a:buClr>
                <a:srgbClr val="000000"/>
              </a:buClr>
              <a:buSzPts val="900"/>
              <a:buFont typeface="Arial"/>
              <a:buNone/>
            </a:pPr>
            <a:r>
              <a:rPr lang="en-US" sz="1000" b="0" i="0" u="none" strike="noStrike" cap="none" dirty="0">
                <a:solidFill>
                  <a:srgbClr val="231F20"/>
                </a:solidFill>
                <a:latin typeface="Calibri"/>
                <a:ea typeface="Calibri"/>
                <a:cs typeface="Calibri"/>
                <a:sym typeface="Calibri"/>
              </a:rPr>
              <a:t>.</a:t>
            </a:r>
            <a:endParaRPr sz="1000" b="1" i="0" u="none" strike="noStrike" cap="none" dirty="0">
              <a:solidFill>
                <a:srgbClr val="293983"/>
              </a:solidFill>
              <a:latin typeface="Calibri"/>
              <a:ea typeface="Calibri"/>
              <a:cs typeface="Calibri"/>
              <a:sym typeface="Calibri"/>
            </a:endParaRPr>
          </a:p>
        </p:txBody>
      </p:sp>
      <p:sp>
        <p:nvSpPr>
          <p:cNvPr id="70" name="Google Shape;70;p8"/>
          <p:cNvSpPr txBox="1"/>
          <p:nvPr/>
        </p:nvSpPr>
        <p:spPr>
          <a:xfrm>
            <a:off x="1052461" y="7001202"/>
            <a:ext cx="1190700" cy="22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Calibri"/>
                <a:ea typeface="Calibri"/>
                <a:cs typeface="Calibri"/>
                <a:sym typeface="Calibri"/>
              </a:rPr>
              <a:t>Grading Criteria</a:t>
            </a:r>
            <a:endParaRPr sz="1000" b="0" i="0" u="none" strike="noStrike" cap="none">
              <a:solidFill>
                <a:srgbClr val="000000"/>
              </a:solidFill>
              <a:latin typeface="Calibri"/>
              <a:ea typeface="Calibri"/>
              <a:cs typeface="Calibri"/>
              <a:sym typeface="Calibri"/>
            </a:endParaRPr>
          </a:p>
        </p:txBody>
      </p:sp>
      <p:sp>
        <p:nvSpPr>
          <p:cNvPr id="68" name="Google Shape;68;p8"/>
          <p:cNvSpPr txBox="1"/>
          <p:nvPr/>
        </p:nvSpPr>
        <p:spPr>
          <a:xfrm>
            <a:off x="418411" y="7229802"/>
            <a:ext cx="1268100" cy="156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  18/18 - 100%</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17/18 - 94%</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16/18 - 89%</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15/18 - 83%</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14/18 - 78%</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13/18 - 72%</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12/18 - 67%</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11/18 - 61%</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Calibri"/>
                <a:ea typeface="Calibri"/>
                <a:cs typeface="Calibri"/>
                <a:sym typeface="Calibri"/>
              </a:rPr>
              <a:t>10/18 - 56%</a:t>
            </a: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 name="Google Shape;69;p8"/>
          <p:cNvSpPr txBox="1"/>
          <p:nvPr/>
        </p:nvSpPr>
        <p:spPr>
          <a:xfrm>
            <a:off x="1647811" y="7229802"/>
            <a:ext cx="914400" cy="156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Calibri"/>
                <a:ea typeface="Calibri"/>
                <a:cs typeface="Calibri"/>
                <a:sym typeface="Calibri"/>
              </a:rPr>
              <a:t>9/18 - 50%</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Calibri"/>
                <a:ea typeface="Calibri"/>
                <a:cs typeface="Calibri"/>
                <a:sym typeface="Calibri"/>
              </a:rPr>
              <a:t>8/18 - 44%</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Calibri"/>
                <a:ea typeface="Calibri"/>
                <a:cs typeface="Calibri"/>
                <a:sym typeface="Calibri"/>
              </a:rPr>
              <a:t>7/18 - 39%</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6/18 - 33%</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5/18 - 28%</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4/18 - 22%</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3/18 - 17%</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2/18 - 11%</a:t>
            </a:r>
            <a:endParaRPr sz="1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Calibri"/>
                <a:ea typeface="Calibri"/>
                <a:cs typeface="Calibri"/>
                <a:sym typeface="Calibri"/>
              </a:rPr>
              <a:t>1/18 - 6%</a:t>
            </a:r>
            <a:endParaRPr sz="1000" b="0" i="0" u="none" strike="noStrike" cap="none" dirty="0">
              <a:solidFill>
                <a:schemeClr val="dk1"/>
              </a:solidFill>
              <a:latin typeface="Calibri"/>
              <a:ea typeface="Calibri"/>
              <a:cs typeface="Calibri"/>
              <a:sym typeface="Calibri"/>
            </a:endParaRPr>
          </a:p>
        </p:txBody>
      </p:sp>
      <p:sp>
        <p:nvSpPr>
          <p:cNvPr id="63" name="Google Shape;63;p8"/>
          <p:cNvSpPr txBox="1"/>
          <p:nvPr/>
        </p:nvSpPr>
        <p:spPr>
          <a:xfrm>
            <a:off x="7313163" y="9595950"/>
            <a:ext cx="113700" cy="156300"/>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2</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2" name="Title 1">
            <a:extLst>
              <a:ext uri="{FF2B5EF4-FFF2-40B4-BE49-F238E27FC236}">
                <a16:creationId xmlns:a16="http://schemas.microsoft.com/office/drawing/2014/main" id="{233AA187-EFF0-33DE-B0EB-ACF626FFA43C}"/>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Traveling </a:t>
            </a:r>
            <a:r>
              <a:rPr lang="en-US" dirty="0" err="1"/>
              <a:t>Kannemeyeria</a:t>
            </a:r>
            <a:endParaRPr lang="en-US" dirty="0"/>
          </a:p>
        </p:txBody>
      </p:sp>
      <p:sp>
        <p:nvSpPr>
          <p:cNvPr id="75" name="Google Shape;75;p9"/>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78" name="Google Shape;78;p9">
            <a:extLs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9">
            <a:extLs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0" name="Google Shape;80;p9">
            <a:extLs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86" name="Google Shape;86;p9"/>
          <p:cNvSpPr txBox="1"/>
          <p:nvPr/>
        </p:nvSpPr>
        <p:spPr>
          <a:xfrm>
            <a:off x="423139" y="1584992"/>
            <a:ext cx="6813600" cy="101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b="1" i="0" u="sng" strike="noStrike" cap="none" dirty="0">
                <a:solidFill>
                  <a:srgbClr val="000000"/>
                </a:solidFill>
                <a:latin typeface="Calibri"/>
                <a:ea typeface="Calibri"/>
                <a:cs typeface="Calibri"/>
                <a:sym typeface="Calibri"/>
              </a:rPr>
              <a:t>Traveling </a:t>
            </a:r>
            <a:r>
              <a:rPr lang="en-US" b="1" i="0" u="sng" strike="noStrike" cap="none" dirty="0" err="1">
                <a:solidFill>
                  <a:srgbClr val="000000"/>
                </a:solidFill>
                <a:latin typeface="Calibri"/>
                <a:ea typeface="Calibri"/>
                <a:cs typeface="Calibri"/>
                <a:sym typeface="Calibri"/>
              </a:rPr>
              <a:t>Kannemeyeria</a:t>
            </a:r>
            <a:endParaRPr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000" i="0" u="none" strike="noStrike" cap="none" dirty="0">
                <a:solidFill>
                  <a:srgbClr val="000000"/>
                </a:solidFill>
                <a:latin typeface="Calibri"/>
                <a:ea typeface="Calibri"/>
                <a:cs typeface="Calibri"/>
                <a:sym typeface="Calibri"/>
              </a:rPr>
              <a:t>One of the greatest survivors in all of Earth’s history was a humble creature named </a:t>
            </a:r>
            <a:r>
              <a:rPr lang="en-US" sz="1000" i="1" u="none" strike="noStrike" cap="none" dirty="0">
                <a:solidFill>
                  <a:srgbClr val="000000"/>
                </a:solidFill>
                <a:latin typeface="Calibri"/>
                <a:ea typeface="Calibri"/>
                <a:cs typeface="Calibri"/>
                <a:sym typeface="Calibri"/>
              </a:rPr>
              <a:t>Kannemeyerid</a:t>
            </a:r>
            <a:r>
              <a:rPr lang="en-US" sz="1000" i="0" u="none" strike="noStrike" cap="none" dirty="0">
                <a:solidFill>
                  <a:srgbClr val="000000"/>
                </a:solidFill>
                <a:latin typeface="Calibri"/>
                <a:ea typeface="Calibri"/>
                <a:cs typeface="Calibri"/>
                <a:sym typeface="Calibri"/>
              </a:rPr>
              <a:t> (</a:t>
            </a:r>
            <a:r>
              <a:rPr lang="en-US" sz="1000" i="0" u="none" strike="noStrike" cap="none" dirty="0" err="1">
                <a:solidFill>
                  <a:srgbClr val="000000"/>
                </a:solidFill>
                <a:latin typeface="Calibri"/>
                <a:ea typeface="Calibri"/>
                <a:cs typeface="Calibri"/>
                <a:sym typeface="Calibri"/>
              </a:rPr>
              <a:t>Kannemeyeria</a:t>
            </a:r>
            <a:r>
              <a:rPr lang="en-US" sz="1000" i="0" u="none" strike="noStrike" cap="none" dirty="0">
                <a:solidFill>
                  <a:srgbClr val="000000"/>
                </a:solidFill>
                <a:latin typeface="Calibri"/>
                <a:ea typeface="Calibri"/>
                <a:cs typeface="Calibri"/>
                <a:sym typeface="Calibri"/>
              </a:rPr>
              <a:t> in groups). Fossils of </a:t>
            </a:r>
            <a:r>
              <a:rPr lang="en-US" sz="1000" i="0" u="none" strike="noStrike" cap="none" dirty="0" err="1">
                <a:solidFill>
                  <a:srgbClr val="000000"/>
                </a:solidFill>
                <a:latin typeface="Calibri"/>
                <a:ea typeface="Calibri"/>
                <a:cs typeface="Calibri"/>
                <a:sym typeface="Calibri"/>
              </a:rPr>
              <a:t>Kannemeyeria</a:t>
            </a:r>
            <a:r>
              <a:rPr lang="en-US" sz="1000" i="0" u="none" strike="noStrike" cap="none" dirty="0">
                <a:solidFill>
                  <a:srgbClr val="000000"/>
                </a:solidFill>
                <a:latin typeface="Calibri"/>
                <a:ea typeface="Calibri"/>
                <a:cs typeface="Calibri"/>
                <a:sym typeface="Calibri"/>
              </a:rPr>
              <a:t> are currently found in rock layers across North America, South America, Africa, and Asia.</a:t>
            </a:r>
            <a:endParaRPr sz="10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87" name="Google Shape;87;p9" descr="Map of the World with dark circles in North America, South America, Africa, and Asia"/>
          <p:cNvPicPr preferRelativeResize="0"/>
          <p:nvPr/>
        </p:nvPicPr>
        <p:blipFill rotWithShape="1">
          <a:blip r:embed="rId4">
            <a:alphaModFix/>
          </a:blip>
          <a:srcRect b="33590"/>
          <a:stretch/>
        </p:blipFill>
        <p:spPr>
          <a:xfrm>
            <a:off x="405200" y="2992419"/>
            <a:ext cx="5895974" cy="2943225"/>
          </a:xfrm>
          <a:prstGeom prst="rect">
            <a:avLst/>
          </a:prstGeom>
          <a:noFill/>
          <a:ln>
            <a:noFill/>
          </a:ln>
        </p:spPr>
      </p:pic>
      <p:pic>
        <p:nvPicPr>
          <p:cNvPr id="20" name="Picture 19" descr="Kannemeyeria">
            <a:extLst>
              <a:ext uri="{FF2B5EF4-FFF2-40B4-BE49-F238E27FC236}">
                <a16:creationId xmlns:a16="http://schemas.microsoft.com/office/drawing/2014/main" id="{E383909F-6FB4-4FD7-A475-579F5A5ECF2B}"/>
              </a:ext>
            </a:extLst>
          </p:cNvPr>
          <p:cNvPicPr/>
          <p:nvPr/>
        </p:nvPicPr>
        <p:blipFill>
          <a:blip r:embed="rId5">
            <a:extLst>
              <a:ext uri="{28A0092B-C50C-407E-A947-70E740481C1C}">
                <a14:useLocalDpi xmlns:a14="http://schemas.microsoft.com/office/drawing/2010/main" val="0"/>
              </a:ext>
            </a:extLst>
          </a:blip>
          <a:stretch>
            <a:fillRect/>
          </a:stretch>
        </p:blipFill>
        <p:spPr>
          <a:xfrm>
            <a:off x="5885873" y="2393604"/>
            <a:ext cx="1848853" cy="1048854"/>
          </a:xfrm>
          <a:prstGeom prst="rect">
            <a:avLst/>
          </a:prstGeom>
        </p:spPr>
      </p:pic>
      <p:sp>
        <p:nvSpPr>
          <p:cNvPr id="21" name="Text Box 2">
            <a:extLst>
              <a:ext uri="{FF2B5EF4-FFF2-40B4-BE49-F238E27FC236}">
                <a16:creationId xmlns:a16="http://schemas.microsoft.com/office/drawing/2014/main" id="{5EC13FBB-ACEF-4F3A-8811-A6CE512A85E9}"/>
              </a:ext>
              <a:ext uri="{C183D7F6-B498-43B3-948B-1728B52AA6E4}">
                <adec:decorative xmlns:adec="http://schemas.microsoft.com/office/drawing/2017/decorative" val="1"/>
              </a:ext>
            </a:extLst>
          </p:cNvPr>
          <p:cNvSpPr txBox="1">
            <a:spLocks noChangeArrowheads="1"/>
          </p:cNvSpPr>
          <p:nvPr/>
        </p:nvSpPr>
        <p:spPr bwMode="auto">
          <a:xfrm>
            <a:off x="6637504" y="3514221"/>
            <a:ext cx="988695" cy="2609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900" dirty="0">
                <a:effectLst/>
                <a:latin typeface="Calibri" panose="020F0502020204030204" pitchFamily="34" charset="0"/>
                <a:ea typeface="Arial" panose="020B0604020202020204" pitchFamily="34" charset="0"/>
              </a:rPr>
              <a:t>© N. Tamura</a:t>
            </a:r>
            <a:endParaRPr lang="en-US" sz="1100" dirty="0">
              <a:effectLst/>
              <a:latin typeface="Arial" panose="020B0604020202020204" pitchFamily="34" charset="0"/>
              <a:ea typeface="Arial" panose="020B0604020202020204" pitchFamily="34" charset="0"/>
            </a:endParaRPr>
          </a:p>
        </p:txBody>
      </p:sp>
      <p:sp>
        <p:nvSpPr>
          <p:cNvPr id="89" name="Google Shape;89;p9"/>
          <p:cNvSpPr txBox="1"/>
          <p:nvPr/>
        </p:nvSpPr>
        <p:spPr>
          <a:xfrm>
            <a:off x="405200" y="5905775"/>
            <a:ext cx="5762700" cy="43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00" i="1" dirty="0">
                <a:solidFill>
                  <a:srgbClr val="000000"/>
                </a:solidFill>
                <a:effectLst/>
                <a:latin typeface="Calibri" panose="020F0502020204030204" pitchFamily="34" charset="0"/>
                <a:ea typeface="Arial" panose="020B0604020202020204" pitchFamily="34" charset="0"/>
              </a:rPr>
              <a:t>Copyright © 2020 Printable Map Collection. Theme by AdSensia.com.</a:t>
            </a:r>
            <a:br>
              <a:rPr lang="en-US" sz="1000" b="1" i="0" u="none" strike="noStrike" cap="none" dirty="0">
                <a:solidFill>
                  <a:srgbClr val="222222"/>
                </a:solidFill>
                <a:highlight>
                  <a:srgbClr val="FFFFFF"/>
                </a:highlight>
                <a:latin typeface="Calibri"/>
                <a:ea typeface="Calibri"/>
                <a:cs typeface="Calibri"/>
                <a:sym typeface="Calibri"/>
              </a:rPr>
            </a:br>
            <a:r>
              <a:rPr lang="en-US" sz="1000" b="1" i="0" u="none" strike="noStrike" cap="none" dirty="0">
                <a:solidFill>
                  <a:srgbClr val="222222"/>
                </a:solidFill>
                <a:highlight>
                  <a:srgbClr val="FFFFFF"/>
                </a:highlight>
                <a:latin typeface="Calibri"/>
                <a:ea typeface="Calibri"/>
                <a:cs typeface="Calibri"/>
                <a:sym typeface="Calibri"/>
              </a:rPr>
              <a:t>The dots on the map above show the current location of most </a:t>
            </a:r>
            <a:r>
              <a:rPr lang="en-US" sz="1000" b="1" dirty="0" err="1">
                <a:solidFill>
                  <a:srgbClr val="222222"/>
                </a:solidFill>
                <a:highlight>
                  <a:srgbClr val="FFFFFF"/>
                </a:highlight>
                <a:latin typeface="Calibri"/>
                <a:ea typeface="Calibri"/>
                <a:cs typeface="Calibri"/>
                <a:sym typeface="Calibri"/>
              </a:rPr>
              <a:t>Kannemeyeria</a:t>
            </a:r>
            <a:r>
              <a:rPr lang="en-US" sz="1000" b="1" i="0" u="none" strike="noStrike" cap="none" dirty="0">
                <a:solidFill>
                  <a:srgbClr val="222222"/>
                </a:solidFill>
                <a:highlight>
                  <a:srgbClr val="FFFFFF"/>
                </a:highlight>
                <a:latin typeface="Calibri"/>
                <a:ea typeface="Calibri"/>
                <a:cs typeface="Calibri"/>
                <a:sym typeface="Calibri"/>
              </a:rPr>
              <a:t> fossils.</a:t>
            </a:r>
            <a:endParaRPr sz="1000" b="1" i="0" u="none" strike="noStrike" cap="none" dirty="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pic>
        <p:nvPicPr>
          <p:cNvPr id="17" name="Google Shape;94;p10" descr="Kannemeyeria skeleton">
            <a:extLst>
              <a:ext uri="{FF2B5EF4-FFF2-40B4-BE49-F238E27FC236}">
                <a16:creationId xmlns:a16="http://schemas.microsoft.com/office/drawing/2014/main" id="{AB81FBE8-1663-487D-8364-F217C884C897}"/>
              </a:ext>
            </a:extLst>
          </p:cNvPr>
          <p:cNvPicPr preferRelativeResize="0"/>
          <p:nvPr/>
        </p:nvPicPr>
        <p:blipFill rotWithShape="1">
          <a:blip r:embed="rId6">
            <a:alphaModFix/>
          </a:blip>
          <a:srcRect/>
          <a:stretch/>
        </p:blipFill>
        <p:spPr>
          <a:xfrm>
            <a:off x="438876" y="6434121"/>
            <a:ext cx="2419350" cy="2247900"/>
          </a:xfrm>
          <a:prstGeom prst="rect">
            <a:avLst/>
          </a:prstGeom>
          <a:noFill/>
          <a:ln>
            <a:noFill/>
          </a:ln>
        </p:spPr>
      </p:pic>
      <p:sp>
        <p:nvSpPr>
          <p:cNvPr id="23" name="Text Box 2">
            <a:extLst>
              <a:ext uri="{FF2B5EF4-FFF2-40B4-BE49-F238E27FC236}">
                <a16:creationId xmlns:a16="http://schemas.microsoft.com/office/drawing/2014/main" id="{9CC4736B-CE10-44E9-A143-FBB6E7177B4D}"/>
              </a:ext>
              <a:ext uri="{C183D7F6-B498-43B3-948B-1728B52AA6E4}">
                <adec:decorative xmlns:adec="http://schemas.microsoft.com/office/drawing/2017/decorative" val="1"/>
              </a:ext>
            </a:extLst>
          </p:cNvPr>
          <p:cNvSpPr txBox="1">
            <a:spLocks noChangeArrowheads="1"/>
          </p:cNvSpPr>
          <p:nvPr/>
        </p:nvSpPr>
        <p:spPr bwMode="auto">
          <a:xfrm>
            <a:off x="381726" y="8729754"/>
            <a:ext cx="2719284" cy="36638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800" i="1" dirty="0">
                <a:effectLst/>
                <a:latin typeface="Calibri" panose="020F0502020204030204" pitchFamily="34" charset="0"/>
                <a:ea typeface="Arial" panose="020B0604020202020204" pitchFamily="34" charset="0"/>
              </a:rPr>
              <a:t>Copyright © </a:t>
            </a:r>
            <a:r>
              <a:rPr lang="en-US" sz="800" i="1" dirty="0" err="1">
                <a:effectLst/>
                <a:latin typeface="Calibri" panose="020F0502020204030204" pitchFamily="34" charset="0"/>
                <a:ea typeface="Arial" panose="020B0604020202020204" pitchFamily="34" charset="0"/>
              </a:rPr>
              <a:t>Torene</a:t>
            </a:r>
            <a:r>
              <a:rPr lang="en-US" sz="800" i="1" dirty="0">
                <a:effectLst/>
                <a:latin typeface="Calibri" panose="020F0502020204030204" pitchFamily="34" charset="0"/>
                <a:ea typeface="Arial" panose="020B0604020202020204" pitchFamily="34" charset="0"/>
              </a:rPr>
              <a:t> Project. Retrieved from </a:t>
            </a:r>
            <a:r>
              <a:rPr lang="en-US" sz="800" i="1" u="sng" dirty="0">
                <a:solidFill>
                  <a:srgbClr val="0000FF"/>
                </a:solidFill>
                <a:effectLst/>
                <a:latin typeface="Calibri" panose="020F0502020204030204" pitchFamily="34" charset="0"/>
                <a:ea typeface="Arial" panose="020B0604020202020204" pitchFamily="34" charset="0"/>
                <a:hlinkClick r:id="rId7"/>
              </a:rPr>
              <a:t>www.torenecapital.com/dinosaurs-from-dawn-to-extinction</a:t>
            </a:r>
            <a:r>
              <a:rPr lang="en-US" sz="800" i="1" dirty="0">
                <a:effectLst/>
                <a:latin typeface="Calibri" panose="020F0502020204030204" pitchFamily="34" charset="0"/>
                <a:ea typeface="Arial" panose="020B0604020202020204" pitchFamily="34" charset="0"/>
              </a:rPr>
              <a:t> </a:t>
            </a:r>
            <a:endParaRPr lang="en-US" sz="1050" dirty="0">
              <a:effectLst/>
              <a:latin typeface="Arial" panose="020B0604020202020204" pitchFamily="34" charset="0"/>
              <a:ea typeface="Arial" panose="020B0604020202020204" pitchFamily="34" charset="0"/>
            </a:endParaRPr>
          </a:p>
        </p:txBody>
      </p:sp>
      <p:sp>
        <p:nvSpPr>
          <p:cNvPr id="18" name="Google Shape;95;p10">
            <a:extLst>
              <a:ext uri="{FF2B5EF4-FFF2-40B4-BE49-F238E27FC236}">
                <a16:creationId xmlns:a16="http://schemas.microsoft.com/office/drawing/2014/main" id="{FB2BA237-CF88-459D-8921-E304F8D0D6EB}"/>
              </a:ext>
            </a:extLst>
          </p:cNvPr>
          <p:cNvSpPr txBox="1"/>
          <p:nvPr/>
        </p:nvSpPr>
        <p:spPr>
          <a:xfrm>
            <a:off x="2915376" y="6682665"/>
            <a:ext cx="4467300" cy="1804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000" i="0" u="none" strike="noStrike" cap="none" dirty="0" err="1">
                <a:solidFill>
                  <a:srgbClr val="222222"/>
                </a:solidFill>
                <a:highlight>
                  <a:srgbClr val="FFFFFF"/>
                </a:highlight>
                <a:latin typeface="Calibri"/>
                <a:ea typeface="Calibri"/>
                <a:cs typeface="Calibri"/>
                <a:sym typeface="Calibri"/>
              </a:rPr>
              <a:t>Kannemeyeri</a:t>
            </a:r>
            <a:r>
              <a:rPr lang="en-US" sz="1000" dirty="0" err="1">
                <a:solidFill>
                  <a:srgbClr val="222222"/>
                </a:solidFill>
                <a:highlight>
                  <a:srgbClr val="FFFFFF"/>
                </a:highlight>
                <a:latin typeface="Calibri"/>
                <a:ea typeface="Calibri"/>
                <a:cs typeface="Calibri"/>
                <a:sym typeface="Calibri"/>
              </a:rPr>
              <a:t>a</a:t>
            </a:r>
            <a:r>
              <a:rPr lang="en-US" sz="1000" i="0" u="none" strike="noStrike" cap="none" dirty="0">
                <a:solidFill>
                  <a:srgbClr val="222222"/>
                </a:solidFill>
                <a:highlight>
                  <a:srgbClr val="FFFFFF"/>
                </a:highlight>
                <a:latin typeface="Calibri"/>
                <a:ea typeface="Calibri"/>
                <a:cs typeface="Calibri"/>
                <a:sym typeface="Calibri"/>
              </a:rPr>
              <a:t> are extinct therapsid (mammal-like reptiles) that lived approximately 250 million to 230 million years ago, during the Early to Middle Triassic Period. Data from the fossils describe </a:t>
            </a:r>
            <a:r>
              <a:rPr lang="en-US" sz="1000" i="0" u="none" strike="noStrike" cap="none" dirty="0" err="1">
                <a:solidFill>
                  <a:srgbClr val="222222"/>
                </a:solidFill>
                <a:highlight>
                  <a:srgbClr val="FFFFFF"/>
                </a:highlight>
                <a:latin typeface="Calibri"/>
                <a:ea typeface="Calibri"/>
                <a:cs typeface="Calibri"/>
                <a:sym typeface="Calibri"/>
              </a:rPr>
              <a:t>Kannemeyeri</a:t>
            </a:r>
            <a:r>
              <a:rPr lang="en-US" sz="1000" dirty="0" err="1">
                <a:solidFill>
                  <a:srgbClr val="222222"/>
                </a:solidFill>
                <a:highlight>
                  <a:srgbClr val="FFFFFF"/>
                </a:highlight>
                <a:latin typeface="Calibri"/>
                <a:ea typeface="Calibri"/>
                <a:cs typeface="Calibri"/>
                <a:sym typeface="Calibri"/>
              </a:rPr>
              <a:t>a</a:t>
            </a:r>
            <a:r>
              <a:rPr lang="en-US" sz="1000" i="0" u="none" strike="noStrike" cap="none" dirty="0">
                <a:solidFill>
                  <a:srgbClr val="222222"/>
                </a:solidFill>
                <a:highlight>
                  <a:srgbClr val="FFFFFF"/>
                </a:highlight>
                <a:latin typeface="Calibri"/>
                <a:ea typeface="Calibri"/>
                <a:cs typeface="Calibri"/>
                <a:sym typeface="Calibri"/>
              </a:rPr>
              <a:t> as herbivores (plant eater). They were about the size of an ox or large cow, about 3 meters long, and weighed approximately 90 kg (about 200 pounds). </a:t>
            </a:r>
            <a:r>
              <a:rPr lang="en-US" sz="1000" i="0" u="none" strike="noStrike" cap="none" dirty="0" err="1">
                <a:solidFill>
                  <a:srgbClr val="222222"/>
                </a:solidFill>
                <a:highlight>
                  <a:srgbClr val="FFFFFF"/>
                </a:highlight>
                <a:latin typeface="Calibri"/>
                <a:ea typeface="Calibri"/>
                <a:cs typeface="Calibri"/>
                <a:sym typeface="Calibri"/>
              </a:rPr>
              <a:t>Kannemeyeri</a:t>
            </a:r>
            <a:r>
              <a:rPr lang="en-US" sz="1000" dirty="0" err="1">
                <a:solidFill>
                  <a:srgbClr val="222222"/>
                </a:solidFill>
                <a:highlight>
                  <a:srgbClr val="FFFFFF"/>
                </a:highlight>
                <a:latin typeface="Calibri"/>
                <a:ea typeface="Calibri"/>
                <a:cs typeface="Calibri"/>
                <a:sym typeface="Calibri"/>
              </a:rPr>
              <a:t>a</a:t>
            </a:r>
            <a:r>
              <a:rPr lang="en-US" sz="1000" i="0" u="none" strike="noStrike" cap="none" dirty="0">
                <a:solidFill>
                  <a:srgbClr val="222222"/>
                </a:solidFill>
                <a:highlight>
                  <a:srgbClr val="FFFFFF"/>
                </a:highlight>
                <a:latin typeface="Calibri"/>
                <a:ea typeface="Calibri"/>
                <a:cs typeface="Calibri"/>
                <a:sym typeface="Calibri"/>
              </a:rPr>
              <a:t> were land-dwellers that traveled throughout plains and swamps. They stayed in warm, dry climates </a:t>
            </a:r>
            <a:r>
              <a:rPr lang="en-US" sz="1000" i="1" u="none" strike="noStrike" cap="none" dirty="0">
                <a:solidFill>
                  <a:srgbClr val="222222"/>
                </a:solidFill>
                <a:highlight>
                  <a:srgbClr val="FFFFFF"/>
                </a:highlight>
                <a:latin typeface="Calibri"/>
                <a:ea typeface="Calibri"/>
                <a:cs typeface="Calibri"/>
                <a:sym typeface="Calibri"/>
              </a:rPr>
              <a:t>close to the equator</a:t>
            </a:r>
            <a:r>
              <a:rPr lang="en-US" sz="1000" i="0" u="none" strike="noStrike" cap="none" dirty="0">
                <a:solidFill>
                  <a:srgbClr val="222222"/>
                </a:solidFill>
                <a:highlight>
                  <a:srgbClr val="FFFFFF"/>
                </a:highlight>
                <a:latin typeface="Calibri"/>
                <a:ea typeface="Calibri"/>
                <a:cs typeface="Calibri"/>
                <a:sym typeface="Calibri"/>
              </a:rPr>
              <a:t>. Finding these fossils in so many places is very puzzling especially since these continents are all separated by oceans and do not all have warm, dry climates. </a:t>
            </a:r>
            <a:endParaRPr sz="1000" i="0" u="none" strike="noStrike" cap="none" dirty="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81" name="Google Shape;81;p9"/>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3</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2F0AB536-2D03-0A56-D443-6620B2F78DAE}"/>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err="1"/>
              <a:t>Kannemeyeria</a:t>
            </a:r>
            <a:r>
              <a:rPr lang="en-US" dirty="0"/>
              <a:t> Fossil Locations</a:t>
            </a:r>
          </a:p>
        </p:txBody>
      </p:sp>
      <p:sp>
        <p:nvSpPr>
          <p:cNvPr id="9" name="Google Shape;75;p9">
            <a:extLst>
              <a:ext uri="{FF2B5EF4-FFF2-40B4-BE49-F238E27FC236}">
                <a16:creationId xmlns:a16="http://schemas.microsoft.com/office/drawing/2014/main" id="{B9490D9C-377B-4B6B-B719-33013145F4AA}"/>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97" name="Google Shape;97;p10"/>
          <p:cNvSpPr txBox="1"/>
          <p:nvPr/>
        </p:nvSpPr>
        <p:spPr>
          <a:xfrm>
            <a:off x="452550" y="1686947"/>
            <a:ext cx="6848400" cy="50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i="0" u="none" strike="noStrike" cap="none" dirty="0">
                <a:solidFill>
                  <a:srgbClr val="000000"/>
                </a:solidFill>
                <a:latin typeface="Calibri"/>
                <a:ea typeface="Calibri"/>
                <a:cs typeface="Calibri"/>
                <a:sym typeface="Calibri"/>
              </a:rPr>
              <a:t>The locations of the fossils of </a:t>
            </a:r>
            <a:r>
              <a:rPr lang="en-US" sz="1000" i="0" u="none" strike="noStrike" cap="none" dirty="0" err="1">
                <a:solidFill>
                  <a:srgbClr val="000000"/>
                </a:solidFill>
                <a:latin typeface="Calibri"/>
                <a:ea typeface="Calibri"/>
                <a:cs typeface="Calibri"/>
                <a:sym typeface="Calibri"/>
              </a:rPr>
              <a:t>Kannemeyeri</a:t>
            </a:r>
            <a:r>
              <a:rPr lang="en-US" sz="1000" dirty="0" err="1">
                <a:latin typeface="Calibri"/>
                <a:ea typeface="Calibri"/>
                <a:cs typeface="Calibri"/>
                <a:sym typeface="Calibri"/>
              </a:rPr>
              <a:t>a</a:t>
            </a:r>
            <a:r>
              <a:rPr lang="en-US" sz="1000" i="0" u="none" strike="noStrike" cap="none" dirty="0">
                <a:solidFill>
                  <a:srgbClr val="000000"/>
                </a:solidFill>
                <a:latin typeface="Calibri"/>
                <a:ea typeface="Calibri"/>
                <a:cs typeface="Calibri"/>
                <a:sym typeface="Calibri"/>
              </a:rPr>
              <a:t> show an interesting pattern. The          images on the map represent the </a:t>
            </a:r>
            <a:r>
              <a:rPr lang="en-US" sz="1000" i="0" u="none" strike="noStrike" cap="none" dirty="0" err="1">
                <a:solidFill>
                  <a:srgbClr val="000000"/>
                </a:solidFill>
                <a:latin typeface="Calibri"/>
                <a:ea typeface="Calibri"/>
                <a:cs typeface="Calibri"/>
                <a:sym typeface="Calibri"/>
              </a:rPr>
              <a:t>Kannemeyeri</a:t>
            </a:r>
            <a:r>
              <a:rPr lang="en-US" sz="1000" dirty="0" err="1">
                <a:latin typeface="Calibri"/>
                <a:ea typeface="Calibri"/>
                <a:cs typeface="Calibri"/>
                <a:sym typeface="Calibri"/>
              </a:rPr>
              <a:t>a</a:t>
            </a:r>
            <a:r>
              <a:rPr lang="en-US" sz="1000" i="0" u="none" strike="noStrike" cap="none" dirty="0">
                <a:solidFill>
                  <a:srgbClr val="000000"/>
                </a:solidFill>
                <a:latin typeface="Calibri"/>
                <a:ea typeface="Calibri"/>
                <a:cs typeface="Calibri"/>
                <a:sym typeface="Calibri"/>
              </a:rPr>
              <a:t> fossils. Examine the image below to collect evidence of this pattern. (Give 3 pieces of evidence)</a:t>
            </a:r>
            <a:endParaRPr sz="1000" i="0" u="none" strike="noStrike" cap="none" dirty="0">
              <a:solidFill>
                <a:srgbClr val="000000"/>
              </a:solidFill>
              <a:latin typeface="Calibri"/>
              <a:ea typeface="Calibri"/>
              <a:cs typeface="Calibri"/>
              <a:sym typeface="Calibri"/>
            </a:endParaRPr>
          </a:p>
        </p:txBody>
      </p:sp>
      <p:sp>
        <p:nvSpPr>
          <p:cNvPr id="100" name="Google Shape;100;p10" descr="Dark circle"/>
          <p:cNvSpPr/>
          <p:nvPr/>
        </p:nvSpPr>
        <p:spPr>
          <a:xfrm>
            <a:off x="4587901" y="1776575"/>
            <a:ext cx="156300" cy="141000"/>
          </a:xfrm>
          <a:prstGeom prst="flowChartConnector">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8" name="Google Shape;98;p10" descr="Map of the World with dark circles in North America, South America, Africa, and Asia, each dark circle indicates a Kannemeyeria fossil. There are 4 circles in North and South America, 7 circles in Africa, and 5 circles in Asia."/>
          <p:cNvPicPr preferRelativeResize="0"/>
          <p:nvPr/>
        </p:nvPicPr>
        <p:blipFill rotWithShape="1">
          <a:blip r:embed="rId3">
            <a:alphaModFix/>
          </a:blip>
          <a:srcRect/>
          <a:stretch/>
        </p:blipFill>
        <p:spPr>
          <a:xfrm>
            <a:off x="471600" y="2545424"/>
            <a:ext cx="5915024" cy="3814100"/>
          </a:xfrm>
          <a:prstGeom prst="rect">
            <a:avLst/>
          </a:prstGeom>
          <a:noFill/>
          <a:ln>
            <a:noFill/>
          </a:ln>
        </p:spPr>
      </p:pic>
      <p:sp>
        <p:nvSpPr>
          <p:cNvPr id="99" name="Google Shape;99;p10"/>
          <p:cNvSpPr txBox="1"/>
          <p:nvPr/>
        </p:nvSpPr>
        <p:spPr>
          <a:xfrm>
            <a:off x="471600" y="6359524"/>
            <a:ext cx="6829200" cy="174951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000" b="1" dirty="0">
                <a:solidFill>
                  <a:schemeClr val="dk1"/>
                </a:solidFill>
                <a:highlight>
                  <a:srgbClr val="FFFFFF"/>
                </a:highlight>
                <a:latin typeface="Calibri"/>
                <a:ea typeface="Calibri"/>
                <a:cs typeface="Calibri"/>
                <a:sym typeface="Calibri"/>
              </a:rPr>
              <a:t>Question 1 Part A:  </a:t>
            </a:r>
            <a:r>
              <a:rPr lang="en-US" sz="1000" i="0" u="none" strike="noStrike" cap="none" dirty="0">
                <a:solidFill>
                  <a:schemeClr val="dk1"/>
                </a:solidFill>
                <a:highlight>
                  <a:srgbClr val="FFFFFF"/>
                </a:highlight>
                <a:latin typeface="Calibri"/>
                <a:ea typeface="Calibri"/>
                <a:cs typeface="Calibri"/>
                <a:sym typeface="Calibri"/>
              </a:rPr>
              <a:t>What do you observe about the </a:t>
            </a:r>
            <a:r>
              <a:rPr lang="en-US" sz="1000" i="0" u="none" strike="noStrike" cap="none" dirty="0" err="1">
                <a:solidFill>
                  <a:schemeClr val="dk1"/>
                </a:solidFill>
                <a:highlight>
                  <a:srgbClr val="FFFFFF"/>
                </a:highlight>
                <a:latin typeface="Calibri"/>
                <a:ea typeface="Calibri"/>
                <a:cs typeface="Calibri"/>
                <a:sym typeface="Calibri"/>
              </a:rPr>
              <a:t>Kannemeyeri</a:t>
            </a:r>
            <a:r>
              <a:rPr lang="en-US" sz="1000" dirty="0" err="1">
                <a:solidFill>
                  <a:schemeClr val="dk1"/>
                </a:solidFill>
                <a:highlight>
                  <a:srgbClr val="FFFFFF"/>
                </a:highlight>
                <a:latin typeface="Calibri"/>
                <a:ea typeface="Calibri"/>
                <a:cs typeface="Calibri"/>
                <a:sym typeface="Calibri"/>
              </a:rPr>
              <a:t>a</a:t>
            </a:r>
            <a:r>
              <a:rPr lang="en-US" sz="1000" i="0" u="none" strike="noStrike" cap="none" dirty="0">
                <a:solidFill>
                  <a:schemeClr val="dk1"/>
                </a:solidFill>
                <a:highlight>
                  <a:srgbClr val="FFFFFF"/>
                </a:highlight>
                <a:latin typeface="Calibri"/>
                <a:ea typeface="Calibri"/>
                <a:cs typeface="Calibri"/>
                <a:sym typeface="Calibri"/>
              </a:rPr>
              <a:t> fossils above and the pattern of fossil distribution from the</a:t>
            </a:r>
            <a:endParaRPr sz="100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1000" dirty="0">
                <a:solidFill>
                  <a:schemeClr val="dk1"/>
                </a:solidFill>
                <a:highlight>
                  <a:srgbClr val="FFFFFF"/>
                </a:highlight>
                <a:latin typeface="Calibri"/>
                <a:ea typeface="Calibri"/>
                <a:cs typeface="Calibri"/>
                <a:sym typeface="Calibri"/>
              </a:rPr>
              <a:t>                                    </a:t>
            </a:r>
            <a:r>
              <a:rPr lang="en-US" sz="1000" i="0" u="none" strike="noStrike" cap="none" dirty="0">
                <a:solidFill>
                  <a:schemeClr val="dk1"/>
                </a:solidFill>
                <a:highlight>
                  <a:srgbClr val="FFFFFF"/>
                </a:highlight>
                <a:latin typeface="Calibri"/>
                <a:ea typeface="Calibri"/>
                <a:cs typeface="Calibri"/>
                <a:sym typeface="Calibri"/>
              </a:rPr>
              <a:t>map above? </a:t>
            </a: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a:t>
            </a:r>
            <a:endParaRPr sz="1000" b="1"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a:t>
            </a:r>
            <a:endParaRPr sz="1000" b="1"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a:t>
            </a:r>
            <a:endParaRPr sz="1000" b="1"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a:t>
            </a:r>
            <a:endParaRPr sz="1000" b="1" i="0" u="none" strike="noStrike" cap="none" dirty="0">
              <a:solidFill>
                <a:schemeClr val="dk1"/>
              </a:solidFill>
              <a:highlight>
                <a:srgbClr val="FFFFFF"/>
              </a:highlight>
              <a:latin typeface="Calibri"/>
              <a:ea typeface="Calibri"/>
              <a:cs typeface="Calibri"/>
              <a:sym typeface="Calibri"/>
            </a:endParaRPr>
          </a:p>
          <a:p>
            <a:pPr marL="457200" marR="0" lvl="0" indent="-228600" algn="l" rtl="0">
              <a:lnSpc>
                <a:spcPct val="115000"/>
              </a:lnSpc>
              <a:spcBef>
                <a:spcPts val="0"/>
              </a:spcBef>
              <a:spcAft>
                <a:spcPts val="0"/>
              </a:spcAft>
              <a:buClr>
                <a:schemeClr val="dk1"/>
              </a:buClr>
              <a:buSzPts val="11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0" name="Google Shape;78;p9">
            <a:extLst>
              <a:ext uri="{FF2B5EF4-FFF2-40B4-BE49-F238E27FC236}">
                <a16:creationId xmlns:a16="http://schemas.microsoft.com/office/drawing/2014/main" id="{627C7E13-BA00-4DAF-82BE-0240470B410C}"/>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79;p9">
            <a:extLst>
              <a:ext uri="{FF2B5EF4-FFF2-40B4-BE49-F238E27FC236}">
                <a16:creationId xmlns:a16="http://schemas.microsoft.com/office/drawing/2014/main" id="{12F41F3F-95BE-4288-92E2-4F183340DC4B}"/>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2" name="Google Shape;80;p9">
            <a:extLst>
              <a:ext uri="{FF2B5EF4-FFF2-40B4-BE49-F238E27FC236}">
                <a16:creationId xmlns:a16="http://schemas.microsoft.com/office/drawing/2014/main" id="{0B84B647-78C9-4CBD-BE45-BE42509FBB2A}"/>
              </a:ext>
              <a:ext uri="{C183D7F6-B498-43B3-948B-1728B52AA6E4}">
                <adec:decorative xmlns:adec="http://schemas.microsoft.com/office/drawing/2017/decorative" val="1"/>
              </a:ext>
            </a:extLst>
          </p:cNvPr>
          <p:cNvPicPr preferRelativeResize="0"/>
          <p:nvPr/>
        </p:nvPicPr>
        <p:blipFill rotWithShape="1">
          <a:blip r:embed="rId4">
            <a:alphaModFix/>
          </a:blip>
          <a:srcRect l="28890" t="20468" r="35950" b="20796"/>
          <a:stretch/>
        </p:blipFill>
        <p:spPr>
          <a:xfrm>
            <a:off x="6972367" y="188418"/>
            <a:ext cx="441300" cy="442500"/>
          </a:xfrm>
          <a:prstGeom prst="flowChartConnector">
            <a:avLst/>
          </a:prstGeom>
          <a:noFill/>
          <a:ln>
            <a:noFill/>
          </a:ln>
        </p:spPr>
      </p:pic>
      <p:sp>
        <p:nvSpPr>
          <p:cNvPr id="13" name="Google Shape;81;p9">
            <a:extLst>
              <a:ext uri="{FF2B5EF4-FFF2-40B4-BE49-F238E27FC236}">
                <a16:creationId xmlns:a16="http://schemas.microsoft.com/office/drawing/2014/main" id="{F1004974-31AA-4714-805E-BCD467E8078D}"/>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4</a:t>
            </a:fld>
            <a:endParaRPr sz="800" b="0" i="0" u="none" strike="noStrike" cap="none">
              <a:solidFill>
                <a:srgbClr val="293983"/>
              </a:solidFill>
              <a:latin typeface="Arial Black"/>
              <a:ea typeface="Arial Black"/>
              <a:cs typeface="Arial Black"/>
              <a:sym typeface="Arial Black"/>
            </a:endParaRPr>
          </a:p>
        </p:txBody>
      </p:sp>
      <p:sp>
        <p:nvSpPr>
          <p:cNvPr id="14" name="TextBox 13">
            <a:extLst>
              <a:ext uri="{FF2B5EF4-FFF2-40B4-BE49-F238E27FC236}">
                <a16:creationId xmlns:a16="http://schemas.microsoft.com/office/drawing/2014/main" id="{8EFB28E1-1BDA-481A-87A9-45C848AD9EB9}"/>
              </a:ext>
              <a:ext uri="{C183D7F6-B498-43B3-948B-1728B52AA6E4}">
                <adec:decorative xmlns:adec="http://schemas.microsoft.com/office/drawing/2017/decorative" val="1"/>
              </a:ext>
            </a:extLst>
          </p:cNvPr>
          <p:cNvSpPr txBox="1"/>
          <p:nvPr/>
        </p:nvSpPr>
        <p:spPr>
          <a:xfrm>
            <a:off x="3952089" y="5171503"/>
            <a:ext cx="2186317" cy="461665"/>
          </a:xfrm>
          <a:prstGeom prst="rect">
            <a:avLst/>
          </a:prstGeom>
          <a:noFill/>
        </p:spPr>
        <p:txBody>
          <a:bodyPr wrap="square">
            <a:spAutoFit/>
          </a:bodyPr>
          <a:lstStyle/>
          <a:p>
            <a:r>
              <a:rPr lang="en-US" sz="800" i="1" dirty="0">
                <a:solidFill>
                  <a:srgbClr val="000000"/>
                </a:solidFill>
                <a:effectLst/>
                <a:latin typeface="Calibri" panose="020F0502020204030204" pitchFamily="34" charset="0"/>
                <a:ea typeface="Arial" panose="020B0604020202020204" pitchFamily="34" charset="0"/>
              </a:rPr>
              <a:t>Copyright © 2020 Printable Map Collection. Theme by AdSensia.com.</a:t>
            </a:r>
          </a:p>
          <a:p>
            <a:r>
              <a:rPr lang="en-US" sz="800" i="1" dirty="0">
                <a:latin typeface="Calibri" panose="020F0502020204030204" pitchFamily="34" charset="0"/>
              </a:rPr>
              <a:t>Copyright © </a:t>
            </a:r>
            <a:r>
              <a:rPr lang="en-US" sz="800" dirty="0">
                <a:effectLst/>
                <a:latin typeface="Calibri" panose="020F0502020204030204" pitchFamily="34" charset="0"/>
                <a:ea typeface="Arial" panose="020B0604020202020204" pitchFamily="34" charset="0"/>
              </a:rPr>
              <a:t>N. Tamura</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C57B3C9A-0199-73F3-AB52-2DC1029CBE34}"/>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1 A.</a:t>
            </a:r>
          </a:p>
        </p:txBody>
      </p:sp>
      <p:sp>
        <p:nvSpPr>
          <p:cNvPr id="5" name="Google Shape;75;p9">
            <a:extLst>
              <a:ext uri="{FF2B5EF4-FFF2-40B4-BE49-F238E27FC236}">
                <a16:creationId xmlns:a16="http://schemas.microsoft.com/office/drawing/2014/main" id="{C9E17683-465E-44CF-BC4E-02A4B30EF591}"/>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6" name="Google Shape;78;p9">
            <a:extLst>
              <a:ext uri="{FF2B5EF4-FFF2-40B4-BE49-F238E27FC236}">
                <a16:creationId xmlns:a16="http://schemas.microsoft.com/office/drawing/2014/main" id="{6839D62B-42ED-482A-8ED7-2DA8A26EDFB5}"/>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9;p9">
            <a:extLst>
              <a:ext uri="{FF2B5EF4-FFF2-40B4-BE49-F238E27FC236}">
                <a16:creationId xmlns:a16="http://schemas.microsoft.com/office/drawing/2014/main" id="{0489DF8C-DF15-4029-850D-11339BAEEE31}"/>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 name="Google Shape;80;p9">
            <a:extLst>
              <a:ext uri="{FF2B5EF4-FFF2-40B4-BE49-F238E27FC236}">
                <a16:creationId xmlns:a16="http://schemas.microsoft.com/office/drawing/2014/main" id="{67B2F82B-C5E4-4B0F-BDD9-54A7A7B8A50D}"/>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graphicFrame>
        <p:nvGraphicFramePr>
          <p:cNvPr id="106" name="Google Shape;106;p11"/>
          <p:cNvGraphicFramePr/>
          <p:nvPr>
            <p:extLst>
              <p:ext uri="{D42A27DB-BD31-4B8C-83A1-F6EECF244321}">
                <p14:modId xmlns:p14="http://schemas.microsoft.com/office/powerpoint/2010/main" val="2055217930"/>
              </p:ext>
            </p:extLst>
          </p:nvPr>
        </p:nvGraphicFramePr>
        <p:xfrm>
          <a:off x="405200" y="1783653"/>
          <a:ext cx="6767549" cy="1972356"/>
        </p:xfrm>
        <a:graphic>
          <a:graphicData uri="http://schemas.openxmlformats.org/drawingml/2006/table">
            <a:tbl>
              <a:tblPr firstRow="1">
                <a:noFill/>
                <a:tableStyleId>{7B2EAF9B-9455-4211-8FAA-597011F7DC8A}</a:tableStyleId>
              </a:tblPr>
              <a:tblGrid>
                <a:gridCol w="733424">
                  <a:extLst>
                    <a:ext uri="{9D8B030D-6E8A-4147-A177-3AD203B41FA5}">
                      <a16:colId xmlns:a16="http://schemas.microsoft.com/office/drawing/2014/main" val="20000"/>
                    </a:ext>
                  </a:extLst>
                </a:gridCol>
                <a:gridCol w="6034125">
                  <a:extLst>
                    <a:ext uri="{9D8B030D-6E8A-4147-A177-3AD203B41FA5}">
                      <a16:colId xmlns:a16="http://schemas.microsoft.com/office/drawing/2014/main" val="20001"/>
                    </a:ext>
                  </a:extLst>
                </a:gridCol>
              </a:tblGrid>
              <a:tr h="29405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1 A. assesses:</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662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rPr>
                        <a:t>TN Standard</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2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a:t>
                      </a:r>
                      <a:r>
                        <a:rPr lang="en-US" sz="1000" u="none" strike="sngStrike" cap="none" dirty="0">
                          <a:solidFill>
                            <a:schemeClr val="dk1"/>
                          </a:solidFill>
                          <a:latin typeface="Calibri"/>
                          <a:ea typeface="Calibri"/>
                          <a:cs typeface="Calibri"/>
                          <a:sym typeface="Calibri"/>
                        </a:rPr>
                        <a:t>(</a:t>
                      </a:r>
                      <a:r>
                        <a:rPr lang="en-US" sz="1000" u="none" strike="noStrike" cap="none" dirty="0">
                          <a:solidFill>
                            <a:schemeClr val="dk1"/>
                          </a:solidFill>
                          <a:latin typeface="Calibri"/>
                          <a:ea typeface="Calibri"/>
                          <a:cs typeface="Calibri"/>
                          <a:sym typeface="Calibri"/>
                        </a:rPr>
                        <a:t>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050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050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05" name="Google Shape;105;p11"/>
          <p:cNvGraphicFramePr/>
          <p:nvPr>
            <p:extLst>
              <p:ext uri="{D42A27DB-BD31-4B8C-83A1-F6EECF244321}">
                <p14:modId xmlns:p14="http://schemas.microsoft.com/office/powerpoint/2010/main" val="532083432"/>
              </p:ext>
            </p:extLst>
          </p:nvPr>
        </p:nvGraphicFramePr>
        <p:xfrm>
          <a:off x="405200" y="3919007"/>
          <a:ext cx="6767550" cy="4718639"/>
        </p:xfrm>
        <a:graphic>
          <a:graphicData uri="http://schemas.openxmlformats.org/drawingml/2006/table">
            <a:tbl>
              <a:tblPr firstRow="1">
                <a:noFill/>
                <a:tableStyleId>{7B2EAF9B-9455-4211-8FAA-597011F7DC8A}</a:tableStyleId>
              </a:tblPr>
              <a:tblGrid>
                <a:gridCol w="578000">
                  <a:extLst>
                    <a:ext uri="{9D8B030D-6E8A-4147-A177-3AD203B41FA5}">
                      <a16:colId xmlns:a16="http://schemas.microsoft.com/office/drawing/2014/main" val="20000"/>
                    </a:ext>
                  </a:extLst>
                </a:gridCol>
                <a:gridCol w="3525425">
                  <a:extLst>
                    <a:ext uri="{9D8B030D-6E8A-4147-A177-3AD203B41FA5}">
                      <a16:colId xmlns:a16="http://schemas.microsoft.com/office/drawing/2014/main" val="20001"/>
                    </a:ext>
                  </a:extLst>
                </a:gridCol>
                <a:gridCol w="2664125">
                  <a:extLst>
                    <a:ext uri="{9D8B030D-6E8A-4147-A177-3AD203B41FA5}">
                      <a16:colId xmlns:a16="http://schemas.microsoft.com/office/drawing/2014/main" val="20002"/>
                    </a:ext>
                  </a:extLst>
                </a:gridCol>
              </a:tblGrid>
              <a:tr h="361109">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1 A. Scoring Guidance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098">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 </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969762">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rPr>
                        <a:t>TN Standard - </a:t>
                      </a:r>
                      <a:r>
                        <a:rPr lang="en-US" sz="1000" u="none" strike="noStrike" cap="none" dirty="0">
                          <a:solidFill>
                            <a:schemeClr val="dk1"/>
                          </a:solidFill>
                          <a:latin typeface="Calibri"/>
                          <a:ea typeface="Calibri"/>
                          <a:cs typeface="Calibri"/>
                          <a:sym typeface="Calibri"/>
                        </a:rPr>
                        <a:t>8.ESS2.5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sym typeface="Calibri"/>
                        </a:rPr>
                        <a:t>SEP </a:t>
                      </a:r>
                      <a:r>
                        <a:rPr lang="en-US" sz="1000" b="0" i="0" u="none" strike="noStrike" cap="none" dirty="0">
                          <a:solidFill>
                            <a:srgbClr val="000000"/>
                          </a:solidFill>
                          <a:latin typeface="Calibri"/>
                          <a:ea typeface="Calibri"/>
                          <a:cs typeface="Calibri"/>
                        </a:rPr>
                        <a:t>- </a:t>
                      </a:r>
                      <a:r>
                        <a:rPr lang="en-US" sz="1000" b="0" i="0" u="none" strike="noStrike" cap="none" dirty="0">
                          <a:solidFill>
                            <a:srgbClr val="000000"/>
                          </a:solidFill>
                          <a:latin typeface="Calibri"/>
                          <a:ea typeface="Calibri"/>
                          <a:cs typeface="Calibri"/>
                          <a:sym typeface="Calibri"/>
                        </a:rPr>
                        <a:t>Constructing explanations</a:t>
                      </a:r>
                      <a:endParaRPr dirty="0"/>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sym typeface="Calibri"/>
                        </a:rPr>
                        <a:t>CCC- Patterns</a:t>
                      </a:r>
                      <a:r>
                        <a:rPr lang="en-US" sz="1000" b="0" i="0" u="none" strike="noStrike" cap="none" dirty="0">
                          <a:solidFill>
                            <a:srgbClr val="000000"/>
                          </a:solidFill>
                          <a:latin typeface="Calibri"/>
                          <a:ea typeface="Calibri"/>
                          <a:cs typeface="Calibri"/>
                        </a:rPr>
                        <a:t> </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 observation shows an understanding of the text and graphics. Possible examples of evidence would include:</a:t>
                      </a:r>
                      <a:r>
                        <a:rPr lang="en-US" sz="1000" u="none" strike="noStrike" cap="none" dirty="0">
                          <a:latin typeface="Calibri"/>
                          <a:ea typeface="Calibri"/>
                          <a:cs typeface="Calibri"/>
                        </a:rPr>
                        <a:t> </a:t>
                      </a:r>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a. Positions of fossils</a:t>
                      </a:r>
                      <a:endParaRPr dirty="0"/>
                    </a:p>
                  </a:txBody>
                  <a:tcPr marL="91425" marR="91425" marT="91425" marB="91425"/>
                </a:tc>
                <a:extLst>
                  <a:ext uri="{0D108BD9-81ED-4DB2-BD59-A6C34878D82A}">
                    <a16:rowId xmlns:a16="http://schemas.microsoft.com/office/drawing/2014/main" val="10002"/>
                  </a:ext>
                </a:extLst>
              </a:tr>
              <a:tr h="744749">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rPr>
                        <a:t>TN Standard </a:t>
                      </a:r>
                      <a:r>
                        <a:rPr lang="en-US" sz="1000" b="0" i="0" u="none" strike="noStrike" cap="none" dirty="0">
                          <a:solidFill>
                            <a:srgbClr val="000000"/>
                          </a:solidFill>
                          <a:latin typeface="Calibri"/>
                          <a:ea typeface="Calibri"/>
                          <a:cs typeface="Calibri"/>
                          <a:sym typeface="Calibri"/>
                        </a:rPr>
                        <a:t>- </a:t>
                      </a:r>
                      <a:r>
                        <a:rPr lang="en-US" sz="1000" u="none" strike="noStrike" cap="none" dirty="0">
                          <a:solidFill>
                            <a:schemeClr val="dk1"/>
                          </a:solidFill>
                          <a:latin typeface="Calibri"/>
                          <a:ea typeface="Calibri"/>
                          <a:cs typeface="Calibri"/>
                          <a:sym typeface="Calibri"/>
                        </a:rPr>
                        <a:t>8.ESS2.5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sym typeface="Calibri"/>
                        </a:rPr>
                        <a:t>SEP </a:t>
                      </a:r>
                      <a:r>
                        <a:rPr lang="en-US" sz="1000" b="0" i="0" u="none" strike="noStrike" cap="none" dirty="0">
                          <a:solidFill>
                            <a:srgbClr val="000000"/>
                          </a:solidFill>
                          <a:latin typeface="Calibri"/>
                          <a:ea typeface="Calibri"/>
                          <a:cs typeface="Calibri"/>
                        </a:rPr>
                        <a:t>- </a:t>
                      </a:r>
                      <a:r>
                        <a:rPr lang="en-US" sz="1000" b="0" i="0" u="none" strike="noStrike" cap="none" dirty="0">
                          <a:solidFill>
                            <a:srgbClr val="000000"/>
                          </a:solidFill>
                          <a:latin typeface="Calibri"/>
                          <a:ea typeface="Calibri"/>
                          <a:cs typeface="Calibri"/>
                          <a:sym typeface="Calibri"/>
                        </a:rPr>
                        <a:t>Constructing explanations</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b. Environment where species lived</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753319">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rPr>
                        <a:t>TN Standard </a:t>
                      </a:r>
                      <a:r>
                        <a:rPr lang="en-US" sz="1000" b="0" i="0" u="none" strike="noStrike" cap="none" dirty="0">
                          <a:solidFill>
                            <a:srgbClr val="000000"/>
                          </a:solidFill>
                          <a:latin typeface="Calibri"/>
                          <a:ea typeface="Calibri"/>
                          <a:cs typeface="Calibri"/>
                          <a:sym typeface="Calibri"/>
                        </a:rPr>
                        <a:t>- </a:t>
                      </a:r>
                      <a:r>
                        <a:rPr lang="en-US" sz="1000" u="none" strike="noStrike" cap="none" dirty="0">
                          <a:solidFill>
                            <a:schemeClr val="dk1"/>
                          </a:solidFill>
                          <a:latin typeface="Calibri"/>
                          <a:ea typeface="Calibri"/>
                          <a:cs typeface="Calibri"/>
                          <a:sym typeface="Calibri"/>
                        </a:rPr>
                        <a:t>8.ESS2.5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rgbClr val="000000"/>
                          </a:solidFill>
                          <a:latin typeface="Calibri"/>
                          <a:ea typeface="Calibri"/>
                          <a:cs typeface="Calibri"/>
                          <a:sym typeface="Calibri"/>
                        </a:rPr>
                        <a:t>SEP </a:t>
                      </a:r>
                      <a:r>
                        <a:rPr lang="en-US" sz="1000" b="0" i="0" u="none" strike="noStrike" cap="none" dirty="0">
                          <a:solidFill>
                            <a:srgbClr val="000000"/>
                          </a:solidFill>
                          <a:latin typeface="Calibri"/>
                          <a:ea typeface="Calibri"/>
                          <a:cs typeface="Calibri"/>
                        </a:rPr>
                        <a:t>- </a:t>
                      </a:r>
                      <a:r>
                        <a:rPr lang="en-US" sz="1000" b="0" i="0" u="none" strike="noStrike" cap="none" dirty="0">
                          <a:solidFill>
                            <a:srgbClr val="000000"/>
                          </a:solidFill>
                          <a:latin typeface="Calibri"/>
                          <a:ea typeface="Calibri"/>
                          <a:cs typeface="Calibri"/>
                          <a:sym typeface="Calibri"/>
                        </a:rPr>
                        <a:t>Constructing explanations</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c. Separation of fossils across bodies of water</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1382444">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Complete Student Response - Example </a:t>
                      </a:r>
                      <a:endParaRPr dirty="0"/>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u="none" strike="noStrike" cap="none" dirty="0">
                          <a:latin typeface="Calibri"/>
                          <a:ea typeface="Calibri"/>
                          <a:cs typeface="Calibri"/>
                          <a:sym typeface="Calibri"/>
                        </a:rPr>
                        <a:t>Student observation shows an understanding of the text and graphics. Possible examples of evidence would include all three: </a:t>
                      </a:r>
                      <a:endParaRPr dirty="0"/>
                    </a:p>
                    <a:p>
                      <a:pPr marL="0" marR="0" lvl="0" indent="0" algn="l" rtl="0">
                        <a:lnSpc>
                          <a:spcPct val="100000"/>
                        </a:lnSpc>
                        <a:spcBef>
                          <a:spcPts val="0"/>
                        </a:spcBef>
                        <a:spcAft>
                          <a:spcPts val="0"/>
                        </a:spcAft>
                        <a:buClr>
                          <a:srgbClr val="000000"/>
                        </a:buClr>
                        <a:buSzPts val="1000"/>
                        <a:buFont typeface="Arial"/>
                        <a:buNone/>
                      </a:pPr>
                      <a:r>
                        <a:rPr lang="en-US" sz="1000" b="0" u="none" strike="noStrike" cap="none" dirty="0">
                          <a:latin typeface="Calibri"/>
                          <a:ea typeface="Calibri"/>
                          <a:cs typeface="Calibri"/>
                          <a:sym typeface="Calibri"/>
                        </a:rPr>
                        <a:t>a. Positions of fossils</a:t>
                      </a:r>
                      <a:endParaRPr dirty="0"/>
                    </a:p>
                    <a:p>
                      <a:pPr marL="0" marR="0" lvl="0" indent="0" algn="l" rtl="0">
                        <a:lnSpc>
                          <a:spcPct val="100000"/>
                        </a:lnSpc>
                        <a:spcBef>
                          <a:spcPts val="0"/>
                        </a:spcBef>
                        <a:spcAft>
                          <a:spcPts val="0"/>
                        </a:spcAft>
                        <a:buClr>
                          <a:srgbClr val="000000"/>
                        </a:buClr>
                        <a:buSzPts val="1000"/>
                        <a:buFont typeface="Arial"/>
                        <a:buNone/>
                      </a:pPr>
                      <a:r>
                        <a:rPr lang="en-US" sz="1000" b="0" u="none" strike="noStrike" cap="none" dirty="0">
                          <a:latin typeface="Calibri"/>
                          <a:ea typeface="Calibri"/>
                          <a:cs typeface="Calibri"/>
                          <a:sym typeface="Calibri"/>
                        </a:rPr>
                        <a:t>b. Environment where species lived</a:t>
                      </a:r>
                      <a:endParaRPr dirty="0"/>
                    </a:p>
                    <a:p>
                      <a:pPr marL="0" marR="0" lvl="0" indent="0" algn="l" rtl="0">
                        <a:lnSpc>
                          <a:spcPct val="100000"/>
                        </a:lnSpc>
                        <a:spcBef>
                          <a:spcPts val="0"/>
                        </a:spcBef>
                        <a:spcAft>
                          <a:spcPts val="0"/>
                        </a:spcAft>
                        <a:buClr>
                          <a:srgbClr val="000000"/>
                        </a:buClr>
                        <a:buSzPts val="1000"/>
                        <a:buFont typeface="Arial"/>
                        <a:buNone/>
                      </a:pPr>
                      <a:r>
                        <a:rPr lang="en-US" sz="1000" b="0" u="none" strike="noStrike" cap="none" dirty="0">
                          <a:latin typeface="Calibri"/>
                          <a:ea typeface="Calibri"/>
                          <a:cs typeface="Calibri"/>
                          <a:sym typeface="Calibri"/>
                        </a:rPr>
                        <a:t>c. Separation of fossils across bodies of water</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1 point</a:t>
                      </a:r>
                      <a:r>
                        <a:rPr lang="en-US" sz="1000" u="none" strike="noStrike" cap="none" dirty="0">
                          <a:solidFill>
                            <a:schemeClr val="dk1"/>
                          </a:solidFill>
                          <a:latin typeface="Calibri"/>
                          <a:ea typeface="Calibri"/>
                          <a:cs typeface="Calibri"/>
                          <a:sym typeface="Calibri"/>
                        </a:rPr>
                        <a:t> for 1 piece of evidence.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2 points</a:t>
                      </a:r>
                      <a:r>
                        <a:rPr lang="en-US" sz="1000" u="none" strike="noStrike" cap="none" dirty="0">
                          <a:solidFill>
                            <a:schemeClr val="dk1"/>
                          </a:solidFill>
                          <a:latin typeface="Calibri"/>
                          <a:ea typeface="Calibri"/>
                          <a:cs typeface="Calibri"/>
                          <a:sym typeface="Calibri"/>
                        </a:rPr>
                        <a:t> for 2 pieces of evidence.</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3 points</a:t>
                      </a:r>
                      <a:r>
                        <a:rPr lang="en-US" sz="1000" u="none" strike="noStrike" cap="none" dirty="0">
                          <a:solidFill>
                            <a:schemeClr val="dk1"/>
                          </a:solidFill>
                          <a:latin typeface="Calibri"/>
                          <a:ea typeface="Calibri"/>
                          <a:cs typeface="Calibri"/>
                          <a:sym typeface="Calibri"/>
                        </a:rPr>
                        <a:t> for 3 pieces of evidence.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Feedback/Questions to support next level thinking for students: </a:t>
                      </a:r>
                      <a:r>
                        <a:rPr lang="en-US" sz="1000" u="none" strike="noStrike" cap="none" dirty="0">
                          <a:solidFill>
                            <a:schemeClr val="dk1"/>
                          </a:solidFill>
                          <a:latin typeface="Calibri"/>
                          <a:ea typeface="Calibri"/>
                          <a:cs typeface="Calibri"/>
                          <a:sym typeface="Calibri"/>
                        </a:rPr>
                        <a:t>Excellent job including 3 pieces of evidence from your observation of the map. </a:t>
                      </a: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sp>
        <p:nvSpPr>
          <p:cNvPr id="4" name="Google Shape;81;p9">
            <a:extLst>
              <a:ext uri="{FF2B5EF4-FFF2-40B4-BE49-F238E27FC236}">
                <a16:creationId xmlns:a16="http://schemas.microsoft.com/office/drawing/2014/main" id="{39A866C1-94CA-457B-8094-DFE23EF9E0AF}"/>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5</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9F2818AA-E029-2C20-F623-082E03018067}"/>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1 B.</a:t>
            </a:r>
          </a:p>
        </p:txBody>
      </p:sp>
      <p:sp>
        <p:nvSpPr>
          <p:cNvPr id="5" name="Google Shape;75;p9">
            <a:extLst>
              <a:ext uri="{FF2B5EF4-FFF2-40B4-BE49-F238E27FC236}">
                <a16:creationId xmlns:a16="http://schemas.microsoft.com/office/drawing/2014/main" id="{4C324388-8CDF-4F52-84A3-E034C3C54FE9}"/>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113" name="Google Shape;113;p12"/>
          <p:cNvSpPr txBox="1"/>
          <p:nvPr/>
        </p:nvSpPr>
        <p:spPr>
          <a:xfrm>
            <a:off x="276067" y="1770791"/>
            <a:ext cx="6696300" cy="11225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chemeClr val="dk1"/>
              </a:buClr>
              <a:buSzPts val="1100"/>
              <a:buFont typeface="Arial"/>
              <a:buNone/>
            </a:pPr>
            <a:r>
              <a:rPr lang="en-US" sz="1000" b="1" dirty="0">
                <a:solidFill>
                  <a:schemeClr val="dk1"/>
                </a:solidFill>
                <a:highlight>
                  <a:schemeClr val="lt1"/>
                </a:highlight>
                <a:latin typeface="Calibri"/>
                <a:ea typeface="Calibri"/>
                <a:cs typeface="Calibri"/>
                <a:sym typeface="Calibri"/>
              </a:rPr>
              <a:t>        </a:t>
            </a:r>
            <a:r>
              <a:rPr lang="en-US" sz="1000" b="1" i="0" u="none" strike="noStrike" cap="none" dirty="0">
                <a:solidFill>
                  <a:schemeClr val="dk1"/>
                </a:solidFill>
                <a:highlight>
                  <a:schemeClr val="lt1"/>
                </a:highlight>
                <a:latin typeface="Calibri"/>
                <a:ea typeface="Calibri"/>
                <a:cs typeface="Calibri"/>
                <a:sym typeface="Calibri"/>
              </a:rPr>
              <a:t>Question 1 Part B</a:t>
            </a:r>
            <a:r>
              <a:rPr lang="en-US" sz="1000" b="1" dirty="0">
                <a:solidFill>
                  <a:schemeClr val="dk1"/>
                </a:solidFill>
                <a:highlight>
                  <a:schemeClr val="lt1"/>
                </a:highlight>
                <a:latin typeface="Calibri"/>
                <a:ea typeface="Calibri"/>
                <a:cs typeface="Calibri"/>
                <a:sym typeface="Calibri"/>
              </a:rPr>
              <a:t>: </a:t>
            </a:r>
            <a:r>
              <a:rPr lang="en-US" sz="1000" i="0" u="none" strike="noStrike" cap="none" dirty="0">
                <a:solidFill>
                  <a:schemeClr val="dk1"/>
                </a:solidFill>
                <a:highlight>
                  <a:schemeClr val="lt1"/>
                </a:highlight>
                <a:latin typeface="Calibri"/>
                <a:ea typeface="Calibri"/>
                <a:cs typeface="Calibri"/>
                <a:sym typeface="Calibri"/>
              </a:rPr>
              <a:t>How could the </a:t>
            </a:r>
            <a:r>
              <a:rPr lang="en-US" sz="1000" i="0" u="none" strike="noStrike" cap="none" dirty="0" err="1">
                <a:solidFill>
                  <a:srgbClr val="222222"/>
                </a:solidFill>
                <a:highlight>
                  <a:schemeClr val="lt1"/>
                </a:highlight>
                <a:latin typeface="Calibri"/>
                <a:ea typeface="Calibri"/>
                <a:cs typeface="Calibri"/>
                <a:sym typeface="Calibri"/>
              </a:rPr>
              <a:t>Kannemeyeri</a:t>
            </a:r>
            <a:r>
              <a:rPr lang="en-US" sz="1000" dirty="0" err="1">
                <a:solidFill>
                  <a:srgbClr val="222222"/>
                </a:solidFill>
                <a:highlight>
                  <a:schemeClr val="lt1"/>
                </a:highlight>
                <a:latin typeface="Calibri"/>
                <a:ea typeface="Calibri"/>
                <a:cs typeface="Calibri"/>
                <a:sym typeface="Calibri"/>
              </a:rPr>
              <a:t>a</a:t>
            </a:r>
            <a:r>
              <a:rPr lang="en-US" sz="1000" dirty="0">
                <a:solidFill>
                  <a:srgbClr val="222222"/>
                </a:solidFill>
                <a:highlight>
                  <a:schemeClr val="lt1"/>
                </a:highlight>
                <a:latin typeface="Calibri"/>
                <a:ea typeface="Calibri"/>
                <a:cs typeface="Calibri"/>
                <a:sym typeface="Calibri"/>
              </a:rPr>
              <a:t>, which </a:t>
            </a:r>
            <a:r>
              <a:rPr lang="en-US" sz="1000" i="0" u="none" strike="noStrike" cap="none" dirty="0">
                <a:solidFill>
                  <a:srgbClr val="222222"/>
                </a:solidFill>
                <a:highlight>
                  <a:schemeClr val="lt1"/>
                </a:highlight>
                <a:latin typeface="Calibri"/>
                <a:ea typeface="Calibri"/>
                <a:cs typeface="Calibri"/>
                <a:sym typeface="Calibri"/>
              </a:rPr>
              <a:t>were land dwelling animals, have traveled to these different continents if </a:t>
            </a:r>
            <a:r>
              <a:rPr lang="en-US" sz="1000" i="0" u="none" strike="noStrike" cap="none" dirty="0">
                <a:solidFill>
                  <a:schemeClr val="dk1"/>
                </a:solidFill>
                <a:highlight>
                  <a:schemeClr val="lt1"/>
                </a:highlight>
                <a:latin typeface="Calibri"/>
                <a:ea typeface="Calibri"/>
                <a:cs typeface="Calibri"/>
                <a:sym typeface="Calibri"/>
              </a:rPr>
              <a:t>they were unable to swim? Explain.</a:t>
            </a:r>
            <a:endParaRPr sz="1000" i="0" u="none" strike="noStrike" cap="none" dirty="0">
              <a:solidFill>
                <a:schemeClr val="dk1"/>
              </a:solidFill>
              <a:highlight>
                <a:schemeClr val="lt1"/>
              </a:highlight>
              <a:latin typeface="Calibri"/>
              <a:ea typeface="Calibri"/>
              <a:cs typeface="Calibri"/>
              <a:sym typeface="Calibri"/>
            </a:endParaRPr>
          </a:p>
          <a:p>
            <a:pPr marL="457200" marR="0" lvl="0" indent="0" algn="l" rtl="0">
              <a:lnSpc>
                <a:spcPct val="150000"/>
              </a:lnSpc>
              <a:spcBef>
                <a:spcPts val="0"/>
              </a:spcBef>
              <a:spcAft>
                <a:spcPts val="0"/>
              </a:spcAft>
              <a:buClr>
                <a:schemeClr val="dk1"/>
              </a:buClr>
              <a:buSzPts val="1100"/>
              <a:buFont typeface="Arial"/>
              <a:buNone/>
            </a:pPr>
            <a:r>
              <a:rPr lang="en-US" sz="1200" b="1" i="0" u="none" strike="noStrike" cap="none" dirty="0">
                <a:solidFill>
                  <a:schemeClr val="dk1"/>
                </a:solidFill>
                <a:highlight>
                  <a:schemeClr val="lt1"/>
                </a:highlight>
                <a:latin typeface="Arial"/>
                <a:ea typeface="Arial"/>
                <a:cs typeface="Arial"/>
                <a:sym typeface="Arial"/>
              </a:rPr>
              <a:t>______________________________________________________________________________________________________________________________________________</a:t>
            </a:r>
            <a:endParaRPr sz="1400" b="1" i="0" u="none" strike="noStrike" cap="none" dirty="0">
              <a:solidFill>
                <a:schemeClr val="dk1"/>
              </a:solidFill>
              <a:latin typeface="Calibri"/>
              <a:ea typeface="Calibri"/>
              <a:cs typeface="Calibri"/>
              <a:sym typeface="Calibri"/>
            </a:endParaRPr>
          </a:p>
        </p:txBody>
      </p:sp>
      <p:graphicFrame>
        <p:nvGraphicFramePr>
          <p:cNvPr id="111" name="Google Shape;111;p12"/>
          <p:cNvGraphicFramePr/>
          <p:nvPr>
            <p:extLst>
              <p:ext uri="{D42A27DB-BD31-4B8C-83A1-F6EECF244321}">
                <p14:modId xmlns:p14="http://schemas.microsoft.com/office/powerpoint/2010/main" val="321911220"/>
              </p:ext>
            </p:extLst>
          </p:nvPr>
        </p:nvGraphicFramePr>
        <p:xfrm>
          <a:off x="542775" y="3177627"/>
          <a:ext cx="6686850" cy="1904499"/>
        </p:xfrm>
        <a:graphic>
          <a:graphicData uri="http://schemas.openxmlformats.org/drawingml/2006/table">
            <a:tbl>
              <a:tblPr firstRow="1">
                <a:noFill/>
                <a:tableStyleId>{7B2EAF9B-9455-4211-8FAA-597011F7DC8A}</a:tableStyleId>
              </a:tblPr>
              <a:tblGrid>
                <a:gridCol w="857575">
                  <a:extLst>
                    <a:ext uri="{9D8B030D-6E8A-4147-A177-3AD203B41FA5}">
                      <a16:colId xmlns:a16="http://schemas.microsoft.com/office/drawing/2014/main" val="20000"/>
                    </a:ext>
                  </a:extLst>
                </a:gridCol>
                <a:gridCol w="5829275">
                  <a:extLst>
                    <a:ext uri="{9D8B030D-6E8A-4147-A177-3AD203B41FA5}">
                      <a16:colId xmlns:a16="http://schemas.microsoft.com/office/drawing/2014/main" val="20001"/>
                    </a:ext>
                  </a:extLst>
                </a:gridCol>
              </a:tblGrid>
              <a:tr h="3145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1 B. assesses:</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6830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rPr>
                        <a:t>TN Standard</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2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a:t>
                      </a:r>
                      <a:r>
                        <a:rPr lang="en-US" sz="1000" u="none" strike="sngStrike" cap="none" dirty="0">
                          <a:solidFill>
                            <a:schemeClr val="dk1"/>
                          </a:solidFill>
                          <a:latin typeface="Calibri"/>
                          <a:ea typeface="Calibri"/>
                          <a:cs typeface="Calibri"/>
                          <a:sym typeface="Calibri"/>
                        </a:rPr>
                        <a:t>(</a:t>
                      </a:r>
                      <a:r>
                        <a:rPr lang="en-US" sz="1000" u="none" strike="noStrike" cap="none" dirty="0">
                          <a:solidFill>
                            <a:schemeClr val="dk1"/>
                          </a:solidFill>
                          <a:latin typeface="Calibri"/>
                          <a:ea typeface="Calibri"/>
                          <a:cs typeface="Calibri"/>
                          <a:sym typeface="Calibri"/>
                        </a:rPr>
                        <a:t>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996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08575">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12" name="Google Shape;112;p12"/>
          <p:cNvGraphicFramePr/>
          <p:nvPr>
            <p:extLst>
              <p:ext uri="{D42A27DB-BD31-4B8C-83A1-F6EECF244321}">
                <p14:modId xmlns:p14="http://schemas.microsoft.com/office/powerpoint/2010/main" val="2804083565"/>
              </p:ext>
            </p:extLst>
          </p:nvPr>
        </p:nvGraphicFramePr>
        <p:xfrm>
          <a:off x="518856" y="5348541"/>
          <a:ext cx="6686850" cy="3665100"/>
        </p:xfrm>
        <a:graphic>
          <a:graphicData uri="http://schemas.openxmlformats.org/drawingml/2006/table">
            <a:tbl>
              <a:tblPr firstRow="1">
                <a:noFill/>
                <a:tableStyleId>{7B2EAF9B-9455-4211-8FAA-597011F7DC8A}</a:tableStyleId>
              </a:tblPr>
              <a:tblGrid>
                <a:gridCol w="660275">
                  <a:extLst>
                    <a:ext uri="{9D8B030D-6E8A-4147-A177-3AD203B41FA5}">
                      <a16:colId xmlns:a16="http://schemas.microsoft.com/office/drawing/2014/main" val="20000"/>
                    </a:ext>
                  </a:extLst>
                </a:gridCol>
                <a:gridCol w="2933800">
                  <a:extLst>
                    <a:ext uri="{9D8B030D-6E8A-4147-A177-3AD203B41FA5}">
                      <a16:colId xmlns:a16="http://schemas.microsoft.com/office/drawing/2014/main" val="20001"/>
                    </a:ext>
                  </a:extLst>
                </a:gridCol>
                <a:gridCol w="3092775">
                  <a:extLst>
                    <a:ext uri="{9D8B030D-6E8A-4147-A177-3AD203B41FA5}">
                      <a16:colId xmlns:a16="http://schemas.microsoft.com/office/drawing/2014/main" val="20002"/>
                    </a:ext>
                  </a:extLst>
                </a:gridCol>
              </a:tblGrid>
              <a:tr h="52575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1 B. Scoring Guidance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200"/>
                        <a:buFont typeface="Arial"/>
                        <a:buNone/>
                      </a:pPr>
                      <a:r>
                        <a:rPr lang="en-US" sz="1000" u="none" strike="noStrike" cap="none" dirty="0">
                          <a:solidFill>
                            <a:schemeClr val="dk1"/>
                          </a:solidFill>
                          <a:latin typeface="Calibri"/>
                          <a:ea typeface="Calibri"/>
                          <a:cs typeface="Calibri"/>
                        </a:rPr>
                        <a:t>TN Standard - </a:t>
                      </a:r>
                      <a:r>
                        <a:rPr lang="en-US" sz="1000" u="none" strike="noStrike" cap="none" dirty="0">
                          <a:solidFill>
                            <a:schemeClr val="dk1"/>
                          </a:solidFill>
                          <a:latin typeface="Calibri"/>
                          <a:ea typeface="Calibri"/>
                          <a:cs typeface="Calibri"/>
                          <a:sym typeface="Calibri"/>
                        </a:rPr>
                        <a:t>8.ESS2.5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Arial"/>
                        <a:buNone/>
                      </a:pPr>
                      <a:r>
                        <a:rPr lang="en-US" sz="1000" u="none" strike="noStrike" cap="none" dirty="0">
                          <a:solidFill>
                            <a:schemeClr val="dk1"/>
                          </a:solidFill>
                          <a:latin typeface="Calibri"/>
                          <a:ea typeface="Calibri"/>
                          <a:cs typeface="Calibri"/>
                        </a:rPr>
                        <a:t>SEP - </a:t>
                      </a:r>
                      <a:r>
                        <a:rPr lang="en-US" sz="1000" u="none" strike="noStrike" cap="none" dirty="0">
                          <a:solidFill>
                            <a:schemeClr val="dk1"/>
                          </a:solidFill>
                          <a:latin typeface="Calibri"/>
                          <a:ea typeface="Calibri"/>
                          <a:cs typeface="Calibri"/>
                          <a:sym typeface="Calibri"/>
                        </a:rPr>
                        <a:t>Constructing explanations</a:t>
                      </a:r>
                      <a:r>
                        <a:rPr lang="en-US" sz="1000" u="none" strike="noStrike" cap="none" dirty="0">
                          <a:solidFill>
                            <a:schemeClr val="dk1"/>
                          </a:solidFill>
                          <a:latin typeface="Calibri"/>
                          <a:ea typeface="Calibri"/>
                          <a:cs typeface="Calibri"/>
                        </a:rPr>
                        <a:t> </a:t>
                      </a:r>
                      <a:endParaRPr sz="100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rPr>
                        <a:t>CCC - </a:t>
                      </a:r>
                      <a:r>
                        <a:rPr lang="en-US" sz="1000" u="none" strike="noStrike" cap="none" dirty="0">
                          <a:solidFill>
                            <a:schemeClr val="dk1"/>
                          </a:solidFill>
                          <a:latin typeface="Calibri"/>
                          <a:ea typeface="Calibri"/>
                          <a:cs typeface="Calibri"/>
                          <a:sym typeface="Calibri"/>
                        </a:rPr>
                        <a:t>Patterns</a:t>
                      </a:r>
                      <a:r>
                        <a:rPr lang="en-US" sz="1000" u="none" strike="noStrike" cap="none" dirty="0">
                          <a:solidFill>
                            <a:schemeClr val="dk1"/>
                          </a:solidFill>
                          <a:latin typeface="Calibri"/>
                          <a:ea typeface="Calibri"/>
                          <a:cs typeface="Calibri"/>
                        </a:rPr>
                        <a:t> </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highlight>
                            <a:srgbClr val="FFFFFF"/>
                          </a:highlight>
                          <a:latin typeface="Calibri"/>
                          <a:ea typeface="Calibri"/>
                          <a:cs typeface="Calibri"/>
                          <a:sym typeface="Calibri"/>
                        </a:rPr>
                        <a:t>The fossils of the </a:t>
                      </a:r>
                      <a:r>
                        <a:rPr lang="en-US" sz="1000" u="none" strike="noStrike" cap="none" dirty="0" err="1">
                          <a:solidFill>
                            <a:schemeClr val="dk1"/>
                          </a:solidFill>
                          <a:highlight>
                            <a:srgbClr val="FFFFFF"/>
                          </a:highlight>
                          <a:latin typeface="Calibri"/>
                          <a:ea typeface="Calibri"/>
                          <a:cs typeface="Calibri"/>
                          <a:sym typeface="Calibri"/>
                        </a:rPr>
                        <a:t>Kannemeyeria</a:t>
                      </a:r>
                      <a:r>
                        <a:rPr lang="en-US" sz="1000" u="none" strike="noStrike" cap="none" dirty="0">
                          <a:solidFill>
                            <a:schemeClr val="dk1"/>
                          </a:solidFill>
                          <a:highlight>
                            <a:srgbClr val="FFFFFF"/>
                          </a:highlight>
                          <a:latin typeface="Calibri"/>
                          <a:ea typeface="Calibri"/>
                          <a:cs typeface="Calibri"/>
                          <a:sym typeface="Calibri"/>
                        </a:rPr>
                        <a:t> found on different continents that were once together millions of years ago show that the continents drifted apart </a:t>
                      </a:r>
                      <a:r>
                        <a:rPr lang="en-US" sz="1000" u="none" strike="noStrike" cap="none" dirty="0">
                          <a:solidFill>
                            <a:schemeClr val="dk1"/>
                          </a:solidFill>
                          <a:latin typeface="Calibri"/>
                          <a:ea typeface="Calibri"/>
                          <a:cs typeface="Calibri"/>
                          <a:sym typeface="Calibri"/>
                        </a:rPr>
                        <a:t>due to plate movement or seafloor spreading </a:t>
                      </a:r>
                      <a:r>
                        <a:rPr lang="en-US" sz="1000" u="none" strike="noStrike" cap="none" dirty="0">
                          <a:solidFill>
                            <a:schemeClr val="dk1"/>
                          </a:solidFill>
                          <a:highlight>
                            <a:srgbClr val="FFFFFF"/>
                          </a:highlight>
                          <a:latin typeface="Calibri"/>
                          <a:ea typeface="Calibri"/>
                          <a:cs typeface="Calibri"/>
                          <a:sym typeface="Calibri"/>
                        </a:rPr>
                        <a:t>(plate tectonics).</a:t>
                      </a:r>
                      <a:r>
                        <a:rPr lang="en-US" sz="1000" u="none" strike="noStrike" cap="none" dirty="0">
                          <a:solidFill>
                            <a:schemeClr val="dk1"/>
                          </a:solidFill>
                          <a:highlight>
                            <a:srgbClr val="FFFFFF"/>
                          </a:highlight>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84020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Complete Student Response - Example </a:t>
                      </a: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The fossils of the </a:t>
                      </a:r>
                      <a:r>
                        <a:rPr lang="en-US" sz="1000" u="none" strike="noStrike" cap="none" dirty="0" err="1">
                          <a:solidFill>
                            <a:schemeClr val="dk1"/>
                          </a:solidFill>
                          <a:latin typeface="Calibri"/>
                          <a:ea typeface="Calibri"/>
                          <a:cs typeface="Calibri"/>
                          <a:sym typeface="Calibri"/>
                        </a:rPr>
                        <a:t>Kannemeyeria</a:t>
                      </a:r>
                      <a:r>
                        <a:rPr lang="en-US" sz="1000" u="none" strike="noStrike" cap="none" dirty="0">
                          <a:solidFill>
                            <a:schemeClr val="dk1"/>
                          </a:solidFill>
                          <a:latin typeface="Calibri"/>
                          <a:ea typeface="Calibri"/>
                          <a:cs typeface="Calibri"/>
                          <a:sym typeface="Calibri"/>
                        </a:rPr>
                        <a:t> found on different continents that were once together millions of years ago show that the continents drifted apart due to plate movement or seafloor spreading (plate tectonics).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1 point</a:t>
                      </a:r>
                      <a:r>
                        <a:rPr lang="en-US" sz="1000" u="none" strike="noStrike" cap="none" dirty="0">
                          <a:solidFill>
                            <a:schemeClr val="dk1"/>
                          </a:solidFill>
                          <a:latin typeface="Calibri"/>
                          <a:ea typeface="Calibri"/>
                          <a:cs typeface="Calibri"/>
                          <a:sym typeface="Calibri"/>
                        </a:rPr>
                        <a:t> if the student answered the question completely referencing the continents drifting (plate tectonics) being the reason for the Kannemeyerid fossils found on the different continents.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Feedback/Questions to support next level thinking for students: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I like that you used your prior knowledge of the continents moving (plate tectonics) to explain how fossils of the Kannemeyerid were found on the different continents. </a:t>
                      </a: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
        <p:nvSpPr>
          <p:cNvPr id="6" name="Google Shape;78;p9">
            <a:extLst>
              <a:ext uri="{FF2B5EF4-FFF2-40B4-BE49-F238E27FC236}">
                <a16:creationId xmlns:a16="http://schemas.microsoft.com/office/drawing/2014/main" id="{D5C1E386-FA87-4C3D-AF6B-0D385C7230CD}"/>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9;p9">
            <a:extLst>
              <a:ext uri="{FF2B5EF4-FFF2-40B4-BE49-F238E27FC236}">
                <a16:creationId xmlns:a16="http://schemas.microsoft.com/office/drawing/2014/main" id="{8667BF3D-876A-4BA4-9661-AB596E01E89C}"/>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8" name="Google Shape;80;p9">
            <a:extLst>
              <a:ext uri="{FF2B5EF4-FFF2-40B4-BE49-F238E27FC236}">
                <a16:creationId xmlns:a16="http://schemas.microsoft.com/office/drawing/2014/main" id="{37630092-CE67-4906-86FB-A176E9FBB895}"/>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9" name="Google Shape;81;p9">
            <a:extLst>
              <a:ext uri="{FF2B5EF4-FFF2-40B4-BE49-F238E27FC236}">
                <a16:creationId xmlns:a16="http://schemas.microsoft.com/office/drawing/2014/main" id="{E275207F-69AB-4CDA-9666-D2F39CE725A2}"/>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6</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3ADBB166-D139-3589-B703-1867D4D4C1FC}"/>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Similar Rock Types</a:t>
            </a:r>
          </a:p>
        </p:txBody>
      </p:sp>
      <p:sp>
        <p:nvSpPr>
          <p:cNvPr id="6" name="Google Shape;75;p9">
            <a:extLst>
              <a:ext uri="{FF2B5EF4-FFF2-40B4-BE49-F238E27FC236}">
                <a16:creationId xmlns:a16="http://schemas.microsoft.com/office/drawing/2014/main" id="{1EFEEC1D-930F-4332-B2A1-AD6E67DC6DF7}"/>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118" name="Google Shape;118;p13"/>
          <p:cNvSpPr txBox="1"/>
          <p:nvPr/>
        </p:nvSpPr>
        <p:spPr>
          <a:xfrm>
            <a:off x="580150" y="1614820"/>
            <a:ext cx="6543600" cy="666900"/>
          </a:xfrm>
          <a:prstGeom prst="rect">
            <a:avLst/>
          </a:prstGeom>
          <a:noFill/>
          <a:ln>
            <a:noFill/>
          </a:ln>
        </p:spPr>
        <p:txBody>
          <a:bodyPr spcFirstLastPara="1" wrap="square" lIns="91425" tIns="91425" rIns="91425" bIns="91425" anchor="t" anchorCtr="0">
            <a:noAutofit/>
          </a:bodyPr>
          <a:lstStyle/>
          <a:p>
            <a:pPr marL="914400" marR="0" lvl="0" indent="-914400" algn="l" rtl="0">
              <a:lnSpc>
                <a:spcPct val="115000"/>
              </a:lnSpc>
              <a:spcBef>
                <a:spcPts val="0"/>
              </a:spcBef>
              <a:spcAft>
                <a:spcPts val="0"/>
              </a:spcAft>
              <a:buClr>
                <a:srgbClr val="000000"/>
              </a:buClr>
              <a:buSzPts val="1200"/>
              <a:buFont typeface="Arial"/>
              <a:buNone/>
            </a:pPr>
            <a:r>
              <a:rPr lang="en-US" sz="1000" i="0" u="none" strike="noStrike" cap="none" dirty="0">
                <a:solidFill>
                  <a:schemeClr val="dk1"/>
                </a:solidFill>
                <a:highlight>
                  <a:srgbClr val="FFFFFF"/>
                </a:highlight>
                <a:latin typeface="Calibri"/>
                <a:ea typeface="Calibri"/>
                <a:cs typeface="Calibri"/>
                <a:sym typeface="Calibri"/>
              </a:rPr>
              <a:t>Rock types near and around the location of the fossils of </a:t>
            </a:r>
            <a:r>
              <a:rPr lang="en-US" sz="1000" i="0" u="none" strike="noStrike" cap="none" dirty="0" err="1">
                <a:solidFill>
                  <a:schemeClr val="dk1"/>
                </a:solidFill>
                <a:highlight>
                  <a:srgbClr val="FFFFFF"/>
                </a:highlight>
                <a:latin typeface="Calibri"/>
                <a:ea typeface="Calibri"/>
                <a:cs typeface="Calibri"/>
                <a:sym typeface="Calibri"/>
              </a:rPr>
              <a:t>Kannemeyeria</a:t>
            </a:r>
            <a:r>
              <a:rPr lang="en-US" sz="1000" i="0" u="none" strike="noStrike" cap="none" dirty="0">
                <a:solidFill>
                  <a:schemeClr val="dk1"/>
                </a:solidFill>
                <a:highlight>
                  <a:srgbClr val="FFFFFF"/>
                </a:highlight>
                <a:latin typeface="Calibri"/>
                <a:ea typeface="Calibri"/>
                <a:cs typeface="Calibri"/>
                <a:sym typeface="Calibri"/>
              </a:rPr>
              <a:t> show an interesting pattern. The “X” images on</a:t>
            </a:r>
            <a:endParaRPr sz="1000" i="0" u="none" strike="noStrike" cap="none" dirty="0">
              <a:solidFill>
                <a:schemeClr val="dk1"/>
              </a:solidFill>
              <a:highlight>
                <a:srgbClr val="FFFFFF"/>
              </a:highlight>
              <a:latin typeface="Calibri"/>
              <a:ea typeface="Calibri"/>
              <a:cs typeface="Calibri"/>
              <a:sym typeface="Calibri"/>
            </a:endParaRPr>
          </a:p>
          <a:p>
            <a:pPr marL="914400" marR="0" lvl="0" indent="-914400" algn="l" rtl="0">
              <a:lnSpc>
                <a:spcPct val="115000"/>
              </a:lnSpc>
              <a:spcBef>
                <a:spcPts val="0"/>
              </a:spcBef>
              <a:spcAft>
                <a:spcPts val="0"/>
              </a:spcAft>
              <a:buClr>
                <a:srgbClr val="000000"/>
              </a:buClr>
              <a:buSzPts val="1200"/>
              <a:buFont typeface="Arial"/>
              <a:buNone/>
            </a:pPr>
            <a:r>
              <a:rPr lang="en-US" sz="1000" i="0" u="none" strike="noStrike" cap="none" dirty="0">
                <a:solidFill>
                  <a:schemeClr val="dk1"/>
                </a:solidFill>
                <a:highlight>
                  <a:srgbClr val="FFFFFF"/>
                </a:highlight>
                <a:latin typeface="Calibri"/>
                <a:ea typeface="Calibri"/>
                <a:cs typeface="Calibri"/>
                <a:sym typeface="Calibri"/>
              </a:rPr>
              <a:t>the map represent the same rock types. Examine the image below to collect evidence of this pattern.</a:t>
            </a:r>
            <a:endParaRPr sz="1000" i="0" u="none" strike="noStrike" cap="none" dirty="0">
              <a:solidFill>
                <a:schemeClr val="dk1"/>
              </a:solidFill>
              <a:highlight>
                <a:srgbClr val="FFFFFF"/>
              </a:highlight>
              <a:latin typeface="Calibri"/>
              <a:ea typeface="Calibri"/>
              <a:cs typeface="Calibri"/>
              <a:sym typeface="Calibri"/>
            </a:endParaRPr>
          </a:p>
        </p:txBody>
      </p:sp>
      <p:pic>
        <p:nvPicPr>
          <p:cNvPr id="119" name="Google Shape;119;p13" descr="Map of the World with X's in North America, South America, Africa, and Asia, the X's indicate the same rock types."/>
          <p:cNvPicPr preferRelativeResize="0"/>
          <p:nvPr/>
        </p:nvPicPr>
        <p:blipFill rotWithShape="1">
          <a:blip r:embed="rId3">
            <a:alphaModFix/>
          </a:blip>
          <a:srcRect b="29469"/>
          <a:stretch/>
        </p:blipFill>
        <p:spPr>
          <a:xfrm>
            <a:off x="580150" y="2281720"/>
            <a:ext cx="6335142" cy="3264988"/>
          </a:xfrm>
          <a:prstGeom prst="rect">
            <a:avLst/>
          </a:prstGeom>
          <a:noFill/>
          <a:ln>
            <a:noFill/>
          </a:ln>
        </p:spPr>
      </p:pic>
      <p:pic>
        <p:nvPicPr>
          <p:cNvPr id="5" name="Picture 4" descr="Fossil/Rock Key: Common Rock Types - gray X">
            <a:extLst>
              <a:ext uri="{FF2B5EF4-FFF2-40B4-BE49-F238E27FC236}">
                <a16:creationId xmlns:a16="http://schemas.microsoft.com/office/drawing/2014/main" id="{17834CD2-B18F-C943-88E9-003543CD47C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272423" y="5612835"/>
            <a:ext cx="950595" cy="1092200"/>
          </a:xfrm>
          <a:prstGeom prst="rect">
            <a:avLst/>
          </a:prstGeom>
        </p:spPr>
      </p:pic>
      <p:sp>
        <p:nvSpPr>
          <p:cNvPr id="120" name="Google Shape;120;p13"/>
          <p:cNvSpPr txBox="1"/>
          <p:nvPr/>
        </p:nvSpPr>
        <p:spPr>
          <a:xfrm>
            <a:off x="666550" y="6757750"/>
            <a:ext cx="6496500" cy="349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000" b="1" dirty="0">
                <a:solidFill>
                  <a:schemeClr val="dk1"/>
                </a:solidFill>
                <a:highlight>
                  <a:srgbClr val="FFFFFF"/>
                </a:highlight>
                <a:latin typeface="Calibri"/>
                <a:ea typeface="Calibri"/>
                <a:cs typeface="Calibri"/>
                <a:sym typeface="Calibri"/>
              </a:rPr>
              <a:t>Question 2: </a:t>
            </a:r>
            <a:r>
              <a:rPr lang="en-US" sz="1000" i="0" u="none" strike="noStrike" cap="none" dirty="0">
                <a:solidFill>
                  <a:schemeClr val="dk1"/>
                </a:solidFill>
                <a:highlight>
                  <a:srgbClr val="FFFFFF"/>
                </a:highlight>
                <a:latin typeface="Calibri"/>
                <a:ea typeface="Calibri"/>
                <a:cs typeface="Calibri"/>
                <a:sym typeface="Calibri"/>
              </a:rPr>
              <a:t>What patterns do you notice in the locations of the matching rock types?  What could cause these particular patterns?</a:t>
            </a:r>
            <a:endParaRPr sz="100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1" i="0" u="none" strike="noStrike" cap="none" dirty="0">
                <a:solidFill>
                  <a:schemeClr val="dk1"/>
                </a:solidFill>
                <a:highlight>
                  <a:srgbClr val="FFFFFF"/>
                </a:highlight>
                <a:latin typeface="Calibri"/>
                <a:ea typeface="Calibri"/>
                <a:cs typeface="Calibri"/>
                <a:sym typeface="Calibri"/>
              </a:rPr>
              <a:t>Evidence (</a:t>
            </a:r>
            <a:r>
              <a:rPr lang="en-US" sz="1000" b="1" dirty="0">
                <a:solidFill>
                  <a:schemeClr val="dk1"/>
                </a:solidFill>
                <a:highlight>
                  <a:srgbClr val="FFFFFF"/>
                </a:highlight>
                <a:latin typeface="Calibri"/>
                <a:ea typeface="Calibri"/>
                <a:cs typeface="Calibri"/>
                <a:sym typeface="Calibri"/>
              </a:rPr>
              <a:t>P</a:t>
            </a:r>
            <a:r>
              <a:rPr lang="en-US" sz="1000" b="1" i="0" u="none" strike="noStrike" cap="none" dirty="0">
                <a:solidFill>
                  <a:schemeClr val="dk1"/>
                </a:solidFill>
                <a:highlight>
                  <a:srgbClr val="FFFFFF"/>
                </a:highlight>
                <a:latin typeface="Calibri"/>
                <a:ea typeface="Calibri"/>
                <a:cs typeface="Calibri"/>
                <a:sym typeface="Calibri"/>
              </a:rPr>
              <a:t>atterns)</a:t>
            </a:r>
            <a:r>
              <a:rPr lang="en-US" sz="1000" b="1" dirty="0">
                <a:solidFill>
                  <a:schemeClr val="dk1"/>
                </a:solidFill>
                <a:highlight>
                  <a:srgbClr val="FFFFFF"/>
                </a:highlight>
                <a:latin typeface="Calibri"/>
                <a:ea typeface="Calibri"/>
                <a:cs typeface="Calibri"/>
                <a:sym typeface="Calibri"/>
              </a:rPr>
              <a:t>:</a:t>
            </a:r>
            <a:endParaRPr sz="1000" b="1"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1" dirty="0">
                <a:solidFill>
                  <a:schemeClr val="dk1"/>
                </a:solidFill>
                <a:highlight>
                  <a:srgbClr val="FFFFFF"/>
                </a:highlight>
                <a:latin typeface="Calibri"/>
                <a:ea typeface="Calibri"/>
                <a:cs typeface="Calibri"/>
                <a:sym typeface="Calibri"/>
              </a:rPr>
              <a:t>________</a:t>
            </a: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a:t>
            </a: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a:t>
            </a: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a:t>
            </a: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1" dirty="0">
                <a:solidFill>
                  <a:schemeClr val="dk1"/>
                </a:solidFill>
                <a:highlight>
                  <a:srgbClr val="FFFFFF"/>
                </a:highlight>
                <a:latin typeface="Calibri"/>
                <a:ea typeface="Calibri"/>
                <a:cs typeface="Calibri"/>
                <a:sym typeface="Calibri"/>
              </a:rPr>
              <a:t>Evidence (</a:t>
            </a:r>
            <a:r>
              <a:rPr lang="en-US" sz="1000" b="1" i="0" u="none" strike="noStrike" cap="none" dirty="0">
                <a:solidFill>
                  <a:schemeClr val="dk1"/>
                </a:solidFill>
                <a:highlight>
                  <a:srgbClr val="FFFFFF"/>
                </a:highlight>
                <a:latin typeface="Calibri"/>
                <a:ea typeface="Calibri"/>
                <a:cs typeface="Calibri"/>
                <a:sym typeface="Calibri"/>
              </a:rPr>
              <a:t>Cause): </a:t>
            </a:r>
            <a:r>
              <a:rPr lang="en-US" sz="1000" b="0"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a:t>
            </a:r>
            <a:endParaRPr sz="1000" b="0" i="0" u="none" strike="noStrike" cap="none" dirty="0">
              <a:solidFill>
                <a:schemeClr val="dk1"/>
              </a:solidFill>
              <a:highlight>
                <a:srgbClr val="FFFFFF"/>
              </a:highlight>
              <a:latin typeface="Calibri"/>
              <a:ea typeface="Calibri"/>
              <a:cs typeface="Calibri"/>
              <a:sym typeface="Calibri"/>
            </a:endParaRPr>
          </a:p>
          <a:p>
            <a:pPr marL="457200" marR="0" lvl="0" indent="-171450" algn="l" rtl="0">
              <a:lnSpc>
                <a:spcPct val="115000"/>
              </a:lnSpc>
              <a:spcBef>
                <a:spcPts val="0"/>
              </a:spcBef>
              <a:spcAft>
                <a:spcPts val="0"/>
              </a:spcAft>
              <a:buClr>
                <a:srgbClr val="000000"/>
              </a:buClr>
              <a:buSzPts val="1200"/>
              <a:buFont typeface="Arial"/>
              <a:buNone/>
            </a:pPr>
            <a:endParaRPr sz="10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a:t>
            </a:r>
            <a:endParaRPr sz="10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US" sz="1000" b="0"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a:t>
            </a:r>
            <a:endParaRPr sz="1000" b="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000" b="1" i="0" u="none" strike="noStrike" cap="none" dirty="0">
              <a:solidFill>
                <a:schemeClr val="dk1"/>
              </a:solidFill>
              <a:highlight>
                <a:srgbClr val="FFFFFF"/>
              </a:highlight>
              <a:latin typeface="Calibri"/>
              <a:ea typeface="Calibri"/>
              <a:cs typeface="Calibri"/>
              <a:sym typeface="Calibri"/>
            </a:endParaRPr>
          </a:p>
        </p:txBody>
      </p:sp>
      <p:sp>
        <p:nvSpPr>
          <p:cNvPr id="7" name="Google Shape;78;p9">
            <a:extLst>
              <a:ext uri="{FF2B5EF4-FFF2-40B4-BE49-F238E27FC236}">
                <a16:creationId xmlns:a16="http://schemas.microsoft.com/office/drawing/2014/main" id="{8EDDA36B-186A-445F-AB35-0E10736C46A7}"/>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79;p9">
            <a:extLst>
              <a:ext uri="{FF2B5EF4-FFF2-40B4-BE49-F238E27FC236}">
                <a16:creationId xmlns:a16="http://schemas.microsoft.com/office/drawing/2014/main" id="{7DDB6E95-9341-4021-9179-1BC72AE66631}"/>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9" name="Google Shape;80;p9">
            <a:extLst>
              <a:ext uri="{FF2B5EF4-FFF2-40B4-BE49-F238E27FC236}">
                <a16:creationId xmlns:a16="http://schemas.microsoft.com/office/drawing/2014/main" id="{30066861-D4D6-4C53-9A9C-AD8A0799790E}"/>
              </a:ext>
              <a:ext uri="{C183D7F6-B498-43B3-948B-1728B52AA6E4}">
                <adec:decorative xmlns:adec="http://schemas.microsoft.com/office/drawing/2017/decorative" val="1"/>
              </a:ext>
            </a:extLst>
          </p:cNvPr>
          <p:cNvPicPr preferRelativeResize="0"/>
          <p:nvPr/>
        </p:nvPicPr>
        <p:blipFill rotWithShape="1">
          <a:blip r:embed="rId5">
            <a:alphaModFix/>
          </a:blip>
          <a:srcRect l="28890" t="20468" r="35950" b="20796"/>
          <a:stretch/>
        </p:blipFill>
        <p:spPr>
          <a:xfrm>
            <a:off x="6972367" y="188418"/>
            <a:ext cx="441300" cy="442500"/>
          </a:xfrm>
          <a:prstGeom prst="flowChartConnector">
            <a:avLst/>
          </a:prstGeom>
          <a:noFill/>
          <a:ln>
            <a:noFill/>
          </a:ln>
        </p:spPr>
      </p:pic>
      <p:sp>
        <p:nvSpPr>
          <p:cNvPr id="10" name="Google Shape;81;p9">
            <a:extLst>
              <a:ext uri="{FF2B5EF4-FFF2-40B4-BE49-F238E27FC236}">
                <a16:creationId xmlns:a16="http://schemas.microsoft.com/office/drawing/2014/main" id="{D1E46979-D38E-4D66-AF2E-FF816A8E7BC2}"/>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7</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a:extLst>
              <a:ext uri="{FF2B5EF4-FFF2-40B4-BE49-F238E27FC236}">
                <a16:creationId xmlns:a16="http://schemas.microsoft.com/office/drawing/2014/main" id="{5E18F117-B889-99EF-14C1-08E4EEF2256D}"/>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Prompt 2</a:t>
            </a:r>
          </a:p>
        </p:txBody>
      </p:sp>
      <p:sp>
        <p:nvSpPr>
          <p:cNvPr id="4" name="Google Shape;75;p9">
            <a:extLst>
              <a:ext uri="{FF2B5EF4-FFF2-40B4-BE49-F238E27FC236}">
                <a16:creationId xmlns:a16="http://schemas.microsoft.com/office/drawing/2014/main" id="{0B3F09DF-E131-4DBD-A504-F0DF543B0154}"/>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graphicFrame>
        <p:nvGraphicFramePr>
          <p:cNvPr id="125" name="Google Shape;125;p14"/>
          <p:cNvGraphicFramePr/>
          <p:nvPr>
            <p:extLst>
              <p:ext uri="{D42A27DB-BD31-4B8C-83A1-F6EECF244321}">
                <p14:modId xmlns:p14="http://schemas.microsoft.com/office/powerpoint/2010/main" val="3993412867"/>
              </p:ext>
            </p:extLst>
          </p:nvPr>
        </p:nvGraphicFramePr>
        <p:xfrm>
          <a:off x="542775" y="1769479"/>
          <a:ext cx="6686850" cy="1983426"/>
        </p:xfrm>
        <a:graphic>
          <a:graphicData uri="http://schemas.openxmlformats.org/drawingml/2006/table">
            <a:tbl>
              <a:tblPr firstRow="1">
                <a:noFill/>
                <a:tableStyleId>{7B2EAF9B-9455-4211-8FAA-597011F7DC8A}</a:tableStyleId>
              </a:tblPr>
              <a:tblGrid>
                <a:gridCol w="723900">
                  <a:extLst>
                    <a:ext uri="{9D8B030D-6E8A-4147-A177-3AD203B41FA5}">
                      <a16:colId xmlns:a16="http://schemas.microsoft.com/office/drawing/2014/main" val="20000"/>
                    </a:ext>
                  </a:extLst>
                </a:gridCol>
                <a:gridCol w="5962950">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2. assesses:</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accent6">
                              <a:lumMod val="50000"/>
                            </a:schemeClr>
                          </a:solidFill>
                          <a:latin typeface="Calibri"/>
                          <a:ea typeface="Calibri"/>
                          <a:cs typeface="Calibri"/>
                        </a:rPr>
                        <a:t>TN Standard</a:t>
                      </a:r>
                      <a:endParaRPr sz="1000" b="1" u="none" strike="noStrike" cap="none" dirty="0">
                        <a:solidFill>
                          <a:schemeClr val="accent6">
                            <a:lumMod val="50000"/>
                          </a:schemeClr>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8.ESS2.5 - Construct a scientific explanation using data that explains the gradual process of plate tectonics accounting for (A) the distribution of fossils on different continents, </a:t>
                      </a:r>
                      <a:r>
                        <a:rPr lang="en-US" sz="1000" u="none" strike="sngStrike" cap="none" dirty="0">
                          <a:solidFill>
                            <a:schemeClr val="dk1"/>
                          </a:solidFill>
                          <a:latin typeface="Calibri"/>
                          <a:ea typeface="Calibri"/>
                          <a:cs typeface="Calibri"/>
                          <a:sym typeface="Calibri"/>
                        </a:rPr>
                        <a:t>(B) the occurrence of earthquakes, </a:t>
                      </a:r>
                      <a:r>
                        <a:rPr lang="en-US" sz="1000" u="none" strike="noStrike" cap="none" dirty="0">
                          <a:solidFill>
                            <a:schemeClr val="dk1"/>
                          </a:solidFill>
                          <a:latin typeface="Calibri"/>
                          <a:ea typeface="Calibri"/>
                          <a:cs typeface="Calibri"/>
                          <a:sym typeface="Calibri"/>
                        </a:rPr>
                        <a:t>and </a:t>
                      </a:r>
                      <a:r>
                        <a:rPr lang="en-US" sz="1000" u="none" strike="sngStrike" cap="none" dirty="0">
                          <a:solidFill>
                            <a:schemeClr val="dk1"/>
                          </a:solidFill>
                          <a:latin typeface="Calibri"/>
                          <a:ea typeface="Calibri"/>
                          <a:cs typeface="Calibri"/>
                          <a:sym typeface="Calibri"/>
                        </a:rPr>
                        <a:t>(</a:t>
                      </a:r>
                      <a:r>
                        <a:rPr lang="en-US" sz="1000" u="none" strike="noStrike" cap="none" dirty="0">
                          <a:solidFill>
                            <a:schemeClr val="dk1"/>
                          </a:solidFill>
                          <a:latin typeface="Calibri"/>
                          <a:ea typeface="Calibri"/>
                          <a:cs typeface="Calibri"/>
                          <a:sym typeface="Calibri"/>
                        </a:rPr>
                        <a:t>C) continental and ocean floor features </a:t>
                      </a:r>
                      <a:r>
                        <a:rPr lang="en-US" sz="1000" u="none" strike="sngStrike" cap="none" dirty="0">
                          <a:solidFill>
                            <a:schemeClr val="dk1"/>
                          </a:solidFill>
                          <a:latin typeface="Calibri"/>
                          <a:ea typeface="Calibri"/>
                          <a:cs typeface="Calibri"/>
                          <a:sym typeface="Calibri"/>
                        </a:rPr>
                        <a:t>(including mountains, volcanoes, faults, and trenches)</a:t>
                      </a:r>
                      <a:r>
                        <a:rPr lang="en-US" sz="1000" u="none" strike="noStrike" cap="none" dirty="0">
                          <a:solidFill>
                            <a:schemeClr val="dk1"/>
                          </a:solidFill>
                          <a:latin typeface="Calibri"/>
                          <a:ea typeface="Calibri"/>
                          <a:cs typeface="Calibri"/>
                          <a:sym typeface="Calibri"/>
                        </a:rPr>
                        <a:t>. (TN)</a:t>
                      </a:r>
                      <a:endParaRPr sz="1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2"/>
                          </a:solidFill>
                          <a:latin typeface="Calibri"/>
                          <a:ea typeface="Calibri"/>
                          <a:cs typeface="Calibri"/>
                          <a:sym typeface="Calibri"/>
                        </a:rPr>
                        <a:t>SEP</a:t>
                      </a:r>
                      <a:endParaRPr sz="1000" b="1" u="none" strike="noStrike" cap="none" dirty="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latin typeface="Calibri"/>
                          <a:ea typeface="Calibri"/>
                          <a:cs typeface="Calibri"/>
                          <a:sym typeface="Calibri"/>
                        </a:rPr>
                        <a:t>Constructing explanations: Apply scientific ideas, principles, and/or evidence to construct, revise and/or use an explanation for real-world phenomena, examples, or events.</a:t>
                      </a:r>
                      <a:r>
                        <a:rPr lang="en-US" sz="1000" u="none" strike="noStrike" cap="none" dirty="0">
                          <a:latin typeface="Calibri"/>
                          <a:ea typeface="Calibri"/>
                          <a:cs typeface="Calibri"/>
                        </a:rPr>
                        <a:t> </a:t>
                      </a:r>
                      <a:endParaRPr lang="en-US"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rgbClr val="38761D"/>
                          </a:solidFill>
                          <a:latin typeface="Calibri"/>
                          <a:ea typeface="Calibri"/>
                          <a:cs typeface="Calibri"/>
                          <a:sym typeface="Calibri"/>
                        </a:rPr>
                        <a:t>CCC</a:t>
                      </a:r>
                      <a:endParaRPr sz="1000" b="1" u="none" strike="noStrike" cap="none" dirty="0">
                        <a:solidFill>
                          <a:srgbClr val="38761D"/>
                        </a:solidFill>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000" u="none" strike="noStrike" cap="none" dirty="0">
                          <a:solidFill>
                            <a:schemeClr val="dk1"/>
                          </a:solidFill>
                          <a:latin typeface="Calibri"/>
                          <a:ea typeface="Calibri"/>
                          <a:cs typeface="Calibri"/>
                          <a:sym typeface="Calibri"/>
                        </a:rPr>
                        <a:t>Patterns: Graphs, charts, and images can be used to identify patterns in data.</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26" name="Google Shape;126;p14"/>
          <p:cNvGraphicFramePr/>
          <p:nvPr>
            <p:extLst>
              <p:ext uri="{D42A27DB-BD31-4B8C-83A1-F6EECF244321}">
                <p14:modId xmlns:p14="http://schemas.microsoft.com/office/powerpoint/2010/main" val="2647140705"/>
              </p:ext>
            </p:extLst>
          </p:nvPr>
        </p:nvGraphicFramePr>
        <p:xfrm>
          <a:off x="542775" y="4034220"/>
          <a:ext cx="6686850" cy="4617600"/>
        </p:xfrm>
        <a:graphic>
          <a:graphicData uri="http://schemas.openxmlformats.org/drawingml/2006/table">
            <a:tbl>
              <a:tblPr firstRow="1">
                <a:noFill/>
                <a:tableStyleId>{7B2EAF9B-9455-4211-8FAA-597011F7DC8A}</a:tableStyleId>
              </a:tblPr>
              <a:tblGrid>
                <a:gridCol w="631700">
                  <a:extLst>
                    <a:ext uri="{9D8B030D-6E8A-4147-A177-3AD203B41FA5}">
                      <a16:colId xmlns:a16="http://schemas.microsoft.com/office/drawing/2014/main" val="20000"/>
                    </a:ext>
                  </a:extLst>
                </a:gridCol>
                <a:gridCol w="2962375">
                  <a:extLst>
                    <a:ext uri="{9D8B030D-6E8A-4147-A177-3AD203B41FA5}">
                      <a16:colId xmlns:a16="http://schemas.microsoft.com/office/drawing/2014/main" val="20001"/>
                    </a:ext>
                  </a:extLst>
                </a:gridCol>
                <a:gridCol w="3092775">
                  <a:extLst>
                    <a:ext uri="{9D8B030D-6E8A-4147-A177-3AD203B41FA5}">
                      <a16:colId xmlns:a16="http://schemas.microsoft.com/office/drawing/2014/main" val="20002"/>
                    </a:ext>
                  </a:extLst>
                </a:gridCol>
              </a:tblGrid>
              <a:tr h="381000">
                <a:tc gridSpan="3">
                  <a:txBody>
                    <a:bodyPr/>
                    <a:lstStyle/>
                    <a:p>
                      <a:pPr marL="0" marR="0" lvl="0" indent="0" algn="l" rtl="0">
                        <a:lnSpc>
                          <a:spcPct val="100000"/>
                        </a:lnSpc>
                        <a:spcBef>
                          <a:spcPts val="0"/>
                        </a:spcBef>
                        <a:spcAft>
                          <a:spcPts val="0"/>
                        </a:spcAft>
                        <a:buClr>
                          <a:srgbClr val="000000"/>
                        </a:buClr>
                        <a:buSzPts val="1200"/>
                        <a:buFont typeface="Arial"/>
                        <a:buNone/>
                      </a:pPr>
                      <a:r>
                        <a:rPr lang="en-US" sz="1000" b="1" u="none" strike="noStrike" cap="none" dirty="0">
                          <a:latin typeface="Calibri"/>
                          <a:ea typeface="Calibri"/>
                          <a:cs typeface="Calibri"/>
                          <a:sym typeface="Calibri"/>
                        </a:rPr>
                        <a:t>Prompt 2. Scoring Guidance </a:t>
                      </a:r>
                      <a:endParaRPr sz="1000" b="1" u="none" strike="noStrike" cap="none" dirty="0">
                        <a:latin typeface="Calibri"/>
                        <a:ea typeface="Calibri"/>
                        <a:cs typeface="Calibri"/>
                        <a:sym typeface="Calibri"/>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Score</a:t>
                      </a:r>
                      <a:endParaRPr sz="1000" b="1" u="none" strike="noStrike" cap="none" dirty="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Components of Student Response (SEP, CCC, and/or DCI)</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Example Responses/Look Fors</a:t>
                      </a:r>
                      <a:endParaRPr sz="1000" b="1"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rPr>
                        <a:t>TN Standard -</a:t>
                      </a:r>
                      <a:r>
                        <a:rPr lang="en-US" sz="1000" u="none" strike="noStrike" cap="none" dirty="0">
                          <a:latin typeface="Calibri"/>
                          <a:ea typeface="Calibri"/>
                          <a:cs typeface="Calibri"/>
                          <a:sym typeface="Calibri"/>
                        </a:rPr>
                        <a:t> </a:t>
                      </a:r>
                      <a:r>
                        <a:rPr lang="en-US" sz="1000" u="none" strike="noStrike" cap="none" dirty="0">
                          <a:solidFill>
                            <a:schemeClr val="dk1"/>
                          </a:solidFill>
                          <a:latin typeface="Calibri"/>
                          <a:ea typeface="Calibri"/>
                          <a:cs typeface="Calibri"/>
                          <a:sym typeface="Calibri"/>
                        </a:rPr>
                        <a:t>8.ESS2.5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rPr>
                        <a:t>SEP - Constructing </a:t>
                      </a:r>
                      <a:r>
                        <a:rPr lang="en-US" sz="1000" u="none" strike="noStrike" cap="none" dirty="0">
                          <a:latin typeface="Calibri"/>
                          <a:ea typeface="Calibri"/>
                          <a:cs typeface="Calibri"/>
                          <a:sym typeface="Calibri"/>
                        </a:rPr>
                        <a:t>Explanations</a:t>
                      </a:r>
                      <a:r>
                        <a:rPr lang="en-US" sz="1000" u="none" strike="noStrike" cap="none" dirty="0">
                          <a:latin typeface="Calibri"/>
                          <a:ea typeface="Calibri"/>
                          <a:cs typeface="Calibri"/>
                        </a:rPr>
                        <a:t>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CCC</a:t>
                      </a:r>
                      <a:r>
                        <a:rPr lang="en-US" sz="1000" u="none" strike="noStrike" cap="none" dirty="0">
                          <a:latin typeface="Calibri"/>
                          <a:ea typeface="Calibri"/>
                          <a:cs typeface="Calibri"/>
                        </a:rPr>
                        <a:t> - </a:t>
                      </a:r>
                      <a:r>
                        <a:rPr lang="en-US" sz="1000" u="none" strike="noStrike" cap="none" dirty="0">
                          <a:latin typeface="Calibri"/>
                          <a:ea typeface="Calibri"/>
                          <a:cs typeface="Calibri"/>
                          <a:sym typeface="Calibri"/>
                        </a:rPr>
                        <a:t>Patterns</a:t>
                      </a:r>
                      <a:r>
                        <a:rPr lang="en-US" sz="1000" u="none" strike="noStrike" cap="none" dirty="0">
                          <a:latin typeface="Calibri"/>
                          <a:ea typeface="Calibri"/>
                          <a:cs typeface="Calibri"/>
                        </a:rPr>
                        <a:t> </a:t>
                      </a:r>
                      <a:endParaRPr sz="1000" u="none" strike="noStrike" cap="none" dirty="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 addressed “matching” rock types along the coast of South America, Africa, Europe, and North America.</a:t>
                      </a:r>
                      <a:r>
                        <a:rPr lang="en-US" sz="1000" u="none" strike="noStrike" cap="none" dirty="0">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+1</a:t>
                      </a:r>
                      <a:endParaRPr sz="1000" b="1"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TN Standard - 8</a:t>
                      </a:r>
                      <a:r>
                        <a:rPr lang="en-US" sz="1000" u="none" strike="noStrike" cap="none" dirty="0">
                          <a:solidFill>
                            <a:schemeClr val="dk1"/>
                          </a:solidFill>
                          <a:latin typeface="Calibri"/>
                          <a:ea typeface="Calibri"/>
                          <a:cs typeface="Calibri"/>
                          <a:sym typeface="Calibri"/>
                        </a:rPr>
                        <a:t>.ESS2.5</a:t>
                      </a:r>
                      <a:r>
                        <a:rPr lang="en-US" sz="1000" u="none" strike="noStrike" cap="none" dirty="0">
                          <a:solidFill>
                            <a:schemeClr val="dk1"/>
                          </a:solidFill>
                          <a:latin typeface="Calibri"/>
                          <a:ea typeface="Calibri"/>
                          <a:cs typeface="Calibri"/>
                        </a:rPr>
                        <a:t> </a:t>
                      </a:r>
                      <a:endParaRPr lang="en-US"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sym typeface="Calibri"/>
                        </a:rPr>
                        <a:t>SEP </a:t>
                      </a:r>
                      <a:r>
                        <a:rPr lang="en-US" sz="1000" u="none" strike="noStrike" cap="none" dirty="0">
                          <a:solidFill>
                            <a:schemeClr val="dk1"/>
                          </a:solidFill>
                          <a:latin typeface="Calibri"/>
                          <a:ea typeface="Calibri"/>
                          <a:cs typeface="Calibri"/>
                        </a:rPr>
                        <a:t>- </a:t>
                      </a:r>
                      <a:r>
                        <a:rPr lang="en-US" sz="1000" u="none" strike="noStrike" cap="none" dirty="0">
                          <a:solidFill>
                            <a:schemeClr val="dk1"/>
                          </a:solidFill>
                          <a:latin typeface="Calibri"/>
                          <a:ea typeface="Calibri"/>
                          <a:cs typeface="Calibri"/>
                          <a:sym typeface="Calibri"/>
                        </a:rPr>
                        <a:t>Constructing Explanations</a:t>
                      </a:r>
                      <a:r>
                        <a:rPr lang="en-US" sz="1000" u="none" strike="noStrike" cap="none" dirty="0">
                          <a:solidFill>
                            <a:schemeClr val="dk1"/>
                          </a:solidFill>
                          <a:latin typeface="Calibri"/>
                          <a:ea typeface="Calibri"/>
                          <a:cs typeface="Calibri"/>
                        </a:rPr>
                        <a:t> </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solidFill>
                            <a:schemeClr val="dk1"/>
                          </a:solidFill>
                          <a:latin typeface="Calibri"/>
                          <a:ea typeface="Calibri"/>
                          <a:cs typeface="Calibri"/>
                        </a:rPr>
                        <a:t>CCC - Patterns </a:t>
                      </a:r>
                      <a:endParaRPr sz="1000" u="none" strike="noStrike" cap="none"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latin typeface="Calibri"/>
                          <a:ea typeface="Calibri"/>
                          <a:cs typeface="Calibri"/>
                          <a:sym typeface="Calibri"/>
                        </a:rPr>
                        <a:t>Student recognizes that there is a causal effect between the continents once being connected and the matching rock types being found across the now disconnected continents that were once closer to the equator.</a:t>
                      </a:r>
                      <a:r>
                        <a:rPr lang="en-US" sz="1000" u="none" strike="noStrike" cap="none" dirty="0">
                          <a:latin typeface="Calibri"/>
                          <a:ea typeface="Calibri"/>
                          <a:cs typeface="Calibri"/>
                        </a:rPr>
                        <a:t> </a:t>
                      </a:r>
                      <a:endParaRPr sz="10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gridSpan="2">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Complete Student Response - Example</a:t>
                      </a:r>
                      <a:r>
                        <a:rPr lang="en-US" sz="1000" b="1" u="none" strike="noStrike" cap="none" dirty="0">
                          <a:latin typeface="Calibri"/>
                          <a:ea typeface="Calibri"/>
                          <a:cs typeface="Calibri"/>
                        </a:rPr>
                        <a:t> </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latin typeface="Calibri"/>
                          <a:ea typeface="Calibri"/>
                          <a:cs typeface="Calibri"/>
                          <a:sym typeface="Calibri"/>
                        </a:rPr>
                        <a:t>Evidence (</a:t>
                      </a:r>
                      <a:r>
                        <a:rPr lang="en-US" sz="1000" b="1" dirty="0">
                          <a:latin typeface="Calibri"/>
                          <a:ea typeface="Calibri"/>
                          <a:cs typeface="Calibri"/>
                          <a:sym typeface="Calibri"/>
                        </a:rPr>
                        <a:t>P</a:t>
                      </a:r>
                      <a:r>
                        <a:rPr lang="en-US" sz="1000" b="1" u="none" strike="noStrike" cap="none" dirty="0">
                          <a:latin typeface="Calibri"/>
                          <a:ea typeface="Calibri"/>
                          <a:cs typeface="Calibri"/>
                          <a:sym typeface="Calibri"/>
                        </a:rPr>
                        <a:t>atterns): </a:t>
                      </a:r>
                      <a:r>
                        <a:rPr lang="en-US" sz="1000" u="none" strike="noStrike" cap="none" dirty="0">
                          <a:latin typeface="Calibri"/>
                          <a:ea typeface="Calibri"/>
                          <a:cs typeface="Calibri"/>
                          <a:sym typeface="Calibri"/>
                        </a:rPr>
                        <a:t>Matching rock types are located along the coast of South America and Africa as well as Europe and North America and in areas that were once located near the equator.</a:t>
                      </a:r>
                      <a:r>
                        <a:rPr lang="en-US" sz="1000" u="none" strike="noStrike" cap="none" dirty="0">
                          <a:latin typeface="Calibri"/>
                          <a:ea typeface="Calibri"/>
                          <a:cs typeface="Calibri"/>
                        </a:rPr>
                        <a:t>  </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dirty="0">
                          <a:latin typeface="Calibri"/>
                          <a:ea typeface="Calibri"/>
                          <a:cs typeface="Calibri"/>
                          <a:sym typeface="Calibri"/>
                        </a:rPr>
                        <a:t>Evidence (</a:t>
                      </a:r>
                      <a:r>
                        <a:rPr lang="en-US" sz="1000" b="1" u="none" strike="noStrike" cap="none" dirty="0">
                          <a:latin typeface="Calibri"/>
                          <a:ea typeface="Calibri"/>
                          <a:cs typeface="Calibri"/>
                          <a:sym typeface="Calibri"/>
                        </a:rPr>
                        <a:t>Cause): </a:t>
                      </a:r>
                      <a:r>
                        <a:rPr lang="en-US" sz="1000" u="none" strike="noStrike" cap="none" dirty="0">
                          <a:latin typeface="Calibri"/>
                          <a:ea typeface="Calibri"/>
                          <a:cs typeface="Calibri"/>
                          <a:sym typeface="Calibri"/>
                        </a:rPr>
                        <a:t>The continents must have been connected in the past for these matching rock types to have formed where they did.</a:t>
                      </a:r>
                      <a:r>
                        <a:rPr lang="en-US" sz="1000" u="none" strike="noStrike" cap="none" dirty="0">
                          <a:latin typeface="Calibri"/>
                          <a:ea typeface="Calibri"/>
                          <a:cs typeface="Calibri"/>
                        </a:rPr>
                        <a:t> </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Score and Score Rationale, if applicable: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1 point</a:t>
                      </a:r>
                      <a:r>
                        <a:rPr lang="en-US" sz="1000" u="none" strike="noStrike" cap="none" dirty="0">
                          <a:solidFill>
                            <a:schemeClr val="dk1"/>
                          </a:solidFill>
                          <a:latin typeface="Calibri"/>
                          <a:ea typeface="Calibri"/>
                          <a:cs typeface="Calibri"/>
                          <a:sym typeface="Calibri"/>
                        </a:rPr>
                        <a:t> if student response only gives evidence of matching rock types or the cause of the matching rock types.</a:t>
                      </a:r>
                      <a:endParaRPr sz="10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2 points</a:t>
                      </a:r>
                      <a:r>
                        <a:rPr lang="en-US" sz="1000" u="none" strike="noStrike" cap="none" dirty="0">
                          <a:solidFill>
                            <a:schemeClr val="dk1"/>
                          </a:solidFill>
                          <a:latin typeface="Calibri"/>
                          <a:ea typeface="Calibri"/>
                          <a:cs typeface="Calibri"/>
                          <a:sym typeface="Calibri"/>
                        </a:rPr>
                        <a:t> if students response gives evidence of matching rock types AND the cause of the matching rock types.</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latin typeface="Calibri"/>
                          <a:ea typeface="Calibri"/>
                          <a:cs typeface="Calibri"/>
                          <a:sym typeface="Calibri"/>
                        </a:rPr>
                        <a:t>Feedback/Questions to support next level thinking for students: </a:t>
                      </a:r>
                      <a:endParaRPr sz="10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latin typeface="Calibri"/>
                          <a:ea typeface="Calibri"/>
                          <a:cs typeface="Calibri"/>
                          <a:sym typeface="Calibri"/>
                        </a:rPr>
                        <a:t>Excellent job on constructing explanations that show both evidence of matching rock types and the cause of the matching rock types. Can you expand on your answer?</a:t>
                      </a:r>
                      <a:endParaRPr sz="1000" b="1" u="none" strike="noStrike" cap="none"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5" name="Google Shape;78;p9">
            <a:extLst>
              <a:ext uri="{FF2B5EF4-FFF2-40B4-BE49-F238E27FC236}">
                <a16:creationId xmlns:a16="http://schemas.microsoft.com/office/drawing/2014/main" id="{AA583D79-DB50-48ED-87D5-3EBE361CA561}"/>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79;p9">
            <a:extLst>
              <a:ext uri="{FF2B5EF4-FFF2-40B4-BE49-F238E27FC236}">
                <a16:creationId xmlns:a16="http://schemas.microsoft.com/office/drawing/2014/main" id="{980A37AB-FFBA-42EC-9EEA-88137A77C36F}"/>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7" name="Google Shape;80;p9">
            <a:extLst>
              <a:ext uri="{FF2B5EF4-FFF2-40B4-BE49-F238E27FC236}">
                <a16:creationId xmlns:a16="http://schemas.microsoft.com/office/drawing/2014/main" id="{5354FBE6-9675-4A82-8344-4733AB74A6F5}"/>
              </a:ext>
              <a:ext uri="{C183D7F6-B498-43B3-948B-1728B52AA6E4}">
                <adec:decorative xmlns:adec="http://schemas.microsoft.com/office/drawing/2017/decorative" val="1"/>
              </a:ext>
            </a:extLst>
          </p:cNvPr>
          <p:cNvPicPr preferRelativeResize="0"/>
          <p:nvPr/>
        </p:nvPicPr>
        <p:blipFill rotWithShape="1">
          <a:blip r:embed="rId3">
            <a:alphaModFix/>
          </a:blip>
          <a:srcRect l="28890" t="20468" r="35950" b="20796"/>
          <a:stretch/>
        </p:blipFill>
        <p:spPr>
          <a:xfrm>
            <a:off x="6972367" y="188418"/>
            <a:ext cx="441300" cy="442500"/>
          </a:xfrm>
          <a:prstGeom prst="flowChartConnector">
            <a:avLst/>
          </a:prstGeom>
          <a:noFill/>
          <a:ln>
            <a:noFill/>
          </a:ln>
        </p:spPr>
      </p:pic>
      <p:sp>
        <p:nvSpPr>
          <p:cNvPr id="8" name="Google Shape;81;p9">
            <a:extLst>
              <a:ext uri="{FF2B5EF4-FFF2-40B4-BE49-F238E27FC236}">
                <a16:creationId xmlns:a16="http://schemas.microsoft.com/office/drawing/2014/main" id="{5EC16E13-7103-425D-938D-3712BDA77144}"/>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8</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Title 3">
            <a:extLst>
              <a:ext uri="{FF2B5EF4-FFF2-40B4-BE49-F238E27FC236}">
                <a16:creationId xmlns:a16="http://schemas.microsoft.com/office/drawing/2014/main" id="{30939EE7-F2E7-5B8A-26A0-E0ADAE598410}"/>
              </a:ext>
            </a:extLst>
          </p:cNvPr>
          <p:cNvSpPr>
            <a:spLocks noGrp="1"/>
          </p:cNvSpPr>
          <p:nvPr>
            <p:ph type="title" idx="4294967295"/>
          </p:nvPr>
        </p:nvSpPr>
        <p:spPr>
          <a:xfrm>
            <a:off x="388620" y="-1609344"/>
            <a:ext cx="6995160" cy="1609344"/>
          </a:xfrm>
        </p:spPr>
        <p:txBody>
          <a:bodyPr spcFirstLastPara="1" wrap="square" lIns="0" tIns="0" rIns="0" bIns="0" anchor="b" anchorCtr="0">
            <a:noAutofit/>
          </a:bodyPr>
          <a:lstStyle/>
          <a:p>
            <a:r>
              <a:rPr lang="en-US" dirty="0"/>
              <a:t>Question 3</a:t>
            </a:r>
          </a:p>
        </p:txBody>
      </p:sp>
      <p:sp>
        <p:nvSpPr>
          <p:cNvPr id="11" name="Google Shape;75;p9">
            <a:extLst>
              <a:ext uri="{FF2B5EF4-FFF2-40B4-BE49-F238E27FC236}">
                <a16:creationId xmlns:a16="http://schemas.microsoft.com/office/drawing/2014/main" id="{569BA8A5-C162-4C9C-9D06-A35694725A6D}"/>
              </a:ext>
            </a:extLst>
          </p:cNvPr>
          <p:cNvSpPr txBox="1"/>
          <p:nvPr/>
        </p:nvSpPr>
        <p:spPr>
          <a:xfrm>
            <a:off x="405200" y="907264"/>
            <a:ext cx="7221000" cy="516900"/>
          </a:xfrm>
          <a:prstGeom prst="rect">
            <a:avLst/>
          </a:prstGeom>
          <a:noFill/>
          <a:ln>
            <a:noFill/>
          </a:ln>
        </p:spPr>
        <p:txBody>
          <a:bodyPr spcFirstLastPara="1" wrap="square" lIns="0" tIns="12700" rIns="0" bIns="0" anchor="t" anchorCtr="0">
            <a:noAutofit/>
          </a:bodyPr>
          <a:lstStyle/>
          <a:p>
            <a:pPr marL="127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Plate Tectonics Teacher Guide</a:t>
            </a:r>
          </a:p>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Middle School Earth and Space Science</a:t>
            </a:r>
          </a:p>
        </p:txBody>
      </p:sp>
      <p:sp>
        <p:nvSpPr>
          <p:cNvPr id="131" name="Google Shape;131;p15"/>
          <p:cNvSpPr txBox="1"/>
          <p:nvPr/>
        </p:nvSpPr>
        <p:spPr>
          <a:xfrm>
            <a:off x="631175" y="1499586"/>
            <a:ext cx="6677100" cy="70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000" b="1" i="0" u="none" strike="noStrike" cap="none" dirty="0">
                <a:solidFill>
                  <a:schemeClr val="dk1"/>
                </a:solidFill>
                <a:highlight>
                  <a:srgbClr val="FFFFFF"/>
                </a:highlight>
                <a:latin typeface="Calibri"/>
                <a:ea typeface="Calibri"/>
                <a:cs typeface="Calibri"/>
                <a:sym typeface="Calibri"/>
              </a:rPr>
              <a:t>Question 3: Diagram 1 below shows data from an investigation in which scientists sampled rocks along a transect, a straight line of travel, across the Mid-Atlantic Ridge from South America to Africa. Data Table 1 shows the data collected from this investigation.  </a:t>
            </a: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132" name="Google Shape;132;p15"/>
          <p:cNvSpPr txBox="1"/>
          <p:nvPr/>
        </p:nvSpPr>
        <p:spPr>
          <a:xfrm>
            <a:off x="3076500" y="2063500"/>
            <a:ext cx="1619400" cy="36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Calibri"/>
                <a:ea typeface="Calibri"/>
                <a:cs typeface="Calibri"/>
                <a:sym typeface="Calibri"/>
              </a:rPr>
              <a:t>Diagram 1</a:t>
            </a:r>
            <a:endParaRPr sz="1000" b="1" i="0" u="none" strike="noStrike" cap="none">
              <a:solidFill>
                <a:srgbClr val="000000"/>
              </a:solidFill>
              <a:latin typeface="Calibri"/>
              <a:ea typeface="Calibri"/>
              <a:cs typeface="Calibri"/>
              <a:sym typeface="Calibri"/>
            </a:endParaRPr>
          </a:p>
        </p:txBody>
      </p:sp>
      <p:graphicFrame>
        <p:nvGraphicFramePr>
          <p:cNvPr id="133" name="Google Shape;133;p1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8865388"/>
              </p:ext>
            </p:extLst>
          </p:nvPr>
        </p:nvGraphicFramePr>
        <p:xfrm>
          <a:off x="952500" y="2358525"/>
          <a:ext cx="5867400" cy="3514050"/>
        </p:xfrm>
        <a:graphic>
          <a:graphicData uri="http://schemas.openxmlformats.org/drawingml/2006/table">
            <a:tbl>
              <a:tblPr>
                <a:noFill/>
                <a:tableStyleId>{7B2EAF9B-9455-4211-8FAA-597011F7DC8A}</a:tableStyleId>
              </a:tblPr>
              <a:tblGrid>
                <a:gridCol w="39052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tblGrid>
              <a:tr h="3514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pic>
        <p:nvPicPr>
          <p:cNvPr id="134" name="Google Shape;134;p15" descr="Map of South America, the Mid-Atlantic Ridge, and Africa."/>
          <p:cNvPicPr preferRelativeResize="0"/>
          <p:nvPr/>
        </p:nvPicPr>
        <p:blipFill rotWithShape="1">
          <a:blip r:embed="rId3">
            <a:alphaModFix/>
          </a:blip>
          <a:srcRect l="4606" r="4351" b="32272"/>
          <a:stretch/>
        </p:blipFill>
        <p:spPr>
          <a:xfrm>
            <a:off x="952500" y="2682038"/>
            <a:ext cx="3905251" cy="2714625"/>
          </a:xfrm>
          <a:prstGeom prst="rect">
            <a:avLst/>
          </a:prstGeom>
          <a:noFill/>
          <a:ln>
            <a:noFill/>
          </a:ln>
        </p:spPr>
      </p:pic>
      <p:pic>
        <p:nvPicPr>
          <p:cNvPr id="135" name="Google Shape;135;p15" descr="Table with 2 columns and 14 rows titled Data Table 1: Age of Seafloor Rocks from South America to Africa&#10;Row 1 | Column 1: Distance from South America (kilometer)&#10;Row 1 | Column 2: Age of Seafloor Rocks (millions of years)&#10;Row 2 | Column 1: 0&#10;Row 2 | Column 2: 120&#10;Row 3 | Column 1: 500&#10;Row 3 | Column 2: 108&#10;Row 4 | Column 1: 1000&#10;Row 4 | Column 2: 70&#10;Row 5 | Column 1: 1500&#10;Row 5 | Column 2: 42&#10;Row 6 | Column 1: 2000&#10;Row 6 | Column 2: 25&#10;Row 7 | Column 1: 2500&#10;Row 7 | Column 2: 8&#10;Row 8 | Column 1: 2600&#10;Row 8 | Column 2: 2&#10;Row 9 | Column 1: 3000&#10;Row 9 | Column 2: 20&#10;Row 10 | Column 1: 3500&#10;Row 10 | Column 2: 42&#10;Row 11 | Column 1: 4000&#10;Row 11 | Column 2: 70&#10;Row 12 | Column 1: 4500&#10;Row 12 | Column 2: 88&#10;Row 13 | Column 1: 5000&#10;Row 13 | Column 2: 105&#10;Row 14 | Column 1: 5400&#10;Row 14 | Column 2: 114"/>
          <p:cNvPicPr preferRelativeResize="0"/>
          <p:nvPr/>
        </p:nvPicPr>
        <p:blipFill rotWithShape="1">
          <a:blip r:embed="rId4">
            <a:alphaModFix/>
          </a:blip>
          <a:srcRect l="16450" r="6677" b="2553"/>
          <a:stretch/>
        </p:blipFill>
        <p:spPr>
          <a:xfrm>
            <a:off x="4857750" y="2381988"/>
            <a:ext cx="1924050" cy="3467101"/>
          </a:xfrm>
          <a:prstGeom prst="rect">
            <a:avLst/>
          </a:prstGeom>
          <a:noFill/>
          <a:ln>
            <a:noFill/>
          </a:ln>
        </p:spPr>
      </p:pic>
      <p:sp>
        <p:nvSpPr>
          <p:cNvPr id="136" name="Google Shape;136;p15"/>
          <p:cNvSpPr txBox="1"/>
          <p:nvPr/>
        </p:nvSpPr>
        <p:spPr>
          <a:xfrm>
            <a:off x="631200" y="5862825"/>
            <a:ext cx="6510000" cy="56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000" i="0" u="none" strike="noStrike" cap="none" dirty="0">
                <a:solidFill>
                  <a:schemeClr val="dk1"/>
                </a:solidFill>
                <a:highlight>
                  <a:srgbClr val="FFFFFF"/>
                </a:highlight>
                <a:latin typeface="Calibri"/>
                <a:ea typeface="Calibri"/>
                <a:cs typeface="Calibri"/>
                <a:sym typeface="Calibri"/>
              </a:rPr>
              <a:t>Some of the data from Data Table 1 is plotted along the transect below. Use the data table information and the transect below to describe the pattern of the age of the Atlantic Ocean floor from South America to Africa. </a:t>
            </a:r>
            <a:endParaRPr sz="1000" i="0" u="none" strike="noStrike" cap="none" dirty="0">
              <a:solidFill>
                <a:srgbClr val="000000"/>
              </a:solidFill>
              <a:latin typeface="Calibri"/>
              <a:ea typeface="Calibri"/>
              <a:cs typeface="Calibri"/>
              <a:sym typeface="Calibri"/>
            </a:endParaRPr>
          </a:p>
        </p:txBody>
      </p:sp>
      <p:pic>
        <p:nvPicPr>
          <p:cNvPr id="137" name="Google Shape;137;p15" descr="Transect (Close Up) of South America to Africa"/>
          <p:cNvPicPr preferRelativeResize="0"/>
          <p:nvPr/>
        </p:nvPicPr>
        <p:blipFill rotWithShape="1">
          <a:blip r:embed="rId5">
            <a:alphaModFix/>
          </a:blip>
          <a:srcRect t="9144" b="58474"/>
          <a:stretch/>
        </p:blipFill>
        <p:spPr>
          <a:xfrm>
            <a:off x="631175" y="6374150"/>
            <a:ext cx="6510050" cy="1463875"/>
          </a:xfrm>
          <a:prstGeom prst="rect">
            <a:avLst/>
          </a:prstGeom>
          <a:noFill/>
          <a:ln>
            <a:noFill/>
          </a:ln>
        </p:spPr>
      </p:pic>
      <p:sp>
        <p:nvSpPr>
          <p:cNvPr id="138" name="Google Shape;138;p15"/>
          <p:cNvSpPr txBox="1"/>
          <p:nvPr/>
        </p:nvSpPr>
        <p:spPr>
          <a:xfrm>
            <a:off x="562050" y="7838025"/>
            <a:ext cx="6648300" cy="192087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US" sz="1000" b="1" dirty="0">
                <a:solidFill>
                  <a:schemeClr val="dk1"/>
                </a:solidFill>
                <a:highlight>
                  <a:srgbClr val="FFFFFF"/>
                </a:highlight>
                <a:latin typeface="Calibri"/>
                <a:ea typeface="Calibri"/>
                <a:cs typeface="Calibri"/>
                <a:sym typeface="Calibri"/>
              </a:rPr>
              <a:t>Question 3 </a:t>
            </a:r>
            <a:r>
              <a:rPr lang="en-US" sz="1000" b="1" i="0" u="none" strike="noStrike" cap="none" dirty="0">
                <a:solidFill>
                  <a:schemeClr val="dk1"/>
                </a:solidFill>
                <a:highlight>
                  <a:srgbClr val="FFFFFF"/>
                </a:highlight>
                <a:latin typeface="Calibri"/>
                <a:ea typeface="Calibri"/>
                <a:cs typeface="Calibri"/>
                <a:sym typeface="Calibri"/>
              </a:rPr>
              <a:t>Part A</a:t>
            </a:r>
            <a:r>
              <a:rPr lang="en-US" sz="1000" b="1" dirty="0">
                <a:solidFill>
                  <a:schemeClr val="dk1"/>
                </a:solidFill>
                <a:highlight>
                  <a:srgbClr val="FFFFFF"/>
                </a:highlight>
                <a:latin typeface="Calibri"/>
                <a:ea typeface="Calibri"/>
                <a:cs typeface="Calibri"/>
                <a:sym typeface="Calibri"/>
              </a:rPr>
              <a:t>: </a:t>
            </a:r>
            <a:r>
              <a:rPr lang="en-US" sz="1000" b="1" i="0" u="none" strike="noStrike" cap="none" dirty="0">
                <a:solidFill>
                  <a:schemeClr val="dk1"/>
                </a:solidFill>
                <a:highlight>
                  <a:srgbClr val="FFFFFF"/>
                </a:highlight>
                <a:latin typeface="Calibri"/>
                <a:ea typeface="Calibri"/>
                <a:cs typeface="Calibri"/>
                <a:sym typeface="Calibri"/>
              </a:rPr>
              <a:t> </a:t>
            </a:r>
            <a:r>
              <a:rPr lang="en-US" sz="1000" i="0" u="none" strike="noStrike" cap="none" dirty="0">
                <a:solidFill>
                  <a:schemeClr val="dk1"/>
                </a:solidFill>
                <a:highlight>
                  <a:srgbClr val="FFFFFF"/>
                </a:highlight>
                <a:latin typeface="Calibri"/>
                <a:ea typeface="Calibri"/>
                <a:cs typeface="Calibri"/>
                <a:sym typeface="Calibri"/>
              </a:rPr>
              <a:t>What pattern can you observe? Evidence (</a:t>
            </a:r>
            <a:r>
              <a:rPr lang="en-US" sz="1000" dirty="0">
                <a:solidFill>
                  <a:schemeClr val="dk1"/>
                </a:solidFill>
                <a:highlight>
                  <a:srgbClr val="FFFFFF"/>
                </a:highlight>
                <a:latin typeface="Calibri"/>
                <a:ea typeface="Calibri"/>
                <a:cs typeface="Calibri"/>
                <a:sym typeface="Calibri"/>
              </a:rPr>
              <a:t>P</a:t>
            </a:r>
            <a:r>
              <a:rPr lang="en-US" sz="1000" i="0" u="none" strike="noStrike" cap="none" dirty="0">
                <a:solidFill>
                  <a:schemeClr val="dk1"/>
                </a:solidFill>
                <a:highlight>
                  <a:srgbClr val="FFFFFF"/>
                </a:highlight>
                <a:latin typeface="Calibri"/>
                <a:ea typeface="Calibri"/>
                <a:cs typeface="Calibri"/>
                <a:sym typeface="Calibri"/>
              </a:rPr>
              <a:t>atterns) </a:t>
            </a: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000" b="1"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000" b="1" dirty="0">
                <a:solidFill>
                  <a:schemeClr val="dk1"/>
                </a:solidFill>
                <a:highlight>
                  <a:srgbClr val="FFFFFF"/>
                </a:highlight>
                <a:latin typeface="Calibri"/>
                <a:ea typeface="Calibri"/>
                <a:cs typeface="Calibri"/>
                <a:sym typeface="Calibri"/>
              </a:rPr>
              <a:t>Question 3 </a:t>
            </a:r>
            <a:r>
              <a:rPr lang="en-US" sz="1000" b="1" i="0" u="none" strike="noStrike" cap="none" dirty="0">
                <a:solidFill>
                  <a:schemeClr val="dk1"/>
                </a:solidFill>
                <a:highlight>
                  <a:srgbClr val="FFFFFF"/>
                </a:highlight>
                <a:latin typeface="Calibri"/>
                <a:ea typeface="Calibri"/>
                <a:cs typeface="Calibri"/>
                <a:sym typeface="Calibri"/>
              </a:rPr>
              <a:t>Part B: </a:t>
            </a:r>
            <a:r>
              <a:rPr lang="en-US" sz="1000" i="0" u="none" strike="noStrike" cap="none" dirty="0">
                <a:solidFill>
                  <a:schemeClr val="dk1"/>
                </a:solidFill>
                <a:highlight>
                  <a:srgbClr val="FFFFFF"/>
                </a:highlight>
                <a:latin typeface="Calibri"/>
                <a:ea typeface="Calibri"/>
                <a:cs typeface="Calibri"/>
                <a:sym typeface="Calibri"/>
              </a:rPr>
              <a:t>What caused these patterns to occur? Evidence </a:t>
            </a:r>
            <a:r>
              <a:rPr lang="en-US" sz="1000" dirty="0">
                <a:solidFill>
                  <a:schemeClr val="dk1"/>
                </a:solidFill>
                <a:highlight>
                  <a:srgbClr val="FFFFFF"/>
                </a:highlight>
                <a:latin typeface="Calibri"/>
                <a:ea typeface="Calibri"/>
                <a:cs typeface="Calibri"/>
                <a:sym typeface="Calibri"/>
              </a:rPr>
              <a:t>(</a:t>
            </a:r>
            <a:r>
              <a:rPr lang="en-US" sz="1000" i="0" u="none" strike="noStrike" cap="none" dirty="0">
                <a:solidFill>
                  <a:schemeClr val="dk1"/>
                </a:solidFill>
                <a:highlight>
                  <a:srgbClr val="FFFFFF"/>
                </a:highlight>
                <a:latin typeface="Calibri"/>
                <a:ea typeface="Calibri"/>
                <a:cs typeface="Calibri"/>
                <a:sym typeface="Calibri"/>
              </a:rPr>
              <a:t>Cause)</a:t>
            </a:r>
            <a:endParaRPr sz="1000" i="0" u="none" strike="noStrike" cap="none" dirty="0">
              <a:solidFill>
                <a:schemeClr val="dk1"/>
              </a:solidFill>
              <a:highlight>
                <a:srgbClr val="FFFFFF"/>
              </a:highlight>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en-US" sz="1000" b="1" i="0" u="none" strike="noStrike" cap="none" dirty="0">
                <a:solidFill>
                  <a:schemeClr val="dk1"/>
                </a:solidFill>
                <a:highlight>
                  <a:srgbClr val="FFFFFF"/>
                </a:highlight>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a:t>
            </a:r>
            <a:endParaRPr sz="1200" b="1" i="0" u="none" strike="noStrike" cap="none" dirty="0">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2" name="Google Shape;78;p9">
            <a:extLst>
              <a:ext uri="{FF2B5EF4-FFF2-40B4-BE49-F238E27FC236}">
                <a16:creationId xmlns:a16="http://schemas.microsoft.com/office/drawing/2014/main" id="{A6F039C4-6F96-4987-91E8-5DE2BEEE4227}"/>
              </a:ext>
              <a:ext uri="{C183D7F6-B498-43B3-948B-1728B52AA6E4}">
                <adec:decorative xmlns:adec="http://schemas.microsoft.com/office/drawing/2017/decorative" val="1"/>
              </a:ext>
            </a:extLst>
          </p:cNvPr>
          <p:cNvSpPr/>
          <p:nvPr/>
        </p:nvSpPr>
        <p:spPr>
          <a:xfrm>
            <a:off x="0" y="12049"/>
            <a:ext cx="7772400" cy="813300"/>
          </a:xfrm>
          <a:prstGeom prst="rect">
            <a:avLst/>
          </a:prstGeom>
          <a:solidFill>
            <a:srgbClr val="F2F2F2"/>
          </a:solidFill>
          <a:ln w="9525" cap="flat" cmpd="sng">
            <a:solidFill>
              <a:srgbClr val="B7B7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79;p9">
            <a:extLst>
              <a:ext uri="{FF2B5EF4-FFF2-40B4-BE49-F238E27FC236}">
                <a16:creationId xmlns:a16="http://schemas.microsoft.com/office/drawing/2014/main" id="{3DED22CA-F7DB-499D-B500-47B11BDF019A}"/>
              </a:ext>
              <a:ext uri="{C183D7F6-B498-43B3-948B-1728B52AA6E4}">
                <adec:decorative xmlns:adec="http://schemas.microsoft.com/office/drawing/2017/decorative" val="1"/>
              </a:ext>
            </a:extLst>
          </p:cNvPr>
          <p:cNvSpPr txBox="1"/>
          <p:nvPr/>
        </p:nvSpPr>
        <p:spPr>
          <a:xfrm>
            <a:off x="2286000" y="153949"/>
            <a:ext cx="4524300" cy="58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Tennessee District Science Network </a:t>
            </a:r>
            <a:r>
              <a:rPr lang="en-US" sz="1600" b="1" i="0" u="none" strike="noStrike" cap="none">
                <a:solidFill>
                  <a:schemeClr val="dk1"/>
                </a:solidFill>
                <a:latin typeface="Calibri"/>
                <a:ea typeface="Calibri"/>
                <a:cs typeface="Calibri"/>
                <a:sym typeface="Calibri"/>
              </a:rPr>
              <a:t>Task Library</a:t>
            </a:r>
            <a:endParaRPr sz="1400" b="0" i="0" u="none" strike="noStrike" cap="none">
              <a:solidFill>
                <a:srgbClr val="000000"/>
              </a:solidFill>
              <a:latin typeface="Arial"/>
              <a:ea typeface="Arial"/>
              <a:cs typeface="Arial"/>
              <a:sym typeface="Arial"/>
            </a:endParaRPr>
          </a:p>
        </p:txBody>
      </p:sp>
      <p:pic>
        <p:nvPicPr>
          <p:cNvPr id="14" name="Google Shape;80;p9">
            <a:extLst>
              <a:ext uri="{FF2B5EF4-FFF2-40B4-BE49-F238E27FC236}">
                <a16:creationId xmlns:a16="http://schemas.microsoft.com/office/drawing/2014/main" id="{17F74A36-5A62-4F69-9DAB-8100432E93A9}"/>
              </a:ext>
              <a:ext uri="{C183D7F6-B498-43B3-948B-1728B52AA6E4}">
                <adec:decorative xmlns:adec="http://schemas.microsoft.com/office/drawing/2017/decorative" val="1"/>
              </a:ext>
            </a:extLst>
          </p:cNvPr>
          <p:cNvPicPr preferRelativeResize="0"/>
          <p:nvPr/>
        </p:nvPicPr>
        <p:blipFill rotWithShape="1">
          <a:blip r:embed="rId6">
            <a:alphaModFix/>
          </a:blip>
          <a:srcRect l="28890" t="20468" r="35950" b="20796"/>
          <a:stretch/>
        </p:blipFill>
        <p:spPr>
          <a:xfrm>
            <a:off x="6972367" y="188418"/>
            <a:ext cx="441300" cy="442500"/>
          </a:xfrm>
          <a:prstGeom prst="flowChartConnector">
            <a:avLst/>
          </a:prstGeom>
          <a:noFill/>
          <a:ln>
            <a:noFill/>
          </a:ln>
        </p:spPr>
      </p:pic>
      <p:sp>
        <p:nvSpPr>
          <p:cNvPr id="10" name="Google Shape;81;p9">
            <a:extLst>
              <a:ext uri="{FF2B5EF4-FFF2-40B4-BE49-F238E27FC236}">
                <a16:creationId xmlns:a16="http://schemas.microsoft.com/office/drawing/2014/main" id="{6F48DDCF-45AC-4E32-9F78-BE63DD0A10AB}"/>
              </a:ext>
            </a:extLst>
          </p:cNvPr>
          <p:cNvSpPr txBox="1"/>
          <p:nvPr/>
        </p:nvSpPr>
        <p:spPr>
          <a:xfrm>
            <a:off x="7236738" y="9595950"/>
            <a:ext cx="389461" cy="274032"/>
          </a:xfrm>
          <a:prstGeom prst="rect">
            <a:avLst/>
          </a:prstGeom>
          <a:noFill/>
          <a:ln>
            <a:noFill/>
          </a:ln>
        </p:spPr>
        <p:txBody>
          <a:bodyPr spcFirstLastPara="1" wrap="square" lIns="0" tIns="13325" rIns="0" bIns="0" anchor="t" anchorCtr="0">
            <a:noAutofit/>
          </a:bodyPr>
          <a:lstStyle/>
          <a:p>
            <a:pPr marL="2540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293983"/>
                </a:solidFill>
                <a:latin typeface="Arial Black"/>
                <a:ea typeface="Arial Black"/>
                <a:cs typeface="Arial Black"/>
                <a:sym typeface="Arial Black"/>
              </a:rPr>
              <a:t>9</a:t>
            </a:fld>
            <a:endParaRPr sz="800" b="0" i="0" u="none" strike="noStrike" cap="none">
              <a:solidFill>
                <a:srgbClr val="293983"/>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9F89BE-5D21-45DE-A9D5-2EE9B87FF1EA}">
  <ds:schemaRefs>
    <ds:schemaRef ds:uri="http://schemas.microsoft.com/sharepoint/v3/contenttype/forms"/>
  </ds:schemaRefs>
</ds:datastoreItem>
</file>

<file path=customXml/itemProps2.xml><?xml version="1.0" encoding="utf-8"?>
<ds:datastoreItem xmlns:ds="http://schemas.openxmlformats.org/officeDocument/2006/customXml" ds:itemID="{D0538CE6-69A5-4652-ACE8-43AE0A9C8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9467D6-1431-4B8E-92FE-A035243F04A4}">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320</TotalTime>
  <Words>4609</Words>
  <Application>Microsoft Office PowerPoint</Application>
  <PresentationFormat>Custom</PresentationFormat>
  <Paragraphs>564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 Light</vt:lpstr>
      <vt:lpstr>Arial</vt:lpstr>
      <vt:lpstr>Arial Black</vt:lpstr>
      <vt:lpstr>Tahoma</vt:lpstr>
      <vt:lpstr>Calibri</vt:lpstr>
      <vt:lpstr>Office Theme</vt:lpstr>
      <vt:lpstr>Plate Tectonics Teacher Guide</vt:lpstr>
      <vt:lpstr>Suggestions for Use</vt:lpstr>
      <vt:lpstr>Traveling Kannemeyeria</vt:lpstr>
      <vt:lpstr>Kannemeyeria Fossil Locations</vt:lpstr>
      <vt:lpstr>Prompt 1 A.</vt:lpstr>
      <vt:lpstr>Prompt 1 B.</vt:lpstr>
      <vt:lpstr>Similar Rock Types</vt:lpstr>
      <vt:lpstr>Prompt 2</vt:lpstr>
      <vt:lpstr>Question 3</vt:lpstr>
      <vt:lpstr>Prompt 3</vt:lpstr>
      <vt:lpstr>Prompt 3 Part B.</vt:lpstr>
      <vt:lpstr>Prompt 4</vt:lpstr>
      <vt:lpstr>Prompt 4 (continued)</vt:lpstr>
      <vt:lpstr>Student Evidence Collection Sheet </vt:lpstr>
      <vt:lpstr>Student Evidence Collection Sheet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Aaron Feuerstein</cp:lastModifiedBy>
  <cp:revision>103</cp:revision>
  <dcterms:modified xsi:type="dcterms:W3CDTF">2025-06-23T16:17:15Z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