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fff9d38b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fff9d38b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fff9d38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fff9d38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fff9d38b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fff9d38b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fff9d38b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fff9d38b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fff9d38b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fff9d38b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fff9d38b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fff9d38b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fff9d38b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fff9d38b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fff9d38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fff9d38b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fff9d38b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fff9d38b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3-7 through 3-10 study guide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Physical Science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Isotopes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Isotopes are the same element with different atomic masses because of a different number of NEUTRONS in their nucleus. </a:t>
            </a:r>
            <a:r>
              <a:rPr lang="en" i="1"/>
              <a:t>Hydrogen is an example: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325" y="1899425"/>
            <a:ext cx="5952475" cy="29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Periodic Table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Element symbols are usually one, two, or even 3 letters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Examples:</a:t>
            </a:r>
            <a:endParaRPr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 (oxygen)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Hg (mercury)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Uun (ununnilium)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Periodic Table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Dmitri Mendeleev developed a list of elements by increasing atomic mass (1896)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025" y="1585200"/>
            <a:ext cx="4421233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Periodic Table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Elements are arranged in </a:t>
            </a:r>
            <a:r>
              <a:rPr lang="en" b="1">
                <a:solidFill>
                  <a:srgbClr val="000000"/>
                </a:solidFill>
              </a:rPr>
              <a:t>Periods</a:t>
            </a:r>
            <a:r>
              <a:rPr lang="en">
                <a:solidFill>
                  <a:srgbClr val="000000"/>
                </a:solidFill>
              </a:rPr>
              <a:t> and </a:t>
            </a:r>
            <a:r>
              <a:rPr lang="en" b="1">
                <a:solidFill>
                  <a:srgbClr val="000000"/>
                </a:solidFill>
              </a:rPr>
              <a:t>Groups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Periods</a:t>
            </a:r>
            <a:r>
              <a:rPr lang="en">
                <a:solidFill>
                  <a:srgbClr val="000000"/>
                </a:solidFill>
              </a:rPr>
              <a:t> run </a:t>
            </a:r>
            <a:r>
              <a:rPr lang="en" i="1">
                <a:solidFill>
                  <a:srgbClr val="000000"/>
                </a:solidFill>
              </a:rPr>
              <a:t>left to right</a:t>
            </a:r>
            <a:r>
              <a:rPr lang="en">
                <a:solidFill>
                  <a:srgbClr val="000000"/>
                </a:solidFill>
              </a:rPr>
              <a:t>, think of them as sentence with a period.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Groups also known as columns</a:t>
            </a:r>
            <a:r>
              <a:rPr lang="en">
                <a:solidFill>
                  <a:srgbClr val="000000"/>
                </a:solidFill>
              </a:rPr>
              <a:t> run </a:t>
            </a:r>
            <a:r>
              <a:rPr lang="en" i="1">
                <a:solidFill>
                  <a:srgbClr val="000000"/>
                </a:solidFill>
              </a:rPr>
              <a:t>vertical, up and down</a:t>
            </a:r>
            <a:r>
              <a:rPr lang="en">
                <a:solidFill>
                  <a:srgbClr val="000000"/>
                </a:solidFill>
              </a:rPr>
              <a:t>.  Think of a column holding up your porch roof which stands vertical.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The periodic table allows us to predict how atoms of elements will combine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Metals and Nonmetals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Dark zigzag lines running along the right side of the table separates metals from nonmetals.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Elements to the </a:t>
            </a:r>
            <a:r>
              <a:rPr lang="en" b="1">
                <a:solidFill>
                  <a:srgbClr val="000000"/>
                </a:solidFill>
              </a:rPr>
              <a:t>left of the zigzag line </a:t>
            </a:r>
            <a:r>
              <a:rPr lang="en">
                <a:solidFill>
                  <a:srgbClr val="000000"/>
                </a:solidFill>
              </a:rPr>
              <a:t>are </a:t>
            </a:r>
            <a:r>
              <a:rPr lang="en" b="1">
                <a:solidFill>
                  <a:srgbClr val="000000"/>
                </a:solidFill>
              </a:rPr>
              <a:t>metals</a:t>
            </a:r>
            <a:r>
              <a:rPr lang="en">
                <a:solidFill>
                  <a:srgbClr val="000000"/>
                </a:solidFill>
              </a:rPr>
              <a:t> (except H)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Elements to the </a:t>
            </a:r>
            <a:r>
              <a:rPr lang="en" b="1">
                <a:solidFill>
                  <a:srgbClr val="000000"/>
                </a:solidFill>
              </a:rPr>
              <a:t>right of the zigzag</a:t>
            </a:r>
            <a:r>
              <a:rPr lang="en">
                <a:solidFill>
                  <a:srgbClr val="000000"/>
                </a:solidFill>
              </a:rPr>
              <a:t> line are </a:t>
            </a:r>
            <a:r>
              <a:rPr lang="en" b="1">
                <a:solidFill>
                  <a:srgbClr val="000000"/>
                </a:solidFill>
              </a:rPr>
              <a:t>nonmetals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Metals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701" y="2223026"/>
            <a:ext cx="2705300" cy="175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475" y="0"/>
            <a:ext cx="2425925" cy="24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171575" y="1199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Malleable</a:t>
            </a:r>
            <a:r>
              <a:rPr lang="en">
                <a:solidFill>
                  <a:srgbClr val="000000"/>
                </a:solidFill>
              </a:rPr>
              <a:t> can be hammered into thin sheets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Memory tool: </a:t>
            </a:r>
            <a:r>
              <a:rPr lang="en" b="1" i="1">
                <a:solidFill>
                  <a:srgbClr val="000000"/>
                </a:solidFill>
              </a:rPr>
              <a:t>malleable</a:t>
            </a:r>
            <a:r>
              <a:rPr lang="en" i="1">
                <a:solidFill>
                  <a:srgbClr val="000000"/>
                </a:solidFill>
              </a:rPr>
              <a:t> sounds like </a:t>
            </a:r>
            <a:r>
              <a:rPr lang="en" b="1" i="1">
                <a:solidFill>
                  <a:srgbClr val="000000"/>
                </a:solidFill>
              </a:rPr>
              <a:t>mallet </a:t>
            </a:r>
            <a:r>
              <a:rPr lang="en" i="1">
                <a:solidFill>
                  <a:srgbClr val="000000"/>
                </a:solidFill>
              </a:rPr>
              <a:t>which can hammer metal into thin sheets</a:t>
            </a:r>
            <a:endParaRPr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Ductile</a:t>
            </a:r>
            <a:r>
              <a:rPr lang="en">
                <a:solidFill>
                  <a:srgbClr val="000000"/>
                </a:solidFill>
              </a:rPr>
              <a:t> can be bent and drawn into thin wire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Memory tool: </a:t>
            </a:r>
            <a:r>
              <a:rPr lang="en" b="1" i="1">
                <a:solidFill>
                  <a:srgbClr val="000000"/>
                </a:solidFill>
              </a:rPr>
              <a:t>ducts</a:t>
            </a:r>
            <a:r>
              <a:rPr lang="en" i="1">
                <a:solidFill>
                  <a:srgbClr val="000000"/>
                </a:solidFill>
              </a:rPr>
              <a:t> run through walls like </a:t>
            </a:r>
            <a:r>
              <a:rPr lang="en" b="1" i="1">
                <a:solidFill>
                  <a:srgbClr val="000000"/>
                </a:solidFill>
              </a:rPr>
              <a:t>wires </a:t>
            </a:r>
            <a:r>
              <a:rPr lang="en" i="1">
                <a:solidFill>
                  <a:srgbClr val="000000"/>
                </a:solidFill>
              </a:rPr>
              <a:t>do</a:t>
            </a:r>
            <a:endParaRPr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Metals are shiny (luster), good conductors of heat and electricity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Nonmetals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070025"/>
            <a:ext cx="7301547" cy="38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78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Dull and brittle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Poor conductors of electricity and heat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SOLIDS, LIQUIDS and GASES at </a:t>
            </a:r>
            <a:r>
              <a:rPr lang="en" b="1" i="1">
                <a:solidFill>
                  <a:srgbClr val="000000"/>
                </a:solidFill>
              </a:rPr>
              <a:t>room temperature</a:t>
            </a:r>
            <a:endParaRPr b="1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Halogens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302" y="1544875"/>
            <a:ext cx="3168988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54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Group </a:t>
            </a:r>
            <a:r>
              <a:rPr lang="en">
                <a:solidFill>
                  <a:srgbClr val="000000"/>
                </a:solidFill>
              </a:rPr>
              <a:t>(column)</a:t>
            </a:r>
            <a:r>
              <a:rPr lang="en" b="1">
                <a:solidFill>
                  <a:srgbClr val="000000"/>
                </a:solidFill>
              </a:rPr>
              <a:t> 17</a:t>
            </a:r>
            <a:r>
              <a:rPr lang="en">
                <a:solidFill>
                  <a:srgbClr val="000000"/>
                </a:solidFill>
              </a:rPr>
              <a:t> contains 5 elements that are </a:t>
            </a:r>
            <a:r>
              <a:rPr lang="en" b="1">
                <a:solidFill>
                  <a:srgbClr val="000000"/>
                </a:solidFill>
              </a:rPr>
              <a:t>halogens (F, Cl, Br, I, At)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Halogens are poisonous and burn the skin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They DO NOT occur free in nature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When they combine with other elements, they form useful compounds like table salt (NaCl) and fluoride to prevent tooth decay (NaF).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Noble Gases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50" y="1583700"/>
            <a:ext cx="3493675" cy="34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Group</a:t>
            </a:r>
            <a:r>
              <a:rPr lang="en">
                <a:solidFill>
                  <a:srgbClr val="000000"/>
                </a:solidFill>
              </a:rPr>
              <a:t> (column) </a:t>
            </a:r>
            <a:r>
              <a:rPr lang="en" b="1">
                <a:solidFill>
                  <a:srgbClr val="000000"/>
                </a:solidFill>
              </a:rPr>
              <a:t>18 </a:t>
            </a:r>
            <a:r>
              <a:rPr lang="en">
                <a:solidFill>
                  <a:srgbClr val="000000"/>
                </a:solidFill>
              </a:rPr>
              <a:t>contains 6 elements that are </a:t>
            </a:r>
            <a:r>
              <a:rPr lang="en" b="1">
                <a:solidFill>
                  <a:srgbClr val="000000"/>
                </a:solidFill>
              </a:rPr>
              <a:t>Noble Gases (He, Ne, Ar, Kr, Xe, Rn)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Used in neon lights and helium balloons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700" y="2174100"/>
            <a:ext cx="4276250" cy="26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On-screen Show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3-7 through 3-10 study guide </vt:lpstr>
      <vt:lpstr>Periodic Table</vt:lpstr>
      <vt:lpstr>Periodic Table</vt:lpstr>
      <vt:lpstr>Periodic Table</vt:lpstr>
      <vt:lpstr>Metals and Nonmetals</vt:lpstr>
      <vt:lpstr>Metals</vt:lpstr>
      <vt:lpstr>Nonmetals</vt:lpstr>
      <vt:lpstr>Halogens</vt:lpstr>
      <vt:lpstr>Noble Gases</vt:lpstr>
      <vt:lpstr>Isotopes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3-7 through 3-10 study guide </dc:title>
  <dc:creator>Wolfe, Robert</dc:creator>
  <cp:lastModifiedBy>Wolfer</cp:lastModifiedBy>
  <cp:revision>1</cp:revision>
  <dcterms:modified xsi:type="dcterms:W3CDTF">2020-02-26T19:35:03Z</dcterms:modified>
</cp:coreProperties>
</file>