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7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9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6031-CA8C-48DF-AC88-61F8A5EDF19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3C9A-BDC3-4DD8-9959-2EA0E1B1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5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09" y="28575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Confederation Era</a:t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(1781 – 1789)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56388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lbertus MT" pitchFamily="18" charset="0"/>
              </a:rPr>
              <a:t>CHAPTER 8 - Section 1</a:t>
            </a:r>
            <a:endParaRPr lang="en-US" b="1" dirty="0">
              <a:solidFill>
                <a:schemeClr val="tx1"/>
              </a:solidFill>
              <a:latin typeface="Albertus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295101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5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txBody>
          <a:bodyPr/>
          <a:lstStyle/>
          <a:p>
            <a:r>
              <a:rPr lang="en-US" b="1" dirty="0" smtClean="0"/>
              <a:t>Solutions to the Disagreements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3554080"/>
            <a:ext cx="1652064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20" y="3923515"/>
            <a:ext cx="107524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0" y="3978789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82574" y="1393465"/>
            <a:ext cx="863282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0" indent="-511175">
              <a:buAutoNum type="arabicParenR"/>
            </a:pPr>
            <a:r>
              <a:rPr lang="en-US" sz="32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Batang" panose="02030600000101010101" pitchFamily="18" charset="-127"/>
              </a:rPr>
              <a:t>Each </a:t>
            </a:r>
            <a:r>
              <a:rPr lang="en-US" sz="3200" b="1" dirty="0">
                <a:solidFill>
                  <a:prstClr val="black"/>
                </a:solidFill>
                <a:latin typeface="Franklin Gothic Medium" panose="020B0603020102020204" pitchFamily="34" charset="0"/>
                <a:ea typeface="Batang" panose="02030600000101010101" pitchFamily="18" charset="-127"/>
              </a:rPr>
              <a:t>state would have ONE </a:t>
            </a:r>
            <a:r>
              <a:rPr lang="en-US" sz="32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Batang" panose="02030600000101010101" pitchFamily="18" charset="-127"/>
              </a:rPr>
              <a:t>vote.</a:t>
            </a:r>
          </a:p>
          <a:p>
            <a:pPr marL="511175" lvl="0" indent="-511175"/>
            <a:endParaRPr lang="en-US" sz="3200" b="1" dirty="0" smtClean="0">
              <a:solidFill>
                <a:prstClr val="black"/>
              </a:solidFill>
              <a:latin typeface="Franklin Gothic Medium" panose="020B0603020102020204" pitchFamily="34" charset="0"/>
              <a:ea typeface="Batang" panose="02030600000101010101" pitchFamily="18" charset="-127"/>
            </a:endParaRPr>
          </a:p>
          <a:p>
            <a:pPr marL="511175" indent="-511175"/>
            <a:r>
              <a:rPr lang="en-US" sz="3200" b="1" dirty="0" smtClean="0"/>
              <a:t>2) </a:t>
            </a:r>
            <a:r>
              <a:rPr lang="en-US" sz="4000" b="1" u="sng" dirty="0" smtClean="0"/>
              <a:t>STATES</a:t>
            </a:r>
            <a:r>
              <a:rPr lang="en-US" sz="3200" b="1" dirty="0" smtClean="0"/>
              <a:t> keep </a:t>
            </a:r>
            <a:r>
              <a:rPr lang="en-US" sz="3200" b="1" u="sng" dirty="0"/>
              <a:t>more power</a:t>
            </a:r>
            <a:r>
              <a:rPr lang="en-US" sz="3200" b="1" dirty="0"/>
              <a:t> than the </a:t>
            </a:r>
            <a:r>
              <a:rPr lang="en-US" sz="2400" b="1" u="sng" dirty="0"/>
              <a:t>national</a:t>
            </a:r>
            <a:r>
              <a:rPr lang="en-US" sz="2400" b="1" dirty="0"/>
              <a:t> </a:t>
            </a:r>
            <a:r>
              <a:rPr lang="en-US" sz="3200" b="1" dirty="0" smtClean="0"/>
              <a:t>gov’t.</a:t>
            </a:r>
          </a:p>
          <a:p>
            <a:pPr marL="511175" indent="-511175"/>
            <a:endParaRPr lang="en-US" sz="3200" b="1" dirty="0"/>
          </a:p>
          <a:p>
            <a:pPr marL="511175" indent="-511175"/>
            <a:endParaRPr lang="en-US" sz="3200" b="1" dirty="0" smtClean="0"/>
          </a:p>
          <a:p>
            <a:pPr marL="511175" indent="-511175"/>
            <a:endParaRPr lang="en-US" sz="3200" b="1" dirty="0"/>
          </a:p>
          <a:p>
            <a:pPr marL="511175" lvl="0" indent="-511175"/>
            <a:r>
              <a:rPr lang="en-US" sz="32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Batang" panose="02030600000101010101" pitchFamily="18" charset="-127"/>
              </a:rPr>
              <a:t>3) States cede (give up) claims to NW Territory to NATIONAL government</a:t>
            </a:r>
            <a:endParaRPr lang="en-US" sz="3200" b="1" dirty="0">
              <a:solidFill>
                <a:prstClr val="black"/>
              </a:solidFill>
              <a:latin typeface="Franklin Gothic Medium" panose="020B06030201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2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Articles are Ratified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u="sng" dirty="0" smtClean="0"/>
              <a:t>Ratification</a:t>
            </a:r>
            <a:r>
              <a:rPr lang="en-US" sz="3600" dirty="0" smtClean="0"/>
              <a:t> means </a:t>
            </a:r>
            <a:r>
              <a:rPr lang="en-US" sz="3600" b="1" u="sng" dirty="0" smtClean="0"/>
              <a:t>approval </a:t>
            </a:r>
            <a:r>
              <a:rPr lang="en-US" sz="3600" b="1" dirty="0" smtClean="0"/>
              <a:t>– took four </a:t>
            </a:r>
            <a:r>
              <a:rPr lang="en-US" sz="3600" b="1" dirty="0" err="1" smtClean="0"/>
              <a:t>yrs</a:t>
            </a:r>
            <a:endParaRPr lang="en-US" sz="3600" b="1" dirty="0" smtClean="0"/>
          </a:p>
          <a:p>
            <a:endParaRPr lang="en-US" sz="2400" dirty="0" smtClean="0"/>
          </a:p>
          <a:p>
            <a:r>
              <a:rPr lang="en-US" sz="3600" b="1" dirty="0" smtClean="0"/>
              <a:t>2. Maryland - last to approve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32271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One American’s Story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760" y="1295400"/>
            <a:ext cx="7635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600" b="1" dirty="0" smtClean="0"/>
              <a:t>Main Idea: </a:t>
            </a:r>
            <a:r>
              <a:rPr lang="en-US" sz="3200" b="1" dirty="0" smtClean="0"/>
              <a:t>The </a:t>
            </a:r>
            <a:r>
              <a:rPr lang="en-US" sz="3200" b="1" u="sng" dirty="0" smtClean="0"/>
              <a:t>United States economy </a:t>
            </a:r>
            <a:r>
              <a:rPr lang="en-US" sz="3200" b="1" dirty="0" smtClean="0"/>
              <a:t>was in </a:t>
            </a:r>
            <a:r>
              <a:rPr lang="en-US" sz="3200" b="1" u="sng" dirty="0" smtClean="0"/>
              <a:t>terrible shape </a:t>
            </a:r>
            <a:r>
              <a:rPr lang="en-US" sz="3200" b="1" dirty="0" smtClean="0"/>
              <a:t>and many </a:t>
            </a:r>
            <a:r>
              <a:rPr lang="en-US" sz="3200" b="1" u="sng" dirty="0" smtClean="0"/>
              <a:t>farmers</a:t>
            </a:r>
            <a:r>
              <a:rPr lang="en-US" sz="3200" b="1" dirty="0" smtClean="0"/>
              <a:t> and </a:t>
            </a:r>
            <a:r>
              <a:rPr lang="en-US" sz="3200" b="1" u="sng" dirty="0" smtClean="0"/>
              <a:t>former soldiers </a:t>
            </a:r>
            <a:r>
              <a:rPr lang="en-US" sz="3200" b="1" dirty="0" smtClean="0"/>
              <a:t>were </a:t>
            </a:r>
            <a:r>
              <a:rPr lang="en-US" sz="3200" b="1" u="sng" dirty="0" smtClean="0"/>
              <a:t>ready to revolt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600200" cy="216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3442455"/>
            <a:ext cx="632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2125" indent="-492125">
              <a:buAutoNum type="arabicPeriod"/>
              <a:tabLst>
                <a:tab pos="446088" algn="l"/>
              </a:tabLst>
            </a:pPr>
            <a:r>
              <a:rPr lang="en-US" sz="2400" b="1" dirty="0" smtClean="0">
                <a:latin typeface="Arial Black" panose="020B0A04020102020204" pitchFamily="34" charset="0"/>
              </a:rPr>
              <a:t> </a:t>
            </a:r>
            <a:r>
              <a:rPr lang="en-US" sz="2400" b="1" u="sng" dirty="0" smtClean="0">
                <a:latin typeface="Arial Black" panose="020B0A04020102020204" pitchFamily="34" charset="0"/>
              </a:rPr>
              <a:t>Little money </a:t>
            </a:r>
            <a:r>
              <a:rPr lang="en-US" sz="2400" u="sng" dirty="0" smtClean="0"/>
              <a:t>in the economy – but </a:t>
            </a:r>
            <a:r>
              <a:rPr lang="en-US" sz="2400" u="sng" dirty="0" smtClean="0">
                <a:latin typeface="Arial Black" panose="020B0A04020102020204" pitchFamily="34" charset="0"/>
              </a:rPr>
              <a:t>state taxes were high</a:t>
            </a:r>
            <a:r>
              <a:rPr lang="en-US" sz="2400" dirty="0" smtClean="0"/>
              <a:t>.</a:t>
            </a:r>
          </a:p>
          <a:p>
            <a:pPr marL="492125" indent="-492125"/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42291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en-US" sz="2400" b="1" dirty="0" smtClean="0">
                <a:latin typeface="Arial Black" panose="020B0A04020102020204" pitchFamily="34" charset="0"/>
              </a:rPr>
              <a:t>2. </a:t>
            </a:r>
            <a:r>
              <a:rPr lang="en-US" sz="2400" b="1" u="sng" dirty="0" err="1" smtClean="0">
                <a:latin typeface="Arial Black" panose="020B0A04020102020204" pitchFamily="34" charset="0"/>
              </a:rPr>
              <a:t>Massachusett’s</a:t>
            </a:r>
            <a:r>
              <a:rPr lang="en-US" sz="2400" b="1" u="sng" dirty="0" smtClean="0">
                <a:latin typeface="Arial Black" panose="020B0A04020102020204" pitchFamily="34" charset="0"/>
              </a:rPr>
              <a:t> farmers </a:t>
            </a:r>
            <a:r>
              <a:rPr lang="en-US" sz="2400" dirty="0" smtClean="0"/>
              <a:t>started </a:t>
            </a:r>
            <a:r>
              <a:rPr lang="en-US" sz="2400" dirty="0"/>
              <a:t>a </a:t>
            </a:r>
            <a:r>
              <a:rPr lang="en-US" sz="2400" b="1" u="sng" dirty="0">
                <a:latin typeface="Arial Black" panose="020B0A04020102020204" pitchFamily="34" charset="0"/>
              </a:rPr>
              <a:t>revolt</a:t>
            </a:r>
            <a:r>
              <a:rPr lang="en-US" sz="2400" dirty="0"/>
              <a:t> called </a:t>
            </a:r>
            <a:r>
              <a:rPr lang="en-US" sz="2400" b="1" u="sng" dirty="0" err="1">
                <a:latin typeface="Arial Black" panose="020B0A04020102020204" pitchFamily="34" charset="0"/>
              </a:rPr>
              <a:t>Shays’s</a:t>
            </a:r>
            <a:r>
              <a:rPr lang="en-US" sz="2400" b="1" u="sng" dirty="0">
                <a:latin typeface="Arial Black" panose="020B0A04020102020204" pitchFamily="34" charset="0"/>
              </a:rPr>
              <a:t> Rebellion</a:t>
            </a:r>
          </a:p>
          <a:p>
            <a:pPr marL="800100" lvl="1" indent="-342900">
              <a:buAutoNum type="alphaLcPeriod"/>
            </a:pPr>
            <a:r>
              <a:rPr lang="en-US" sz="2400" b="1" dirty="0">
                <a:latin typeface="Arial Black" panose="020B0A04020102020204" pitchFamily="34" charset="0"/>
              </a:rPr>
              <a:t>Armed takeover of courts</a:t>
            </a:r>
          </a:p>
          <a:p>
            <a:pPr marL="800100" lvl="1" indent="-342900">
              <a:buAutoNum type="alphaLcPeriod"/>
            </a:pPr>
            <a:r>
              <a:rPr lang="en-US" sz="2400" b="1" dirty="0">
                <a:latin typeface="Arial Black" panose="020B0A04020102020204" pitchFamily="34" charset="0"/>
              </a:rPr>
              <a:t>Prevented </a:t>
            </a:r>
            <a:r>
              <a:rPr lang="en-US" sz="2400" b="1" dirty="0" smtClean="0">
                <a:latin typeface="Arial Black" panose="020B0A04020102020204" pitchFamily="34" charset="0"/>
              </a:rPr>
              <a:t>foreclosures of land</a:t>
            </a:r>
            <a:endParaRPr lang="en-US" sz="2400" b="1" dirty="0">
              <a:latin typeface="Arial Black" panose="020B0A04020102020204" pitchFamily="34" charset="0"/>
            </a:endParaRPr>
          </a:p>
          <a:p>
            <a:pPr marL="0" lvl="1"/>
            <a:r>
              <a:rPr lang="en-US" sz="2400" b="1" dirty="0" smtClean="0">
                <a:latin typeface="Arial Black" panose="020B0A04020102020204" pitchFamily="34" charset="0"/>
              </a:rPr>
              <a:t>3. </a:t>
            </a:r>
            <a:r>
              <a:rPr lang="en-US" sz="2400" b="1" dirty="0">
                <a:latin typeface="Arial Black" panose="020B0A04020102020204" pitchFamily="34" charset="0"/>
              </a:rPr>
              <a:t>New </a:t>
            </a:r>
            <a:r>
              <a:rPr lang="en-US" sz="2400" b="1" u="sng" dirty="0" smtClean="0">
                <a:latin typeface="Arial Black" panose="020B0A04020102020204" pitchFamily="34" charset="0"/>
              </a:rPr>
              <a:t>NATIONAL </a:t>
            </a:r>
            <a:r>
              <a:rPr lang="en-US" sz="2400" b="1" u="sng" dirty="0">
                <a:latin typeface="Arial Black" panose="020B0A04020102020204" pitchFamily="34" charset="0"/>
              </a:rPr>
              <a:t>gov’t </a:t>
            </a:r>
            <a:r>
              <a:rPr lang="en-US" sz="2400" b="1" dirty="0">
                <a:latin typeface="Arial Black" panose="020B0A04020102020204" pitchFamily="34" charset="0"/>
              </a:rPr>
              <a:t>on peoples’ minds – </a:t>
            </a:r>
          </a:p>
          <a:p>
            <a:pPr marL="0" lvl="1"/>
            <a:r>
              <a:rPr lang="en-US" sz="2400" b="1" dirty="0">
                <a:latin typeface="Arial Black" panose="020B0A04020102020204" pitchFamily="34" charset="0"/>
              </a:rPr>
              <a:t>	</a:t>
            </a:r>
            <a:r>
              <a:rPr lang="en-US" sz="2400" b="1" dirty="0" smtClean="0">
                <a:latin typeface="Arial Black" panose="020B0A04020102020204" pitchFamily="34" charset="0"/>
              </a:rPr>
              <a:t>DEAL WITH NATIONAL CRISES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62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2209800"/>
            <a:ext cx="8153400" cy="3048000"/>
          </a:xfrm>
        </p:spPr>
        <p:txBody>
          <a:bodyPr>
            <a:normAutofit fontScale="90000"/>
          </a:bodyPr>
          <a:lstStyle/>
          <a:p>
            <a:pPr marL="2217738" indent="-2217738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Main Idea</a:t>
            </a:r>
            <a:r>
              <a:rPr lang="en-US" sz="3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36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When the U.S. was established, the </a:t>
            </a:r>
            <a:r>
              <a:rPr lang="en-US" sz="3600" b="1" u="sng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MAIN GOAL in the new government </a:t>
            </a:r>
            <a:r>
              <a:rPr lang="en-US" sz="36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was to </a:t>
            </a:r>
            <a:r>
              <a:rPr lang="en-US" sz="3600" b="1" u="sng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PREVENT TYRANNY </a:t>
            </a:r>
            <a:r>
              <a:rPr lang="en-US" sz="36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allow for a role for some </a:t>
            </a:r>
            <a:r>
              <a:rPr lang="en-US" sz="36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individual citizens.</a:t>
            </a:r>
            <a:endParaRPr lang="en-US" sz="3600" b="1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" y="533400"/>
            <a:ext cx="7772400" cy="1500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Forming </a:t>
            </a:r>
            <a:r>
              <a:rPr lang="en-US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New Government –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Republicanism and Citizenship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" y="2971800"/>
            <a:ext cx="1962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" y="5953482"/>
            <a:ext cx="193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King George III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46396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State Constitutions Lead The Way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1752600"/>
          </a:xfrm>
        </p:spPr>
        <p:txBody>
          <a:bodyPr>
            <a:normAutofit/>
          </a:bodyPr>
          <a:lstStyle/>
          <a:p>
            <a:pPr marL="2400300" indent="-2400300">
              <a:buNone/>
            </a:pPr>
            <a:r>
              <a:rPr lang="en-US" dirty="0" smtClean="0">
                <a:latin typeface="Arial Black" panose="020B0A04020102020204" pitchFamily="34" charset="0"/>
              </a:rPr>
              <a:t>Main Idea</a:t>
            </a:r>
            <a:r>
              <a:rPr lang="en-US" dirty="0" smtClean="0"/>
              <a:t>: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US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1776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states created their own constitutions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that tried to </a:t>
            </a:r>
            <a:r>
              <a:rPr lang="en-US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improve representation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400300" indent="-2400300">
              <a:buNone/>
            </a:pPr>
            <a:endParaRPr lang="en-US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19284"/>
            <a:ext cx="432619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319284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1. Many had </a:t>
            </a:r>
            <a:r>
              <a:rPr lang="en-US" sz="2800" b="1" u="sng" dirty="0" smtClean="0">
                <a:latin typeface="Arial Black" panose="020B0A04020102020204" pitchFamily="34" charset="0"/>
              </a:rPr>
              <a:t>SEPARATION OF POWERS </a:t>
            </a:r>
            <a:r>
              <a:rPr lang="en-US" sz="2800" b="1" dirty="0" smtClean="0">
                <a:latin typeface="Arial Black" panose="020B0A04020102020204" pitchFamily="34" charset="0"/>
              </a:rPr>
              <a:t>by having </a:t>
            </a:r>
            <a:r>
              <a:rPr lang="en-US" sz="2800" b="1" u="sng" dirty="0" smtClean="0">
                <a:latin typeface="Arial Black" panose="020B0A04020102020204" pitchFamily="34" charset="0"/>
              </a:rPr>
              <a:t>multiple branches of government</a:t>
            </a:r>
            <a:r>
              <a:rPr lang="en-US" sz="2800" b="1" dirty="0" smtClean="0">
                <a:latin typeface="Arial Black" panose="020B0A04020102020204" pitchFamily="34" charset="0"/>
              </a:rPr>
              <a:t>.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Many state constitutions included a Bill of Rights.</a:t>
            </a: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460" y="609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State Constitutions Lead the Way (cont.)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25427"/>
            <a:ext cx="28575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039814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Many state constitutions limited the power of the Governor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20" y="4114800"/>
            <a:ext cx="2232660" cy="250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48006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Example: In the Pennsylvania Constitution of </a:t>
            </a:r>
            <a:r>
              <a:rPr lang="en-US" sz="1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1776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a Supreme Executive Council made up of 12 members ruled PA.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47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Articles of Confederation (A of C)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86" y="1430440"/>
            <a:ext cx="4687214" cy="512276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Main Idea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The Continental Congress’s plan for unity was called the </a:t>
            </a:r>
            <a:r>
              <a:rPr lang="en-US" u="sng" dirty="0" smtClean="0">
                <a:latin typeface="Arial Black" panose="020B0A04020102020204" pitchFamily="34" charset="0"/>
              </a:rPr>
              <a:t>Articles of Confederation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(A of C) which was created in 1776.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579" y="1524000"/>
            <a:ext cx="3083119" cy="49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1600200"/>
            <a:ext cx="8762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/>
            <a:r>
              <a:rPr lang="en-US" sz="3200" b="1" dirty="0" smtClean="0">
                <a:latin typeface="Arial Black" panose="020B0A04020102020204" pitchFamily="34" charset="0"/>
              </a:rPr>
              <a:t>1) Number of votes for each state</a:t>
            </a:r>
          </a:p>
          <a:p>
            <a:pPr marL="511175" indent="-511175"/>
            <a:endParaRPr lang="en-US" sz="2400" b="1" dirty="0">
              <a:latin typeface="Arial Black" panose="020B0A04020102020204" pitchFamily="34" charset="0"/>
            </a:endParaRPr>
          </a:p>
          <a:p>
            <a:pPr marL="511175" indent="-511175"/>
            <a:r>
              <a:rPr lang="en-US" sz="3200" b="1" dirty="0" smtClean="0">
                <a:latin typeface="Arial Black" panose="020B0A04020102020204" pitchFamily="34" charset="0"/>
              </a:rPr>
              <a:t>2) What level of </a:t>
            </a:r>
            <a:r>
              <a:rPr lang="en-US" sz="3200" b="1" dirty="0" smtClean="0">
                <a:latin typeface="Arial Black" panose="020B0A04020102020204" pitchFamily="34" charset="0"/>
              </a:rPr>
              <a:t>gov’t should </a:t>
            </a:r>
            <a:r>
              <a:rPr lang="en-US" sz="3200" b="1" dirty="0" smtClean="0">
                <a:latin typeface="Arial Black" panose="020B0A04020102020204" pitchFamily="34" charset="0"/>
              </a:rPr>
              <a:t>have more power – state or national?</a:t>
            </a:r>
          </a:p>
          <a:p>
            <a:pPr marL="511175" indent="-511175"/>
            <a:endParaRPr lang="en-US" sz="2400" b="1" dirty="0">
              <a:latin typeface="Arial Black" panose="020B0A04020102020204" pitchFamily="34" charset="0"/>
            </a:endParaRPr>
          </a:p>
          <a:p>
            <a:pPr marL="511175" indent="-511175"/>
            <a:r>
              <a:rPr lang="en-US" sz="3200" b="1" dirty="0" smtClean="0">
                <a:latin typeface="Arial Black" panose="020B0A04020102020204" pitchFamily="34" charset="0"/>
              </a:rPr>
              <a:t>3) </a:t>
            </a:r>
            <a:r>
              <a:rPr lang="en-US" sz="3200" b="1" dirty="0" smtClean="0">
                <a:latin typeface="Arial Black" panose="020B0A04020102020204" pitchFamily="34" charset="0"/>
              </a:rPr>
              <a:t>Who controls the </a:t>
            </a:r>
            <a:r>
              <a:rPr lang="en-US" sz="3200" b="1" dirty="0" smtClean="0">
                <a:latin typeface="Arial Black" panose="020B0A04020102020204" pitchFamily="34" charset="0"/>
              </a:rPr>
              <a:t>Northwest Territory </a:t>
            </a:r>
            <a:r>
              <a:rPr lang="en-US" sz="3200" b="1" dirty="0" smtClean="0">
                <a:latin typeface="Arial Black" panose="020B0A04020102020204" pitchFamily="34" charset="0"/>
              </a:rPr>
              <a:t>- </a:t>
            </a:r>
            <a:r>
              <a:rPr lang="en-US" sz="3200" b="1" dirty="0" smtClean="0">
                <a:latin typeface="Arial Black" panose="020B0A04020102020204" pitchFamily="34" charset="0"/>
              </a:rPr>
              <a:t>delayed </a:t>
            </a:r>
            <a:r>
              <a:rPr lang="en-US" sz="3200" b="1" dirty="0" smtClean="0">
                <a:latin typeface="Arial Black" panose="020B0A04020102020204" pitchFamily="34" charset="0"/>
              </a:rPr>
              <a:t>ratification of A of C.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345" y="198060"/>
            <a:ext cx="8229600" cy="10973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Major </a:t>
            </a:r>
            <a:r>
              <a:rPr lang="en-US" b="1" dirty="0">
                <a:latin typeface="Arial Black" panose="020B0A04020102020204" pitchFamily="34" charset="0"/>
              </a:rPr>
              <a:t>Disagreements</a:t>
            </a:r>
            <a:br>
              <a:rPr lang="en-US" b="1" dirty="0">
                <a:latin typeface="Arial Black" panose="020B0A04020102020204" pitchFamily="34" charset="0"/>
              </a:rPr>
            </a:b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87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stern Land Cla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305300" cy="51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Western Land Disputes during the Confederation </a:t>
            </a: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29" y="2190146"/>
            <a:ext cx="32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states claimed land in the “gray” area?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states had no claims to land?</a:t>
            </a:r>
          </a:p>
          <a:p>
            <a:pPr marL="457200" indent="-457200">
              <a:buAutoNum type="arabicPeriod"/>
            </a:pP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Why would states want land in the West?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79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676"/>
          </a:xfrm>
        </p:spPr>
        <p:txBody>
          <a:bodyPr/>
          <a:lstStyle/>
          <a:p>
            <a:r>
              <a:rPr lang="en-US" b="1" dirty="0" smtClean="0"/>
              <a:t>Importance of Western Lands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02578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888" indent="-369888">
              <a:buAutoNum type="arabicPeriod"/>
            </a:pPr>
            <a:r>
              <a:rPr lang="en-US" sz="3200" b="1" dirty="0" smtClean="0"/>
              <a:t>Land sales pay off war debts</a:t>
            </a:r>
            <a:endParaRPr lang="en-US" sz="3200" b="1" dirty="0"/>
          </a:p>
          <a:p>
            <a:pPr marL="369888" indent="-369888"/>
            <a:r>
              <a:rPr lang="en-US" sz="3200" b="1" dirty="0" smtClean="0"/>
              <a:t>2</a:t>
            </a:r>
            <a:r>
              <a:rPr lang="en-US" sz="3600" b="1" dirty="0" smtClean="0"/>
              <a:t>. </a:t>
            </a:r>
            <a:r>
              <a:rPr lang="en-US" sz="3200" b="1" dirty="0" smtClean="0"/>
              <a:t>The more western land – war debt free</a:t>
            </a:r>
          </a:p>
          <a:p>
            <a:pPr marL="369888" indent="-369888"/>
            <a:endParaRPr lang="en-US" sz="3600" b="1" dirty="0"/>
          </a:p>
          <a:p>
            <a:pPr marL="369888" indent="-369888"/>
            <a:endParaRPr lang="en-US" sz="3600" b="1" dirty="0" smtClean="0"/>
          </a:p>
          <a:p>
            <a:pPr marL="369888" indent="-369888"/>
            <a:endParaRPr lang="en-US" sz="3600" b="1" dirty="0" smtClean="0"/>
          </a:p>
          <a:p>
            <a:pPr marL="369888" indent="-369888"/>
            <a:r>
              <a:rPr lang="en-US" sz="3200" b="1" dirty="0" smtClean="0"/>
              <a:t>3</a:t>
            </a:r>
            <a:r>
              <a:rPr lang="en-US" sz="3200" b="1" dirty="0" smtClean="0"/>
              <a:t>. States with western lands wanted state control of sales</a:t>
            </a:r>
            <a:r>
              <a:rPr lang="en-US" sz="3200" b="1" dirty="0" smtClean="0"/>
              <a:t>.</a:t>
            </a:r>
          </a:p>
          <a:p>
            <a:pPr marL="369888" indent="-369888"/>
            <a:endParaRPr lang="en-US" sz="3200" b="1" dirty="0" smtClean="0"/>
          </a:p>
          <a:p>
            <a:pPr marL="369888" indent="-369888"/>
            <a:r>
              <a:rPr lang="en-US" sz="3200" b="1" dirty="0" smtClean="0"/>
              <a:t>4</a:t>
            </a:r>
            <a:r>
              <a:rPr lang="en-US" sz="3200" b="1" dirty="0" smtClean="0"/>
              <a:t>. </a:t>
            </a:r>
            <a:r>
              <a:rPr lang="en-US" sz="3200" b="1" u="sng" dirty="0"/>
              <a:t>States without western lands wanted national </a:t>
            </a:r>
            <a:r>
              <a:rPr lang="en-US" sz="3200" b="1" dirty="0" smtClean="0"/>
              <a:t>control</a:t>
            </a:r>
            <a:endParaRPr lang="en-US" sz="3200" b="1" dirty="0"/>
          </a:p>
        </p:txBody>
      </p:sp>
      <p:pic>
        <p:nvPicPr>
          <p:cNvPr id="1026" name="Picture 2" descr="C:\Users\jstemler\AppData\Local\Microsoft\Windows\Temporary Internet Files\Content.IE5\R8QNJQBM\Deb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122" y="1036355"/>
            <a:ext cx="589260" cy="67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estern Land Clai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4" y="2186667"/>
            <a:ext cx="1447800" cy="172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stemler\AppData\Local\Microsoft\Windows\Temporary Internet Files\Content.IE5\0XEHJY4L\Get-out-of-deb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6755"/>
            <a:ext cx="1453036" cy="10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714500" y="2953827"/>
            <a:ext cx="2819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29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407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Confederation Era (1781 – 1789)</vt:lpstr>
      <vt:lpstr>One American’s Story</vt:lpstr>
      <vt:lpstr> Main Idea: When the U.S. was established, the MAIN GOAL in the new government was to PREVENT TYRANNY and allow for a role for some individual citizens.</vt:lpstr>
      <vt:lpstr>State Constitutions Lead The Way</vt:lpstr>
      <vt:lpstr>PowerPoint Presentation</vt:lpstr>
      <vt:lpstr>Articles of Confederation (A of C)</vt:lpstr>
      <vt:lpstr> Major Disagreements </vt:lpstr>
      <vt:lpstr>PowerPoint Presentation</vt:lpstr>
      <vt:lpstr>Importance of Western Lands</vt:lpstr>
      <vt:lpstr>Solutions to the Disagreements</vt:lpstr>
      <vt:lpstr>The Articles are Ratified</vt:lpstr>
    </vt:vector>
  </TitlesOfParts>
  <Company>Lehighton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Section 1</dc:title>
  <dc:creator>jstemler</dc:creator>
  <cp:lastModifiedBy>jstemler</cp:lastModifiedBy>
  <cp:revision>37</cp:revision>
  <dcterms:created xsi:type="dcterms:W3CDTF">2015-09-24T22:18:48Z</dcterms:created>
  <dcterms:modified xsi:type="dcterms:W3CDTF">2016-10-13T16:23:03Z</dcterms:modified>
</cp:coreProperties>
</file>