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notesMasterIdLst>
    <p:notesMasterId r:id="rId38"/>
  </p:notesMasterIdLst>
  <p:handoutMasterIdLst>
    <p:handoutMasterId r:id="rId39"/>
  </p:handoutMasterIdLst>
  <p:sldIdLst>
    <p:sldId id="295" r:id="rId2"/>
    <p:sldId id="260" r:id="rId3"/>
    <p:sldId id="261" r:id="rId4"/>
    <p:sldId id="262" r:id="rId5"/>
    <p:sldId id="263" r:id="rId6"/>
    <p:sldId id="264" r:id="rId7"/>
    <p:sldId id="265" r:id="rId8"/>
    <p:sldId id="266" r:id="rId9"/>
    <p:sldId id="289" r:id="rId10"/>
    <p:sldId id="267" r:id="rId11"/>
    <p:sldId id="268" r:id="rId12"/>
    <p:sldId id="271" r:id="rId13"/>
    <p:sldId id="272" r:id="rId14"/>
    <p:sldId id="273" r:id="rId15"/>
    <p:sldId id="274" r:id="rId16"/>
    <p:sldId id="269" r:id="rId17"/>
    <p:sldId id="270" r:id="rId18"/>
    <p:sldId id="296" r:id="rId19"/>
    <p:sldId id="276" r:id="rId20"/>
    <p:sldId id="277" r:id="rId21"/>
    <p:sldId id="292" r:id="rId22"/>
    <p:sldId id="278" r:id="rId23"/>
    <p:sldId id="279" r:id="rId24"/>
    <p:sldId id="280" r:id="rId25"/>
    <p:sldId id="281" r:id="rId26"/>
    <p:sldId id="282" r:id="rId27"/>
    <p:sldId id="283" r:id="rId28"/>
    <p:sldId id="284" r:id="rId29"/>
    <p:sldId id="298" r:id="rId30"/>
    <p:sldId id="290" r:id="rId31"/>
    <p:sldId id="286" r:id="rId32"/>
    <p:sldId id="287" r:id="rId33"/>
    <p:sldId id="293" r:id="rId34"/>
    <p:sldId id="288" r:id="rId35"/>
    <p:sldId id="294" r:id="rId36"/>
    <p:sldId id="297" r:id="rId37"/>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ECF8"/>
    <a:srgbClr val="FDDCA1"/>
    <a:srgbClr val="B8F6FE"/>
    <a:srgbClr val="CCECFF"/>
    <a:srgbClr val="EF9C51"/>
    <a:srgbClr val="8CC6EB"/>
    <a:srgbClr val="193A61"/>
    <a:srgbClr val="E8F3F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349" autoAdjust="0"/>
    <p:restoredTop sz="94747" autoAdjust="0"/>
  </p:normalViewPr>
  <p:slideViewPr>
    <p:cSldViewPr snapToObjects="1">
      <p:cViewPr varScale="1">
        <p:scale>
          <a:sx n="101" d="100"/>
          <a:sy n="101" d="100"/>
        </p:scale>
        <p:origin x="-2040" y="-96"/>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52"/>
    </p:cViewPr>
  </p:sorterViewPr>
  <p:notesViewPr>
    <p:cSldViewPr snapToObjects="1">
      <p:cViewPr>
        <p:scale>
          <a:sx n="100" d="100"/>
          <a:sy n="100" d="100"/>
        </p:scale>
        <p:origin x="-780" y="21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DE67A588-77AE-4D28-B74D-484931F0AEA6}" type="slidenum">
              <a:rPr lang="en-CA"/>
              <a:pPr>
                <a:defRPr/>
              </a:pPr>
              <a:t>‹#›</a:t>
            </a:fld>
            <a:endParaRPr lang="en-CA"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dirty="0">
                <a:latin typeface="Tahoma" charset="0"/>
                <a:ea typeface="ＭＳ Ｐゴシック" charset="0"/>
                <a:cs typeface="+mn-cs"/>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dirty="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A64BAAE4-0A4F-487E-9CFA-C9933FE1C47F}" type="slidenum">
              <a:rPr lang="en-CA"/>
              <a:pPr>
                <a:defRPr/>
              </a:pPr>
              <a:t>‹#›</a:t>
            </a:fld>
            <a:endParaRPr lang="en-CA"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49" name="Rectangle 7"/>
          <p:cNvSpPr>
            <a:spLocks noGrp="1" noChangeArrowheads="1"/>
          </p:cNvSpPr>
          <p:nvPr>
            <p:ph type="sldNum" sz="quarter" idx="5"/>
          </p:nvPr>
        </p:nvSpPr>
        <p:spPr>
          <a:noFill/>
          <a:ln>
            <a:miter lim="800000"/>
            <a:headEnd/>
            <a:tailEnd/>
          </a:ln>
        </p:spPr>
        <p:txBody>
          <a:bodyPr/>
          <a:lstStyle/>
          <a:p>
            <a:fld id="{AAEA8A73-EB62-42A4-9B61-0C371047188D}" type="slidenum">
              <a:rPr lang="en-CA" smtClean="0">
                <a:latin typeface="Tahoma" pitchFamily="34" charset="0"/>
                <a:ea typeface="ＭＳ Ｐゴシック" pitchFamily="34" charset="-128"/>
              </a:rPr>
              <a:pPr/>
              <a:t>9</a:t>
            </a:fld>
            <a:endParaRPr lang="en-CA" smtClean="0">
              <a:latin typeface="Tahoma" pitchFamily="34" charset="0"/>
              <a:ea typeface="ＭＳ Ｐゴシック" pitchFamily="34" charset="-128"/>
            </a:endParaRPr>
          </a:p>
        </p:txBody>
      </p:sp>
      <p:sp>
        <p:nvSpPr>
          <p:cNvPr id="565250" name="Rectangle 2"/>
          <p:cNvSpPr>
            <a:spLocks noGrp="1" noRot="1" noChangeAspect="1" noChangeArrowheads="1" noTextEdit="1"/>
          </p:cNvSpPr>
          <p:nvPr>
            <p:ph type="sldImg"/>
          </p:nvPr>
        </p:nvSpPr>
        <p:spPr>
          <a:solidFill>
            <a:srgbClr val="FFFFFF"/>
          </a:solidFill>
          <a:ln/>
        </p:spPr>
      </p:sp>
      <p:sp>
        <p:nvSpPr>
          <p:cNvPr id="565251"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1" name="Rectangle 7"/>
          <p:cNvSpPr>
            <a:spLocks noGrp="1" noChangeArrowheads="1"/>
          </p:cNvSpPr>
          <p:nvPr>
            <p:ph type="sldNum" sz="quarter" idx="5"/>
          </p:nvPr>
        </p:nvSpPr>
        <p:spPr>
          <a:noFill/>
          <a:ln>
            <a:miter lim="800000"/>
            <a:headEnd/>
            <a:tailEnd/>
          </a:ln>
        </p:spPr>
        <p:txBody>
          <a:bodyPr/>
          <a:lstStyle/>
          <a:p>
            <a:fld id="{2CD3FCBD-48CB-4399-B157-EFB9C7043FBE}" type="slidenum">
              <a:rPr lang="en-CA" smtClean="0">
                <a:latin typeface="Tahoma" pitchFamily="34" charset="0"/>
                <a:ea typeface="ＭＳ Ｐゴシック" pitchFamily="34" charset="-128"/>
              </a:rPr>
              <a:pPr/>
              <a:t>30</a:t>
            </a:fld>
            <a:endParaRPr lang="en-CA" smtClean="0">
              <a:latin typeface="Tahoma" pitchFamily="34" charset="0"/>
              <a:ea typeface="ＭＳ Ｐゴシック" pitchFamily="34" charset="-128"/>
            </a:endParaRPr>
          </a:p>
        </p:txBody>
      </p:sp>
      <p:sp>
        <p:nvSpPr>
          <p:cNvPr id="588802" name="Rectangle 2"/>
          <p:cNvSpPr>
            <a:spLocks noGrp="1" noRot="1" noChangeAspect="1" noChangeArrowheads="1" noTextEdit="1"/>
          </p:cNvSpPr>
          <p:nvPr>
            <p:ph type="sldImg"/>
          </p:nvPr>
        </p:nvSpPr>
        <p:spPr>
          <a:solidFill>
            <a:srgbClr val="FFFFFF"/>
          </a:solidFill>
          <a:ln/>
        </p:spPr>
      </p:sp>
      <p:sp>
        <p:nvSpPr>
          <p:cNvPr id="588803"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5492"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dirty="0">
              <a:solidFill>
                <a:srgbClr val="F3F5E7"/>
              </a:solidFill>
              <a:ea typeface="ＭＳ Ｐゴシック" charset="0"/>
              <a:cs typeface="+mn-cs"/>
            </a:endParaRPr>
          </a:p>
          <a:p>
            <a:pPr algn="r">
              <a:defRPr/>
            </a:pPr>
            <a:r>
              <a:rPr lang="en-US" sz="1600" dirty="0">
                <a:solidFill>
                  <a:srgbClr val="F3F5E7"/>
                </a:solidFill>
                <a:ea typeface="ＭＳ Ｐゴシック" charset="0"/>
                <a:cs typeface="+mn-cs"/>
              </a:rPr>
              <a:t>1-</a:t>
            </a:r>
            <a:fld id="{ABB6EAB7-AA43-40B9-9CBE-2584A0041E0A}" type="slidenum">
              <a:rPr lang="en-US" sz="1600">
                <a:solidFill>
                  <a:srgbClr val="F3F5E7"/>
                </a:solidFill>
                <a:ea typeface="ＭＳ Ｐゴシック" charset="0"/>
                <a:cs typeface="+mn-cs"/>
              </a:rPr>
              <a:pPr algn="r">
                <a:defRPr/>
              </a:pPr>
              <a:t>‹#›</a:t>
            </a:fld>
            <a:endParaRPr lang="en-US" sz="1600" dirty="0">
              <a:solidFill>
                <a:srgbClr val="F3F5E7"/>
              </a:solidFill>
              <a:ea typeface="ＭＳ Ｐゴシック" charset="0"/>
              <a:cs typeface="+mn-cs"/>
            </a:endParaRPr>
          </a:p>
        </p:txBody>
      </p:sp>
      <p:sp>
        <p:nvSpPr>
          <p:cNvPr id="575493"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dirty="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3"/>
          <a:srcRect/>
          <a:stretch>
            <a:fillRect/>
          </a:stretch>
        </p:blipFill>
        <p:spPr bwMode="auto">
          <a:xfrm>
            <a:off x="5626100" y="6408738"/>
            <a:ext cx="1455738" cy="469900"/>
          </a:xfrm>
          <a:prstGeom prst="rect">
            <a:avLst/>
          </a:prstGeom>
          <a:noFill/>
          <a:ln w="9525">
            <a:noFill/>
            <a:miter lim="800000"/>
            <a:headEnd/>
            <a:tailEnd/>
          </a:ln>
        </p:spPr>
      </p:pic>
      <p:sp>
        <p:nvSpPr>
          <p:cNvPr id="575495"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a:t>
            </a:r>
            <a:r>
              <a:rPr lang="en-US" sz="1600" dirty="0">
                <a:solidFill>
                  <a:schemeClr val="bg1"/>
                </a:solidFill>
                <a:ea typeface="ＭＳ Ｐゴシック" charset="0"/>
                <a:cs typeface="+mn-cs"/>
              </a:rPr>
              <a:t>22, </a:t>
            </a:r>
            <a:r>
              <a:rPr lang="en-US" sz="1600" dirty="0">
                <a:solidFill>
                  <a:schemeClr val="bg1"/>
                </a:solidFill>
                <a:ea typeface="ＭＳ Ｐゴシック" charset="0"/>
                <a:cs typeface="+mn-cs"/>
              </a:rPr>
              <a:t>Slide </a:t>
            </a:r>
            <a:fld id="{87F9292F-BD72-4673-89A2-C56C94EA7795}"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4"/>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0.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22</a:t>
            </a:r>
          </a:p>
        </p:txBody>
      </p:sp>
      <p:sp>
        <p:nvSpPr>
          <p:cNvPr id="15362" name="Rectangle 3"/>
          <p:cNvSpPr>
            <a:spLocks noGrp="1" noChangeArrowheads="1"/>
          </p:cNvSpPr>
          <p:nvPr>
            <p:ph type="subTitle" idx="1"/>
          </p:nvPr>
        </p:nvSpPr>
        <p:spPr>
          <a:xfrm>
            <a:off x="304800" y="2057400"/>
            <a:ext cx="4554538" cy="1752600"/>
          </a:xfrm>
        </p:spPr>
        <p:txBody>
          <a:bodyPr/>
          <a:lstStyle/>
          <a:p>
            <a:pPr eaLnBrk="1" hangingPunct="1"/>
            <a:r>
              <a:rPr lang="en-US" sz="4000" smtClean="0"/>
              <a:t>Inferences about Means</a:t>
            </a:r>
          </a:p>
        </p:txBody>
      </p:sp>
      <p:pic>
        <p:nvPicPr>
          <p:cNvPr id="15363"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7" name="Rectangle 2"/>
          <p:cNvSpPr>
            <a:spLocks noGrp="1" noChangeArrowheads="1"/>
          </p:cNvSpPr>
          <p:nvPr>
            <p:ph type="title"/>
          </p:nvPr>
        </p:nvSpPr>
        <p:spPr>
          <a:xfrm>
            <a:off x="457200" y="152400"/>
            <a:ext cx="8229600" cy="1143000"/>
          </a:xfrm>
        </p:spPr>
        <p:txBody>
          <a:bodyPr/>
          <a:lstStyle/>
          <a:p>
            <a:pPr eaLnBrk="1" hangingPunct="1"/>
            <a:r>
              <a:rPr lang="en-US" sz="3200" smtClean="0"/>
              <a:t>A Confidence Interval for Means? (cont.)</a:t>
            </a:r>
          </a:p>
        </p:txBody>
      </p:sp>
      <p:sp>
        <p:nvSpPr>
          <p:cNvPr id="587778" name="Rectangle 3"/>
          <p:cNvSpPr>
            <a:spLocks noGrp="1" noChangeArrowheads="1"/>
          </p:cNvSpPr>
          <p:nvPr>
            <p:ph type="body" idx="1"/>
          </p:nvPr>
        </p:nvSpPr>
        <p:spPr/>
        <p:txBody>
          <a:bodyPr/>
          <a:lstStyle/>
          <a:p>
            <a:pPr marL="342900" indent="-342900" eaLnBrk="1" hangingPunct="1"/>
            <a:r>
              <a:rPr lang="en-US" smtClean="0"/>
              <a:t>Student’s </a:t>
            </a:r>
            <a:r>
              <a:rPr lang="en-US" i="1" smtClean="0"/>
              <a:t>t</a:t>
            </a:r>
            <a:r>
              <a:rPr lang="en-US" smtClean="0"/>
              <a:t>-models are unimodal, symmetric, and bell shaped, just like the Normal. </a:t>
            </a:r>
          </a:p>
          <a:p>
            <a:pPr marL="342900" indent="-342900" eaLnBrk="1" hangingPunct="1"/>
            <a:r>
              <a:rPr lang="en-US" smtClean="0"/>
              <a:t>But </a:t>
            </a:r>
            <a:r>
              <a:rPr lang="en-US" i="1" smtClean="0"/>
              <a:t>t</a:t>
            </a:r>
            <a:r>
              <a:rPr lang="en-US" smtClean="0"/>
              <a:t>-models with only a few degrees of freedom have much fatter tails than the Normal. (That’s what makes the margin of error bigger.)</a:t>
            </a:r>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7" name="Rectangle 2"/>
          <p:cNvSpPr>
            <a:spLocks noGrp="1" noChangeArrowheads="1"/>
          </p:cNvSpPr>
          <p:nvPr>
            <p:ph type="title"/>
          </p:nvPr>
        </p:nvSpPr>
        <p:spPr>
          <a:xfrm>
            <a:off x="457200" y="152400"/>
            <a:ext cx="8229600" cy="1143000"/>
          </a:xfrm>
        </p:spPr>
        <p:txBody>
          <a:bodyPr/>
          <a:lstStyle/>
          <a:p>
            <a:pPr eaLnBrk="1" hangingPunct="1"/>
            <a:r>
              <a:rPr lang="en-US" sz="3200" smtClean="0"/>
              <a:t>A Confidence Interval for Means? (cont.)</a:t>
            </a:r>
          </a:p>
        </p:txBody>
      </p:sp>
      <p:sp>
        <p:nvSpPr>
          <p:cNvPr id="567298" name="Rectangle 3"/>
          <p:cNvSpPr>
            <a:spLocks noGrp="1" noChangeArrowheads="1"/>
          </p:cNvSpPr>
          <p:nvPr>
            <p:ph type="body" idx="1"/>
          </p:nvPr>
        </p:nvSpPr>
        <p:spPr/>
        <p:txBody>
          <a:bodyPr/>
          <a:lstStyle/>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endParaRPr lang="en-US" sz="2400" smtClean="0"/>
          </a:p>
          <a:p>
            <a:pPr marL="342900" indent="-342900" eaLnBrk="1" hangingPunct="1">
              <a:lnSpc>
                <a:spcPct val="90000"/>
              </a:lnSpc>
            </a:pPr>
            <a:r>
              <a:rPr lang="en-US" sz="2400" smtClean="0"/>
              <a:t>As the degrees of freedom increase, the </a:t>
            </a:r>
            <a:r>
              <a:rPr lang="en-US" sz="2400" i="1" smtClean="0"/>
              <a:t>t</a:t>
            </a:r>
            <a:r>
              <a:rPr lang="en-US" sz="2400" smtClean="0"/>
              <a:t>-models look more and more like the Normal. </a:t>
            </a:r>
          </a:p>
          <a:p>
            <a:pPr marL="342900" indent="-342900" eaLnBrk="1" hangingPunct="1">
              <a:lnSpc>
                <a:spcPct val="90000"/>
              </a:lnSpc>
            </a:pPr>
            <a:r>
              <a:rPr lang="en-US" sz="2400" smtClean="0"/>
              <a:t>In fact, the </a:t>
            </a:r>
            <a:r>
              <a:rPr lang="en-US" sz="2400" i="1" smtClean="0"/>
              <a:t>t</a:t>
            </a:r>
            <a:r>
              <a:rPr lang="en-US" sz="2400" smtClean="0"/>
              <a:t>-model with infinite degrees of freedom is exactly Normal.</a:t>
            </a:r>
          </a:p>
        </p:txBody>
      </p:sp>
      <p:pic>
        <p:nvPicPr>
          <p:cNvPr id="567299" name="Picture 4" descr="23_03"/>
          <p:cNvPicPr>
            <a:picLocks noChangeAspect="1" noChangeArrowheads="1"/>
          </p:cNvPicPr>
          <p:nvPr/>
        </p:nvPicPr>
        <p:blipFill>
          <a:blip r:embed="rId2"/>
          <a:srcRect/>
          <a:stretch>
            <a:fillRect/>
          </a:stretch>
        </p:blipFill>
        <p:spPr bwMode="auto">
          <a:xfrm>
            <a:off x="2362200" y="1676400"/>
            <a:ext cx="4800600" cy="3049588"/>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1" name="Rectangle 2"/>
          <p:cNvSpPr>
            <a:spLocks noGrp="1" noChangeArrowheads="1"/>
          </p:cNvSpPr>
          <p:nvPr>
            <p:ph type="title"/>
          </p:nvPr>
        </p:nvSpPr>
        <p:spPr/>
        <p:txBody>
          <a:bodyPr/>
          <a:lstStyle/>
          <a:p>
            <a:pPr eaLnBrk="1" hangingPunct="1"/>
            <a:r>
              <a:rPr lang="en-US" smtClean="0"/>
              <a:t>Assumptions and Conditions</a:t>
            </a:r>
          </a:p>
        </p:txBody>
      </p:sp>
      <p:sp>
        <p:nvSpPr>
          <p:cNvPr id="568322" name="Rectangle 3"/>
          <p:cNvSpPr>
            <a:spLocks noGrp="1" noChangeArrowheads="1"/>
          </p:cNvSpPr>
          <p:nvPr>
            <p:ph type="body" idx="1"/>
          </p:nvPr>
        </p:nvSpPr>
        <p:spPr/>
        <p:txBody>
          <a:bodyPr/>
          <a:lstStyle/>
          <a:p>
            <a:pPr marL="342900" indent="-342900" eaLnBrk="1" hangingPunct="1"/>
            <a:r>
              <a:rPr lang="en-US" smtClean="0"/>
              <a:t>Gosset found the </a:t>
            </a:r>
            <a:r>
              <a:rPr lang="en-US" i="1" smtClean="0"/>
              <a:t>t</a:t>
            </a:r>
            <a:r>
              <a:rPr lang="en-US" smtClean="0"/>
              <a:t>-model by simulation. </a:t>
            </a:r>
          </a:p>
          <a:p>
            <a:pPr marL="342900" indent="-342900" eaLnBrk="1" hangingPunct="1"/>
            <a:r>
              <a:rPr lang="en-US" smtClean="0"/>
              <a:t>Years later, when Sir Ronald A. Fisher showed mathematically that Gosset was right, he needed to make some assumptions to make the proof work. </a:t>
            </a:r>
          </a:p>
          <a:p>
            <a:pPr marL="342900" indent="-342900" eaLnBrk="1" hangingPunct="1"/>
            <a:r>
              <a:rPr lang="en-US" smtClean="0"/>
              <a:t>We will use these assumptions when working with Student’s </a:t>
            </a:r>
            <a:r>
              <a:rPr lang="en-US" i="1" smtClean="0"/>
              <a:t>t</a:t>
            </a:r>
            <a:r>
              <a:rPr lang="en-US" smtClean="0"/>
              <a:t>.</a:t>
            </a:r>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5" name="Rectangle 2"/>
          <p:cNvSpPr>
            <a:spLocks noGrp="1" noChangeArrowheads="1"/>
          </p:cNvSpPr>
          <p:nvPr>
            <p:ph type="title"/>
          </p:nvPr>
        </p:nvSpPr>
        <p:spPr/>
        <p:txBody>
          <a:bodyPr/>
          <a:lstStyle/>
          <a:p>
            <a:pPr eaLnBrk="1" hangingPunct="1"/>
            <a:r>
              <a:rPr lang="en-US" sz="3200" smtClean="0"/>
              <a:t>Assumptions and Conditions (cont.)</a:t>
            </a:r>
          </a:p>
        </p:txBody>
      </p:sp>
      <p:sp>
        <p:nvSpPr>
          <p:cNvPr id="569346" name="Rectangle 5"/>
          <p:cNvSpPr>
            <a:spLocks noGrp="1" noChangeArrowheads="1"/>
          </p:cNvSpPr>
          <p:nvPr>
            <p:ph type="body" idx="1"/>
          </p:nvPr>
        </p:nvSpPr>
        <p:spPr>
          <a:xfrm>
            <a:off x="533400" y="1295400"/>
            <a:ext cx="8294688" cy="4953000"/>
          </a:xfrm>
        </p:spPr>
        <p:txBody>
          <a:bodyPr/>
          <a:lstStyle/>
          <a:p>
            <a:pPr eaLnBrk="1" hangingPunct="1"/>
            <a:r>
              <a:rPr lang="en-US" smtClean="0">
                <a:solidFill>
                  <a:srgbClr val="6666FF"/>
                </a:solidFill>
              </a:rPr>
              <a:t>Independence Assumption:</a:t>
            </a:r>
          </a:p>
          <a:p>
            <a:pPr lvl="1" eaLnBrk="1" hangingPunct="1">
              <a:buClr>
                <a:srgbClr val="FF6600"/>
              </a:buClr>
            </a:pPr>
            <a:r>
              <a:rPr lang="en-US" smtClean="0">
                <a:solidFill>
                  <a:srgbClr val="FF0000"/>
                </a:solidFill>
              </a:rPr>
              <a:t>Independence Assumption. </a:t>
            </a:r>
            <a:r>
              <a:rPr lang="en-US" smtClean="0"/>
              <a:t>The data values should be independent.</a:t>
            </a:r>
          </a:p>
          <a:p>
            <a:pPr lvl="1" eaLnBrk="1" hangingPunct="1">
              <a:buClr>
                <a:srgbClr val="FF6600"/>
              </a:buClr>
            </a:pPr>
            <a:r>
              <a:rPr lang="en-US" smtClean="0">
                <a:solidFill>
                  <a:srgbClr val="FF0000"/>
                </a:solidFill>
              </a:rPr>
              <a:t>Randomization Condition:</a:t>
            </a:r>
            <a:r>
              <a:rPr lang="en-US" smtClean="0"/>
              <a:t> The data arise from a random sample or suitably randomized experiment. Randomly sampled data (particularly from an SRS) are ideal.</a:t>
            </a:r>
          </a:p>
          <a:p>
            <a:pPr lvl="1" eaLnBrk="1" hangingPunct="1">
              <a:buClr>
                <a:srgbClr val="FF6600"/>
              </a:buClr>
            </a:pPr>
            <a:r>
              <a:rPr lang="en-US" smtClean="0">
                <a:solidFill>
                  <a:srgbClr val="FF0000"/>
                </a:solidFill>
              </a:rPr>
              <a:t>10% Condition:</a:t>
            </a:r>
            <a:r>
              <a:rPr lang="en-US" smtClean="0"/>
              <a:t> When a sample is drawn without replacement, the sample should be no more than 10% of the population.</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0369" name="Rectangle 1026"/>
          <p:cNvSpPr>
            <a:spLocks noGrp="1" noChangeArrowheads="1"/>
          </p:cNvSpPr>
          <p:nvPr>
            <p:ph type="title"/>
          </p:nvPr>
        </p:nvSpPr>
        <p:spPr/>
        <p:txBody>
          <a:bodyPr/>
          <a:lstStyle/>
          <a:p>
            <a:pPr eaLnBrk="1" hangingPunct="1"/>
            <a:r>
              <a:rPr lang="en-US" sz="3200" smtClean="0"/>
              <a:t>Assumptions and Conditions (cont.)</a:t>
            </a:r>
          </a:p>
        </p:txBody>
      </p:sp>
      <p:sp>
        <p:nvSpPr>
          <p:cNvPr id="570370" name="Rectangle 1027"/>
          <p:cNvSpPr>
            <a:spLocks noGrp="1" noChangeArrowheads="1"/>
          </p:cNvSpPr>
          <p:nvPr>
            <p:ph type="body" idx="1"/>
          </p:nvPr>
        </p:nvSpPr>
        <p:spPr/>
        <p:txBody>
          <a:bodyPr/>
          <a:lstStyle/>
          <a:p>
            <a:pPr marL="342900" indent="-342900" eaLnBrk="1" hangingPunct="1">
              <a:buClr>
                <a:srgbClr val="FF0000"/>
              </a:buClr>
            </a:pPr>
            <a:r>
              <a:rPr lang="en-US" smtClean="0">
                <a:solidFill>
                  <a:srgbClr val="6666FF"/>
                </a:solidFill>
              </a:rPr>
              <a:t>Normal Population Assumption:</a:t>
            </a:r>
          </a:p>
          <a:p>
            <a:pPr marL="742950" lvl="1" indent="-285750" eaLnBrk="1" hangingPunct="1">
              <a:buClr>
                <a:srgbClr val="FF6600"/>
              </a:buClr>
            </a:pPr>
            <a:r>
              <a:rPr lang="en-US" smtClean="0"/>
              <a:t>We can never be certain that the data are from a population that follows a Normal model, but we can check the </a:t>
            </a:r>
          </a:p>
          <a:p>
            <a:pPr marL="742950" lvl="1" indent="-285750" eaLnBrk="1" hangingPunct="1">
              <a:buClr>
                <a:srgbClr val="FF6600"/>
              </a:buClr>
            </a:pPr>
            <a:r>
              <a:rPr lang="en-US" smtClean="0">
                <a:solidFill>
                  <a:schemeClr val="hlink"/>
                </a:solidFill>
              </a:rPr>
              <a:t>Nearly Normal Condition:</a:t>
            </a:r>
            <a:r>
              <a:rPr lang="en-US" smtClean="0"/>
              <a:t> The data come from a distribution that is unimodal and symmetric. </a:t>
            </a:r>
          </a:p>
          <a:p>
            <a:pPr marL="1143000" lvl="2" indent="-228600" eaLnBrk="1" hangingPunct="1">
              <a:buClr>
                <a:srgbClr val="FF0000"/>
              </a:buClr>
            </a:pPr>
            <a:r>
              <a:rPr lang="en-US" sz="2800" smtClean="0"/>
              <a:t>Check this condition by making a histogram or Normal probability plot.</a:t>
            </a:r>
            <a:endParaRPr lang="en-US" smtClean="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3" name="Rectangle 2"/>
          <p:cNvSpPr>
            <a:spLocks noGrp="1" noChangeArrowheads="1"/>
          </p:cNvSpPr>
          <p:nvPr>
            <p:ph type="title"/>
          </p:nvPr>
        </p:nvSpPr>
        <p:spPr/>
        <p:txBody>
          <a:bodyPr/>
          <a:lstStyle/>
          <a:p>
            <a:pPr eaLnBrk="1" hangingPunct="1"/>
            <a:r>
              <a:rPr lang="en-US" sz="3200" smtClean="0"/>
              <a:t>Assumptions and Conditions (cont.)</a:t>
            </a:r>
          </a:p>
        </p:txBody>
      </p:sp>
      <p:sp>
        <p:nvSpPr>
          <p:cNvPr id="571394" name="Rectangle 3"/>
          <p:cNvSpPr>
            <a:spLocks noGrp="1" noChangeArrowheads="1"/>
          </p:cNvSpPr>
          <p:nvPr>
            <p:ph type="body" idx="1"/>
          </p:nvPr>
        </p:nvSpPr>
        <p:spPr>
          <a:xfrm>
            <a:off x="544513" y="1600200"/>
            <a:ext cx="8294687" cy="4953000"/>
          </a:xfrm>
        </p:spPr>
        <p:txBody>
          <a:bodyPr/>
          <a:lstStyle/>
          <a:p>
            <a:pPr marL="742950" lvl="1" indent="-285750" eaLnBrk="1" hangingPunct="1">
              <a:lnSpc>
                <a:spcPct val="90000"/>
              </a:lnSpc>
              <a:buClr>
                <a:srgbClr val="FF6600"/>
              </a:buClr>
            </a:pPr>
            <a:r>
              <a:rPr lang="en-US" smtClean="0">
                <a:solidFill>
                  <a:schemeClr val="hlink"/>
                </a:solidFill>
              </a:rPr>
              <a:t>Nearly Normal Condition: </a:t>
            </a:r>
          </a:p>
          <a:p>
            <a:pPr marL="1143000" lvl="2" indent="-228600" eaLnBrk="1" hangingPunct="1">
              <a:lnSpc>
                <a:spcPct val="90000"/>
              </a:lnSpc>
              <a:buClr>
                <a:srgbClr val="FF0000"/>
              </a:buClr>
            </a:pPr>
            <a:r>
              <a:rPr lang="en-US" sz="2800" smtClean="0"/>
              <a:t>The smaller the sample size </a:t>
            </a:r>
            <a:r>
              <a:rPr lang="en-US" sz="2800" i="1" smtClean="0"/>
              <a:t>(n</a:t>
            </a:r>
            <a:r>
              <a:rPr lang="en-US" sz="2800" smtClean="0"/>
              <a:t> &lt; 15 or so)</a:t>
            </a:r>
            <a:r>
              <a:rPr lang="en-US" sz="2800" i="1" smtClean="0"/>
              <a:t>,</a:t>
            </a:r>
            <a:r>
              <a:rPr lang="en-US" sz="2800" smtClean="0"/>
              <a:t> the more closely the data should follow a Normal model. </a:t>
            </a:r>
          </a:p>
          <a:p>
            <a:pPr marL="1143000" lvl="2" indent="-228600" eaLnBrk="1" hangingPunct="1">
              <a:lnSpc>
                <a:spcPct val="90000"/>
              </a:lnSpc>
              <a:buClr>
                <a:srgbClr val="FF0000"/>
              </a:buClr>
            </a:pPr>
            <a:r>
              <a:rPr lang="en-US" sz="2800" smtClean="0"/>
              <a:t>For moderate sample sizes (</a:t>
            </a:r>
            <a:r>
              <a:rPr lang="en-US" sz="2800" i="1" smtClean="0"/>
              <a:t>n</a:t>
            </a:r>
            <a:r>
              <a:rPr lang="en-US" sz="2800" smtClean="0"/>
              <a:t> between 15 and 40 or so), the </a:t>
            </a:r>
            <a:r>
              <a:rPr lang="en-US" sz="2800" i="1" smtClean="0"/>
              <a:t>t</a:t>
            </a:r>
            <a:r>
              <a:rPr lang="en-US" sz="2800" smtClean="0"/>
              <a:t> works well as long as the data are unimodal and reasonably symmetric. </a:t>
            </a:r>
          </a:p>
          <a:p>
            <a:pPr marL="1143000" lvl="2" indent="-228600" eaLnBrk="1" hangingPunct="1">
              <a:lnSpc>
                <a:spcPct val="90000"/>
              </a:lnSpc>
              <a:buClr>
                <a:srgbClr val="FF0000"/>
              </a:buClr>
            </a:pPr>
            <a:r>
              <a:rPr lang="en-US" sz="2800" smtClean="0"/>
              <a:t>For larger sample sizes, the </a:t>
            </a:r>
            <a:r>
              <a:rPr lang="en-US" sz="2800" i="1" smtClean="0"/>
              <a:t>t</a:t>
            </a:r>
            <a:r>
              <a:rPr lang="en-US" sz="2800" smtClean="0"/>
              <a:t> methods are safe to use unless the data are extremely skewed.</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7" name="Rectangle 2"/>
          <p:cNvSpPr>
            <a:spLocks noGrp="1" noChangeArrowheads="1"/>
          </p:cNvSpPr>
          <p:nvPr>
            <p:ph type="title"/>
          </p:nvPr>
        </p:nvSpPr>
        <p:spPr/>
        <p:txBody>
          <a:bodyPr/>
          <a:lstStyle/>
          <a:p>
            <a:pPr eaLnBrk="1" hangingPunct="1"/>
            <a:r>
              <a:rPr lang="en-US" smtClean="0"/>
              <a:t>Finding </a:t>
            </a:r>
            <a:r>
              <a:rPr lang="en-US" i="1" smtClean="0"/>
              <a:t>t</a:t>
            </a:r>
            <a:r>
              <a:rPr lang="en-US" smtClean="0"/>
              <a:t>-Values By Hand</a:t>
            </a:r>
          </a:p>
        </p:txBody>
      </p:sp>
      <p:sp>
        <p:nvSpPr>
          <p:cNvPr id="572418" name="Rectangle 3"/>
          <p:cNvSpPr>
            <a:spLocks noGrp="1" noChangeArrowheads="1"/>
          </p:cNvSpPr>
          <p:nvPr>
            <p:ph type="body" idx="1"/>
          </p:nvPr>
        </p:nvSpPr>
        <p:spPr>
          <a:xfrm>
            <a:off x="544513" y="1600200"/>
            <a:ext cx="3494087" cy="4572000"/>
          </a:xfrm>
        </p:spPr>
        <p:txBody>
          <a:bodyPr/>
          <a:lstStyle/>
          <a:p>
            <a:pPr marL="342900" indent="-342900" eaLnBrk="1" hangingPunct="1">
              <a:lnSpc>
                <a:spcPct val="90000"/>
              </a:lnSpc>
            </a:pPr>
            <a:r>
              <a:rPr lang="en-US" sz="2400" smtClean="0"/>
              <a:t>The Student’s </a:t>
            </a:r>
            <a:r>
              <a:rPr lang="en-US" sz="2400" i="1" smtClean="0"/>
              <a:t>t</a:t>
            </a:r>
            <a:r>
              <a:rPr lang="en-US" sz="2400" smtClean="0"/>
              <a:t>-model is different for each value of degrees of freedom. </a:t>
            </a:r>
          </a:p>
          <a:p>
            <a:pPr marL="342900" indent="-342900" eaLnBrk="1" hangingPunct="1">
              <a:lnSpc>
                <a:spcPct val="90000"/>
              </a:lnSpc>
            </a:pPr>
            <a:r>
              <a:rPr lang="en-US" sz="2400" smtClean="0"/>
              <a:t>Because of this, Statistics books usually have one table of </a:t>
            </a:r>
            <a:r>
              <a:rPr lang="en-US" sz="2400" i="1" smtClean="0"/>
              <a:t>t</a:t>
            </a:r>
            <a:r>
              <a:rPr lang="en-US" sz="2400" smtClean="0"/>
              <a:t>-model critical values for selected confidence levels.</a:t>
            </a:r>
          </a:p>
        </p:txBody>
      </p:sp>
      <p:pic>
        <p:nvPicPr>
          <p:cNvPr id="572419" name="Picture 4" descr="AIT23-02"/>
          <p:cNvPicPr>
            <a:picLocks noChangeAspect="1" noChangeArrowheads="1"/>
          </p:cNvPicPr>
          <p:nvPr/>
        </p:nvPicPr>
        <p:blipFill>
          <a:blip r:embed="rId2"/>
          <a:srcRect/>
          <a:stretch>
            <a:fillRect/>
          </a:stretch>
        </p:blipFill>
        <p:spPr bwMode="auto">
          <a:xfrm>
            <a:off x="4495800" y="1752600"/>
            <a:ext cx="4229100" cy="4267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1" name="Rectangle 2"/>
          <p:cNvSpPr>
            <a:spLocks noGrp="1" noChangeArrowheads="1"/>
          </p:cNvSpPr>
          <p:nvPr>
            <p:ph type="title"/>
          </p:nvPr>
        </p:nvSpPr>
        <p:spPr/>
        <p:txBody>
          <a:bodyPr/>
          <a:lstStyle/>
          <a:p>
            <a:pPr eaLnBrk="1" hangingPunct="1"/>
            <a:r>
              <a:rPr lang="en-US" smtClean="0"/>
              <a:t>Finding </a:t>
            </a:r>
            <a:r>
              <a:rPr lang="en-US" i="1" smtClean="0"/>
              <a:t>t</a:t>
            </a:r>
            <a:r>
              <a:rPr lang="en-US" smtClean="0"/>
              <a:t>-Values By Hand (cont.)</a:t>
            </a:r>
          </a:p>
        </p:txBody>
      </p:sp>
      <p:sp>
        <p:nvSpPr>
          <p:cNvPr id="573442" name="Rectangle 3"/>
          <p:cNvSpPr>
            <a:spLocks noGrp="1" noChangeArrowheads="1"/>
          </p:cNvSpPr>
          <p:nvPr>
            <p:ph type="body" idx="1"/>
          </p:nvPr>
        </p:nvSpPr>
        <p:spPr/>
        <p:txBody>
          <a:bodyPr/>
          <a:lstStyle/>
          <a:p>
            <a:pPr marL="342900" indent="-342900" eaLnBrk="1" hangingPunct="1">
              <a:lnSpc>
                <a:spcPct val="90000"/>
              </a:lnSpc>
            </a:pPr>
            <a:r>
              <a:rPr lang="en-US" smtClean="0"/>
              <a:t>Alternatively, we could use technology to find </a:t>
            </a:r>
            <a:r>
              <a:rPr lang="en-US" i="1" smtClean="0"/>
              <a:t>t</a:t>
            </a:r>
            <a:r>
              <a:rPr lang="en-US" smtClean="0"/>
              <a:t> critical values for any number of degrees of freedom and any confidence level you need.</a:t>
            </a:r>
          </a:p>
          <a:p>
            <a:pPr marL="342900" indent="-342900" eaLnBrk="1" hangingPunct="1">
              <a:lnSpc>
                <a:spcPct val="90000"/>
              </a:lnSpc>
            </a:pPr>
            <a:r>
              <a:rPr lang="en-US" smtClean="0"/>
              <a:t>What technology could we use?</a:t>
            </a:r>
          </a:p>
          <a:p>
            <a:pPr marL="742950" lvl="1" indent="-285750" eaLnBrk="1" hangingPunct="1">
              <a:lnSpc>
                <a:spcPct val="90000"/>
              </a:lnSpc>
            </a:pPr>
            <a:r>
              <a:rPr lang="en-US" smtClean="0"/>
              <a:t>The Appendix of </a:t>
            </a:r>
            <a:r>
              <a:rPr lang="en-US" i="1" smtClean="0"/>
              <a:t>ActivStats</a:t>
            </a:r>
            <a:r>
              <a:rPr lang="en-US" smtClean="0"/>
              <a:t> on the DVD</a:t>
            </a:r>
          </a:p>
          <a:p>
            <a:pPr marL="742950" lvl="1" indent="-285750" eaLnBrk="1" hangingPunct="1">
              <a:lnSpc>
                <a:spcPct val="90000"/>
              </a:lnSpc>
            </a:pPr>
            <a:r>
              <a:rPr lang="en-US" smtClean="0"/>
              <a:t>Any graphing calculator or statistics program</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74465" name="Title 1"/>
          <p:cNvSpPr>
            <a:spLocks noGrp="1"/>
          </p:cNvSpPr>
          <p:nvPr>
            <p:ph type="title"/>
          </p:nvPr>
        </p:nvSpPr>
        <p:spPr/>
        <p:txBody>
          <a:bodyPr/>
          <a:lstStyle/>
          <a:p>
            <a:pPr eaLnBrk="1" hangingPunct="1"/>
            <a:r>
              <a:rPr lang="en-US" smtClean="0"/>
              <a:t>Teaching Tip</a:t>
            </a:r>
          </a:p>
        </p:txBody>
      </p:sp>
      <p:sp>
        <p:nvSpPr>
          <p:cNvPr id="574466" name="Content Placeholder 2"/>
          <p:cNvSpPr>
            <a:spLocks noGrp="1"/>
          </p:cNvSpPr>
          <p:nvPr>
            <p:ph idx="1"/>
          </p:nvPr>
        </p:nvSpPr>
        <p:spPr/>
        <p:txBody>
          <a:bodyPr/>
          <a:lstStyle/>
          <a:p>
            <a:pPr eaLnBrk="1" hangingPunct="1"/>
            <a:r>
              <a:rPr lang="en-US" smtClean="0"/>
              <a:t>While using Table B for small samples is easy enough to carry out. But don</a:t>
            </a:r>
            <a:r>
              <a:rPr lang="fr-FR" smtClean="0"/>
              <a:t>’</a:t>
            </a:r>
            <a:r>
              <a:rPr lang="en-US" smtClean="0"/>
              <a:t>t hesitate to have students use their calculators for large sample t-procedures. Yes, the t* value for a confidence interval will then be an unknown value. But it is ok to write a formula with just the symbol, even on the AP test. You can find this table in the appendix of the text on page A-84.</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89" name="Rectangle 2"/>
          <p:cNvSpPr>
            <a:spLocks noGrp="1" noChangeArrowheads="1"/>
          </p:cNvSpPr>
          <p:nvPr>
            <p:ph type="title"/>
          </p:nvPr>
        </p:nvSpPr>
        <p:spPr>
          <a:xfrm>
            <a:off x="533400" y="76200"/>
            <a:ext cx="8305800" cy="992188"/>
          </a:xfrm>
        </p:spPr>
        <p:txBody>
          <a:bodyPr/>
          <a:lstStyle/>
          <a:p>
            <a:pPr eaLnBrk="1" hangingPunct="1"/>
            <a:r>
              <a:rPr lang="en-US" sz="3200" smtClean="0"/>
              <a:t>More Cautions About Interpreting Confidence Intervals</a:t>
            </a:r>
          </a:p>
        </p:txBody>
      </p:sp>
      <p:sp>
        <p:nvSpPr>
          <p:cNvPr id="575490" name="Rectangle 3"/>
          <p:cNvSpPr>
            <a:spLocks noGrp="1" noChangeArrowheads="1"/>
          </p:cNvSpPr>
          <p:nvPr>
            <p:ph type="body" idx="1"/>
          </p:nvPr>
        </p:nvSpPr>
        <p:spPr>
          <a:xfrm>
            <a:off x="544513" y="1219200"/>
            <a:ext cx="8294687" cy="5257800"/>
          </a:xfrm>
        </p:spPr>
        <p:txBody>
          <a:bodyPr/>
          <a:lstStyle/>
          <a:p>
            <a:pPr marL="342900" indent="-342900" eaLnBrk="1" hangingPunct="1">
              <a:lnSpc>
                <a:spcPct val="90000"/>
              </a:lnSpc>
            </a:pPr>
            <a:r>
              <a:rPr lang="en-US" smtClean="0"/>
              <a:t>Remember that interpretation of your confidence interval is key. </a:t>
            </a:r>
          </a:p>
          <a:p>
            <a:pPr marL="342900" indent="-342900" eaLnBrk="1" hangingPunct="1">
              <a:lnSpc>
                <a:spcPct val="90000"/>
              </a:lnSpc>
            </a:pPr>
            <a:r>
              <a:rPr lang="en-US" smtClean="0"/>
              <a:t>What NOT to say:</a:t>
            </a:r>
          </a:p>
          <a:p>
            <a:pPr marL="742950" lvl="1" indent="-285750" eaLnBrk="1" hangingPunct="1">
              <a:lnSpc>
                <a:spcPct val="90000"/>
              </a:lnSpc>
            </a:pPr>
            <a:r>
              <a:rPr lang="en-US" smtClean="0"/>
              <a:t>“</a:t>
            </a:r>
            <a:r>
              <a:rPr lang="en-US" i="1" smtClean="0"/>
              <a:t>90% of all the vehicles</a:t>
            </a:r>
            <a:r>
              <a:rPr lang="en-US" smtClean="0"/>
              <a:t> on Triphammer Road drive at a speed between 29.5 and 32.5 mph.”</a:t>
            </a:r>
          </a:p>
          <a:p>
            <a:pPr marL="1143000" lvl="2" indent="-228600" eaLnBrk="1" hangingPunct="1">
              <a:lnSpc>
                <a:spcPct val="90000"/>
              </a:lnSpc>
            </a:pPr>
            <a:r>
              <a:rPr lang="en-US" sz="2800" smtClean="0">
                <a:solidFill>
                  <a:schemeClr val="hlink"/>
                </a:solidFill>
              </a:rPr>
              <a:t>The confidence interval is about the </a:t>
            </a:r>
            <a:r>
              <a:rPr lang="en-US" sz="2800" i="1" smtClean="0">
                <a:solidFill>
                  <a:schemeClr val="hlink"/>
                </a:solidFill>
              </a:rPr>
              <a:t>mean</a:t>
            </a:r>
            <a:r>
              <a:rPr lang="en-US" sz="2800" smtClean="0">
                <a:solidFill>
                  <a:schemeClr val="hlink"/>
                </a:solidFill>
              </a:rPr>
              <a:t> not the individual values.</a:t>
            </a:r>
            <a:endParaRPr lang="en-US" sz="2800" smtClean="0"/>
          </a:p>
          <a:p>
            <a:pPr marL="742950" lvl="1" indent="-285750" eaLnBrk="1" hangingPunct="1">
              <a:lnSpc>
                <a:spcPct val="90000"/>
              </a:lnSpc>
            </a:pPr>
            <a:r>
              <a:rPr lang="en-US" smtClean="0"/>
              <a:t>“We are 90% confident that </a:t>
            </a:r>
            <a:r>
              <a:rPr lang="en-US" i="1" smtClean="0"/>
              <a:t>a randomly selected vehicle</a:t>
            </a:r>
            <a:r>
              <a:rPr lang="en-US" smtClean="0"/>
              <a:t> will have a speed between 29.5 and 32.5 mph.”</a:t>
            </a:r>
          </a:p>
          <a:p>
            <a:pPr marL="1143000" lvl="2" indent="-228600" eaLnBrk="1" hangingPunct="1">
              <a:lnSpc>
                <a:spcPct val="90000"/>
              </a:lnSpc>
            </a:pPr>
            <a:r>
              <a:rPr lang="en-US" sz="2800" smtClean="0">
                <a:solidFill>
                  <a:schemeClr val="hlink"/>
                </a:solidFill>
              </a:rPr>
              <a:t>Again, the confidence interval is about the </a:t>
            </a:r>
            <a:r>
              <a:rPr lang="en-US" sz="2800" i="1" smtClean="0">
                <a:solidFill>
                  <a:schemeClr val="hlink"/>
                </a:solidFill>
              </a:rPr>
              <a:t>mean</a:t>
            </a:r>
            <a:r>
              <a:rPr lang="en-US" sz="2800" smtClean="0">
                <a:solidFill>
                  <a:schemeClr val="hlink"/>
                </a:solidFill>
              </a:rPr>
              <a:t> not the individual values.</a:t>
            </a:r>
            <a:endParaRPr lang="en-US" sz="2800"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43" name="Rectangle 2"/>
          <p:cNvSpPr>
            <a:spLocks noGrp="1" noChangeArrowheads="1"/>
          </p:cNvSpPr>
          <p:nvPr>
            <p:ph type="title"/>
          </p:nvPr>
        </p:nvSpPr>
        <p:spPr/>
        <p:txBody>
          <a:bodyPr/>
          <a:lstStyle/>
          <a:p>
            <a:pPr eaLnBrk="1" hangingPunct="1"/>
            <a:r>
              <a:rPr lang="en-US" smtClean="0"/>
              <a:t>Getting Started</a:t>
            </a:r>
          </a:p>
        </p:txBody>
      </p:sp>
      <p:sp>
        <p:nvSpPr>
          <p:cNvPr id="534544" name="Rectangle 3"/>
          <p:cNvSpPr>
            <a:spLocks noGrp="1" noChangeArrowheads="1"/>
          </p:cNvSpPr>
          <p:nvPr>
            <p:ph type="body" idx="1"/>
          </p:nvPr>
        </p:nvSpPr>
        <p:spPr/>
        <p:txBody>
          <a:bodyPr/>
          <a:lstStyle/>
          <a:p>
            <a:pPr marL="342900" indent="-342900" eaLnBrk="1" hangingPunct="1"/>
            <a:r>
              <a:rPr lang="en-US" smtClean="0"/>
              <a:t>Now that we know how to create confidence intervals and test hypotheses about proportions, it’d be nice to be able to do the same for </a:t>
            </a:r>
            <a:r>
              <a:rPr lang="en-US" i="1" smtClean="0"/>
              <a:t>means</a:t>
            </a:r>
            <a:r>
              <a:rPr lang="en-US" smtClean="0"/>
              <a:t>.</a:t>
            </a:r>
          </a:p>
          <a:p>
            <a:pPr marL="342900" indent="-342900" eaLnBrk="1" hangingPunct="1"/>
            <a:r>
              <a:rPr lang="en-US" smtClean="0"/>
              <a:t>Just as we did before, we will base both our confidence interval and our hypothesis test on the sampling distribution model.</a:t>
            </a:r>
          </a:p>
          <a:p>
            <a:pPr marL="342900" indent="-342900" eaLnBrk="1" hangingPunct="1"/>
            <a:r>
              <a:rPr lang="en-US" smtClean="0"/>
              <a:t>The Central Limit Theorem told us that the sampling distribution model for means is Normal with mean </a:t>
            </a:r>
            <a:r>
              <a:rPr lang="el-GR" i="1" smtClean="0"/>
              <a:t>μ</a:t>
            </a:r>
            <a:r>
              <a:rPr lang="en-US" smtClean="0"/>
              <a:t> and standard deviation </a:t>
            </a:r>
            <a:endParaRPr lang="el-GR" i="1" smtClean="0"/>
          </a:p>
        </p:txBody>
      </p:sp>
      <p:graphicFrame>
        <p:nvGraphicFramePr>
          <p:cNvPr id="534542" name="Object 14"/>
          <p:cNvGraphicFramePr>
            <a:graphicFrameLocks noGrp="1" noChangeAspect="1"/>
          </p:cNvGraphicFramePr>
          <p:nvPr>
            <p:ph sz="half" idx="4294967295"/>
          </p:nvPr>
        </p:nvGraphicFramePr>
        <p:xfrm>
          <a:off x="6781800" y="5029200"/>
          <a:ext cx="1828800" cy="915988"/>
        </p:xfrm>
        <a:graphic>
          <a:graphicData uri="http://schemas.openxmlformats.org/presentationml/2006/ole">
            <p:oleObj spid="_x0000_s534542" name="Equation" r:id="rId3" imgW="822600" imgH="411120" progId="Equation.DSMT4">
              <p:embed/>
            </p:oleObj>
          </a:graphicData>
        </a:graphic>
      </p:graphicFrame>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3" name="Rectangle 2"/>
          <p:cNvSpPr>
            <a:spLocks noGrp="1" noChangeArrowheads="1"/>
          </p:cNvSpPr>
          <p:nvPr>
            <p:ph type="title"/>
          </p:nvPr>
        </p:nvSpPr>
        <p:spPr>
          <a:xfrm>
            <a:off x="533400" y="152400"/>
            <a:ext cx="8305800" cy="992188"/>
          </a:xfrm>
        </p:spPr>
        <p:txBody>
          <a:bodyPr/>
          <a:lstStyle/>
          <a:p>
            <a:pPr eaLnBrk="1" hangingPunct="1"/>
            <a:r>
              <a:rPr lang="en-US" sz="3200" smtClean="0"/>
              <a:t>More Cautions About Interpreting Confidence Intervals (cont.)</a:t>
            </a:r>
          </a:p>
        </p:txBody>
      </p:sp>
      <p:sp>
        <p:nvSpPr>
          <p:cNvPr id="576514" name="Rectangle 3"/>
          <p:cNvSpPr>
            <a:spLocks noGrp="1" noChangeArrowheads="1"/>
          </p:cNvSpPr>
          <p:nvPr>
            <p:ph type="body" idx="1"/>
          </p:nvPr>
        </p:nvSpPr>
        <p:spPr>
          <a:xfrm>
            <a:off x="544513" y="1295400"/>
            <a:ext cx="8294687" cy="5029200"/>
          </a:xfrm>
        </p:spPr>
        <p:txBody>
          <a:bodyPr/>
          <a:lstStyle/>
          <a:p>
            <a:pPr marL="342900" indent="-342900" eaLnBrk="1" hangingPunct="1">
              <a:lnSpc>
                <a:spcPct val="90000"/>
              </a:lnSpc>
            </a:pPr>
            <a:r>
              <a:rPr lang="en-US" smtClean="0"/>
              <a:t>What NOT to say:</a:t>
            </a:r>
          </a:p>
          <a:p>
            <a:pPr marL="742950" lvl="1" indent="-285750" eaLnBrk="1" hangingPunct="1">
              <a:lnSpc>
                <a:spcPct val="90000"/>
              </a:lnSpc>
            </a:pPr>
            <a:r>
              <a:rPr lang="en-US" smtClean="0"/>
              <a:t>“The mean speed of the vehicles is 31.0 mph </a:t>
            </a:r>
            <a:r>
              <a:rPr lang="en-US" i="1" smtClean="0"/>
              <a:t>90% of the time.”</a:t>
            </a:r>
            <a:endParaRPr lang="en-US" smtClean="0"/>
          </a:p>
          <a:p>
            <a:pPr marL="1143000" lvl="2" indent="-228600" eaLnBrk="1" hangingPunct="1">
              <a:lnSpc>
                <a:spcPct val="90000"/>
              </a:lnSpc>
            </a:pPr>
            <a:r>
              <a:rPr lang="en-US" sz="2800" smtClean="0">
                <a:solidFill>
                  <a:schemeClr val="hlink"/>
                </a:solidFill>
              </a:rPr>
              <a:t>The true mean does not vary—it’s the confidence interval that would be different had we gotten a different sample.</a:t>
            </a:r>
            <a:endParaRPr lang="en-US" sz="2800" smtClean="0"/>
          </a:p>
          <a:p>
            <a:pPr marL="742950" lvl="1" indent="-285750" eaLnBrk="1" hangingPunct="1">
              <a:lnSpc>
                <a:spcPct val="90000"/>
              </a:lnSpc>
            </a:pPr>
            <a:r>
              <a:rPr lang="en-US" smtClean="0"/>
              <a:t>“</a:t>
            </a:r>
            <a:r>
              <a:rPr lang="en-US" i="1" smtClean="0"/>
              <a:t>90% of all samples</a:t>
            </a:r>
            <a:r>
              <a:rPr lang="en-US" smtClean="0"/>
              <a:t> will have mean speeds between 29.5 and 32.5 mph.”</a:t>
            </a:r>
          </a:p>
          <a:p>
            <a:pPr marL="1143000" lvl="2" indent="-228600" eaLnBrk="1" hangingPunct="1">
              <a:lnSpc>
                <a:spcPct val="90000"/>
              </a:lnSpc>
            </a:pPr>
            <a:r>
              <a:rPr lang="en-US" sz="2800" smtClean="0">
                <a:solidFill>
                  <a:schemeClr val="hlink"/>
                </a:solidFill>
              </a:rPr>
              <a:t>The interval we calculate does not set a standard for every other interval—it is no more (or less) likely to be correct than any other interval.</a:t>
            </a:r>
            <a:endParaRPr lang="en-US" sz="2800" smtClean="0"/>
          </a:p>
          <a:p>
            <a:pPr marL="742950" lvl="1" indent="-285750" eaLnBrk="1" hangingPunct="1">
              <a:lnSpc>
                <a:spcPct val="90000"/>
              </a:lnSpc>
            </a:pPr>
            <a:endParaRPr lang="en-US" smtClean="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7" name="Rectangle 2"/>
          <p:cNvSpPr>
            <a:spLocks noGrp="1" noChangeArrowheads="1"/>
          </p:cNvSpPr>
          <p:nvPr>
            <p:ph type="title"/>
          </p:nvPr>
        </p:nvSpPr>
        <p:spPr/>
        <p:txBody>
          <a:bodyPr/>
          <a:lstStyle/>
          <a:p>
            <a:pPr eaLnBrk="1" hangingPunct="1"/>
            <a:r>
              <a:rPr lang="en-US" sz="3200" smtClean="0"/>
              <a:t>More Cautions About Interpreting Confidence Intervals (cont.)</a:t>
            </a:r>
          </a:p>
        </p:txBody>
      </p:sp>
      <p:sp>
        <p:nvSpPr>
          <p:cNvPr id="577538" name="Rectangle 3"/>
          <p:cNvSpPr>
            <a:spLocks noGrp="1" noChangeArrowheads="1"/>
          </p:cNvSpPr>
          <p:nvPr>
            <p:ph type="body" idx="1"/>
          </p:nvPr>
        </p:nvSpPr>
        <p:spPr>
          <a:xfrm>
            <a:off x="544513" y="1905000"/>
            <a:ext cx="8294687" cy="4648200"/>
          </a:xfrm>
        </p:spPr>
        <p:txBody>
          <a:bodyPr/>
          <a:lstStyle/>
          <a:p>
            <a:pPr marL="342900" indent="-342900" eaLnBrk="1" hangingPunct="1">
              <a:lnSpc>
                <a:spcPct val="90000"/>
              </a:lnSpc>
            </a:pPr>
            <a:r>
              <a:rPr lang="en-US" smtClean="0"/>
              <a:t>DO SAY:</a:t>
            </a:r>
            <a:endParaRPr lang="en-US" i="1" smtClean="0"/>
          </a:p>
          <a:p>
            <a:pPr marL="742950" lvl="1" indent="-285750" eaLnBrk="1" hangingPunct="1">
              <a:lnSpc>
                <a:spcPct val="90000"/>
              </a:lnSpc>
            </a:pPr>
            <a:endParaRPr lang="en-US" i="1" smtClean="0"/>
          </a:p>
          <a:p>
            <a:pPr marL="742950" lvl="1" indent="-285750" eaLnBrk="1" hangingPunct="1">
              <a:lnSpc>
                <a:spcPct val="90000"/>
              </a:lnSpc>
            </a:pPr>
            <a:r>
              <a:rPr lang="en-US" smtClean="0"/>
              <a:t>“I am 90% confident that the true mean is between 29.5 and 32.5 mph.”</a:t>
            </a:r>
            <a:endParaRPr lang="en-US" sz="3200" smtClean="0"/>
          </a:p>
          <a:p>
            <a:pPr marL="742950" lvl="1" indent="-285750" eaLnBrk="1" hangingPunct="1">
              <a:lnSpc>
                <a:spcPct val="90000"/>
              </a:lnSpc>
            </a:pPr>
            <a:endParaRPr lang="en-US" smtClean="0"/>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1" name="Rectangle 2"/>
          <p:cNvSpPr>
            <a:spLocks noGrp="1" noChangeArrowheads="1"/>
          </p:cNvSpPr>
          <p:nvPr>
            <p:ph type="title"/>
          </p:nvPr>
        </p:nvSpPr>
        <p:spPr/>
        <p:txBody>
          <a:bodyPr/>
          <a:lstStyle/>
          <a:p>
            <a:pPr eaLnBrk="1" hangingPunct="1"/>
            <a:r>
              <a:rPr lang="en-US" sz="3000" smtClean="0"/>
              <a:t>Make a Picture, Make a Picture, Make a Picture</a:t>
            </a:r>
          </a:p>
        </p:txBody>
      </p:sp>
      <p:sp>
        <p:nvSpPr>
          <p:cNvPr id="578562" name="Rectangle 3"/>
          <p:cNvSpPr>
            <a:spLocks noGrp="1" noChangeArrowheads="1"/>
          </p:cNvSpPr>
          <p:nvPr>
            <p:ph type="body" idx="1"/>
          </p:nvPr>
        </p:nvSpPr>
        <p:spPr/>
        <p:txBody>
          <a:bodyPr/>
          <a:lstStyle/>
          <a:p>
            <a:pPr marL="342900" indent="-342900" eaLnBrk="1" hangingPunct="1">
              <a:lnSpc>
                <a:spcPct val="90000"/>
              </a:lnSpc>
            </a:pPr>
            <a:r>
              <a:rPr lang="en-US" smtClean="0"/>
              <a:t>Pictures tell us far more about our data set than a list of the data ever could.</a:t>
            </a:r>
          </a:p>
          <a:p>
            <a:pPr marL="342900" indent="-342900" eaLnBrk="1" hangingPunct="1">
              <a:lnSpc>
                <a:spcPct val="90000"/>
              </a:lnSpc>
            </a:pPr>
            <a:r>
              <a:rPr lang="en-US" smtClean="0"/>
              <a:t>The only reasonable way to check the Nearly Normal Condition is with graphs of the data.</a:t>
            </a:r>
          </a:p>
          <a:p>
            <a:pPr marL="742950" lvl="1" indent="-285750" eaLnBrk="1" hangingPunct="1">
              <a:lnSpc>
                <a:spcPct val="90000"/>
              </a:lnSpc>
            </a:pPr>
            <a:r>
              <a:rPr lang="en-US" smtClean="0"/>
              <a:t>Make a histogram of the data and verify that its distribution is unimodal and symmetric with no outliers.</a:t>
            </a:r>
          </a:p>
          <a:p>
            <a:pPr marL="742950" lvl="1" indent="-285750" eaLnBrk="1" hangingPunct="1">
              <a:lnSpc>
                <a:spcPct val="90000"/>
              </a:lnSpc>
            </a:pPr>
            <a:r>
              <a:rPr lang="en-US" smtClean="0"/>
              <a:t>You may also want to make a Normal probability plot to see that it’s reasonably straight.</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009" name="Rectangle 2"/>
          <p:cNvSpPr>
            <a:spLocks noGrp="1" noChangeArrowheads="1"/>
          </p:cNvSpPr>
          <p:nvPr>
            <p:ph type="title"/>
          </p:nvPr>
        </p:nvSpPr>
        <p:spPr>
          <a:xfrm>
            <a:off x="533400" y="303213"/>
            <a:ext cx="8305800" cy="763587"/>
          </a:xfrm>
        </p:spPr>
        <p:txBody>
          <a:bodyPr/>
          <a:lstStyle/>
          <a:p>
            <a:pPr eaLnBrk="1" hangingPunct="1"/>
            <a:r>
              <a:rPr lang="en-US" smtClean="0"/>
              <a:t>A Test for the Mean</a:t>
            </a:r>
          </a:p>
        </p:txBody>
      </p:sp>
      <p:sp>
        <p:nvSpPr>
          <p:cNvPr id="554010" name="Rectangle 3"/>
          <p:cNvSpPr>
            <a:spLocks noGrp="1" noChangeArrowheads="1"/>
          </p:cNvSpPr>
          <p:nvPr>
            <p:ph type="body" idx="1"/>
          </p:nvPr>
        </p:nvSpPr>
        <p:spPr/>
        <p:txBody>
          <a:bodyPr/>
          <a:lstStyle/>
          <a:p>
            <a:pPr marL="342900" indent="-342900" eaLnBrk="1" hangingPunct="1">
              <a:lnSpc>
                <a:spcPct val="80000"/>
              </a:lnSpc>
            </a:pPr>
            <a:r>
              <a:rPr lang="en-US" sz="2400" smtClean="0"/>
              <a:t>The conditions for the one-sample </a:t>
            </a:r>
            <a:r>
              <a:rPr lang="en-US" sz="2400" i="1" smtClean="0"/>
              <a:t>t</a:t>
            </a:r>
            <a:r>
              <a:rPr lang="en-US" sz="2400" smtClean="0"/>
              <a:t>-test for the mean are the same as for the one-sample </a:t>
            </a:r>
            <a:r>
              <a:rPr lang="en-US" sz="2400" i="1" smtClean="0"/>
              <a:t>t</a:t>
            </a:r>
            <a:r>
              <a:rPr lang="en-US" sz="2400" smtClean="0"/>
              <a:t>-interval. </a:t>
            </a:r>
          </a:p>
          <a:p>
            <a:pPr marL="342900" indent="-342900" eaLnBrk="1" hangingPunct="1">
              <a:lnSpc>
                <a:spcPct val="80000"/>
              </a:lnSpc>
            </a:pPr>
            <a:r>
              <a:rPr lang="en-US" sz="2400" smtClean="0"/>
              <a:t>We test the hypothesis H</a:t>
            </a:r>
            <a:r>
              <a:rPr lang="en-US" sz="2400" baseline="-25000" smtClean="0"/>
              <a:t>0</a:t>
            </a:r>
            <a:r>
              <a:rPr lang="en-US" sz="2400" smtClean="0"/>
              <a:t>: μ</a:t>
            </a:r>
            <a:r>
              <a:rPr lang="en-US" sz="2400" smtClean="0">
                <a:sym typeface="Symbol" pitchFamily="18" charset="2"/>
              </a:rPr>
              <a:t> = μ</a:t>
            </a:r>
            <a:r>
              <a:rPr lang="en-US" sz="2400" baseline="-25000" smtClean="0">
                <a:sym typeface="Symbol" pitchFamily="18" charset="2"/>
              </a:rPr>
              <a:t>0</a:t>
            </a:r>
            <a:r>
              <a:rPr lang="en-US" sz="2400" smtClean="0">
                <a:sym typeface="Symbol" pitchFamily="18" charset="2"/>
              </a:rPr>
              <a:t> using the statistic</a:t>
            </a:r>
          </a:p>
          <a:p>
            <a:pPr marL="342900" indent="-342900" eaLnBrk="1" hangingPunct="1">
              <a:lnSpc>
                <a:spcPct val="80000"/>
              </a:lnSpc>
            </a:pPr>
            <a:endParaRPr lang="en-US" sz="2400" smtClean="0">
              <a:sym typeface="Symbol" pitchFamily="18" charset="2"/>
            </a:endParaRPr>
          </a:p>
          <a:p>
            <a:pPr marL="342900" indent="-342900" eaLnBrk="1" hangingPunct="1">
              <a:lnSpc>
                <a:spcPct val="80000"/>
              </a:lnSpc>
            </a:pPr>
            <a:endParaRPr lang="en-US" sz="2400" smtClean="0">
              <a:sym typeface="Symbol" pitchFamily="18" charset="2"/>
            </a:endParaRPr>
          </a:p>
          <a:p>
            <a:pPr marL="342900" indent="-342900" eaLnBrk="1" hangingPunct="1">
              <a:lnSpc>
                <a:spcPct val="80000"/>
              </a:lnSpc>
            </a:pPr>
            <a:endParaRPr lang="en-US" sz="2400" smtClean="0">
              <a:sym typeface="Symbol" pitchFamily="18" charset="2"/>
            </a:endParaRPr>
          </a:p>
          <a:p>
            <a:pPr marL="342900" indent="-342900" eaLnBrk="1" hangingPunct="1">
              <a:lnSpc>
                <a:spcPct val="80000"/>
              </a:lnSpc>
            </a:pPr>
            <a:endParaRPr lang="en-US" sz="2400" smtClean="0">
              <a:sym typeface="Symbol" pitchFamily="18" charset="2"/>
            </a:endParaRPr>
          </a:p>
          <a:p>
            <a:pPr marL="342900" indent="-342900" eaLnBrk="1" hangingPunct="1">
              <a:lnSpc>
                <a:spcPct val="80000"/>
              </a:lnSpc>
            </a:pPr>
            <a:r>
              <a:rPr lang="en-US" sz="2400" smtClean="0">
                <a:sym typeface="Symbol" pitchFamily="18" charset="2"/>
              </a:rPr>
              <a:t>The standard error of the sample mean is</a:t>
            </a:r>
          </a:p>
          <a:p>
            <a:pPr marL="342900" indent="-342900" eaLnBrk="1" hangingPunct="1">
              <a:lnSpc>
                <a:spcPct val="80000"/>
              </a:lnSpc>
            </a:pPr>
            <a:endParaRPr lang="en-US" sz="2400" smtClean="0">
              <a:sym typeface="Symbol" pitchFamily="18" charset="2"/>
            </a:endParaRPr>
          </a:p>
          <a:p>
            <a:pPr marL="342900" indent="-342900" eaLnBrk="1" hangingPunct="1">
              <a:lnSpc>
                <a:spcPct val="80000"/>
              </a:lnSpc>
            </a:pPr>
            <a:endParaRPr lang="en-US" sz="2400" smtClean="0">
              <a:sym typeface="Symbol" pitchFamily="18" charset="2"/>
            </a:endParaRPr>
          </a:p>
          <a:p>
            <a:pPr marL="342900" indent="-342900" eaLnBrk="1" hangingPunct="1">
              <a:lnSpc>
                <a:spcPct val="80000"/>
              </a:lnSpc>
            </a:pPr>
            <a:r>
              <a:rPr lang="en-US" sz="2400" smtClean="0">
                <a:sym typeface="Symbol" pitchFamily="18" charset="2"/>
              </a:rPr>
              <a:t>When the conditions are met and the null hypothesis is true, this statistic follows a Student’s </a:t>
            </a:r>
            <a:r>
              <a:rPr lang="en-US" sz="2400" i="1" smtClean="0">
                <a:sym typeface="Symbol" pitchFamily="18" charset="2"/>
              </a:rPr>
              <a:t>t</a:t>
            </a:r>
            <a:r>
              <a:rPr lang="en-US" sz="2400" smtClean="0">
                <a:sym typeface="Symbol" pitchFamily="18" charset="2"/>
              </a:rPr>
              <a:t> model with </a:t>
            </a:r>
            <a:r>
              <a:rPr lang="en-US" sz="2400" i="1" smtClean="0">
                <a:sym typeface="Symbol" pitchFamily="18" charset="2"/>
              </a:rPr>
              <a:t>n</a:t>
            </a:r>
            <a:r>
              <a:rPr lang="en-US" sz="2400" smtClean="0">
                <a:sym typeface="Symbol" pitchFamily="18" charset="2"/>
              </a:rPr>
              <a:t> – 1 </a:t>
            </a:r>
            <a:r>
              <a:rPr lang="en-US" sz="2400" i="1" smtClean="0">
                <a:sym typeface="Symbol" pitchFamily="18" charset="2"/>
              </a:rPr>
              <a:t>df. </a:t>
            </a:r>
            <a:r>
              <a:rPr lang="en-US" sz="2400" smtClean="0">
                <a:sym typeface="Symbol" pitchFamily="18" charset="2"/>
              </a:rPr>
              <a:t>We use that model to obtain a P-value.  </a:t>
            </a:r>
          </a:p>
        </p:txBody>
      </p:sp>
      <p:graphicFrame>
        <p:nvGraphicFramePr>
          <p:cNvPr id="554007" name="Object 23"/>
          <p:cNvGraphicFramePr>
            <a:graphicFrameLocks noGrp="1" noChangeAspect="1"/>
          </p:cNvGraphicFramePr>
          <p:nvPr>
            <p:ph sz="quarter" idx="4294967295"/>
          </p:nvPr>
        </p:nvGraphicFramePr>
        <p:xfrm>
          <a:off x="3429000" y="2771775"/>
          <a:ext cx="2209800" cy="1190625"/>
        </p:xfrm>
        <a:graphic>
          <a:graphicData uri="http://schemas.openxmlformats.org/presentationml/2006/ole">
            <p:oleObj spid="_x0000_s554007" name="Equation" r:id="rId3" imgW="813600" imgH="429480" progId="Equation.DSMT4">
              <p:embed/>
            </p:oleObj>
          </a:graphicData>
        </a:graphic>
      </p:graphicFrame>
      <p:graphicFrame>
        <p:nvGraphicFramePr>
          <p:cNvPr id="554008" name="Object 24"/>
          <p:cNvGraphicFramePr>
            <a:graphicFrameLocks noGrp="1" noChangeAspect="1"/>
          </p:cNvGraphicFramePr>
          <p:nvPr>
            <p:ph sz="quarter" idx="4294967295"/>
          </p:nvPr>
        </p:nvGraphicFramePr>
        <p:xfrm>
          <a:off x="3733800" y="4348163"/>
          <a:ext cx="1524000" cy="773112"/>
        </p:xfrm>
        <a:graphic>
          <a:graphicData uri="http://schemas.openxmlformats.org/presentationml/2006/ole">
            <p:oleObj spid="_x0000_s554008" name="Equation" r:id="rId4" imgW="813600" imgH="411120" progId="Equation.DSMT4">
              <p:embed/>
            </p:oleObj>
          </a:graphicData>
        </a:graphic>
      </p:graphicFrame>
      <p:sp>
        <p:nvSpPr>
          <p:cNvPr id="554011" name="Rectangle 6" descr="Pink tissue paper"/>
          <p:cNvSpPr>
            <a:spLocks noChangeArrowheads="1"/>
          </p:cNvSpPr>
          <p:nvPr/>
        </p:nvSpPr>
        <p:spPr bwMode="auto">
          <a:xfrm>
            <a:off x="2109788" y="1066800"/>
            <a:ext cx="4672012" cy="457200"/>
          </a:xfrm>
          <a:prstGeom prst="rect">
            <a:avLst/>
          </a:prstGeom>
          <a:noFill/>
          <a:ln w="9525">
            <a:noFill/>
            <a:miter lim="800000"/>
            <a:headEnd/>
            <a:tailEnd/>
          </a:ln>
        </p:spPr>
        <p:txBody>
          <a:bodyPr wrap="none">
            <a:spAutoFit/>
          </a:bodyPr>
          <a:lstStyle/>
          <a:p>
            <a:r>
              <a:rPr lang="en-US" b="1"/>
              <a:t>One-sample t-test for the mean</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Rectangle 2"/>
          <p:cNvSpPr>
            <a:spLocks noGrp="1" noChangeArrowheads="1"/>
          </p:cNvSpPr>
          <p:nvPr>
            <p:ph type="title"/>
          </p:nvPr>
        </p:nvSpPr>
        <p:spPr/>
        <p:txBody>
          <a:bodyPr/>
          <a:lstStyle/>
          <a:p>
            <a:pPr eaLnBrk="1" hangingPunct="1"/>
            <a:r>
              <a:rPr lang="en-US" smtClean="0"/>
              <a:t>Significance and Importance</a:t>
            </a:r>
          </a:p>
        </p:txBody>
      </p:sp>
      <p:sp>
        <p:nvSpPr>
          <p:cNvPr id="580610" name="Rectangle 3"/>
          <p:cNvSpPr>
            <a:spLocks noGrp="1" noChangeArrowheads="1"/>
          </p:cNvSpPr>
          <p:nvPr>
            <p:ph type="body" idx="1"/>
          </p:nvPr>
        </p:nvSpPr>
        <p:spPr/>
        <p:txBody>
          <a:bodyPr/>
          <a:lstStyle/>
          <a:p>
            <a:pPr marL="342900" indent="-342900" eaLnBrk="1" hangingPunct="1"/>
            <a:r>
              <a:rPr lang="en-US" smtClean="0"/>
              <a:t>Remember that “statistically significant” does not mean “actually important” or “meaningful.” </a:t>
            </a:r>
          </a:p>
          <a:p>
            <a:pPr marL="742950" lvl="1" indent="-285750" eaLnBrk="1" hangingPunct="1"/>
            <a:r>
              <a:rPr lang="en-US" smtClean="0"/>
              <a:t>Because of this, it’s always a good idea when we test a hypothesis to check the confidence interval and think about likely values for the mean.</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3" name="Rectangle 2"/>
          <p:cNvSpPr>
            <a:spLocks noGrp="1" noChangeArrowheads="1"/>
          </p:cNvSpPr>
          <p:nvPr>
            <p:ph type="title"/>
          </p:nvPr>
        </p:nvSpPr>
        <p:spPr/>
        <p:txBody>
          <a:bodyPr/>
          <a:lstStyle/>
          <a:p>
            <a:pPr eaLnBrk="1" hangingPunct="1"/>
            <a:r>
              <a:rPr lang="en-US" smtClean="0"/>
              <a:t>Intervals and Tests</a:t>
            </a:r>
          </a:p>
        </p:txBody>
      </p:sp>
      <p:sp>
        <p:nvSpPr>
          <p:cNvPr id="581634" name="Rectangle 3"/>
          <p:cNvSpPr>
            <a:spLocks noGrp="1" noChangeArrowheads="1"/>
          </p:cNvSpPr>
          <p:nvPr>
            <p:ph type="body" idx="1"/>
          </p:nvPr>
        </p:nvSpPr>
        <p:spPr/>
        <p:txBody>
          <a:bodyPr/>
          <a:lstStyle/>
          <a:p>
            <a:pPr marL="342900" indent="-342900" eaLnBrk="1" hangingPunct="1"/>
            <a:r>
              <a:rPr lang="en-US" smtClean="0"/>
              <a:t>Confidence intervals and hypothesis tests are built from the same calculations.</a:t>
            </a:r>
          </a:p>
          <a:p>
            <a:pPr marL="742950" lvl="1" indent="-285750" eaLnBrk="1" hangingPunct="1"/>
            <a:r>
              <a:rPr lang="en-US" smtClean="0"/>
              <a:t>In fact, they are complementary ways of looking at the same question.</a:t>
            </a:r>
          </a:p>
          <a:p>
            <a:pPr marL="742950" lvl="1" indent="-285750" eaLnBrk="1" hangingPunct="1"/>
            <a:r>
              <a:rPr lang="en-US" smtClean="0"/>
              <a:t>The confidence interval contains all the null hypothesis values we can’t reject with these data.</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657" name="Rectangle 2"/>
          <p:cNvSpPr>
            <a:spLocks noGrp="1" noChangeArrowheads="1"/>
          </p:cNvSpPr>
          <p:nvPr>
            <p:ph type="title"/>
          </p:nvPr>
        </p:nvSpPr>
        <p:spPr>
          <a:xfrm>
            <a:off x="533400" y="-76200"/>
            <a:ext cx="8305800" cy="992188"/>
          </a:xfrm>
        </p:spPr>
        <p:txBody>
          <a:bodyPr/>
          <a:lstStyle/>
          <a:p>
            <a:pPr eaLnBrk="1" hangingPunct="1"/>
            <a:r>
              <a:rPr lang="en-US" smtClean="0"/>
              <a:t>Intervals and Tests (cont.)</a:t>
            </a:r>
          </a:p>
        </p:txBody>
      </p:sp>
      <p:sp>
        <p:nvSpPr>
          <p:cNvPr id="582658" name="Rectangle 3"/>
          <p:cNvSpPr>
            <a:spLocks noGrp="1" noChangeArrowheads="1"/>
          </p:cNvSpPr>
          <p:nvPr>
            <p:ph type="body" idx="1"/>
          </p:nvPr>
        </p:nvSpPr>
        <p:spPr>
          <a:xfrm>
            <a:off x="544513" y="1219200"/>
            <a:ext cx="8294687" cy="4953000"/>
          </a:xfrm>
        </p:spPr>
        <p:txBody>
          <a:bodyPr/>
          <a:lstStyle/>
          <a:p>
            <a:pPr marL="342900" indent="-342900" eaLnBrk="1" hangingPunct="1">
              <a:lnSpc>
                <a:spcPct val="90000"/>
              </a:lnSpc>
            </a:pPr>
            <a:r>
              <a:rPr lang="en-US" smtClean="0"/>
              <a:t>More precisely, a level </a:t>
            </a:r>
            <a:r>
              <a:rPr lang="en-US" i="1" smtClean="0"/>
              <a:t>C</a:t>
            </a:r>
            <a:r>
              <a:rPr lang="en-US" smtClean="0"/>
              <a:t> confidence interval contains </a:t>
            </a:r>
            <a:r>
              <a:rPr lang="en-US" i="1" smtClean="0"/>
              <a:t>all</a:t>
            </a:r>
            <a:r>
              <a:rPr lang="en-US" smtClean="0"/>
              <a:t> of the plausible null hypothesis values that would </a:t>
            </a:r>
            <a:r>
              <a:rPr lang="en-US" i="1" smtClean="0"/>
              <a:t>not</a:t>
            </a:r>
            <a:r>
              <a:rPr lang="en-US" smtClean="0"/>
              <a:t> be rejected by a two-sided hypothesis text at alpha level </a:t>
            </a:r>
            <a:br>
              <a:rPr lang="en-US" smtClean="0"/>
            </a:br>
            <a:r>
              <a:rPr lang="en-US" smtClean="0"/>
              <a:t>1 – </a:t>
            </a:r>
            <a:r>
              <a:rPr lang="en-US" i="1" smtClean="0"/>
              <a:t>C</a:t>
            </a:r>
            <a:r>
              <a:rPr lang="en-US" smtClean="0"/>
              <a:t>.</a:t>
            </a:r>
          </a:p>
          <a:p>
            <a:pPr marL="742950" lvl="1" indent="-285750" eaLnBrk="1" hangingPunct="1">
              <a:lnSpc>
                <a:spcPct val="90000"/>
              </a:lnSpc>
            </a:pPr>
            <a:r>
              <a:rPr lang="en-US" smtClean="0"/>
              <a:t>So a 95% confidence interval matches a 0.05 level two-sided test for these data.</a:t>
            </a:r>
          </a:p>
          <a:p>
            <a:pPr marL="342900" indent="-342900" eaLnBrk="1" hangingPunct="1">
              <a:lnSpc>
                <a:spcPct val="90000"/>
              </a:lnSpc>
            </a:pPr>
            <a:r>
              <a:rPr lang="en-US" smtClean="0"/>
              <a:t>Confidence intervals are naturally two-sided, so they match exactly with two-sided hypothesis tests.</a:t>
            </a:r>
          </a:p>
          <a:p>
            <a:pPr marL="742950" lvl="1" indent="-285750" eaLnBrk="1" hangingPunct="1">
              <a:lnSpc>
                <a:spcPct val="90000"/>
              </a:lnSpc>
            </a:pPr>
            <a:r>
              <a:rPr lang="en-US" smtClean="0"/>
              <a:t>When the hypothesis is one sided, the corresponding alpha level is (1 – </a:t>
            </a:r>
            <a:r>
              <a:rPr lang="en-US" i="1" smtClean="0"/>
              <a:t>C</a:t>
            </a:r>
            <a:r>
              <a:rPr lang="en-US" smtClean="0"/>
              <a:t>)/2.</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95" name="Rectangle 2"/>
          <p:cNvSpPr>
            <a:spLocks noGrp="1" noChangeArrowheads="1"/>
          </p:cNvSpPr>
          <p:nvPr>
            <p:ph type="title"/>
          </p:nvPr>
        </p:nvSpPr>
        <p:spPr>
          <a:xfrm>
            <a:off x="533400" y="0"/>
            <a:ext cx="8305800" cy="992188"/>
          </a:xfrm>
        </p:spPr>
        <p:txBody>
          <a:bodyPr/>
          <a:lstStyle/>
          <a:p>
            <a:pPr eaLnBrk="1" hangingPunct="1"/>
            <a:r>
              <a:rPr lang="en-US" smtClean="0"/>
              <a:t>Sample Size</a:t>
            </a:r>
          </a:p>
        </p:txBody>
      </p:sp>
      <p:sp>
        <p:nvSpPr>
          <p:cNvPr id="558096" name="Rectangle 3"/>
          <p:cNvSpPr>
            <a:spLocks noGrp="1" noChangeArrowheads="1"/>
          </p:cNvSpPr>
          <p:nvPr>
            <p:ph type="body" idx="1"/>
          </p:nvPr>
        </p:nvSpPr>
        <p:spPr>
          <a:xfrm>
            <a:off x="381000" y="1295400"/>
            <a:ext cx="8458200" cy="4953000"/>
          </a:xfrm>
        </p:spPr>
        <p:txBody>
          <a:bodyPr/>
          <a:lstStyle/>
          <a:p>
            <a:pPr marL="342900" indent="-342900" eaLnBrk="1" hangingPunct="1">
              <a:lnSpc>
                <a:spcPct val="90000"/>
              </a:lnSpc>
            </a:pPr>
            <a:r>
              <a:rPr lang="en-US" smtClean="0"/>
              <a:t>To find the sample size needed for a particular confidence level with a particular margin of error (</a:t>
            </a:r>
            <a:r>
              <a:rPr lang="en-US" i="1" smtClean="0"/>
              <a:t>ME</a:t>
            </a:r>
            <a:r>
              <a:rPr lang="en-US" smtClean="0"/>
              <a:t>), solve this equation for </a:t>
            </a:r>
            <a:r>
              <a:rPr lang="en-US" i="1" smtClean="0"/>
              <a:t>n</a:t>
            </a:r>
            <a:r>
              <a:rPr lang="en-US" smtClean="0"/>
              <a:t>: </a:t>
            </a:r>
          </a:p>
          <a:p>
            <a:pPr marL="342900" indent="-342900" eaLnBrk="1" hangingPunct="1">
              <a:lnSpc>
                <a:spcPct val="90000"/>
              </a:lnSpc>
            </a:pPr>
            <a:endParaRPr lang="en-US" smtClean="0"/>
          </a:p>
          <a:p>
            <a:pPr marL="342900" indent="-342900" eaLnBrk="1" hangingPunct="1">
              <a:lnSpc>
                <a:spcPct val="90000"/>
              </a:lnSpc>
            </a:pPr>
            <a:endParaRPr lang="en-US" smtClean="0"/>
          </a:p>
          <a:p>
            <a:pPr marL="342900" indent="-342900" eaLnBrk="1" hangingPunct="1">
              <a:lnSpc>
                <a:spcPct val="90000"/>
              </a:lnSpc>
            </a:pPr>
            <a:endParaRPr lang="en-US" smtClean="0"/>
          </a:p>
          <a:p>
            <a:pPr marL="342900" indent="-342900" eaLnBrk="1" hangingPunct="1">
              <a:lnSpc>
                <a:spcPct val="90000"/>
              </a:lnSpc>
            </a:pPr>
            <a:r>
              <a:rPr lang="en-US" smtClean="0"/>
              <a:t>The problem with using the equation above is that we don’t know most of the values. We can overcome this:</a:t>
            </a:r>
          </a:p>
          <a:p>
            <a:pPr marL="742950" lvl="1" indent="-285750" eaLnBrk="1" hangingPunct="1">
              <a:lnSpc>
                <a:spcPct val="90000"/>
              </a:lnSpc>
            </a:pPr>
            <a:r>
              <a:rPr lang="en-US" smtClean="0"/>
              <a:t>We can use </a:t>
            </a:r>
            <a:r>
              <a:rPr lang="en-US" i="1" smtClean="0"/>
              <a:t>s</a:t>
            </a:r>
            <a:r>
              <a:rPr lang="en-US" smtClean="0"/>
              <a:t> from a small pilot study.</a:t>
            </a:r>
          </a:p>
          <a:p>
            <a:pPr marL="742950" lvl="1" indent="-285750" eaLnBrk="1" hangingPunct="1">
              <a:lnSpc>
                <a:spcPct val="90000"/>
              </a:lnSpc>
            </a:pPr>
            <a:r>
              <a:rPr lang="en-US" smtClean="0"/>
              <a:t>We can use </a:t>
            </a:r>
            <a:r>
              <a:rPr lang="en-US" i="1" smtClean="0"/>
              <a:t>z</a:t>
            </a:r>
            <a:r>
              <a:rPr lang="en-US" smtClean="0"/>
              <a:t>* in place of the necessary </a:t>
            </a:r>
            <a:r>
              <a:rPr lang="en-US" i="1" smtClean="0"/>
              <a:t>t</a:t>
            </a:r>
            <a:r>
              <a:rPr lang="en-US" smtClean="0"/>
              <a:t> value.</a:t>
            </a:r>
          </a:p>
        </p:txBody>
      </p:sp>
      <p:graphicFrame>
        <p:nvGraphicFramePr>
          <p:cNvPr id="558094" name="Object 14"/>
          <p:cNvGraphicFramePr>
            <a:graphicFrameLocks noGrp="1" noChangeAspect="1"/>
          </p:cNvGraphicFramePr>
          <p:nvPr>
            <p:ph sz="half" idx="4294967295"/>
          </p:nvPr>
        </p:nvGraphicFramePr>
        <p:xfrm>
          <a:off x="3276600" y="2590800"/>
          <a:ext cx="2590800" cy="1276350"/>
        </p:xfrm>
        <a:graphic>
          <a:graphicData uri="http://schemas.openxmlformats.org/presentationml/2006/ole">
            <p:oleObj spid="_x0000_s558094" name="Equation" r:id="rId3" imgW="840960" imgH="411120" progId="Equation.DSMT4">
              <p:embed/>
            </p:oleObj>
          </a:graphicData>
        </a:graphic>
      </p:graphicFrame>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705" name="Rectangle 2"/>
          <p:cNvSpPr>
            <a:spLocks noGrp="1" noChangeArrowheads="1"/>
          </p:cNvSpPr>
          <p:nvPr>
            <p:ph type="title"/>
          </p:nvPr>
        </p:nvSpPr>
        <p:spPr/>
        <p:txBody>
          <a:bodyPr/>
          <a:lstStyle/>
          <a:p>
            <a:pPr eaLnBrk="1" hangingPunct="1"/>
            <a:r>
              <a:rPr lang="en-US" smtClean="0"/>
              <a:t>Sample Size (cont.)</a:t>
            </a:r>
          </a:p>
        </p:txBody>
      </p:sp>
      <p:sp>
        <p:nvSpPr>
          <p:cNvPr id="584706" name="Rectangle 3"/>
          <p:cNvSpPr>
            <a:spLocks noGrp="1" noChangeArrowheads="1"/>
          </p:cNvSpPr>
          <p:nvPr>
            <p:ph type="body" idx="1"/>
          </p:nvPr>
        </p:nvSpPr>
        <p:spPr/>
        <p:txBody>
          <a:bodyPr/>
          <a:lstStyle/>
          <a:p>
            <a:pPr marL="342900" indent="-342900" eaLnBrk="1" hangingPunct="1">
              <a:lnSpc>
                <a:spcPct val="90000"/>
              </a:lnSpc>
            </a:pPr>
            <a:r>
              <a:rPr lang="en-US" smtClean="0"/>
              <a:t>Sample size calculations are </a:t>
            </a:r>
            <a:r>
              <a:rPr lang="en-US" i="1" smtClean="0"/>
              <a:t>never </a:t>
            </a:r>
            <a:r>
              <a:rPr lang="en-US" smtClean="0"/>
              <a:t>exact.</a:t>
            </a:r>
          </a:p>
          <a:p>
            <a:pPr marL="742950" lvl="1" indent="-285750" eaLnBrk="1" hangingPunct="1">
              <a:lnSpc>
                <a:spcPct val="90000"/>
              </a:lnSpc>
            </a:pPr>
            <a:r>
              <a:rPr lang="en-US" smtClean="0"/>
              <a:t>The margin of error you find </a:t>
            </a:r>
            <a:r>
              <a:rPr lang="en-US" i="1" smtClean="0"/>
              <a:t>after</a:t>
            </a:r>
            <a:r>
              <a:rPr lang="en-US" smtClean="0"/>
              <a:t> collecting the data won’t match exactly the one you used to find </a:t>
            </a:r>
            <a:r>
              <a:rPr lang="en-US" i="1" smtClean="0"/>
              <a:t>n</a:t>
            </a:r>
            <a:r>
              <a:rPr lang="en-US" smtClean="0"/>
              <a:t>.</a:t>
            </a:r>
          </a:p>
          <a:p>
            <a:pPr marL="342900" indent="-342900" eaLnBrk="1" hangingPunct="1">
              <a:lnSpc>
                <a:spcPct val="90000"/>
              </a:lnSpc>
            </a:pPr>
            <a:r>
              <a:rPr lang="en-US" smtClean="0"/>
              <a:t>The sample size formula depends on quantities you won’t have until you collect the data, but using it is an important first step.</a:t>
            </a:r>
          </a:p>
          <a:p>
            <a:pPr marL="342900" indent="-342900" eaLnBrk="1" hangingPunct="1">
              <a:lnSpc>
                <a:spcPct val="90000"/>
              </a:lnSpc>
            </a:pPr>
            <a:r>
              <a:rPr lang="en-US" smtClean="0"/>
              <a:t>Before you collect data, it’s always a good idea to know whether the sample size is large enough to give you a good chance of being able to tell you what you want to know.</a:t>
            </a:r>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5729" name="Title 1"/>
          <p:cNvSpPr>
            <a:spLocks noGrp="1"/>
          </p:cNvSpPr>
          <p:nvPr>
            <p:ph type="title"/>
          </p:nvPr>
        </p:nvSpPr>
        <p:spPr/>
        <p:txBody>
          <a:bodyPr/>
          <a:lstStyle/>
          <a:p>
            <a:pPr eaLnBrk="1" hangingPunct="1"/>
            <a:r>
              <a:rPr lang="en-US" smtClean="0"/>
              <a:t>Teacher Tips</a:t>
            </a:r>
          </a:p>
        </p:txBody>
      </p:sp>
      <p:sp>
        <p:nvSpPr>
          <p:cNvPr id="585730" name="Content Placeholder 2"/>
          <p:cNvSpPr>
            <a:spLocks noGrp="1"/>
          </p:cNvSpPr>
          <p:nvPr>
            <p:ph idx="1"/>
          </p:nvPr>
        </p:nvSpPr>
        <p:spPr/>
        <p:txBody>
          <a:bodyPr/>
          <a:lstStyle/>
          <a:p>
            <a:pPr eaLnBrk="1" hangingPunct="1"/>
            <a:r>
              <a:rPr lang="en-US" smtClean="0"/>
              <a:t>The next slide is optional.</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3" name="Rectangle 2"/>
          <p:cNvSpPr>
            <a:spLocks noGrp="1" noChangeArrowheads="1"/>
          </p:cNvSpPr>
          <p:nvPr>
            <p:ph type="body" idx="1"/>
          </p:nvPr>
        </p:nvSpPr>
        <p:spPr/>
        <p:txBody>
          <a:bodyPr/>
          <a:lstStyle/>
          <a:p>
            <a:pPr marL="342900" indent="-342900" eaLnBrk="1" hangingPunct="1"/>
            <a:r>
              <a:rPr lang="en-US" smtClean="0"/>
              <a:t>All we need is a random sample of quantitative data.</a:t>
            </a:r>
          </a:p>
          <a:p>
            <a:pPr marL="342900" indent="-342900" eaLnBrk="1" hangingPunct="1"/>
            <a:r>
              <a:rPr lang="en-US" smtClean="0"/>
              <a:t>And the true population standard deviation, </a:t>
            </a:r>
            <a:r>
              <a:rPr lang="el-GR" i="1" smtClean="0"/>
              <a:t>σ</a:t>
            </a:r>
            <a:r>
              <a:rPr lang="en-US" smtClean="0"/>
              <a:t>.</a:t>
            </a:r>
          </a:p>
          <a:p>
            <a:pPr marL="742950" lvl="1" indent="-285750" eaLnBrk="1" hangingPunct="1"/>
            <a:r>
              <a:rPr lang="en-US" smtClean="0"/>
              <a:t>Well, that’s a problem…</a:t>
            </a:r>
            <a:endParaRPr lang="el-GR" smtClean="0"/>
          </a:p>
        </p:txBody>
      </p:sp>
      <p:sp>
        <p:nvSpPr>
          <p:cNvPr id="535554" name="Rectangle 3"/>
          <p:cNvSpPr>
            <a:spLocks noGrp="1" noChangeArrowheads="1"/>
          </p:cNvSpPr>
          <p:nvPr>
            <p:ph type="title"/>
          </p:nvPr>
        </p:nvSpPr>
        <p:spPr/>
        <p:txBody>
          <a:bodyPr/>
          <a:lstStyle/>
          <a:p>
            <a:pPr eaLnBrk="1" hangingPunct="1"/>
            <a:r>
              <a:rPr lang="en-US" smtClean="0"/>
              <a:t>Getting Started (cont.)</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306" name="Rectangle 2"/>
          <p:cNvSpPr>
            <a:spLocks noGrp="1" noChangeArrowheads="1"/>
          </p:cNvSpPr>
          <p:nvPr>
            <p:ph type="title"/>
          </p:nvPr>
        </p:nvSpPr>
        <p:spPr>
          <a:xfrm>
            <a:off x="533400" y="-228600"/>
            <a:ext cx="8305800" cy="992188"/>
          </a:xfrm>
        </p:spPr>
        <p:txBody>
          <a:bodyPr/>
          <a:lstStyle/>
          <a:p>
            <a:pPr eaLnBrk="1" hangingPunct="1"/>
            <a:r>
              <a:rPr lang="en-US" smtClean="0"/>
              <a:t>Degrees of Freedom*</a:t>
            </a:r>
          </a:p>
        </p:txBody>
      </p:sp>
      <p:sp>
        <p:nvSpPr>
          <p:cNvPr id="566307" name="Rectangle 3"/>
          <p:cNvSpPr>
            <a:spLocks noGrp="1" noChangeArrowheads="1"/>
          </p:cNvSpPr>
          <p:nvPr>
            <p:ph type="body" idx="1"/>
          </p:nvPr>
        </p:nvSpPr>
        <p:spPr>
          <a:xfrm>
            <a:off x="544513" y="914400"/>
            <a:ext cx="8294687" cy="5334000"/>
          </a:xfrm>
        </p:spPr>
        <p:txBody>
          <a:bodyPr/>
          <a:lstStyle/>
          <a:p>
            <a:pPr eaLnBrk="1" hangingPunct="1">
              <a:lnSpc>
                <a:spcPct val="90000"/>
              </a:lnSpc>
            </a:pPr>
            <a:r>
              <a:rPr lang="en-US" smtClean="0"/>
              <a:t>If only we knew the true population mean, </a:t>
            </a:r>
            <a:r>
              <a:rPr lang="en-US" i="1" smtClean="0"/>
              <a:t>µ</a:t>
            </a:r>
            <a:r>
              <a:rPr lang="en-US" smtClean="0"/>
              <a:t>, we would find the sample standard deviation as</a:t>
            </a:r>
          </a:p>
          <a:p>
            <a:pPr eaLnBrk="1" hangingPunct="1">
              <a:lnSpc>
                <a:spcPct val="90000"/>
              </a:lnSpc>
              <a:buFont typeface="Wingdings" pitchFamily="2" charset="2"/>
              <a:buNone/>
            </a:pPr>
            <a:endParaRPr lang="en-US" smtClean="0"/>
          </a:p>
          <a:p>
            <a:pPr eaLnBrk="1" hangingPunct="1">
              <a:lnSpc>
                <a:spcPct val="90000"/>
              </a:lnSpc>
              <a:buFont typeface="Wingdings" pitchFamily="2" charset="2"/>
              <a:buNone/>
            </a:pPr>
            <a:endParaRPr lang="en-US" smtClean="0"/>
          </a:p>
          <a:p>
            <a:pPr eaLnBrk="1" hangingPunct="1">
              <a:lnSpc>
                <a:spcPct val="90000"/>
              </a:lnSpc>
            </a:pPr>
            <a:r>
              <a:rPr lang="en-US" smtClean="0"/>
              <a:t>But, we use     instead of </a:t>
            </a:r>
            <a:r>
              <a:rPr lang="en-US" i="1" smtClean="0"/>
              <a:t>µ, </a:t>
            </a:r>
            <a:r>
              <a:rPr lang="en-US" smtClean="0"/>
              <a:t>though, and that causes a problem.</a:t>
            </a:r>
          </a:p>
          <a:p>
            <a:pPr eaLnBrk="1" hangingPunct="1">
              <a:lnSpc>
                <a:spcPct val="90000"/>
              </a:lnSpc>
            </a:pPr>
            <a:r>
              <a:rPr lang="en-US" smtClean="0"/>
              <a:t>When we use                                                  to calculate </a:t>
            </a:r>
            <a:r>
              <a:rPr lang="en-US" i="1" smtClean="0"/>
              <a:t>s</a:t>
            </a:r>
            <a:r>
              <a:rPr lang="en-US" smtClean="0"/>
              <a:t>, our standard deviation estimate would be too small. </a:t>
            </a:r>
          </a:p>
          <a:p>
            <a:pPr eaLnBrk="1" hangingPunct="1">
              <a:lnSpc>
                <a:spcPct val="90000"/>
              </a:lnSpc>
            </a:pPr>
            <a:r>
              <a:rPr lang="en-US" smtClean="0"/>
              <a:t>The amazing mathematical fact is that we can compensate for the smaller sum exactly by dividing by </a:t>
            </a:r>
            <a:r>
              <a:rPr lang="en-US" i="1" smtClean="0"/>
              <a:t>n</a:t>
            </a:r>
            <a:r>
              <a:rPr lang="en-US" smtClean="0"/>
              <a:t> – 1 which we call the degrees of freedom.</a:t>
            </a:r>
          </a:p>
        </p:txBody>
      </p:sp>
      <p:graphicFrame>
        <p:nvGraphicFramePr>
          <p:cNvPr id="566303" name="Object 31"/>
          <p:cNvGraphicFramePr>
            <a:graphicFrameLocks noChangeAspect="1"/>
          </p:cNvGraphicFramePr>
          <p:nvPr/>
        </p:nvGraphicFramePr>
        <p:xfrm>
          <a:off x="3622675" y="1828800"/>
          <a:ext cx="1939925" cy="814388"/>
        </p:xfrm>
        <a:graphic>
          <a:graphicData uri="http://schemas.openxmlformats.org/presentationml/2006/ole">
            <p:oleObj spid="_x0000_s566303" name="Equation" r:id="rId4" imgW="2130120" imgH="886680" progId="Equation.DSMT4">
              <p:embed/>
            </p:oleObj>
          </a:graphicData>
        </a:graphic>
      </p:graphicFrame>
      <p:graphicFrame>
        <p:nvGraphicFramePr>
          <p:cNvPr id="566304" name="Object 32"/>
          <p:cNvGraphicFramePr>
            <a:graphicFrameLocks noChangeAspect="1"/>
          </p:cNvGraphicFramePr>
          <p:nvPr/>
        </p:nvGraphicFramePr>
        <p:xfrm>
          <a:off x="2819400" y="2743200"/>
          <a:ext cx="346075" cy="477838"/>
        </p:xfrm>
        <a:graphic>
          <a:graphicData uri="http://schemas.openxmlformats.org/presentationml/2006/ole">
            <p:oleObj spid="_x0000_s566304" name="Equation" r:id="rId5" imgW="219240" imgH="301680" progId="Equation.DSMT4">
              <p:embed/>
            </p:oleObj>
          </a:graphicData>
        </a:graphic>
      </p:graphicFrame>
      <p:graphicFrame>
        <p:nvGraphicFramePr>
          <p:cNvPr id="566305" name="Object 33"/>
          <p:cNvGraphicFramePr>
            <a:graphicFrameLocks noChangeAspect="1"/>
          </p:cNvGraphicFramePr>
          <p:nvPr/>
        </p:nvGraphicFramePr>
        <p:xfrm>
          <a:off x="3317875" y="3429000"/>
          <a:ext cx="4454525" cy="619125"/>
        </p:xfrm>
        <a:graphic>
          <a:graphicData uri="http://schemas.openxmlformats.org/presentationml/2006/ole">
            <p:oleObj spid="_x0000_s566305" name="Equation" r:id="rId6" imgW="4105080" imgH="557640" progId="Equation.DSMT4">
              <p:embed/>
            </p:oleObj>
          </a:graphicData>
        </a:graphic>
      </p:graphicFrame>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5" name="Rectangle 2"/>
          <p:cNvSpPr>
            <a:spLocks noGrp="1" noChangeArrowheads="1"/>
          </p:cNvSpPr>
          <p:nvPr>
            <p:ph type="title"/>
          </p:nvPr>
        </p:nvSpPr>
        <p:spPr/>
        <p:txBody>
          <a:bodyPr/>
          <a:lstStyle/>
          <a:p>
            <a:pPr eaLnBrk="1" hangingPunct="1"/>
            <a:r>
              <a:rPr lang="en-US" smtClean="0"/>
              <a:t>What Can Go Wrong?</a:t>
            </a:r>
          </a:p>
        </p:txBody>
      </p:sp>
      <p:sp>
        <p:nvSpPr>
          <p:cNvPr id="589826" name="Rectangle 5"/>
          <p:cNvSpPr>
            <a:spLocks noGrp="1" noChangeArrowheads="1"/>
          </p:cNvSpPr>
          <p:nvPr>
            <p:ph type="body" idx="1"/>
          </p:nvPr>
        </p:nvSpPr>
        <p:spPr>
          <a:xfrm>
            <a:off x="533400" y="1295400"/>
            <a:ext cx="8294688" cy="4953000"/>
          </a:xfrm>
        </p:spPr>
        <p:txBody>
          <a:bodyPr/>
          <a:lstStyle/>
          <a:p>
            <a:pPr eaLnBrk="1" hangingPunct="1"/>
            <a:r>
              <a:rPr lang="en-US" smtClean="0"/>
              <a:t>Don’t confuse proportions and means.</a:t>
            </a:r>
          </a:p>
          <a:p>
            <a:pPr eaLnBrk="1" hangingPunct="1">
              <a:buFont typeface="Wingdings" pitchFamily="2" charset="2"/>
              <a:buNone/>
            </a:pPr>
            <a:r>
              <a:rPr lang="en-US" smtClean="0">
                <a:solidFill>
                  <a:srgbClr val="6666FF"/>
                </a:solidFill>
              </a:rPr>
              <a:t>Ways to Not Be Normal:</a:t>
            </a:r>
          </a:p>
          <a:p>
            <a:pPr eaLnBrk="1" hangingPunct="1"/>
            <a:r>
              <a:rPr lang="en-US" smtClean="0"/>
              <a:t>Beware of multimodality.</a:t>
            </a:r>
          </a:p>
          <a:p>
            <a:pPr lvl="1" eaLnBrk="1" hangingPunct="1"/>
            <a:r>
              <a:rPr lang="en-US" smtClean="0"/>
              <a:t>The Nearly Normal Condition clearly fails if a histogram of the data has two or more modes.</a:t>
            </a:r>
          </a:p>
          <a:p>
            <a:pPr eaLnBrk="1" hangingPunct="1"/>
            <a:r>
              <a:rPr lang="en-US" smtClean="0"/>
              <a:t>Beware of skewed data.</a:t>
            </a:r>
          </a:p>
          <a:p>
            <a:pPr lvl="1" eaLnBrk="1" hangingPunct="1"/>
            <a:r>
              <a:rPr lang="en-US" smtClean="0"/>
              <a:t>If the data are very skewed, try re-expressing the variable.</a:t>
            </a:r>
          </a:p>
          <a:p>
            <a:pPr eaLnBrk="1" hangingPunct="1"/>
            <a:r>
              <a:rPr lang="en-US" smtClean="0"/>
              <a:t>Set outliers aside—but remember to report on these outliers individually.</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49" name="Rectangle 2"/>
          <p:cNvSpPr>
            <a:spLocks noGrp="1" noChangeArrowheads="1"/>
          </p:cNvSpPr>
          <p:nvPr>
            <p:ph type="title"/>
          </p:nvPr>
        </p:nvSpPr>
        <p:spPr/>
        <p:txBody>
          <a:bodyPr/>
          <a:lstStyle/>
          <a:p>
            <a:pPr eaLnBrk="1" hangingPunct="1"/>
            <a:r>
              <a:rPr lang="en-US" smtClean="0"/>
              <a:t>What Can Go Wrong? (cont.)</a:t>
            </a:r>
          </a:p>
        </p:txBody>
      </p:sp>
      <p:sp>
        <p:nvSpPr>
          <p:cNvPr id="590850" name="Rectangle 3"/>
          <p:cNvSpPr>
            <a:spLocks noGrp="1" noChangeArrowheads="1"/>
          </p:cNvSpPr>
          <p:nvPr>
            <p:ph type="body" idx="1"/>
          </p:nvPr>
        </p:nvSpPr>
        <p:spPr>
          <a:xfrm>
            <a:off x="544513" y="1295400"/>
            <a:ext cx="8294687" cy="4876800"/>
          </a:xfrm>
        </p:spPr>
        <p:txBody>
          <a:bodyPr/>
          <a:lstStyle/>
          <a:p>
            <a:pPr marL="342900" indent="-342900" eaLnBrk="1" hangingPunct="1">
              <a:buFont typeface="Wingdings" pitchFamily="2" charset="2"/>
              <a:buNone/>
            </a:pPr>
            <a:r>
              <a:rPr lang="en-US" smtClean="0">
                <a:solidFill>
                  <a:srgbClr val="6666FF"/>
                </a:solidFill>
              </a:rPr>
              <a:t>…</a:t>
            </a:r>
            <a:r>
              <a:rPr lang="en-US" sz="3200" smtClean="0">
                <a:solidFill>
                  <a:srgbClr val="6666FF"/>
                </a:solidFill>
              </a:rPr>
              <a:t>And of Course:</a:t>
            </a:r>
          </a:p>
          <a:p>
            <a:pPr marL="342900" indent="-342900" eaLnBrk="1" hangingPunct="1"/>
            <a:r>
              <a:rPr lang="en-US" smtClean="0"/>
              <a:t>Watch out for bias—we can never overcome the problems of a biased sample.</a:t>
            </a:r>
          </a:p>
          <a:p>
            <a:pPr marL="342900" indent="-342900" eaLnBrk="1" hangingPunct="1"/>
            <a:r>
              <a:rPr lang="en-US" smtClean="0"/>
              <a:t>Make sure data are independent.</a:t>
            </a:r>
          </a:p>
          <a:p>
            <a:pPr marL="742950" lvl="1" indent="-285750" eaLnBrk="1" hangingPunct="1"/>
            <a:r>
              <a:rPr lang="en-US" smtClean="0"/>
              <a:t>Check for random sampling and the 10% Condition.</a:t>
            </a:r>
          </a:p>
          <a:p>
            <a:pPr marL="342900" indent="-342900" eaLnBrk="1" hangingPunct="1"/>
            <a:r>
              <a:rPr lang="en-US" smtClean="0"/>
              <a:t>Make sure that data are from an appropriately randomized sample.</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3" name="Rectangle 2"/>
          <p:cNvSpPr>
            <a:spLocks noGrp="1" noChangeArrowheads="1"/>
          </p:cNvSpPr>
          <p:nvPr>
            <p:ph type="title"/>
          </p:nvPr>
        </p:nvSpPr>
        <p:spPr/>
        <p:txBody>
          <a:bodyPr/>
          <a:lstStyle/>
          <a:p>
            <a:pPr eaLnBrk="1" hangingPunct="1"/>
            <a:r>
              <a:rPr lang="en-US" smtClean="0"/>
              <a:t>What Can Go Wrong? (cont.)</a:t>
            </a:r>
          </a:p>
        </p:txBody>
      </p:sp>
      <p:sp>
        <p:nvSpPr>
          <p:cNvPr id="591874" name="Rectangle 3"/>
          <p:cNvSpPr>
            <a:spLocks noGrp="1" noChangeArrowheads="1"/>
          </p:cNvSpPr>
          <p:nvPr>
            <p:ph type="body" idx="1"/>
          </p:nvPr>
        </p:nvSpPr>
        <p:spPr>
          <a:xfrm>
            <a:off x="544513" y="1295400"/>
            <a:ext cx="8294687" cy="4876800"/>
          </a:xfrm>
        </p:spPr>
        <p:txBody>
          <a:bodyPr/>
          <a:lstStyle/>
          <a:p>
            <a:pPr marL="342900" indent="-342900" eaLnBrk="1" hangingPunct="1">
              <a:lnSpc>
                <a:spcPct val="90000"/>
              </a:lnSpc>
              <a:buFont typeface="Wingdings" pitchFamily="2" charset="2"/>
              <a:buNone/>
            </a:pPr>
            <a:r>
              <a:rPr lang="en-US" smtClean="0">
                <a:solidFill>
                  <a:srgbClr val="6666FF"/>
                </a:solidFill>
              </a:rPr>
              <a:t>…And of Course, again:</a:t>
            </a:r>
          </a:p>
          <a:p>
            <a:pPr marL="342900" indent="-342900" eaLnBrk="1" hangingPunct="1">
              <a:lnSpc>
                <a:spcPct val="90000"/>
              </a:lnSpc>
            </a:pPr>
            <a:endParaRPr lang="en-US" smtClean="0"/>
          </a:p>
          <a:p>
            <a:pPr marL="342900" indent="-342900" eaLnBrk="1" hangingPunct="1">
              <a:lnSpc>
                <a:spcPct val="90000"/>
              </a:lnSpc>
            </a:pPr>
            <a:r>
              <a:rPr lang="en-US" smtClean="0"/>
              <a:t>Interpret your confidence interval correctly.</a:t>
            </a:r>
          </a:p>
          <a:p>
            <a:pPr marL="742950" lvl="1" indent="-285750" eaLnBrk="1" hangingPunct="1">
              <a:lnSpc>
                <a:spcPct val="90000"/>
              </a:lnSpc>
            </a:pPr>
            <a:r>
              <a:rPr lang="en-US" smtClean="0"/>
              <a:t>Many statements that sound tempting are, in fact, misinterpretations of a confidence interval for a mean.</a:t>
            </a:r>
          </a:p>
          <a:p>
            <a:pPr marL="742950" lvl="1" indent="-285750" eaLnBrk="1" hangingPunct="1">
              <a:lnSpc>
                <a:spcPct val="90000"/>
              </a:lnSpc>
            </a:pPr>
            <a:r>
              <a:rPr lang="en-US" smtClean="0"/>
              <a:t>A confidence interval is about the mean of the population, not about the means of samples, individuals in samples, or individuals in the population.</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7" name="Rectangle 2"/>
          <p:cNvSpPr>
            <a:spLocks noGrp="1" noChangeArrowheads="1"/>
          </p:cNvSpPr>
          <p:nvPr>
            <p:ph type="title"/>
          </p:nvPr>
        </p:nvSpPr>
        <p:spPr>
          <a:xfrm>
            <a:off x="533400" y="0"/>
            <a:ext cx="8305800" cy="992188"/>
          </a:xfrm>
        </p:spPr>
        <p:txBody>
          <a:bodyPr/>
          <a:lstStyle/>
          <a:p>
            <a:pPr eaLnBrk="1" hangingPunct="1"/>
            <a:r>
              <a:rPr lang="en-US" smtClean="0"/>
              <a:t>What have we learned?</a:t>
            </a:r>
          </a:p>
        </p:txBody>
      </p:sp>
      <p:sp>
        <p:nvSpPr>
          <p:cNvPr id="592898" name="Rectangle 3"/>
          <p:cNvSpPr>
            <a:spLocks noGrp="1" noChangeArrowheads="1"/>
          </p:cNvSpPr>
          <p:nvPr>
            <p:ph type="body" idx="1"/>
          </p:nvPr>
        </p:nvSpPr>
        <p:spPr>
          <a:xfrm>
            <a:off x="381000" y="1295400"/>
            <a:ext cx="8458200" cy="4953000"/>
          </a:xfrm>
        </p:spPr>
        <p:txBody>
          <a:bodyPr/>
          <a:lstStyle/>
          <a:p>
            <a:pPr marL="342900" indent="-342900" eaLnBrk="1" hangingPunct="1">
              <a:lnSpc>
                <a:spcPct val="90000"/>
              </a:lnSpc>
            </a:pPr>
            <a:r>
              <a:rPr lang="en-US" smtClean="0"/>
              <a:t>Statistical inference for means relies on the same concepts as for proportions—only the mechanics and the model have changed.</a:t>
            </a:r>
          </a:p>
          <a:p>
            <a:pPr marL="742950" lvl="1" indent="-285750" eaLnBrk="1" hangingPunct="1">
              <a:lnSpc>
                <a:spcPct val="90000"/>
              </a:lnSpc>
            </a:pPr>
            <a:r>
              <a:rPr lang="en-US" smtClean="0"/>
              <a:t>What we say about a population mean is inferred from the data.</a:t>
            </a:r>
          </a:p>
          <a:p>
            <a:pPr marL="742950" lvl="1" indent="-285750" eaLnBrk="1" hangingPunct="1">
              <a:lnSpc>
                <a:spcPct val="90000"/>
              </a:lnSpc>
            </a:pPr>
            <a:r>
              <a:rPr lang="en-US" smtClean="0"/>
              <a:t>Student’s </a:t>
            </a:r>
            <a:r>
              <a:rPr lang="en-US" i="1" smtClean="0"/>
              <a:t>t</a:t>
            </a:r>
            <a:r>
              <a:rPr lang="en-US" smtClean="0"/>
              <a:t> family based on degrees of freedom.</a:t>
            </a:r>
          </a:p>
          <a:p>
            <a:pPr marL="742950" lvl="1" indent="-285750" eaLnBrk="1" hangingPunct="1">
              <a:lnSpc>
                <a:spcPct val="90000"/>
              </a:lnSpc>
            </a:pPr>
            <a:r>
              <a:rPr lang="en-US" smtClean="0"/>
              <a:t>Ruler for measuring variability is SE.</a:t>
            </a:r>
          </a:p>
          <a:p>
            <a:pPr marL="742950" lvl="1" indent="-285750" eaLnBrk="1" hangingPunct="1">
              <a:lnSpc>
                <a:spcPct val="90000"/>
              </a:lnSpc>
            </a:pPr>
            <a:r>
              <a:rPr lang="en-US" smtClean="0"/>
              <a:t>Find ME based on that ruler and a student’s t model.</a:t>
            </a:r>
          </a:p>
          <a:p>
            <a:pPr marL="742950" lvl="1" indent="-285750" eaLnBrk="1" hangingPunct="1">
              <a:lnSpc>
                <a:spcPct val="90000"/>
              </a:lnSpc>
            </a:pPr>
            <a:r>
              <a:rPr lang="en-US" smtClean="0"/>
              <a:t>Use that ruler to test hypotheses about the population mean.</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1" name="Rectangle 1026"/>
          <p:cNvSpPr>
            <a:spLocks noGrp="1" noChangeArrowheads="1"/>
          </p:cNvSpPr>
          <p:nvPr>
            <p:ph type="title"/>
          </p:nvPr>
        </p:nvSpPr>
        <p:spPr/>
        <p:txBody>
          <a:bodyPr/>
          <a:lstStyle/>
          <a:p>
            <a:pPr eaLnBrk="1" hangingPunct="1"/>
            <a:r>
              <a:rPr lang="en-US" smtClean="0"/>
              <a:t>What have we learned?</a:t>
            </a:r>
          </a:p>
        </p:txBody>
      </p:sp>
      <p:sp>
        <p:nvSpPr>
          <p:cNvPr id="593922" name="Rectangle 1027"/>
          <p:cNvSpPr>
            <a:spLocks noGrp="1" noChangeArrowheads="1"/>
          </p:cNvSpPr>
          <p:nvPr>
            <p:ph type="body" idx="1"/>
          </p:nvPr>
        </p:nvSpPr>
        <p:spPr/>
        <p:txBody>
          <a:bodyPr/>
          <a:lstStyle/>
          <a:p>
            <a:pPr marL="342900" indent="-342900" eaLnBrk="1" hangingPunct="1"/>
            <a:r>
              <a:rPr lang="en-US" smtClean="0"/>
              <a:t>The reasoning of inference, the need to verify that the appropriate assumptions are met, and the proper interpretation of confidence intervals and P-values all remain the same regardless of whether we are investigating means or proportions.</a:t>
            </a:r>
          </a:p>
        </p:txBody>
      </p:sp>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5" name="Title 1"/>
          <p:cNvSpPr>
            <a:spLocks noGrp="1"/>
          </p:cNvSpPr>
          <p:nvPr>
            <p:ph type="title"/>
          </p:nvPr>
        </p:nvSpPr>
        <p:spPr/>
        <p:txBody>
          <a:bodyPr/>
          <a:lstStyle/>
          <a:p>
            <a:pPr eaLnBrk="1" hangingPunct="1"/>
            <a:r>
              <a:rPr lang="en-US" smtClean="0"/>
              <a:t>AP Tips</a:t>
            </a:r>
          </a:p>
        </p:txBody>
      </p:sp>
      <p:sp>
        <p:nvSpPr>
          <p:cNvPr id="594946" name="Content Placeholder 2"/>
          <p:cNvSpPr>
            <a:spLocks noGrp="1"/>
          </p:cNvSpPr>
          <p:nvPr>
            <p:ph idx="1"/>
          </p:nvPr>
        </p:nvSpPr>
        <p:spPr/>
        <p:txBody>
          <a:bodyPr/>
          <a:lstStyle/>
          <a:p>
            <a:pPr eaLnBrk="1" hangingPunct="1"/>
            <a:r>
              <a:rPr lang="en-US" smtClean="0"/>
              <a:t>Check conditions!</a:t>
            </a:r>
          </a:p>
          <a:p>
            <a:pPr eaLnBrk="1" hangingPunct="1"/>
            <a:r>
              <a:rPr lang="en-US" smtClean="0"/>
              <a:t>When you check a graph for a small sample procedure, make sure to draw the graph on your paper. This is the only graph where you don’t have to label or scale it. You’re just looking at shape.</a:t>
            </a:r>
          </a:p>
          <a:p>
            <a:pPr eaLnBrk="1" hangingPunct="1"/>
            <a:r>
              <a:rPr lang="en-US" smtClean="0"/>
              <a:t>If the AP test just gives you the summary statistics, it is probably an indication that the sample size is big enough for the CLT to kick in.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600" name="Rectangle 2"/>
          <p:cNvSpPr>
            <a:spLocks noGrp="1" noChangeArrowheads="1"/>
          </p:cNvSpPr>
          <p:nvPr>
            <p:ph type="title"/>
          </p:nvPr>
        </p:nvSpPr>
        <p:spPr/>
        <p:txBody>
          <a:bodyPr/>
          <a:lstStyle/>
          <a:p>
            <a:pPr eaLnBrk="1" hangingPunct="1"/>
            <a:r>
              <a:rPr lang="en-US" smtClean="0"/>
              <a:t>Getting Started (cont.)</a:t>
            </a:r>
          </a:p>
        </p:txBody>
      </p:sp>
      <p:sp>
        <p:nvSpPr>
          <p:cNvPr id="536601" name="Rectangle 3"/>
          <p:cNvSpPr>
            <a:spLocks noGrp="1" noChangeArrowheads="1"/>
          </p:cNvSpPr>
          <p:nvPr>
            <p:ph type="body" idx="1"/>
          </p:nvPr>
        </p:nvSpPr>
        <p:spPr/>
        <p:txBody>
          <a:bodyPr/>
          <a:lstStyle/>
          <a:p>
            <a:pPr marL="342900" indent="-342900" eaLnBrk="1" hangingPunct="1"/>
            <a:r>
              <a:rPr lang="en-US" smtClean="0"/>
              <a:t>Proportions have a link between the proportion value and the standard deviation of the sample proportion. </a:t>
            </a:r>
          </a:p>
          <a:p>
            <a:pPr marL="342900" indent="-342900" eaLnBrk="1" hangingPunct="1"/>
            <a:r>
              <a:rPr lang="en-US" smtClean="0"/>
              <a:t>This is not the case with means—knowing the sample mean tells us nothing about</a:t>
            </a:r>
          </a:p>
          <a:p>
            <a:pPr marL="342900" indent="-342900" eaLnBrk="1" hangingPunct="1"/>
            <a:endParaRPr lang="en-US" smtClean="0"/>
          </a:p>
          <a:p>
            <a:pPr marL="342900" indent="-342900" eaLnBrk="1" hangingPunct="1"/>
            <a:r>
              <a:rPr lang="en-US" smtClean="0"/>
              <a:t>We’ll do the best we can: estimate the population parameter </a:t>
            </a:r>
            <a:r>
              <a:rPr lang="el-GR" i="1" smtClean="0"/>
              <a:t>σ</a:t>
            </a:r>
            <a:r>
              <a:rPr lang="en-US" smtClean="0"/>
              <a:t> with the sample statistic </a:t>
            </a:r>
            <a:r>
              <a:rPr lang="en-US" i="1" smtClean="0"/>
              <a:t>s</a:t>
            </a:r>
            <a:r>
              <a:rPr lang="en-US" smtClean="0"/>
              <a:t>.</a:t>
            </a:r>
          </a:p>
          <a:p>
            <a:pPr marL="342900" indent="-342900" eaLnBrk="1" hangingPunct="1"/>
            <a:r>
              <a:rPr lang="en-US" smtClean="0"/>
              <a:t>Our resulting standard error is </a:t>
            </a:r>
            <a:endParaRPr lang="el-GR" smtClean="0"/>
          </a:p>
        </p:txBody>
      </p:sp>
      <p:graphicFrame>
        <p:nvGraphicFramePr>
          <p:cNvPr id="536598" name="Object 22"/>
          <p:cNvGraphicFramePr>
            <a:graphicFrameLocks noGrp="1" noChangeAspect="1"/>
          </p:cNvGraphicFramePr>
          <p:nvPr>
            <p:ph sz="half" idx="4294967295"/>
          </p:nvPr>
        </p:nvGraphicFramePr>
        <p:xfrm>
          <a:off x="6694488" y="3481388"/>
          <a:ext cx="914400" cy="404812"/>
        </p:xfrm>
        <a:graphic>
          <a:graphicData uri="http://schemas.openxmlformats.org/presentationml/2006/ole">
            <p:oleObj spid="_x0000_s536598" name="Equation" r:id="rId3" imgW="877680" imgH="383760" progId="Equation.DSMT4">
              <p:embed/>
            </p:oleObj>
          </a:graphicData>
        </a:graphic>
      </p:graphicFrame>
      <p:graphicFrame>
        <p:nvGraphicFramePr>
          <p:cNvPr id="536599" name="Object 23"/>
          <p:cNvGraphicFramePr>
            <a:graphicFrameLocks noGrp="1" noChangeAspect="1"/>
          </p:cNvGraphicFramePr>
          <p:nvPr>
            <p:ph sz="half" idx="4294967295"/>
          </p:nvPr>
        </p:nvGraphicFramePr>
        <p:xfrm>
          <a:off x="5867400" y="5211763"/>
          <a:ext cx="1741488" cy="884237"/>
        </p:xfrm>
        <a:graphic>
          <a:graphicData uri="http://schemas.openxmlformats.org/presentationml/2006/ole">
            <p:oleObj spid="_x0000_s536599" name="Equation" r:id="rId4" imgW="813600" imgH="411120" progId="Equation.DSMT4">
              <p:embed/>
            </p:oleObj>
          </a:graphicData>
        </a:graphic>
      </p:graphicFrame>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1" name="Rectangle 2"/>
          <p:cNvSpPr>
            <a:spLocks noGrp="1" noChangeArrowheads="1"/>
          </p:cNvSpPr>
          <p:nvPr>
            <p:ph type="title"/>
          </p:nvPr>
        </p:nvSpPr>
        <p:spPr/>
        <p:txBody>
          <a:bodyPr/>
          <a:lstStyle/>
          <a:p>
            <a:pPr eaLnBrk="1" hangingPunct="1"/>
            <a:r>
              <a:rPr lang="en-US" smtClean="0"/>
              <a:t>Getting Started (cont.)</a:t>
            </a:r>
          </a:p>
        </p:txBody>
      </p:sp>
      <p:sp>
        <p:nvSpPr>
          <p:cNvPr id="537602" name="Rectangle 3"/>
          <p:cNvSpPr>
            <a:spLocks noGrp="1" noChangeArrowheads="1"/>
          </p:cNvSpPr>
          <p:nvPr>
            <p:ph type="body" idx="1"/>
          </p:nvPr>
        </p:nvSpPr>
        <p:spPr>
          <a:xfrm>
            <a:off x="544513" y="1600200"/>
            <a:ext cx="8066087" cy="4572000"/>
          </a:xfrm>
        </p:spPr>
        <p:txBody>
          <a:bodyPr/>
          <a:lstStyle/>
          <a:p>
            <a:pPr marL="342900" indent="-342900" eaLnBrk="1" hangingPunct="1"/>
            <a:r>
              <a:rPr lang="en-US" smtClean="0"/>
              <a:t>We now have extra variation in our standard error from </a:t>
            </a:r>
            <a:r>
              <a:rPr lang="en-US" i="1" smtClean="0"/>
              <a:t>s</a:t>
            </a:r>
            <a:r>
              <a:rPr lang="en-US" smtClean="0"/>
              <a:t>, the sample standard deviation. </a:t>
            </a:r>
          </a:p>
          <a:p>
            <a:pPr marL="742950" lvl="1" indent="-285750" eaLnBrk="1" hangingPunct="1"/>
            <a:r>
              <a:rPr lang="en-US" smtClean="0"/>
              <a:t>We need to allow for the extra variation so that it does not mess up the margin of error and P-value, especially for a small sample. </a:t>
            </a:r>
          </a:p>
          <a:p>
            <a:pPr marL="342900" indent="-342900" eaLnBrk="1" hangingPunct="1"/>
            <a:r>
              <a:rPr lang="en-US" smtClean="0"/>
              <a:t>And, the </a:t>
            </a:r>
            <a:r>
              <a:rPr lang="en-US" i="1" smtClean="0"/>
              <a:t>shape</a:t>
            </a:r>
            <a:r>
              <a:rPr lang="en-US" smtClean="0"/>
              <a:t> of the sampling model changes—the model is no longer Normal. So, what is the sampling model?</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5" name="Rectangle 2"/>
          <p:cNvSpPr>
            <a:spLocks noGrp="1" noChangeArrowheads="1"/>
          </p:cNvSpPr>
          <p:nvPr>
            <p:ph type="title"/>
          </p:nvPr>
        </p:nvSpPr>
        <p:spPr/>
        <p:txBody>
          <a:bodyPr/>
          <a:lstStyle/>
          <a:p>
            <a:pPr eaLnBrk="1" hangingPunct="1"/>
            <a:r>
              <a:rPr lang="en-US" smtClean="0"/>
              <a:t>Gosset’s </a:t>
            </a:r>
            <a:r>
              <a:rPr lang="en-US" i="1" smtClean="0"/>
              <a:t>t</a:t>
            </a:r>
            <a:endParaRPr lang="en-US" smtClean="0"/>
          </a:p>
        </p:txBody>
      </p:sp>
      <p:sp>
        <p:nvSpPr>
          <p:cNvPr id="538626" name="Rectangle 3"/>
          <p:cNvSpPr>
            <a:spLocks noGrp="1" noChangeArrowheads="1"/>
          </p:cNvSpPr>
          <p:nvPr>
            <p:ph type="body" idx="1"/>
          </p:nvPr>
        </p:nvSpPr>
        <p:spPr>
          <a:xfrm>
            <a:off x="544513" y="1447800"/>
            <a:ext cx="8294687" cy="5029200"/>
          </a:xfrm>
        </p:spPr>
        <p:txBody>
          <a:bodyPr/>
          <a:lstStyle/>
          <a:p>
            <a:pPr marL="342900" indent="-342900" eaLnBrk="1" hangingPunct="1"/>
            <a:r>
              <a:rPr lang="en-US" smtClean="0"/>
              <a:t>William S. Gosset, an employee of the Guinness Brewery in Dublin, Ireland, worked long and hard to find out what the sampling model was.</a:t>
            </a:r>
          </a:p>
          <a:p>
            <a:pPr marL="342900" indent="-342900" eaLnBrk="1" hangingPunct="1"/>
            <a:r>
              <a:rPr lang="en-US" smtClean="0"/>
              <a:t>The sampling model that Gosset found has been known as </a:t>
            </a:r>
            <a:r>
              <a:rPr lang="en-US" smtClean="0">
                <a:solidFill>
                  <a:schemeClr val="hlink"/>
                </a:solidFill>
              </a:rPr>
              <a:t>Student’s </a:t>
            </a:r>
            <a:r>
              <a:rPr lang="en-US" i="1" smtClean="0">
                <a:solidFill>
                  <a:schemeClr val="hlink"/>
                </a:solidFill>
              </a:rPr>
              <a:t>t</a:t>
            </a:r>
            <a:r>
              <a:rPr lang="en-US" smtClean="0"/>
              <a:t>.</a:t>
            </a:r>
          </a:p>
          <a:p>
            <a:pPr marL="342900" indent="-342900" eaLnBrk="1" hangingPunct="1"/>
            <a:r>
              <a:rPr lang="en-US" smtClean="0"/>
              <a:t>The Student’s </a:t>
            </a:r>
            <a:r>
              <a:rPr lang="en-US" i="1" smtClean="0"/>
              <a:t>t</a:t>
            </a:r>
            <a:r>
              <a:rPr lang="en-US" smtClean="0"/>
              <a:t>-models form a whole </a:t>
            </a:r>
            <a:r>
              <a:rPr lang="en-US" i="1" smtClean="0"/>
              <a:t>family </a:t>
            </a:r>
            <a:r>
              <a:rPr lang="en-US" smtClean="0"/>
              <a:t>of related distributions that depend on a parameter known as </a:t>
            </a:r>
            <a:r>
              <a:rPr lang="en-US" smtClean="0">
                <a:solidFill>
                  <a:schemeClr val="hlink"/>
                </a:solidFill>
              </a:rPr>
              <a:t>degrees of freedom</a:t>
            </a:r>
            <a:r>
              <a:rPr lang="en-US" smtClean="0"/>
              <a:t>. </a:t>
            </a:r>
          </a:p>
          <a:p>
            <a:pPr marL="742950" lvl="1" indent="-285750" eaLnBrk="1" hangingPunct="1"/>
            <a:r>
              <a:rPr lang="en-US" smtClean="0"/>
              <a:t>We often denote degrees of freedom as </a:t>
            </a:r>
            <a:r>
              <a:rPr lang="en-US" i="1" smtClean="0"/>
              <a:t>df</a:t>
            </a:r>
            <a:r>
              <a:rPr lang="en-US" smtClean="0"/>
              <a:t>, and the model as </a:t>
            </a:r>
            <a:r>
              <a:rPr lang="en-US" i="1" smtClean="0"/>
              <a:t>t</a:t>
            </a:r>
            <a:r>
              <a:rPr lang="en-US" i="1" baseline="-25000" smtClean="0"/>
              <a:t>df</a:t>
            </a:r>
            <a:r>
              <a:rPr lang="en-US" smtClean="0"/>
              <a:t>. </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72" name="Rectangle 2"/>
          <p:cNvSpPr>
            <a:spLocks noGrp="1" noChangeArrowheads="1"/>
          </p:cNvSpPr>
          <p:nvPr>
            <p:ph type="title"/>
          </p:nvPr>
        </p:nvSpPr>
        <p:spPr/>
        <p:txBody>
          <a:bodyPr/>
          <a:lstStyle/>
          <a:p>
            <a:pPr eaLnBrk="1" hangingPunct="1"/>
            <a:r>
              <a:rPr lang="en-US" sz="3200" smtClean="0"/>
              <a:t>A Confidence Interval for Means?</a:t>
            </a:r>
          </a:p>
        </p:txBody>
      </p:sp>
      <p:sp>
        <p:nvSpPr>
          <p:cNvPr id="539673" name="Rectangle 3"/>
          <p:cNvSpPr>
            <a:spLocks noGrp="1" noChangeArrowheads="1"/>
          </p:cNvSpPr>
          <p:nvPr>
            <p:ph type="body" idx="1"/>
          </p:nvPr>
        </p:nvSpPr>
        <p:spPr/>
        <p:txBody>
          <a:bodyPr/>
          <a:lstStyle/>
          <a:p>
            <a:pPr marL="342900" indent="-342900" algn="ctr" eaLnBrk="1" hangingPunct="1">
              <a:buFont typeface="Wingdings" pitchFamily="2" charset="2"/>
              <a:buNone/>
            </a:pPr>
            <a:r>
              <a:rPr lang="en-US" sz="2600" b="1" smtClean="0"/>
              <a:t>A practical sampling distribution model for means</a:t>
            </a:r>
          </a:p>
          <a:p>
            <a:pPr marL="342900" indent="-342900" eaLnBrk="1" hangingPunct="1">
              <a:buFont typeface="Wingdings" pitchFamily="2" charset="2"/>
              <a:buNone/>
            </a:pPr>
            <a:r>
              <a:rPr lang="en-US" smtClean="0"/>
              <a:t>	When the conditions are met, the standardized sample mean</a:t>
            </a:r>
          </a:p>
          <a:p>
            <a:pPr marL="342900" indent="-342900" eaLnBrk="1" hangingPunct="1">
              <a:buFont typeface="Wingdings" pitchFamily="2" charset="2"/>
              <a:buNone/>
            </a:pPr>
            <a:r>
              <a:rPr lang="en-US" smtClean="0"/>
              <a:t>	</a:t>
            </a:r>
          </a:p>
          <a:p>
            <a:pPr marL="342900" indent="-342900" eaLnBrk="1" hangingPunct="1">
              <a:buFont typeface="Wingdings" pitchFamily="2" charset="2"/>
              <a:buNone/>
            </a:pPr>
            <a:r>
              <a:rPr lang="en-US" smtClean="0"/>
              <a:t>	</a:t>
            </a:r>
          </a:p>
          <a:p>
            <a:pPr marL="342900" indent="-342900" eaLnBrk="1" hangingPunct="1">
              <a:buFont typeface="Wingdings" pitchFamily="2" charset="2"/>
              <a:buNone/>
            </a:pPr>
            <a:r>
              <a:rPr lang="en-US" smtClean="0"/>
              <a:t>	follows a Student’s </a:t>
            </a:r>
            <a:r>
              <a:rPr lang="en-US" i="1" smtClean="0"/>
              <a:t>t</a:t>
            </a:r>
            <a:r>
              <a:rPr lang="en-US" smtClean="0"/>
              <a:t>-model with </a:t>
            </a:r>
            <a:r>
              <a:rPr lang="en-US" i="1" smtClean="0"/>
              <a:t>n</a:t>
            </a:r>
            <a:r>
              <a:rPr lang="en-US" smtClean="0"/>
              <a:t> – 1 degrees of freedom. </a:t>
            </a:r>
          </a:p>
          <a:p>
            <a:pPr marL="342900" indent="-342900" eaLnBrk="1" hangingPunct="1">
              <a:buFont typeface="Wingdings" pitchFamily="2" charset="2"/>
              <a:buNone/>
            </a:pPr>
            <a:r>
              <a:rPr lang="en-US" smtClean="0"/>
              <a:t>	We estimate the standard error with </a:t>
            </a:r>
          </a:p>
        </p:txBody>
      </p:sp>
      <p:graphicFrame>
        <p:nvGraphicFramePr>
          <p:cNvPr id="539670" name="Object 22"/>
          <p:cNvGraphicFramePr>
            <a:graphicFrameLocks noGrp="1" noChangeAspect="1"/>
          </p:cNvGraphicFramePr>
          <p:nvPr>
            <p:ph sz="quarter" idx="4294967295"/>
          </p:nvPr>
        </p:nvGraphicFramePr>
        <p:xfrm>
          <a:off x="3505200" y="2705100"/>
          <a:ext cx="1828800" cy="1185863"/>
        </p:xfrm>
        <a:graphic>
          <a:graphicData uri="http://schemas.openxmlformats.org/presentationml/2006/ole">
            <p:oleObj spid="_x0000_s539670" name="Equation" r:id="rId3" imgW="676440" imgH="429480" progId="Equation.DSMT4">
              <p:embed/>
            </p:oleObj>
          </a:graphicData>
        </a:graphic>
      </p:graphicFrame>
      <p:graphicFrame>
        <p:nvGraphicFramePr>
          <p:cNvPr id="539671" name="Object 23"/>
          <p:cNvGraphicFramePr>
            <a:graphicFrameLocks noGrp="1" noChangeAspect="1"/>
          </p:cNvGraphicFramePr>
          <p:nvPr>
            <p:ph sz="quarter" idx="4294967295"/>
          </p:nvPr>
        </p:nvGraphicFramePr>
        <p:xfrm>
          <a:off x="6781800" y="4837113"/>
          <a:ext cx="1828800" cy="928687"/>
        </p:xfrm>
        <a:graphic>
          <a:graphicData uri="http://schemas.openxmlformats.org/presentationml/2006/ole">
            <p:oleObj spid="_x0000_s539671" name="Equation" r:id="rId4" imgW="813600" imgH="411120" progId="Equation.DSMT4">
              <p:embed/>
            </p:oleObj>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3" name="Rectangle 2"/>
          <p:cNvSpPr>
            <a:spLocks noGrp="1" noChangeArrowheads="1"/>
          </p:cNvSpPr>
          <p:nvPr>
            <p:ph type="title"/>
          </p:nvPr>
        </p:nvSpPr>
        <p:spPr>
          <a:xfrm>
            <a:off x="457200" y="152400"/>
            <a:ext cx="8229600" cy="1143000"/>
          </a:xfrm>
        </p:spPr>
        <p:txBody>
          <a:bodyPr/>
          <a:lstStyle/>
          <a:p>
            <a:pPr eaLnBrk="1" hangingPunct="1"/>
            <a:r>
              <a:rPr lang="en-US" sz="3200" smtClean="0"/>
              <a:t>A Confidence Interval for Means? (cont.)</a:t>
            </a:r>
          </a:p>
        </p:txBody>
      </p:sp>
      <p:sp>
        <p:nvSpPr>
          <p:cNvPr id="540674" name="Rectangle 3"/>
          <p:cNvSpPr>
            <a:spLocks noGrp="1" noChangeArrowheads="1"/>
          </p:cNvSpPr>
          <p:nvPr>
            <p:ph type="body" idx="1"/>
          </p:nvPr>
        </p:nvSpPr>
        <p:spPr/>
        <p:txBody>
          <a:bodyPr/>
          <a:lstStyle/>
          <a:p>
            <a:pPr marL="342900" indent="-342900" eaLnBrk="1" hangingPunct="1"/>
            <a:r>
              <a:rPr lang="en-US" smtClean="0"/>
              <a:t>When Gosset corrected the model for the extra uncertainty, the margin of error got bigger.</a:t>
            </a:r>
          </a:p>
          <a:p>
            <a:pPr marL="742950" lvl="1" indent="-285750" eaLnBrk="1" hangingPunct="1"/>
            <a:r>
              <a:rPr lang="en-US" smtClean="0"/>
              <a:t>Your confidence intervals will be just a bit wider and your P-values just a bit larger than they were with the Normal model.</a:t>
            </a:r>
          </a:p>
          <a:p>
            <a:pPr marL="342900" indent="-342900" eaLnBrk="1" hangingPunct="1"/>
            <a:r>
              <a:rPr lang="en-US" smtClean="0"/>
              <a:t>By using the </a:t>
            </a:r>
            <a:r>
              <a:rPr lang="en-US" i="1" smtClean="0"/>
              <a:t>t</a:t>
            </a:r>
            <a:r>
              <a:rPr lang="en-US" smtClean="0"/>
              <a:t>-model, you’ve compensated for the extra variability in precisely the right way.</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4258" name="Rectangle 2"/>
          <p:cNvSpPr>
            <a:spLocks noGrp="1" noChangeArrowheads="1"/>
          </p:cNvSpPr>
          <p:nvPr>
            <p:ph type="body" idx="1"/>
          </p:nvPr>
        </p:nvSpPr>
        <p:spPr/>
        <p:txBody>
          <a:bodyPr/>
          <a:lstStyle/>
          <a:p>
            <a:pPr marL="342900" indent="-342900" eaLnBrk="1" hangingPunct="1">
              <a:lnSpc>
                <a:spcPct val="90000"/>
              </a:lnSpc>
            </a:pPr>
            <a:r>
              <a:rPr lang="en-US" sz="2400" smtClean="0"/>
              <a:t>When the conditions are met, we are ready to find the confidence interval for the population mean, </a:t>
            </a:r>
            <a:r>
              <a:rPr lang="el-GR" sz="2400" i="1" smtClean="0">
                <a:sym typeface="Symbol" pitchFamily="18" charset="2"/>
              </a:rPr>
              <a:t>μ</a:t>
            </a:r>
            <a:r>
              <a:rPr lang="en-US" sz="2400" smtClean="0">
                <a:sym typeface="Symbol" pitchFamily="18" charset="2"/>
              </a:rPr>
              <a:t>. </a:t>
            </a:r>
          </a:p>
          <a:p>
            <a:pPr marL="342900" indent="-342900" eaLnBrk="1" hangingPunct="1">
              <a:lnSpc>
                <a:spcPct val="90000"/>
              </a:lnSpc>
            </a:pPr>
            <a:endParaRPr lang="en-US" sz="1600" smtClean="0">
              <a:sym typeface="Symbol" pitchFamily="18" charset="2"/>
            </a:endParaRPr>
          </a:p>
          <a:p>
            <a:pPr marL="342900" indent="-342900" eaLnBrk="1" hangingPunct="1">
              <a:lnSpc>
                <a:spcPct val="90000"/>
              </a:lnSpc>
            </a:pPr>
            <a:r>
              <a:rPr lang="en-US" sz="2400" smtClean="0">
                <a:sym typeface="Symbol" pitchFamily="18" charset="2"/>
              </a:rPr>
              <a:t>The confidence interval is</a:t>
            </a:r>
          </a:p>
          <a:p>
            <a:pPr marL="342900" indent="-342900" eaLnBrk="1" hangingPunct="1">
              <a:lnSpc>
                <a:spcPct val="90000"/>
              </a:lnSpc>
            </a:pPr>
            <a:endParaRPr lang="en-US" sz="2400" smtClean="0">
              <a:sym typeface="Symbol" pitchFamily="18" charset="2"/>
            </a:endParaRPr>
          </a:p>
          <a:p>
            <a:pPr marL="342900" indent="-342900" eaLnBrk="1" hangingPunct="1">
              <a:lnSpc>
                <a:spcPct val="90000"/>
              </a:lnSpc>
            </a:pPr>
            <a:endParaRPr lang="en-US" sz="2400" smtClean="0">
              <a:sym typeface="Symbol" pitchFamily="18" charset="2"/>
            </a:endParaRPr>
          </a:p>
          <a:p>
            <a:pPr marL="342900" indent="-342900" eaLnBrk="1" hangingPunct="1">
              <a:lnSpc>
                <a:spcPct val="90000"/>
              </a:lnSpc>
              <a:buFont typeface="Wingdings" pitchFamily="2" charset="2"/>
              <a:buNone/>
            </a:pPr>
            <a:r>
              <a:rPr lang="en-US" sz="2400" smtClean="0">
                <a:sym typeface="Symbol" pitchFamily="18" charset="2"/>
              </a:rPr>
              <a:t>	where the standard error of the mean is</a:t>
            </a:r>
          </a:p>
          <a:p>
            <a:pPr marL="342900" indent="-342900" eaLnBrk="1" hangingPunct="1">
              <a:lnSpc>
                <a:spcPct val="90000"/>
              </a:lnSpc>
            </a:pPr>
            <a:endParaRPr lang="en-US" sz="2400" smtClean="0">
              <a:sym typeface="Symbol" pitchFamily="18" charset="2"/>
            </a:endParaRPr>
          </a:p>
          <a:p>
            <a:pPr marL="342900" indent="-342900" eaLnBrk="1" hangingPunct="1">
              <a:lnSpc>
                <a:spcPct val="90000"/>
              </a:lnSpc>
            </a:pPr>
            <a:endParaRPr lang="en-US" sz="2400" smtClean="0">
              <a:sym typeface="Symbol" pitchFamily="18" charset="2"/>
            </a:endParaRPr>
          </a:p>
          <a:p>
            <a:pPr marL="342900" indent="-342900" eaLnBrk="1" hangingPunct="1">
              <a:lnSpc>
                <a:spcPct val="90000"/>
              </a:lnSpc>
            </a:pPr>
            <a:r>
              <a:rPr lang="en-US" sz="2400" smtClean="0">
                <a:sym typeface="Symbol" pitchFamily="18" charset="2"/>
              </a:rPr>
              <a:t>The critical value     depends on the particular confidence level, </a:t>
            </a:r>
            <a:r>
              <a:rPr lang="en-US" sz="2400" i="1" smtClean="0">
                <a:sym typeface="Symbol" pitchFamily="18" charset="2"/>
              </a:rPr>
              <a:t>C</a:t>
            </a:r>
            <a:r>
              <a:rPr lang="en-US" sz="2400" smtClean="0">
                <a:sym typeface="Symbol" pitchFamily="18" charset="2"/>
              </a:rPr>
              <a:t>, that you specify and on the number of degrees of freedom, </a:t>
            </a:r>
            <a:r>
              <a:rPr lang="en-US" sz="2400" i="1" smtClean="0">
                <a:sym typeface="Symbol" pitchFamily="18" charset="2"/>
              </a:rPr>
              <a:t>n</a:t>
            </a:r>
            <a:r>
              <a:rPr lang="en-US" sz="2400" smtClean="0">
                <a:sym typeface="Symbol" pitchFamily="18" charset="2"/>
              </a:rPr>
              <a:t> – 1, which we get from the sample size. </a:t>
            </a:r>
          </a:p>
        </p:txBody>
      </p:sp>
      <p:graphicFrame>
        <p:nvGraphicFramePr>
          <p:cNvPr id="564255" name="Object 31"/>
          <p:cNvGraphicFramePr>
            <a:graphicFrameLocks noGrp="1" noChangeAspect="1"/>
          </p:cNvGraphicFramePr>
          <p:nvPr>
            <p:ph sz="quarter" idx="4294967295"/>
          </p:nvPr>
        </p:nvGraphicFramePr>
        <p:xfrm>
          <a:off x="2800350" y="2971800"/>
          <a:ext cx="3524250" cy="892175"/>
        </p:xfrm>
        <a:graphic>
          <a:graphicData uri="http://schemas.openxmlformats.org/presentationml/2006/ole">
            <p:oleObj spid="_x0000_s564255" name="Equation" r:id="rId4" imgW="987120" imgH="246600" progId="Equation.DSMT4">
              <p:embed/>
            </p:oleObj>
          </a:graphicData>
        </a:graphic>
      </p:graphicFrame>
      <p:graphicFrame>
        <p:nvGraphicFramePr>
          <p:cNvPr id="564256" name="Object 32"/>
          <p:cNvGraphicFramePr>
            <a:graphicFrameLocks noChangeAspect="1"/>
          </p:cNvGraphicFramePr>
          <p:nvPr/>
        </p:nvGraphicFramePr>
        <p:xfrm>
          <a:off x="3302000" y="5080000"/>
          <a:ext cx="355600" cy="355600"/>
        </p:xfrm>
        <a:graphic>
          <a:graphicData uri="http://schemas.openxmlformats.org/presentationml/2006/ole">
            <p:oleObj spid="_x0000_s564256" name="Equation" r:id="rId5" imgW="347400" imgH="347400" progId="Equation.DSMT4">
              <p:embed/>
            </p:oleObj>
          </a:graphicData>
        </a:graphic>
      </p:graphicFrame>
      <p:graphicFrame>
        <p:nvGraphicFramePr>
          <p:cNvPr id="564257" name="Object 33"/>
          <p:cNvGraphicFramePr>
            <a:graphicFrameLocks noGrp="1" noChangeAspect="1"/>
          </p:cNvGraphicFramePr>
          <p:nvPr>
            <p:ph sz="quarter" idx="4294967295"/>
          </p:nvPr>
        </p:nvGraphicFramePr>
        <p:xfrm>
          <a:off x="3467100" y="4038600"/>
          <a:ext cx="1905000" cy="968375"/>
        </p:xfrm>
        <a:graphic>
          <a:graphicData uri="http://schemas.openxmlformats.org/presentationml/2006/ole">
            <p:oleObj spid="_x0000_s564257" name="Equation" r:id="rId6" imgW="813600" imgH="411120" progId="Equation.DSMT4">
              <p:embed/>
            </p:oleObj>
          </a:graphicData>
        </a:graphic>
      </p:graphicFrame>
      <p:sp>
        <p:nvSpPr>
          <p:cNvPr id="564259" name="Rectangle 6"/>
          <p:cNvSpPr>
            <a:spLocks noGrp="1" noChangeArrowheads="1"/>
          </p:cNvSpPr>
          <p:nvPr>
            <p:ph type="title"/>
          </p:nvPr>
        </p:nvSpPr>
        <p:spPr>
          <a:xfrm>
            <a:off x="533400" y="303213"/>
            <a:ext cx="8305800" cy="611187"/>
          </a:xfrm>
        </p:spPr>
        <p:txBody>
          <a:bodyPr/>
          <a:lstStyle/>
          <a:p>
            <a:pPr eaLnBrk="1" hangingPunct="1"/>
            <a:r>
              <a:rPr lang="en-US" sz="3200" smtClean="0"/>
              <a:t>A Confidence Interval for Means? (cont.)</a:t>
            </a:r>
          </a:p>
        </p:txBody>
      </p:sp>
      <p:sp>
        <p:nvSpPr>
          <p:cNvPr id="564260" name="Rectangle 7" descr="Pink tissue paper"/>
          <p:cNvSpPr>
            <a:spLocks noChangeArrowheads="1"/>
          </p:cNvSpPr>
          <p:nvPr/>
        </p:nvSpPr>
        <p:spPr bwMode="auto">
          <a:xfrm>
            <a:off x="1720850" y="1066800"/>
            <a:ext cx="5214938" cy="457200"/>
          </a:xfrm>
          <a:prstGeom prst="rect">
            <a:avLst/>
          </a:prstGeom>
          <a:noFill/>
          <a:ln w="9525">
            <a:noFill/>
            <a:miter lim="800000"/>
            <a:headEnd/>
            <a:tailEnd/>
          </a:ln>
        </p:spPr>
        <p:txBody>
          <a:bodyPr wrap="none">
            <a:spAutoFit/>
          </a:bodyPr>
          <a:lstStyle/>
          <a:p>
            <a:r>
              <a:rPr lang="en-US" b="1"/>
              <a:t>One-sample t-interval for the mean</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838</TotalTime>
  <Words>1962</Words>
  <Application>Microsoft Office PowerPoint</Application>
  <PresentationFormat>Letter Paper (8.5x11 in)</PresentationFormat>
  <Paragraphs>193</Paragraphs>
  <Slides>36</Slides>
  <Notes>2</Notes>
  <HiddenSlides>2</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Arial</vt:lpstr>
      <vt:lpstr>ＭＳ Ｐゴシック</vt:lpstr>
      <vt:lpstr>Wingdings</vt:lpstr>
      <vt:lpstr>Tahoma</vt:lpstr>
      <vt:lpstr>Symbol</vt:lpstr>
      <vt:lpstr>Blends</vt:lpstr>
      <vt:lpstr>Equation</vt:lpstr>
      <vt:lpstr> Chapter 22</vt:lpstr>
      <vt:lpstr>Getting Started</vt:lpstr>
      <vt:lpstr>Getting Started (cont.)</vt:lpstr>
      <vt:lpstr>Getting Started (cont.)</vt:lpstr>
      <vt:lpstr>Getting Started (cont.)</vt:lpstr>
      <vt:lpstr>Gosset’s t</vt:lpstr>
      <vt:lpstr>A Confidence Interval for Means?</vt:lpstr>
      <vt:lpstr>A Confidence Interval for Means? (cont.)</vt:lpstr>
      <vt:lpstr>A Confidence Interval for Means? (cont.)</vt:lpstr>
      <vt:lpstr>A Confidence Interval for Means? (cont.)</vt:lpstr>
      <vt:lpstr>A Confidence Interval for Means? (cont.)</vt:lpstr>
      <vt:lpstr>Assumptions and Conditions</vt:lpstr>
      <vt:lpstr>Assumptions and Conditions (cont.)</vt:lpstr>
      <vt:lpstr>Assumptions and Conditions (cont.)</vt:lpstr>
      <vt:lpstr>Assumptions and Conditions (cont.)</vt:lpstr>
      <vt:lpstr>Finding t-Values By Hand</vt:lpstr>
      <vt:lpstr>Finding t-Values By Hand (cont.)</vt:lpstr>
      <vt:lpstr>Teaching Tip</vt:lpstr>
      <vt:lpstr>More Cautions About Interpreting Confidence Intervals</vt:lpstr>
      <vt:lpstr>More Cautions About Interpreting Confidence Intervals (cont.)</vt:lpstr>
      <vt:lpstr>More Cautions About Interpreting Confidence Intervals (cont.)</vt:lpstr>
      <vt:lpstr>Make a Picture, Make a Picture, Make a Picture</vt:lpstr>
      <vt:lpstr>A Test for the Mean</vt:lpstr>
      <vt:lpstr>Significance and Importance</vt:lpstr>
      <vt:lpstr>Intervals and Tests</vt:lpstr>
      <vt:lpstr>Intervals and Tests (cont.)</vt:lpstr>
      <vt:lpstr>Sample Size</vt:lpstr>
      <vt:lpstr>Sample Size (cont.)</vt:lpstr>
      <vt:lpstr>Teacher Tips</vt:lpstr>
      <vt:lpstr>Degrees of Freedom*</vt:lpstr>
      <vt:lpstr>What Can Go Wrong?</vt:lpstr>
      <vt:lpstr>What Can Go Wrong? (cont.)</vt:lpstr>
      <vt:lpstr>What Can Go Wrong? (cont.)</vt:lpstr>
      <vt:lpstr>What have we learned?</vt:lpstr>
      <vt:lpstr>What have we learned?</vt:lpstr>
      <vt:lpstr>AP Tips</vt:lpstr>
    </vt:vector>
  </TitlesOfParts>
  <Company>Copyright © 2010, 2007, 2004 Pearson Education,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23</dc:title>
  <dc:subject>Inferences About Means</dc:subject>
  <dc:creator>David Bock</dc:creator>
  <cp:lastModifiedBy>Christine Stavrou</cp:lastModifiedBy>
  <cp:revision>59</cp:revision>
  <cp:lastPrinted>2001-11-04T00:51:13Z</cp:lastPrinted>
  <dcterms:created xsi:type="dcterms:W3CDTF">2005-02-25T19:46:41Z</dcterms:created>
  <dcterms:modified xsi:type="dcterms:W3CDTF">2014-03-24T15:56:36Z</dcterms:modified>
</cp:coreProperties>
</file>