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9E56FBF5-0995-4E0D-AD0D-F3F1E1AD7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39C2616C-48BB-4D55-8788-3CF88E25E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B41-E716-4E74-82FA-8F03FAD4E446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4A3B9-275F-417F-ACA0-873EAE0E08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Chiller" pitchFamily="82" charset="0"/>
              </a:rPr>
              <a:t>Chapter 5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The Integumentary System</a:t>
            </a:r>
          </a:p>
          <a:p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77F67D3-E096-4F53-A8F7-DE1E0C72B17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b="1" dirty="0" err="1" smtClean="0">
                <a:latin typeface="Andalus" pitchFamily="2" charset="-78"/>
                <a:cs typeface="Andalus" pitchFamily="2" charset="-78"/>
              </a:rPr>
              <a:t>Basale</a:t>
            </a:r>
            <a:endParaRPr lang="en-US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19200"/>
            <a:ext cx="4343400" cy="5257800"/>
          </a:xfrm>
        </p:spPr>
        <p:txBody>
          <a:bodyPr/>
          <a:lstStyle/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Deepest single layer of epidermis </a:t>
            </a:r>
          </a:p>
          <a:p>
            <a:pPr lvl="1"/>
            <a:r>
              <a:rPr lang="en-US" sz="2000" dirty="0" err="1">
                <a:latin typeface="Andalus" pitchFamily="2" charset="-78"/>
                <a:cs typeface="Andalus" pitchFamily="2" charset="-78"/>
              </a:rPr>
              <a:t>merkel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 cells,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melanocytes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,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keratinocytes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 &amp; stem cells that divide repeatedly</a:t>
            </a:r>
          </a:p>
          <a:p>
            <a:pPr lvl="1"/>
            <a:r>
              <a:rPr lang="en-US" sz="2000" dirty="0" err="1">
                <a:latin typeface="Andalus" pitchFamily="2" charset="-78"/>
                <a:cs typeface="Andalus" pitchFamily="2" charset="-78"/>
              </a:rPr>
              <a:t>keratinocytes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 have a </a:t>
            </a:r>
            <a:r>
              <a:rPr lang="en-US" sz="2000" dirty="0" smtClean="0">
                <a:latin typeface="Andalus" pitchFamily="2" charset="-78"/>
                <a:cs typeface="Andalus" pitchFamily="2" charset="-78"/>
              </a:rPr>
              <a:t>cytoskeleton</a:t>
            </a:r>
            <a:endParaRPr lang="en-US" sz="2000" dirty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Cells attached to each other &amp; to basement </a:t>
            </a:r>
            <a:r>
              <a:rPr lang="en-US" sz="2000" dirty="0" smtClean="0">
                <a:latin typeface="Andalus" pitchFamily="2" charset="-78"/>
                <a:cs typeface="Andalus" pitchFamily="2" charset="-78"/>
              </a:rPr>
              <a:t>membrane</a:t>
            </a:r>
          </a:p>
          <a:p>
            <a:pPr lvl="1">
              <a:buNone/>
            </a:pPr>
            <a:endParaRPr lang="en-US" sz="2000" dirty="0">
              <a:latin typeface="Andalus" pitchFamily="2" charset="-78"/>
              <a:cs typeface="Andalus" pitchFamily="2" charset="-78"/>
            </a:endParaRPr>
          </a:p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When </a:t>
            </a:r>
            <a:r>
              <a:rPr lang="en-US" sz="2000" dirty="0" smtClean="0">
                <a:latin typeface="Andalus" pitchFamily="2" charset="-78"/>
                <a:cs typeface="Andalus" pitchFamily="2" charset="-78"/>
              </a:rPr>
              <a:t>this 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germinal portion of the epidermis is destroyed, new skin cannot regenerate with a </a:t>
            </a:r>
            <a:r>
              <a:rPr lang="en-US" sz="2000" i="1" dirty="0">
                <a:latin typeface="Andalus" pitchFamily="2" charset="-78"/>
                <a:cs typeface="Andalus" pitchFamily="2" charset="-78"/>
              </a:rPr>
              <a:t>skin graft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.</a:t>
            </a:r>
            <a:endParaRPr lang="en-US" sz="2000" b="1" dirty="0">
              <a:latin typeface="Andalus" pitchFamily="2" charset="-78"/>
              <a:cs typeface="Andalus" pitchFamily="2" charset="-78"/>
            </a:endParaRPr>
          </a:p>
          <a:p>
            <a:endParaRPr lang="en-US" sz="2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480AEB-10CD-4B55-A4B8-CF7D4D45DD99}" type="slidenum">
              <a:rPr lang="en-US"/>
              <a:pPr/>
              <a:t>10</a:t>
            </a:fld>
            <a:endParaRPr lang="en-US"/>
          </a:p>
        </p:txBody>
      </p:sp>
      <p:pic>
        <p:nvPicPr>
          <p:cNvPr id="389124" name="Picture 4" descr="w0117-nc"/>
          <p:cNvPicPr>
            <a:picLocks noChangeAspect="1" noChangeArrowheads="1"/>
          </p:cNvPicPr>
          <p:nvPr/>
        </p:nvPicPr>
        <p:blipFill>
          <a:blip r:embed="rId2" cstate="print"/>
          <a:srcRect l="42719" b="6828"/>
          <a:stretch>
            <a:fillRect/>
          </a:stretch>
        </p:blipFill>
        <p:spPr bwMode="auto">
          <a:xfrm>
            <a:off x="228600" y="1371600"/>
            <a:ext cx="4343400" cy="5181600"/>
          </a:xfrm>
          <a:prstGeom prst="rect">
            <a:avLst/>
          </a:prstGeom>
          <a:noFill/>
        </p:spPr>
      </p:pic>
      <p:sp>
        <p:nvSpPr>
          <p:cNvPr id="389125" name="Oval 5"/>
          <p:cNvSpPr>
            <a:spLocks noChangeArrowheads="1"/>
          </p:cNvSpPr>
          <p:nvPr/>
        </p:nvSpPr>
        <p:spPr bwMode="auto">
          <a:xfrm>
            <a:off x="3810000" y="5562600"/>
            <a:ext cx="762000" cy="533400"/>
          </a:xfrm>
          <a:prstGeom prst="ellips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b="1" dirty="0" err="1" smtClean="0">
                <a:latin typeface="Andalus" pitchFamily="2" charset="-78"/>
                <a:cs typeface="Andalus" pitchFamily="2" charset="-78"/>
              </a:rPr>
              <a:t>Spinosum</a:t>
            </a:r>
            <a:endParaRPr lang="en-US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95400"/>
            <a:ext cx="4267200" cy="4114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ndalus" pitchFamily="2" charset="-78"/>
                <a:cs typeface="Andalus" pitchFamily="2" charset="-78"/>
              </a:rPr>
              <a:t>provides strength and flexibility to the skin 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8 to 10 cell layers are held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together</a:t>
            </a:r>
            <a:endParaRPr lang="en-US" dirty="0">
              <a:latin typeface="Andalus" pitchFamily="2" charset="-78"/>
              <a:cs typeface="Andalus" pitchFamily="2" charset="-78"/>
            </a:endParaRPr>
          </a:p>
          <a:p>
            <a:r>
              <a:rPr lang="en-US" dirty="0" smtClean="0">
                <a:latin typeface="Andalus" pitchFamily="2" charset="-78"/>
                <a:cs typeface="Andalus" pitchFamily="2" charset="-78"/>
              </a:rPr>
              <a:t>Melanin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is taken in by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keratinocytes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(by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phagocytosis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) from nearby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melanocytes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A56AA9-863C-49D9-BC4E-E3BCC2AADE1B}" type="slidenum">
              <a:rPr lang="en-US"/>
              <a:pPr/>
              <a:t>11</a:t>
            </a:fld>
            <a:endParaRPr lang="en-US"/>
          </a:p>
        </p:txBody>
      </p:sp>
      <p:pic>
        <p:nvPicPr>
          <p:cNvPr id="390148" name="Picture 4" descr="w0117-nc"/>
          <p:cNvPicPr>
            <a:picLocks noChangeAspect="1" noChangeArrowheads="1"/>
          </p:cNvPicPr>
          <p:nvPr/>
        </p:nvPicPr>
        <p:blipFill>
          <a:blip r:embed="rId2" cstate="print"/>
          <a:srcRect l="42719" b="6828"/>
          <a:stretch>
            <a:fillRect/>
          </a:stretch>
        </p:blipFill>
        <p:spPr bwMode="auto">
          <a:xfrm>
            <a:off x="0" y="1371600"/>
            <a:ext cx="4572000" cy="5105400"/>
          </a:xfrm>
          <a:prstGeom prst="rect">
            <a:avLst/>
          </a:prstGeom>
          <a:noFill/>
        </p:spPr>
      </p:pic>
      <p:sp>
        <p:nvSpPr>
          <p:cNvPr id="390149" name="Oval 5"/>
          <p:cNvSpPr>
            <a:spLocks noChangeArrowheads="1"/>
          </p:cNvSpPr>
          <p:nvPr/>
        </p:nvSpPr>
        <p:spPr bwMode="auto">
          <a:xfrm>
            <a:off x="3810000" y="4114800"/>
            <a:ext cx="762000" cy="533400"/>
          </a:xfrm>
          <a:prstGeom prst="ellips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b="1" dirty="0" err="1">
                <a:latin typeface="Andalus" pitchFamily="2" charset="-78"/>
                <a:cs typeface="Andalus" pitchFamily="2" charset="-78"/>
              </a:rPr>
              <a:t>Granulosum</a:t>
            </a:r>
            <a:endParaRPr lang="en-US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86200" cy="4114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ndalus" pitchFamily="2" charset="-78"/>
                <a:cs typeface="Andalus" pitchFamily="2" charset="-78"/>
              </a:rPr>
              <a:t>transition between the deeper, metabolically active strata and the dead cells of the more superficial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strata</a:t>
            </a:r>
          </a:p>
          <a:p>
            <a:pPr>
              <a:buNone/>
            </a:pPr>
            <a:endParaRPr lang="en-US" sz="2400" b="1" dirty="0">
              <a:latin typeface="Andalus" pitchFamily="2" charset="-78"/>
              <a:cs typeface="Andalus" pitchFamily="2" charset="-78"/>
            </a:endParaRPr>
          </a:p>
          <a:p>
            <a:r>
              <a:rPr lang="en-US" sz="2400" dirty="0">
                <a:latin typeface="Andalus" pitchFamily="2" charset="-78"/>
                <a:cs typeface="Andalus" pitchFamily="2" charset="-78"/>
              </a:rPr>
              <a:t>3-5 layers of flat dying cells that show nuclear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degeneration</a:t>
            </a:r>
            <a:endParaRPr lang="en-US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FB6719-1CFE-460E-9140-A17D598F46EF}" type="slidenum">
              <a:rPr lang="en-US"/>
              <a:pPr/>
              <a:t>12</a:t>
            </a:fld>
            <a:endParaRPr lang="en-US"/>
          </a:p>
        </p:txBody>
      </p:sp>
      <p:pic>
        <p:nvPicPr>
          <p:cNvPr id="391172" name="Picture 4" descr="w0117-nc"/>
          <p:cNvPicPr>
            <a:picLocks noChangeAspect="1" noChangeArrowheads="1"/>
          </p:cNvPicPr>
          <p:nvPr/>
        </p:nvPicPr>
        <p:blipFill>
          <a:blip r:embed="rId2" cstate="print"/>
          <a:srcRect l="42719" b="6828"/>
          <a:stretch>
            <a:fillRect/>
          </a:stretch>
        </p:blipFill>
        <p:spPr bwMode="auto">
          <a:xfrm>
            <a:off x="0" y="1558925"/>
            <a:ext cx="4572000" cy="4537075"/>
          </a:xfrm>
          <a:prstGeom prst="rect">
            <a:avLst/>
          </a:prstGeom>
          <a:noFill/>
        </p:spPr>
      </p:pic>
      <p:sp>
        <p:nvSpPr>
          <p:cNvPr id="391173" name="Oval 5"/>
          <p:cNvSpPr>
            <a:spLocks noChangeArrowheads="1"/>
          </p:cNvSpPr>
          <p:nvPr/>
        </p:nvSpPr>
        <p:spPr bwMode="auto">
          <a:xfrm>
            <a:off x="3810000" y="2895600"/>
            <a:ext cx="838200" cy="609600"/>
          </a:xfrm>
          <a:prstGeom prst="ellips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INTRODUCTION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ndalus" pitchFamily="2" charset="-78"/>
                <a:cs typeface="Andalus" pitchFamily="2" charset="-78"/>
              </a:rPr>
              <a:t>The skin and its accessory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structures; hair, nails &amp; glands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make up the integumentary system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endParaRPr lang="en-US" dirty="0">
              <a:latin typeface="Andalus" pitchFamily="2" charset="-78"/>
              <a:cs typeface="Andalus" pitchFamily="2" charset="-78"/>
            </a:endParaRPr>
          </a:p>
          <a:p>
            <a:r>
              <a:rPr lang="en-US" dirty="0">
                <a:latin typeface="Andalus" pitchFamily="2" charset="-78"/>
                <a:cs typeface="Andalus" pitchFamily="2" charset="-78"/>
              </a:rPr>
              <a:t>The integumentary system functions to guard the body’s physical and biochemical integrity, maintain a constant body temperature, and provide sensory information about the surrounding environment.</a:t>
            </a:r>
            <a:endParaRPr lang="en-US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19FD-D7DB-431D-A75B-571241ED5F6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ndalus" pitchFamily="2" charset="-78"/>
                <a:cs typeface="Andalus" pitchFamily="2" charset="-78"/>
              </a:rPr>
              <a:t>Chapter 5</a:t>
            </a:r>
            <a:br>
              <a:rPr lang="en-US" sz="4800" b="1" dirty="0">
                <a:latin typeface="Andalus" pitchFamily="2" charset="-78"/>
                <a:cs typeface="Andalus" pitchFamily="2" charset="-78"/>
              </a:rPr>
            </a:br>
            <a:r>
              <a:rPr lang="en-US" sz="4800" b="1" dirty="0">
                <a:latin typeface="Andalus" pitchFamily="2" charset="-78"/>
                <a:cs typeface="Andalus" pitchFamily="2" charset="-78"/>
              </a:rPr>
              <a:t>The Integumentary System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905000"/>
            <a:ext cx="3581400" cy="4114800"/>
          </a:xfrm>
        </p:spPr>
        <p:txBody>
          <a:bodyPr/>
          <a:lstStyle/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Skin and its accessory structures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structure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function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growth and repair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development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aging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disorders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Principles of Human Anatomy and Physiology, 11e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0B503-AE5E-4320-A9E5-004F63217D59}" type="slidenum">
              <a:rPr lang="en-US"/>
              <a:pPr/>
              <a:t>3</a:t>
            </a:fld>
            <a:endParaRPr lang="en-US"/>
          </a:p>
        </p:txBody>
      </p:sp>
      <p:pic>
        <p:nvPicPr>
          <p:cNvPr id="384004" name="Picture 4" descr="w0115a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6019800" cy="5486400"/>
          </a:xfrm>
          <a:prstGeom prst="rect">
            <a:avLst/>
          </a:prstGeom>
          <a:noFill/>
        </p:spPr>
      </p:pic>
      <p:pic>
        <p:nvPicPr>
          <p:cNvPr id="384005" name="Picture 5" descr="wiley_tab_ch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755650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General Anatomy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1828800"/>
            <a:ext cx="41148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A large organ composed of all 4 tissue types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22 square feet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1-2 mm thick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Weight 10 lbs.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01FAA-9C2D-4FCF-B5C9-7E62C38AD649}" type="slidenum">
              <a:rPr lang="en-US"/>
              <a:pPr/>
              <a:t>4</a:t>
            </a:fld>
            <a:endParaRPr lang="en-US"/>
          </a:p>
        </p:txBody>
      </p:sp>
      <p:pic>
        <p:nvPicPr>
          <p:cNvPr id="385028" name="Picture 4" descr="w0115a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4419600" cy="43386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ndalus" pitchFamily="2" charset="-78"/>
                <a:cs typeface="Andalus" pitchFamily="2" charset="-78"/>
              </a:rPr>
              <a:t>STRUCTURE OF THE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SKIN</a:t>
            </a:r>
            <a:endParaRPr lang="en-US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219200"/>
            <a:ext cx="5486400" cy="5334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The superficial portion of the skin is the </a:t>
            </a:r>
            <a:r>
              <a:rPr lang="en-US" b="1" i="1" dirty="0">
                <a:latin typeface="Andalus" pitchFamily="2" charset="-78"/>
                <a:cs typeface="Andalus" pitchFamily="2" charset="-78"/>
              </a:rPr>
              <a:t>epidermis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 and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is composed of epithelial tissue.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The deeper layer of the skin is the </a:t>
            </a:r>
            <a:r>
              <a:rPr lang="en-US" b="1" i="1" dirty="0">
                <a:latin typeface="Andalus" pitchFamily="2" charset="-78"/>
                <a:cs typeface="Andalus" pitchFamily="2" charset="-78"/>
              </a:rPr>
              <a:t>dermis</a:t>
            </a:r>
            <a:r>
              <a:rPr lang="en-US" i="1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i="1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and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is primarily composed of connective tissue.</a:t>
            </a:r>
            <a:endParaRPr lang="en-US" b="1" dirty="0">
              <a:latin typeface="Andalus" pitchFamily="2" charset="-78"/>
              <a:cs typeface="Andalus" pitchFamily="2" charset="-7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Deep to the dermis is the </a:t>
            </a:r>
            <a:r>
              <a:rPr lang="en-US" b="1" i="1" dirty="0">
                <a:latin typeface="Andalus" pitchFamily="2" charset="-78"/>
                <a:cs typeface="Andalus" pitchFamily="2" charset="-78"/>
              </a:rPr>
              <a:t>subcutaneous layer</a:t>
            </a:r>
            <a:r>
              <a:rPr lang="en-US" b="1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b="1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or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hypodermis. (</a:t>
            </a:r>
            <a:r>
              <a:rPr lang="en-US" i="1" dirty="0">
                <a:latin typeface="Andalus" pitchFamily="2" charset="-78"/>
                <a:cs typeface="Andalus" pitchFamily="2" charset="-78"/>
              </a:rPr>
              <a:t>not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a part of the skin)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ndalus" pitchFamily="2" charset="-78"/>
                <a:cs typeface="Andalus" pitchFamily="2" charset="-78"/>
              </a:rPr>
              <a:t>It </a:t>
            </a:r>
            <a:r>
              <a:rPr lang="en-US" sz="2600" i="1" dirty="0">
                <a:latin typeface="Andalus" pitchFamily="2" charset="-78"/>
                <a:cs typeface="Andalus" pitchFamily="2" charset="-78"/>
              </a:rPr>
              <a:t>consists</a:t>
            </a:r>
            <a:r>
              <a:rPr lang="en-US" sz="2600" dirty="0">
                <a:latin typeface="Andalus" pitchFamily="2" charset="-78"/>
                <a:cs typeface="Andalus" pitchFamily="2" charset="-78"/>
              </a:rPr>
              <a:t> of </a:t>
            </a:r>
            <a:r>
              <a:rPr lang="en-US" sz="2600" dirty="0" err="1">
                <a:latin typeface="Andalus" pitchFamily="2" charset="-78"/>
                <a:cs typeface="Andalus" pitchFamily="2" charset="-78"/>
              </a:rPr>
              <a:t>areolar</a:t>
            </a:r>
            <a:r>
              <a:rPr lang="en-US" sz="2600" dirty="0">
                <a:latin typeface="Andalus" pitchFamily="2" charset="-78"/>
                <a:cs typeface="Andalus" pitchFamily="2" charset="-78"/>
              </a:rPr>
              <a:t> and adipose tissue.</a:t>
            </a:r>
            <a:endParaRPr lang="en-US" sz="2600" b="1" dirty="0">
              <a:latin typeface="Andalus" pitchFamily="2" charset="-78"/>
              <a:cs typeface="Andalus" pitchFamily="2" charset="-78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ndalus" pitchFamily="2" charset="-78"/>
                <a:cs typeface="Andalus" pitchFamily="2" charset="-78"/>
              </a:rPr>
              <a:t>fat storage, an area for blood vessel passage, and an area of pressure-sensing nerve endings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EA0-8736-4BFB-AC6A-97ACCE4D39B1}" type="slidenum">
              <a:rPr lang="en-US"/>
              <a:pPr/>
              <a:t>5</a:t>
            </a:fld>
            <a:endParaRPr lang="en-US"/>
          </a:p>
        </p:txBody>
      </p:sp>
      <p:pic>
        <p:nvPicPr>
          <p:cNvPr id="355332" name="Picture 4" descr="w0115a-nc"/>
          <p:cNvPicPr>
            <a:picLocks noChangeAspect="1" noChangeArrowheads="1"/>
          </p:cNvPicPr>
          <p:nvPr/>
        </p:nvPicPr>
        <p:blipFill>
          <a:blip r:embed="rId2" cstate="print"/>
          <a:srcRect l="19048"/>
          <a:stretch>
            <a:fillRect/>
          </a:stretch>
        </p:blipFill>
        <p:spPr bwMode="auto">
          <a:xfrm>
            <a:off x="304800" y="1219200"/>
            <a:ext cx="3200400" cy="5257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Overview of Epidermis</a:t>
            </a:r>
            <a:endParaRPr lang="en-US" sz="2400" b="1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4953000"/>
            <a:ext cx="8077200" cy="1676400"/>
          </a:xfrm>
        </p:spPr>
        <p:txBody>
          <a:bodyPr/>
          <a:lstStyle/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Stratified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squamous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 epithelium</a:t>
            </a:r>
          </a:p>
          <a:p>
            <a:pPr lvl="1"/>
            <a:r>
              <a:rPr lang="en-US" sz="2000" dirty="0" err="1">
                <a:latin typeface="Andalus" pitchFamily="2" charset="-78"/>
                <a:cs typeface="Andalus" pitchFamily="2" charset="-78"/>
              </a:rPr>
              <a:t>avascular</a:t>
            </a:r>
            <a:r>
              <a:rPr lang="en-US" sz="2000" dirty="0">
                <a:latin typeface="Andalus" pitchFamily="2" charset="-78"/>
                <a:cs typeface="Andalus" pitchFamily="2" charset="-78"/>
              </a:rPr>
              <a:t> (contains no blood vessels)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4 types of cells</a:t>
            </a:r>
          </a:p>
          <a:p>
            <a:pPr lvl="1"/>
            <a:r>
              <a:rPr lang="en-US" sz="2000" dirty="0">
                <a:latin typeface="Andalus" pitchFamily="2" charset="-78"/>
                <a:cs typeface="Andalus" pitchFamily="2" charset="-78"/>
              </a:rPr>
              <a:t>5 distinct strata (layers) of cells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4DBADB-BE74-43D7-AD3E-AEC76F17513C}" type="slidenum">
              <a:rPr lang="en-US"/>
              <a:pPr/>
              <a:t>6</a:t>
            </a:fld>
            <a:endParaRPr lang="en-US"/>
          </a:p>
        </p:txBody>
      </p:sp>
      <p:pic>
        <p:nvPicPr>
          <p:cNvPr id="386052" name="Picture 4" descr="w0117-nc"/>
          <p:cNvPicPr>
            <a:picLocks noChangeAspect="1" noChangeArrowheads="1"/>
          </p:cNvPicPr>
          <p:nvPr/>
        </p:nvPicPr>
        <p:blipFill>
          <a:blip r:embed="rId2" cstate="print"/>
          <a:srcRect b="6828"/>
          <a:stretch>
            <a:fillRect/>
          </a:stretch>
        </p:blipFill>
        <p:spPr bwMode="auto">
          <a:xfrm>
            <a:off x="533400" y="641350"/>
            <a:ext cx="7848600" cy="4159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dalus" pitchFamily="2" charset="-78"/>
                <a:cs typeface="Andalus" pitchFamily="2" charset="-78"/>
              </a:rPr>
              <a:t>Four Principle Cells of the Epidermis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u="sng" dirty="0" err="1">
                <a:latin typeface="Bell MT" pitchFamily="18" charset="0"/>
                <a:cs typeface="Andalus" pitchFamily="2" charset="-78"/>
              </a:rPr>
              <a:t>K</a:t>
            </a:r>
            <a:r>
              <a:rPr lang="en-US" b="1" i="1" u="sng" dirty="0" err="1" smtClean="0">
                <a:latin typeface="Bell MT" pitchFamily="18" charset="0"/>
                <a:cs typeface="Andalus" pitchFamily="2" charset="-78"/>
              </a:rPr>
              <a:t>eratinocytes</a:t>
            </a:r>
            <a:endParaRPr lang="en-US" b="1" i="1" u="sng" dirty="0">
              <a:latin typeface="Bell MT" pitchFamily="18" charset="0"/>
              <a:cs typeface="Andalus" pitchFamily="2" charset="-78"/>
            </a:endParaRPr>
          </a:p>
          <a:p>
            <a:pPr lvl="1"/>
            <a:r>
              <a:rPr lang="en-US" dirty="0"/>
              <a:t>produce the protein keratin, which helps protect the skin and underlying tissue from heat, microbes, and </a:t>
            </a:r>
            <a:r>
              <a:rPr lang="en-US" dirty="0" smtClean="0"/>
              <a:t>chemicals; </a:t>
            </a:r>
            <a:r>
              <a:rPr lang="en-US" dirty="0"/>
              <a:t>and lamellar granules, which release a waterproof sealant </a:t>
            </a:r>
          </a:p>
          <a:p>
            <a:r>
              <a:rPr lang="en-US" b="1" i="1" u="sng" dirty="0" err="1" smtClean="0">
                <a:latin typeface="Bell MT" pitchFamily="18" charset="0"/>
                <a:cs typeface="Andalus" pitchFamily="2" charset="-78"/>
              </a:rPr>
              <a:t>Melanocytes</a:t>
            </a:r>
            <a:endParaRPr lang="en-US" b="1" i="1" u="sng" dirty="0">
              <a:latin typeface="Bell MT" pitchFamily="18" charset="0"/>
              <a:cs typeface="Andalus" pitchFamily="2" charset="-78"/>
            </a:endParaRPr>
          </a:p>
          <a:p>
            <a:pPr lvl="1"/>
            <a:r>
              <a:rPr lang="en-US" dirty="0"/>
              <a:t>produce the pigment melanin which contributes to skin color and absorbs damaging ultraviolet (UV) light</a:t>
            </a:r>
          </a:p>
          <a:p>
            <a:r>
              <a:rPr lang="en-US" b="1" i="1" u="sng" dirty="0" err="1">
                <a:latin typeface="Bell MT" pitchFamily="18" charset="0"/>
                <a:cs typeface="Andalus" pitchFamily="2" charset="-78"/>
              </a:rPr>
              <a:t>Langerhans</a:t>
            </a:r>
            <a:r>
              <a:rPr lang="en-US" b="1" i="1" u="sng" dirty="0">
                <a:latin typeface="Bell MT" pitchFamily="18" charset="0"/>
                <a:cs typeface="Andalus" pitchFamily="2" charset="-78"/>
              </a:rPr>
              <a:t> cells </a:t>
            </a:r>
          </a:p>
          <a:p>
            <a:pPr lvl="1"/>
            <a:r>
              <a:rPr lang="fr-FR" dirty="0" err="1"/>
              <a:t>derived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bone</a:t>
            </a:r>
            <a:r>
              <a:rPr lang="fr-FR" dirty="0"/>
              <a:t> </a:t>
            </a:r>
            <a:r>
              <a:rPr lang="fr-FR" dirty="0" err="1"/>
              <a:t>marrow</a:t>
            </a:r>
            <a:endParaRPr lang="fr-FR" dirty="0"/>
          </a:p>
          <a:p>
            <a:pPr lvl="1"/>
            <a:r>
              <a:rPr lang="fr-FR" dirty="0" err="1"/>
              <a:t>participate</a:t>
            </a:r>
            <a:r>
              <a:rPr lang="fr-FR" dirty="0"/>
              <a:t> in immune </a:t>
            </a:r>
            <a:r>
              <a:rPr lang="fr-FR" dirty="0" err="1"/>
              <a:t>response</a:t>
            </a:r>
            <a:endParaRPr lang="fr-FR" b="1" dirty="0"/>
          </a:p>
          <a:p>
            <a:r>
              <a:rPr lang="en-US" b="1" i="1" u="sng" dirty="0">
                <a:latin typeface="Bell MT" pitchFamily="18" charset="0"/>
              </a:rPr>
              <a:t>Merkel </a:t>
            </a:r>
            <a:r>
              <a:rPr lang="en-US" b="1" i="1" u="sng" dirty="0" smtClean="0">
                <a:latin typeface="Bell MT" pitchFamily="18" charset="0"/>
              </a:rPr>
              <a:t>cells</a:t>
            </a:r>
            <a:endParaRPr lang="en-US" b="1" u="sng" dirty="0">
              <a:latin typeface="Bell MT" pitchFamily="18" charset="0"/>
            </a:endParaRPr>
          </a:p>
          <a:p>
            <a:pPr lvl="1"/>
            <a:r>
              <a:rPr lang="en-US" dirty="0"/>
              <a:t>contact a sensory structure called a tactile (Merkel) disc and function in the sensation of </a:t>
            </a:r>
            <a:r>
              <a:rPr lang="en-US" dirty="0" smtClean="0"/>
              <a:t>touch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1CD-4423-464E-8768-106C711F11F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Layers of the Epidermis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ndalus" pitchFamily="2" charset="-78"/>
                <a:cs typeface="Andalus" pitchFamily="2" charset="-78"/>
              </a:rPr>
              <a:t>There are four or five layers of the epidermis, depending upon the degree of friction and mechanical pressure applied to the skin. </a:t>
            </a:r>
          </a:p>
          <a:p>
            <a:r>
              <a:rPr lang="en-US" dirty="0">
                <a:latin typeface="Andalus" pitchFamily="2" charset="-78"/>
                <a:cs typeface="Andalus" pitchFamily="2" charset="-78"/>
              </a:rPr>
              <a:t>From deepest to most superficial the layers of the epidermis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are:</a:t>
            </a:r>
            <a:endParaRPr lang="en-US" dirty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basale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(stratum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germinativum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)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spinosum</a:t>
            </a:r>
            <a:endParaRPr lang="en-US" dirty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granulosum</a:t>
            </a:r>
            <a:endParaRPr lang="en-US" dirty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dirty="0" err="1">
                <a:latin typeface="Andalus" pitchFamily="2" charset="-78"/>
                <a:cs typeface="Andalus" pitchFamily="2" charset="-78"/>
              </a:rPr>
              <a:t>lucidum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(only in palms and soles)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stratum corneum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8109-56F7-4E53-9FE5-86E435C0BBE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</p:spPr>
        <p:txBody>
          <a:bodyPr>
            <a:noAutofit/>
          </a:bodyPr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Layers (Strata) of the Epidermis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914400"/>
            <a:ext cx="2819400" cy="4114800"/>
          </a:xfrm>
        </p:spPr>
        <p:txBody>
          <a:bodyPr/>
          <a:lstStyle/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Stratum corneum</a:t>
            </a:r>
          </a:p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lucidum</a:t>
            </a:r>
            <a:endParaRPr lang="en-US" sz="2000" dirty="0">
              <a:latin typeface="Andalus" pitchFamily="2" charset="-78"/>
              <a:cs typeface="Andalus" pitchFamily="2" charset="-78"/>
            </a:endParaRPr>
          </a:p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granulosum</a:t>
            </a:r>
            <a:endParaRPr lang="en-US" sz="2000" dirty="0">
              <a:latin typeface="Andalus" pitchFamily="2" charset="-78"/>
              <a:cs typeface="Andalus" pitchFamily="2" charset="-78"/>
            </a:endParaRPr>
          </a:p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spinosum</a:t>
            </a:r>
            <a:endParaRPr lang="en-US" sz="2000" dirty="0">
              <a:latin typeface="Andalus" pitchFamily="2" charset="-78"/>
              <a:cs typeface="Andalus" pitchFamily="2" charset="-78"/>
            </a:endParaRPr>
          </a:p>
          <a:p>
            <a:r>
              <a:rPr lang="en-US" sz="2000" dirty="0">
                <a:latin typeface="Andalus" pitchFamily="2" charset="-78"/>
                <a:cs typeface="Andalus" pitchFamily="2" charset="-78"/>
              </a:rPr>
              <a:t>Stratum </a:t>
            </a:r>
            <a:r>
              <a:rPr lang="en-US" sz="2000" dirty="0" err="1">
                <a:latin typeface="Andalus" pitchFamily="2" charset="-78"/>
                <a:cs typeface="Andalus" pitchFamily="2" charset="-78"/>
              </a:rPr>
              <a:t>basale</a:t>
            </a:r>
            <a:endParaRPr lang="en-US" sz="2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98672-374B-4F14-A8BE-68448571CD89}" type="slidenum">
              <a:rPr lang="en-US"/>
              <a:pPr/>
              <a:t>9</a:t>
            </a:fld>
            <a:endParaRPr lang="en-US"/>
          </a:p>
        </p:txBody>
      </p:sp>
      <p:pic>
        <p:nvPicPr>
          <p:cNvPr id="388100" name="Picture 4" descr="170365"/>
          <p:cNvPicPr>
            <a:picLocks noChangeAspect="1" noChangeArrowheads="1"/>
          </p:cNvPicPr>
          <p:nvPr/>
        </p:nvPicPr>
        <p:blipFill>
          <a:blip r:embed="rId2" cstate="print"/>
          <a:srcRect b="12000"/>
          <a:stretch>
            <a:fillRect/>
          </a:stretch>
        </p:blipFill>
        <p:spPr bwMode="auto">
          <a:xfrm>
            <a:off x="0" y="1295400"/>
            <a:ext cx="5195887" cy="5562600"/>
          </a:xfrm>
          <a:prstGeom prst="rect">
            <a:avLst/>
          </a:prstGeom>
          <a:noFill/>
        </p:spPr>
      </p:pic>
      <p:pic>
        <p:nvPicPr>
          <p:cNvPr id="388101" name="Picture 5" descr="w0116-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895600"/>
            <a:ext cx="3157537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5</vt:lpstr>
      <vt:lpstr>INTRODUCTION</vt:lpstr>
      <vt:lpstr>Chapter 5 The Integumentary System</vt:lpstr>
      <vt:lpstr>General Anatomy</vt:lpstr>
      <vt:lpstr>STRUCTURE OF THE SKIN</vt:lpstr>
      <vt:lpstr>Overview of Epidermis</vt:lpstr>
      <vt:lpstr>Four Principle Cells of the Epidermis  </vt:lpstr>
      <vt:lpstr>Layers of the Epidermis</vt:lpstr>
      <vt:lpstr>Layers (Strata) of the Epidermis</vt:lpstr>
      <vt:lpstr>Stratum Basale</vt:lpstr>
      <vt:lpstr>Stratum Spinosum</vt:lpstr>
      <vt:lpstr>Stratum Granulosum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Carol R. Andrews</dc:creator>
  <cp:lastModifiedBy>Carol R. Andrews</cp:lastModifiedBy>
  <cp:revision>1</cp:revision>
  <dcterms:created xsi:type="dcterms:W3CDTF">2019-04-11T16:39:13Z</dcterms:created>
  <dcterms:modified xsi:type="dcterms:W3CDTF">2019-04-11T16:39:46Z</dcterms:modified>
</cp:coreProperties>
</file>