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3" r:id="rId2"/>
    <p:sldId id="29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30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1" autoAdjust="0"/>
    <p:restoredTop sz="95341" autoAdjust="0"/>
  </p:normalViewPr>
  <p:slideViewPr>
    <p:cSldViewPr snapToGrid="0">
      <p:cViewPr varScale="1">
        <p:scale>
          <a:sx n="63" d="100"/>
          <a:sy n="63" d="100"/>
        </p:scale>
        <p:origin x="-120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172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0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020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169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459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00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273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675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1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81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45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24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12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57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7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7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88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20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N9duWraTdAhVRn-AKHXYOBrQQjRx6BAgBEAU&amp;url=https://parsonscollegemuseum.com/flashcards/7-a-populism/&amp;psig=AOvVaw36Tqc5r8dZdoT4dyQ1RBzB&amp;ust=15362536892408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24L7orqTdAhXLm-AKHT-7D8UQjRx6BAgBEAU&amp;url=https://www.gilderlehrman.org/content/grange-movement-1875&amp;psig=AOvVaw36Tqc5r8dZdoT4dyQ1RBzB&amp;ust=1536253689240804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rct=j&amp;q=&amp;esrc=s&amp;source=images&amp;cd=&amp;cad=rja&amp;uact=8&amp;ved=2ahUKEwj_16-xraTdAhXQnuAKHZ8oBZsQjRx6BAgBEAU&amp;url=http://pembebasan.org/664d9b76f6902dfff1d55f5d39aff669/&amp;psig=AOvVaw36Tqc5r8dZdoT4dyQ1RBzB&amp;ust=15362536892408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l_fyLr6TdAhWrct8KHVGpA8YQjRx6BAgBEAU&amp;url=https://www.sutori.com/item/interstate-commerce-act-a96c&amp;psig=AOvVaw2CG7uNqGcyoPwA6LEJgi02&amp;ust=15362542161180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google.com/url?sa=i&amp;rct=j&amp;q=&amp;esrc=s&amp;source=images&amp;cd=&amp;cad=rja&amp;uact=8&amp;ved=2ahUKEwiZt_mer6TdAhVjTt8KHS4HBu4QjRx6BAgBEAU&amp;url=https://en.wikipedia.org/wiki/Interstate_Commerce_Commission&amp;psig=AOvVaw2CG7uNqGcyoPwA6LEJgi02&amp;ust=153625421611805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/url?sa=i&amp;rct=j&amp;q=&amp;esrc=s&amp;source=images&amp;cd=&amp;cad=rja&amp;uact=8&amp;ved=2ahUKEwj9h9yzr6TdAhWQVt8KHfwhC54QjRx6BAgBEAU&amp;url=https://en.wikipedia.org/wiki/Panic_of_1893&amp;psig=AOvVaw05xrBdAapXbImmbCFnWM2z&amp;ust=15362543034181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url?sa=i&amp;rct=j&amp;q=&amp;esrc=s&amp;source=images&amp;cd=&amp;cad=rja&amp;uact=8&amp;ved=2ahUKEwjik_nLr6TdAhVthOAKHXHpB5gQjRx6BAgBEAU&amp;url=http://historydaily.org/panic-of-1893&amp;psig=AOvVaw05xrBdAapXbImmbCFnWM2z&amp;ust=15362543034181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Y-tXWk6TdAhWOdN8KHcCBCW4QjRx6BAgBEAU&amp;url=https://urbanizationsweenada.weebly.com/railroad.html&amp;psig=AOvVaw0Qwzgd0MKJWowNhBVBNC_I&amp;ust=153624683407217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iHkoeDlKTdAhXtmeAKHQa7A-wQjRx6BAgBEAU&amp;url=https://walsallpropertyblog.com/2015/07/19/buy-to-let-in-walsall-its-all-about-supply-and-demand/&amp;psig=AOvVaw2ZCNO4GUefis9mdKcR4GqA&amp;ust=15362469464660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rct=j&amp;q=&amp;esrc=s&amp;source=images&amp;cd=&amp;cad=rja&amp;uact=8&amp;ved=2ahUKEwigqYCilKTdAhWoc98KHdbRB18QjRx6BAgBEAU&amp;url=http://thejemproject.weebly.com/industrialization.html&amp;psig=AOvVaw0C0xMU5Wuvc6t1tmz9a2CH&amp;ust=15362470133777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2ahUKEwiP1ZXTlKTdAhWIVt8KHWCkDCsQjRx6BAgBEAU&amp;url=https://www.nature.org/ourinitiatives/regions/northamerica/unitedstates/florida/explore/the-11-billion-question-can-the-florida-keys-adapt-to-sea-level-rise.xml&amp;psig=AOvVaw1H4KJwbM4Jivp6L_booZgT&amp;ust=15362470902002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jxso3xlKTdAhVmRN8KHeDwBqwQjRx6BAgBEAU&amp;url=https://en.wikipedia.org/wiki/Union_Stock_Yards&amp;psig=AOvVaw37INOgNcXi7f3Q2AQqM2pQ&amp;ust=153624716786819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Nzqj3l6TdAhUOnOAKHVVtB54QjRx6BAgBEAU&amp;url=https://www.sutori.com/story/george-pullman-4506&amp;psig=AOvVaw3rQ53y4LvHoF_xFdYtFyei&amp;ust=15362472410846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cad=rja&amp;uact=8&amp;ved=2ahUKEwix1-qSmKTdAhXCUt8KHSOjAAMQjRx6BAgBEAU&amp;url=https://www.timetoast.com/timelines/the-gilded-age-important-events&amp;psig=AOvVaw0wjZwN0cnAcEspwln5z-cb&amp;ust=15362480514655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2ahUKEwiAy9_YmKTdAhVSJt8KHdtSC3EQjRx6BAgBEAU&amp;url=https://www.gettyimages.ae/detail/news-photo/editorial-cartoon-on-railroad-influence-depicting-a-man-news-photo/2627563&amp;psig=AOvVaw2elmHVHGU4tUn8UZoz1Tjd&amp;ust=15362481909346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cad=rja&amp;uact=8&amp;ved=2ahUKEwiUyqLVmaTdAhXIm-AKHbiYD_EQjRx6BAgBEAU&amp;url=https://www.pinterest.com/pin/447263806713265815/&amp;psig=AOvVaw2Dfr-0RMPMAS5xUwuf1SOo&amp;ust=15362484472705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AFBA0-7918-413E-8E76-B2D3C8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The Age of Railroads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96A1CA-CF84-4069-A551-8556B352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Big Idea: </a:t>
            </a:r>
            <a:r>
              <a:rPr lang="en-US" dirty="0"/>
              <a:t>The growth and consolidation of railroads benefitted the nation but also led to corruption and required government regulation.</a:t>
            </a:r>
          </a:p>
          <a:p>
            <a:r>
              <a:rPr lang="en-US" u="sng" dirty="0"/>
              <a:t>Why It Matters Now: </a:t>
            </a:r>
            <a:r>
              <a:rPr lang="en-US" dirty="0"/>
              <a:t>Railroads made possible the expansion of industry across the United States.</a:t>
            </a:r>
          </a:p>
          <a:p>
            <a:r>
              <a:rPr lang="en-US" u="sng" dirty="0"/>
              <a:t>Key Terms and People: </a:t>
            </a:r>
            <a:r>
              <a:rPr lang="en-US" dirty="0"/>
              <a:t>George M. Pullman / Transcontinental Railroad / Cornelius Vanderbilt / Credit Mobilier / </a:t>
            </a:r>
            <a:r>
              <a:rPr lang="en-US" i="1" dirty="0"/>
              <a:t>Munn v. Illinois </a:t>
            </a:r>
            <a:r>
              <a:rPr lang="en-US" dirty="0"/>
              <a:t>/ Interstate Commerce Act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132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32273"/>
            <a:ext cx="9613861" cy="3599316"/>
          </a:xfrm>
        </p:spPr>
        <p:txBody>
          <a:bodyPr/>
          <a:lstStyle/>
          <a:p>
            <a:pPr lvl="1"/>
            <a:r>
              <a:rPr lang="en-US" sz="2800" dirty="0" smtClean="0"/>
              <a:t>B. Granger Laws</a:t>
            </a:r>
          </a:p>
          <a:p>
            <a:pPr lvl="2"/>
            <a:r>
              <a:rPr lang="en-US" sz="2400" dirty="0" smtClean="0"/>
              <a:t>Passed in response to the abuses listed above</a:t>
            </a:r>
          </a:p>
          <a:p>
            <a:pPr lvl="2"/>
            <a:r>
              <a:rPr lang="en-US" sz="2400" dirty="0" smtClean="0"/>
              <a:t>1871: Illinois laws created maximum freight and passenger rates. They also prohibited discrimination.</a:t>
            </a:r>
          </a:p>
          <a:p>
            <a:pPr lvl="2"/>
            <a:r>
              <a:rPr lang="en-US" sz="2400" dirty="0" smtClean="0"/>
              <a:t>RR’s fought back. 1877: </a:t>
            </a:r>
            <a:r>
              <a:rPr lang="en-US" sz="2400" i="1" dirty="0" smtClean="0"/>
              <a:t>Munn v. Illinois</a:t>
            </a:r>
            <a:r>
              <a:rPr lang="en-US" sz="2400" dirty="0" smtClean="0"/>
              <a:t> saw the courts uphold the Granger Laws</a:t>
            </a:r>
          </a:p>
          <a:p>
            <a:pPr lvl="3"/>
            <a:r>
              <a:rPr lang="en-US" sz="2000" dirty="0" smtClean="0"/>
              <a:t>States were granted the right to regulate the RR’s</a:t>
            </a:r>
          </a:p>
          <a:p>
            <a:pPr lvl="3"/>
            <a:r>
              <a:rPr lang="en-US" sz="2000" dirty="0" smtClean="0"/>
              <a:t>Government showed it would regulate in the interest of the public</a:t>
            </a:r>
          </a:p>
          <a:p>
            <a:endParaRPr lang="en-US" dirty="0"/>
          </a:p>
        </p:txBody>
      </p:sp>
      <p:pic>
        <p:nvPicPr>
          <p:cNvPr id="63490" name="Picture 2" descr="Image result for granger law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2920" y="271731"/>
            <a:ext cx="3596640" cy="4071670"/>
          </a:xfrm>
          <a:prstGeom prst="rect">
            <a:avLst/>
          </a:prstGeom>
          <a:noFill/>
        </p:spPr>
      </p:pic>
      <p:pic>
        <p:nvPicPr>
          <p:cNvPr id="63492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0710" y="237751"/>
            <a:ext cx="3163570" cy="3652577"/>
          </a:xfrm>
          <a:prstGeom prst="rect">
            <a:avLst/>
          </a:prstGeom>
          <a:noFill/>
        </p:spPr>
      </p:pic>
      <p:pic>
        <p:nvPicPr>
          <p:cNvPr id="63494" name="Picture 6" descr="Image result for granger law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831" y="655498"/>
            <a:ext cx="3315970" cy="260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559FC-C302-4C50-87EA-63F0BB2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794FEB-0CCC-41D2-951F-F41D79A6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36872"/>
            <a:ext cx="12192000" cy="4521127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C. Interstate Commerce Act</a:t>
            </a:r>
          </a:p>
          <a:p>
            <a:pPr lvl="2"/>
            <a:r>
              <a:rPr lang="en-US" sz="2800" dirty="0"/>
              <a:t>1886: </a:t>
            </a:r>
            <a:r>
              <a:rPr lang="en-US" sz="2800" i="1" dirty="0"/>
              <a:t>Wabash v. Illinois </a:t>
            </a:r>
          </a:p>
          <a:p>
            <a:pPr lvl="3"/>
            <a:r>
              <a:rPr lang="en-US" sz="2400" dirty="0"/>
              <a:t>The Supreme Court rules that a state could not set rates on interstate commerce.</a:t>
            </a:r>
          </a:p>
          <a:p>
            <a:pPr lvl="2"/>
            <a:r>
              <a:rPr lang="en-US" sz="2800" dirty="0"/>
              <a:t>1887: Interstate Commerce Act</a:t>
            </a:r>
          </a:p>
          <a:p>
            <a:pPr lvl="3"/>
            <a:r>
              <a:rPr lang="en-US" sz="2400" dirty="0"/>
              <a:t>After public outrage, Congress declared the federal government would regulate the railroads through the ICC</a:t>
            </a:r>
          </a:p>
          <a:p>
            <a:pPr lvl="3"/>
            <a:r>
              <a:rPr lang="en-US" sz="2400" dirty="0"/>
              <a:t>Their job was to ensure “reasonable and just” rates</a:t>
            </a:r>
          </a:p>
          <a:p>
            <a:pPr lvl="2"/>
            <a:r>
              <a:rPr lang="en-US" sz="2800" dirty="0"/>
              <a:t>1897: The Supreme Court rules that the ICC cannot set maximum rates</a:t>
            </a:r>
          </a:p>
          <a:p>
            <a:pPr lvl="3"/>
            <a:r>
              <a:rPr lang="en-US" sz="2400" dirty="0"/>
              <a:t>Theodore Roosevelt would restore this power in 1906</a:t>
            </a:r>
          </a:p>
        </p:txBody>
      </p:sp>
      <p:pic>
        <p:nvPicPr>
          <p:cNvPr id="26626" name="Picture 2" descr="Image result for interstate commerce ac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590" y="213360"/>
            <a:ext cx="4391025" cy="3052128"/>
          </a:xfrm>
          <a:prstGeom prst="rect">
            <a:avLst/>
          </a:prstGeom>
          <a:noFill/>
        </p:spPr>
      </p:pic>
      <p:pic>
        <p:nvPicPr>
          <p:cNvPr id="26628" name="Picture 4" descr="Image result for interstate commerce ac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7252" y="350520"/>
            <a:ext cx="1832927" cy="183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33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496FF-8A8A-4D57-BC25-34AF9D02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A12B29-6299-4BB0-B997-820B36FE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2192"/>
            <a:ext cx="12192000" cy="452112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D. Panic and Consolidation</a:t>
            </a:r>
          </a:p>
          <a:p>
            <a:pPr lvl="2"/>
            <a:r>
              <a:rPr lang="en-US" sz="2800" dirty="0"/>
              <a:t>The fight against regulations nearly bankrupt many railroads</a:t>
            </a:r>
          </a:p>
          <a:p>
            <a:pPr lvl="2"/>
            <a:r>
              <a:rPr lang="en-US" sz="2800" dirty="0"/>
              <a:t>This lead to an economic crash in 1893</a:t>
            </a:r>
          </a:p>
          <a:p>
            <a:pPr lvl="3"/>
            <a:r>
              <a:rPr lang="en-US" sz="2400" dirty="0"/>
              <a:t>These crashes happen as part of the business cycle</a:t>
            </a:r>
          </a:p>
          <a:p>
            <a:pPr lvl="3"/>
            <a:r>
              <a:rPr lang="en-US" sz="2400" dirty="0"/>
              <a:t>600 banks and 15,000 businesses closed that year</a:t>
            </a:r>
          </a:p>
          <a:p>
            <a:pPr lvl="3"/>
            <a:r>
              <a:rPr lang="en-US" sz="2400" dirty="0"/>
              <a:t>By 1895, 4 million people lost their jobs</a:t>
            </a:r>
          </a:p>
          <a:p>
            <a:pPr lvl="3"/>
            <a:r>
              <a:rPr lang="en-US" sz="2400" dirty="0"/>
              <a:t>As RR’s failed, investment firms like J.P. Morgan took over, gaining a large influence over the nation</a:t>
            </a:r>
          </a:p>
          <a:p>
            <a:pPr lvl="3"/>
            <a:r>
              <a:rPr lang="en-US" sz="2400" dirty="0"/>
              <a:t>By 1897, recovery had begun and business expansion continued</a:t>
            </a:r>
          </a:p>
        </p:txBody>
      </p:sp>
      <p:pic>
        <p:nvPicPr>
          <p:cNvPr id="25602" name="Picture 2" descr="Image result for panic of 18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0830" y="455000"/>
            <a:ext cx="3331210" cy="2452983"/>
          </a:xfrm>
          <a:prstGeom prst="rect">
            <a:avLst/>
          </a:prstGeom>
          <a:noFill/>
        </p:spPr>
      </p:pic>
      <p:pic>
        <p:nvPicPr>
          <p:cNvPr id="25604" name="Picture 4" descr="Image result for panic of 189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3790" y="373697"/>
            <a:ext cx="4600575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8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619EE4-E497-4248-A1D0-6156820F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6CFCDA-3E59-4105-B627-E4883F61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8419" y="3251272"/>
            <a:ext cx="12191999" cy="4521127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I. Railroads Span Time and Space</a:t>
            </a:r>
          </a:p>
          <a:p>
            <a:pPr lvl="1"/>
            <a:r>
              <a:rPr lang="en-US" sz="3200" dirty="0">
                <a:solidFill>
                  <a:prstClr val="white"/>
                </a:solidFill>
              </a:rPr>
              <a:t>A. A National Network</a:t>
            </a:r>
          </a:p>
          <a:p>
            <a:pPr lvl="2"/>
            <a:r>
              <a:rPr lang="en-US" sz="2800" dirty="0">
                <a:solidFill>
                  <a:prstClr val="white"/>
                </a:solidFill>
              </a:rPr>
              <a:t>1856: Railroads extend to the Mississippi River</a:t>
            </a:r>
          </a:p>
          <a:p>
            <a:pPr lvl="2"/>
            <a:r>
              <a:rPr lang="en-US" sz="2800" dirty="0">
                <a:solidFill>
                  <a:prstClr val="white"/>
                </a:solidFill>
              </a:rPr>
              <a:t>1869: The Transcontinental Railroad is completed</a:t>
            </a:r>
          </a:p>
          <a:p>
            <a:pPr lvl="2"/>
            <a:r>
              <a:rPr lang="en-US" sz="2800" dirty="0">
                <a:solidFill>
                  <a:prstClr val="white"/>
                </a:solidFill>
              </a:rPr>
              <a:t>1890 saw six times the number of railroads as in 1860</a:t>
            </a:r>
          </a:p>
          <a:p>
            <a:pPr lvl="2"/>
            <a:r>
              <a:rPr lang="en-US" sz="2800" dirty="0">
                <a:solidFill>
                  <a:prstClr val="white"/>
                </a:solidFill>
              </a:rPr>
              <a:t>Cornelius Vanderbilt: bought and linked small railroads to create a large network of over 4,500 miles</a:t>
            </a:r>
          </a:p>
          <a:p>
            <a:pPr lvl="3"/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Image result for railr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4260308" cy="2718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AILROAD NET View Topic Maps Showing Growth And Decline Of For Alluring Map Us Railroads 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us railroad map 18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us railroad map 186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us railroad map 186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Image result for us railroad map 1890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10" y="312737"/>
            <a:ext cx="4723451" cy="301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06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AB0F1F-EBDB-4793-8CE9-DF04ECAE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B45A09-17F2-4ADC-BBFE-B291B181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60128"/>
            <a:ext cx="12192000" cy="3599316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B. Romance and Reality</a:t>
            </a:r>
          </a:p>
          <a:p>
            <a:pPr lvl="2"/>
            <a:r>
              <a:rPr lang="en-US" sz="2800" dirty="0"/>
              <a:t>RR’s created dreams of land, adventure &amp; fresh starts</a:t>
            </a:r>
          </a:p>
          <a:p>
            <a:pPr lvl="3"/>
            <a:r>
              <a:rPr lang="en-US" sz="2400" dirty="0"/>
              <a:t>RR workers experienced the opposite</a:t>
            </a:r>
          </a:p>
          <a:p>
            <a:pPr lvl="3"/>
            <a:r>
              <a:rPr lang="en-US" sz="2400" dirty="0"/>
              <a:t>Chinese and Irish immigrants were exploited</a:t>
            </a:r>
          </a:p>
          <a:p>
            <a:pPr lvl="3"/>
            <a:r>
              <a:rPr lang="en-US" sz="2400" dirty="0"/>
              <a:t>Avg. pay for white workers was $40-$60 per month… half that for minorities</a:t>
            </a:r>
          </a:p>
          <a:p>
            <a:pPr lvl="3"/>
            <a:r>
              <a:rPr lang="en-US" sz="2400" dirty="0"/>
              <a:t>Working conditions were horrendous</a:t>
            </a:r>
          </a:p>
          <a:p>
            <a:pPr lvl="3"/>
            <a:r>
              <a:rPr lang="en-US" sz="2400" dirty="0"/>
              <a:t>In 1888: 2,000 employees killed / 20,000 injured</a:t>
            </a:r>
          </a:p>
        </p:txBody>
      </p:sp>
      <p:pic>
        <p:nvPicPr>
          <p:cNvPr id="8194" name="Picture 2" descr="Image result for railroad workers in the 1800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5798633" y="240155"/>
            <a:ext cx="5709425" cy="371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ailroad workers bridge 180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" y="240155"/>
            <a:ext cx="5040352" cy="3309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34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760185-FAA9-46E5-B5BB-F524487C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93942"/>
            <a:ext cx="12192000" cy="3599316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C. Railroad Time</a:t>
            </a:r>
          </a:p>
          <a:p>
            <a:pPr lvl="2"/>
            <a:r>
              <a:rPr lang="en-US" sz="2800" dirty="0"/>
              <a:t>Railroads helped to unite the country</a:t>
            </a:r>
          </a:p>
          <a:p>
            <a:pPr lvl="3"/>
            <a:r>
              <a:rPr lang="en-US" sz="2400" dirty="0"/>
              <a:t>Originally, noon was when the sun was overhead</a:t>
            </a:r>
          </a:p>
          <a:p>
            <a:pPr lvl="3"/>
            <a:r>
              <a:rPr lang="en-US" sz="2400" dirty="0"/>
              <a:t>1869: Professor C.F. Dowd introduces Standard Time (24 Time Zones)</a:t>
            </a:r>
          </a:p>
          <a:p>
            <a:pPr lvl="3"/>
            <a:r>
              <a:rPr lang="en-US" sz="2400" dirty="0"/>
              <a:t>1883:The railroads adopt the system. 1884 it is adopted globally. U.S. doesn’t officially adopt it until 1918.</a:t>
            </a:r>
          </a:p>
          <a:p>
            <a:pPr lvl="3"/>
            <a:r>
              <a:rPr lang="en-US" sz="2400" dirty="0"/>
              <a:t>Many railroad companies took advantage of customers</a:t>
            </a:r>
          </a:p>
        </p:txBody>
      </p:sp>
      <p:pic>
        <p:nvPicPr>
          <p:cNvPr id="32770" name="Picture 2" descr="Image result for railroad ti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525" y="342900"/>
            <a:ext cx="5670550" cy="376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35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18C09-29C6-454B-B492-3A257756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F92E06-7507-4D3C-BF9E-46986F623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44459"/>
            <a:ext cx="10921129" cy="3599316"/>
          </a:xfrm>
        </p:spPr>
        <p:txBody>
          <a:bodyPr>
            <a:normAutofit/>
          </a:bodyPr>
          <a:lstStyle/>
          <a:p>
            <a:r>
              <a:rPr lang="en-US" sz="3600" dirty="0"/>
              <a:t>II. Opportunities and Opportunities</a:t>
            </a:r>
          </a:p>
          <a:p>
            <a:pPr lvl="1"/>
            <a:r>
              <a:rPr lang="en-US" sz="3200" dirty="0"/>
              <a:t>A. Supply and Demand</a:t>
            </a:r>
          </a:p>
          <a:p>
            <a:pPr lvl="2"/>
            <a:r>
              <a:rPr lang="en-US" sz="2800" dirty="0"/>
              <a:t>Supply: The amount of goods or services produced</a:t>
            </a:r>
          </a:p>
          <a:p>
            <a:pPr lvl="2"/>
            <a:r>
              <a:rPr lang="en-US" sz="2800" dirty="0"/>
              <a:t>Demand: The amount of a good consumers want to buy</a:t>
            </a:r>
          </a:p>
          <a:p>
            <a:pPr lvl="2"/>
            <a:r>
              <a:rPr lang="en-US" sz="2800" dirty="0"/>
              <a:t>This era saw both supply and demand increase</a:t>
            </a:r>
          </a:p>
          <a:p>
            <a:pPr lvl="3"/>
            <a:r>
              <a:rPr lang="en-US" sz="2400" dirty="0"/>
              <a:t>Also causing profits to skyrocket</a:t>
            </a:r>
          </a:p>
        </p:txBody>
      </p:sp>
      <p:pic>
        <p:nvPicPr>
          <p:cNvPr id="31746" name="Picture 2" descr="Image result for supply and dema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371475"/>
            <a:ext cx="4899025" cy="3266017"/>
          </a:xfrm>
          <a:prstGeom prst="rect">
            <a:avLst/>
          </a:prstGeom>
          <a:noFill/>
        </p:spPr>
      </p:pic>
      <p:pic>
        <p:nvPicPr>
          <p:cNvPr id="31748" name="Picture 4" descr="Image result for industrializati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2274" y="428626"/>
            <a:ext cx="6340567" cy="320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16BAD-1291-4D3E-AA02-191A63B1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CA955-CBE6-4DAD-9CC0-4DBB8533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22672"/>
            <a:ext cx="12192000" cy="452112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B. New Towns and Markets</a:t>
            </a:r>
          </a:p>
          <a:p>
            <a:pPr lvl="2"/>
            <a:r>
              <a:rPr lang="en-US" sz="2800" dirty="0"/>
              <a:t>New railroads promoted trade &amp; interdependence</a:t>
            </a:r>
          </a:p>
          <a:p>
            <a:pPr lvl="2"/>
            <a:r>
              <a:rPr lang="en-US" sz="2800" dirty="0"/>
              <a:t>Individual towns began to specialize in particular products</a:t>
            </a:r>
          </a:p>
          <a:p>
            <a:pPr lvl="3"/>
            <a:r>
              <a:rPr lang="en-US" sz="2400" dirty="0"/>
              <a:t>Ex. Chicago for stockyards &amp; Minneapolis for grain</a:t>
            </a:r>
          </a:p>
          <a:p>
            <a:pPr lvl="2"/>
            <a:r>
              <a:rPr lang="en-US" sz="2800" dirty="0"/>
              <a:t>Tourists began traveling where they had never been before</a:t>
            </a:r>
          </a:p>
          <a:p>
            <a:pPr lvl="3"/>
            <a:r>
              <a:rPr lang="en-US" sz="2400" dirty="0"/>
              <a:t>Ex. The Florida Keys</a:t>
            </a:r>
          </a:p>
          <a:p>
            <a:pPr lvl="2"/>
            <a:r>
              <a:rPr lang="en-US" sz="2800" dirty="0"/>
              <a:t>Towns also grew along railroad lines</a:t>
            </a:r>
          </a:p>
          <a:p>
            <a:pPr lvl="3"/>
            <a:r>
              <a:rPr lang="en-US" sz="2400" dirty="0"/>
              <a:t>The nation began to fill as it had not before</a:t>
            </a:r>
          </a:p>
        </p:txBody>
      </p:sp>
      <p:pic>
        <p:nvPicPr>
          <p:cNvPr id="30722" name="Picture 2" descr="Image result for florida key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5175" y="390593"/>
            <a:ext cx="5956300" cy="3033645"/>
          </a:xfrm>
          <a:prstGeom prst="rect">
            <a:avLst/>
          </a:prstGeom>
          <a:noFill/>
        </p:spPr>
      </p:pic>
      <p:pic>
        <p:nvPicPr>
          <p:cNvPr id="30724" name="Picture 4" descr="Image result for chicago stockyard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700" y="342900"/>
            <a:ext cx="4057909" cy="258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2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0ED8C-DC77-47C7-BD9D-C2513402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19AAEC-9F50-4B72-B5E8-515B8D4E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79797"/>
            <a:ext cx="12192000" cy="452112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C. Pullman</a:t>
            </a:r>
          </a:p>
          <a:p>
            <a:pPr lvl="2"/>
            <a:r>
              <a:rPr lang="en-US" sz="2800" dirty="0"/>
              <a:t>George M. Pullman: Builds a sleeper car factory in Illinois </a:t>
            </a:r>
          </a:p>
          <a:p>
            <a:pPr lvl="3"/>
            <a:r>
              <a:rPr lang="en-US" sz="2400" dirty="0"/>
              <a:t>The nearby company town of Pullman provided housing and other resources</a:t>
            </a:r>
          </a:p>
          <a:p>
            <a:pPr lvl="3"/>
            <a:r>
              <a:rPr lang="en-US" sz="2400" dirty="0"/>
              <a:t>Doctors offices, shops, recreational areas were also provided</a:t>
            </a:r>
          </a:p>
          <a:p>
            <a:pPr lvl="3"/>
            <a:r>
              <a:rPr lang="en-US" sz="2400" dirty="0"/>
              <a:t>Firm rules were established</a:t>
            </a:r>
          </a:p>
          <a:p>
            <a:pPr lvl="4"/>
            <a:r>
              <a:rPr lang="en-US" sz="2400" dirty="0"/>
              <a:t>No loitering</a:t>
            </a:r>
          </a:p>
          <a:p>
            <a:pPr lvl="4"/>
            <a:r>
              <a:rPr lang="en-US" sz="2400" dirty="0"/>
              <a:t>No Alcohol</a:t>
            </a:r>
          </a:p>
          <a:p>
            <a:pPr lvl="4"/>
            <a:r>
              <a:rPr lang="en-US" sz="2400" dirty="0"/>
              <a:t>Firm rent prices</a:t>
            </a:r>
          </a:p>
          <a:p>
            <a:pPr lvl="3"/>
            <a:r>
              <a:rPr lang="en-US" sz="2400" dirty="0"/>
              <a:t>Eventually led to a violent strike in 1894</a:t>
            </a:r>
          </a:p>
        </p:txBody>
      </p:sp>
      <p:pic>
        <p:nvPicPr>
          <p:cNvPr id="29698" name="Picture 2" descr="Image result for george pull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428625"/>
            <a:ext cx="6327775" cy="2980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37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1C3374-9D9D-4905-8347-00D437A4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E901D3-D510-46BF-B175-D54E9939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1222"/>
            <a:ext cx="12192000" cy="452112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D. Credit Mobilier</a:t>
            </a:r>
          </a:p>
          <a:p>
            <a:pPr lvl="2"/>
            <a:r>
              <a:rPr lang="en-US" sz="2800" dirty="0"/>
              <a:t>Profit Motive states that the main goal of a business is to make money</a:t>
            </a:r>
          </a:p>
          <a:p>
            <a:pPr lvl="2"/>
            <a:r>
              <a:rPr lang="en-US" sz="2800" dirty="0"/>
              <a:t>In some cases, this created corruption</a:t>
            </a:r>
          </a:p>
          <a:p>
            <a:pPr lvl="3"/>
            <a:r>
              <a:rPr lang="en-US" sz="2400" dirty="0"/>
              <a:t>1864: Union Pacific Railroad stockholders create Credit Mobilier</a:t>
            </a:r>
          </a:p>
          <a:p>
            <a:pPr lvl="3"/>
            <a:r>
              <a:rPr lang="en-US" sz="2400" dirty="0"/>
              <a:t>They paid CM 2-3X the normal rate to build railroads</a:t>
            </a:r>
          </a:p>
          <a:p>
            <a:pPr lvl="3"/>
            <a:r>
              <a:rPr lang="en-US" sz="2400" dirty="0"/>
              <a:t>They pocketed the profits and gave stocks to 20 Congressmen in 1867</a:t>
            </a:r>
          </a:p>
          <a:p>
            <a:pPr lvl="3"/>
            <a:r>
              <a:rPr lang="en-US" sz="2400" dirty="0"/>
              <a:t>This totaled over $23 million</a:t>
            </a:r>
          </a:p>
          <a:p>
            <a:pPr lvl="3"/>
            <a:r>
              <a:rPr lang="en-US" sz="2400" dirty="0"/>
              <a:t>Many reputations were tarnished in the incident</a:t>
            </a:r>
          </a:p>
        </p:txBody>
      </p:sp>
      <p:pic>
        <p:nvPicPr>
          <p:cNvPr id="28674" name="Picture 2" descr="Image result for credit mobili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50" y="199796"/>
            <a:ext cx="6956425" cy="301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43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BBEA07-7776-4A56-8FAC-34E868F6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457119-0958-4C13-AF52-2414304FE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43412"/>
            <a:ext cx="12191999" cy="4829175"/>
          </a:xfrm>
        </p:spPr>
        <p:txBody>
          <a:bodyPr>
            <a:normAutofit/>
          </a:bodyPr>
          <a:lstStyle/>
          <a:p>
            <a:r>
              <a:rPr lang="en-US" sz="3200" dirty="0"/>
              <a:t>III. The Grange and the Railroads</a:t>
            </a:r>
          </a:p>
          <a:p>
            <a:pPr lvl="1"/>
            <a:r>
              <a:rPr lang="en-US" sz="2800" dirty="0"/>
              <a:t>A. Railroad Abuses</a:t>
            </a:r>
          </a:p>
          <a:p>
            <a:pPr lvl="2"/>
            <a:r>
              <a:rPr lang="en-US" sz="2400" dirty="0"/>
              <a:t>Farmers argued that RR’s misused land grants, fixed prices, charged different rates to different customers, and demanded higher prices for shorter </a:t>
            </a:r>
            <a:r>
              <a:rPr lang="en-US" sz="2400" dirty="0" smtClean="0"/>
              <a:t>trips</a:t>
            </a:r>
            <a:endParaRPr lang="en-US" sz="2400" dirty="0"/>
          </a:p>
        </p:txBody>
      </p:sp>
      <p:pic>
        <p:nvPicPr>
          <p:cNvPr id="27650" name="Picture 2" descr="Image result for railroad corrup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5790" y="260403"/>
            <a:ext cx="4657090" cy="4940566"/>
          </a:xfrm>
          <a:prstGeom prst="rect">
            <a:avLst/>
          </a:prstGeom>
          <a:noFill/>
        </p:spPr>
      </p:pic>
      <p:pic>
        <p:nvPicPr>
          <p:cNvPr id="27652" name="Picture 4" descr="Image result for 1900 railroad we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590" y="487681"/>
            <a:ext cx="6113295" cy="326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70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2374</TotalTime>
  <Words>730</Words>
  <Application>Microsoft Office PowerPoint</Application>
  <PresentationFormat>Custom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Berlin</vt:lpstr>
      <vt:lpstr>Lesson 2: The Age of Railroads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Industrialization</dc:title>
  <dc:creator>Angela</dc:creator>
  <cp:lastModifiedBy>harrisb</cp:lastModifiedBy>
  <cp:revision>50</cp:revision>
  <dcterms:created xsi:type="dcterms:W3CDTF">2018-09-03T13:26:11Z</dcterms:created>
  <dcterms:modified xsi:type="dcterms:W3CDTF">2018-09-06T12:50:48Z</dcterms:modified>
</cp:coreProperties>
</file>