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19"/>
  </p:notesMasterIdLst>
  <p:sldIdLst>
    <p:sldId id="310" r:id="rId2"/>
    <p:sldId id="294" r:id="rId3"/>
    <p:sldId id="263" r:id="rId4"/>
    <p:sldId id="291" r:id="rId5"/>
    <p:sldId id="303" r:id="rId6"/>
    <p:sldId id="293" r:id="rId7"/>
    <p:sldId id="270" r:id="rId8"/>
    <p:sldId id="304" r:id="rId9"/>
    <p:sldId id="305" r:id="rId10"/>
    <p:sldId id="306" r:id="rId11"/>
    <p:sldId id="307" r:id="rId12"/>
    <p:sldId id="288" r:id="rId13"/>
    <p:sldId id="308" r:id="rId14"/>
    <p:sldId id="301" r:id="rId15"/>
    <p:sldId id="309" r:id="rId16"/>
    <p:sldId id="273" r:id="rId17"/>
    <p:sldId id="29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D4D"/>
    <a:srgbClr val="FF0000"/>
    <a:srgbClr val="C0C0C0"/>
    <a:srgbClr val="6666FF"/>
    <a:srgbClr val="777777"/>
    <a:srgbClr val="0033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47" autoAdjust="0"/>
    <p:restoredTop sz="84317" autoAdjust="0"/>
  </p:normalViewPr>
  <p:slideViewPr>
    <p:cSldViewPr>
      <p:cViewPr>
        <p:scale>
          <a:sx n="68" d="100"/>
          <a:sy n="68"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0E994-295F-453B-BE61-B592E984C61B}" type="datetimeFigureOut">
              <a:rPr lang="en-US" smtClean="0"/>
              <a:pPr/>
              <a:t>4/9/2015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7CEA6B-7D82-4EB8-9B84-287AD6BF0FBF}" type="slidenum">
              <a:rPr lang="en-US" smtClean="0"/>
              <a:pPr/>
              <a:t>‹#›</a:t>
            </a:fld>
            <a:endParaRPr lang="en-US"/>
          </a:p>
        </p:txBody>
      </p:sp>
    </p:spTree>
    <p:extLst>
      <p:ext uri="{BB962C8B-B14F-4D97-AF65-F5344CB8AC3E}">
        <p14:creationId xmlns:p14="http://schemas.microsoft.com/office/powerpoint/2010/main" val="458346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C9E16B-F451-4A88-B247-7D615F7E67E8}"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fontAlgn="base">
              <a:spcBef>
                <a:spcPct val="50000"/>
              </a:spcBef>
              <a:spcAft>
                <a:spcPct val="0"/>
              </a:spcAft>
              <a:buFont typeface="Arial" pitchFamily="34" charset="0"/>
              <a:buNone/>
            </a:pPr>
            <a:r>
              <a:rPr lang="en-US" sz="1200" dirty="0" smtClean="0">
                <a:latin typeface="Arial Rounded MT Bold" pitchFamily="34" charset="0"/>
              </a:rPr>
              <a:t>After initial Union success, the Confederates counter-attacked and the disorganized Union troops withdrew to Washington D.C.  </a:t>
            </a:r>
          </a:p>
          <a:p>
            <a:pPr marL="0" indent="0" fontAlgn="base">
              <a:spcBef>
                <a:spcPct val="50000"/>
              </a:spcBef>
              <a:spcAft>
                <a:spcPct val="0"/>
              </a:spcAft>
              <a:buFont typeface="Arial" pitchFamily="34" charset="0"/>
              <a:buNone/>
            </a:pPr>
            <a:r>
              <a:rPr lang="en-US" sz="1200" dirty="0" smtClean="0">
                <a:latin typeface="Arial Rounded MT Bold" pitchFamily="34" charset="0"/>
              </a:rPr>
              <a:t>In excitement to see a “real, live, battle” citizens in the area came to watch the fight unfold. None realized what a real battle might look like. On the army’s retreat to Washington the roads were full of carriages as the viewers retreated from the horror as well.</a:t>
            </a:r>
          </a:p>
          <a:p>
            <a:pPr marL="0" indent="0" fontAlgn="base">
              <a:spcBef>
                <a:spcPct val="50000"/>
              </a:spcBef>
              <a:spcAft>
                <a:spcPct val="0"/>
              </a:spcAft>
              <a:buFont typeface="Arial" pitchFamily="34" charset="0"/>
              <a:buNone/>
            </a:pPr>
            <a:r>
              <a:rPr lang="en-US" sz="1200" dirty="0" smtClean="0">
                <a:latin typeface="Arial Rounded MT Bold" pitchFamily="34" charset="0"/>
              </a:rPr>
              <a:t>The Battle of First Manassas made both sides realize that the war would be </a:t>
            </a:r>
            <a:r>
              <a:rPr lang="en-US" sz="1200" u="none" dirty="0" smtClean="0">
                <a:solidFill>
                  <a:srgbClr val="FF0000"/>
                </a:solidFill>
                <a:latin typeface="Arial Rounded MT Bold" pitchFamily="34" charset="0"/>
              </a:rPr>
              <a:t>longer</a:t>
            </a:r>
            <a:r>
              <a:rPr lang="en-US" sz="1200" u="none" dirty="0" smtClean="0">
                <a:latin typeface="Arial Rounded MT Bold" pitchFamily="34" charset="0"/>
              </a:rPr>
              <a:t> and </a:t>
            </a:r>
            <a:r>
              <a:rPr lang="en-US" sz="1200" u="none" dirty="0" smtClean="0">
                <a:solidFill>
                  <a:srgbClr val="FF0000"/>
                </a:solidFill>
                <a:latin typeface="Arial Rounded MT Bold" pitchFamily="34" charset="0"/>
              </a:rPr>
              <a:t>bloodier</a:t>
            </a:r>
            <a:r>
              <a:rPr lang="en-US" sz="1200" u="none" dirty="0" smtClean="0">
                <a:latin typeface="Arial Rounded MT Bold" pitchFamily="34" charset="0"/>
              </a:rPr>
              <a:t> than anticipated.</a:t>
            </a:r>
            <a:r>
              <a:rPr lang="en-US" sz="1200" b="1" u="none" dirty="0" smtClean="0">
                <a:latin typeface="Arial Rounded MT Bold" pitchFamily="34" charset="0"/>
              </a:rPr>
              <a:t> </a:t>
            </a:r>
          </a:p>
          <a:p>
            <a:endParaRPr lang="en-US" dirty="0"/>
          </a:p>
        </p:txBody>
      </p:sp>
      <p:sp>
        <p:nvSpPr>
          <p:cNvPr id="4" name="Slide Number Placeholder 3"/>
          <p:cNvSpPr>
            <a:spLocks noGrp="1"/>
          </p:cNvSpPr>
          <p:nvPr>
            <p:ph type="sldNum" sz="quarter" idx="10"/>
          </p:nvPr>
        </p:nvSpPr>
        <p:spPr/>
        <p:txBody>
          <a:bodyPr/>
          <a:lstStyle/>
          <a:p>
            <a:fld id="{DF7CEA6B-7D82-4EB8-9B84-287AD6BF0FBF}" type="slidenum">
              <a:rPr lang="en-US" smtClean="0"/>
              <a:pPr/>
              <a:t>16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4273225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fld id="{9CF5CC4B-D6C3-4FDC-A07D-B137E1569F16}" type="slidenum">
              <a:rPr lang="en-US" smtClean="0"/>
              <a:pPr/>
              <a:t>‹#›</a:t>
            </a:fld>
            <a:endParaRPr lang="en-US" dirty="0"/>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9CF5CC4B-D6C3-4FDC-A07D-B137E1569F16}"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685800" y="685800"/>
            <a:ext cx="7772400" cy="1166400"/>
          </a:xfrm>
        </p:spPr>
        <p:txBody>
          <a:bodyPr/>
          <a:lstStyle/>
          <a:p>
            <a:r>
              <a:rPr lang="en-US" dirty="0" smtClean="0">
                <a:solidFill>
                  <a:schemeClr val="bg1"/>
                </a:solidFill>
              </a:rPr>
              <a:t>1861: The Country </a:t>
            </a:r>
            <a:br>
              <a:rPr lang="en-US" dirty="0" smtClean="0">
                <a:solidFill>
                  <a:schemeClr val="bg1"/>
                </a:solidFill>
              </a:rPr>
            </a:br>
            <a:r>
              <a:rPr lang="en-US" dirty="0" smtClean="0">
                <a:solidFill>
                  <a:schemeClr val="bg1"/>
                </a:solidFill>
              </a:rPr>
              <a:t>Goes to War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of Senator Jefferson Davis"/>
          <p:cNvPicPr>
            <a:picLocks noChangeAspect="1" noChangeArrowheads="1"/>
          </p:cNvPicPr>
          <p:nvPr/>
        </p:nvPicPr>
        <p:blipFill>
          <a:blip r:embed="rId2"/>
          <a:srcRect/>
          <a:stretch>
            <a:fillRect/>
          </a:stretch>
        </p:blipFill>
        <p:spPr bwMode="auto">
          <a:xfrm>
            <a:off x="533400" y="1669815"/>
            <a:ext cx="3276600" cy="4045185"/>
          </a:xfrm>
          <a:prstGeom prst="rect">
            <a:avLst/>
          </a:prstGeom>
          <a:noFill/>
          <a:ln>
            <a:noFill/>
          </a:ln>
        </p:spPr>
      </p:pic>
      <p:sp>
        <p:nvSpPr>
          <p:cNvPr id="6" name="TextBox 5"/>
          <p:cNvSpPr txBox="1"/>
          <p:nvPr/>
        </p:nvSpPr>
        <p:spPr>
          <a:xfrm>
            <a:off x="4114800" y="1600200"/>
            <a:ext cx="4648200" cy="1785104"/>
          </a:xfrm>
          <a:prstGeom prst="rect">
            <a:avLst/>
          </a:prstGeom>
          <a:noFill/>
        </p:spPr>
        <p:txBody>
          <a:bodyPr wrap="square" rtlCol="0">
            <a:spAutoFit/>
          </a:bodyPr>
          <a:lstStyle/>
          <a:p>
            <a:r>
              <a:rPr lang="en-US" sz="2200" dirty="0" smtClean="0">
                <a:latin typeface="Georgia"/>
                <a:cs typeface="Georgia"/>
              </a:rPr>
              <a:t>Jefferson Davis is chosen as the President of the Confederate States of America.</a:t>
            </a:r>
          </a:p>
          <a:p>
            <a:endParaRPr lang="en-US" sz="2200" dirty="0" smtClean="0">
              <a:latin typeface="Georgia"/>
              <a:cs typeface="Georgia"/>
            </a:endParaRPr>
          </a:p>
          <a:p>
            <a:r>
              <a:rPr lang="en-US" sz="2200" dirty="0" smtClean="0">
                <a:latin typeface="Georgia"/>
                <a:cs typeface="Georgia"/>
              </a:rPr>
              <a:t>He will be elected that November</a:t>
            </a:r>
            <a:r>
              <a:rPr lang="en-US" sz="2200" dirty="0" smtClean="0"/>
              <a:t>.</a:t>
            </a:r>
          </a:p>
        </p:txBody>
      </p:sp>
      <p:sp>
        <p:nvSpPr>
          <p:cNvPr id="2" name="Title 1"/>
          <p:cNvSpPr>
            <a:spLocks noGrp="1"/>
          </p:cNvSpPr>
          <p:nvPr>
            <p:ph type="title"/>
          </p:nvPr>
        </p:nvSpPr>
        <p:spPr>
          <a:xfrm>
            <a:off x="0" y="381000"/>
            <a:ext cx="9144000" cy="773113"/>
          </a:xfrm>
        </p:spPr>
        <p:txBody>
          <a:bodyPr/>
          <a:lstStyle/>
          <a:p>
            <a:r>
              <a:rPr lang="en-US" sz="4000" dirty="0" smtClean="0"/>
              <a:t>A President for the Confederacy</a:t>
            </a:r>
            <a:r>
              <a:rPr lang="en-US" dirty="0" smtClean="0"/>
              <a:t/>
            </a:r>
            <a:br>
              <a:rPr lang="en-US" dirty="0" smtClean="0"/>
            </a:br>
            <a:r>
              <a:rPr lang="en-US" sz="2800" dirty="0" smtClean="0">
                <a:solidFill>
                  <a:srgbClr val="000000"/>
                </a:solidFill>
                <a:latin typeface="+mj-lt"/>
              </a:rPr>
              <a:t>February 9, 1861</a:t>
            </a:r>
            <a:endParaRPr lang="en-US" sz="2800" dirty="0">
              <a:solidFill>
                <a:srgbClr val="000000"/>
              </a:solidFill>
              <a:latin typeface="+mj-lt"/>
            </a:endParaRPr>
          </a:p>
        </p:txBody>
      </p:sp>
    </p:spTree>
    <p:extLst>
      <p:ext uri="{BB962C8B-B14F-4D97-AF65-F5344CB8AC3E}">
        <p14:creationId xmlns:p14="http://schemas.microsoft.com/office/powerpoint/2010/main" val="3439575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t Sumter cannon.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 y="1781175"/>
            <a:ext cx="4533900" cy="3400425"/>
          </a:xfrm>
          <a:prstGeom prst="rect">
            <a:avLst/>
          </a:prstGeom>
        </p:spPr>
      </p:pic>
      <p:sp>
        <p:nvSpPr>
          <p:cNvPr id="3" name="TextBox 2"/>
          <p:cNvSpPr txBox="1"/>
          <p:nvPr/>
        </p:nvSpPr>
        <p:spPr>
          <a:xfrm>
            <a:off x="7961" y="228600"/>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Fort Sumter </a:t>
            </a:r>
          </a:p>
          <a:p>
            <a:pPr algn="ctr"/>
            <a:r>
              <a:rPr lang="en-US" sz="2800" dirty="0" smtClean="0">
                <a:solidFill>
                  <a:srgbClr val="000000"/>
                </a:solidFill>
                <a:latin typeface="+mj-lt"/>
              </a:rPr>
              <a:t>April 12, 1861</a:t>
            </a:r>
            <a:endParaRPr lang="en-US" sz="2800" dirty="0">
              <a:solidFill>
                <a:srgbClr val="000000"/>
              </a:solidFill>
              <a:latin typeface="+mj-lt"/>
            </a:endParaRPr>
          </a:p>
        </p:txBody>
      </p:sp>
      <p:sp>
        <p:nvSpPr>
          <p:cNvPr id="5" name="TextBox 4"/>
          <p:cNvSpPr txBox="1"/>
          <p:nvPr/>
        </p:nvSpPr>
        <p:spPr>
          <a:xfrm>
            <a:off x="5257800" y="1600200"/>
            <a:ext cx="3200400" cy="4832092"/>
          </a:xfrm>
          <a:prstGeom prst="rect">
            <a:avLst/>
          </a:prstGeom>
          <a:noFill/>
        </p:spPr>
        <p:txBody>
          <a:bodyPr wrap="square" rtlCol="0">
            <a:spAutoFit/>
          </a:bodyPr>
          <a:lstStyle/>
          <a:p>
            <a:r>
              <a:rPr lang="en-US" sz="2200" dirty="0" smtClean="0">
                <a:latin typeface="Georgia"/>
                <a:cs typeface="Georgia"/>
              </a:rPr>
              <a:t>Located off the coast of South Carolina, Confederate forces fired </a:t>
            </a:r>
            <a:r>
              <a:rPr lang="en-US" sz="2200" dirty="0">
                <a:latin typeface="Georgia"/>
                <a:cs typeface="Georgia"/>
              </a:rPr>
              <a:t>on the fort, which was unable </a:t>
            </a:r>
            <a:r>
              <a:rPr lang="en-US" sz="2200" dirty="0" smtClean="0">
                <a:latin typeface="Georgia"/>
                <a:cs typeface="Georgia"/>
              </a:rPr>
              <a:t>to effectively fight back.  The United States surrendered </a:t>
            </a:r>
            <a:r>
              <a:rPr lang="en-US" sz="2200" dirty="0">
                <a:latin typeface="Georgia"/>
                <a:cs typeface="Georgia"/>
              </a:rPr>
              <a:t>Fort </a:t>
            </a:r>
            <a:r>
              <a:rPr lang="en-US" sz="2200" dirty="0" smtClean="0">
                <a:latin typeface="Georgia"/>
                <a:cs typeface="Georgia"/>
              </a:rPr>
              <a:t>Sumter, Union forces left the following </a:t>
            </a:r>
            <a:r>
              <a:rPr lang="en-US" sz="2200" dirty="0">
                <a:latin typeface="Georgia"/>
                <a:cs typeface="Georgia"/>
              </a:rPr>
              <a:t>day. </a:t>
            </a:r>
            <a:endParaRPr lang="en-US" sz="2200" dirty="0" smtClean="0">
              <a:latin typeface="Georgia"/>
              <a:cs typeface="Georgia"/>
            </a:endParaRPr>
          </a:p>
          <a:p>
            <a:endParaRPr lang="en-US" sz="2200" dirty="0">
              <a:latin typeface="Georgia"/>
              <a:cs typeface="Georgia"/>
            </a:endParaRPr>
          </a:p>
          <a:p>
            <a:r>
              <a:rPr lang="en-US" sz="2200" dirty="0" smtClean="0">
                <a:latin typeface="Georgia"/>
                <a:cs typeface="Georgia"/>
              </a:rPr>
              <a:t>The firing upon Fort </a:t>
            </a:r>
            <a:r>
              <a:rPr lang="en-US" sz="2200" dirty="0">
                <a:latin typeface="Georgia"/>
                <a:cs typeface="Georgia"/>
              </a:rPr>
              <a:t>Sumter was the opening engagement of the American Civil War.</a:t>
            </a:r>
          </a:p>
        </p:txBody>
      </p:sp>
    </p:spTree>
    <p:extLst>
      <p:ext uri="{BB962C8B-B14F-4D97-AF65-F5344CB8AC3E}">
        <p14:creationId xmlns:p14="http://schemas.microsoft.com/office/powerpoint/2010/main" val="42500414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644525"/>
            <a:ext cx="9144000" cy="773113"/>
          </a:xfrm>
        </p:spPr>
        <p:txBody>
          <a:bodyPr/>
          <a:lstStyle/>
          <a:p>
            <a:r>
              <a:rPr lang="en-US" sz="4000" dirty="0" smtClean="0">
                <a:latin typeface="Georgia" pitchFamily="18" charset="0"/>
                <a:cs typeface="Calibri" pitchFamily="34" charset="0"/>
              </a:rPr>
              <a:t>Excerpt, Surrender </a:t>
            </a:r>
            <a:r>
              <a:rPr lang="en-US" sz="4000" dirty="0">
                <a:latin typeface="Georgia" pitchFamily="18" charset="0"/>
                <a:cs typeface="Calibri" pitchFamily="34" charset="0"/>
              </a:rPr>
              <a:t>of Fort Sumter </a:t>
            </a:r>
            <a:br>
              <a:rPr lang="en-US" sz="4000" dirty="0">
                <a:latin typeface="Georgia" pitchFamily="18" charset="0"/>
                <a:cs typeface="Calibri" pitchFamily="34" charset="0"/>
              </a:rPr>
            </a:br>
            <a:r>
              <a:rPr lang="en-US" sz="4000" dirty="0">
                <a:latin typeface="Georgia" pitchFamily="18" charset="0"/>
                <a:cs typeface="Calibri" pitchFamily="34" charset="0"/>
              </a:rPr>
              <a:t>Effect of the News at </a:t>
            </a:r>
            <a:r>
              <a:rPr lang="en-US" sz="4000" dirty="0" smtClean="0">
                <a:latin typeface="Georgia" pitchFamily="18" charset="0"/>
                <a:cs typeface="Calibri" pitchFamily="34" charset="0"/>
              </a:rPr>
              <a:t>Richmond</a:t>
            </a:r>
            <a:br>
              <a:rPr lang="en-US" sz="4000" dirty="0" smtClean="0">
                <a:latin typeface="Georgia" pitchFamily="18" charset="0"/>
                <a:cs typeface="Calibri" pitchFamily="34" charset="0"/>
              </a:rPr>
            </a:br>
            <a:r>
              <a:rPr lang="en-US" sz="2500" dirty="0" smtClean="0">
                <a:solidFill>
                  <a:schemeClr val="tx1"/>
                </a:solidFill>
                <a:latin typeface="+mj-lt"/>
                <a:cs typeface="Calibri" pitchFamily="34" charset="0"/>
              </a:rPr>
              <a:t>April 15, 1861, Richmond Enquirer</a:t>
            </a:r>
            <a:endParaRPr lang="en-US" sz="4000" dirty="0">
              <a:latin typeface="Georgia" pitchFamily="18" charset="0"/>
            </a:endParaRPr>
          </a:p>
        </p:txBody>
      </p:sp>
      <p:sp>
        <p:nvSpPr>
          <p:cNvPr id="4" name="Content Placeholder 3"/>
          <p:cNvSpPr>
            <a:spLocks noGrp="1"/>
          </p:cNvSpPr>
          <p:nvPr>
            <p:ph idx="1"/>
          </p:nvPr>
        </p:nvSpPr>
        <p:spPr>
          <a:xfrm>
            <a:off x="457200" y="2133599"/>
            <a:ext cx="8229600" cy="3672481"/>
          </a:xfrm>
        </p:spPr>
        <p:txBody>
          <a:bodyPr/>
          <a:lstStyle/>
          <a:p>
            <a:pPr marL="0" indent="0">
              <a:buNone/>
            </a:pPr>
            <a:r>
              <a:rPr lang="en-US" sz="2200" dirty="0" smtClean="0">
                <a:latin typeface="Georgia" pitchFamily="18" charset="0"/>
                <a:cs typeface="Calibri" pitchFamily="34" charset="0"/>
              </a:rPr>
              <a:t>The </a:t>
            </a:r>
            <a:r>
              <a:rPr lang="en-US" sz="2200" dirty="0">
                <a:latin typeface="Georgia" pitchFamily="18" charset="0"/>
                <a:cs typeface="Calibri" pitchFamily="34" charset="0"/>
              </a:rPr>
              <a:t>procession had swelled to about three thousand persons, by the time the column halted at the Tredegar Iron Works, to witness the raising of a large Southern Confederacy flag over the main building of the works, which was done by the employees of the establishment. Without delay, the flag was hauled up, the band playing the </a:t>
            </a:r>
            <a:r>
              <a:rPr lang="en-US" sz="2200" dirty="0" err="1">
                <a:latin typeface="Georgia" pitchFamily="18" charset="0"/>
                <a:cs typeface="Calibri" pitchFamily="34" charset="0"/>
              </a:rPr>
              <a:t>Marsellaise</a:t>
            </a:r>
            <a:r>
              <a:rPr lang="en-US" sz="2200" dirty="0">
                <a:latin typeface="Georgia" pitchFamily="18" charset="0"/>
                <a:cs typeface="Calibri" pitchFamily="34" charset="0"/>
              </a:rPr>
              <a:t>, and cannon (manufactured at the Tredegar for the use of the Confederate Government) thundered a welcome to the banner of the South.</a:t>
            </a:r>
            <a:endParaRPr lang="en-US" sz="2200" b="1" dirty="0">
              <a:latin typeface="Georgia" pitchFamily="18" charset="0"/>
            </a:endParaRPr>
          </a:p>
        </p:txBody>
      </p:sp>
    </p:spTree>
    <p:extLst>
      <p:ext uri="{BB962C8B-B14F-4D97-AF65-F5344CB8AC3E}">
        <p14:creationId xmlns:p14="http://schemas.microsoft.com/office/powerpoint/2010/main" val="3294988730"/>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90599" y="1411307"/>
            <a:ext cx="7162801" cy="4573837"/>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0" y="272534"/>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Secession</a:t>
            </a:r>
          </a:p>
          <a:p>
            <a:pPr algn="ctr"/>
            <a:r>
              <a:rPr lang="en-US" sz="2800" dirty="0" smtClean="0">
                <a:solidFill>
                  <a:srgbClr val="000000"/>
                </a:solidFill>
                <a:latin typeface="+mj-lt"/>
              </a:rPr>
              <a:t>April &amp; May, 1861</a:t>
            </a:r>
            <a:endParaRPr lang="en-US" sz="2800" dirty="0">
              <a:solidFill>
                <a:srgbClr val="000000"/>
              </a:solidFill>
              <a:latin typeface="+mj-lt"/>
            </a:endParaRPr>
          </a:p>
        </p:txBody>
      </p:sp>
    </p:spTree>
    <p:extLst>
      <p:ext uri="{BB962C8B-B14F-4D97-AF65-F5344CB8AC3E}">
        <p14:creationId xmlns:p14="http://schemas.microsoft.com/office/powerpoint/2010/main" val="370583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Virginia Joins the Confederacy</a:t>
            </a:r>
            <a:br>
              <a:rPr lang="en-US" dirty="0" smtClean="0"/>
            </a:br>
            <a:r>
              <a:rPr lang="en-US" sz="2800" dirty="0" smtClean="0">
                <a:solidFill>
                  <a:schemeClr val="tx1"/>
                </a:solidFill>
                <a:latin typeface="+mj-lt"/>
              </a:rPr>
              <a:t>April 17, 1861</a:t>
            </a:r>
            <a:endParaRPr lang="en-US" sz="2800" dirty="0">
              <a:solidFill>
                <a:schemeClr val="tx1"/>
              </a:solidFill>
              <a:latin typeface="+mj-lt"/>
            </a:endParaRPr>
          </a:p>
        </p:txBody>
      </p:sp>
      <p:sp>
        <p:nvSpPr>
          <p:cNvPr id="3" name="Content Placeholder 2"/>
          <p:cNvSpPr>
            <a:spLocks noGrp="1"/>
          </p:cNvSpPr>
          <p:nvPr>
            <p:ph idx="1"/>
          </p:nvPr>
        </p:nvSpPr>
        <p:spPr>
          <a:xfrm>
            <a:off x="4648200" y="1600200"/>
            <a:ext cx="4343400" cy="4648200"/>
          </a:xfrm>
        </p:spPr>
        <p:txBody>
          <a:bodyPr/>
          <a:lstStyle/>
          <a:p>
            <a:r>
              <a:rPr lang="en-US" dirty="0" smtClean="0"/>
              <a:t>Virginia joins the Confederate States </a:t>
            </a:r>
            <a:br>
              <a:rPr lang="en-US" dirty="0" smtClean="0"/>
            </a:br>
            <a:r>
              <a:rPr lang="en-US" dirty="0" smtClean="0"/>
              <a:t>of America.</a:t>
            </a:r>
          </a:p>
          <a:p>
            <a:pPr>
              <a:buNone/>
            </a:pPr>
            <a:endParaRPr lang="en-US" dirty="0" smtClean="0"/>
          </a:p>
          <a:p>
            <a:r>
              <a:rPr lang="en-US" dirty="0" smtClean="0"/>
              <a:t>Richmond becomes the Capital of the Confederacy</a:t>
            </a:r>
            <a:endParaRPr lang="en-US" dirty="0"/>
          </a:p>
        </p:txBody>
      </p:sp>
      <p:pic>
        <p:nvPicPr>
          <p:cNvPr id="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828800"/>
            <a:ext cx="4114800" cy="2627523"/>
          </a:xfrm>
          <a:prstGeom prst="rect">
            <a:avLst/>
          </a:prstGeom>
          <a:noFill/>
          <a:ln w="9525">
            <a:solidFill>
              <a:schemeClr val="accent1">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192248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763000" cy="1143000"/>
          </a:xfrm>
        </p:spPr>
        <p:txBody>
          <a:bodyPr>
            <a:noAutofit/>
          </a:bodyPr>
          <a:lstStyle/>
          <a:p>
            <a:r>
              <a:rPr lang="en-US" sz="4000" dirty="0" smtClean="0">
                <a:solidFill>
                  <a:srgbClr val="376092"/>
                </a:solidFill>
              </a:rPr>
              <a:t>Excerpt from the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Jefferson Davis, President of the Confederate States of America</a:t>
            </a:r>
            <a:endParaRPr lang="en-US" sz="2500" dirty="0">
              <a:solidFill>
                <a:schemeClr val="tx1"/>
              </a:solidFill>
              <a:latin typeface="+mj-lt"/>
            </a:endParaRPr>
          </a:p>
        </p:txBody>
      </p:sp>
      <p:pic>
        <p:nvPicPr>
          <p:cNvPr id="6" name="Content Placeholder 5"/>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381000" y="1600200"/>
            <a:ext cx="2756903" cy="3924300"/>
          </a:xfrm>
          <a:prstGeom prst="rect">
            <a:avLst/>
          </a:prstGeom>
          <a:noFill/>
          <a:ln>
            <a:noFill/>
          </a:ln>
        </p:spPr>
      </p:pic>
      <p:sp>
        <p:nvSpPr>
          <p:cNvPr id="5" name="Content Placeholder 4"/>
          <p:cNvSpPr>
            <a:spLocks noGrp="1"/>
          </p:cNvSpPr>
          <p:nvPr>
            <p:ph sz="half" idx="2"/>
          </p:nvPr>
        </p:nvSpPr>
        <p:spPr>
          <a:xfrm>
            <a:off x="3505200" y="1524001"/>
            <a:ext cx="5410200" cy="4419600"/>
          </a:xfrm>
        </p:spPr>
        <p:txBody>
          <a:bodyPr>
            <a:noAutofit/>
          </a:bodyPr>
          <a:lstStyle/>
          <a:p>
            <a:pPr marL="0" indent="0">
              <a:buNone/>
            </a:pPr>
            <a:r>
              <a:rPr lang="en-US" sz="1900" dirty="0"/>
              <a:t>I enter upon the duties of the office to which I have been chosen with the hope that the beginning of our career as a Confederacy may not be obstructed by hostile opposition to our enjoyment of the separate existence and independence which we have asserted, and, with the blessing of Providence, intend to maintain. Our present condition, achieved in a manner unprecedented in the history of nations, illustrates the American idea that governments rest upon the consent of the governed, and that it is the right of the people to alter or abolish governments whenever they become destructive of the ends for which they were established.</a:t>
            </a:r>
          </a:p>
        </p:txBody>
      </p:sp>
    </p:spTree>
    <p:extLst>
      <p:ext uri="{BB962C8B-B14F-4D97-AF65-F5344CB8AC3E}">
        <p14:creationId xmlns:p14="http://schemas.microsoft.com/office/powerpoint/2010/main" val="3135245042"/>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First Manassas (Bull Run)</a:t>
            </a:r>
            <a:br>
              <a:rPr lang="en-US" dirty="0" smtClean="0"/>
            </a:br>
            <a:r>
              <a:rPr lang="en-US" sz="2800" dirty="0" smtClean="0">
                <a:solidFill>
                  <a:schemeClr val="tx1"/>
                </a:solidFill>
                <a:latin typeface="+mj-lt"/>
              </a:rPr>
              <a:t>July 21, 1861</a:t>
            </a:r>
            <a:endParaRPr lang="en-US" dirty="0"/>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57200" y="2234052"/>
            <a:ext cx="4038600" cy="2964571"/>
          </a:xfrm>
        </p:spPr>
      </p:pic>
      <p:sp>
        <p:nvSpPr>
          <p:cNvPr id="5" name="Content Placeholder 4"/>
          <p:cNvSpPr>
            <a:spLocks noGrp="1"/>
          </p:cNvSpPr>
          <p:nvPr>
            <p:ph sz="half" idx="2"/>
          </p:nvPr>
        </p:nvSpPr>
        <p:spPr>
          <a:xfrm>
            <a:off x="4800600" y="2209800"/>
            <a:ext cx="4038600" cy="4231801"/>
          </a:xfrm>
        </p:spPr>
        <p:txBody>
          <a:bodyPr/>
          <a:lstStyle/>
          <a:p>
            <a:pPr marL="0" indent="0">
              <a:buNone/>
            </a:pPr>
            <a:r>
              <a:rPr lang="en-US" sz="2200" dirty="0">
                <a:solidFill>
                  <a:schemeClr val="tx1"/>
                </a:solidFill>
                <a:latin typeface="Georgia" pitchFamily="18" charset="0"/>
              </a:rPr>
              <a:t>The first major land battle</a:t>
            </a:r>
            <a:r>
              <a:rPr lang="en-US" sz="2200" dirty="0" smtClean="0">
                <a:solidFill>
                  <a:schemeClr val="tx1"/>
                </a:solidFill>
                <a:latin typeface="Georgia" pitchFamily="18" charset="0"/>
              </a:rPr>
              <a:t> </a:t>
            </a:r>
            <a:br>
              <a:rPr lang="en-US" sz="2200" dirty="0" smtClean="0">
                <a:solidFill>
                  <a:schemeClr val="tx1"/>
                </a:solidFill>
                <a:latin typeface="Georgia" pitchFamily="18" charset="0"/>
              </a:rPr>
            </a:br>
            <a:r>
              <a:rPr lang="en-US" sz="2200" dirty="0" smtClean="0">
                <a:solidFill>
                  <a:schemeClr val="tx1"/>
                </a:solidFill>
                <a:latin typeface="Georgia" pitchFamily="18" charset="0"/>
              </a:rPr>
              <a:t>of </a:t>
            </a:r>
            <a:r>
              <a:rPr lang="en-US" sz="2200" dirty="0">
                <a:solidFill>
                  <a:schemeClr val="tx1"/>
                </a:solidFill>
                <a:latin typeface="Georgia" pitchFamily="18" charset="0"/>
              </a:rPr>
              <a:t>the American Civil War,</a:t>
            </a:r>
            <a:r>
              <a:rPr lang="en-US" sz="2200" dirty="0" smtClean="0">
                <a:solidFill>
                  <a:schemeClr val="tx1"/>
                </a:solidFill>
                <a:latin typeface="Georgia" pitchFamily="18" charset="0"/>
              </a:rPr>
              <a:t> </a:t>
            </a:r>
            <a:br>
              <a:rPr lang="en-US" sz="2200" dirty="0" smtClean="0">
                <a:solidFill>
                  <a:schemeClr val="tx1"/>
                </a:solidFill>
                <a:latin typeface="Georgia" pitchFamily="18" charset="0"/>
              </a:rPr>
            </a:br>
            <a:r>
              <a:rPr lang="en-US" sz="2200" dirty="0" smtClean="0">
                <a:solidFill>
                  <a:schemeClr val="tx1"/>
                </a:solidFill>
                <a:latin typeface="Georgia" pitchFamily="18" charset="0"/>
              </a:rPr>
              <a:t>The </a:t>
            </a:r>
            <a:r>
              <a:rPr lang="en-US" sz="2200" dirty="0">
                <a:solidFill>
                  <a:schemeClr val="tx1"/>
                </a:solidFill>
                <a:latin typeface="Georgia" pitchFamily="18" charset="0"/>
              </a:rPr>
              <a:t>Battle of First Manassas, also known as Bull Run, was fought just outside of Washington D.C.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44525"/>
            <a:ext cx="9144000" cy="773113"/>
          </a:xfrm>
        </p:spPr>
        <p:txBody>
          <a:bodyPr/>
          <a:lstStyle/>
          <a:p>
            <a:r>
              <a:rPr lang="en-US" sz="4000" dirty="0" smtClean="0"/>
              <a:t>Excerpt, The New York Times</a:t>
            </a:r>
            <a:r>
              <a:rPr lang="en-US" dirty="0" smtClean="0"/>
              <a:t/>
            </a:r>
            <a:br>
              <a:rPr lang="en-US" dirty="0" smtClean="0"/>
            </a:br>
            <a:r>
              <a:rPr lang="en-US" sz="2500" dirty="0" smtClean="0">
                <a:solidFill>
                  <a:schemeClr val="tx1"/>
                </a:solidFill>
                <a:latin typeface="+mj-lt"/>
              </a:rPr>
              <a:t>July 26, 1861, New York</a:t>
            </a:r>
            <a:endParaRPr lang="en-US" sz="2500" dirty="0">
              <a:solidFill>
                <a:schemeClr val="tx1"/>
              </a:solidFill>
              <a:latin typeface="+mj-lt"/>
            </a:endParaRPr>
          </a:p>
        </p:txBody>
      </p:sp>
      <p:sp>
        <p:nvSpPr>
          <p:cNvPr id="5" name="Content Placeholder 4"/>
          <p:cNvSpPr>
            <a:spLocks noGrp="1"/>
          </p:cNvSpPr>
          <p:nvPr>
            <p:ph idx="1"/>
          </p:nvPr>
        </p:nvSpPr>
        <p:spPr>
          <a:xfrm>
            <a:off x="457200" y="1828800"/>
            <a:ext cx="8229600" cy="4205880"/>
          </a:xfrm>
        </p:spPr>
        <p:txBody>
          <a:bodyPr/>
          <a:lstStyle/>
          <a:p>
            <a:pPr marL="0" indent="0">
              <a:buNone/>
            </a:pPr>
            <a:r>
              <a:rPr lang="en-US" sz="2200" dirty="0" smtClean="0">
                <a:latin typeface="Georgia" pitchFamily="18" charset="0"/>
                <a:cs typeface="Calibri" pitchFamily="34" charset="0"/>
              </a:rPr>
              <a:t>Governor </a:t>
            </a:r>
            <a:r>
              <a:rPr lang="en-US" sz="2200" dirty="0">
                <a:latin typeface="Georgia" pitchFamily="18" charset="0"/>
                <a:cs typeface="Calibri" pitchFamily="34" charset="0"/>
              </a:rPr>
              <a:t>Morgan, it will be seen by his Proclamation, published in another column, has concluded, under the requisition of the President for </a:t>
            </a:r>
            <a:r>
              <a:rPr lang="en-US" sz="2200" b="1" dirty="0">
                <a:solidFill>
                  <a:srgbClr val="225790"/>
                </a:solidFill>
                <a:latin typeface="Georgia" pitchFamily="18" charset="0"/>
                <a:cs typeface="Calibri" pitchFamily="34" charset="0"/>
              </a:rPr>
              <a:t>more troops, to call for twenty-five thousand additional Volunteers</a:t>
            </a:r>
            <a:r>
              <a:rPr lang="en-US" sz="2200" dirty="0">
                <a:solidFill>
                  <a:srgbClr val="225790"/>
                </a:solidFill>
                <a:latin typeface="Georgia" pitchFamily="18" charset="0"/>
                <a:cs typeface="Calibri" pitchFamily="34" charset="0"/>
              </a:rPr>
              <a:t>, </a:t>
            </a:r>
            <a:r>
              <a:rPr lang="en-US" sz="2200" dirty="0">
                <a:latin typeface="Georgia" pitchFamily="18" charset="0"/>
                <a:cs typeface="Calibri" pitchFamily="34" charset="0"/>
              </a:rPr>
              <a:t>to serve for three years, or during the war.</a:t>
            </a:r>
            <a:br>
              <a:rPr lang="en-US" sz="2200" dirty="0">
                <a:latin typeface="Georgia" pitchFamily="18" charset="0"/>
                <a:cs typeface="Calibri" pitchFamily="34" charset="0"/>
              </a:rPr>
            </a:br>
            <a:r>
              <a:rPr lang="en-US" sz="2200" dirty="0">
                <a:latin typeface="Georgia" pitchFamily="18" charset="0"/>
                <a:cs typeface="Calibri" pitchFamily="34" charset="0"/>
              </a:rPr>
              <a:t/>
            </a:r>
            <a:br>
              <a:rPr lang="en-US" sz="2200" dirty="0">
                <a:latin typeface="Georgia" pitchFamily="18" charset="0"/>
                <a:cs typeface="Calibri" pitchFamily="34" charset="0"/>
              </a:rPr>
            </a:br>
            <a:r>
              <a:rPr lang="en-US" sz="2200" dirty="0">
                <a:latin typeface="Georgia" pitchFamily="18" charset="0"/>
                <a:cs typeface="Calibri" pitchFamily="34" charset="0"/>
              </a:rPr>
              <a:t>It is expected at Fortress Monroe that </a:t>
            </a:r>
            <a:r>
              <a:rPr lang="en-US" sz="2200" dirty="0" err="1">
                <a:latin typeface="Georgia" pitchFamily="18" charset="0"/>
                <a:cs typeface="Calibri" pitchFamily="34" charset="0"/>
              </a:rPr>
              <a:t>Magruder</a:t>
            </a:r>
            <a:r>
              <a:rPr lang="en-US" sz="2200" dirty="0">
                <a:latin typeface="Georgia" pitchFamily="18" charset="0"/>
                <a:cs typeface="Calibri" pitchFamily="34" charset="0"/>
              </a:rPr>
              <a:t>, the rebel commander at Yorktown, </a:t>
            </a:r>
            <a:r>
              <a:rPr lang="en-US" sz="2200" b="1" dirty="0">
                <a:solidFill>
                  <a:srgbClr val="225790"/>
                </a:solidFill>
                <a:latin typeface="Georgia" pitchFamily="18" charset="0"/>
                <a:cs typeface="Calibri" pitchFamily="34" charset="0"/>
              </a:rPr>
              <a:t>emboldened by the success at Manassas  Junction</a:t>
            </a:r>
            <a:r>
              <a:rPr lang="en-US" sz="2200" b="1" dirty="0">
                <a:latin typeface="Georgia" pitchFamily="18" charset="0"/>
                <a:cs typeface="Calibri" pitchFamily="34" charset="0"/>
              </a:rPr>
              <a:t> </a:t>
            </a:r>
            <a:r>
              <a:rPr lang="en-US" sz="2200" dirty="0">
                <a:latin typeface="Georgia" pitchFamily="18" charset="0"/>
                <a:cs typeface="Calibri" pitchFamily="34" charset="0"/>
              </a:rPr>
              <a:t>will make a demonstration in the direction of Hampton or Newport News.  All our regiments there are now inside their entrenchments, and ready for him whenever he chooses to show himself.</a:t>
            </a:r>
            <a:endParaRPr lang="en-US" sz="2200" dirty="0">
              <a:latin typeface="Georgia" pitchFamily="18" charset="0"/>
            </a:endParaRPr>
          </a:p>
        </p:txBody>
      </p:sp>
    </p:spTree>
    <p:extLst>
      <p:ext uri="{BB962C8B-B14F-4D97-AF65-F5344CB8AC3E}">
        <p14:creationId xmlns:p14="http://schemas.microsoft.com/office/powerpoint/2010/main" val="876740524"/>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457200"/>
            <a:ext cx="8229600" cy="773113"/>
          </a:xfrm>
        </p:spPr>
        <p:txBody>
          <a:bodyPr/>
          <a:lstStyle/>
          <a:p>
            <a:r>
              <a:rPr lang="en-US" dirty="0" smtClean="0"/>
              <a:t>Lincoln Elected President</a:t>
            </a:r>
            <a:br>
              <a:rPr lang="en-US" dirty="0" smtClean="0"/>
            </a:br>
            <a:r>
              <a:rPr lang="en-US" sz="2800" dirty="0" smtClean="0">
                <a:solidFill>
                  <a:schemeClr val="tx1"/>
                </a:solidFill>
                <a:latin typeface="+mj-lt"/>
              </a:rPr>
              <a:t>November 6, 1860</a:t>
            </a:r>
            <a:endParaRPr lang="en-US" sz="2800" dirty="0">
              <a:solidFill>
                <a:schemeClr val="tx1"/>
              </a:solidFill>
              <a:latin typeface="+mj-lt"/>
            </a:endParaRPr>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7459" y="1524000"/>
            <a:ext cx="6509081" cy="4205288"/>
          </a:xfrm>
          <a:ln>
            <a:solidFill>
              <a:schemeClr val="accent1">
                <a:lumMod val="75000"/>
              </a:schemeClr>
            </a:solidFill>
          </a:ln>
        </p:spPr>
      </p:pic>
      <p:sp>
        <p:nvSpPr>
          <p:cNvPr id="9" name="TextBox 8"/>
          <p:cNvSpPr txBox="1"/>
          <p:nvPr/>
        </p:nvSpPr>
        <p:spPr>
          <a:xfrm>
            <a:off x="914400" y="4648200"/>
            <a:ext cx="1905000" cy="1384995"/>
          </a:xfrm>
          <a:prstGeom prst="rect">
            <a:avLst/>
          </a:prstGeom>
          <a:solidFill>
            <a:schemeClr val="bg1"/>
          </a:solidFill>
          <a:ln>
            <a:solidFill>
              <a:schemeClr val="accent1">
                <a:lumMod val="75000"/>
              </a:schemeClr>
            </a:solidFill>
          </a:ln>
        </p:spPr>
        <p:txBody>
          <a:bodyPr wrap="square" rtlCol="0">
            <a:spAutoFit/>
          </a:bodyPr>
          <a:lstStyle/>
          <a:p>
            <a:r>
              <a:rPr lang="en-US" sz="1400" dirty="0" smtClean="0"/>
              <a:t>Red – Lincoln</a:t>
            </a:r>
          </a:p>
          <a:p>
            <a:r>
              <a:rPr lang="en-US" sz="1400" dirty="0" smtClean="0"/>
              <a:t>Yellow – Bell</a:t>
            </a:r>
          </a:p>
          <a:p>
            <a:r>
              <a:rPr lang="en-US" sz="1400" dirty="0" smtClean="0"/>
              <a:t>Blue – Douglas</a:t>
            </a:r>
          </a:p>
          <a:p>
            <a:r>
              <a:rPr lang="en-US" sz="1400" dirty="0" smtClean="0"/>
              <a:t>Green – Breckinridge</a:t>
            </a:r>
          </a:p>
          <a:p>
            <a:r>
              <a:rPr lang="en-US" sz="1400" dirty="0" smtClean="0"/>
              <a:t>Purple – Non-Voting Territories</a:t>
            </a:r>
            <a:endParaRPr lang="en-US" sz="1400" dirty="0"/>
          </a:p>
        </p:txBody>
      </p:sp>
    </p:spTree>
    <p:extLst>
      <p:ext uri="{BB962C8B-B14F-4D97-AF65-F5344CB8AC3E}">
        <p14:creationId xmlns:p14="http://schemas.microsoft.com/office/powerpoint/2010/main" val="416919035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solidFill>
                  <a:srgbClr val="4D4D4D"/>
                </a:solidFill>
              </a:rPr>
              <a:t>Lincoln Elected </a:t>
            </a:r>
            <a:r>
              <a:rPr lang="en-US" sz="4000" dirty="0" smtClean="0">
                <a:solidFill>
                  <a:srgbClr val="4D4D4D"/>
                </a:solidFill>
              </a:rPr>
              <a:t>President</a:t>
            </a:r>
            <a:endParaRPr lang="en-US" sz="4000" dirty="0">
              <a:solidFill>
                <a:srgbClr val="4D4D4D"/>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00200" y="1600200"/>
            <a:ext cx="2304119" cy="4232275"/>
          </a:xfrm>
        </p:spPr>
      </p:pic>
      <p:sp>
        <p:nvSpPr>
          <p:cNvPr id="4" name="Content Placeholder 3"/>
          <p:cNvSpPr>
            <a:spLocks noGrp="1"/>
          </p:cNvSpPr>
          <p:nvPr>
            <p:ph sz="half" idx="2"/>
          </p:nvPr>
        </p:nvSpPr>
        <p:spPr>
          <a:xfrm>
            <a:off x="4191000" y="1600200"/>
            <a:ext cx="4038600" cy="4231801"/>
          </a:xfrm>
        </p:spPr>
        <p:txBody>
          <a:bodyPr/>
          <a:lstStyle/>
          <a:p>
            <a:pPr marL="0" indent="0">
              <a:spcBef>
                <a:spcPct val="50000"/>
              </a:spcBef>
              <a:buNone/>
            </a:pPr>
            <a:r>
              <a:rPr lang="en-US" sz="2200" dirty="0">
                <a:latin typeface="Georgia" pitchFamily="18" charset="0"/>
              </a:rPr>
              <a:t>In the 1860 presidential race, </a:t>
            </a:r>
            <a:r>
              <a:rPr lang="en-US" sz="2200" dirty="0">
                <a:solidFill>
                  <a:schemeClr val="tx1"/>
                </a:solidFill>
                <a:latin typeface="Georgia" pitchFamily="18" charset="0"/>
              </a:rPr>
              <a:t>four men ran for president – a northern Democrat, a southern Democrat, an independent, and Lincoln, a republican. </a:t>
            </a:r>
          </a:p>
          <a:p>
            <a:pPr marL="0" indent="0">
              <a:spcBef>
                <a:spcPct val="50000"/>
              </a:spcBef>
              <a:buNone/>
            </a:pPr>
            <a:r>
              <a:rPr lang="en-US" sz="2200" dirty="0">
                <a:solidFill>
                  <a:schemeClr val="tx1"/>
                </a:solidFill>
                <a:latin typeface="Georgia" pitchFamily="18" charset="0"/>
              </a:rPr>
              <a:t>Due to the choice of 4 candidates, Lincoln, carrying the votes of the populous North, won. </a:t>
            </a:r>
          </a:p>
          <a:p>
            <a:pPr marL="0" indent="0">
              <a:spcBef>
                <a:spcPct val="50000"/>
              </a:spcBef>
              <a:buNone/>
            </a:pPr>
            <a:r>
              <a:rPr lang="en-US" sz="2200" dirty="0">
                <a:solidFill>
                  <a:schemeClr val="tx1"/>
                </a:solidFill>
                <a:latin typeface="Georgia" pitchFamily="18" charset="0"/>
              </a:rPr>
              <a:t>Southerners became very fearful that the anti-slavery </a:t>
            </a:r>
            <a:r>
              <a:rPr lang="en-US" sz="2200" dirty="0">
                <a:latin typeface="Georgia" pitchFamily="18" charset="0"/>
              </a:rPr>
              <a:t>Republicans would try to change their way of life</a:t>
            </a:r>
            <a:r>
              <a:rPr lang="en-US" sz="2200" dirty="0" smtClean="0">
                <a:latin typeface="Georgia" pitchFamily="18" charset="0"/>
              </a:rPr>
              <a:t>.</a:t>
            </a:r>
            <a:endParaRPr lang="en-US" sz="2200" dirty="0">
              <a:latin typeface="Georgia"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644525"/>
            <a:ext cx="9144000" cy="773113"/>
          </a:xfrm>
        </p:spPr>
        <p:txBody>
          <a:bodyPr/>
          <a:lstStyle/>
          <a:p>
            <a:r>
              <a:rPr lang="en-US" sz="4000" dirty="0" smtClean="0">
                <a:latin typeface="Georgia" pitchFamily="18" charset="0"/>
                <a:cs typeface="Calibri" pitchFamily="34" charset="0"/>
              </a:rPr>
              <a:t>Excerpt, </a:t>
            </a:r>
            <a:r>
              <a:rPr lang="en-US" sz="4000" dirty="0">
                <a:latin typeface="Georgia" pitchFamily="18" charset="0"/>
                <a:cs typeface="Calibri" pitchFamily="34" charset="0"/>
              </a:rPr>
              <a:t>Civilian And Gazette </a:t>
            </a:r>
            <a:r>
              <a:rPr lang="en-US" sz="4000" dirty="0" smtClean="0">
                <a:latin typeface="Georgia" pitchFamily="18" charset="0"/>
                <a:cs typeface="Calibri" pitchFamily="34" charset="0"/>
              </a:rPr>
              <a:t>Weekly</a:t>
            </a:r>
            <a:br>
              <a:rPr lang="en-US" sz="4000" dirty="0" smtClean="0">
                <a:latin typeface="Georgia" pitchFamily="18" charset="0"/>
                <a:cs typeface="Calibri" pitchFamily="34" charset="0"/>
              </a:rPr>
            </a:br>
            <a:r>
              <a:rPr lang="en-US" sz="2500" dirty="0">
                <a:solidFill>
                  <a:schemeClr val="tx1"/>
                </a:solidFill>
                <a:latin typeface="+mj-lt"/>
                <a:cs typeface="Calibri" pitchFamily="34" charset="0"/>
              </a:rPr>
              <a:t>November 13, 1860, </a:t>
            </a:r>
            <a:r>
              <a:rPr lang="en-US" sz="2500" dirty="0" smtClean="0">
                <a:solidFill>
                  <a:schemeClr val="tx1"/>
                </a:solidFill>
                <a:latin typeface="+mj-lt"/>
                <a:cs typeface="Calibri" pitchFamily="34" charset="0"/>
              </a:rPr>
              <a:t> Galveston</a:t>
            </a:r>
            <a:r>
              <a:rPr lang="en-US" sz="2500" dirty="0">
                <a:solidFill>
                  <a:schemeClr val="tx1"/>
                </a:solidFill>
                <a:latin typeface="+mj-lt"/>
                <a:cs typeface="Calibri" pitchFamily="34" charset="0"/>
              </a:rPr>
              <a:t>, Texas</a:t>
            </a:r>
            <a:endParaRPr lang="en-US" sz="2500" dirty="0">
              <a:solidFill>
                <a:schemeClr val="tx1"/>
              </a:solidFill>
              <a:latin typeface="+mj-lt"/>
            </a:endParaRPr>
          </a:p>
        </p:txBody>
      </p:sp>
      <p:sp>
        <p:nvSpPr>
          <p:cNvPr id="5" name="Content Placeholder 4"/>
          <p:cNvSpPr>
            <a:spLocks noGrp="1"/>
          </p:cNvSpPr>
          <p:nvPr>
            <p:ph idx="1"/>
          </p:nvPr>
        </p:nvSpPr>
        <p:spPr>
          <a:xfrm>
            <a:off x="457200" y="1752600"/>
            <a:ext cx="8229600" cy="4205880"/>
          </a:xfrm>
        </p:spPr>
        <p:txBody>
          <a:bodyPr/>
          <a:lstStyle/>
          <a:p>
            <a:pPr marL="0" indent="0">
              <a:buNone/>
            </a:pPr>
            <a:r>
              <a:rPr lang="en-US" sz="1900" dirty="0" smtClean="0">
                <a:latin typeface="Georgia" pitchFamily="18" charset="0"/>
                <a:cs typeface="Calibri" pitchFamily="34" charset="0"/>
              </a:rPr>
              <a:t>The </a:t>
            </a:r>
            <a:r>
              <a:rPr lang="en-US" sz="1900" dirty="0">
                <a:latin typeface="Georgia" pitchFamily="18" charset="0"/>
                <a:cs typeface="Calibri" pitchFamily="34" charset="0"/>
              </a:rPr>
              <a:t>Governor [of South Carolina], “earnestly recommended that, in the event of </a:t>
            </a:r>
            <a:r>
              <a:rPr lang="en-US" sz="1900" b="1" dirty="0">
                <a:solidFill>
                  <a:srgbClr val="225790"/>
                </a:solidFill>
                <a:latin typeface="Georgia" pitchFamily="18" charset="0"/>
                <a:cs typeface="Calibri" pitchFamily="34" charset="0"/>
              </a:rPr>
              <a:t>Abraham Lincoln’s election to the Presidency</a:t>
            </a:r>
            <a:r>
              <a:rPr lang="en-US" sz="1900" dirty="0">
                <a:latin typeface="Georgia" pitchFamily="18" charset="0"/>
                <a:cs typeface="Calibri" pitchFamily="34" charset="0"/>
              </a:rPr>
              <a:t>, a convention for the people of this State be immediately called to consider and determine for themselves the mode and measure of redress.”</a:t>
            </a:r>
            <a:br>
              <a:rPr lang="en-US" sz="1900" dirty="0">
                <a:latin typeface="Georgia" pitchFamily="18" charset="0"/>
                <a:cs typeface="Calibri" pitchFamily="34" charset="0"/>
              </a:rPr>
            </a:b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solidFill>
                  <a:srgbClr val="225790"/>
                </a:solidFill>
                <a:latin typeface="+mj-lt"/>
                <a:cs typeface="Calibri" pitchFamily="34" charset="0"/>
              </a:rPr>
              <a:t>[The Governor stated the following]</a:t>
            </a: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latin typeface="Georgia" pitchFamily="18" charset="0"/>
                <a:cs typeface="Calibri" pitchFamily="34" charset="0"/>
              </a:rPr>
              <a:t/>
            </a:r>
            <a:br>
              <a:rPr lang="en-US" sz="1900" dirty="0">
                <a:latin typeface="Georgia" pitchFamily="18" charset="0"/>
                <a:cs typeface="Calibri" pitchFamily="34" charset="0"/>
              </a:rPr>
            </a:br>
            <a:r>
              <a:rPr lang="en-US" sz="1900" dirty="0">
                <a:latin typeface="Georgia" pitchFamily="18" charset="0"/>
                <a:cs typeface="Calibri" pitchFamily="34" charset="0"/>
              </a:rPr>
              <a:t>"That the only alternative left, in my judgment, is the </a:t>
            </a:r>
            <a:r>
              <a:rPr lang="en-US" sz="1900" b="1" dirty="0">
                <a:solidFill>
                  <a:srgbClr val="225790"/>
                </a:solidFill>
                <a:latin typeface="Georgia" pitchFamily="18" charset="0"/>
                <a:cs typeface="Calibri" pitchFamily="34" charset="0"/>
              </a:rPr>
              <a:t>secession of South Carolina</a:t>
            </a:r>
            <a:r>
              <a:rPr lang="en-US" sz="1900" b="1" dirty="0">
                <a:latin typeface="Georgia" pitchFamily="18" charset="0"/>
                <a:cs typeface="Calibri" pitchFamily="34" charset="0"/>
              </a:rPr>
              <a:t> </a:t>
            </a:r>
            <a:r>
              <a:rPr lang="en-US" sz="1900" dirty="0">
                <a:latin typeface="Georgia" pitchFamily="18" charset="0"/>
                <a:cs typeface="Calibri" pitchFamily="34" charset="0"/>
              </a:rPr>
              <a:t>from the Federal Union. The indications of many of the Southern States justify the conclusion that the secession of </a:t>
            </a:r>
            <a:r>
              <a:rPr lang="en-US" sz="1900" b="1" dirty="0">
                <a:solidFill>
                  <a:srgbClr val="225790"/>
                </a:solidFill>
                <a:latin typeface="Georgia" pitchFamily="18" charset="0"/>
                <a:cs typeface="Calibri" pitchFamily="34" charset="0"/>
              </a:rPr>
              <a:t>South Carolina would be immediately followed, if not adopted simultaneously, by them, and ultimately by the entire </a:t>
            </a:r>
            <a:r>
              <a:rPr lang="en-US" sz="1900" b="1" dirty="0" smtClean="0">
                <a:solidFill>
                  <a:srgbClr val="225790"/>
                </a:solidFill>
                <a:latin typeface="Georgia" pitchFamily="18" charset="0"/>
                <a:cs typeface="Calibri" pitchFamily="34" charset="0"/>
              </a:rPr>
              <a:t>South…. </a:t>
            </a:r>
            <a:r>
              <a:rPr lang="en-US" sz="1900" dirty="0" smtClean="0">
                <a:latin typeface="Georgia" pitchFamily="18" charset="0"/>
                <a:cs typeface="Calibri" pitchFamily="34" charset="0"/>
              </a:rPr>
              <a:t>The State has, with great unanimity, declared that she has the right peaceably </a:t>
            </a:r>
            <a:r>
              <a:rPr lang="en-US" sz="1900" dirty="0">
                <a:latin typeface="Georgia" pitchFamily="18" charset="0"/>
                <a:cs typeface="Calibri" pitchFamily="34" charset="0"/>
              </a:rPr>
              <a:t>to succeed, and no power on earth can rightfully prevent it.”</a:t>
            </a:r>
            <a:endParaRPr lang="en-US" sz="1900" dirty="0">
              <a:latin typeface="Georgia" pitchFamily="18" charset="0"/>
            </a:endParaRPr>
          </a:p>
        </p:txBody>
      </p:sp>
    </p:spTree>
    <p:extLst>
      <p:ext uri="{BB962C8B-B14F-4D97-AF65-F5344CB8AC3E}">
        <p14:creationId xmlns:p14="http://schemas.microsoft.com/office/powerpoint/2010/main" val="2198633609"/>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Portrait of Abraham Lincoln"/>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834682" y="1676399"/>
            <a:ext cx="2670517" cy="3886200"/>
          </a:xfrm>
          <a:prstGeom prst="rect">
            <a:avLst/>
          </a:prstGeom>
          <a:noFill/>
          <a:ln>
            <a:noFill/>
          </a:ln>
        </p:spPr>
      </p:pic>
      <p:sp>
        <p:nvSpPr>
          <p:cNvPr id="2" name="Title 1"/>
          <p:cNvSpPr>
            <a:spLocks noGrp="1"/>
          </p:cNvSpPr>
          <p:nvPr>
            <p:ph type="title"/>
          </p:nvPr>
        </p:nvSpPr>
        <p:spPr>
          <a:xfrm>
            <a:off x="0" y="380999"/>
            <a:ext cx="9144000" cy="773113"/>
          </a:xfrm>
        </p:spPr>
        <p:txBody>
          <a:bodyPr>
            <a:noAutofit/>
          </a:bodyPr>
          <a:lstStyle/>
          <a:p>
            <a:r>
              <a:rPr lang="en-US" sz="4000" dirty="0" smtClean="0">
                <a:solidFill>
                  <a:srgbClr val="376092"/>
                </a:solidFill>
              </a:rPr>
              <a:t>Excerpt, First Inaugural Address</a:t>
            </a:r>
            <a:r>
              <a:rPr lang="en-US" sz="2500" dirty="0" smtClean="0">
                <a:solidFill>
                  <a:srgbClr val="4D4D4D"/>
                </a:solidFill>
              </a:rPr>
              <a:t/>
            </a:r>
            <a:br>
              <a:rPr lang="en-US" sz="2500" dirty="0" smtClean="0">
                <a:solidFill>
                  <a:srgbClr val="4D4D4D"/>
                </a:solidFill>
              </a:rPr>
            </a:br>
            <a:r>
              <a:rPr lang="en-US" sz="2500" dirty="0" smtClean="0">
                <a:solidFill>
                  <a:schemeClr val="tx1"/>
                </a:solidFill>
                <a:latin typeface="+mj-lt"/>
              </a:rPr>
              <a:t>Abraham Lincoln, President of the United States of America</a:t>
            </a:r>
            <a:endParaRPr lang="en-US" sz="2500" dirty="0">
              <a:solidFill>
                <a:schemeClr val="tx1"/>
              </a:solidFill>
              <a:latin typeface="+mj-lt"/>
            </a:endParaRPr>
          </a:p>
        </p:txBody>
      </p:sp>
      <p:sp>
        <p:nvSpPr>
          <p:cNvPr id="5" name="Content Placeholder 4"/>
          <p:cNvSpPr>
            <a:spLocks noGrp="1"/>
          </p:cNvSpPr>
          <p:nvPr>
            <p:ph sz="half" idx="1"/>
          </p:nvPr>
        </p:nvSpPr>
        <p:spPr>
          <a:xfrm>
            <a:off x="3810000" y="1524000"/>
            <a:ext cx="4876800" cy="4343400"/>
          </a:xfrm>
        </p:spPr>
        <p:txBody>
          <a:bodyPr>
            <a:normAutofit/>
          </a:bodyPr>
          <a:lstStyle/>
          <a:p>
            <a:pPr marL="0" indent="0">
              <a:buNone/>
            </a:pPr>
            <a:r>
              <a:rPr lang="en-US" sz="2200" dirty="0" smtClean="0"/>
              <a:t>In your hands, my dissatisfied fellow-countrymen, and not in mine, is the momentous issue of civil war. The Government will not assail you. You can have no conflict without being yourselves the aggressors. You have no oath registered in heaven to destroy the Government, while I shall have the most solemn one to ‘preserve, protect, and defend it.’</a:t>
            </a:r>
          </a:p>
          <a:p>
            <a:pPr marL="0" indent="0">
              <a:buNone/>
            </a:pPr>
            <a:endParaRPr lang="en-US" dirty="0" smtClean="0"/>
          </a:p>
          <a:p>
            <a:endParaRPr lang="en-US" dirty="0"/>
          </a:p>
        </p:txBody>
      </p:sp>
    </p:spTree>
    <p:extLst>
      <p:ext uri="{BB962C8B-B14F-4D97-AF65-F5344CB8AC3E}">
        <p14:creationId xmlns:p14="http://schemas.microsoft.com/office/powerpoint/2010/main" val="27942907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44525"/>
            <a:ext cx="8839200" cy="803275"/>
          </a:xfrm>
        </p:spPr>
        <p:txBody>
          <a:bodyPr/>
          <a:lstStyle/>
          <a:p>
            <a:pPr algn="l"/>
            <a:r>
              <a:rPr lang="en-US" sz="3000" dirty="0" smtClean="0">
                <a:latin typeface="Georgia" pitchFamily="18" charset="0"/>
              </a:rPr>
              <a:t>Excerpt, Declaration </a:t>
            </a:r>
            <a:r>
              <a:rPr lang="en-US" sz="3000" dirty="0">
                <a:latin typeface="Georgia" pitchFamily="18" charset="0"/>
              </a:rPr>
              <a:t>of the Immediate Causes Which Induce and Justify the Secession of South Carolina from the Federal Union</a:t>
            </a:r>
            <a:endParaRPr lang="en-US" sz="3000" dirty="0">
              <a:latin typeface="Adobe Garamond Pro" pitchFamily="18" charset="0"/>
            </a:endParaRPr>
          </a:p>
        </p:txBody>
      </p:sp>
      <p:sp>
        <p:nvSpPr>
          <p:cNvPr id="3" name="Content Placeholder 2"/>
          <p:cNvSpPr>
            <a:spLocks noGrp="1"/>
          </p:cNvSpPr>
          <p:nvPr>
            <p:ph idx="1"/>
          </p:nvPr>
        </p:nvSpPr>
        <p:spPr>
          <a:xfrm>
            <a:off x="457200" y="2042520"/>
            <a:ext cx="8229600" cy="4205880"/>
          </a:xfrm>
        </p:spPr>
        <p:txBody>
          <a:bodyPr/>
          <a:lstStyle/>
          <a:p>
            <a:pPr marL="0" indent="0">
              <a:buNone/>
            </a:pPr>
            <a:r>
              <a:rPr lang="en-US" sz="2000" b="1" dirty="0" smtClean="0">
                <a:solidFill>
                  <a:srgbClr val="225790"/>
                </a:solidFill>
                <a:latin typeface="Georgia" pitchFamily="18" charset="0"/>
              </a:rPr>
              <a:t>A </a:t>
            </a:r>
            <a:r>
              <a:rPr lang="en-US" sz="2000" b="1" dirty="0">
                <a:solidFill>
                  <a:srgbClr val="225790"/>
                </a:solidFill>
                <a:latin typeface="Georgia" pitchFamily="18" charset="0"/>
              </a:rPr>
              <a:t>geographical line has been drawn across the Union, and all the States north of that line have united in the election of a man to the high office of President of the United States, whose opinions and purposes are hostile to slavery</a:t>
            </a:r>
            <a:r>
              <a:rPr lang="en-US" sz="2000" dirty="0">
                <a:solidFill>
                  <a:srgbClr val="225790"/>
                </a:solidFill>
                <a:latin typeface="Georgia" pitchFamily="18" charset="0"/>
              </a:rPr>
              <a:t>. </a:t>
            </a:r>
            <a:r>
              <a:rPr lang="en-US" sz="2000" dirty="0">
                <a:latin typeface="Georgia" pitchFamily="18" charset="0"/>
              </a:rPr>
              <a:t>He is to be entrusted with the administration of the common Government, because he has declared that that "Government cannot endure permanently half slave, half free," and that the public mind must rest in the belief that slavery is in the course of ultimate extinction.</a:t>
            </a:r>
            <a:br>
              <a:rPr lang="en-US" sz="2000" dirty="0">
                <a:latin typeface="Georgia" pitchFamily="18" charset="0"/>
              </a:rPr>
            </a:br>
            <a:r>
              <a:rPr lang="en-US" sz="2000" dirty="0">
                <a:latin typeface="Georgia" pitchFamily="18" charset="0"/>
              </a:rPr>
              <a:t/>
            </a:r>
            <a:br>
              <a:rPr lang="en-US" sz="2000" dirty="0">
                <a:latin typeface="Georgia" pitchFamily="18" charset="0"/>
              </a:rPr>
            </a:br>
            <a:r>
              <a:rPr lang="en-US" sz="2000" dirty="0">
                <a:latin typeface="Georgia" pitchFamily="18" charset="0"/>
              </a:rPr>
              <a:t>The guaranties of the Constitution will then no longer exist; the </a:t>
            </a:r>
            <a:r>
              <a:rPr lang="en-US" sz="2000" b="1" dirty="0">
                <a:solidFill>
                  <a:srgbClr val="225790"/>
                </a:solidFill>
                <a:latin typeface="Georgia" pitchFamily="18" charset="0"/>
              </a:rPr>
              <a:t>equal rights of the States will be lost</a:t>
            </a:r>
            <a:r>
              <a:rPr lang="en-US" sz="2000" dirty="0">
                <a:solidFill>
                  <a:srgbClr val="225790"/>
                </a:solidFill>
                <a:latin typeface="Georgia" pitchFamily="18" charset="0"/>
              </a:rPr>
              <a:t>.</a:t>
            </a:r>
            <a:r>
              <a:rPr lang="en-US" sz="2000" dirty="0">
                <a:latin typeface="Georgia" pitchFamily="18" charset="0"/>
              </a:rPr>
              <a:t> The slaveholding States will no longer have the power of self-government, or self-protection, and the Federal Government will have become their enemy.</a:t>
            </a:r>
          </a:p>
        </p:txBody>
      </p:sp>
    </p:spTree>
    <p:extLst>
      <p:ext uri="{BB962C8B-B14F-4D97-AF65-F5344CB8AC3E}">
        <p14:creationId xmlns:p14="http://schemas.microsoft.com/office/powerpoint/2010/main" val="2182734233"/>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Secession of South Carolina</a:t>
            </a:r>
            <a:br>
              <a:rPr lang="en-US" dirty="0" smtClean="0"/>
            </a:br>
            <a:r>
              <a:rPr lang="en-US" sz="2800" dirty="0" smtClean="0">
                <a:solidFill>
                  <a:schemeClr val="tx1"/>
                </a:solidFill>
                <a:latin typeface="+mj-lt"/>
              </a:rPr>
              <a:t>December 20, 1860</a:t>
            </a:r>
            <a:endParaRPr lang="en-US" sz="2800" dirty="0">
              <a:solidFill>
                <a:schemeClr val="tx1"/>
              </a:solidFill>
              <a:latin typeface="+mj-lt"/>
            </a:endParaRPr>
          </a:p>
        </p:txBody>
      </p:sp>
      <p:sp>
        <p:nvSpPr>
          <p:cNvPr id="3" name="Content Placeholder 2"/>
          <p:cNvSpPr>
            <a:spLocks noGrp="1"/>
          </p:cNvSpPr>
          <p:nvPr>
            <p:ph idx="1"/>
          </p:nvPr>
        </p:nvSpPr>
        <p:spPr>
          <a:xfrm>
            <a:off x="457200" y="1828799"/>
            <a:ext cx="8229600" cy="3977281"/>
          </a:xfrm>
        </p:spPr>
        <p:txBody>
          <a:bodyPr/>
          <a:lstStyle/>
          <a:p>
            <a:pPr>
              <a:spcBef>
                <a:spcPct val="50000"/>
              </a:spcBef>
              <a:buFont typeface="Arial" pitchFamily="34" charset="0"/>
              <a:buChar char="•"/>
            </a:pPr>
            <a:r>
              <a:rPr lang="en-US" sz="2200" dirty="0"/>
              <a:t>On December 20, 1860 South Carolina formally seceded from, or left the Union. </a:t>
            </a:r>
          </a:p>
          <a:p>
            <a:pPr>
              <a:spcBef>
                <a:spcPct val="50000"/>
              </a:spcBef>
              <a:buFont typeface="Arial" pitchFamily="34" charset="0"/>
              <a:buChar char="•"/>
            </a:pPr>
            <a:r>
              <a:rPr lang="en-US" sz="2200" dirty="0"/>
              <a:t>South Carolina based this action on the basis of states’ rights, which they felt the new President, Abraham Lincoln, would violate. </a:t>
            </a:r>
          </a:p>
          <a:p>
            <a:pPr>
              <a:spcBef>
                <a:spcPct val="50000"/>
              </a:spcBef>
              <a:buFont typeface="Arial" pitchFamily="34" charset="0"/>
              <a:buChar char="•"/>
            </a:pPr>
            <a:r>
              <a:rPr lang="en-US" sz="2200" dirty="0"/>
              <a:t>Within the next six weeks, six other states voted to secede.</a:t>
            </a:r>
            <a:r>
              <a:rPr lang="en-US" sz="2200" dirty="0" smtClean="0"/>
              <a:t> </a:t>
            </a:r>
            <a:br>
              <a:rPr lang="en-US" sz="2200" dirty="0" smtClean="0"/>
            </a:br>
            <a:r>
              <a:rPr lang="en-US" sz="2200" dirty="0" smtClean="0"/>
              <a:t>The </a:t>
            </a:r>
            <a:r>
              <a:rPr lang="en-US" sz="2200" dirty="0"/>
              <a:t>Confederate States of America was established</a:t>
            </a:r>
            <a:r>
              <a:rPr lang="en-US" sz="2200" dirty="0" smtClean="0"/>
              <a:t>.</a:t>
            </a:r>
            <a:endParaRPr lang="en-US" sz="2200"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232827"/>
            <a:ext cx="9144000" cy="1138773"/>
          </a:xfrm>
          <a:prstGeom prst="rect">
            <a:avLst/>
          </a:prstGeom>
          <a:noFill/>
        </p:spPr>
        <p:txBody>
          <a:bodyPr wrap="square" rtlCol="0">
            <a:spAutoFit/>
          </a:bodyPr>
          <a:lstStyle/>
          <a:p>
            <a:pPr algn="ctr"/>
            <a:r>
              <a:rPr lang="en-US" sz="4000" dirty="0" smtClean="0">
                <a:solidFill>
                  <a:schemeClr val="accent1">
                    <a:lumMod val="75000"/>
                  </a:schemeClr>
                </a:solidFill>
                <a:latin typeface="Georgia" pitchFamily="18" charset="0"/>
              </a:rPr>
              <a:t>South Carolina Secedes</a:t>
            </a:r>
            <a:r>
              <a:rPr lang="en-US" dirty="0" smtClean="0"/>
              <a:t>	</a:t>
            </a:r>
          </a:p>
          <a:p>
            <a:pPr algn="ctr"/>
            <a:r>
              <a:rPr lang="en-US" sz="2800" dirty="0" smtClean="0">
                <a:solidFill>
                  <a:srgbClr val="000000"/>
                </a:solidFill>
                <a:latin typeface="+mj-lt"/>
              </a:rPr>
              <a:t>December 20, 1860	</a:t>
            </a:r>
            <a:endParaRPr lang="en-US" sz="2800" dirty="0">
              <a:solidFill>
                <a:srgbClr val="000000"/>
              </a:solidFill>
              <a:latin typeface="+mj-lt"/>
            </a:endParaRPr>
          </a:p>
        </p:txBody>
      </p:sp>
      <p:pic>
        <p:nvPicPr>
          <p:cNvPr id="2050"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110509" y="1600200"/>
            <a:ext cx="6886588" cy="442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69807" y="1371600"/>
            <a:ext cx="7367991" cy="474330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04372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9887"/>
            <a:ext cx="9144000" cy="773113"/>
          </a:xfrm>
        </p:spPr>
        <p:txBody>
          <a:bodyPr>
            <a:normAutofit fontScale="90000"/>
          </a:bodyPr>
          <a:lstStyle/>
          <a:p>
            <a:r>
              <a:rPr lang="en-US" dirty="0" smtClean="0"/>
              <a:t>Secession</a:t>
            </a:r>
            <a:br>
              <a:rPr lang="en-US" dirty="0" smtClean="0"/>
            </a:br>
            <a:r>
              <a:rPr lang="en-US" sz="3100" dirty="0" smtClean="0">
                <a:solidFill>
                  <a:srgbClr val="000000"/>
                </a:solidFill>
                <a:latin typeface="+mj-lt"/>
              </a:rPr>
              <a:t>January &amp; February, 1861</a:t>
            </a:r>
            <a:endParaRPr lang="en-US" sz="3100" dirty="0">
              <a:solidFill>
                <a:srgbClr val="000000"/>
              </a:solidFill>
              <a:latin typeface="+mj-lt"/>
            </a:endParaRPr>
          </a:p>
        </p:txBody>
      </p:sp>
      <p:pic>
        <p:nvPicPr>
          <p:cNvPr id="3075" name="Picture 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35903" y="1447800"/>
            <a:ext cx="7072194" cy="453725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5755675"/>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1763</TotalTime>
  <Words>875</Words>
  <Application>Microsoft Office PowerPoint</Application>
  <PresentationFormat>On-screen Show (4:3)</PresentationFormat>
  <Paragraphs>54</Paragraphs>
  <Slides>17</Slides>
  <Notes>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Curriculum</vt:lpstr>
      <vt:lpstr>1861: The Country  Goes to War</vt:lpstr>
      <vt:lpstr>Lincoln Elected President November 6, 1860</vt:lpstr>
      <vt:lpstr>Lincoln Elected President</vt:lpstr>
      <vt:lpstr>Excerpt, Civilian And Gazette Weekly November 13, 1860,  Galveston, Texas</vt:lpstr>
      <vt:lpstr>Excerpt, First Inaugural Address Abraham Lincoln, President of the United States of America</vt:lpstr>
      <vt:lpstr>Excerpt, Declaration of the Immediate Causes Which Induce and Justify the Secession of South Carolina from the Federal Union</vt:lpstr>
      <vt:lpstr>Secession of South Carolina December 20, 1860</vt:lpstr>
      <vt:lpstr>PowerPoint Presentation</vt:lpstr>
      <vt:lpstr>Secession January &amp; February, 1861</vt:lpstr>
      <vt:lpstr>A President for the Confederacy February 9, 1861</vt:lpstr>
      <vt:lpstr>PowerPoint Presentation</vt:lpstr>
      <vt:lpstr>Excerpt, Surrender of Fort Sumter  Effect of the News at Richmond April 15, 1861, Richmond Enquirer</vt:lpstr>
      <vt:lpstr>PowerPoint Presentation</vt:lpstr>
      <vt:lpstr>Virginia Joins the Confederacy April 17, 1861</vt:lpstr>
      <vt:lpstr>Excerpt from the Inaugural Address Jefferson Davis, President of the Confederate States of America</vt:lpstr>
      <vt:lpstr>First Manassas (Bull Run) July 21, 1861</vt:lpstr>
      <vt:lpstr>Excerpt, The New York Times July 26, 1861, New York</vt:lpstr>
    </vt:vector>
  </TitlesOfParts>
  <Company>Harford County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OTIS</dc:creator>
  <cp:lastModifiedBy>epagotto</cp:lastModifiedBy>
  <cp:revision>100</cp:revision>
  <dcterms:created xsi:type="dcterms:W3CDTF">2011-02-25T19:50:12Z</dcterms:created>
  <dcterms:modified xsi:type="dcterms:W3CDTF">2015-04-09T15:55:35Z</dcterms:modified>
</cp:coreProperties>
</file>