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08C97-7966-4395-AA61-ED724FF64095}" type="datetimeFigureOut">
              <a:rPr lang="en-US" smtClean="0"/>
              <a:t>3/22/2019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FF466-5C9F-41D9-B69A-A6A1F3882B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08C97-7966-4395-AA61-ED724FF64095}" type="datetimeFigureOut">
              <a:rPr lang="en-US" smtClean="0"/>
              <a:t>3/22/2019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FF466-5C9F-41D9-B69A-A6A1F3882B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08C97-7966-4395-AA61-ED724FF64095}" type="datetimeFigureOut">
              <a:rPr lang="en-US" smtClean="0"/>
              <a:t>3/22/2019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FF466-5C9F-41D9-B69A-A6A1F3882B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08C97-7966-4395-AA61-ED724FF64095}" type="datetimeFigureOut">
              <a:rPr lang="en-US" smtClean="0"/>
              <a:t>3/22/2019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FF466-5C9F-41D9-B69A-A6A1F3882B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08C97-7966-4395-AA61-ED724FF64095}" type="datetimeFigureOut">
              <a:rPr lang="en-US" smtClean="0"/>
              <a:t>3/22/2019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FF466-5C9F-41D9-B69A-A6A1F3882B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08C97-7966-4395-AA61-ED724FF64095}" type="datetimeFigureOut">
              <a:rPr lang="en-US" smtClean="0"/>
              <a:t>3/22/2019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FF466-5C9F-41D9-B69A-A6A1F3882B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08C97-7966-4395-AA61-ED724FF64095}" type="datetimeFigureOut">
              <a:rPr lang="en-US" smtClean="0"/>
              <a:t>3/22/2019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FF466-5C9F-41D9-B69A-A6A1F3882B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08C97-7966-4395-AA61-ED724FF64095}" type="datetimeFigureOut">
              <a:rPr lang="en-US" smtClean="0"/>
              <a:t>3/22/2019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FF466-5C9F-41D9-B69A-A6A1F3882B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08C97-7966-4395-AA61-ED724FF64095}" type="datetimeFigureOut">
              <a:rPr lang="en-US" smtClean="0"/>
              <a:t>3/22/2019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FF466-5C9F-41D9-B69A-A6A1F3882B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08C97-7966-4395-AA61-ED724FF64095}" type="datetimeFigureOut">
              <a:rPr lang="en-US" smtClean="0"/>
              <a:t>3/22/2019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FF466-5C9F-41D9-B69A-A6A1F3882B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08C97-7966-4395-AA61-ED724FF64095}" type="datetimeFigureOut">
              <a:rPr lang="en-US" smtClean="0"/>
              <a:t>3/22/2019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FF466-5C9F-41D9-B69A-A6A1F3882B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908C97-7966-4395-AA61-ED724FF64095}" type="datetimeFigureOut">
              <a:rPr lang="en-US" smtClean="0"/>
              <a:t>3/22/2019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BFF466-5C9F-41D9-B69A-A6A1F3882B5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53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Chapter 4 </a:t>
            </a:r>
          </a:p>
        </p:txBody>
      </p:sp>
      <p:sp>
        <p:nvSpPr>
          <p:cNvPr id="32153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Tissue Level of Organization</a:t>
            </a:r>
          </a:p>
          <a:p>
            <a:endParaRPr lang="en-US" dirty="0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fld id="{7212B1BE-DC58-4D0A-BA4C-98D54A9AF35F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311808"/>
          </a:xfrm>
        </p:spPr>
        <p:txBody>
          <a:bodyPr/>
          <a:lstStyle/>
          <a:p>
            <a:r>
              <a:rPr lang="en-US" dirty="0" smtClean="0"/>
              <a:t>Classified by shape of </a:t>
            </a:r>
            <a:r>
              <a:rPr lang="en-US" b="1" dirty="0" smtClean="0"/>
              <a:t>surface</a:t>
            </a:r>
            <a:r>
              <a:rPr lang="en-US" dirty="0" smtClean="0"/>
              <a:t> cells</a:t>
            </a:r>
          </a:p>
          <a:p>
            <a:endParaRPr lang="en-US" dirty="0" smtClean="0"/>
          </a:p>
          <a:p>
            <a:pPr lvl="1"/>
            <a:r>
              <a:rPr lang="en-US" dirty="0" err="1" smtClean="0"/>
              <a:t>squamous</a:t>
            </a:r>
            <a:r>
              <a:rPr lang="en-US" dirty="0" smtClean="0"/>
              <a:t> =flat</a:t>
            </a:r>
          </a:p>
          <a:p>
            <a:pPr lvl="1"/>
            <a:r>
              <a:rPr lang="en-US" dirty="0" err="1" smtClean="0"/>
              <a:t>cuboidal</a:t>
            </a:r>
            <a:r>
              <a:rPr lang="en-US" dirty="0" smtClean="0"/>
              <a:t> = cube-shaped</a:t>
            </a:r>
          </a:p>
          <a:p>
            <a:pPr lvl="1"/>
            <a:r>
              <a:rPr lang="en-US" dirty="0" smtClean="0"/>
              <a:t>columnar = tall column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transitional = shape varies with tissue stretching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D8EFA-A2BF-4FB2-85DA-07CB572EDEF0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2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Epithelium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723DD19B-4231-4997-B7F8-28504BF4FC46}" type="slidenum">
              <a:rPr lang="en-US"/>
              <a:pPr/>
              <a:t>11</a:t>
            </a:fld>
            <a:endParaRPr lang="en-US"/>
          </a:p>
        </p:txBody>
      </p:sp>
      <p:pic>
        <p:nvPicPr>
          <p:cNvPr id="412675" name="Picture 3" descr="w0093-nc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447800"/>
            <a:ext cx="8686800" cy="4784725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3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399032"/>
          </a:xfrm>
        </p:spPr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INTRODUCTION</a:t>
            </a:r>
          </a:p>
        </p:txBody>
      </p:sp>
      <p:sp>
        <p:nvSpPr>
          <p:cNvPr id="35430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854608"/>
          </a:xfrm>
        </p:spPr>
        <p:txBody>
          <a:bodyPr>
            <a:normAutofit/>
          </a:bodyPr>
          <a:lstStyle/>
          <a:p>
            <a:r>
              <a:rPr lang="en-US" dirty="0"/>
              <a:t>A </a:t>
            </a:r>
            <a:r>
              <a:rPr lang="en-US" b="1" i="1" u="sng" dirty="0"/>
              <a:t>tissue</a:t>
            </a:r>
            <a:r>
              <a:rPr lang="en-US" dirty="0"/>
              <a:t> is a group of similar cells that usually have a similar embryological origin and are specialized for a particular function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b="1" i="1" u="sng" dirty="0"/>
              <a:t>Pathologists</a:t>
            </a:r>
            <a:r>
              <a:rPr lang="en-US" dirty="0"/>
              <a:t>, physicians who specialize in laboratory studies of cells and tissues,  aid other physicians in making diagnoses; they also perform autopsies</a:t>
            </a:r>
            <a:r>
              <a:rPr lang="en-US" dirty="0" smtClean="0"/>
              <a:t>.</a:t>
            </a:r>
          </a:p>
          <a:p>
            <a:r>
              <a:rPr lang="en-US" b="1" i="1" u="sng" dirty="0" smtClean="0"/>
              <a:t>Histology</a:t>
            </a:r>
          </a:p>
          <a:p>
            <a:pPr lvl="1"/>
            <a:r>
              <a:rPr lang="en-US" dirty="0" smtClean="0"/>
              <a:t>the study of tissues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D30E3954-679C-45C9-9B7C-B54C4DE8A2A0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33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67494"/>
            <a:ext cx="9372600" cy="1399032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rgbClr val="FF0000"/>
                </a:solidFill>
              </a:rPr>
              <a:t>TYPES OF TISSUES AND THEIR ORIGINS</a:t>
            </a:r>
          </a:p>
        </p:txBody>
      </p:sp>
      <p:sp>
        <p:nvSpPr>
          <p:cNvPr id="35533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76400"/>
            <a:ext cx="8229600" cy="518160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en-US" b="1" dirty="0"/>
              <a:t>Four</a:t>
            </a:r>
            <a:r>
              <a:rPr lang="en-US" dirty="0"/>
              <a:t> principal types based on function and structure</a:t>
            </a:r>
          </a:p>
          <a:p>
            <a:pPr>
              <a:lnSpc>
                <a:spcPct val="90000"/>
              </a:lnSpc>
            </a:pPr>
            <a:r>
              <a:rPr lang="en-US" i="1" u="sng" dirty="0"/>
              <a:t>Epithelial tissue</a:t>
            </a:r>
            <a:r>
              <a:rPr lang="en-US" u="sng" dirty="0"/>
              <a:t> 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covers body surfaces, lines hollow organs, body cavities, and ducts; and forms glands.</a:t>
            </a:r>
          </a:p>
          <a:p>
            <a:pPr>
              <a:lnSpc>
                <a:spcPct val="90000"/>
              </a:lnSpc>
            </a:pPr>
            <a:r>
              <a:rPr lang="en-US" i="1" u="sng" dirty="0"/>
              <a:t>Connective tissue</a:t>
            </a:r>
            <a:r>
              <a:rPr lang="en-US" u="sng" dirty="0"/>
              <a:t> 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protects and supports the body and its organs, binds organs together, stores energy reserves as fat, and provides immunity.</a:t>
            </a:r>
          </a:p>
          <a:p>
            <a:pPr>
              <a:lnSpc>
                <a:spcPct val="90000"/>
              </a:lnSpc>
            </a:pPr>
            <a:r>
              <a:rPr lang="en-US" i="1" u="sng" dirty="0"/>
              <a:t>Muscle tissue</a:t>
            </a:r>
            <a:r>
              <a:rPr lang="en-US" u="sng" dirty="0"/>
              <a:t> 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is responsible for movement and generation of force.</a:t>
            </a:r>
          </a:p>
          <a:p>
            <a:pPr>
              <a:lnSpc>
                <a:spcPct val="90000"/>
              </a:lnSpc>
            </a:pPr>
            <a:r>
              <a:rPr lang="en-US" i="1" u="sng" dirty="0"/>
              <a:t>Nervous tissue</a:t>
            </a:r>
            <a:r>
              <a:rPr lang="en-US" u="sng" dirty="0"/>
              <a:t> 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initiates and transmits action potentials (nerve impulses) that help coordinate body activities.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7BBA250E-9963-4DF7-B0C0-37F297924856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6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399032"/>
          </a:xfrm>
        </p:spPr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Origin of Tissues</a:t>
            </a:r>
          </a:p>
        </p:txBody>
      </p:sp>
      <p:sp>
        <p:nvSpPr>
          <p:cNvPr id="396291" name="Rectangle 3"/>
          <p:cNvSpPr>
            <a:spLocks noGrp="1" noChangeArrowheads="1"/>
          </p:cNvSpPr>
          <p:nvPr>
            <p:ph idx="1"/>
          </p:nvPr>
        </p:nvSpPr>
        <p:spPr>
          <a:xfrm>
            <a:off x="0" y="1295400"/>
            <a:ext cx="8763000" cy="5562600"/>
          </a:xfrm>
        </p:spPr>
        <p:txBody>
          <a:bodyPr>
            <a:normAutofit/>
          </a:bodyPr>
          <a:lstStyle/>
          <a:p>
            <a:r>
              <a:rPr lang="en-US" dirty="0"/>
              <a:t>Primary germ layers within the embryo</a:t>
            </a:r>
          </a:p>
          <a:p>
            <a:pPr lvl="1"/>
            <a:r>
              <a:rPr lang="en-US" dirty="0"/>
              <a:t>endoderm</a:t>
            </a:r>
          </a:p>
          <a:p>
            <a:pPr lvl="1"/>
            <a:r>
              <a:rPr lang="en-US" dirty="0"/>
              <a:t>mesoderm</a:t>
            </a:r>
          </a:p>
          <a:p>
            <a:pPr lvl="1"/>
            <a:r>
              <a:rPr lang="en-US" dirty="0" smtClean="0"/>
              <a:t>ectoderm</a:t>
            </a:r>
          </a:p>
          <a:p>
            <a:pPr lvl="1">
              <a:buNone/>
            </a:pPr>
            <a:endParaRPr lang="en-US" dirty="0"/>
          </a:p>
          <a:p>
            <a:r>
              <a:rPr lang="en-US" dirty="0"/>
              <a:t>Tissue derivations</a:t>
            </a:r>
          </a:p>
          <a:p>
            <a:pPr lvl="1"/>
            <a:r>
              <a:rPr lang="en-US" dirty="0"/>
              <a:t>epithelium from all 3 germ layers</a:t>
            </a:r>
          </a:p>
          <a:p>
            <a:pPr lvl="1"/>
            <a:r>
              <a:rPr lang="en-US" dirty="0"/>
              <a:t>connective tissue &amp; muscle from mesoderm</a:t>
            </a:r>
          </a:p>
          <a:p>
            <a:pPr lvl="1"/>
            <a:r>
              <a:rPr lang="en-US" dirty="0"/>
              <a:t>nerve tissue from </a:t>
            </a:r>
            <a:r>
              <a:rPr lang="en-US" dirty="0" smtClean="0"/>
              <a:t>ectoderm.</a:t>
            </a:r>
            <a:endParaRPr lang="en-US" dirty="0"/>
          </a:p>
          <a:p>
            <a:pPr lvl="1">
              <a:buNone/>
            </a:pPr>
            <a:endParaRPr lang="en-US" dirty="0"/>
          </a:p>
          <a:p>
            <a:pPr lvl="1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883223DF-D0AC-4681-B0A1-B920970C3CE6}" type="slidenum">
              <a:rPr lang="en-US"/>
              <a:pPr/>
              <a:t>4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5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Biopsy</a:t>
            </a:r>
          </a:p>
        </p:txBody>
      </p:sp>
      <p:sp>
        <p:nvSpPr>
          <p:cNvPr id="39526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47800"/>
            <a:ext cx="8229600" cy="5007008"/>
          </a:xfrm>
        </p:spPr>
        <p:txBody>
          <a:bodyPr/>
          <a:lstStyle/>
          <a:p>
            <a:r>
              <a:rPr lang="en-US" dirty="0"/>
              <a:t>Removal of living tissue for microscopic examination</a:t>
            </a:r>
          </a:p>
          <a:p>
            <a:pPr lvl="1"/>
            <a:r>
              <a:rPr lang="en-US" dirty="0"/>
              <a:t>surgery</a:t>
            </a:r>
          </a:p>
          <a:p>
            <a:pPr lvl="1"/>
            <a:r>
              <a:rPr lang="en-US" dirty="0"/>
              <a:t>needle </a:t>
            </a:r>
            <a:r>
              <a:rPr lang="en-US" dirty="0" smtClean="0"/>
              <a:t>biopsy</a:t>
            </a:r>
          </a:p>
          <a:p>
            <a:pPr lvl="1">
              <a:buNone/>
            </a:pPr>
            <a:endParaRPr lang="en-US" dirty="0"/>
          </a:p>
          <a:p>
            <a:r>
              <a:rPr lang="en-US" dirty="0"/>
              <a:t>Useful for diagnosis, especially </a:t>
            </a:r>
            <a:r>
              <a:rPr lang="en-US" dirty="0" smtClean="0"/>
              <a:t>cancer</a:t>
            </a:r>
          </a:p>
          <a:p>
            <a:pPr>
              <a:buNone/>
            </a:pPr>
            <a:endParaRPr lang="en-US" dirty="0"/>
          </a:p>
          <a:p>
            <a:r>
              <a:rPr lang="en-US" dirty="0"/>
              <a:t>Tissue preserved, sectioned and stained before microscopic viewing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BDE70C0E-C2F0-42EB-A4A2-AF6D99E8C867}" type="slidenum">
              <a:rPr lang="en-US"/>
              <a:pPr/>
              <a:t>5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0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76200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b="1" i="1" u="sng" dirty="0">
                <a:solidFill>
                  <a:schemeClr val="tx1"/>
                </a:solidFill>
              </a:rPr>
              <a:t>Epithelial Tissue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b="1" i="1" dirty="0" smtClean="0"/>
              <a:t>General </a:t>
            </a:r>
            <a:r>
              <a:rPr lang="en-US" b="1" i="1" dirty="0"/>
              <a:t>Features</a:t>
            </a:r>
          </a:p>
        </p:txBody>
      </p:sp>
      <p:sp>
        <p:nvSpPr>
          <p:cNvPr id="409603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447800"/>
            <a:ext cx="8382000" cy="52578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dirty="0"/>
              <a:t>Closely packed cells with little extracellular material</a:t>
            </a:r>
          </a:p>
          <a:p>
            <a:pPr lvl="1">
              <a:lnSpc>
                <a:spcPct val="90000"/>
              </a:lnSpc>
              <a:buNone/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Cells sit on basement membrane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Apical (upper) free surface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Basal surface against basement </a:t>
            </a:r>
            <a:r>
              <a:rPr lang="en-US" dirty="0" smtClean="0"/>
              <a:t>membrane</a:t>
            </a:r>
          </a:p>
          <a:p>
            <a:pPr lvl="1">
              <a:lnSpc>
                <a:spcPct val="90000"/>
              </a:lnSpc>
              <a:buNone/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 err="1"/>
              <a:t>Avascular</a:t>
            </a:r>
            <a:r>
              <a:rPr lang="en-US" dirty="0"/>
              <a:t>---without blood vessels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nutrients and </a:t>
            </a:r>
            <a:r>
              <a:rPr lang="en-US" dirty="0" smtClean="0"/>
              <a:t>waste </a:t>
            </a:r>
            <a:r>
              <a:rPr lang="en-US" dirty="0"/>
              <a:t>must move by diffusion</a:t>
            </a:r>
          </a:p>
          <a:p>
            <a:pPr>
              <a:lnSpc>
                <a:spcPct val="90000"/>
              </a:lnSpc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1CF6C816-C2D9-45C8-8A03-C73854D8A458}" type="slidenum">
              <a:rPr lang="en-US"/>
              <a:pPr/>
              <a:t>6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5940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Good nerve supply</a:t>
            </a:r>
          </a:p>
          <a:p>
            <a:pPr>
              <a:lnSpc>
                <a:spcPct val="90000"/>
              </a:lnSpc>
              <a:buNone/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Rapid cell division (high mitotic rate)</a:t>
            </a:r>
          </a:p>
          <a:p>
            <a:pPr>
              <a:lnSpc>
                <a:spcPct val="90000"/>
              </a:lnSpc>
              <a:buNone/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Functions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protection, filtration, lubrication, secretion, digestion, absorption, transportation, excretion, sensory reception, and reproduction.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D8EFA-A2BF-4FB2-85DA-07CB572EDEF0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3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u="sng" dirty="0"/>
              <a:t>Types of Epithelium</a:t>
            </a:r>
          </a:p>
        </p:txBody>
      </p:sp>
      <p:sp>
        <p:nvSpPr>
          <p:cNvPr id="41369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47800"/>
            <a:ext cx="8229600" cy="5007008"/>
          </a:xfrm>
        </p:spPr>
        <p:txBody>
          <a:bodyPr/>
          <a:lstStyle/>
          <a:p>
            <a:r>
              <a:rPr lang="en-US" dirty="0"/>
              <a:t>Covering and lining epithelium</a:t>
            </a:r>
          </a:p>
          <a:p>
            <a:pPr lvl="1"/>
            <a:r>
              <a:rPr lang="en-US" dirty="0"/>
              <a:t>epidermis of skin</a:t>
            </a:r>
          </a:p>
          <a:p>
            <a:pPr lvl="1"/>
            <a:r>
              <a:rPr lang="en-US" dirty="0"/>
              <a:t>lining of blood vessels and ducts</a:t>
            </a:r>
          </a:p>
          <a:p>
            <a:pPr lvl="1"/>
            <a:r>
              <a:rPr lang="en-US" dirty="0"/>
              <a:t>lining respiratory, reproductive, urinary &amp; GI </a:t>
            </a:r>
            <a:r>
              <a:rPr lang="en-US" dirty="0" smtClean="0"/>
              <a:t>tract</a:t>
            </a:r>
          </a:p>
          <a:p>
            <a:pPr lvl="1">
              <a:buNone/>
            </a:pPr>
            <a:endParaRPr lang="en-US" dirty="0"/>
          </a:p>
          <a:p>
            <a:r>
              <a:rPr lang="en-US" dirty="0"/>
              <a:t>Glandular epithelium</a:t>
            </a:r>
          </a:p>
          <a:p>
            <a:pPr lvl="1"/>
            <a:r>
              <a:rPr lang="en-US" dirty="0"/>
              <a:t>secreting portion of glands</a:t>
            </a:r>
          </a:p>
          <a:p>
            <a:pPr lvl="1"/>
            <a:r>
              <a:rPr lang="en-US" dirty="0"/>
              <a:t>thyroid, adrenal, and sweat glands</a:t>
            </a:r>
          </a:p>
          <a:p>
            <a:pPr lvl="1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ACE9C626-2A41-4EC6-899D-3E30FC66E1BA}" type="slidenum">
              <a:rPr lang="en-US"/>
              <a:pPr/>
              <a:t>8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65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76200"/>
            <a:ext cx="9144000" cy="1143000"/>
          </a:xfrm>
        </p:spPr>
        <p:txBody>
          <a:bodyPr/>
          <a:lstStyle/>
          <a:p>
            <a:r>
              <a:rPr lang="en-US"/>
              <a:t>Classification of Epithelium</a:t>
            </a:r>
          </a:p>
        </p:txBody>
      </p:sp>
      <p:sp>
        <p:nvSpPr>
          <p:cNvPr id="411651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676400"/>
            <a:ext cx="8534400" cy="4343400"/>
          </a:xfrm>
        </p:spPr>
        <p:txBody>
          <a:bodyPr>
            <a:normAutofit/>
          </a:bodyPr>
          <a:lstStyle/>
          <a:p>
            <a:r>
              <a:rPr lang="en-US" dirty="0"/>
              <a:t> Classified by arrangement of cells into </a:t>
            </a:r>
            <a:r>
              <a:rPr lang="en-US" dirty="0" smtClean="0"/>
              <a:t>	layers </a:t>
            </a:r>
            <a:r>
              <a:rPr lang="en-US" sz="1600" dirty="0" smtClean="0"/>
              <a:t>(this is how the notes are organized)</a:t>
            </a:r>
            <a:endParaRPr lang="en-US" sz="1600" dirty="0"/>
          </a:p>
          <a:p>
            <a:pPr lvl="1"/>
            <a:r>
              <a:rPr lang="en-US" dirty="0"/>
              <a:t>simple = one cell layer thick</a:t>
            </a:r>
          </a:p>
          <a:p>
            <a:pPr lvl="1"/>
            <a:r>
              <a:rPr lang="en-US" dirty="0"/>
              <a:t>stratified = two or more cell layers thick</a:t>
            </a:r>
          </a:p>
          <a:p>
            <a:pPr lvl="1"/>
            <a:r>
              <a:rPr lang="en-US" dirty="0" err="1"/>
              <a:t>pseudostratified</a:t>
            </a:r>
            <a:r>
              <a:rPr lang="en-US" dirty="0"/>
              <a:t> = cells contact BM but all cells don’t reach apical surface</a:t>
            </a:r>
          </a:p>
          <a:p>
            <a:pPr lvl="2"/>
            <a:r>
              <a:rPr lang="en-US" dirty="0"/>
              <a:t>nuclei are located at multiple levels so it looks </a:t>
            </a:r>
            <a:r>
              <a:rPr lang="en-US" dirty="0" smtClean="0"/>
              <a:t>multilayered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B9FB439D-38A6-4D56-949F-3F14373E56F4}" type="slidenum">
              <a:rPr lang="en-US"/>
              <a:pPr/>
              <a:t>9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360</Words>
  <Application>Microsoft Office PowerPoint</Application>
  <PresentationFormat>On-screen Show (4:3)</PresentationFormat>
  <Paragraphs>83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Chapter 4 </vt:lpstr>
      <vt:lpstr>INTRODUCTION</vt:lpstr>
      <vt:lpstr>TYPES OF TISSUES AND THEIR ORIGINS</vt:lpstr>
      <vt:lpstr>Origin of Tissues</vt:lpstr>
      <vt:lpstr>Biopsy</vt:lpstr>
      <vt:lpstr> Epithelial Tissue  General Features</vt:lpstr>
      <vt:lpstr>Slide 7</vt:lpstr>
      <vt:lpstr>Types of Epithelium</vt:lpstr>
      <vt:lpstr>Classification of Epithelium</vt:lpstr>
      <vt:lpstr>Slide 10</vt:lpstr>
      <vt:lpstr>Epithelium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4 </dc:title>
  <dc:creator>Carol R. Andrews</dc:creator>
  <cp:lastModifiedBy>Carol R. Andrews</cp:lastModifiedBy>
  <cp:revision>1</cp:revision>
  <dcterms:created xsi:type="dcterms:W3CDTF">2019-03-22T16:38:22Z</dcterms:created>
  <dcterms:modified xsi:type="dcterms:W3CDTF">2019-03-22T16:38:59Z</dcterms:modified>
</cp:coreProperties>
</file>