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sldIdLst>
    <p:sldId id="326" r:id="rId3"/>
    <p:sldId id="291" r:id="rId4"/>
    <p:sldId id="292" r:id="rId5"/>
    <p:sldId id="293" r:id="rId6"/>
    <p:sldId id="294" r:id="rId7"/>
    <p:sldId id="327" r:id="rId8"/>
    <p:sldId id="295" r:id="rId9"/>
    <p:sldId id="296" r:id="rId10"/>
    <p:sldId id="328" r:id="rId11"/>
    <p:sldId id="298" r:id="rId12"/>
    <p:sldId id="325" r:id="rId13"/>
    <p:sldId id="299" r:id="rId14"/>
    <p:sldId id="30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370" autoAdjust="0"/>
  </p:normalViewPr>
  <p:slideViewPr>
    <p:cSldViewPr>
      <p:cViewPr varScale="1">
        <p:scale>
          <a:sx n="63" d="100"/>
          <a:sy n="63" d="100"/>
        </p:scale>
        <p:origin x="-3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ul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r>
              <a:rPr lang="en-US" dirty="0"/>
              <a:t>Module 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1752" y="1216152"/>
            <a:ext cx="6400800" cy="38404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Module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/>
          <a:lstStyle/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737360"/>
            <a:ext cx="6934200" cy="3200400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n-US" dirty="0"/>
              <a:t>Click to edit Module Description</a:t>
            </a:r>
          </a:p>
        </p:txBody>
      </p:sp>
    </p:spTree>
    <p:extLst>
      <p:ext uri="{BB962C8B-B14F-4D97-AF65-F5344CB8AC3E}">
        <p14:creationId xmlns="" xmlns:p14="http://schemas.microsoft.com/office/powerpoint/2010/main" val="737055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r>
              <a:rPr lang="en-US" dirty="0"/>
              <a:t>Module 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1752" y="1216152"/>
            <a:ext cx="6400800" cy="38404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0529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Module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/>
          <a:lstStyle/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752600" y="2590800"/>
            <a:ext cx="4572000" cy="39624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67512" y="2663952"/>
            <a:ext cx="950976" cy="228600"/>
          </a:xfrm>
          <a:solidFill>
            <a:srgbClr val="FFE996"/>
          </a:solidFill>
        </p:spPr>
        <p:txBody>
          <a:bodyPr lIns="0" tIns="0" rIns="0" bIns="45720" anchor="ctr" anchorCtr="1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LESSON X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67512" y="3124200"/>
            <a:ext cx="950976" cy="228600"/>
          </a:xfrm>
          <a:solidFill>
            <a:srgbClr val="FFE996"/>
          </a:solidFill>
        </p:spPr>
        <p:txBody>
          <a:bodyPr lIns="0" tIns="0" rIns="0" bIns="45720" anchor="ctr" anchorCtr="1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LESSON X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52600" y="3048000"/>
            <a:ext cx="4572000" cy="39624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67512" y="3581400"/>
            <a:ext cx="950976" cy="228600"/>
          </a:xfrm>
          <a:solidFill>
            <a:srgbClr val="FFE996"/>
          </a:solidFill>
        </p:spPr>
        <p:txBody>
          <a:bodyPr lIns="0" tIns="0" rIns="0" bIns="45720" anchor="ctr" anchorCtr="1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LESSON X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752600" y="3505200"/>
            <a:ext cx="4572000" cy="39624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67512" y="4038600"/>
            <a:ext cx="950976" cy="228600"/>
          </a:xfrm>
          <a:solidFill>
            <a:srgbClr val="FFE996"/>
          </a:solidFill>
        </p:spPr>
        <p:txBody>
          <a:bodyPr lIns="0" tIns="0" rIns="0" bIns="45720" anchor="ctr" anchorCtr="1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LESSON X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1752600" y="3962400"/>
            <a:ext cx="4572000" cy="39624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67512" y="4495800"/>
            <a:ext cx="950976" cy="228600"/>
          </a:xfrm>
          <a:solidFill>
            <a:srgbClr val="FFE996"/>
          </a:solidFill>
        </p:spPr>
        <p:txBody>
          <a:bodyPr lIns="0" tIns="0" rIns="0" bIns="45720" anchor="ctr" anchorCtr="1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LESSON X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752600" y="4419600"/>
            <a:ext cx="4572000" cy="39624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67512" y="4937760"/>
            <a:ext cx="950976" cy="228600"/>
          </a:xfrm>
          <a:solidFill>
            <a:srgbClr val="FFE996"/>
          </a:solidFill>
        </p:spPr>
        <p:txBody>
          <a:bodyPr lIns="0" tIns="0" rIns="0" bIns="45720" anchor="ctr" anchorCtr="1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LESSON X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1752600" y="4861560"/>
            <a:ext cx="4572000" cy="39624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667512" y="5394960"/>
            <a:ext cx="950976" cy="228600"/>
          </a:xfrm>
          <a:solidFill>
            <a:srgbClr val="FFE996"/>
          </a:solidFill>
        </p:spPr>
        <p:txBody>
          <a:bodyPr lIns="0" tIns="0" rIns="0" bIns="45720" anchor="ctr" anchorCtr="1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LESSON X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1752600" y="5318760"/>
            <a:ext cx="4572000" cy="39624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304800" y="16764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ESSENTIAL QUESTION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8"/>
          </p:nvPr>
        </p:nvSpPr>
        <p:spPr>
          <a:xfrm>
            <a:off x="304800" y="1905000"/>
            <a:ext cx="7543800" cy="457200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090113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sson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Module 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/>
          <a:lstStyle/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63040" y="1261872"/>
            <a:ext cx="4572000" cy="39624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02336" y="1344168"/>
            <a:ext cx="950976" cy="228600"/>
          </a:xfrm>
          <a:solidFill>
            <a:srgbClr val="FFE996"/>
          </a:solidFill>
        </p:spPr>
        <p:txBody>
          <a:bodyPr lIns="0" tIns="0" rIns="0" bIns="45720" anchor="ctr" anchorCtr="1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LESSON X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737360"/>
            <a:ext cx="6934200" cy="3200400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n-US" dirty="0"/>
              <a:t>Click to edit lesson description</a:t>
            </a:r>
          </a:p>
        </p:txBody>
      </p:sp>
    </p:spTree>
    <p:extLst>
      <p:ext uri="{BB962C8B-B14F-4D97-AF65-F5344CB8AC3E}">
        <p14:creationId xmlns="" xmlns:p14="http://schemas.microsoft.com/office/powerpoint/2010/main" val="610366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sson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Module 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/>
          <a:lstStyle/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63040" y="1261872"/>
            <a:ext cx="4572000" cy="39624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02336" y="1344168"/>
            <a:ext cx="950976" cy="228600"/>
          </a:xfrm>
          <a:solidFill>
            <a:srgbClr val="FFE996"/>
          </a:solidFill>
        </p:spPr>
        <p:txBody>
          <a:bodyPr lIns="0" tIns="0" rIns="0" bIns="45720" anchor="ctr" anchorCtr="1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LESSON X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1737360"/>
            <a:ext cx="8458200" cy="4206240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600" b="1">
                <a:solidFill>
                  <a:srgbClr val="0076B7"/>
                </a:solidFill>
              </a:defRPr>
            </a:lvl1pPr>
            <a:lvl2pPr>
              <a:spcBef>
                <a:spcPts val="1800"/>
              </a:spcBef>
              <a:spcAft>
                <a:spcPts val="0"/>
              </a:spcAft>
              <a:defRPr sz="1500" b="1"/>
            </a:lvl2pPr>
            <a:lvl3pPr marL="960120" indent="-137160"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/>
              <a:t>Lesson Segment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990882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sson_Content_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3203448" cy="304799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Module X Lesson 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/>
          <a:lstStyle/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1298448"/>
            <a:ext cx="8458200" cy="4206240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 sz="1600" b="1">
                <a:solidFill>
                  <a:srgbClr val="0076B7"/>
                </a:solidFill>
              </a:defRPr>
            </a:lvl1pPr>
            <a:lvl2pPr marL="365760">
              <a:spcBef>
                <a:spcPts val="1800"/>
              </a:spcBef>
              <a:defRPr sz="1500" b="1"/>
            </a:lvl2pPr>
            <a:lvl3pPr marL="960120" indent="-137160"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/>
              <a:t>Lesson Segment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28995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629400"/>
            <a:ext cx="5562600" cy="228600"/>
          </a:xfrm>
        </p:spPr>
        <p:txBody>
          <a:bodyPr/>
          <a:lstStyle/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31A146-59F7-204C-A7D6-E01EC24D1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273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75EC-57DD-462C-9084-FEA9DC4CD9A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BC75EC-57DD-462C-9084-FEA9DC4CD9AE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ACE2F6-B94B-46EE-9A49-C560E93AD4C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56700" cy="609600"/>
          </a:xfrm>
          <a:prstGeom prst="rect">
            <a:avLst/>
          </a:prstGeom>
          <a:solidFill>
            <a:schemeClr val="accent3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3422" y="161925"/>
            <a:ext cx="7137977" cy="381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American History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85801"/>
            <a:ext cx="9144000" cy="6172199"/>
            <a:chOff x="-5772" y="685799"/>
            <a:chExt cx="9144000" cy="6172199"/>
          </a:xfrm>
        </p:grpSpPr>
        <p:sp>
          <p:nvSpPr>
            <p:cNvPr id="10" name="Rectangle 9"/>
            <p:cNvSpPr/>
            <p:nvPr userDrawn="1"/>
          </p:nvSpPr>
          <p:spPr>
            <a:xfrm>
              <a:off x="440516" y="685799"/>
              <a:ext cx="8241260" cy="258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5772" y="6629398"/>
              <a:ext cx="91440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5-Point Star 12"/>
          <p:cNvSpPr/>
          <p:nvPr/>
        </p:nvSpPr>
        <p:spPr>
          <a:xfrm rot="20565879">
            <a:off x="4411657" y="6192204"/>
            <a:ext cx="320686" cy="320686"/>
          </a:xfrm>
          <a:prstGeom prst="star5">
            <a:avLst/>
          </a:prstGeom>
          <a:solidFill>
            <a:srgbClr val="FEDE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24400" y="6400799"/>
            <a:ext cx="1600200" cy="0"/>
          </a:xfrm>
          <a:prstGeom prst="line">
            <a:avLst/>
          </a:prstGeom>
          <a:ln w="19050" cmpd="sng">
            <a:gradFill flip="none" rotWithShape="1">
              <a:gsLst>
                <a:gs pos="65000">
                  <a:srgbClr val="0076B7"/>
                </a:gs>
                <a:gs pos="3000">
                  <a:prstClr val="white"/>
                </a:gs>
              </a:gsLst>
              <a:lin ang="0" scaled="1"/>
              <a:tileRect/>
            </a:gra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43200" y="6400799"/>
            <a:ext cx="1600200" cy="0"/>
          </a:xfrm>
          <a:prstGeom prst="line">
            <a:avLst/>
          </a:prstGeom>
          <a:ln w="19050" cmpd="sng">
            <a:gradFill flip="none" rotWithShape="1">
              <a:gsLst>
                <a:gs pos="65000">
                  <a:srgbClr val="0076B7"/>
                </a:gs>
                <a:gs pos="3000">
                  <a:prstClr val="white"/>
                </a:gs>
              </a:gsLst>
              <a:lin ang="10800000" scaled="0"/>
              <a:tileRect/>
            </a:gra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629400"/>
            <a:ext cx="5562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248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1A146-59F7-204C-A7D6-E01EC24D1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68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320F8C-1FF1-4619-A06A-38207C86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57B69C1-13DE-4BBB-B28A-30C3FDDF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5D83102B-1E99-4876-9D4B-93365C6634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" y="1219200"/>
            <a:ext cx="8458200" cy="4724400"/>
          </a:xfrm>
        </p:spPr>
        <p:txBody>
          <a:bodyPr/>
          <a:lstStyle/>
          <a:p>
            <a:pPr algn="ctr" fontAlgn="base"/>
            <a:r>
              <a:rPr lang="en-US" sz="2000" b="0" dirty="0">
                <a:solidFill>
                  <a:srgbClr val="EF4F45"/>
                </a:solidFill>
                <a:latin typeface="&amp;quot"/>
              </a:rPr>
              <a:t>Module 5 Lesson 5: Theodore Roosevelt</a:t>
            </a:r>
          </a:p>
          <a:p>
            <a:pPr algn="ctr" fontAlgn="base"/>
            <a:r>
              <a:rPr lang="en-US" sz="2000" b="0" dirty="0">
                <a:solidFill>
                  <a:srgbClr val="EF4F45"/>
                </a:solidFill>
                <a:latin typeface="&amp;quot"/>
              </a:rPr>
              <a:t>The Big Idea </a:t>
            </a:r>
          </a:p>
          <a:p>
            <a:pPr algn="ctr" fontAlgn="base"/>
            <a:r>
              <a:rPr lang="en-US" sz="2000" b="0" dirty="0">
                <a:solidFill>
                  <a:srgbClr val="4C4E50"/>
                </a:solidFill>
                <a:latin typeface="&amp;quot"/>
              </a:rPr>
              <a:t>As president, Theodore Roosevelt worked to give citizens a Square Deal through progressive reforms. </a:t>
            </a:r>
          </a:p>
          <a:p>
            <a:pPr algn="ctr" fontAlgn="base"/>
            <a:r>
              <a:rPr lang="en-US" sz="2000" b="0" dirty="0">
                <a:solidFill>
                  <a:srgbClr val="EF4F45"/>
                </a:solidFill>
                <a:latin typeface="&amp;quot"/>
              </a:rPr>
              <a:t>Why It Matters Now </a:t>
            </a:r>
          </a:p>
          <a:p>
            <a:pPr algn="ctr" fontAlgn="base"/>
            <a:r>
              <a:rPr lang="en-US" sz="2000" b="0" dirty="0">
                <a:solidFill>
                  <a:srgbClr val="4C4E50"/>
                </a:solidFill>
                <a:latin typeface="&amp;quot"/>
              </a:rPr>
              <a:t>As part of his Square Deal, Roosevelt’s conservation efforts made a permanent impact on environmental resources.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7907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5" y="3276600"/>
            <a:ext cx="8229600" cy="4389120"/>
          </a:xfrm>
        </p:spPr>
        <p:txBody>
          <a:bodyPr/>
          <a:lstStyle/>
          <a:p>
            <a:r>
              <a:rPr lang="en-US" dirty="0"/>
              <a:t>III. Woodrow Wilson &amp; the New Freedom</a:t>
            </a:r>
          </a:p>
          <a:p>
            <a:pPr lvl="1"/>
            <a:r>
              <a:rPr lang="en-US" dirty="0"/>
              <a:t>Moral Diplomacy</a:t>
            </a:r>
          </a:p>
          <a:p>
            <a:pPr lvl="1"/>
            <a:r>
              <a:rPr lang="en-US" dirty="0"/>
              <a:t>A. Wilson Wins Financial Reform</a:t>
            </a:r>
          </a:p>
          <a:p>
            <a:pPr lvl="2"/>
            <a:r>
              <a:rPr lang="en-US" dirty="0"/>
              <a:t>The Clayton Anti-Trust Act: prohibited the creation of a monopoly</a:t>
            </a:r>
          </a:p>
          <a:p>
            <a:pPr lvl="2"/>
            <a:r>
              <a:rPr lang="en-US" dirty="0"/>
              <a:t>Federal Trade Commission Act: the FTC acted as a “watchdog” and investigated possible violations</a:t>
            </a:r>
          </a:p>
          <a:p>
            <a:pPr lvl="2"/>
            <a:r>
              <a:rPr lang="en-US" dirty="0"/>
              <a:t>Both were criticized by those who felt gov’t was overstepping its boundaries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803FF98-2870-404D-9A7D-21714AEA2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97309"/>
            <a:ext cx="4514850" cy="31813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5A8DA0-2934-43CE-9E6A-05217C311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56C06B-7826-4AC3-B270-06A814745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4389120"/>
          </a:xfrm>
        </p:spPr>
        <p:txBody>
          <a:bodyPr/>
          <a:lstStyle/>
          <a:p>
            <a:pPr lvl="1"/>
            <a:r>
              <a:rPr lang="en-US" dirty="0"/>
              <a:t>1913 - Underwood Act: reduced tariffs greatly</a:t>
            </a:r>
          </a:p>
          <a:p>
            <a:pPr lvl="1"/>
            <a:r>
              <a:rPr lang="en-US" dirty="0"/>
              <a:t>1913 – 16</a:t>
            </a:r>
            <a:r>
              <a:rPr lang="en-US" baseline="30000" dirty="0"/>
              <a:t>th</a:t>
            </a:r>
            <a:r>
              <a:rPr lang="en-US" dirty="0"/>
              <a:t> Amendment: created a graduated income tax</a:t>
            </a:r>
          </a:p>
          <a:p>
            <a:pPr lvl="1"/>
            <a:r>
              <a:rPr lang="en-US" dirty="0"/>
              <a:t>1913 – Federal Reserve Act: created 12 national districts</a:t>
            </a:r>
          </a:p>
          <a:p>
            <a:pPr lvl="2"/>
            <a:r>
              <a:rPr lang="en-US" dirty="0"/>
              <a:t>Each had a central bank</a:t>
            </a:r>
          </a:p>
          <a:p>
            <a:pPr lvl="2"/>
            <a:r>
              <a:rPr lang="en-US" dirty="0"/>
              <a:t>Provided government influence over the economy</a:t>
            </a:r>
          </a:p>
          <a:p>
            <a:pPr lvl="2"/>
            <a:r>
              <a:rPr lang="en-US" dirty="0"/>
              <a:t>The Federal Reserve system is still the basis of US banking</a:t>
            </a:r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219700" cy="391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7855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590800"/>
            <a:ext cx="8229600" cy="438912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B. Women Win Suffrage</a:t>
            </a:r>
          </a:p>
          <a:p>
            <a:pPr lvl="2"/>
            <a:r>
              <a:rPr lang="en-US" dirty="0"/>
              <a:t>Susan B. Anthony was followed </a:t>
            </a:r>
          </a:p>
          <a:p>
            <a:pPr marL="667512" lvl="2" indent="0">
              <a:buNone/>
            </a:pPr>
            <a:r>
              <a:rPr lang="en-US" dirty="0"/>
              <a:t>    by Carrie Chapman Catt</a:t>
            </a:r>
          </a:p>
          <a:p>
            <a:pPr lvl="3"/>
            <a:r>
              <a:rPr lang="en-US" dirty="0"/>
              <a:t>President of NAWSA</a:t>
            </a:r>
          </a:p>
          <a:p>
            <a:pPr lvl="3"/>
            <a:r>
              <a:rPr lang="en-US" dirty="0"/>
              <a:t>5 Tactics</a:t>
            </a:r>
          </a:p>
          <a:p>
            <a:pPr lvl="4"/>
            <a:r>
              <a:rPr lang="en-US" dirty="0"/>
              <a:t>Organization, ties between local/state/national workers, wide base of support, lobbying, ladylike behavior</a:t>
            </a:r>
          </a:p>
          <a:p>
            <a:pPr lvl="3"/>
            <a:r>
              <a:rPr lang="en-US" dirty="0"/>
              <a:t>Lucy Burns &amp; Alice Paul: Created Congressional Union &amp; Nat’l Women’s Party. </a:t>
            </a:r>
          </a:p>
          <a:p>
            <a:pPr lvl="4"/>
            <a:r>
              <a:rPr lang="en-US" dirty="0"/>
              <a:t>More aggressive tactics</a:t>
            </a:r>
          </a:p>
          <a:p>
            <a:pPr lvl="3"/>
            <a:r>
              <a:rPr lang="en-US" dirty="0"/>
              <a:t>WWI Makes the difference</a:t>
            </a:r>
          </a:p>
          <a:p>
            <a:pPr lvl="4"/>
            <a:r>
              <a:rPr lang="en-US" dirty="0"/>
              <a:t>1919 – 19</a:t>
            </a:r>
            <a:r>
              <a:rPr lang="en-US" baseline="30000" dirty="0"/>
              <a:t>th</a:t>
            </a:r>
            <a:r>
              <a:rPr lang="en-US" dirty="0"/>
              <a:t> Amendment</a:t>
            </a:r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39BBFCB-A56C-4C9B-834B-6C0C2AE0E6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7113"/>
            <a:ext cx="2667000" cy="3935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3EBBAD4-E9BE-4C6B-9F2A-E5E4B93452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1" y="44910"/>
            <a:ext cx="3825189" cy="24613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63440"/>
            <a:ext cx="8229600" cy="4389120"/>
          </a:xfrm>
        </p:spPr>
        <p:txBody>
          <a:bodyPr/>
          <a:lstStyle/>
          <a:p>
            <a:pPr lvl="1"/>
            <a:r>
              <a:rPr lang="en-US" dirty="0"/>
              <a:t>C. The Limits of Progressivism</a:t>
            </a:r>
          </a:p>
          <a:p>
            <a:pPr lvl="2"/>
            <a:r>
              <a:rPr lang="en-US" dirty="0"/>
              <a:t>Few progressives focused on civil rights</a:t>
            </a:r>
          </a:p>
          <a:p>
            <a:pPr lvl="2"/>
            <a:r>
              <a:rPr lang="en-US" dirty="0"/>
              <a:t>Minorities were often ignored</a:t>
            </a:r>
          </a:p>
          <a:p>
            <a:pPr lvl="2"/>
            <a:r>
              <a:rPr lang="en-US" dirty="0"/>
              <a:t>Still much progress to be made</a:t>
            </a:r>
          </a:p>
          <a:p>
            <a:pPr lvl="2"/>
            <a:r>
              <a:rPr lang="en-US" dirty="0"/>
              <a:t>WWI would distract Wilson from the movement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FF55E2-D0CB-4FCE-9DF5-810DD2172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48640"/>
            <a:ext cx="70866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Lessons 5, 6, &amp; 7: </a:t>
            </a:r>
            <a:br>
              <a:rPr lang="en-US" dirty="0"/>
            </a:br>
            <a:r>
              <a:rPr lang="en-US" dirty="0"/>
              <a:t>T.R., Taft, &amp; Wilson as Progressives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I. Theodore Roosevelt</a:t>
            </a:r>
          </a:p>
          <a:p>
            <a:pPr lvl="1"/>
            <a:r>
              <a:rPr lang="en-US" dirty="0"/>
              <a:t>A. A Rough-Riding President</a:t>
            </a:r>
          </a:p>
          <a:p>
            <a:pPr lvl="2"/>
            <a:r>
              <a:rPr lang="en-US" dirty="0"/>
              <a:t>Spanish American War</a:t>
            </a:r>
          </a:p>
          <a:p>
            <a:pPr lvl="2"/>
            <a:r>
              <a:rPr lang="en-US" dirty="0"/>
              <a:t>Rough Riders</a:t>
            </a:r>
          </a:p>
          <a:p>
            <a:pPr lvl="2"/>
            <a:r>
              <a:rPr lang="en-US" dirty="0"/>
              <a:t>Kettle &amp; San Juan Hills</a:t>
            </a:r>
          </a:p>
          <a:p>
            <a:pPr lvl="2"/>
            <a:r>
              <a:rPr lang="en-US" dirty="0"/>
              <a:t>Pres. McKinley’s V.P.</a:t>
            </a:r>
          </a:p>
          <a:p>
            <a:pPr lvl="2"/>
            <a:r>
              <a:rPr lang="en-US" dirty="0"/>
              <a:t>Big Stick Diplomacy</a:t>
            </a:r>
          </a:p>
          <a:p>
            <a:pPr lvl="2"/>
            <a:r>
              <a:rPr lang="en-US" dirty="0"/>
              <a:t>Offered Americans a Square Deal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7A3326F-B794-4F24-B024-B5F91EDD8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09800"/>
            <a:ext cx="3296343" cy="2924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68880"/>
            <a:ext cx="8229600" cy="4389120"/>
          </a:xfrm>
        </p:spPr>
        <p:txBody>
          <a:bodyPr/>
          <a:lstStyle/>
          <a:p>
            <a:pPr lvl="1"/>
            <a:r>
              <a:rPr lang="en-US" dirty="0"/>
              <a:t>B. Using Federal Power: the Bully Pulpit</a:t>
            </a:r>
          </a:p>
          <a:p>
            <a:pPr lvl="2"/>
            <a:r>
              <a:rPr lang="en-US" dirty="0"/>
              <a:t>Earned a reputation as a trustbuster</a:t>
            </a:r>
          </a:p>
          <a:p>
            <a:pPr lvl="2"/>
            <a:r>
              <a:rPr lang="en-US" dirty="0"/>
              <a:t>Could tell the difference between good and bad trusts</a:t>
            </a:r>
          </a:p>
          <a:p>
            <a:pPr lvl="2"/>
            <a:r>
              <a:rPr lang="en-US" dirty="0"/>
              <a:t>1902 Coal Strike</a:t>
            </a:r>
          </a:p>
          <a:p>
            <a:pPr lvl="3"/>
            <a:r>
              <a:rPr lang="en-US" dirty="0"/>
              <a:t>140,000 miners demanded a 20% raise &amp; 9 hr. workday</a:t>
            </a:r>
          </a:p>
          <a:p>
            <a:pPr lvl="3"/>
            <a:r>
              <a:rPr lang="en-US" dirty="0"/>
              <a:t>TR threatened to take over the mine</a:t>
            </a:r>
          </a:p>
          <a:p>
            <a:pPr lvl="3"/>
            <a:r>
              <a:rPr lang="en-US" dirty="0"/>
              <a:t>Established a new norm in gov’t intervention</a:t>
            </a:r>
          </a:p>
          <a:p>
            <a:pPr lvl="2"/>
            <a:r>
              <a:rPr lang="en-US" dirty="0"/>
              <a:t>Promoted gov’t regulation</a:t>
            </a:r>
          </a:p>
          <a:p>
            <a:pPr lvl="3"/>
            <a:r>
              <a:rPr lang="en-US" dirty="0"/>
              <a:t>Established the I.C.C. – Interstate Commerce Commission</a:t>
            </a:r>
          </a:p>
          <a:p>
            <a:pPr lvl="3"/>
            <a:r>
              <a:rPr lang="en-US" dirty="0"/>
              <a:t>Passed the Mann Elkins Act – made rebates illegal</a:t>
            </a:r>
          </a:p>
          <a:p>
            <a:pPr lvl="3"/>
            <a:r>
              <a:rPr lang="en-US" dirty="0"/>
              <a:t>Hepburn Act – limited free railroad passes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BE7A42-63FE-41F0-85C3-15A3B0BB13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444"/>
          <a:stretch/>
        </p:blipFill>
        <p:spPr>
          <a:xfrm>
            <a:off x="6248400" y="304800"/>
            <a:ext cx="2590800" cy="28415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29000"/>
            <a:ext cx="8229600" cy="4389120"/>
          </a:xfrm>
        </p:spPr>
        <p:txBody>
          <a:bodyPr/>
          <a:lstStyle/>
          <a:p>
            <a:pPr lvl="1"/>
            <a:r>
              <a:rPr lang="en-US" dirty="0"/>
              <a:t>C. Health and the Environment</a:t>
            </a:r>
          </a:p>
          <a:p>
            <a:pPr lvl="2"/>
            <a:r>
              <a:rPr lang="en-US" dirty="0"/>
              <a:t>T.R. was impacted by The Jungle</a:t>
            </a:r>
          </a:p>
          <a:p>
            <a:pPr lvl="3"/>
            <a:r>
              <a:rPr lang="en-US" dirty="0"/>
              <a:t>Meat Inspection Act</a:t>
            </a:r>
          </a:p>
          <a:p>
            <a:pPr lvl="3"/>
            <a:r>
              <a:rPr lang="en-US" dirty="0"/>
              <a:t>Pure Food &amp; Drug Act</a:t>
            </a:r>
          </a:p>
          <a:p>
            <a:pPr lvl="4"/>
            <a:r>
              <a:rPr lang="en-US" dirty="0"/>
              <a:t>FDA – Food and Drug Administration</a:t>
            </a:r>
          </a:p>
          <a:p>
            <a:pPr lvl="3"/>
            <a:r>
              <a:rPr lang="en-US" dirty="0"/>
              <a:t>John Muir &amp; Gifford Pinchot</a:t>
            </a:r>
          </a:p>
          <a:p>
            <a:pPr lvl="4"/>
            <a:r>
              <a:rPr lang="en-US" dirty="0"/>
              <a:t>Est. National Parks</a:t>
            </a:r>
          </a:p>
          <a:p>
            <a:pPr lvl="4"/>
            <a:r>
              <a:rPr lang="en-US" dirty="0"/>
              <a:t>Muir pushed Conservation</a:t>
            </a:r>
          </a:p>
          <a:p>
            <a:pPr lvl="4"/>
            <a:r>
              <a:rPr lang="en-US" dirty="0"/>
              <a:t>National Reclamation Act – Redistributed water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03BC8D-922B-4282-B997-161B654DC1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24" r="19524"/>
          <a:stretch/>
        </p:blipFill>
        <p:spPr>
          <a:xfrm>
            <a:off x="5181600" y="128835"/>
            <a:ext cx="3733800" cy="4900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5F68854-564B-48F4-A2ED-FD16794CC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7" y="128835"/>
            <a:ext cx="4125207" cy="33001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229600" cy="4389120"/>
          </a:xfrm>
        </p:spPr>
        <p:txBody>
          <a:bodyPr/>
          <a:lstStyle/>
          <a:p>
            <a:pPr lvl="1"/>
            <a:r>
              <a:rPr lang="en-US" dirty="0"/>
              <a:t>D. Roosevelt &amp; Civil Rights</a:t>
            </a:r>
          </a:p>
          <a:p>
            <a:pPr lvl="2"/>
            <a:r>
              <a:rPr lang="en-US" dirty="0"/>
              <a:t>Was minimally involved</a:t>
            </a:r>
          </a:p>
          <a:p>
            <a:pPr lvl="3"/>
            <a:r>
              <a:rPr lang="en-US" dirty="0"/>
              <a:t>Ex. Niagara Movement</a:t>
            </a:r>
          </a:p>
          <a:p>
            <a:pPr lvl="2"/>
            <a:r>
              <a:rPr lang="en-US" dirty="0"/>
              <a:t>Some progress is still seen</a:t>
            </a:r>
          </a:p>
          <a:p>
            <a:pPr lvl="3"/>
            <a:r>
              <a:rPr lang="en-US" dirty="0"/>
              <a:t>The NAACP is founded</a:t>
            </a:r>
          </a:p>
          <a:p>
            <a:pPr lvl="3"/>
            <a:r>
              <a:rPr lang="en-US" dirty="0"/>
              <a:t>Du </a:t>
            </a:r>
            <a:r>
              <a:rPr lang="en-US" dirty="0" err="1"/>
              <a:t>Bois’</a:t>
            </a:r>
            <a:r>
              <a:rPr lang="en-US" dirty="0"/>
              <a:t> magazine The Crisis is started.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4535F9F-FB8C-4608-94D5-F3F938F80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41" y="3353500"/>
            <a:ext cx="6225718" cy="33148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D7266D-E703-40DE-A7E0-7E3459434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A741ED-65B8-4C74-8564-A37DE26A3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/>
            <a:r>
              <a:rPr lang="en-US" dirty="0">
                <a:solidFill>
                  <a:srgbClr val="233F86"/>
                </a:solidFill>
                <a:latin typeface="&amp;quot"/>
              </a:rPr>
              <a:t>Progressivism Under Taft </a:t>
            </a:r>
          </a:p>
          <a:p>
            <a:pPr algn="ctr" fontAlgn="base"/>
            <a:r>
              <a:rPr lang="en-US" dirty="0">
                <a:solidFill>
                  <a:srgbClr val="EF4F45"/>
                </a:solidFill>
                <a:latin typeface="&amp;quot"/>
              </a:rPr>
              <a:t>The Big Idea </a:t>
            </a:r>
          </a:p>
          <a:p>
            <a:pPr algn="ctr" fontAlgn="base"/>
            <a:r>
              <a:rPr lang="en-US" dirty="0">
                <a:solidFill>
                  <a:srgbClr val="4C4E50"/>
                </a:solidFill>
                <a:latin typeface="&amp;quot"/>
              </a:rPr>
              <a:t>Taft’s ambivalent approach to progressive reform led to a split in the Republican Party and the loss of the presidency to the Democrats. </a:t>
            </a:r>
          </a:p>
          <a:p>
            <a:pPr algn="ctr" fontAlgn="base"/>
            <a:r>
              <a:rPr lang="en-US" dirty="0">
                <a:solidFill>
                  <a:srgbClr val="EF4F45"/>
                </a:solidFill>
                <a:latin typeface="&amp;quot"/>
              </a:rPr>
              <a:t>Why It Matters Now </a:t>
            </a:r>
          </a:p>
          <a:p>
            <a:pPr algn="ctr" fontAlgn="base"/>
            <a:r>
              <a:rPr lang="en-US" dirty="0">
                <a:solidFill>
                  <a:srgbClr val="4C4E50"/>
                </a:solidFill>
                <a:latin typeface="&amp;quot"/>
              </a:rPr>
              <a:t>Third-party candidates continue to wrestle with how to become viable candidates.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8157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124200"/>
            <a:ext cx="8229600" cy="4389120"/>
          </a:xfrm>
        </p:spPr>
        <p:txBody>
          <a:bodyPr/>
          <a:lstStyle/>
          <a:p>
            <a:r>
              <a:rPr lang="en-US" dirty="0"/>
              <a:t>II. William Howard Taft</a:t>
            </a:r>
          </a:p>
          <a:p>
            <a:pPr lvl="1"/>
            <a:r>
              <a:rPr lang="en-US" dirty="0"/>
              <a:t>A. Taft Becomes President</a:t>
            </a:r>
          </a:p>
          <a:p>
            <a:pPr lvl="2"/>
            <a:r>
              <a:rPr lang="en-US" dirty="0"/>
              <a:t>Groomed by TR</a:t>
            </a:r>
          </a:p>
          <a:p>
            <a:pPr lvl="3"/>
            <a:r>
              <a:rPr lang="en-US" dirty="0"/>
              <a:t>Never “felt like the president”</a:t>
            </a:r>
          </a:p>
          <a:p>
            <a:pPr lvl="2"/>
            <a:r>
              <a:rPr lang="en-US" dirty="0"/>
              <a:t>Dollar Diplomacy</a:t>
            </a:r>
          </a:p>
          <a:p>
            <a:pPr lvl="2"/>
            <a:r>
              <a:rPr lang="en-US" dirty="0"/>
              <a:t>Payne-Aldrich Tariff – Disappointed progressives</a:t>
            </a:r>
          </a:p>
          <a:p>
            <a:pPr lvl="2"/>
            <a:r>
              <a:rPr lang="en-US" dirty="0"/>
              <a:t>Appointed Richard Bollinger Sec. of Interior</a:t>
            </a:r>
          </a:p>
          <a:p>
            <a:pPr lvl="3"/>
            <a:r>
              <a:rPr lang="en-US" dirty="0"/>
              <a:t>He removed 1 million acres of protected land</a:t>
            </a:r>
          </a:p>
          <a:p>
            <a:pPr lvl="3"/>
            <a:r>
              <a:rPr lang="en-US" dirty="0"/>
              <a:t>Criticized heavily by muckrakers</a:t>
            </a:r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4599972-D335-4A68-9329-F39248B4D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1000"/>
            <a:ext cx="2238375" cy="445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B25ED80-16D6-4E5B-8550-AD9DADC38C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165159"/>
            <a:ext cx="2238375" cy="29062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3581400"/>
            <a:ext cx="8229600" cy="4389120"/>
          </a:xfrm>
        </p:spPr>
        <p:txBody>
          <a:bodyPr/>
          <a:lstStyle/>
          <a:p>
            <a:pPr lvl="1"/>
            <a:r>
              <a:rPr lang="en-US" dirty="0"/>
              <a:t>B. The Republican Party Splits</a:t>
            </a:r>
          </a:p>
          <a:p>
            <a:pPr lvl="2"/>
            <a:r>
              <a:rPr lang="en-US" dirty="0"/>
              <a:t>1910 Mid-Term Elections</a:t>
            </a:r>
          </a:p>
          <a:p>
            <a:pPr lvl="3"/>
            <a:r>
              <a:rPr lang="en-US" dirty="0"/>
              <a:t>Democrats gain control in the House</a:t>
            </a:r>
          </a:p>
          <a:p>
            <a:pPr lvl="2"/>
            <a:r>
              <a:rPr lang="en-US" dirty="0"/>
              <a:t>Election of 1912</a:t>
            </a:r>
          </a:p>
          <a:p>
            <a:pPr lvl="3"/>
            <a:r>
              <a:rPr lang="en-US" dirty="0"/>
              <a:t>Republicans run William Howard Taft</a:t>
            </a:r>
          </a:p>
          <a:p>
            <a:pPr lvl="3"/>
            <a:r>
              <a:rPr lang="en-US" dirty="0"/>
              <a:t>Democrats run Woodrow Wilson</a:t>
            </a:r>
          </a:p>
          <a:p>
            <a:pPr lvl="3"/>
            <a:r>
              <a:rPr lang="en-US" dirty="0"/>
              <a:t>Theodore Roosevelt created the Progressive “Bull Moose” Party</a:t>
            </a:r>
          </a:p>
          <a:p>
            <a:pPr lvl="3"/>
            <a:r>
              <a:rPr lang="en-US" dirty="0"/>
              <a:t>The split allows Wilson to win easily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32CBB21-81A1-41D5-9093-2E248FD2D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29" y="781813"/>
            <a:ext cx="3312795" cy="422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45AD5ED-8A7E-4519-AC09-474628813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5" y="823395"/>
            <a:ext cx="4505325" cy="26117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F4BC05-9F10-4B29-A579-C8A57465D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A4CCFD-B1B0-4430-87E5-CDD2BBF09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/>
            <a:r>
              <a:rPr lang="en-US" dirty="0">
                <a:solidFill>
                  <a:srgbClr val="233F86"/>
                </a:solidFill>
                <a:latin typeface="&amp;quot"/>
              </a:rPr>
              <a:t>Wilson’s New Freedom </a:t>
            </a:r>
          </a:p>
          <a:p>
            <a:pPr algn="ctr" fontAlgn="base"/>
            <a:r>
              <a:rPr lang="en-US" dirty="0">
                <a:solidFill>
                  <a:srgbClr val="EF4F45"/>
                </a:solidFill>
                <a:latin typeface="&amp;quot"/>
              </a:rPr>
              <a:t>The Big Idea </a:t>
            </a:r>
          </a:p>
          <a:p>
            <a:pPr algn="ctr" fontAlgn="base"/>
            <a:r>
              <a:rPr lang="en-US" dirty="0">
                <a:solidFill>
                  <a:srgbClr val="4C4E50"/>
                </a:solidFill>
                <a:latin typeface="&amp;quot"/>
              </a:rPr>
              <a:t>Woodrow Wilson established a strong reform agenda as a progressive leader. </a:t>
            </a:r>
          </a:p>
          <a:p>
            <a:pPr algn="ctr" fontAlgn="base"/>
            <a:r>
              <a:rPr lang="en-US" dirty="0">
                <a:solidFill>
                  <a:srgbClr val="EF4F45"/>
                </a:solidFill>
                <a:latin typeface="&amp;quot"/>
              </a:rPr>
              <a:t>Why It Matters Now </a:t>
            </a:r>
          </a:p>
          <a:p>
            <a:pPr algn="ctr" fontAlgn="base"/>
            <a:r>
              <a:rPr lang="en-US" dirty="0">
                <a:solidFill>
                  <a:srgbClr val="4C4E50"/>
                </a:solidFill>
                <a:latin typeface="&amp;quot"/>
              </a:rPr>
              <a:t>The passage of the Nineteenth Amendment during Wilson’s administration granted women the right to vote.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9898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S_AH2018_Presentations_template">
  <a:themeElements>
    <a:clrScheme name="Custom 7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005294"/>
      </a:accent3>
      <a:accent4>
        <a:srgbClr val="989AAC"/>
      </a:accent4>
      <a:accent5>
        <a:srgbClr val="DC5924"/>
      </a:accent5>
      <a:accent6>
        <a:srgbClr val="B4B392"/>
      </a:accent6>
      <a:hlink>
        <a:srgbClr val="C71D0C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824</TotalTime>
  <Words>624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Flow</vt:lpstr>
      <vt:lpstr>SS_AH2018_Presentations_template</vt:lpstr>
      <vt:lpstr>Slide 1</vt:lpstr>
      <vt:lpstr>Lessons 5, 6, &amp; 7:  T.R., Taft, &amp; Wilson as Progressives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Progressivism</dc:title>
  <dc:creator>harrisb</dc:creator>
  <cp:lastModifiedBy>harrisb</cp:lastModifiedBy>
  <cp:revision>48</cp:revision>
  <dcterms:created xsi:type="dcterms:W3CDTF">2018-09-16T19:42:03Z</dcterms:created>
  <dcterms:modified xsi:type="dcterms:W3CDTF">2018-09-25T12:52:59Z</dcterms:modified>
</cp:coreProperties>
</file>