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58000" cy="9144000"/>
  <p:embeddedFontLst>
    <p:embeddedFont>
      <p:font typeface="Tahoma"/>
      <p:regular r:id="rId20"/>
      <p:bold r:id="rId21"/>
    </p:embeddedFont>
    <p:embeddedFont>
      <p:font typeface="Book Antiqua"/>
      <p:regular r:id="rId22"/>
      <p:bold r:id="rId23"/>
      <p:italic r:id="rId24"/>
      <p:boldItalic r:id="rId25"/>
    </p:embeddedFont>
    <p:embeddedFont>
      <p:font typeface="Shadows Into Light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regular.fntdata"/><Relationship Id="rId22" Type="http://schemas.openxmlformats.org/officeDocument/2006/relationships/font" Target="fonts/BookAntiqua-regular.fntdata"/><Relationship Id="rId21" Type="http://schemas.openxmlformats.org/officeDocument/2006/relationships/font" Target="fonts/Tahoma-bold.fntdata"/><Relationship Id="rId24" Type="http://schemas.openxmlformats.org/officeDocument/2006/relationships/font" Target="fonts/BookAntiqua-italic.fntdata"/><Relationship Id="rId23" Type="http://schemas.openxmlformats.org/officeDocument/2006/relationships/font" Target="fonts/BookAntiqu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hadowsIntoLight-regular.fntdata"/><Relationship Id="rId25" Type="http://schemas.openxmlformats.org/officeDocument/2006/relationships/font" Target="fonts/BookAntiqu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fba77a07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fba77a07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Text, and Content" type="txAndObj">
  <p:cSld name="TEXT_AND_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  <a:defRPr b="1" i="0" sz="4100" u="none" cap="none" strike="noStrike">
                <a:solidFill>
                  <a:srgbClr val="EAD594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457200" y="1600200"/>
            <a:ext cx="4038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417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50519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b="0" i="0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61314" lvl="2" marL="1371600" marR="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▫"/>
              <a:defRPr b="0" i="0" sz="22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◾"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2" type="body"/>
          </p:nvPr>
        </p:nvSpPr>
        <p:spPr>
          <a:xfrm>
            <a:off x="4648200" y="1600200"/>
            <a:ext cx="4038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417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50519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b="0" i="0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61314" lvl="2" marL="1371600" marR="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▫"/>
              <a:defRPr b="0" i="0" sz="22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◾"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1828800" y="609600"/>
            <a:ext cx="54864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2000"/>
              <a:buFont typeface="Lucida Sans"/>
              <a:buNone/>
              <a:defRPr b="1" i="0" sz="2000" u="none" cap="none" strike="noStrike">
                <a:solidFill>
                  <a:srgbClr val="EAD594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Google Shape;70;p11"/>
          <p:cNvSpPr/>
          <p:nvPr>
            <p:ph idx="2" type="pic"/>
          </p:nvPr>
        </p:nvSpPr>
        <p:spPr>
          <a:xfrm>
            <a:off x="1828800" y="1831975"/>
            <a:ext cx="5486400" cy="3962400"/>
          </a:xfrm>
          <a:prstGeom prst="rect">
            <a:avLst/>
          </a:prstGeom>
          <a:solidFill>
            <a:schemeClr val="dk2"/>
          </a:solidFill>
          <a:ln cap="sq" cmpd="sng" w="444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90500" dir="2700000" dist="228600" sy="90000">
              <a:srgbClr val="000000">
                <a:alpha val="24705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rgbClr val="F9F9F9"/>
              </a:buClr>
              <a:buSzPts val="208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b="0" i="0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▫"/>
              <a:defRPr b="0" i="0" sz="22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◾"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1828800" y="1166787"/>
            <a:ext cx="5486400" cy="530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/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F9F9F9"/>
              </a:buClr>
              <a:buSzPts val="91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8956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◼"/>
              <a:defRPr b="0" i="0" sz="12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88925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950"/>
              <a:buFont typeface="Noto Sans Symbols"/>
              <a:buChar char="▫"/>
              <a:defRPr b="0" i="0" sz="1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8575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8575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◾"/>
              <a:defRPr b="0" i="0" sz="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  <a:defRPr b="1" i="0" sz="4100" u="none" cap="none" strike="noStrike">
                <a:solidFill>
                  <a:srgbClr val="EAD594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 rot="5400000">
            <a:off x="2217420" y="-160020"/>
            <a:ext cx="470916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417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50519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b="0" i="0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61314" lvl="2" marL="1371600" marR="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▫"/>
              <a:defRPr b="0" i="0" sz="22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◾"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  <a:defRPr b="1" i="0" sz="4100" u="none" cap="none" strike="noStrike">
                <a:solidFill>
                  <a:srgbClr val="EAD594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3" name="Google Shape;83;p1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417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50519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b="0" i="0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61314" lvl="2" marL="1371600" marR="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▫"/>
              <a:defRPr b="0" i="0" sz="22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◾"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  <a:defRPr b="1" i="0" sz="4100" u="none" cap="none" strike="noStrike">
                <a:solidFill>
                  <a:srgbClr val="EAD594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  <a:defRPr b="1" i="0" sz="4100" u="none" cap="none" strike="noStrike">
                <a:solidFill>
                  <a:srgbClr val="EAD594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417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50519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b="0" i="0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61314" lvl="2" marL="1371600" marR="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▫"/>
              <a:defRPr b="0" i="0" sz="22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◾"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ctrTitle"/>
          </p:nvPr>
        </p:nvSpPr>
        <p:spPr>
          <a:xfrm>
            <a:off x="422030" y="13716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800"/>
              <a:buFont typeface="Lucida Sans"/>
              <a:buNone/>
              <a:defRPr b="1" i="0" sz="4800" u="none" cap="none" strike="noStrike">
                <a:solidFill>
                  <a:srgbClr val="EAD594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5"/>
          <p:cNvSpPr txBox="1"/>
          <p:nvPr>
            <p:ph idx="1" type="subTitle"/>
          </p:nvPr>
        </p:nvSpPr>
        <p:spPr>
          <a:xfrm>
            <a:off x="1371600" y="333169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ctr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None/>
              <a:defRPr b="0" i="0" sz="22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1600200" y="609600"/>
            <a:ext cx="7086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DCC577"/>
              </a:buClr>
              <a:buSzPts val="4800"/>
              <a:buFont typeface="Lucida Sans"/>
              <a:buNone/>
              <a:defRPr b="1" i="0" sz="4800" u="none" cap="none" strike="noStrike">
                <a:solidFill>
                  <a:srgbClr val="DCC577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1600200" y="2507786"/>
            <a:ext cx="70866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9F9F9"/>
              </a:buClr>
              <a:buSzPts val="13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52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  <a:defRPr b="1" i="0" sz="4100" u="none" cap="none" strike="noStrike">
                <a:solidFill>
                  <a:srgbClr val="EAD594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5915" lvl="0" marL="457200" marR="0" rtl="0" algn="l"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ts val="1690"/>
              <a:buFont typeface="Noto Sans Symbols"/>
              <a:buChar char="⬜"/>
              <a:defRPr b="0" i="0" sz="2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50519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b="0" i="0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492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Noto Sans Symbols"/>
              <a:buChar char="▫"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5915" lvl="0" marL="457200" marR="0" rtl="0" algn="l"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ts val="1690"/>
              <a:buFont typeface="Noto Sans Symbols"/>
              <a:buChar char="⬜"/>
              <a:defRPr b="0" i="0" sz="2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50519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b="0" i="0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492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Noto Sans Symbols"/>
              <a:buChar char="▫"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  <a:defRPr b="1" i="0" sz="4100" u="none" cap="none" strike="noStrike">
                <a:solidFill>
                  <a:srgbClr val="EAD594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457200" y="1535112"/>
            <a:ext cx="4040188" cy="75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71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4645025" y="1535112"/>
            <a:ext cx="4041775" cy="75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71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3" type="body"/>
          </p:nvPr>
        </p:nvSpPr>
        <p:spPr>
          <a:xfrm>
            <a:off x="457200" y="2362200"/>
            <a:ext cx="4040188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766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Char char="⬜"/>
              <a:defRPr b="0" i="0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302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◼"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37185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710"/>
              <a:buFont typeface="Noto Sans Symbols"/>
              <a:buChar char="▫"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4" type="body"/>
          </p:nvPr>
        </p:nvSpPr>
        <p:spPr>
          <a:xfrm>
            <a:off x="4645025" y="2362200"/>
            <a:ext cx="4041775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766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Char char="⬜"/>
              <a:defRPr b="0" i="0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302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◼"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37185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710"/>
              <a:buFont typeface="Noto Sans Symbols"/>
              <a:buChar char="▫"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4DB8A"/>
              </a:buClr>
              <a:buSzPts val="2200"/>
              <a:buFont typeface="Lucida Sans"/>
              <a:buNone/>
              <a:defRPr b="0" i="0" sz="2200" u="none" cap="none" strike="noStrike">
                <a:solidFill>
                  <a:srgbClr val="F4DB8A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457200" y="1524000"/>
            <a:ext cx="3008313" cy="4602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F9F9F9"/>
              </a:buClr>
              <a:buSzPts val="91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95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2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5915" lvl="0" marL="457200" marR="0" rtl="0" algn="l"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ts val="1690"/>
              <a:buFont typeface="Noto Sans Symbols"/>
              <a:buChar char="⬜"/>
              <a:defRPr b="0" i="0" sz="2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50519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b="0" i="0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61314" lvl="2" marL="1371600" marR="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▫"/>
              <a:defRPr b="0" i="0" sz="22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  <a:defRPr b="1" i="0" sz="4100" u="none" cap="none" strike="noStrike">
                <a:solidFill>
                  <a:srgbClr val="EAD594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417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50519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b="0" i="0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61314" lvl="2" marL="1371600" marR="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▫"/>
              <a:defRPr b="0" i="0" sz="22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◾"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BABABA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Relationship Id="rId4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304800" y="1439863"/>
            <a:ext cx="8229600" cy="1706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Batang"/>
              <a:buNone/>
            </a:pPr>
            <a:r>
              <a:rPr b="1" i="0" lang="en-US" sz="4100" u="none" cap="none" strike="noStrike">
                <a:solidFill>
                  <a:srgbClr val="262626"/>
                </a:solidFill>
                <a:latin typeface="Batang"/>
                <a:ea typeface="Batang"/>
                <a:cs typeface="Batang"/>
                <a:sym typeface="Batang"/>
              </a:rPr>
              <a:t>WELCOME TO</a:t>
            </a:r>
            <a:br>
              <a:rPr b="1" i="0" lang="en-US" sz="4100" u="none" cap="none" strike="noStrike">
                <a:solidFill>
                  <a:srgbClr val="262626"/>
                </a:solidFill>
                <a:latin typeface="Batang"/>
                <a:ea typeface="Batang"/>
                <a:cs typeface="Batang"/>
                <a:sym typeface="Batang"/>
              </a:rPr>
            </a:br>
            <a:r>
              <a:rPr b="1" i="0" lang="en-US" sz="4100" u="none" cap="none" strike="noStrike">
                <a:solidFill>
                  <a:srgbClr val="262626"/>
                </a:solidFill>
                <a:latin typeface="Batang"/>
                <a:ea typeface="Batang"/>
                <a:cs typeface="Batang"/>
                <a:sym typeface="Batang"/>
              </a:rPr>
              <a:t>MEET THE TEACHERS NIGHT</a:t>
            </a:r>
            <a:endParaRPr/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0" y="3657600"/>
            <a:ext cx="64770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1480" lvl="0" marL="5486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300"/>
              <a:buFont typeface="Noto Sans Symbols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Mrs. Snyder- ELA</a:t>
            </a:r>
            <a:endParaRPr/>
          </a:p>
          <a:p>
            <a:pPr indent="-411480" lvl="0" marL="54864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9F9F9"/>
              </a:buClr>
              <a:buSzPts val="1300"/>
              <a:buFont typeface="Noto Sans Symbols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Mrs. Speck- </a:t>
            </a:r>
            <a:r>
              <a:rPr b="1" lang="en-US" sz="2000">
                <a:solidFill>
                  <a:schemeClr val="dk1"/>
                </a:solidFill>
              </a:rPr>
              <a:t>Language</a:t>
            </a:r>
            <a:endParaRPr/>
          </a:p>
          <a:p>
            <a:pPr indent="-411480" lvl="0" marL="54864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9F9F9"/>
              </a:buClr>
              <a:buSzPts val="1300"/>
              <a:buFont typeface="Noto Sans Symbols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Mr. Mellas- Math</a:t>
            </a:r>
            <a:endParaRPr b="1" i="0" sz="20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-411480" lvl="0" marL="54864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9F9F9"/>
              </a:buClr>
              <a:buSzPts val="1300"/>
              <a:buFont typeface="Noto Sans Symbols"/>
              <a:buNone/>
            </a:pPr>
            <a:r>
              <a:rPr b="1" lang="en-US" sz="2000">
                <a:solidFill>
                  <a:schemeClr val="dk1"/>
                </a:solidFill>
              </a:rPr>
              <a:t>Mrs. Albers- Science</a:t>
            </a:r>
            <a:endParaRPr b="1" sz="2000">
              <a:solidFill>
                <a:schemeClr val="dk1"/>
              </a:solidFill>
            </a:endParaRPr>
          </a:p>
          <a:p>
            <a:pPr indent="-411480" lvl="0" marL="54864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9F9F9"/>
              </a:buClr>
              <a:buSzPts val="1300"/>
              <a:buFont typeface="Noto Sans Symbols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Mrs. Bellas- Learning Support</a:t>
            </a:r>
            <a:endParaRPr b="1" i="0" sz="20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-411480" lvl="0" marL="54864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9F9F9"/>
              </a:buClr>
              <a:buSzPts val="13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-411480" lvl="0" marL="54864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9F9F9"/>
              </a:buClr>
              <a:buSzPts val="1300"/>
              <a:buFont typeface="Noto Sans Symbols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Social Studies will be taught by homeroom teacher</a:t>
            </a:r>
            <a:endParaRPr/>
          </a:p>
          <a:p>
            <a:pPr indent="-328930" lvl="0" marL="54864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9F9F9"/>
              </a:buClr>
              <a:buSzPts val="13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chemeClr val="hlink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93" name="Google Shape;93;p14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4200" y="4876800"/>
            <a:ext cx="1724025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" id="94" name="Google Shape;9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5800" y="3324225"/>
            <a:ext cx="15240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reading class" id="95" name="Google Shape;9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0" y="228600"/>
            <a:ext cx="4543425" cy="10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Shadows Into Light"/>
              <a:buNone/>
            </a:pPr>
            <a:r>
              <a:rPr b="1" i="0" lang="en-US" sz="4100" u="none" cap="none" strike="noStrike">
                <a:solidFill>
                  <a:srgbClr val="262626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Comet Time</a:t>
            </a:r>
            <a:endParaRPr/>
          </a:p>
        </p:txBody>
      </p:sp>
      <p:sp>
        <p:nvSpPr>
          <p:cNvPr id="167" name="Google Shape;167;p23"/>
          <p:cNvSpPr txBox="1"/>
          <p:nvPr>
            <p:ph idx="1" type="body"/>
          </p:nvPr>
        </p:nvSpPr>
        <p:spPr>
          <a:xfrm>
            <a:off x="381000" y="1524000"/>
            <a:ext cx="4038600" cy="51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1480" lvl="0" marL="5486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443"/>
              <a:buFont typeface="Noto Sans Symbols"/>
              <a:buChar char="⬜"/>
            </a:pPr>
            <a:r>
              <a:rPr b="0" i="0" lang="en-US" sz="2220" u="none" cap="none" strike="noStrike">
                <a:solidFill>
                  <a:schemeClr val="hlink"/>
                </a:solidFill>
                <a:latin typeface="Book Antiqua"/>
                <a:ea typeface="Book Antiqua"/>
                <a:cs typeface="Book Antiqua"/>
                <a:sym typeface="Book Antiqua"/>
              </a:rPr>
              <a:t>Students will meet weekly for Comet time.</a:t>
            </a:r>
            <a:endParaRPr/>
          </a:p>
          <a:p>
            <a:pPr indent="-411480" lvl="0" marL="548640" marR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F9F9F9"/>
              </a:buClr>
              <a:buSzPts val="1443"/>
              <a:buFont typeface="Noto Sans Symbols"/>
              <a:buChar char="⬜"/>
            </a:pPr>
            <a:r>
              <a:rPr b="0" i="0" lang="en-US" sz="2220" u="none" cap="none" strike="noStrike">
                <a:solidFill>
                  <a:schemeClr val="hlink"/>
                </a:solidFill>
                <a:latin typeface="Book Antiqua"/>
                <a:ea typeface="Book Antiqua"/>
                <a:cs typeface="Book Antiqua"/>
                <a:sym typeface="Book Antiqua"/>
              </a:rPr>
              <a:t>These classes will focus primarily on Math and Reading</a:t>
            </a:r>
            <a:r>
              <a:rPr lang="en-US" sz="2220">
                <a:solidFill>
                  <a:schemeClr val="hlink"/>
                </a:solidFill>
              </a:rPr>
              <a:t>.</a:t>
            </a:r>
            <a:endParaRPr/>
          </a:p>
          <a:p>
            <a:pPr indent="-411480" lvl="0" marL="548640" marR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F9F9F9"/>
              </a:buClr>
              <a:buSzPts val="1443"/>
              <a:buFont typeface="Noto Sans Symbols"/>
              <a:buChar char="⬜"/>
            </a:pPr>
            <a:r>
              <a:rPr b="0" i="0" lang="en-US" sz="2220" u="none" cap="none" strike="noStrike">
                <a:solidFill>
                  <a:schemeClr val="hlink"/>
                </a:solidFill>
                <a:latin typeface="Book Antiqua"/>
                <a:ea typeface="Book Antiqua"/>
                <a:cs typeface="Book Antiqua"/>
                <a:sym typeface="Book Antiqua"/>
              </a:rPr>
              <a:t>These classes will not be included in the students’ final  grades.</a:t>
            </a:r>
            <a:endParaRPr/>
          </a:p>
          <a:p>
            <a:pPr indent="-411480" lvl="0" marL="548640" marR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F9F9F9"/>
              </a:buClr>
              <a:buSzPts val="1443"/>
              <a:buFont typeface="Noto Sans Symbols"/>
              <a:buChar char="⬜"/>
            </a:pPr>
            <a:r>
              <a:rPr b="0" i="0" lang="en-US" sz="2220" u="none" cap="none" strike="noStrike">
                <a:solidFill>
                  <a:schemeClr val="hlink"/>
                </a:solidFill>
                <a:latin typeface="Book Antiqua"/>
                <a:ea typeface="Book Antiqua"/>
                <a:cs typeface="Book Antiqua"/>
                <a:sym typeface="Book Antiqua"/>
              </a:rPr>
              <a:t>These classes are meant to prepare students for PSSA/PA Core assessments and provide remediation/enrichment.</a:t>
            </a:r>
            <a:endParaRPr/>
          </a:p>
        </p:txBody>
      </p:sp>
      <p:pic>
        <p:nvPicPr>
          <p:cNvPr id="168" name="Google Shape;168;p2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1006351">
            <a:off x="5703888" y="1682750"/>
            <a:ext cx="2976562" cy="1944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483366">
            <a:off x="4578350" y="4192588"/>
            <a:ext cx="2012950" cy="239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Shadows Into Light"/>
              <a:buNone/>
            </a:pPr>
            <a:r>
              <a:rPr b="1" i="0" lang="en-US" sz="5400" u="none" cap="none" strike="noStrike">
                <a:solidFill>
                  <a:srgbClr val="262626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6</a:t>
            </a:r>
            <a:r>
              <a:rPr b="1" baseline="30000" i="0" lang="en-US" sz="5400" u="none" cap="none" strike="noStrike">
                <a:solidFill>
                  <a:srgbClr val="262626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th</a:t>
            </a:r>
            <a:r>
              <a:rPr b="1" i="0" lang="en-US" sz="5400" u="none" cap="none" strike="noStrike">
                <a:solidFill>
                  <a:srgbClr val="262626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grade Social Responsibilities</a:t>
            </a:r>
            <a:endParaRPr/>
          </a:p>
        </p:txBody>
      </p:sp>
      <p:sp>
        <p:nvSpPr>
          <p:cNvPr id="175" name="Google Shape;175;p24"/>
          <p:cNvSpPr txBox="1"/>
          <p:nvPr>
            <p:ph idx="1" type="body"/>
          </p:nvPr>
        </p:nvSpPr>
        <p:spPr>
          <a:xfrm>
            <a:off x="457200" y="401050"/>
            <a:ext cx="4038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2420" lvl="0" marL="54864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hlink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-312420" lvl="0" marL="54864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hlink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-312420" lvl="0" marL="54864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hlink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-411480" lvl="0" marL="54864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Char char="⬜"/>
            </a:pPr>
            <a:r>
              <a:rPr b="0" i="0" lang="en-US" sz="2400" u="none" cap="none" strike="noStrike">
                <a:solidFill>
                  <a:schemeClr val="hlink"/>
                </a:solidFill>
                <a:latin typeface="Book Antiqua"/>
                <a:ea typeface="Book Antiqua"/>
                <a:cs typeface="Book Antiqua"/>
                <a:sym typeface="Book Antiqua"/>
              </a:rPr>
              <a:t>“Stop and Think”</a:t>
            </a:r>
            <a:endParaRPr/>
          </a:p>
          <a:p>
            <a:pPr indent="-411480" lvl="0" marL="54864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hlink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-411480" lvl="0" marL="54864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Char char="⬜"/>
            </a:pPr>
            <a:r>
              <a:rPr b="0" i="0" lang="en-US" sz="2400" u="none" cap="none" strike="noStrike">
                <a:solidFill>
                  <a:schemeClr val="hlink"/>
                </a:solidFill>
                <a:latin typeface="Book Antiqua"/>
                <a:ea typeface="Book Antiqua"/>
                <a:cs typeface="Book Antiqua"/>
                <a:sym typeface="Book Antiqua"/>
              </a:rPr>
              <a:t>Promotes student organization and self-control.</a:t>
            </a:r>
            <a:endParaRPr/>
          </a:p>
          <a:p>
            <a:pPr indent="-411480" lvl="0" marL="54864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hlink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-411480" lvl="0" marL="54864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Char char="⬜"/>
            </a:pPr>
            <a:r>
              <a:rPr b="0" i="0" lang="en-US" sz="2400" u="none" cap="none" strike="noStrike">
                <a:solidFill>
                  <a:schemeClr val="hlink"/>
                </a:solidFill>
                <a:latin typeface="Book Antiqua"/>
                <a:ea typeface="Book Antiqua"/>
                <a:cs typeface="Book Antiqua"/>
                <a:sym typeface="Book Antiqua"/>
              </a:rPr>
              <a:t>Our main focus for pro-social behavior  is respect and responsibility. </a:t>
            </a:r>
            <a:endParaRPr/>
          </a:p>
          <a:p>
            <a:pPr indent="-411480" lvl="0" marL="54864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hlink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-411480" lvl="0" marL="54864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Char char="⬜"/>
            </a:pPr>
            <a:r>
              <a:rPr b="0" i="0" lang="en-US" sz="2400" u="none" cap="none" strike="noStrike">
                <a:solidFill>
                  <a:schemeClr val="hlink"/>
                </a:solidFill>
                <a:latin typeface="Book Antiqua"/>
                <a:ea typeface="Book Antiqua"/>
                <a:cs typeface="Book Antiqua"/>
                <a:sym typeface="Book Antiqua"/>
              </a:rPr>
              <a:t>On Track</a:t>
            </a:r>
            <a:endParaRPr/>
          </a:p>
          <a:p>
            <a:pPr indent="-411480" lvl="0" marL="54864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hlink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descr="Image result for social responsibilities school" id="176" name="Google Shape;176;p24"/>
          <p:cNvSpPr/>
          <p:nvPr/>
        </p:nvSpPr>
        <p:spPr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descr="Image result for social responsibilities school" id="177" name="Google Shape;177;p24"/>
          <p:cNvSpPr/>
          <p:nvPr/>
        </p:nvSpPr>
        <p:spPr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descr="Image result for social responsibilities school" id="178" name="Google Shape;178;p24"/>
          <p:cNvSpPr/>
          <p:nvPr/>
        </p:nvSpPr>
        <p:spPr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world.jpg" id="179" name="Google Shape;17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2590800"/>
            <a:ext cx="3124200" cy="3166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Shadows Into Light"/>
              <a:buNone/>
            </a:pPr>
            <a:r>
              <a:rPr b="1" i="0" lang="en-US" sz="5400" u="none" cap="none" strike="noStrike">
                <a:solidFill>
                  <a:srgbClr val="262626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Contact Us</a:t>
            </a:r>
            <a:endParaRPr/>
          </a:p>
        </p:txBody>
      </p:sp>
      <p:sp>
        <p:nvSpPr>
          <p:cNvPr id="185" name="Google Shape;185;p25"/>
          <p:cNvSpPr txBox="1"/>
          <p:nvPr>
            <p:ph idx="1" type="body"/>
          </p:nvPr>
        </p:nvSpPr>
        <p:spPr>
          <a:xfrm>
            <a:off x="381000" y="1295400"/>
            <a:ext cx="45720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1480" lvl="0" marL="54864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Char char="⬜"/>
            </a:pPr>
            <a:r>
              <a:rPr b="0" i="0" lang="en-US" sz="2400" u="none" cap="none" strike="noStrike">
                <a:solidFill>
                  <a:schemeClr val="hlink"/>
                </a:solidFill>
                <a:latin typeface="Book Antiqua"/>
                <a:ea typeface="Book Antiqua"/>
                <a:cs typeface="Book Antiqua"/>
                <a:sym typeface="Book Antiqua"/>
              </a:rPr>
              <a:t>We can be contacted during the hours of 9:00-9:45 AM.</a:t>
            </a:r>
            <a:endParaRPr/>
          </a:p>
          <a:p>
            <a:pPr indent="-411480" lvl="0" marL="548640" marR="0" rtl="0" algn="l"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Char char="⬜"/>
            </a:pPr>
            <a:r>
              <a:rPr b="0" i="0" lang="en-US" sz="2400" u="none" cap="none" strike="noStrike">
                <a:solidFill>
                  <a:schemeClr val="hlink"/>
                </a:solidFill>
                <a:latin typeface="Book Antiqua"/>
                <a:ea typeface="Book Antiqua"/>
                <a:cs typeface="Book Antiqua"/>
                <a:sym typeface="Book Antiqua"/>
              </a:rPr>
              <a:t>If you need to call at a different time, please leave a message with the office. However, contacting us through email is preferred.</a:t>
            </a:r>
            <a:endParaRPr/>
          </a:p>
          <a:p>
            <a:pPr indent="-411480" lvl="0" marL="548640" marR="0" rtl="0" algn="l"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Char char="⬜"/>
            </a:pPr>
            <a:r>
              <a:rPr b="0" i="0" lang="en-US" sz="2400" u="none" cap="none" strike="noStrike">
                <a:solidFill>
                  <a:schemeClr val="hlink"/>
                </a:solidFill>
                <a:latin typeface="Book Antiqua"/>
                <a:ea typeface="Book Antiqua"/>
                <a:cs typeface="Book Antiqua"/>
                <a:sym typeface="Book Antiqua"/>
              </a:rPr>
              <a:t>If </a:t>
            </a:r>
            <a:r>
              <a:rPr lang="en-US" sz="2400">
                <a:solidFill>
                  <a:schemeClr val="hlink"/>
                </a:solidFill>
              </a:rPr>
              <a:t>concerns</a:t>
            </a:r>
            <a:r>
              <a:rPr b="0" i="0" lang="en-US" sz="2400" u="none" cap="none" strike="noStrike">
                <a:solidFill>
                  <a:schemeClr val="hlink"/>
                </a:solidFill>
                <a:latin typeface="Book Antiqua"/>
                <a:ea typeface="Book Antiqua"/>
                <a:cs typeface="Book Antiqua"/>
                <a:sym typeface="Book Antiqua"/>
              </a:rPr>
              <a:t> arise with your child, we will be contacting you for either a telephone conference or an in-person conference</a:t>
            </a:r>
            <a:r>
              <a:rPr b="0" i="0" lang="en-US" sz="1600" u="none" cap="none" strike="noStrike">
                <a:solidFill>
                  <a:schemeClr val="hlink"/>
                </a:solidFill>
                <a:latin typeface="Book Antiqua"/>
                <a:ea typeface="Book Antiqua"/>
                <a:cs typeface="Book Antiqua"/>
                <a:sym typeface="Book Antiqua"/>
              </a:rPr>
              <a:t>.</a:t>
            </a:r>
            <a:endParaRPr/>
          </a:p>
        </p:txBody>
      </p:sp>
      <p:pic>
        <p:nvPicPr>
          <p:cNvPr descr="Image result for phone calls" id="186" name="Google Shape;18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2971800"/>
            <a:ext cx="2514600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Shadows Into Light"/>
              <a:buNone/>
            </a:pPr>
            <a:r>
              <a:rPr b="1" i="0" lang="en-US" sz="5400" u="none" cap="none" strike="noStrike">
                <a:solidFill>
                  <a:srgbClr val="262626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Contact Us</a:t>
            </a:r>
            <a:endParaRPr b="1" i="0" sz="5400" u="none" cap="none" strike="noStrike">
              <a:solidFill>
                <a:srgbClr val="262626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92" name="Google Shape;192;p26"/>
          <p:cNvSpPr/>
          <p:nvPr/>
        </p:nvSpPr>
        <p:spPr>
          <a:xfrm>
            <a:off x="457200" y="1371600"/>
            <a:ext cx="4724400" cy="4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  Students are given a planner,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   providing an organizational tool for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   students to utilize. All homework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   should be written in the planner daily.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   Homework may also be checked on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   our </a:t>
            </a:r>
            <a:r>
              <a:rPr lang="en-US" sz="2800">
                <a:solidFill>
                  <a:srgbClr val="92D050"/>
                </a:solidFill>
                <a:latin typeface="Tahoma"/>
                <a:ea typeface="Tahoma"/>
                <a:cs typeface="Tahoma"/>
                <a:sym typeface="Tahoma"/>
              </a:rPr>
              <a:t>web pages.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Tahoma"/>
              <a:buChar char="▪"/>
            </a:pPr>
            <a:r>
              <a:rPr lang="en-US" sz="200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 Students’ grades will be posted in</a:t>
            </a:r>
            <a:endParaRPr sz="200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 Skyward within a reasonable time</a:t>
            </a:r>
            <a:endParaRPr sz="200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 frame.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 We can also be contacted by e-mail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   which can be found through the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   Crestwood website at csdcomets.org.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 Links are provided on our web pages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   for your convenience.</a:t>
            </a:r>
            <a:endParaRPr/>
          </a:p>
        </p:txBody>
      </p:sp>
      <p:sp>
        <p:nvSpPr>
          <p:cNvPr descr="data:image/jpeg;base64,/9j/4AAQSkZJRgABAQAAAQABAAD/2wBDAAkGBwgHBgkIBwgKCgkLDRYPDQwMDRsUFRAWIB0iIiAdHx8kKDQsJCYxJx8fLT0tMTU3Ojo6Iys/RD84QzQ5Ojf/2wBDAQoKCg0MDRoPDxo3JR8lNzc3Nzc3Nzc3Nzc3Nzc3Nzc3Nzc3Nzc3Nzc3Nzc3Nzc3Nzc3Nzc3Nzc3Nzc3Nzc3Nzf/wAARCABfAF4DASIAAhEBAxEB/8QAHAAAAQUBAQEAAAAAAAAAAAAABQAEBgcIAgMB/8QAMhAAAgEDAwEFBwQCAwAAAAAAAQIDAAQRBRIhMQYTIkFRBzJhcYGRoRQj0fBCwRUz4f/EABkBAAMBAQEAAAAAAAAAAAAAAAECBAMABf/EAB8RAAMBAAICAwEAAAAAAAAAAAABAhEDIRIxIkFhMv/aAAwDAQACEQMRAD8ApOlSpUgwqRIFI1avsl7MWF1a/wDKXsMFzLvzECC2zH4BzRS05+jv2adie5iGrazAO8cAwxODlR6keRq0ItisFAwB6cU3vbqK3XkqG/xFR257Rfpn/cdAG6EsBXO1IZ46slneIrBMgEDninMEiOSp5Hx5zVe2/aWOSTBk94kKSQAeaK2esrvDG4iXPQF+TSLk0d8DR12x9nthrySTwKsNyy8OvAz8aovUuz2q6dfXFpNZTu0DbWdImKn0IOK07pd+LpeCDjg15doLWOSwlIDZ28FD4qZNMzez0zKnQ4IwR1B8q+UR7QKi6vcd3HcIN5z34wxOaHVwRUqVKuAdIqtIqu4RSQCx/wAR61oTsNplvpmhxRWs7zjbneVxVC6RZtfX0cW6NFyNzSY2gf7rR2i2wtNFjVeiqAOMfihXS0JHe2AeaNfE6rtIJUng5quLfTNRivlmhmdbcPu3tOxGPTaQM1bPaWFP0WwqMgZJNQ5bdYo+8dt+SdzFvd+nn6Vim08K4SqF+HekSwgyps2sSdrbBxkUBtOy09rqrzXn6eW3L7jMdzSnkn5AnOD1+VSGERowZG7xihOAQCTjgDPHPSicdvlYnZtrlRuQHdg/P+ign4p+JrUeWNkk7Mx/p4sBSFwAM+VSW4UvbkD086CaErCAKccD+4o3bTxyxld/I4pYfyTJOXttlHe1rTLtpo7p2d0iJCqsRwMnnmq1zWifaA13Z6XM9uveLtPvYIrPMziSV3ChdxzgGqzFdo4pUqVA4kPYJN/aWAmPeFBJJwAvxJNX41ws8AWEhgB1XpWZoZ5LeRZImZSDnhiM1cnYXtVBqFktsTidRgoB+flQr+cCl3pJ9XK3dltQ5YLyKhk15HbaXPdXOf2rkQLBGNzvkElsZGAAD1+VS24jYSboj1ByKhWu6ex1mJmAMNwhUDHR8fwPxUqptnocCTTR6r2g0/u99va37ybQMPGirn5hyfxTqTXYXGkPHtf9dvWVc4Nu4YDaR8c8HjIoNZW5iWFZAN7AZA8jineg6MZtft2ZAFiZrl+h46IPr1+hp2nhRUT7LNt50sbHfIQOML8TXGmq5LMzYJOSD0NN5oROke8+BemPX1r1e4WIBEyTjyFYJ/IgrMYB9oepw2OlSh5owzDAjdveqgpH7x2cgDcc4HlVue0zQ59QtFvEZgYvFtYeE/UZqovpVy3CYVKlSogEasv2R6NJNBc6gyFYy+1XI4OOuP5qvdOspdSv7extxmW4kCL8M+f061pO3sIdH0e3sbVMJEgRFHnR+tZ2/QKkcRyghgMHkE9a5ljhNwk7wmaOJxIURirfMH50rjTJDcOzEgjgn402t5XtZNxOd3kfOoqfjWlcLroHiz06S572O7ZI+cRlCZF+Gen1qS6VFAcTx2/cosSx5LE7tvTn60KnMSHeYkLnk+GvSLUJbi3MRBVB1A8qFcrfRvdOkO7y570FU/6wOAOKb2CyGUENuBPQsc0xaJi4KkjB5G7ijFiqiRRJyDyD0IpY9mVLEHIrGG+tGtrqLfE4wQf9GqG9pHY247LaruiUy2FySYXA5U+an41ouyA7sKfEPI021+0trm1jS+tYbpFfKrMucHB5r0J9ELeMybSpUqASRez+ZIO1li7LukLFYh6OeAftmtEyx+EN1PQfzWZ+zF2LHtFp1y3RJ1z9eP8AdaaEytD1yWHH2oU8R32M5m70t05Xn50CaEB97DJbn+BRt02bgPhQsNvjK8hkfB+XGKltayiHgLuJQm5nxu9KHR3jPKATgjjI4rvXCys2MjOWwPTpQy1yWQg59fvWXiUy1hI7WQnBbnnr60WtCHIRhjzU0Fsxslw3KNjijFoCpUjlSftTJMytkq00YiA5+vlT28sRexLGXZdrZDKaZae+AOfLOPUUXtjxz0qqGRWYxpUqVaDHpbgG4hDHA7xcnOMcitLGXu7eKXPAUY+1ZkblTV/2F4b3QLOVWJVol8XTPFZ8q1DT7DrzCWMsp8waF3M6xhscYYbvrXibswCOEdT7x/JoLqeokTOAPCxzWNfprE9nvqR3Sd4cEbMf380HtcRXCoehXA+//tPO+LReqHp8P7mh8p2zwSH3ScED41yQ+khRv2Qy8eH880S0mblVPmvPzFRs3DRQEZ918j5V90XVWuInZCR+42370cFfosCO9WKREB8Q4APnUi0+4EkefTqPSq5gvI71FVmKydAcVKdIuJFixI2WXjJp43TC10f/2Q==" id="193" name="Google Shape;193;p26"/>
          <p:cNvSpPr/>
          <p:nvPr/>
        </p:nvSpPr>
        <p:spPr>
          <a:xfrm>
            <a:off x="0" y="-433388"/>
            <a:ext cx="895350" cy="904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descr="Image result for teacher calls parent" id="194" name="Google Shape;194;p26"/>
          <p:cNvSpPr/>
          <p:nvPr/>
        </p:nvSpPr>
        <p:spPr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descr="Image result for teacher calls parent" id="195" name="Google Shape;195;p26"/>
          <p:cNvSpPr/>
          <p:nvPr/>
        </p:nvSpPr>
        <p:spPr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call.jpg" id="196" name="Google Shape;19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3276600"/>
            <a:ext cx="2590800" cy="2533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>
            <p:ph type="title"/>
          </p:nvPr>
        </p:nvSpPr>
        <p:spPr>
          <a:xfrm flipH="1" rot="10800000">
            <a:off x="-6477000" y="609600"/>
            <a:ext cx="6324600" cy="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3600"/>
              <a:buFont typeface="Lucida Sans"/>
              <a:buNone/>
            </a:pPr>
            <a:r>
              <a:t/>
            </a:r>
            <a:endParaRPr b="1" i="0" sz="3600" u="none" cap="none" strike="noStrike">
              <a:solidFill>
                <a:srgbClr val="EAD594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02" name="Google Shape;202;p27"/>
          <p:cNvSpPr txBox="1"/>
          <p:nvPr>
            <p:ph idx="1" type="body"/>
          </p:nvPr>
        </p:nvSpPr>
        <p:spPr>
          <a:xfrm>
            <a:off x="152400" y="228600"/>
            <a:ext cx="8534400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1480" lvl="0" marL="54864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5200"/>
              <a:buFont typeface="Noto Sans Symbols"/>
              <a:buNone/>
            </a:pPr>
            <a:r>
              <a:rPr b="0" i="0" lang="en-US" sz="8000" u="none" cap="none" strike="noStrike">
                <a:solidFill>
                  <a:srgbClr val="262626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Thank you for coming!</a:t>
            </a:r>
            <a:endParaRPr/>
          </a:p>
          <a:p>
            <a:pPr indent="-411480" lvl="0" marL="548640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F9F9F9"/>
              </a:buClr>
              <a:buSzPts val="5200"/>
              <a:buFont typeface="Noto Sans Symbols"/>
              <a:buNone/>
            </a:pPr>
            <a:r>
              <a:rPr b="0" i="0" lang="en-US" sz="8000" u="none" cap="none" strike="noStrike">
                <a:solidFill>
                  <a:srgbClr val="262626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We are all looking forward to a great year.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90"/>
              <a:buFont typeface="Batang"/>
              <a:buNone/>
            </a:pPr>
            <a:r>
              <a:rPr b="1" i="0" lang="en-US" sz="3690" u="none" cap="none" strike="noStrike">
                <a:solidFill>
                  <a:srgbClr val="262626"/>
                </a:solidFill>
                <a:latin typeface="Batang"/>
                <a:ea typeface="Batang"/>
                <a:cs typeface="Batang"/>
                <a:sym typeface="Batang"/>
              </a:rPr>
              <a:t>GENERAL RULES FOR 6</a:t>
            </a:r>
            <a:r>
              <a:rPr b="1" baseline="30000" i="0" lang="en-US" sz="3690" u="none" cap="none" strike="noStrike">
                <a:solidFill>
                  <a:srgbClr val="262626"/>
                </a:solidFill>
                <a:latin typeface="Batang"/>
                <a:ea typeface="Batang"/>
                <a:cs typeface="Batang"/>
                <a:sym typeface="Batang"/>
              </a:rPr>
              <a:t>TH</a:t>
            </a:r>
            <a:r>
              <a:rPr b="1" i="0" lang="en-US" sz="3690" u="none" cap="none" strike="noStrike">
                <a:solidFill>
                  <a:srgbClr val="262626"/>
                </a:solidFill>
                <a:latin typeface="Batang"/>
                <a:ea typeface="Batang"/>
                <a:cs typeface="Batang"/>
                <a:sym typeface="Batang"/>
              </a:rPr>
              <a:t> GRADE</a:t>
            </a:r>
            <a:endParaRPr/>
          </a:p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284750" y="1082850"/>
            <a:ext cx="6043800" cy="6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1480" lvl="0" marL="54864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443"/>
              <a:buFont typeface="Noto Sans Symbols"/>
              <a:buChar char="⬜"/>
            </a:pPr>
            <a:r>
              <a:rPr b="0" i="0" lang="en-US" sz="222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All school rules apply, including dress code.</a:t>
            </a:r>
            <a:endParaRPr/>
          </a:p>
          <a:p>
            <a:pPr indent="-411480" lvl="0" marL="548640" marR="0" rtl="0" algn="l">
              <a:lnSpc>
                <a:spcPct val="60000"/>
              </a:lnSpc>
              <a:spcBef>
                <a:spcPts val="444"/>
              </a:spcBef>
              <a:spcAft>
                <a:spcPts val="0"/>
              </a:spcAft>
              <a:buClr>
                <a:srgbClr val="F9F9F9"/>
              </a:buClr>
              <a:buSzPts val="1443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1480" lvl="0" marL="548640" marR="0" rtl="0" algn="l">
              <a:lnSpc>
                <a:spcPct val="60000"/>
              </a:lnSpc>
              <a:spcBef>
                <a:spcPts val="444"/>
              </a:spcBef>
              <a:spcAft>
                <a:spcPts val="0"/>
              </a:spcAft>
              <a:buClr>
                <a:srgbClr val="F9F9F9"/>
              </a:buClr>
              <a:buSzPts val="1443"/>
              <a:buFont typeface="Noto Sans Symbols"/>
              <a:buChar char="⬜"/>
            </a:pPr>
            <a:r>
              <a:rPr b="0" i="0" lang="en-US" sz="222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Students are expected to come to school on time.</a:t>
            </a:r>
            <a:endParaRPr/>
          </a:p>
          <a:p>
            <a:pPr indent="-411480" lvl="0" marL="548640" marR="0" rtl="0" algn="l">
              <a:lnSpc>
                <a:spcPct val="60000"/>
              </a:lnSpc>
              <a:spcBef>
                <a:spcPts val="444"/>
              </a:spcBef>
              <a:spcAft>
                <a:spcPts val="0"/>
              </a:spcAft>
              <a:buClr>
                <a:srgbClr val="F9F9F9"/>
              </a:buClr>
              <a:buSzPts val="1443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1480" lvl="0" marL="548640" marR="0" rtl="0" algn="l">
              <a:lnSpc>
                <a:spcPct val="60000"/>
              </a:lnSpc>
              <a:spcBef>
                <a:spcPts val="444"/>
              </a:spcBef>
              <a:spcAft>
                <a:spcPts val="0"/>
              </a:spcAft>
              <a:buClr>
                <a:srgbClr val="F9F9F9"/>
              </a:buClr>
              <a:buSzPts val="1443"/>
              <a:buFont typeface="Noto Sans Symbols"/>
              <a:buChar char="⬜"/>
            </a:pPr>
            <a:r>
              <a:rPr b="0" i="0" lang="en-US" sz="222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Students may not be dropped off in the morning until 8:40 am and, for an appointment, should be picked up before 3:00 pm.</a:t>
            </a:r>
            <a:endParaRPr/>
          </a:p>
          <a:p>
            <a:pPr indent="-411480" lvl="0" marL="548640" marR="0" rtl="0" algn="l">
              <a:lnSpc>
                <a:spcPct val="60000"/>
              </a:lnSpc>
              <a:spcBef>
                <a:spcPts val="444"/>
              </a:spcBef>
              <a:spcAft>
                <a:spcPts val="0"/>
              </a:spcAft>
              <a:buClr>
                <a:srgbClr val="F9F9F9"/>
              </a:buClr>
              <a:buSzPts val="1443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1480" lvl="0" marL="548640" marR="0" rtl="0" algn="l">
              <a:lnSpc>
                <a:spcPct val="60000"/>
              </a:lnSpc>
              <a:spcBef>
                <a:spcPts val="444"/>
              </a:spcBef>
              <a:spcAft>
                <a:spcPts val="0"/>
              </a:spcAft>
              <a:buClr>
                <a:srgbClr val="F9F9F9"/>
              </a:buClr>
              <a:buSzPts val="1443"/>
              <a:buFont typeface="Noto Sans Symbols"/>
              <a:buChar char="⬜"/>
            </a:pPr>
            <a:r>
              <a:rPr b="0" i="0" lang="en-US" sz="222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Students can check our teacher pages and or Skyward for homework</a:t>
            </a:r>
            <a:r>
              <a:rPr lang="en-US" sz="222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assignments and test announcements.</a:t>
            </a:r>
            <a:endParaRPr/>
          </a:p>
          <a:p>
            <a:pPr indent="-411480" lvl="0" marL="548640" marR="0" rtl="0" algn="l">
              <a:lnSpc>
                <a:spcPct val="60000"/>
              </a:lnSpc>
              <a:spcBef>
                <a:spcPts val="444"/>
              </a:spcBef>
              <a:spcAft>
                <a:spcPts val="0"/>
              </a:spcAft>
              <a:buClr>
                <a:srgbClr val="F9F9F9"/>
              </a:buClr>
              <a:buSzPts val="1443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1480" lvl="0" marL="548640" marR="0" rtl="0" algn="l">
              <a:lnSpc>
                <a:spcPct val="60000"/>
              </a:lnSpc>
              <a:spcBef>
                <a:spcPts val="333"/>
              </a:spcBef>
              <a:spcAft>
                <a:spcPts val="0"/>
              </a:spcAft>
              <a:buClr>
                <a:srgbClr val="F9F9F9"/>
              </a:buClr>
              <a:buSzPts val="1082"/>
              <a:buFont typeface="Noto Sans Symbols"/>
              <a:buNone/>
            </a:pPr>
            <a:r>
              <a:t/>
            </a:r>
            <a:endParaRPr b="0" i="0" sz="1665" u="none" cap="none" strike="noStrike">
              <a:solidFill>
                <a:schemeClr val="hlink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descr="Image result for school rules" id="102" name="Google Shape;102;p15"/>
          <p:cNvSpPr/>
          <p:nvPr/>
        </p:nvSpPr>
        <p:spPr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descr="Image result for school rules" id="103" name="Google Shape;103;p15"/>
          <p:cNvSpPr/>
          <p:nvPr/>
        </p:nvSpPr>
        <p:spPr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descr="Image result for school rules" id="104" name="Google Shape;104;p15"/>
          <p:cNvSpPr/>
          <p:nvPr/>
        </p:nvSpPr>
        <p:spPr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descr="Image result for fairview elementary mountain top" id="105" name="Google Shape;105;p15"/>
          <p:cNvSpPr/>
          <p:nvPr/>
        </p:nvSpPr>
        <p:spPr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descr="Image result for fairview elementary mountain top" id="106" name="Google Shape;106;p15"/>
          <p:cNvSpPr/>
          <p:nvPr/>
        </p:nvSpPr>
        <p:spPr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descr="Image result for fairview elementary mountain top" id="107" name="Google Shape;107;p15"/>
          <p:cNvSpPr/>
          <p:nvPr/>
        </p:nvSpPr>
        <p:spPr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descr="Image result for fairview elementary mountain top" id="108" name="Google Shape;108;p15"/>
          <p:cNvSpPr/>
          <p:nvPr/>
        </p:nvSpPr>
        <p:spPr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descr="Image result for fairview elementary mountain top" id="109" name="Google Shape;109;p15"/>
          <p:cNvSpPr/>
          <p:nvPr/>
        </p:nvSpPr>
        <p:spPr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descr="Image result for fairview elementary mountain top" id="110" name="Google Shape;110;p15"/>
          <p:cNvSpPr/>
          <p:nvPr/>
        </p:nvSpPr>
        <p:spPr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descr="Image result for fairview elementary mountain top" id="111" name="Google Shape;111;p15"/>
          <p:cNvSpPr/>
          <p:nvPr/>
        </p:nvSpPr>
        <p:spPr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Logo" id="112" name="Google Shape;11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7000" y="2438400"/>
            <a:ext cx="1981200" cy="2788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90">
                <a:solidFill>
                  <a:srgbClr val="262626"/>
                </a:solidFill>
                <a:latin typeface="Batang"/>
                <a:ea typeface="Batang"/>
                <a:cs typeface="Batang"/>
                <a:sym typeface="Batang"/>
              </a:rPr>
              <a:t>GENERAL RULES FOR 6</a:t>
            </a:r>
            <a:r>
              <a:rPr baseline="30000" lang="en-US" sz="3690">
                <a:solidFill>
                  <a:srgbClr val="262626"/>
                </a:solidFill>
                <a:latin typeface="Batang"/>
                <a:ea typeface="Batang"/>
                <a:cs typeface="Batang"/>
                <a:sym typeface="Batang"/>
              </a:rPr>
              <a:t>TH</a:t>
            </a:r>
            <a:r>
              <a:rPr lang="en-US" sz="3690">
                <a:solidFill>
                  <a:srgbClr val="262626"/>
                </a:solidFill>
                <a:latin typeface="Batang"/>
                <a:ea typeface="Batang"/>
                <a:cs typeface="Batang"/>
                <a:sym typeface="Batang"/>
              </a:rPr>
              <a:t> GRADE</a:t>
            </a:r>
            <a:endParaRPr sz="3690">
              <a:solidFill>
                <a:srgbClr val="262626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90"/>
              <a:buFont typeface="Batang"/>
              <a:buNone/>
            </a:pPr>
            <a:r>
              <a:rPr lang="en-US" sz="3690">
                <a:solidFill>
                  <a:srgbClr val="262626"/>
                </a:solidFill>
                <a:latin typeface="Batang"/>
                <a:ea typeface="Batang"/>
                <a:cs typeface="Batang"/>
                <a:sym typeface="Batang"/>
              </a:rPr>
              <a:t>(continued)</a:t>
            </a:r>
            <a:endParaRPr sz="3690">
              <a:solidFill>
                <a:srgbClr val="262626"/>
              </a:solidFill>
              <a:latin typeface="Batang"/>
              <a:ea typeface="Batang"/>
              <a:cs typeface="Batang"/>
              <a:sym typeface="Batang"/>
            </a:endParaRPr>
          </a:p>
        </p:txBody>
      </p:sp>
      <p:sp>
        <p:nvSpPr>
          <p:cNvPr id="118" name="Google Shape;118;p16"/>
          <p:cNvSpPr txBox="1"/>
          <p:nvPr>
            <p:ph idx="1" type="body"/>
          </p:nvPr>
        </p:nvSpPr>
        <p:spPr>
          <a:xfrm>
            <a:off x="457200" y="1600200"/>
            <a:ext cx="4038600" cy="449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1480" lvl="0" marL="548640" rtl="0">
              <a:lnSpc>
                <a:spcPct val="60000"/>
              </a:lnSpc>
              <a:spcBef>
                <a:spcPts val="444"/>
              </a:spcBef>
              <a:spcAft>
                <a:spcPts val="0"/>
              </a:spcAft>
              <a:buSzPts val="1443"/>
              <a:buChar char="⬜"/>
            </a:pPr>
            <a:r>
              <a:rPr lang="en-US" sz="222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Assignments and homework for extended absences, will be made up when the student returns.</a:t>
            </a:r>
            <a:endParaRPr/>
          </a:p>
          <a:p>
            <a:pPr indent="-411480" lvl="0" marL="548640" rtl="0">
              <a:lnSpc>
                <a:spcPct val="60000"/>
              </a:lnSpc>
              <a:spcBef>
                <a:spcPts val="444"/>
              </a:spcBef>
              <a:spcAft>
                <a:spcPts val="0"/>
              </a:spcAft>
              <a:buClr>
                <a:srgbClr val="F9F9F9"/>
              </a:buClr>
              <a:buSzPts val="1443"/>
              <a:buFont typeface="Noto Sans Symbols"/>
              <a:buNone/>
            </a:pPr>
            <a:r>
              <a:t/>
            </a:r>
            <a:endParaRPr sz="222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1480" lvl="0" marL="548640" rtl="0">
              <a:lnSpc>
                <a:spcPct val="60000"/>
              </a:lnSpc>
              <a:spcBef>
                <a:spcPts val="444"/>
              </a:spcBef>
              <a:spcAft>
                <a:spcPts val="0"/>
              </a:spcAft>
              <a:buSzPts val="1443"/>
              <a:buChar char="⬜"/>
            </a:pPr>
            <a:r>
              <a:rPr lang="en-US" sz="222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Information about the school rules can be found in the student handbook.</a:t>
            </a:r>
            <a:endParaRPr/>
          </a:p>
          <a:p>
            <a:pPr indent="-411480" lvl="0" marL="548640" rtl="0">
              <a:lnSpc>
                <a:spcPct val="60000"/>
              </a:lnSpc>
              <a:spcBef>
                <a:spcPts val="333"/>
              </a:spcBef>
              <a:spcAft>
                <a:spcPts val="0"/>
              </a:spcAft>
              <a:buClr>
                <a:srgbClr val="F9F9F9"/>
              </a:buClr>
              <a:buSzPts val="1082"/>
              <a:buFont typeface="Noto Sans Symbols"/>
              <a:buNone/>
            </a:pPr>
            <a:r>
              <a:t/>
            </a:r>
            <a:endParaRPr sz="1665">
              <a:solidFill>
                <a:schemeClr val="hlink"/>
              </a:solidFill>
            </a:endParaRPr>
          </a:p>
          <a:p>
            <a:pPr indent="0" lvl="0" marL="0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8225" y="2338072"/>
            <a:ext cx="2450425" cy="218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Shadows Into Light"/>
              <a:buNone/>
            </a:pPr>
            <a:r>
              <a:rPr b="1" i="0" lang="en-US" sz="3600" u="none" cap="none" strike="noStrike">
                <a:solidFill>
                  <a:srgbClr val="262626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Literature: </a:t>
            </a:r>
            <a:br>
              <a:rPr b="1" i="0" lang="en-US" sz="3600" u="none" cap="none" strike="noStrike">
                <a:solidFill>
                  <a:srgbClr val="262626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r>
              <a:rPr b="1" i="0" lang="en-US" sz="3600" u="none" cap="none" strike="noStrike">
                <a:solidFill>
                  <a:srgbClr val="262626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Mrs. Snyder</a:t>
            </a:r>
            <a:endParaRPr/>
          </a:p>
        </p:txBody>
      </p:sp>
      <p:sp>
        <p:nvSpPr>
          <p:cNvPr id="125" name="Google Shape;125;p17"/>
          <p:cNvSpPr txBox="1"/>
          <p:nvPr>
            <p:ph idx="1" type="body"/>
          </p:nvPr>
        </p:nvSpPr>
        <p:spPr>
          <a:xfrm>
            <a:off x="457200" y="1600200"/>
            <a:ext cx="4038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1480" lvl="0" marL="5486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300"/>
              <a:buFont typeface="Noto Sans Symbols"/>
              <a:buChar char="⬜"/>
            </a:pPr>
            <a:r>
              <a:rPr b="0" i="0" lang="en-US" sz="2000" u="none" cap="none" strike="noStrike">
                <a:solidFill>
                  <a:schemeClr val="hlink"/>
                </a:solidFill>
                <a:latin typeface="Book Antiqua"/>
                <a:ea typeface="Book Antiqua"/>
                <a:cs typeface="Book Antiqua"/>
                <a:sym typeface="Book Antiqua"/>
              </a:rPr>
              <a:t>In depth comprehension and critical thinking are the main focus of this course.</a:t>
            </a:r>
            <a:endParaRPr/>
          </a:p>
          <a:p>
            <a:pPr indent="-411480" lvl="0" marL="54864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9F9F9"/>
              </a:buClr>
              <a:buSzPts val="1300"/>
              <a:buFont typeface="Noto Sans Symbols"/>
              <a:buChar char="⬜"/>
            </a:pPr>
            <a:r>
              <a:rPr b="0" i="0" lang="en-US" sz="2000" u="none" cap="none" strike="noStrike">
                <a:solidFill>
                  <a:schemeClr val="hlink"/>
                </a:solidFill>
                <a:latin typeface="Book Antiqua"/>
                <a:ea typeface="Book Antiqua"/>
                <a:cs typeface="Book Antiqua"/>
                <a:sym typeface="Book Antiqua"/>
              </a:rPr>
              <a:t>We will not be using a reading text in sixth grade.</a:t>
            </a:r>
            <a:endParaRPr/>
          </a:p>
          <a:p>
            <a:pPr indent="-411480" lvl="0" marL="54864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9F9F9"/>
              </a:buClr>
              <a:buSzPts val="1300"/>
              <a:buFont typeface="Noto Sans Symbols"/>
              <a:buChar char="⬜"/>
            </a:pPr>
            <a:r>
              <a:rPr b="0" i="0" lang="en-US" sz="2000" u="none" cap="none" strike="noStrike">
                <a:solidFill>
                  <a:schemeClr val="hlink"/>
                </a:solidFill>
                <a:latin typeface="Book Antiqua"/>
                <a:ea typeface="Book Antiqua"/>
                <a:cs typeface="Book Antiqua"/>
                <a:sym typeface="Book Antiqua"/>
              </a:rPr>
              <a:t>The year will begin with various short stories. Novels and poems will be included during the year.</a:t>
            </a:r>
            <a:endParaRPr/>
          </a:p>
          <a:p>
            <a:pPr indent="-411480" lvl="0" marL="54864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9F9F9"/>
              </a:buClr>
              <a:buSzPts val="1300"/>
              <a:buFont typeface="Noto Sans Symbols"/>
              <a:buChar char="⬜"/>
            </a:pPr>
            <a:r>
              <a:rPr b="0" i="0" lang="en-US" sz="2000" u="none" cap="none" strike="noStrike">
                <a:solidFill>
                  <a:schemeClr val="hlink"/>
                </a:solidFill>
                <a:latin typeface="Book Antiqua"/>
                <a:ea typeface="Book Antiqua"/>
                <a:cs typeface="Book Antiqua"/>
                <a:sym typeface="Book Antiqua"/>
              </a:rPr>
              <a:t>Students will be assigned a book report during the school term.</a:t>
            </a:r>
            <a:endParaRPr/>
          </a:p>
          <a:p>
            <a:pPr indent="-411480" lvl="0" marL="54864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9F9F9"/>
              </a:buClr>
              <a:buSzPts val="1300"/>
              <a:buFont typeface="Noto Sans Symbols"/>
              <a:buChar char="⬜"/>
            </a:pPr>
            <a:r>
              <a:rPr b="0" i="0" lang="en-US" sz="2000" u="none" cap="none" strike="noStrike">
                <a:solidFill>
                  <a:schemeClr val="hlink"/>
                </a:solidFill>
                <a:latin typeface="Book Antiqua"/>
                <a:ea typeface="Book Antiqua"/>
                <a:cs typeface="Book Antiqua"/>
                <a:sym typeface="Book Antiqua"/>
              </a:rPr>
              <a:t>Article of the Week close read will be a weekly homework assignment. </a:t>
            </a:r>
            <a:endParaRPr/>
          </a:p>
          <a:p>
            <a:pPr indent="-411480" lvl="0" marL="54864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hlink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-411480" lvl="0" marL="54864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hlink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-312420" lvl="0" marL="54864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hlink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-312420" lvl="0" marL="54864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hlink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descr="Image result for school photos" id="126" name="Google Shape;12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2362200"/>
            <a:ext cx="2746734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>
            <p:ph type="title"/>
          </p:nvPr>
        </p:nvSpPr>
        <p:spPr>
          <a:xfrm>
            <a:off x="228600" y="0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Shadows Into Light"/>
              <a:buNone/>
            </a:pPr>
            <a:r>
              <a:rPr b="1" i="0" lang="en-US" sz="3200" u="none" cap="none" strike="noStrike">
                <a:solidFill>
                  <a:srgbClr val="262626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Informational Text</a:t>
            </a:r>
            <a:endParaRPr/>
          </a:p>
        </p:txBody>
      </p:sp>
      <p:sp>
        <p:nvSpPr>
          <p:cNvPr id="132" name="Google Shape;132;p18"/>
          <p:cNvSpPr txBox="1"/>
          <p:nvPr>
            <p:ph idx="1" type="body"/>
          </p:nvPr>
        </p:nvSpPr>
        <p:spPr>
          <a:xfrm>
            <a:off x="381000" y="914400"/>
            <a:ext cx="40386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1480" lvl="0" marL="5486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443"/>
              <a:buFont typeface="Noto Sans Symbols"/>
              <a:buChar char="⬜"/>
            </a:pPr>
            <a:r>
              <a:rPr b="0" i="0" lang="en-US" sz="2220" u="none" cap="none" strike="noStrike">
                <a:solidFill>
                  <a:schemeClr val="hlink"/>
                </a:solidFill>
                <a:latin typeface="Book Antiqua"/>
                <a:ea typeface="Book Antiqua"/>
                <a:cs typeface="Book Antiqua"/>
                <a:sym typeface="Book Antiqua"/>
              </a:rPr>
              <a:t>Students will read all four domains of informational text.</a:t>
            </a:r>
            <a:endParaRPr/>
          </a:p>
          <a:p>
            <a:pPr indent="-411480" lvl="0" marL="548640" marR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F9F9F9"/>
              </a:buClr>
              <a:buSzPts val="1443"/>
              <a:buFont typeface="Noto Sans Symbols"/>
              <a:buChar char="⬜"/>
            </a:pPr>
            <a:r>
              <a:rPr b="0" i="0" lang="en-US" sz="2220" u="none" cap="none" strike="noStrike">
                <a:solidFill>
                  <a:schemeClr val="hlink"/>
                </a:solidFill>
                <a:latin typeface="Book Antiqua"/>
                <a:ea typeface="Book Antiqua"/>
                <a:cs typeface="Book Antiqua"/>
                <a:sym typeface="Book Antiqua"/>
              </a:rPr>
              <a:t>The four domains are literary nonfiction, expository, argument or persuasion, and procedural. </a:t>
            </a:r>
            <a:endParaRPr/>
          </a:p>
          <a:p>
            <a:pPr indent="-411480" lvl="0" marL="548640" marR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F9F9F9"/>
              </a:buClr>
              <a:buSzPts val="1443"/>
              <a:buFont typeface="Noto Sans Symbols"/>
              <a:buChar char="⬜"/>
            </a:pPr>
            <a:r>
              <a:rPr b="0" i="0" lang="en-US" sz="2220" u="none" cap="none" strike="noStrike">
                <a:solidFill>
                  <a:schemeClr val="hlink"/>
                </a:solidFill>
                <a:latin typeface="Book Antiqua"/>
                <a:ea typeface="Book Antiqua"/>
                <a:cs typeface="Book Antiqua"/>
                <a:sym typeface="Book Antiqua"/>
              </a:rPr>
              <a:t>Informational text assessments will be based on concepts taught .</a:t>
            </a:r>
            <a:endParaRPr/>
          </a:p>
          <a:p>
            <a:pPr indent="-411480" lvl="0" marL="548640" marR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F9F9F9"/>
              </a:buClr>
              <a:buSzPts val="1443"/>
              <a:buFont typeface="Noto Sans Symbols"/>
              <a:buChar char="⬜"/>
            </a:pPr>
            <a:r>
              <a:rPr b="0" i="0" lang="en-US" sz="2220" u="none" cap="none" strike="noStrike">
                <a:solidFill>
                  <a:schemeClr val="hlink"/>
                </a:solidFill>
                <a:latin typeface="Book Antiqua"/>
                <a:ea typeface="Book Antiqua"/>
                <a:cs typeface="Book Antiqua"/>
                <a:sym typeface="Book Antiqua"/>
              </a:rPr>
              <a:t>Projects to be announced.</a:t>
            </a:r>
            <a:endParaRPr/>
          </a:p>
          <a:p>
            <a:pPr indent="-411480" lvl="0" marL="548640" marR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F9F9F9"/>
              </a:buClr>
              <a:buSzPts val="1443"/>
              <a:buFont typeface="Noto Sans Symbols"/>
              <a:buChar char="⬜"/>
            </a:pPr>
            <a:r>
              <a:rPr b="0" i="0" lang="en-US" sz="2220" u="none" cap="none" strike="noStrike">
                <a:solidFill>
                  <a:schemeClr val="hlink"/>
                </a:solidFill>
                <a:latin typeface="Book Antiqua"/>
                <a:ea typeface="Book Antiqua"/>
                <a:cs typeface="Book Antiqua"/>
                <a:sym typeface="Book Antiqua"/>
              </a:rPr>
              <a:t>Grading based on classroom participation, tests, and projects.</a:t>
            </a:r>
            <a:endParaRPr/>
          </a:p>
        </p:txBody>
      </p:sp>
      <p:pic>
        <p:nvPicPr>
          <p:cNvPr descr="Image result for social studies" id="133" name="Google Shape;13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8800" y="3581400"/>
            <a:ext cx="2895600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>
            <a:off x="228600" y="0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Shadows Into Light"/>
              <a:buNone/>
            </a:pPr>
            <a:r>
              <a:rPr b="1" i="0" lang="en-US" sz="3200" u="none" cap="none" strike="noStrike">
                <a:solidFill>
                  <a:srgbClr val="262626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Language and Writing</a:t>
            </a:r>
            <a:endParaRPr b="1" i="0" sz="3200" u="none" cap="none" strike="noStrike">
              <a:solidFill>
                <a:srgbClr val="262626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Shadows Into Light"/>
              <a:buNone/>
            </a:pPr>
            <a:r>
              <a:rPr lang="en-US" sz="3200">
                <a:solidFill>
                  <a:srgbClr val="262626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Mrs. Speck</a:t>
            </a:r>
            <a:endParaRPr sz="3200">
              <a:solidFill>
                <a:srgbClr val="262626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39" name="Google Shape;139;p19"/>
          <p:cNvSpPr txBox="1"/>
          <p:nvPr>
            <p:ph idx="1" type="body"/>
          </p:nvPr>
        </p:nvSpPr>
        <p:spPr>
          <a:xfrm>
            <a:off x="381000" y="914400"/>
            <a:ext cx="40386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1480" lvl="0" marL="54864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443"/>
              <a:buFont typeface="Noto Sans Symbols"/>
              <a:buChar char="⬜"/>
            </a:pPr>
            <a:r>
              <a:rPr b="0" i="0" lang="en-US" sz="2220" u="none" cap="none" strike="noStrike">
                <a:solidFill>
                  <a:schemeClr val="hlink"/>
                </a:solidFill>
                <a:latin typeface="Book Antiqua"/>
                <a:ea typeface="Book Antiqua"/>
                <a:cs typeface="Book Antiqua"/>
                <a:sym typeface="Book Antiqua"/>
              </a:rPr>
              <a:t>Understanding and refining basic grammar rules is emphasized.</a:t>
            </a:r>
            <a:endParaRPr/>
          </a:p>
          <a:p>
            <a:pPr indent="-411480" lvl="0" marL="548640" marR="0" rtl="0" algn="l">
              <a:spcBef>
                <a:spcPts val="444"/>
              </a:spcBef>
              <a:spcAft>
                <a:spcPts val="0"/>
              </a:spcAft>
              <a:buClr>
                <a:srgbClr val="F9F9F9"/>
              </a:buClr>
              <a:buSzPts val="1443"/>
              <a:buFont typeface="Noto Sans Symbols"/>
              <a:buChar char="⬜"/>
            </a:pPr>
            <a:r>
              <a:rPr b="0" i="0" lang="en-US" sz="2220" u="none" cap="none" strike="noStrike">
                <a:solidFill>
                  <a:schemeClr val="hlink"/>
                </a:solidFill>
                <a:latin typeface="Book Antiqua"/>
                <a:ea typeface="Book Antiqua"/>
                <a:cs typeface="Book Antiqua"/>
                <a:sym typeface="Book Antiqua"/>
              </a:rPr>
              <a:t>A grammar calendar will be posted on the class web page.</a:t>
            </a:r>
            <a:endParaRPr/>
          </a:p>
          <a:p>
            <a:pPr indent="-411480" lvl="0" marL="548640" marR="0" rtl="0" algn="l">
              <a:spcBef>
                <a:spcPts val="444"/>
              </a:spcBef>
              <a:spcAft>
                <a:spcPts val="0"/>
              </a:spcAft>
              <a:buClr>
                <a:srgbClr val="F9F9F9"/>
              </a:buClr>
              <a:buSzPts val="1443"/>
              <a:buFont typeface="Noto Sans Symbols"/>
              <a:buChar char="⬜"/>
            </a:pPr>
            <a:r>
              <a:rPr b="0" i="0" lang="en-US" sz="2220" u="none" cap="none" strike="noStrike">
                <a:solidFill>
                  <a:schemeClr val="hlink"/>
                </a:solidFill>
                <a:latin typeface="Book Antiqua"/>
                <a:ea typeface="Book Antiqua"/>
                <a:cs typeface="Book Antiqua"/>
                <a:sym typeface="Book Antiqua"/>
              </a:rPr>
              <a:t>Narrative, argumentative, and informational essays will be written this year.</a:t>
            </a:r>
            <a:endParaRPr/>
          </a:p>
          <a:p>
            <a:pPr indent="-411480" lvl="0" marL="548640" marR="0" rtl="0" algn="l">
              <a:spcBef>
                <a:spcPts val="444"/>
              </a:spcBef>
              <a:spcAft>
                <a:spcPts val="0"/>
              </a:spcAft>
              <a:buClr>
                <a:srgbClr val="F9F9F9"/>
              </a:buClr>
              <a:buSzPts val="1443"/>
              <a:buFont typeface="Noto Sans Symbols"/>
              <a:buChar char="⬜"/>
            </a:pPr>
            <a:r>
              <a:rPr b="0" i="0" lang="en-US" sz="2220" u="none" cap="none" strike="noStrike">
                <a:solidFill>
                  <a:schemeClr val="hlink"/>
                </a:solidFill>
                <a:latin typeface="Book Antiqua"/>
                <a:ea typeface="Book Antiqua"/>
                <a:cs typeface="Book Antiqua"/>
                <a:sym typeface="Book Antiqua"/>
              </a:rPr>
              <a:t>All essays will be graded by rubric.</a:t>
            </a:r>
            <a:endParaRPr/>
          </a:p>
          <a:p>
            <a:pPr indent="-411480" lvl="0" marL="548640" marR="0" rtl="0" algn="l">
              <a:spcBef>
                <a:spcPts val="444"/>
              </a:spcBef>
              <a:spcAft>
                <a:spcPts val="0"/>
              </a:spcAft>
              <a:buClr>
                <a:srgbClr val="F9F9F9"/>
              </a:buClr>
              <a:buSzPts val="1443"/>
              <a:buFont typeface="Noto Sans Symbols"/>
              <a:buChar char="⬜"/>
            </a:pPr>
            <a:r>
              <a:rPr b="0" i="0" lang="en-US" sz="2220" u="none" cap="none" strike="noStrike">
                <a:solidFill>
                  <a:schemeClr val="hlink"/>
                </a:solidFill>
                <a:latin typeface="Book Antiqua"/>
                <a:ea typeface="Book Antiqua"/>
                <a:cs typeface="Book Antiqua"/>
                <a:sym typeface="Book Antiqua"/>
              </a:rPr>
              <a:t>Homework will be assigned each Monday and due on Friday.</a:t>
            </a:r>
            <a:endParaRPr/>
          </a:p>
          <a:p>
            <a:pPr indent="-319849" lvl="0" marL="548640" marR="0" rtl="0" algn="l">
              <a:spcBef>
                <a:spcPts val="444"/>
              </a:spcBef>
              <a:spcAft>
                <a:spcPts val="0"/>
              </a:spcAft>
              <a:buClr>
                <a:srgbClr val="F9F9F9"/>
              </a:buClr>
              <a:buSzPts val="1443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chemeClr val="hlink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descr="Image result for social studies" id="140" name="Google Shape;14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8800" y="3581400"/>
            <a:ext cx="2895600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Shadows Into Light"/>
              <a:buNone/>
            </a:pPr>
            <a:r>
              <a:rPr b="1" i="0" lang="en-US" sz="4000" u="none" cap="none" strike="noStrike">
                <a:solidFill>
                  <a:srgbClr val="262626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Social Studies: Homeroom Teacher</a:t>
            </a:r>
            <a:endParaRPr/>
          </a:p>
        </p:txBody>
      </p:sp>
      <p:sp>
        <p:nvSpPr>
          <p:cNvPr id="146" name="Google Shape;146;p20"/>
          <p:cNvSpPr txBox="1"/>
          <p:nvPr>
            <p:ph idx="1" type="body"/>
          </p:nvPr>
        </p:nvSpPr>
        <p:spPr>
          <a:xfrm>
            <a:off x="457200" y="1600200"/>
            <a:ext cx="4038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2420" lvl="0" marL="54864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hlink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-411480" lvl="0" marL="548640" marR="0" rtl="0" algn="l"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Char char="⬜"/>
            </a:pPr>
            <a:r>
              <a:rPr b="0" i="0" lang="en-US" sz="2400" u="none" cap="none" strike="noStrike">
                <a:solidFill>
                  <a:schemeClr val="hlink"/>
                </a:solidFill>
                <a:latin typeface="Book Antiqua"/>
                <a:ea typeface="Book Antiqua"/>
                <a:cs typeface="Book Antiqua"/>
                <a:sym typeface="Book Antiqua"/>
              </a:rPr>
              <a:t>Simple Solutions Social Studies work text will be used.</a:t>
            </a:r>
            <a:endParaRPr/>
          </a:p>
          <a:p>
            <a:pPr indent="-411480" lvl="0" marL="548640" marR="0" rtl="0" algn="l"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Char char="⬜"/>
            </a:pPr>
            <a:r>
              <a:rPr b="0" i="0" lang="en-US" sz="2400" u="none" cap="none" strike="noStrike">
                <a:solidFill>
                  <a:schemeClr val="hlink"/>
                </a:solidFill>
                <a:latin typeface="Book Antiqua"/>
                <a:ea typeface="Book Antiqua"/>
                <a:cs typeface="Book Antiqua"/>
                <a:sym typeface="Book Antiqua"/>
              </a:rPr>
              <a:t>Concentration will be ancient civilizations.</a:t>
            </a:r>
            <a:endParaRPr/>
          </a:p>
          <a:p>
            <a:pPr indent="-411480" lvl="0" marL="548640" marR="0" rtl="0" algn="l"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Char char="⬜"/>
            </a:pPr>
            <a:r>
              <a:rPr b="0" i="0" lang="en-US" sz="2400" u="none" cap="none" strike="noStrike">
                <a:solidFill>
                  <a:schemeClr val="hlink"/>
                </a:solidFill>
                <a:latin typeface="Book Antiqua"/>
                <a:ea typeface="Book Antiqua"/>
                <a:cs typeface="Book Antiqua"/>
                <a:sym typeface="Book Antiqua"/>
              </a:rPr>
              <a:t>Reinforcement and practice reading informational text will also occur.</a:t>
            </a:r>
            <a:endParaRPr/>
          </a:p>
          <a:p>
            <a:pPr indent="-312420" lvl="0" marL="548640" marR="0" rtl="0" algn="l"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hlink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137160" marR="0" rtl="0" algn="l"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hlink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137160" marR="0" rtl="0" algn="l"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hlink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137160" marR="0" rtl="0" algn="l"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hlink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137160" marR="0" rtl="0" algn="l"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hlink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-312420" lvl="0" marL="548640" marR="0" rtl="0" algn="l"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hlink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-328930" lvl="0" marL="548640" marR="0" rtl="0" algn="l">
              <a:spcBef>
                <a:spcPts val="400"/>
              </a:spcBef>
              <a:spcAft>
                <a:spcPts val="0"/>
              </a:spcAft>
              <a:buClr>
                <a:srgbClr val="F9F9F9"/>
              </a:buClr>
              <a:buSzPts val="13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hlink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descr="Image result for science" id="147" name="Google Shape;14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7800" y="2667000"/>
            <a:ext cx="3352800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Shadows Into Light"/>
              <a:buNone/>
            </a:pPr>
            <a:r>
              <a:rPr b="1" i="0" lang="en-US" sz="4000" u="none" cap="none" strike="noStrike">
                <a:solidFill>
                  <a:srgbClr val="262626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SCIENCE: Mrs.</a:t>
            </a:r>
            <a:r>
              <a:rPr lang="en-US" sz="4000">
                <a:solidFill>
                  <a:srgbClr val="262626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Albers</a:t>
            </a:r>
            <a:endParaRPr sz="4000">
              <a:solidFill>
                <a:srgbClr val="262626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53" name="Google Shape;153;p21"/>
          <p:cNvSpPr txBox="1"/>
          <p:nvPr>
            <p:ph idx="1" type="body"/>
          </p:nvPr>
        </p:nvSpPr>
        <p:spPr>
          <a:xfrm>
            <a:off x="457200" y="1192700"/>
            <a:ext cx="4038600" cy="49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1480" lvl="0" marL="5486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443"/>
              <a:buFont typeface="Noto Sans Symbols"/>
              <a:buChar char="⬜"/>
            </a:pPr>
            <a:r>
              <a:rPr b="0" i="0" lang="en-US" sz="2220" u="none" cap="none" strike="noStrike">
                <a:solidFill>
                  <a:schemeClr val="hlink"/>
                </a:solidFill>
                <a:latin typeface="Book Antiqua"/>
                <a:ea typeface="Book Antiqua"/>
                <a:cs typeface="Book Antiqua"/>
                <a:sym typeface="Book Antiqua"/>
              </a:rPr>
              <a:t>Students will utilize text, notes, computer lab (virtual labs, research), science kits, and classroom discussions.</a:t>
            </a:r>
            <a:endParaRPr/>
          </a:p>
          <a:p>
            <a:pPr indent="-411480" lvl="0" marL="548640" marR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F9F9F9"/>
              </a:buClr>
              <a:buSzPts val="1443"/>
              <a:buFont typeface="Noto Sans Symbols"/>
              <a:buChar char="⬜"/>
            </a:pPr>
            <a:r>
              <a:rPr lang="en-US" sz="2220">
                <a:solidFill>
                  <a:schemeClr val="hlink"/>
                </a:solidFill>
              </a:rPr>
              <a:t>A variety of a</a:t>
            </a:r>
            <a:r>
              <a:rPr b="0" i="0" lang="en-US" sz="2220" u="none" cap="none" strike="noStrike">
                <a:solidFill>
                  <a:schemeClr val="hlink"/>
                </a:solidFill>
                <a:latin typeface="Book Antiqua"/>
                <a:ea typeface="Book Antiqua"/>
                <a:cs typeface="Book Antiqua"/>
                <a:sym typeface="Book Antiqua"/>
              </a:rPr>
              <a:t>ssessments will be given through</a:t>
            </a:r>
            <a:r>
              <a:rPr lang="en-US" sz="2220">
                <a:solidFill>
                  <a:schemeClr val="hlink"/>
                </a:solidFill>
              </a:rPr>
              <a:t>out lessons, units, or activities/projects to monitor understanding</a:t>
            </a:r>
            <a:r>
              <a:rPr b="0" i="0" lang="en-US" sz="2220" u="none" cap="none" strike="noStrike">
                <a:solidFill>
                  <a:schemeClr val="hlink"/>
                </a:solidFill>
                <a:latin typeface="Book Antiqua"/>
                <a:ea typeface="Book Antiqua"/>
                <a:cs typeface="Book Antiqua"/>
                <a:sym typeface="Book Antiqua"/>
              </a:rPr>
              <a:t>. Rubrics will be utilized.</a:t>
            </a:r>
            <a:endParaRPr/>
          </a:p>
          <a:p>
            <a:pPr indent="-411480" lvl="0" marL="548640" marR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F9F9F9"/>
              </a:buClr>
              <a:buSzPts val="1443"/>
              <a:buFont typeface="Noto Sans Symbols"/>
              <a:buChar char="⬜"/>
            </a:pPr>
            <a:r>
              <a:rPr lang="en-US" sz="2220">
                <a:solidFill>
                  <a:schemeClr val="hlink"/>
                </a:solidFill>
              </a:rPr>
              <a:t>Grades</a:t>
            </a:r>
            <a:r>
              <a:rPr b="0" i="0" lang="en-US" sz="2220" u="none" cap="none" strike="noStrike">
                <a:solidFill>
                  <a:schemeClr val="hlink"/>
                </a:solidFill>
                <a:latin typeface="Book Antiqua"/>
                <a:ea typeface="Book Antiqua"/>
                <a:cs typeface="Book Antiqua"/>
                <a:sym typeface="Book Antiqua"/>
              </a:rPr>
              <a:t> will be based on experiments, group work, presentations, assessments, and projects.</a:t>
            </a:r>
            <a:endParaRPr/>
          </a:p>
          <a:p>
            <a:pPr indent="-335121" lvl="0" marL="548640" marR="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F9F9F9"/>
              </a:buClr>
              <a:buSzPts val="1203"/>
              <a:buFont typeface="Noto Sans Symbols"/>
              <a:buNone/>
            </a:pPr>
            <a:r>
              <a:t/>
            </a:r>
            <a:endParaRPr b="0" i="0" sz="1850" u="none" cap="none" strike="noStrike">
              <a:solidFill>
                <a:schemeClr val="hlink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descr="Image result for science" id="154" name="Google Shape;15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7800" y="2667000"/>
            <a:ext cx="3352800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/>
          <p:nvPr>
            <p:ph type="title"/>
          </p:nvPr>
        </p:nvSpPr>
        <p:spPr>
          <a:xfrm>
            <a:off x="0" y="304800"/>
            <a:ext cx="7848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Shadows Into Light"/>
              <a:buNone/>
            </a:pPr>
            <a:r>
              <a:rPr b="1" i="0" lang="en-US" sz="4000" u="none" cap="none" strike="noStrike">
                <a:solidFill>
                  <a:srgbClr val="262626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MATHEMATICS:</a:t>
            </a:r>
            <a:br>
              <a:rPr b="1" i="0" lang="en-US" sz="4000" u="none" cap="none" strike="noStrike">
                <a:solidFill>
                  <a:srgbClr val="262626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r>
              <a:rPr b="1" i="0" lang="en-US" sz="4000" u="none" cap="none" strike="noStrike">
                <a:solidFill>
                  <a:srgbClr val="262626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Mr. Mellas</a:t>
            </a:r>
            <a:endParaRPr b="1" i="0" sz="4000" u="none" cap="none" strike="noStrike">
              <a:solidFill>
                <a:srgbClr val="262626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60" name="Google Shape;160;p22"/>
          <p:cNvSpPr txBox="1"/>
          <p:nvPr>
            <p:ph idx="1" type="body"/>
          </p:nvPr>
        </p:nvSpPr>
        <p:spPr>
          <a:xfrm>
            <a:off x="457200" y="1600200"/>
            <a:ext cx="4038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1480" lvl="0" marL="54864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300"/>
              <a:buFont typeface="Noto Sans Symbols"/>
              <a:buChar char="⬜"/>
            </a:pPr>
            <a:r>
              <a:rPr b="0" i="0" lang="en-US" sz="2000" u="none" cap="none" strike="noStrike">
                <a:solidFill>
                  <a:schemeClr val="hlink"/>
                </a:solidFill>
                <a:latin typeface="Book Antiqua"/>
                <a:ea typeface="Book Antiqua"/>
                <a:cs typeface="Book Antiqua"/>
                <a:sym typeface="Book Antiqua"/>
              </a:rPr>
              <a:t>Students</a:t>
            </a:r>
            <a:r>
              <a:rPr lang="en-US" sz="2000">
                <a:solidFill>
                  <a:schemeClr val="hlink"/>
                </a:solidFill>
              </a:rPr>
              <a:t> are held accountable for </a:t>
            </a:r>
            <a:r>
              <a:rPr b="0" i="0" lang="en-US" sz="2000" u="none" cap="none" strike="noStrike">
                <a:solidFill>
                  <a:schemeClr val="hlink"/>
                </a:solidFill>
                <a:latin typeface="Book Antiqua"/>
                <a:ea typeface="Book Antiqua"/>
                <a:cs typeface="Book Antiqua"/>
                <a:sym typeface="Book Antiqua"/>
              </a:rPr>
              <a:t>utilizing the textbook, homework completion, and class participation.</a:t>
            </a:r>
            <a:endParaRPr/>
          </a:p>
          <a:p>
            <a:pPr indent="-411480" lvl="0" marL="548640" marR="0" rtl="0" algn="l">
              <a:spcBef>
                <a:spcPts val="400"/>
              </a:spcBef>
              <a:spcAft>
                <a:spcPts val="0"/>
              </a:spcAft>
              <a:buClr>
                <a:srgbClr val="F9F9F9"/>
              </a:buClr>
              <a:buSzPts val="1300"/>
              <a:buFont typeface="Noto Sans Symbols"/>
              <a:buChar char="⬜"/>
            </a:pPr>
            <a:r>
              <a:rPr b="0" i="0" lang="en-US" sz="2000" u="none" cap="none" strike="noStrike">
                <a:solidFill>
                  <a:schemeClr val="hlink"/>
                </a:solidFill>
                <a:latin typeface="Book Antiqua"/>
                <a:ea typeface="Book Antiqua"/>
                <a:cs typeface="Book Antiqua"/>
                <a:sym typeface="Book Antiqua"/>
              </a:rPr>
              <a:t>Students will</a:t>
            </a:r>
            <a:r>
              <a:rPr lang="en-US" sz="2000">
                <a:solidFill>
                  <a:schemeClr val="hlink"/>
                </a:solidFill>
              </a:rPr>
              <a:t> keep a notebook that will be titled and dated daily. (This will be their study guide)</a:t>
            </a:r>
            <a:endParaRPr/>
          </a:p>
          <a:p>
            <a:pPr indent="-411480" lvl="0" marL="548640" marR="0" rtl="0" algn="l">
              <a:spcBef>
                <a:spcPts val="400"/>
              </a:spcBef>
              <a:spcAft>
                <a:spcPts val="0"/>
              </a:spcAft>
              <a:buClr>
                <a:srgbClr val="F9F9F9"/>
              </a:buClr>
              <a:buSzPts val="1300"/>
              <a:buFont typeface="Noto Sans Symbols"/>
              <a:buChar char="⬜"/>
            </a:pPr>
            <a:r>
              <a:rPr b="0" i="0" lang="en-US" sz="2000" u="none" cap="none" strike="noStrike">
                <a:solidFill>
                  <a:schemeClr val="hlink"/>
                </a:solidFill>
                <a:latin typeface="Book Antiqua"/>
                <a:ea typeface="Book Antiqua"/>
                <a:cs typeface="Book Antiqua"/>
                <a:sym typeface="Book Antiqua"/>
              </a:rPr>
              <a:t>Tests will follow each chapter or unit.</a:t>
            </a:r>
            <a:endParaRPr/>
          </a:p>
          <a:p>
            <a:pPr indent="-411480" lvl="0" marL="548640" marR="0" rtl="0" algn="l">
              <a:spcBef>
                <a:spcPts val="400"/>
              </a:spcBef>
              <a:spcAft>
                <a:spcPts val="0"/>
              </a:spcAft>
              <a:buClr>
                <a:srgbClr val="F9F9F9"/>
              </a:buClr>
              <a:buSzPts val="1300"/>
              <a:buFont typeface="Noto Sans Symbols"/>
              <a:buChar char="⬜"/>
            </a:pPr>
            <a:r>
              <a:rPr b="0" i="0" lang="en-US" sz="2000" u="none" cap="none" strike="noStrike">
                <a:solidFill>
                  <a:schemeClr val="hlink"/>
                </a:solidFill>
                <a:latin typeface="Book Antiqua"/>
                <a:ea typeface="Book Antiqua"/>
                <a:cs typeface="Book Antiqua"/>
                <a:sym typeface="Book Antiqua"/>
              </a:rPr>
              <a:t>Quizzes will be announced.</a:t>
            </a:r>
            <a:endParaRPr/>
          </a:p>
          <a:p>
            <a:pPr indent="-411480" lvl="0" marL="548640" marR="0" rtl="0" algn="l">
              <a:spcBef>
                <a:spcPts val="400"/>
              </a:spcBef>
              <a:spcAft>
                <a:spcPts val="0"/>
              </a:spcAft>
              <a:buClr>
                <a:srgbClr val="F9F9F9"/>
              </a:buClr>
              <a:buSzPts val="1300"/>
              <a:buFont typeface="Noto Sans Symbols"/>
              <a:buChar char="⬜"/>
            </a:pPr>
            <a:r>
              <a:rPr lang="en-US" sz="2000">
                <a:solidFill>
                  <a:schemeClr val="hlink"/>
                </a:solidFill>
              </a:rPr>
              <a:t>I</a:t>
            </a:r>
            <a:r>
              <a:rPr b="0" i="0" lang="en-US" sz="2000" u="none" cap="none" strike="noStrike">
                <a:solidFill>
                  <a:schemeClr val="hlink"/>
                </a:solidFill>
                <a:latin typeface="Book Antiqua"/>
                <a:ea typeface="Book Antiqua"/>
                <a:cs typeface="Book Antiqua"/>
                <a:sym typeface="Book Antiqua"/>
              </a:rPr>
              <a:t> will be utilizing a point system based on tests, quizzes, and homework to assess student progress.</a:t>
            </a:r>
            <a:endParaRPr/>
          </a:p>
        </p:txBody>
      </p:sp>
      <p:pic>
        <p:nvPicPr>
          <p:cNvPr descr="Image result for math" id="161" name="Google Shape;16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3048000"/>
            <a:ext cx="35814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Apex">
  <a:themeElements>
    <a:clrScheme name="Apex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