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58766E5B-267B-4FFA-8C1A-76EDE22CD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E991A5F2-E761-4367-8939-9F31A5649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383F30C2-5022-4AB7-813C-6AFB2F052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4535-9F0F-48B2-B48A-6A307C77C35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68EF-4B8C-4517-AAC7-1C3ECCEEB0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xXgZap0AvL0&amp;index=21&amp;list=PLZdpmNgzJnAsnLJ9s-5Vfe6RJHd3aTfU3&amp;t=0s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/>
              <a:t>Matrix of Bone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b="1" dirty="0"/>
              <a:t>Inorganic mineral salts provide bone’s hardness</a:t>
            </a:r>
          </a:p>
          <a:p>
            <a:pPr lvl="1"/>
            <a:r>
              <a:rPr lang="en-US" sz="2800" b="1" dirty="0" smtClean="0"/>
              <a:t>calcium phosphate, calcium </a:t>
            </a:r>
            <a:r>
              <a:rPr lang="en-US" sz="2800" b="1" dirty="0"/>
              <a:t>carbonate</a:t>
            </a:r>
          </a:p>
          <a:p>
            <a:r>
              <a:rPr lang="en-US" b="1" dirty="0"/>
              <a:t>Organic collagen fibers provide bone’s flexibility</a:t>
            </a:r>
          </a:p>
          <a:p>
            <a:pPr lvl="1"/>
            <a:r>
              <a:rPr lang="en-US" sz="2800" b="1" dirty="0"/>
              <a:t>their tensile strength resists being stretched or torn</a:t>
            </a:r>
          </a:p>
          <a:p>
            <a:pPr lvl="1"/>
            <a:r>
              <a:rPr lang="en-US" sz="2800" b="1" dirty="0"/>
              <a:t>remove minerals with acid &amp; rubbery structure </a:t>
            </a:r>
            <a:r>
              <a:rPr lang="en-US" sz="2800" b="1" dirty="0" smtClean="0"/>
              <a:t>results</a:t>
            </a:r>
            <a:endParaRPr lang="en-US" b="1" dirty="0"/>
          </a:p>
          <a:p>
            <a:r>
              <a:rPr lang="en-US" b="1" dirty="0"/>
              <a:t>Bone is not completely solid since it has small spaces for vessels and red bone marrow</a:t>
            </a:r>
          </a:p>
          <a:p>
            <a:pPr lvl="1"/>
            <a:r>
              <a:rPr lang="en-US" sz="2800" b="1" dirty="0"/>
              <a:t>spongy bone has many such spaces</a:t>
            </a:r>
          </a:p>
          <a:p>
            <a:pPr lvl="1"/>
            <a:r>
              <a:rPr lang="en-US" sz="2800" b="1" dirty="0"/>
              <a:t>compact bone has very few such spaces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FB91-F714-4364-A926-C5DC96E20D4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sz="3600" dirty="0" smtClean="0"/>
              <a:t>Two types of ossification occur.</a:t>
            </a:r>
          </a:p>
          <a:p>
            <a:pPr lvl="1"/>
            <a:r>
              <a:rPr lang="en-US" sz="3600" i="1" dirty="0" err="1" smtClean="0"/>
              <a:t>Intramembranous</a:t>
            </a:r>
            <a:r>
              <a:rPr lang="en-US" sz="3600" i="1" dirty="0" smtClean="0"/>
              <a:t> ossification</a:t>
            </a:r>
            <a:r>
              <a:rPr lang="en-US" sz="3600" dirty="0" smtClean="0"/>
              <a:t> is the formation of bone directly from or within fibrous connective tissue membranes.</a:t>
            </a:r>
          </a:p>
          <a:p>
            <a:pPr lvl="1"/>
            <a:r>
              <a:rPr lang="en-US" sz="3600" i="1" dirty="0" err="1" smtClean="0"/>
              <a:t>Endochondrial</a:t>
            </a:r>
            <a:r>
              <a:rPr lang="en-US" sz="3600" i="1" dirty="0" smtClean="0"/>
              <a:t> ossification</a:t>
            </a:r>
            <a:r>
              <a:rPr lang="en-US" sz="3600" dirty="0" smtClean="0"/>
              <a:t> is the formation of bone from hyaline cartilage models.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62B1-95C0-4354-8A90-5AC6EF7A24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Intramembranous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Intramembranous</a:t>
            </a:r>
            <a:r>
              <a:rPr lang="en-US" sz="3600" dirty="0"/>
              <a:t> ossification forms the flat bones of the skull and the </a:t>
            </a:r>
            <a:r>
              <a:rPr lang="en-US" sz="3600" dirty="0" smtClean="0"/>
              <a:t>mandible.</a:t>
            </a:r>
            <a:endParaRPr lang="en-US" sz="3600" dirty="0"/>
          </a:p>
          <a:p>
            <a:pPr marL="1328166" lvl="1" indent="-742950">
              <a:buFont typeface="+mj-lt"/>
              <a:buAutoNum type="arabicPeriod"/>
            </a:pPr>
            <a:r>
              <a:rPr lang="en-US" sz="3600" dirty="0"/>
              <a:t>An ossification center forms from </a:t>
            </a:r>
            <a:r>
              <a:rPr lang="en-US" sz="3600" dirty="0" err="1"/>
              <a:t>mesenchymal</a:t>
            </a:r>
            <a:r>
              <a:rPr lang="en-US" sz="3600" dirty="0"/>
              <a:t> cells as they convert to </a:t>
            </a:r>
            <a:r>
              <a:rPr lang="en-US" sz="3600" dirty="0" err="1"/>
              <a:t>osteoblasts</a:t>
            </a:r>
            <a:r>
              <a:rPr lang="en-US" sz="3600" dirty="0"/>
              <a:t> and lay down </a:t>
            </a:r>
            <a:r>
              <a:rPr lang="en-US" sz="3600" dirty="0" err="1"/>
              <a:t>osteoid</a:t>
            </a:r>
            <a:r>
              <a:rPr lang="en-US" sz="3600" dirty="0"/>
              <a:t> matrix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7660-AC8C-4106-8B05-63CE20FE023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pPr marL="1328166" lvl="1" indent="-742950">
              <a:buNone/>
            </a:pPr>
            <a:r>
              <a:rPr lang="en-US" sz="3600" dirty="0" smtClean="0"/>
              <a:t>2.	The matrix surrounds the cell and then calcifies as the </a:t>
            </a:r>
            <a:r>
              <a:rPr lang="en-US" sz="3600" dirty="0" err="1" smtClean="0"/>
              <a:t>osteoblast</a:t>
            </a:r>
            <a:r>
              <a:rPr lang="en-US" sz="3600" dirty="0" smtClean="0"/>
              <a:t> becomes an </a:t>
            </a:r>
            <a:r>
              <a:rPr lang="en-US" sz="3600" dirty="0" err="1" smtClean="0"/>
              <a:t>osteocyte</a:t>
            </a:r>
            <a:r>
              <a:rPr lang="en-US" sz="3600" dirty="0" smtClean="0"/>
              <a:t>.</a:t>
            </a:r>
          </a:p>
          <a:p>
            <a:pPr marL="1328166" lvl="1" indent="-742950">
              <a:buNone/>
            </a:pPr>
            <a:r>
              <a:rPr lang="en-US" sz="3600" dirty="0" smtClean="0"/>
              <a:t>3.	The calcifying matrix centers join to form bridges of </a:t>
            </a:r>
            <a:r>
              <a:rPr lang="en-US" sz="3600" dirty="0" err="1" smtClean="0"/>
              <a:t>trabeculae</a:t>
            </a:r>
            <a:r>
              <a:rPr lang="en-US" sz="3600" dirty="0" smtClean="0"/>
              <a:t> that constitute spongy bone with red marrow between.</a:t>
            </a:r>
          </a:p>
          <a:p>
            <a:pPr marL="1328166" lvl="1" indent="-742950">
              <a:buNone/>
            </a:pPr>
            <a:r>
              <a:rPr lang="en-US" sz="3600" dirty="0" smtClean="0"/>
              <a:t>4.	On the periphery the </a:t>
            </a:r>
            <a:r>
              <a:rPr lang="en-US" sz="3600" dirty="0" err="1" smtClean="0"/>
              <a:t>mesenchyme</a:t>
            </a:r>
            <a:r>
              <a:rPr lang="en-US" sz="3600" dirty="0" smtClean="0"/>
              <a:t> condenses and develops into the </a:t>
            </a:r>
            <a:r>
              <a:rPr lang="en-US" sz="3600" dirty="0" err="1" smtClean="0"/>
              <a:t>periosteum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62B1-95C0-4354-8A90-5AC6EF7A24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DB747-21B7-43F6-B609-5F6FCDC99D68}" type="slidenum">
              <a:rPr lang="en-US"/>
              <a:pPr/>
              <a:t>13</a:t>
            </a:fld>
            <a:endParaRPr lang="en-US"/>
          </a:p>
        </p:txBody>
      </p:sp>
      <p:pic>
        <p:nvPicPr>
          <p:cNvPr id="401410" name="Picture 2" descr="w0162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261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Endochondrial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err="1"/>
              <a:t>Endochondrial</a:t>
            </a:r>
            <a:r>
              <a:rPr lang="en-US" sz="3600" i="1" dirty="0"/>
              <a:t> ossification</a:t>
            </a:r>
            <a:r>
              <a:rPr lang="en-US" sz="3600" dirty="0"/>
              <a:t> involves replacement of cartilage by bone and forms most of the bones of the </a:t>
            </a:r>
            <a:r>
              <a:rPr lang="en-US" sz="3600" dirty="0" smtClean="0"/>
              <a:t>body.</a:t>
            </a:r>
            <a:endParaRPr lang="en-US" sz="3600" dirty="0"/>
          </a:p>
          <a:p>
            <a:r>
              <a:rPr lang="en-US" sz="3600" dirty="0"/>
              <a:t>The first step in </a:t>
            </a:r>
            <a:r>
              <a:rPr lang="en-US" sz="3600" dirty="0" err="1"/>
              <a:t>endochondrial</a:t>
            </a:r>
            <a:r>
              <a:rPr lang="en-US" sz="3600" dirty="0"/>
              <a:t> ossification is the development of the </a:t>
            </a:r>
            <a:r>
              <a:rPr lang="en-US" sz="3600" i="1" dirty="0"/>
              <a:t>cartilage model</a:t>
            </a:r>
            <a:r>
              <a:rPr lang="en-US" sz="36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0F13-48F9-487D-ACB1-1BC6F0B7C8C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dirty="0" err="1" smtClean="0"/>
              <a:t>Endochondrial</a:t>
            </a:r>
            <a:r>
              <a:rPr lang="en-US" dirty="0" smtClean="0"/>
              <a:t> </a:t>
            </a:r>
            <a:r>
              <a:rPr lang="en-US" dirty="0"/>
              <a:t>Bone Formation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876800" cy="5715000"/>
          </a:xfrm>
        </p:spPr>
        <p:txBody>
          <a:bodyPr>
            <a:normAutofit/>
          </a:bodyPr>
          <a:lstStyle/>
          <a:p>
            <a:r>
              <a:rPr lang="en-US" sz="3600" dirty="0"/>
              <a:t>Development of Cartilage model</a:t>
            </a:r>
          </a:p>
          <a:p>
            <a:pPr lvl="1"/>
            <a:r>
              <a:rPr lang="en-US" sz="3600" dirty="0" err="1"/>
              <a:t>Mesenchymal</a:t>
            </a:r>
            <a:r>
              <a:rPr lang="en-US" sz="3600" dirty="0"/>
              <a:t> cells form a cartilage model of the bone during </a:t>
            </a:r>
            <a:r>
              <a:rPr lang="en-US" sz="3600" dirty="0" smtClean="0"/>
              <a:t>development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10D22-65B7-4E52-8A7E-D8702A1145DC}" type="slidenum">
              <a:rPr lang="en-US"/>
              <a:pPr/>
              <a:t>15</a:t>
            </a:fld>
            <a:endParaRPr lang="en-US"/>
          </a:p>
        </p:txBody>
      </p:sp>
      <p:pic>
        <p:nvPicPr>
          <p:cNvPr id="404484" name="Picture 4" descr="w0163-nc"/>
          <p:cNvPicPr>
            <a:picLocks noChangeAspect="1" noChangeArrowheads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 bwMode="auto">
          <a:xfrm>
            <a:off x="5105400" y="1370013"/>
            <a:ext cx="4038600" cy="3735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Growth of Cartilage model</a:t>
            </a:r>
          </a:p>
          <a:p>
            <a:pPr lvl="1"/>
            <a:r>
              <a:rPr lang="en-US" sz="3600" dirty="0" smtClean="0"/>
              <a:t> in length by </a:t>
            </a:r>
            <a:r>
              <a:rPr lang="en-US" sz="3600" dirty="0" err="1" smtClean="0"/>
              <a:t>chondrocyte</a:t>
            </a:r>
            <a:r>
              <a:rPr lang="en-US" sz="3600" dirty="0" smtClean="0"/>
              <a:t> cell division and matrix formation </a:t>
            </a:r>
          </a:p>
          <a:p>
            <a:pPr lvl="1">
              <a:buNone/>
            </a:pPr>
            <a:r>
              <a:rPr lang="en-US" sz="3600" dirty="0" smtClean="0"/>
              <a:t>	( interstitial growth)</a:t>
            </a:r>
          </a:p>
          <a:p>
            <a:pPr lvl="1"/>
            <a:r>
              <a:rPr lang="en-US" sz="3600" dirty="0" smtClean="0"/>
              <a:t>in width by formation of new matrix on the periphery by new </a:t>
            </a:r>
            <a:r>
              <a:rPr lang="en-US" sz="3600" dirty="0" err="1" smtClean="0"/>
              <a:t>chondroblasts</a:t>
            </a:r>
            <a:r>
              <a:rPr lang="en-US" sz="3600" dirty="0" smtClean="0"/>
              <a:t> from the </a:t>
            </a:r>
            <a:r>
              <a:rPr lang="en-US" sz="3600" dirty="0" err="1" smtClean="0"/>
              <a:t>perichondrium</a:t>
            </a:r>
            <a:r>
              <a:rPr lang="en-US" sz="3600" dirty="0" smtClean="0"/>
              <a:t> (appositional growth)</a:t>
            </a:r>
          </a:p>
          <a:p>
            <a:pPr lvl="1"/>
            <a:r>
              <a:rPr lang="en-US" sz="3600" dirty="0" smtClean="0"/>
              <a:t>cells in </a:t>
            </a:r>
            <a:r>
              <a:rPr lang="en-US" sz="3600" dirty="0" err="1" smtClean="0"/>
              <a:t>midregion</a:t>
            </a:r>
            <a:r>
              <a:rPr lang="en-US" sz="3600" dirty="0" smtClean="0"/>
              <a:t> burst and change pH triggering calcification and </a:t>
            </a:r>
            <a:r>
              <a:rPr lang="en-US" sz="3600" dirty="0" err="1" smtClean="0"/>
              <a:t>chondrocyte</a:t>
            </a:r>
            <a:r>
              <a:rPr lang="en-US" sz="3600" dirty="0" smtClean="0"/>
              <a:t> death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1A5F2-E761-4367-8939-9F31A56495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Endochondral Bone Formation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876800" cy="5257800"/>
          </a:xfrm>
        </p:spPr>
        <p:txBody>
          <a:bodyPr>
            <a:noAutofit/>
          </a:bodyPr>
          <a:lstStyle/>
          <a:p>
            <a:r>
              <a:rPr lang="en-US" sz="3600" dirty="0"/>
              <a:t>Development of Primary Ossification Center</a:t>
            </a:r>
          </a:p>
          <a:p>
            <a:pPr lvl="1"/>
            <a:r>
              <a:rPr lang="en-US" sz="3600" dirty="0" err="1"/>
              <a:t>perichondrium</a:t>
            </a:r>
            <a:r>
              <a:rPr lang="en-US" sz="3600" dirty="0"/>
              <a:t> lays down </a:t>
            </a:r>
            <a:r>
              <a:rPr lang="en-US" sz="3600" dirty="0" err="1"/>
              <a:t>periosteal</a:t>
            </a:r>
            <a:r>
              <a:rPr lang="en-US" sz="3600" dirty="0"/>
              <a:t> bone collar</a:t>
            </a:r>
          </a:p>
          <a:p>
            <a:pPr lvl="1"/>
            <a:r>
              <a:rPr lang="en-US" sz="3600" dirty="0"/>
              <a:t>nutrient artery penetrates center of cartilage </a:t>
            </a:r>
            <a:r>
              <a:rPr lang="en-US" sz="3600" dirty="0" smtClean="0"/>
              <a:t>model</a:t>
            </a:r>
            <a:endParaRPr lang="en-US" sz="3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C2FF-56F6-4E73-8701-915CCAD9310F}" type="slidenum">
              <a:rPr lang="en-US"/>
              <a:pPr/>
              <a:t>17</a:t>
            </a:fld>
            <a:endParaRPr lang="en-US"/>
          </a:p>
        </p:txBody>
      </p:sp>
      <p:pic>
        <p:nvPicPr>
          <p:cNvPr id="405508" name="Picture 4" descr="w0163-nc"/>
          <p:cNvPicPr>
            <a:picLocks noChangeAspect="1" noChangeArrowheads="1"/>
          </p:cNvPicPr>
          <p:nvPr/>
        </p:nvPicPr>
        <p:blipFill>
          <a:blip r:embed="rId2" cstate="print"/>
          <a:srcRect l="45641" b="50000"/>
          <a:stretch>
            <a:fillRect/>
          </a:stretch>
        </p:blipFill>
        <p:spPr bwMode="auto">
          <a:xfrm>
            <a:off x="4876800" y="990600"/>
            <a:ext cx="4267200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5486400" cy="6172200"/>
          </a:xfrm>
        </p:spPr>
        <p:txBody>
          <a:bodyPr>
            <a:noAutofit/>
          </a:bodyPr>
          <a:lstStyle/>
          <a:p>
            <a:pPr lvl="1"/>
            <a:r>
              <a:rPr lang="en-US" sz="3600" dirty="0" err="1" smtClean="0"/>
              <a:t>periosteal</a:t>
            </a:r>
            <a:r>
              <a:rPr lang="en-US" sz="3600" dirty="0" smtClean="0"/>
              <a:t> bud brings </a:t>
            </a:r>
            <a:r>
              <a:rPr lang="en-US" sz="3600" dirty="0" err="1" smtClean="0"/>
              <a:t>osteoblasts</a:t>
            </a:r>
            <a:r>
              <a:rPr lang="en-US" sz="3600" dirty="0" smtClean="0"/>
              <a:t> and </a:t>
            </a:r>
            <a:r>
              <a:rPr lang="en-US" sz="3600" dirty="0" err="1" smtClean="0"/>
              <a:t>osteoclasts</a:t>
            </a:r>
            <a:r>
              <a:rPr lang="en-US" sz="3600" dirty="0" smtClean="0"/>
              <a:t> to center of cartilage model</a:t>
            </a:r>
          </a:p>
          <a:p>
            <a:pPr lvl="1"/>
            <a:r>
              <a:rPr lang="en-US" sz="3600" dirty="0" err="1" smtClean="0"/>
              <a:t>osteoblasts</a:t>
            </a:r>
            <a:r>
              <a:rPr lang="en-US" sz="3600" dirty="0" smtClean="0"/>
              <a:t> deposit bone matrix over calcified cartilage forming spongy bone </a:t>
            </a:r>
            <a:r>
              <a:rPr lang="en-US" sz="3600" dirty="0" err="1" smtClean="0"/>
              <a:t>trabeculae</a:t>
            </a:r>
            <a:endParaRPr lang="en-US" sz="3600" dirty="0" smtClean="0"/>
          </a:p>
          <a:p>
            <a:pPr lvl="1"/>
            <a:r>
              <a:rPr lang="en-US" sz="3600" dirty="0" err="1" smtClean="0"/>
              <a:t>osteoclasts</a:t>
            </a:r>
            <a:r>
              <a:rPr lang="en-US" sz="3600" dirty="0" smtClean="0"/>
              <a:t> form medullary cavity</a:t>
            </a:r>
            <a:endParaRPr lang="en-US" sz="3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C2FF-56F6-4E73-8701-915CCAD9310F}" type="slidenum">
              <a:rPr lang="en-US"/>
              <a:pPr/>
              <a:t>18</a:t>
            </a:fld>
            <a:endParaRPr lang="en-US"/>
          </a:p>
        </p:txBody>
      </p:sp>
      <p:pic>
        <p:nvPicPr>
          <p:cNvPr id="405508" name="Picture 4" descr="w0163-nc"/>
          <p:cNvPicPr>
            <a:picLocks noChangeAspect="1" noChangeArrowheads="1"/>
          </p:cNvPicPr>
          <p:nvPr/>
        </p:nvPicPr>
        <p:blipFill>
          <a:blip r:embed="rId2" cstate="print"/>
          <a:srcRect l="45641" b="50000"/>
          <a:stretch>
            <a:fillRect/>
          </a:stretch>
        </p:blipFill>
        <p:spPr bwMode="auto">
          <a:xfrm>
            <a:off x="5410200" y="990600"/>
            <a:ext cx="3733800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048000"/>
            <a:ext cx="8915400" cy="38100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Development of Secondary Ossification Center</a:t>
            </a:r>
          </a:p>
          <a:p>
            <a:pPr lvl="1"/>
            <a:r>
              <a:rPr lang="en-US" sz="3200" dirty="0"/>
              <a:t>blood vessels enter the epiphyses around time of birth</a:t>
            </a:r>
          </a:p>
          <a:p>
            <a:pPr lvl="1"/>
            <a:r>
              <a:rPr lang="en-US" sz="3200" dirty="0"/>
              <a:t>spongy bone is formed but no medullary cavity</a:t>
            </a:r>
          </a:p>
          <a:p>
            <a:r>
              <a:rPr lang="en-US" sz="3200" dirty="0"/>
              <a:t>Formation of Articular Cartilage</a:t>
            </a:r>
          </a:p>
          <a:p>
            <a:pPr lvl="1"/>
            <a:r>
              <a:rPr lang="en-US" sz="3200" dirty="0"/>
              <a:t>cartilage on ends of bone remains as </a:t>
            </a:r>
            <a:r>
              <a:rPr lang="en-US" sz="3200" dirty="0" err="1">
                <a:hlinkClick r:id="rId2"/>
              </a:rPr>
              <a:t>articular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/>
              <a:t>cartilage.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17077-4D7D-4E65-810E-D24144DBF23C}" type="slidenum">
              <a:rPr lang="en-US"/>
              <a:pPr/>
              <a:t>19</a:t>
            </a:fld>
            <a:endParaRPr lang="en-US"/>
          </a:p>
        </p:txBody>
      </p:sp>
      <p:pic>
        <p:nvPicPr>
          <p:cNvPr id="406532" name="Picture 4" descr="w0163-nc"/>
          <p:cNvPicPr>
            <a:picLocks noChangeAspect="1" noChangeArrowheads="1"/>
          </p:cNvPicPr>
          <p:nvPr/>
        </p:nvPicPr>
        <p:blipFill>
          <a:blip r:embed="rId3" cstate="print"/>
          <a:srcRect l="9673" t="50000" r="5313"/>
          <a:stretch>
            <a:fillRect/>
          </a:stretch>
        </p:blipFill>
        <p:spPr bwMode="auto">
          <a:xfrm>
            <a:off x="1066800" y="0"/>
            <a:ext cx="67818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Bone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200" b="1" i="1" dirty="0"/>
              <a:t>Compact bone</a:t>
            </a:r>
            <a:r>
              <a:rPr lang="en-US" sz="3200" b="1" dirty="0"/>
              <a:t> is arranged in units called </a:t>
            </a:r>
            <a:r>
              <a:rPr lang="en-US" sz="3200" b="1" i="1" dirty="0" err="1"/>
              <a:t>osteons</a:t>
            </a:r>
            <a:r>
              <a:rPr lang="en-US" sz="3200" b="1" dirty="0"/>
              <a:t> or </a:t>
            </a:r>
            <a:r>
              <a:rPr lang="en-US" sz="3200" b="1" i="1" dirty="0" err="1"/>
              <a:t>Haversian</a:t>
            </a:r>
            <a:r>
              <a:rPr lang="en-US" sz="3200" b="1" i="1" dirty="0"/>
              <a:t> </a:t>
            </a:r>
            <a:r>
              <a:rPr lang="en-US" sz="3200" b="1" i="1" dirty="0" smtClean="0"/>
              <a:t>systems</a:t>
            </a:r>
            <a:endParaRPr lang="en-US" sz="3200" b="1" dirty="0"/>
          </a:p>
          <a:p>
            <a:r>
              <a:rPr lang="en-US" sz="3200" b="1" dirty="0" err="1"/>
              <a:t>Osteons</a:t>
            </a:r>
            <a:r>
              <a:rPr lang="en-US" sz="3200" b="1" dirty="0"/>
              <a:t> contain blood vessels, lymphatic vessels, nerves, and </a:t>
            </a:r>
            <a:r>
              <a:rPr lang="en-US" sz="3200" b="1" dirty="0" err="1"/>
              <a:t>osteocytes</a:t>
            </a:r>
            <a:r>
              <a:rPr lang="en-US" sz="3200" b="1" dirty="0"/>
              <a:t> along with the calcified matrix.</a:t>
            </a:r>
          </a:p>
          <a:p>
            <a:r>
              <a:rPr lang="en-US" sz="3200" b="1" dirty="0" err="1"/>
              <a:t>Osteons</a:t>
            </a:r>
            <a:r>
              <a:rPr lang="en-US" sz="3200" b="1" dirty="0"/>
              <a:t> are aligned in the same direction along lines of stress. These lines can slowly change as the stresses on the bone changes.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1CF-4C49-4A0D-8685-8F20FF00185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304800"/>
            <a:ext cx="2590800" cy="2819400"/>
          </a:xfrm>
        </p:spPr>
        <p:txBody>
          <a:bodyPr/>
          <a:lstStyle/>
          <a:p>
            <a:r>
              <a:rPr lang="en-US"/>
              <a:t>Compact or Dense Bone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8463" y="3894138"/>
            <a:ext cx="8347075" cy="2887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Looks like solid hard layer of bone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Makes up the shaft of long bones and the external layer of all bones 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Resists stresses produced by weight and movement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33D68-2F3D-467C-A7A5-E94E945F4DCF}" type="slidenum">
              <a:rPr lang="en-US"/>
              <a:pPr/>
              <a:t>3</a:t>
            </a:fld>
            <a:endParaRPr lang="en-US"/>
          </a:p>
        </p:txBody>
      </p:sp>
      <p:pic>
        <p:nvPicPr>
          <p:cNvPr id="391172" name="Picture 4" descr="w0158-nc"/>
          <p:cNvPicPr>
            <a:picLocks noChangeAspect="1" noChangeArrowheads="1"/>
          </p:cNvPicPr>
          <p:nvPr/>
        </p:nvPicPr>
        <p:blipFill>
          <a:blip r:embed="rId2" cstate="print"/>
          <a:srcRect l="11011" b="50000"/>
          <a:stretch>
            <a:fillRect/>
          </a:stretch>
        </p:blipFill>
        <p:spPr bwMode="auto">
          <a:xfrm>
            <a:off x="152400" y="0"/>
            <a:ext cx="6172200" cy="3729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/>
              <a:t>Histology of Compact Bone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3000" b="1" dirty="0" err="1"/>
              <a:t>Osteon</a:t>
            </a:r>
            <a:r>
              <a:rPr lang="en-US" sz="3000" b="1" dirty="0"/>
              <a:t> is concentric rings (lamellae) of calcified matrix surrounding a vertically oriented blood vessel </a:t>
            </a:r>
          </a:p>
          <a:p>
            <a:r>
              <a:rPr lang="en-US" sz="3000" b="1" dirty="0" err="1"/>
              <a:t>Osteocytes</a:t>
            </a:r>
            <a:r>
              <a:rPr lang="en-US" sz="3000" b="1" dirty="0"/>
              <a:t> are found in spaces called lacunae</a:t>
            </a:r>
          </a:p>
          <a:p>
            <a:r>
              <a:rPr lang="en-US" sz="3000" b="1" dirty="0" err="1"/>
              <a:t>Osteocytes</a:t>
            </a:r>
            <a:r>
              <a:rPr lang="en-US" sz="3000" b="1" dirty="0"/>
              <a:t> communicate through </a:t>
            </a:r>
            <a:r>
              <a:rPr lang="en-US" sz="3000" b="1" dirty="0" err="1"/>
              <a:t>canaliculi</a:t>
            </a:r>
            <a:r>
              <a:rPr lang="en-US" sz="3000" b="1" dirty="0"/>
              <a:t> filled with extracellular fluid that connect one cell to the next </a:t>
            </a:r>
            <a:r>
              <a:rPr lang="en-US" sz="3000" b="1" dirty="0" smtClean="0"/>
              <a:t>cell</a:t>
            </a:r>
            <a:endParaRPr lang="en-US" sz="3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71F08-8A52-4243-B54E-384DB520AAF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ig 6_3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1A5F2-E761-4367-8939-9F31A56495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Spongy Bone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Spongy (</a:t>
            </a:r>
            <a:r>
              <a:rPr lang="en-US" sz="3200" b="1" dirty="0" err="1"/>
              <a:t>cancellous</a:t>
            </a:r>
            <a:r>
              <a:rPr lang="en-US" sz="3200" b="1" dirty="0"/>
              <a:t>) bone does not contain </a:t>
            </a:r>
            <a:r>
              <a:rPr lang="en-US" sz="3200" b="1" dirty="0" err="1"/>
              <a:t>osteons</a:t>
            </a:r>
            <a:r>
              <a:rPr lang="en-US" sz="3200" b="1" dirty="0"/>
              <a:t>. It consists of </a:t>
            </a:r>
            <a:r>
              <a:rPr lang="en-US" sz="3200" b="1" dirty="0" err="1"/>
              <a:t>trabeculae</a:t>
            </a:r>
            <a:r>
              <a:rPr lang="en-US" sz="3200" b="1" dirty="0"/>
              <a:t> surrounding  many red marrow filled </a:t>
            </a:r>
            <a:r>
              <a:rPr lang="en-US" sz="3200" b="1" dirty="0" smtClean="0"/>
              <a:t>spaces.</a:t>
            </a:r>
            <a:endParaRPr lang="en-US" sz="3200" b="1" dirty="0"/>
          </a:p>
          <a:p>
            <a:r>
              <a:rPr lang="en-US" sz="3200" b="1" dirty="0"/>
              <a:t>It forms most of the structure of short, flat, and irregular bones, and the epiphyses of long bones.</a:t>
            </a:r>
          </a:p>
          <a:p>
            <a:r>
              <a:rPr lang="en-US" sz="3200" b="1" dirty="0"/>
              <a:t>Spongy bone tissue is light and supports and protects the red bone marrow.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390B-27A4-47C3-9CDC-FCC30C57430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Trabeculae</a:t>
            </a:r>
            <a:r>
              <a:rPr lang="en-US" dirty="0"/>
              <a:t> of Spongy Bone </a:t>
            </a: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9600"/>
            <a:ext cx="9144000" cy="2971800"/>
          </a:xfrm>
        </p:spPr>
        <p:txBody>
          <a:bodyPr>
            <a:noAutofit/>
          </a:bodyPr>
          <a:lstStyle/>
          <a:p>
            <a:r>
              <a:rPr lang="en-US" sz="2600" dirty="0"/>
              <a:t>Latticework of thin plates of bone called </a:t>
            </a:r>
            <a:r>
              <a:rPr lang="en-US" sz="2600" dirty="0" err="1"/>
              <a:t>trabeculae</a:t>
            </a:r>
            <a:r>
              <a:rPr lang="en-US" sz="2600" dirty="0"/>
              <a:t> oriented along lines of stress</a:t>
            </a:r>
          </a:p>
          <a:p>
            <a:r>
              <a:rPr lang="en-US" sz="2600" dirty="0"/>
              <a:t>Spaces in between these struts are filled with red marrow where blood cells develop</a:t>
            </a:r>
          </a:p>
          <a:p>
            <a:r>
              <a:rPr lang="en-US" sz="2600" dirty="0"/>
              <a:t>Found in ends of long bones and inside flat bones such as the hipbones, sternum, sides of skull, and ribs.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CE103-58F1-41CC-92F7-201AD4CCEC21}" type="slidenum">
              <a:rPr lang="en-US"/>
              <a:pPr/>
              <a:t>7</a:t>
            </a:fld>
            <a:endParaRPr lang="en-US"/>
          </a:p>
        </p:txBody>
      </p:sp>
      <p:pic>
        <p:nvPicPr>
          <p:cNvPr id="394242" name="Picture 2" descr="w0160-nc"/>
          <p:cNvPicPr>
            <a:picLocks noChangeAspect="1" noChangeArrowheads="1"/>
          </p:cNvPicPr>
          <p:nvPr/>
        </p:nvPicPr>
        <p:blipFill>
          <a:blip r:embed="rId2" cstate="print"/>
          <a:srcRect l="4445" t="65346" r="12222" b="3964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/>
              <a:t>Blood and Nerve Supply of Bone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6482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Periosteal</a:t>
            </a:r>
            <a:r>
              <a:rPr lang="en-US" dirty="0"/>
              <a:t> arteries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supply </a:t>
            </a:r>
            <a:r>
              <a:rPr lang="en-US" dirty="0" err="1"/>
              <a:t>periosteum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Nutrient arteries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enter through nutrient foramen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supplies compact bone of </a:t>
            </a:r>
            <a:r>
              <a:rPr lang="en-US" dirty="0" err="1"/>
              <a:t>diaphysis</a:t>
            </a:r>
            <a:r>
              <a:rPr lang="en-US" dirty="0"/>
              <a:t> &amp; red marrow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Metaphyseal</a:t>
            </a:r>
            <a:r>
              <a:rPr lang="en-US" dirty="0"/>
              <a:t> &amp; </a:t>
            </a:r>
            <a:r>
              <a:rPr lang="en-US" dirty="0" err="1"/>
              <a:t>epiphyseal</a:t>
            </a:r>
            <a:r>
              <a:rPr lang="en-US" dirty="0"/>
              <a:t> </a:t>
            </a:r>
            <a:r>
              <a:rPr lang="en-US" dirty="0" smtClean="0"/>
              <a:t>arteries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supply red marrow &amp; bone tissue of epiphyses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3C0D0-0FAD-41C7-BF96-50EB1331FDAD}" type="slidenum">
              <a:rPr lang="en-US"/>
              <a:pPr/>
              <a:t>8</a:t>
            </a:fld>
            <a:endParaRPr lang="en-US"/>
          </a:p>
        </p:txBody>
      </p:sp>
      <p:pic>
        <p:nvPicPr>
          <p:cNvPr id="396292" name="Picture 4" descr="w0161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23227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FORMATION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All embryonic connective tissue begins as </a:t>
            </a:r>
            <a:r>
              <a:rPr lang="en-US" sz="3600" dirty="0" err="1"/>
              <a:t>mesenchyme</a:t>
            </a:r>
            <a:r>
              <a:rPr lang="en-US" sz="3600" dirty="0"/>
              <a:t>.</a:t>
            </a:r>
          </a:p>
          <a:p>
            <a:r>
              <a:rPr lang="en-US" sz="3600" dirty="0"/>
              <a:t>Bone formation is termed </a:t>
            </a:r>
            <a:r>
              <a:rPr lang="en-US" sz="3600" i="1" dirty="0" err="1"/>
              <a:t>osteogenesis</a:t>
            </a:r>
            <a:r>
              <a:rPr lang="en-US" sz="3600" dirty="0"/>
              <a:t> or </a:t>
            </a:r>
            <a:r>
              <a:rPr lang="en-US" sz="3600" dirty="0" smtClean="0"/>
              <a:t>oss</a:t>
            </a:r>
            <a:r>
              <a:rPr lang="en-US" sz="3600" i="1" dirty="0" smtClean="0"/>
              <a:t>ification </a:t>
            </a:r>
            <a:r>
              <a:rPr lang="en-US" sz="3600" dirty="0" smtClean="0"/>
              <a:t>and </a:t>
            </a:r>
            <a:r>
              <a:rPr lang="en-US" sz="3600" dirty="0"/>
              <a:t>begins when </a:t>
            </a:r>
            <a:r>
              <a:rPr lang="en-US" sz="3600" b="1" dirty="0" err="1"/>
              <a:t>mesenchymal</a:t>
            </a:r>
            <a:r>
              <a:rPr lang="en-US" sz="3600" dirty="0"/>
              <a:t> cells provide the template for subsequent ossification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Begins in the 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or 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week of embryonic life and continues until adulthood…</a:t>
            </a:r>
          </a:p>
          <a:p>
            <a:pPr>
              <a:buNone/>
            </a:pPr>
            <a:r>
              <a:rPr lang="en-US" sz="3600" dirty="0" smtClean="0"/>
              <a:t>		approximately age 25 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C50-E776-4875-92D0-264B8F2C4F9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Matrix of Bone</vt:lpstr>
      <vt:lpstr>Compact Bone</vt:lpstr>
      <vt:lpstr>Compact or Dense Bone</vt:lpstr>
      <vt:lpstr>Histology of Compact Bone</vt:lpstr>
      <vt:lpstr>Slide 5</vt:lpstr>
      <vt:lpstr>Spongy Bone</vt:lpstr>
      <vt:lpstr>The Trabeculae of Spongy Bone </vt:lpstr>
      <vt:lpstr>Blood and Nerve Supply of Bone</vt:lpstr>
      <vt:lpstr>BONE FORMATION</vt:lpstr>
      <vt:lpstr>Slide 10</vt:lpstr>
      <vt:lpstr>Intramembranous</vt:lpstr>
      <vt:lpstr>Slide 12</vt:lpstr>
      <vt:lpstr>Slide 13</vt:lpstr>
      <vt:lpstr>Endochondrial</vt:lpstr>
      <vt:lpstr>Endochondrial Bone Formation</vt:lpstr>
      <vt:lpstr>Slide 16</vt:lpstr>
      <vt:lpstr>Endochondral Bone Formation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of Bone</dc:title>
  <dc:creator>Carol R. Andrews</dc:creator>
  <cp:lastModifiedBy>Carol R. Andrews</cp:lastModifiedBy>
  <cp:revision>1</cp:revision>
  <dcterms:created xsi:type="dcterms:W3CDTF">2019-04-30T18:42:37Z</dcterms:created>
  <dcterms:modified xsi:type="dcterms:W3CDTF">2019-04-30T18:43:12Z</dcterms:modified>
</cp:coreProperties>
</file>