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88" r:id="rId2"/>
    <p:sldId id="285" r:id="rId3"/>
    <p:sldId id="286" r:id="rId4"/>
    <p:sldId id="287" r:id="rId5"/>
    <p:sldId id="289" r:id="rId6"/>
    <p:sldId id="290" r:id="rId7"/>
    <p:sldId id="283" r:id="rId8"/>
    <p:sldId id="278" r:id="rId9"/>
    <p:sldId id="282" r:id="rId10"/>
    <p:sldId id="273" r:id="rId11"/>
    <p:sldId id="274" r:id="rId12"/>
    <p:sldId id="275" r:id="rId13"/>
    <p:sldId id="276" r:id="rId14"/>
    <p:sldId id="277" r:id="rId15"/>
    <p:sldId id="284" r:id="rId16"/>
    <p:sldId id="256" r:id="rId17"/>
    <p:sldId id="257" r:id="rId18"/>
    <p:sldId id="258" r:id="rId19"/>
    <p:sldId id="259" r:id="rId20"/>
    <p:sldId id="261" r:id="rId21"/>
    <p:sldId id="260" r:id="rId22"/>
    <p:sldId id="264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63AC-DCEC-F24E-A691-F1E498C3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63AC-DCEC-F24E-A691-F1E498C32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1617-70F1-47EA-ACCF-9F527C98A0D5}" type="datetimeFigureOut">
              <a:rPr lang="en-US" smtClean="0"/>
              <a:pPr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64FE-DBD7-48D5-BCB5-4E33CB0D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gwcwSZIfKl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8   Cell Growth and Division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8-1 Cell </a:t>
            </a:r>
            <a:r>
              <a:rPr lang="en-US" b="1" dirty="0" smtClean="0"/>
              <a:t>Growth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hlinkClick r:id="rId2"/>
              </a:rPr>
              <a:t>The </a:t>
            </a:r>
            <a:r>
              <a:rPr lang="en-US" b="1" dirty="0" err="1" smtClean="0">
                <a:hlinkClick r:id="rId2"/>
              </a:rPr>
              <a:t>Ameoba</a:t>
            </a:r>
            <a:r>
              <a:rPr lang="en-US" b="1" dirty="0" smtClean="0">
                <a:hlinkClick r:id="rId2"/>
              </a:rPr>
              <a:t> Sisters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chromosomes?  </a:t>
            </a:r>
            <a:r>
              <a:rPr lang="en-US" b="1" dirty="0" smtClean="0"/>
              <a:t>Chromosomes are found in a cell’s nucleus and contain genetic information.  They are composed of </a:t>
            </a:r>
            <a:r>
              <a:rPr lang="en-US" b="1" u="sng" dirty="0" smtClean="0"/>
              <a:t>chromatin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Chromatin is composed of </a:t>
            </a:r>
            <a:r>
              <a:rPr lang="en-US" b="1" u="sng" dirty="0" smtClean="0"/>
              <a:t>   DNA   </a:t>
            </a:r>
            <a:r>
              <a:rPr lang="en-US" dirty="0" smtClean="0"/>
              <a:t> and protein. The special protein found in chromatin is 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histones</a:t>
            </a:r>
            <a:r>
              <a:rPr lang="en-US" b="1" u="sng" dirty="0" smtClean="0"/>
              <a:t>   </a:t>
            </a:r>
            <a:r>
              <a:rPr lang="en-US" dirty="0" smtClean="0"/>
              <a:t> and was discovered in the year </a:t>
            </a:r>
            <a:r>
              <a:rPr lang="en-US" b="1" u="sng" dirty="0" smtClean="0"/>
              <a:t>   1973   </a:t>
            </a:r>
            <a:r>
              <a:rPr lang="en-US" dirty="0" smtClean="0"/>
              <a:t> by American scientists.</a:t>
            </a:r>
          </a:p>
          <a:p>
            <a:endParaRPr lang="en-US" dirty="0" smtClean="0"/>
          </a:p>
          <a:p>
            <a:r>
              <a:rPr lang="en-US" dirty="0" smtClean="0"/>
              <a:t>How many chromosomes are found in each human somatic cell? </a:t>
            </a:r>
            <a:r>
              <a:rPr lang="en-US" b="1" u="sng" dirty="0" smtClean="0"/>
              <a:t>   46   </a:t>
            </a:r>
            <a:r>
              <a:rPr lang="en-US" dirty="0" smtClean="0"/>
              <a:t>.  chimpanzee? </a:t>
            </a:r>
            <a:r>
              <a:rPr lang="en-US" b="1" u="sng" dirty="0" smtClean="0"/>
              <a:t>   48    </a:t>
            </a:r>
            <a:r>
              <a:rPr lang="en-US" dirty="0" smtClean="0"/>
              <a:t>    Lettuce? </a:t>
            </a:r>
            <a:r>
              <a:rPr lang="en-US" b="1" u="sng" dirty="0" smtClean="0"/>
              <a:t>   18   </a:t>
            </a:r>
            <a:r>
              <a:rPr lang="en-US" dirty="0" smtClean="0"/>
              <a:t>   ameba? </a:t>
            </a:r>
            <a:r>
              <a:rPr lang="en-US" b="1" u="sng" dirty="0" smtClean="0"/>
              <a:t>   50   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5" y="519112"/>
            <a:ext cx="36766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Chromosome structure: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After DNA replication, the chromosomes become visible. This is the beginning of </a:t>
            </a:r>
            <a:r>
              <a:rPr lang="en-US" b="1" u="sng" dirty="0" smtClean="0"/>
              <a:t>   mitosis (prophase)  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chromosomes contain two 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chromatids</a:t>
            </a:r>
            <a:r>
              <a:rPr lang="en-US" b="1" u="sng" dirty="0" smtClean="0"/>
              <a:t>   </a:t>
            </a:r>
            <a:r>
              <a:rPr lang="en-US" dirty="0" smtClean="0"/>
              <a:t> or identical parts, which are    often called </a:t>
            </a:r>
            <a:r>
              <a:rPr lang="en-US" b="1" u="sng" dirty="0" smtClean="0"/>
              <a:t>   sister </a:t>
            </a:r>
            <a:r>
              <a:rPr lang="en-US" b="1" u="sng" dirty="0" err="1" smtClean="0"/>
              <a:t>chromatids</a:t>
            </a:r>
            <a:r>
              <a:rPr lang="en-US" b="1" u="sng" dirty="0" smtClean="0"/>
              <a:t>  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pair of </a:t>
            </a:r>
            <a:r>
              <a:rPr lang="en-US" dirty="0" err="1" smtClean="0"/>
              <a:t>chromatids</a:t>
            </a:r>
            <a:r>
              <a:rPr lang="en-US" dirty="0" smtClean="0"/>
              <a:t> is attached at an area called the 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centromere</a:t>
            </a:r>
            <a:r>
              <a:rPr lang="en-US" b="1" u="sng" dirty="0" smtClean="0"/>
              <a:t>  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005681"/>
            <a:ext cx="2305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Cell Cycle </a:t>
            </a:r>
            <a:r>
              <a:rPr lang="en-US" dirty="0" smtClean="0"/>
              <a:t>(see fig 8-10)</a:t>
            </a:r>
          </a:p>
          <a:p>
            <a:r>
              <a:rPr lang="en-US" dirty="0" smtClean="0"/>
              <a:t>The cell cycle is the period of time from </a:t>
            </a:r>
            <a:r>
              <a:rPr lang="en-US" b="1" u="sng" dirty="0" smtClean="0"/>
              <a:t>   the beginning   </a:t>
            </a:r>
            <a:r>
              <a:rPr lang="en-US" dirty="0" smtClean="0"/>
              <a:t>  of one </a:t>
            </a:r>
            <a:r>
              <a:rPr lang="en-US" b="1" u="sng" dirty="0" smtClean="0"/>
              <a:t>   mitosis   </a:t>
            </a:r>
            <a:r>
              <a:rPr lang="en-US" dirty="0" smtClean="0"/>
              <a:t> to the beginning of </a:t>
            </a:r>
            <a:r>
              <a:rPr lang="en-US" b="1" u="sng" dirty="0" smtClean="0"/>
              <a:t>   the next mitosis   </a:t>
            </a:r>
            <a:r>
              <a:rPr lang="en-US" dirty="0" smtClean="0"/>
              <a:t>.  Each cell cycle includes mitosis, </a:t>
            </a:r>
            <a:r>
              <a:rPr lang="en-US" dirty="0" err="1" smtClean="0"/>
              <a:t>cytokinesis</a:t>
            </a:r>
            <a:r>
              <a:rPr lang="en-US" dirty="0" smtClean="0"/>
              <a:t> and the three phases of </a:t>
            </a:r>
            <a:r>
              <a:rPr lang="en-US" dirty="0" err="1" smtClean="0"/>
              <a:t>interphase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short, during the cell cycle:</a:t>
            </a:r>
          </a:p>
          <a:p>
            <a:r>
              <a:rPr lang="en-US" dirty="0" smtClean="0"/>
              <a:t>	The cell </a:t>
            </a:r>
            <a:r>
              <a:rPr lang="en-US" b="1" u="sng" dirty="0" smtClean="0"/>
              <a:t>   grows   </a:t>
            </a:r>
            <a:r>
              <a:rPr lang="en-US" dirty="0" smtClean="0"/>
              <a:t>.</a:t>
            </a:r>
          </a:p>
          <a:p>
            <a:r>
              <a:rPr lang="en-US" dirty="0" smtClean="0"/>
              <a:t>	The cell </a:t>
            </a:r>
            <a:r>
              <a:rPr lang="en-US" b="1" u="sng" dirty="0" smtClean="0"/>
              <a:t>   prepares for a division   </a:t>
            </a:r>
            <a:r>
              <a:rPr lang="en-US" dirty="0" smtClean="0"/>
              <a:t>.</a:t>
            </a:r>
          </a:p>
          <a:p>
            <a:r>
              <a:rPr lang="en-US" dirty="0" smtClean="0"/>
              <a:t>	The cell </a:t>
            </a:r>
            <a:r>
              <a:rPr lang="en-US" b="1" u="sng" dirty="0" smtClean="0"/>
              <a:t> divides to form two daughter cells   </a:t>
            </a:r>
            <a:r>
              <a:rPr lang="en-US" dirty="0" smtClean="0"/>
              <a:t>.</a:t>
            </a:r>
          </a:p>
          <a:p>
            <a:r>
              <a:rPr lang="en-US" dirty="0" smtClean="0"/>
              <a:t>	Each daughter cell begins a </a:t>
            </a:r>
            <a:r>
              <a:rPr lang="en-US" b="1" u="sng" dirty="0" smtClean="0"/>
              <a:t>   new cell cycle  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05669"/>
            <a:ext cx="48768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Interphase</a:t>
            </a:r>
            <a:r>
              <a:rPr lang="en-US" b="1" dirty="0"/>
              <a:t>: </a:t>
            </a:r>
            <a:r>
              <a:rPr lang="en-US" dirty="0"/>
              <a:t>Longest part of the cell cycle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Nucleolus is visible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Divided into 3 phases: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tabLst>
                <a:tab pos="685800" algn="l"/>
                <a:tab pos="1085850" algn="l"/>
              </a:tabLst>
            </a:pPr>
            <a:r>
              <a:rPr lang="en-US" dirty="0" smtClean="0"/>
              <a:t>	</a:t>
            </a: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b="1" dirty="0" smtClean="0"/>
              <a:t> (</a:t>
            </a:r>
            <a:r>
              <a:rPr lang="en-US" b="1" dirty="0"/>
              <a:t>Growth phase 1) </a:t>
            </a:r>
            <a:r>
              <a:rPr lang="en-US" dirty="0"/>
              <a:t>Cell grows and carries out 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normal </a:t>
            </a:r>
            <a:r>
              <a:rPr lang="en-US" dirty="0"/>
              <a:t>life </a:t>
            </a:r>
            <a:r>
              <a:rPr lang="en-US" dirty="0" smtClean="0"/>
              <a:t>activities</a:t>
            </a:r>
          </a:p>
          <a:p>
            <a:pPr>
              <a:tabLst>
                <a:tab pos="685800" algn="l"/>
                <a:tab pos="1085850" algn="l"/>
              </a:tabLst>
            </a:pPr>
            <a:endParaRPr lang="en-US" dirty="0"/>
          </a:p>
          <a:p>
            <a:pPr>
              <a:tabLst>
                <a:tab pos="685800" algn="l"/>
              </a:tabLst>
            </a:pPr>
            <a:r>
              <a:rPr lang="en-US" dirty="0"/>
              <a:t>	</a:t>
            </a:r>
            <a:r>
              <a:rPr lang="en-US" b="1" dirty="0"/>
              <a:t>S</a:t>
            </a:r>
            <a:r>
              <a:rPr lang="en-US" dirty="0"/>
              <a:t>	</a:t>
            </a:r>
            <a:r>
              <a:rPr lang="en-US" b="1" dirty="0"/>
              <a:t>(DNA Synthesis phase)</a:t>
            </a:r>
            <a:r>
              <a:rPr lang="en-US" dirty="0"/>
              <a:t> DNA is replicated (copied) </a:t>
            </a:r>
            <a:endParaRPr lang="en-US" dirty="0" smtClean="0"/>
          </a:p>
          <a:p>
            <a:pPr>
              <a:buNone/>
              <a:tabLst>
                <a:tab pos="1085850" algn="l"/>
              </a:tabLst>
            </a:pPr>
            <a:r>
              <a:rPr lang="en-US" dirty="0"/>
              <a:t>	</a:t>
            </a:r>
            <a:r>
              <a:rPr lang="en-US" dirty="0" smtClean="0"/>
              <a:t>	forming </a:t>
            </a:r>
            <a:r>
              <a:rPr lang="en-US" dirty="0"/>
              <a:t>2 identical </a:t>
            </a:r>
            <a:r>
              <a:rPr lang="en-US" b="1" dirty="0"/>
              <a:t>sister </a:t>
            </a:r>
            <a:r>
              <a:rPr lang="en-US" b="1" dirty="0" err="1"/>
              <a:t>chromatids</a:t>
            </a:r>
            <a:r>
              <a:rPr lang="en-US" dirty="0"/>
              <a:t> which are </a:t>
            </a:r>
            <a:endParaRPr lang="en-US" dirty="0" smtClean="0"/>
          </a:p>
          <a:p>
            <a:pPr>
              <a:buNone/>
              <a:tabLst>
                <a:tab pos="1085850" algn="l"/>
              </a:tabLst>
            </a:pPr>
            <a:r>
              <a:rPr lang="en-US" dirty="0"/>
              <a:t>	</a:t>
            </a:r>
            <a:r>
              <a:rPr lang="en-US" dirty="0" smtClean="0"/>
              <a:t>	joined </a:t>
            </a:r>
            <a:r>
              <a:rPr lang="en-US" dirty="0"/>
              <a:t>together by a </a:t>
            </a:r>
            <a:r>
              <a:rPr lang="en-US" b="1" dirty="0" err="1" smtClean="0"/>
              <a:t>centromere</a:t>
            </a:r>
            <a:endParaRPr lang="en-US" dirty="0"/>
          </a:p>
          <a:p>
            <a:pPr>
              <a:tabLst>
                <a:tab pos="628650" algn="l"/>
              </a:tabLst>
            </a:pPr>
            <a:r>
              <a:rPr lang="en-US" dirty="0"/>
              <a:t>	</a:t>
            </a:r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="1" dirty="0" smtClean="0"/>
              <a:t> (</a:t>
            </a:r>
            <a:r>
              <a:rPr lang="en-US" b="1" dirty="0"/>
              <a:t>Growth phase 2)</a:t>
            </a:r>
            <a:r>
              <a:rPr lang="en-US" dirty="0"/>
              <a:t> Cell prepares for mitosis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5626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Interphase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(fig 8-12)</a:t>
            </a:r>
            <a:endParaRPr lang="en-US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1371600"/>
            <a:ext cx="4800600" cy="517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Replicated chromosomes thicken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2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become visible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Centrioles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move to opposite poles of the cell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forming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spindle fibers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between them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Spindle attaches near the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centromere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2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each chromosome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Nucleolus and nuclear envelope disappear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3665806" cy="361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530733"/>
            <a:ext cx="495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chromosomes’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centromeres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line up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on the cell’s equator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21719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Organisms grow because they produce </a:t>
            </a:r>
            <a:r>
              <a:rPr lang="en-US" b="1" dirty="0">
                <a:solidFill>
                  <a:srgbClr val="FF0000"/>
                </a:solidFill>
              </a:rPr>
              <a:t>more cells</a:t>
            </a:r>
            <a:r>
              <a:rPr lang="en-US" dirty="0"/>
              <a:t>, not because the cells grow in </a:t>
            </a:r>
            <a:r>
              <a:rPr lang="en-US" dirty="0" smtClean="0"/>
              <a:t>size.</a:t>
            </a:r>
          </a:p>
          <a:p>
            <a:endParaRPr lang="en-US" dirty="0" smtClean="0"/>
          </a:p>
          <a:p>
            <a:r>
              <a:rPr lang="en-US" dirty="0"/>
              <a:t>Food and oxygen enter the cell across the membrane by </a:t>
            </a:r>
            <a:r>
              <a:rPr lang="en-US" b="1" dirty="0">
                <a:solidFill>
                  <a:srgbClr val="FF0000"/>
                </a:solidFill>
              </a:rPr>
              <a:t>diffusion</a:t>
            </a:r>
            <a:r>
              <a:rPr lang="en-US" dirty="0"/>
              <a:t>.  This is a very slow process, so a lot of membrane surrounding a little cell would be best. </a:t>
            </a:r>
          </a:p>
        </p:txBody>
      </p:sp>
    </p:spTree>
    <p:extLst>
      <p:ext uri="{BB962C8B-B14F-4D97-AF65-F5344CB8AC3E}">
        <p14:creationId xmlns:p14="http://schemas.microsoft.com/office/powerpoint/2010/main" val="226428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04800" y="1583085"/>
            <a:ext cx="45720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centromeres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attaching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sister chromatids split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sister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chromatids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(now called chromosomes)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move towards opposite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poles using the spindle 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 guide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40145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1" y="2151728"/>
            <a:ext cx="495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chromosomes uncoil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disappear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The nuclear envelope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2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32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reforms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1600200"/>
            <a:ext cx="364775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end result of mitosis is one cell containing 2 distinct nuclei with identical chromosomes in them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Cytokinesis</a:t>
            </a: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0"/>
            <a:ext cx="47147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animal cells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(fig 8-16)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The cell membrane pinches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between the 2 nuclei thus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separating the cytoplasm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4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forming 2 new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daughter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3921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Cytokinesis</a:t>
            </a:r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2148245"/>
            <a:ext cx="3733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plant cells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(fig 8-17)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2803268"/>
            <a:ext cx="4876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cell plate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forms between the 2 nuclei.  This will eventually develop into a cell wall.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30444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Line 1"/>
          <p:cNvSpPr>
            <a:spLocks noChangeShapeType="1"/>
          </p:cNvSpPr>
          <p:nvPr/>
        </p:nvSpPr>
        <p:spPr bwMode="auto">
          <a:xfrm flipV="1">
            <a:off x="4876800" y="3962400"/>
            <a:ext cx="2171700" cy="85725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4800600"/>
            <a:ext cx="104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cell plate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optimum condition is a large </a:t>
            </a:r>
            <a:r>
              <a:rPr lang="en-US" b="1" dirty="0">
                <a:solidFill>
                  <a:srgbClr val="FF0000"/>
                </a:solidFill>
              </a:rPr>
              <a:t>surface area to volume </a:t>
            </a:r>
            <a:r>
              <a:rPr lang="en-US" b="1" dirty="0" smtClean="0">
                <a:solidFill>
                  <a:srgbClr val="FF0000"/>
                </a:solidFill>
              </a:rPr>
              <a:t>ratio.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Individual cells grow by </a:t>
            </a:r>
            <a:r>
              <a:rPr lang="en-US" b="1" dirty="0">
                <a:solidFill>
                  <a:srgbClr val="FF0000"/>
                </a:solidFill>
              </a:rPr>
              <a:t>increasing in size</a:t>
            </a:r>
            <a:r>
              <a:rPr lang="en-US" dirty="0"/>
              <a:t>.  When they get to large for the entire cell to be nourished, </a:t>
            </a:r>
            <a:r>
              <a:rPr lang="en-US" b="1" dirty="0">
                <a:solidFill>
                  <a:srgbClr val="FF0000"/>
                </a:solidFill>
              </a:rPr>
              <a:t>cell division </a:t>
            </a:r>
            <a:r>
              <a:rPr lang="en-US" dirty="0"/>
              <a:t>occurs. </a:t>
            </a:r>
          </a:p>
        </p:txBody>
      </p:sp>
    </p:spTree>
    <p:extLst>
      <p:ext uri="{BB962C8B-B14F-4D97-AF65-F5344CB8AC3E}">
        <p14:creationId xmlns:p14="http://schemas.microsoft.com/office/powerpoint/2010/main" val="180747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8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single cell can produce a huge number of cells in a very short period of time due to </a:t>
            </a:r>
            <a:r>
              <a:rPr lang="en-US" b="1" dirty="0">
                <a:solidFill>
                  <a:srgbClr val="FF0000"/>
                </a:solidFill>
              </a:rPr>
              <a:t>exponential growth</a:t>
            </a:r>
            <a:r>
              <a:rPr lang="en-US" dirty="0"/>
              <a:t> (the story of the development of chess)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Most cells do not continue to grow and divide for long.  They usually </a:t>
            </a:r>
            <a:r>
              <a:rPr lang="en-US" b="1" dirty="0">
                <a:solidFill>
                  <a:srgbClr val="FF0000"/>
                </a:solidFill>
              </a:rPr>
              <a:t>stop</a:t>
            </a:r>
            <a:r>
              <a:rPr lang="en-US" dirty="0"/>
              <a:t> growing when they come in contact with </a:t>
            </a:r>
            <a:r>
              <a:rPr lang="en-US" b="1" dirty="0">
                <a:solidFill>
                  <a:srgbClr val="FF0000"/>
                </a:solidFill>
              </a:rPr>
              <a:t>other cells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If cells continue to grow out of control, the result is </a:t>
            </a:r>
            <a:r>
              <a:rPr lang="en-US" b="1" dirty="0">
                <a:solidFill>
                  <a:srgbClr val="FF0000"/>
                </a:solidFill>
              </a:rPr>
              <a:t>cancer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cells do not grow at all (</a:t>
            </a:r>
            <a:r>
              <a:rPr lang="en-US" b="1" dirty="0">
                <a:solidFill>
                  <a:srgbClr val="FF0000"/>
                </a:solidFill>
              </a:rPr>
              <a:t>heart</a:t>
            </a:r>
            <a:r>
              <a:rPr lang="en-US" dirty="0"/>
              <a:t> cells and </a:t>
            </a:r>
            <a:r>
              <a:rPr lang="en-US" b="1" dirty="0">
                <a:solidFill>
                  <a:srgbClr val="FF0000"/>
                </a:solidFill>
              </a:rPr>
              <a:t>nerve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cells) </a:t>
            </a:r>
          </a:p>
        </p:txBody>
      </p:sp>
    </p:spTree>
    <p:extLst>
      <p:ext uri="{BB962C8B-B14F-4D97-AF65-F5344CB8AC3E}">
        <p14:creationId xmlns:p14="http://schemas.microsoft.com/office/powerpoint/2010/main" val="220631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8   Cell Growth and Division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8-2 Cell Division:   Mitosis and </a:t>
            </a:r>
            <a:r>
              <a:rPr lang="en-US" b="1" dirty="0" err="1" smtClean="0"/>
              <a:t>Cytokenesis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791200" cy="57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641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Cell division in eukaryotic cells occur in two stages,  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mitosis</a:t>
            </a:r>
            <a:r>
              <a:rPr lang="en-US" b="1" dirty="0" smtClean="0"/>
              <a:t>   </a:t>
            </a:r>
            <a:r>
              <a:rPr lang="en-US" dirty="0" smtClean="0"/>
              <a:t>	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cytokinesis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Mitosis (M phase):  </a:t>
            </a:r>
            <a:r>
              <a:rPr lang="en-US" b="1" dirty="0" smtClean="0"/>
              <a:t>The process by which the nucleus of the cell is divided into two nuclei.  Each new cell has the same kinds and number of chromosomes as the parent cell.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err="1" smtClean="0"/>
              <a:t>Cytokenesis</a:t>
            </a:r>
            <a:r>
              <a:rPr lang="en-US" dirty="0" smtClean="0"/>
              <a:t>: </a:t>
            </a:r>
            <a:r>
              <a:rPr lang="en-US" b="1" dirty="0" smtClean="0"/>
              <a:t> The process by which the cytoplasm of the cell divides forming two distinct cells.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1173</TotalTime>
  <Words>504</Words>
  <Application>Microsoft Macintosh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</vt:lpstr>
      <vt:lpstr>Chapter 8   Cell Growth and Division  8-1 Cell Growth  The Ameoba Sisters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  Cell Growth and Division 8-2 Cell Division:   Mitosis and Cytokenesis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Interphase</vt:lpstr>
      <vt:lpstr>Interphase</vt:lpstr>
      <vt:lpstr>Prophase (fig 8-12)</vt:lpstr>
      <vt:lpstr>Metaphase</vt:lpstr>
      <vt:lpstr>Anaphase</vt:lpstr>
      <vt:lpstr>Telophase</vt:lpstr>
      <vt:lpstr>The end result of mitosis is one cell containing 2 distinct nuclei with identical chromosomes in them</vt:lpstr>
      <vt:lpstr>Cytokinesis</vt:lpstr>
      <vt:lpstr>Cytokinesis</vt:lpstr>
    </vt:vector>
  </TitlesOfParts>
  <Company>AVSD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Interphase</dc:title>
  <dc:creator>chris allman</dc:creator>
  <cp:lastModifiedBy>avsd</cp:lastModifiedBy>
  <cp:revision>43</cp:revision>
  <dcterms:created xsi:type="dcterms:W3CDTF">2011-03-30T15:08:02Z</dcterms:created>
  <dcterms:modified xsi:type="dcterms:W3CDTF">2016-02-04T13:17:55Z</dcterms:modified>
</cp:coreProperties>
</file>