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8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1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8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1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3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6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3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7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4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0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9C392-2EBE-41F3-8E09-FF3A4483AC05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5FE4-E4AE-4E40-BCFA-33DF04034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HAMILTON’S FINANCIAL PLAN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THREE MAIN PARTS</a:t>
            </a:r>
            <a:endParaRPr lang="en-US" sz="4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Alexander Hamil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" y="381000"/>
            <a:ext cx="13716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64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I. </a:t>
            </a:r>
            <a:r>
              <a:rPr lang="en-US" b="1" dirty="0" smtClean="0"/>
              <a:t>Part 1</a:t>
            </a:r>
            <a:r>
              <a:rPr lang="en-US" dirty="0" smtClean="0"/>
              <a:t> – </a:t>
            </a:r>
            <a:r>
              <a:rPr lang="en-US" b="1" dirty="0" smtClean="0"/>
              <a:t>PAY OFF WAR DEBTS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US owed “money” to </a:t>
            </a:r>
            <a:r>
              <a:rPr lang="en-US" b="1" dirty="0" smtClean="0"/>
              <a:t>foreign </a:t>
            </a:r>
            <a:r>
              <a:rPr lang="en-US" b="1" dirty="0" smtClean="0"/>
              <a:t>c__________</a:t>
            </a:r>
            <a:endParaRPr lang="en-US" b="1" dirty="0" smtClean="0"/>
          </a:p>
          <a:p>
            <a:pPr marL="514350" indent="-514350">
              <a:buAutoNum type="alphaUcPeriod"/>
            </a:pPr>
            <a:r>
              <a:rPr lang="en-US" dirty="0" smtClean="0"/>
              <a:t>US owed “money” to </a:t>
            </a:r>
            <a:r>
              <a:rPr lang="en-US" b="1" dirty="0" err="1" smtClean="0"/>
              <a:t>i</a:t>
            </a:r>
            <a:r>
              <a:rPr lang="en-US" b="1" dirty="0" smtClean="0"/>
              <a:t>_____________</a:t>
            </a:r>
            <a:endParaRPr lang="en-US" b="1" dirty="0" smtClean="0"/>
          </a:p>
          <a:p>
            <a:pPr marL="0" indent="0">
              <a:buNone/>
              <a:tabLst>
                <a:tab pos="514350" algn="l"/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1. </a:t>
            </a:r>
            <a:r>
              <a:rPr lang="en-US" b="1" dirty="0" smtClean="0"/>
              <a:t>Speculators</a:t>
            </a:r>
            <a:r>
              <a:rPr lang="en-US" dirty="0" smtClean="0"/>
              <a:t> – someone who buys something 		cheap with the hope of selling it for </a:t>
            </a:r>
            <a:r>
              <a:rPr lang="en-US" dirty="0" smtClean="0"/>
              <a:t>p______.</a:t>
            </a:r>
            <a:endParaRPr lang="en-US" dirty="0" smtClean="0"/>
          </a:p>
          <a:p>
            <a:pPr marL="0" indent="0">
              <a:buNone/>
              <a:tabLst>
                <a:tab pos="514350" algn="l"/>
                <a:tab pos="914400" algn="l"/>
              </a:tabLst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b="1" dirty="0" smtClean="0"/>
              <a:t>S______, f_______, </a:t>
            </a:r>
            <a:r>
              <a:rPr lang="en-US" b="1" dirty="0" smtClean="0"/>
              <a:t>and other private citizens</a:t>
            </a:r>
          </a:p>
          <a:p>
            <a:pPr marL="0" indent="0">
              <a:buNone/>
            </a:pPr>
            <a:r>
              <a:rPr lang="en-US" dirty="0" smtClean="0"/>
              <a:t>C.  US would </a:t>
            </a:r>
            <a:r>
              <a:rPr lang="en-US" b="1" dirty="0" smtClean="0"/>
              <a:t>take over </a:t>
            </a:r>
            <a:r>
              <a:rPr lang="en-US" dirty="0" smtClean="0"/>
              <a:t>(assume) </a:t>
            </a:r>
            <a:r>
              <a:rPr lang="en-US" b="1" dirty="0" smtClean="0"/>
              <a:t>states’ </a:t>
            </a:r>
            <a:r>
              <a:rPr lang="en-US" b="1" dirty="0" smtClean="0"/>
              <a:t>w___ </a:t>
            </a:r>
            <a:r>
              <a:rPr lang="en-US" b="1" dirty="0" smtClean="0"/>
              <a:t>debts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/>
              <a:t>	</a:t>
            </a:r>
            <a:r>
              <a:rPr lang="en-US" dirty="0" smtClean="0"/>
              <a:t>1. South resisted – had already paid off debt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b="1" dirty="0" smtClean="0"/>
              <a:t>Compromise</a:t>
            </a:r>
            <a:r>
              <a:rPr lang="en-US" dirty="0" smtClean="0"/>
              <a:t> – </a:t>
            </a:r>
            <a:r>
              <a:rPr lang="en-US" b="1" dirty="0" smtClean="0"/>
              <a:t>new capital </a:t>
            </a:r>
            <a:r>
              <a:rPr lang="en-US" dirty="0" smtClean="0"/>
              <a:t>would be in 			South between VA and MD </a:t>
            </a:r>
            <a:r>
              <a:rPr lang="en-US" b="1" dirty="0" smtClean="0"/>
              <a:t>(Washington, DC)</a:t>
            </a:r>
          </a:p>
          <a:p>
            <a:pPr marL="0" indent="0">
              <a:buNone/>
              <a:tabLst>
                <a:tab pos="457200" algn="l"/>
                <a:tab pos="4229100" algn="l"/>
              </a:tabLst>
            </a:pPr>
            <a:r>
              <a:rPr lang="en-US" dirty="0" smtClean="0"/>
              <a:t>D. </a:t>
            </a:r>
            <a:r>
              <a:rPr lang="en-US" b="1" dirty="0" smtClean="0"/>
              <a:t>Why pay off debts</a:t>
            </a:r>
            <a:r>
              <a:rPr lang="en-US" dirty="0" smtClean="0"/>
              <a:t>? </a:t>
            </a:r>
            <a:endParaRPr lang="en-US" dirty="0" smtClean="0"/>
          </a:p>
          <a:p>
            <a:pPr marL="0" indent="0">
              <a:buNone/>
              <a:tabLst>
                <a:tab pos="457200" algn="l"/>
                <a:tab pos="3657600" algn="l"/>
              </a:tabLst>
            </a:pPr>
            <a:r>
              <a:rPr lang="en-US" dirty="0" smtClean="0"/>
              <a:t>	a</a:t>
            </a:r>
            <a:r>
              <a:rPr lang="en-US" dirty="0" smtClean="0"/>
              <a:t>) </a:t>
            </a:r>
            <a:r>
              <a:rPr lang="en-US" dirty="0" smtClean="0"/>
              <a:t>respect</a:t>
            </a:r>
          </a:p>
          <a:p>
            <a:pPr marL="0" indent="0">
              <a:buNone/>
              <a:tabLst>
                <a:tab pos="4572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b</a:t>
            </a:r>
            <a:r>
              <a:rPr lang="en-US" dirty="0" smtClean="0"/>
              <a:t>) borrow more money</a:t>
            </a:r>
          </a:p>
          <a:p>
            <a:pPr marL="0" indent="0">
              <a:buNone/>
              <a:tabLst>
                <a:tab pos="457200" algn="l"/>
                <a:tab pos="3714750" algn="l"/>
              </a:tabLst>
            </a:pPr>
            <a:r>
              <a:rPr lang="en-US" dirty="0"/>
              <a:t>	</a:t>
            </a:r>
            <a:r>
              <a:rPr lang="en-US" dirty="0" smtClean="0"/>
              <a:t>c</a:t>
            </a:r>
            <a:r>
              <a:rPr lang="en-US" dirty="0" smtClean="0"/>
              <a:t>) gain loyalty of states</a:t>
            </a:r>
          </a:p>
        </p:txBody>
      </p:sp>
    </p:spTree>
    <p:extLst>
      <p:ext uri="{BB962C8B-B14F-4D97-AF65-F5344CB8AC3E}">
        <p14:creationId xmlns:p14="http://schemas.microsoft.com/office/powerpoint/2010/main" val="81930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II. PART 2 – RAISE GOVERNMENT REVENUE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latin typeface="Arial Black" panose="020B0A04020102020204" pitchFamily="34" charset="0"/>
              </a:rPr>
              <a:t>Use T___________ – or </a:t>
            </a:r>
            <a:r>
              <a:rPr lang="en-US" sz="2800" b="1" u="sng" dirty="0" smtClean="0">
                <a:latin typeface="Arial Black" panose="020B0A04020102020204" pitchFamily="34" charset="0"/>
              </a:rPr>
              <a:t>TAXES ON IMPORTS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800" b="1" dirty="0" smtClean="0">
                <a:latin typeface="Arial Black" panose="020B0A04020102020204" pitchFamily="34" charset="0"/>
              </a:rPr>
              <a:t>	1. Government gains </a:t>
            </a:r>
            <a:r>
              <a:rPr lang="en-US" sz="2800" b="1" dirty="0" smtClean="0">
                <a:latin typeface="Arial Black" panose="020B0A04020102020204" pitchFamily="34" charset="0"/>
              </a:rPr>
              <a:t>w___________</a:t>
            </a:r>
            <a:endParaRPr lang="en-US" sz="28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800" b="1" dirty="0">
                <a:latin typeface="Arial Black" panose="020B0A04020102020204" pitchFamily="34" charset="0"/>
              </a:rPr>
              <a:t>	</a:t>
            </a:r>
            <a:r>
              <a:rPr lang="en-US" sz="2800" b="1" dirty="0" smtClean="0">
                <a:latin typeface="Arial Black" panose="020B0A04020102020204" pitchFamily="34" charset="0"/>
              </a:rPr>
              <a:t>2. Nation’s manufacturers protected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800" b="1" dirty="0">
                <a:latin typeface="Arial Black" panose="020B0A04020102020204" pitchFamily="34" charset="0"/>
              </a:rPr>
              <a:t>	</a:t>
            </a:r>
            <a:r>
              <a:rPr lang="en-US" sz="2800" b="1" dirty="0" smtClean="0">
                <a:latin typeface="Arial Black" panose="020B0A04020102020204" pitchFamily="34" charset="0"/>
              </a:rPr>
              <a:t>3. F___________ are AGAINST HIGH tariffs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sz="28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800" b="1" dirty="0" smtClean="0">
                <a:latin typeface="Arial Black" panose="020B0A04020102020204" pitchFamily="34" charset="0"/>
              </a:rPr>
              <a:t>B. EXCISE taxes – TAXES ON L______ GOODS 	like high end furniture, whiskey, etc.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sz="28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800" b="1" dirty="0" smtClean="0">
                <a:latin typeface="Arial Black" panose="020B0A04020102020204" pitchFamily="34" charset="0"/>
              </a:rPr>
              <a:t>C. Western L____ Sales – Northwest Territory</a:t>
            </a:r>
          </a:p>
        </p:txBody>
      </p:sp>
    </p:spTree>
    <p:extLst>
      <p:ext uri="{BB962C8B-B14F-4D97-AF65-F5344CB8AC3E}">
        <p14:creationId xmlns:p14="http://schemas.microsoft.com/office/powerpoint/2010/main" val="278794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Part III. Create a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B_____ 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of the United States (BUS)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Place to keep the US government’s “money”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B. Large loans to BUSINESSMEN &amp; other 	WEALTHY PEOPLE and the US GOV’T</a:t>
            </a:r>
          </a:p>
          <a:p>
            <a:pPr marL="0" indent="0">
              <a:buNone/>
              <a:tabLst>
                <a:tab pos="457200" algn="l"/>
                <a:tab pos="3143250" algn="l"/>
              </a:tabLst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C. Act as a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M____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– issue bank notes that 		could be used just like currency.</a:t>
            </a:r>
          </a:p>
          <a:p>
            <a:pPr marL="0" indent="0">
              <a:buNone/>
              <a:tabLst>
                <a:tab pos="457200" algn="l"/>
                <a:tab pos="3143250" algn="l"/>
              </a:tabLst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D. PRIMARILY set up for BUSINESSMEN 	AND MERCHANTS, 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NOT for 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F_______ 	who used state/local banks.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4854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79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HAMILTON’S FINANCIAL PLAN</vt:lpstr>
      <vt:lpstr>I. Part 1 – PAY OFF WAR DEBTS</vt:lpstr>
      <vt:lpstr>II. PART 2 – RAISE GOVERNMENT REVENUE</vt:lpstr>
      <vt:lpstr>Part III. Create a B_____ of the United States (BUS)</vt:lpstr>
    </vt:vector>
  </TitlesOfParts>
  <Company>Lehighton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HAMILTON’S FINANCIAL PLAN</dc:title>
  <dc:creator>jstemler</dc:creator>
  <cp:lastModifiedBy>jstemler</cp:lastModifiedBy>
  <cp:revision>11</cp:revision>
  <dcterms:created xsi:type="dcterms:W3CDTF">2015-12-01T21:57:57Z</dcterms:created>
  <dcterms:modified xsi:type="dcterms:W3CDTF">2015-12-02T11:51:27Z</dcterms:modified>
</cp:coreProperties>
</file>