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219200"/>
            <a:ext cx="4267200" cy="5029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267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685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Principles of Human Anatomy and Physiology, 11e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fld id="{9E56FBF5-0995-4E0D-AD0D-F3F1E1AD7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8686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810000"/>
            <a:ext cx="8686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685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Principles of Human Anatomy and Physiology, 11e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fld id="{DAC34C33-213B-4AF4-A630-F0F538D62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6F5D-38F9-4340-96C4-58788A6CCB2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247C-64CA-48B8-978B-72E5115707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N-x-zXXVw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Baskerville Old Face" pitchFamily="18" charset="0"/>
                <a:cs typeface="Andalus" pitchFamily="18" charset="-78"/>
              </a:rPr>
              <a:t>Hair Growth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4582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Californian FB" pitchFamily="18" charset="0"/>
                <a:cs typeface="Andalus" pitchFamily="18" charset="-78"/>
              </a:rPr>
              <a:t>The hair growth cycle consists of a growing stage and a resting stage.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Californian FB" pitchFamily="18" charset="0"/>
                <a:cs typeface="Andalus" pitchFamily="18" charset="-78"/>
              </a:rPr>
              <a:t>Growth cycle = growth stage &amp; resting stage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Californian FB" pitchFamily="18" charset="0"/>
                <a:cs typeface="Andalus" pitchFamily="18" charset="-78"/>
              </a:rPr>
              <a:t>Growth stage </a:t>
            </a:r>
          </a:p>
          <a:p>
            <a:pPr lvl="3">
              <a:lnSpc>
                <a:spcPct val="80000"/>
              </a:lnSpc>
            </a:pPr>
            <a:r>
              <a:rPr lang="en-US" sz="3200" dirty="0">
                <a:latin typeface="Californian FB" pitchFamily="18" charset="0"/>
                <a:cs typeface="Andalus" pitchFamily="18" charset="-78"/>
              </a:rPr>
              <a:t> lasts for 2 to 6 years</a:t>
            </a:r>
          </a:p>
          <a:p>
            <a:pPr lvl="3">
              <a:lnSpc>
                <a:spcPct val="80000"/>
              </a:lnSpc>
            </a:pPr>
            <a:r>
              <a:rPr lang="en-US" sz="3200" dirty="0">
                <a:latin typeface="Californian FB" pitchFamily="18" charset="0"/>
                <a:cs typeface="Andalus" pitchFamily="18" charset="-78"/>
              </a:rPr>
              <a:t> matrix cells at base of hair root producing length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Californian FB" pitchFamily="18" charset="0"/>
                <a:cs typeface="Andalus" pitchFamily="18" charset="-78"/>
              </a:rPr>
              <a:t> Resting stage</a:t>
            </a:r>
          </a:p>
          <a:p>
            <a:pPr lvl="3">
              <a:lnSpc>
                <a:spcPct val="80000"/>
              </a:lnSpc>
            </a:pPr>
            <a:r>
              <a:rPr lang="en-US" sz="3200" dirty="0">
                <a:latin typeface="Californian FB" pitchFamily="18" charset="0"/>
                <a:cs typeface="Andalus" pitchFamily="18" charset="-78"/>
              </a:rPr>
              <a:t> lasts for 3 months</a:t>
            </a:r>
          </a:p>
          <a:p>
            <a:pPr lvl="3">
              <a:lnSpc>
                <a:spcPct val="80000"/>
              </a:lnSpc>
            </a:pPr>
            <a:r>
              <a:rPr lang="en-US" sz="3200" dirty="0">
                <a:latin typeface="Californian FB" pitchFamily="18" charset="0"/>
                <a:cs typeface="Andalus" pitchFamily="18" charset="-78"/>
              </a:rPr>
              <a:t>matrix cells inactive &amp; follicle atrophies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Californian FB" pitchFamily="18" charset="0"/>
                <a:cs typeface="Andalus" pitchFamily="18" charset="-78"/>
              </a:rPr>
              <a:t>Old hair falls out as growth stage begins again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Californian FB" pitchFamily="18" charset="0"/>
                <a:cs typeface="Andalus" pitchFamily="18" charset="-78"/>
              </a:rPr>
              <a:t>normal hair loss is 70 to 100 hairs per day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F5D-36F5-4526-B98F-003793B5D22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ndalus" pitchFamily="18" charset="-78"/>
                <a:cs typeface="Andalus" pitchFamily="18" charset="-78"/>
              </a:rPr>
              <a:t>Structure of Nails</a:t>
            </a:r>
            <a:r>
              <a:rPr lang="en-US" sz="3200" dirty="0"/>
              <a:t> </a:t>
            </a:r>
            <a:endParaRPr lang="en-US" dirty="0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304800"/>
            <a:ext cx="5105400" cy="6553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Tightly packed keratinized cells</a:t>
            </a:r>
          </a:p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Nail body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visible portion pink due to underlying capillaries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free edge appears white</a:t>
            </a:r>
          </a:p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Nail root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buried under skin layers</a:t>
            </a:r>
          </a:p>
          <a:p>
            <a:pPr lvl="1"/>
            <a:r>
              <a:rPr lang="en-US" dirty="0" err="1">
                <a:latin typeface="Andalus" pitchFamily="18" charset="-78"/>
                <a:cs typeface="Andalus" pitchFamily="18" charset="-78"/>
              </a:rPr>
              <a:t>lunula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is white due to thickened stratum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basale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>
                <a:latin typeface="Andalus" pitchFamily="18" charset="-78"/>
                <a:cs typeface="Andalus" pitchFamily="18" charset="-78"/>
              </a:rPr>
              <a:t>Eponychium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(cuticle)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stratum corneum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45D2D-C3BD-4ADB-B600-042BBA6E5A91}" type="slidenum">
              <a:rPr lang="en-US"/>
              <a:pPr/>
              <a:t>10</a:t>
            </a:fld>
            <a:endParaRPr lang="en-US"/>
          </a:p>
        </p:txBody>
      </p:sp>
      <p:pic>
        <p:nvPicPr>
          <p:cNvPr id="412676" name="Picture 4" descr="w0119-nc"/>
          <p:cNvPicPr>
            <a:picLocks noChangeAspect="1" noChangeArrowheads="1"/>
          </p:cNvPicPr>
          <p:nvPr/>
        </p:nvPicPr>
        <p:blipFill>
          <a:blip r:embed="rId2" cstate="print"/>
          <a:srcRect t="10905" r="75365" b="16170"/>
          <a:stretch>
            <a:fillRect/>
          </a:stretch>
        </p:blipFill>
        <p:spPr bwMode="auto">
          <a:xfrm>
            <a:off x="533400" y="1447800"/>
            <a:ext cx="3219450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sz="3200" b="1" dirty="0">
                <a:latin typeface="Andalus" pitchFamily="18" charset="-78"/>
                <a:cs typeface="Andalus" pitchFamily="18" charset="-78"/>
              </a:rPr>
              <a:t>Nail Growth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05400" y="1257300"/>
            <a:ext cx="3657600" cy="5295900"/>
          </a:xfrm>
        </p:spPr>
        <p:txBody>
          <a:bodyPr>
            <a:normAutofit/>
          </a:bodyPr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Nail matrix is below nail root -- produces growth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Cells transformed into tightly packed keratinized cells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1 mm per week</a:t>
            </a: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7B03E2-765A-400D-9C7D-D57356B426D2}" type="slidenum">
              <a:rPr lang="en-US"/>
              <a:pPr/>
              <a:t>11</a:t>
            </a:fld>
            <a:endParaRPr lang="en-US"/>
          </a:p>
        </p:txBody>
      </p:sp>
      <p:pic>
        <p:nvPicPr>
          <p:cNvPr id="413700" name="Picture 4" descr="w0119-nc"/>
          <p:cNvPicPr>
            <a:picLocks noChangeAspect="1" noChangeArrowheads="1"/>
          </p:cNvPicPr>
          <p:nvPr/>
        </p:nvPicPr>
        <p:blipFill>
          <a:blip r:embed="rId2" cstate="print"/>
          <a:srcRect l="27051"/>
          <a:stretch>
            <a:fillRect/>
          </a:stretch>
        </p:blipFill>
        <p:spPr bwMode="auto">
          <a:xfrm>
            <a:off x="228600" y="1414463"/>
            <a:ext cx="4724400" cy="300513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TYPES OF SKIN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6868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Thin skin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covers all parts of the body except for the palms and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palmar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surfaces of the digits and toes.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lacks epidermal ridges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has a sparser distribution of sensory receptors than thick skin.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Thick skin (0.6 to 4.5 mm)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covers the palms,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palmar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surfaces of the digits, and soles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features a stratum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lucidum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and thick epidermal ridges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lacks hair follicles,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arrector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pili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muscles, and sebaceous glands, and has more sweat glands than thin skin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5054-0C99-414C-A7EF-7AB2FE2B714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ndalus" pitchFamily="2" charset="-78"/>
                <a:cs typeface="Andalus" pitchFamily="2" charset="-78"/>
              </a:rPr>
              <a:t>FUNCTIONS OF SKIN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i="1" u="sng" dirty="0">
                <a:latin typeface="Andalus" pitchFamily="2" charset="-78"/>
                <a:cs typeface="Andalus" pitchFamily="2" charset="-78"/>
              </a:rPr>
              <a:t>B</a:t>
            </a:r>
            <a:r>
              <a:rPr lang="en-US" b="1" i="1" u="sng" dirty="0" smtClean="0">
                <a:latin typeface="Andalus" pitchFamily="2" charset="-78"/>
                <a:cs typeface="Andalus" pitchFamily="2" charset="-78"/>
              </a:rPr>
              <a:t>lood </a:t>
            </a:r>
            <a:r>
              <a:rPr lang="en-US" b="1" i="1" u="sng" dirty="0">
                <a:latin typeface="Andalus" pitchFamily="2" charset="-78"/>
                <a:cs typeface="Andalus" pitchFamily="2" charset="-78"/>
              </a:rPr>
              <a:t>reservoir</a:t>
            </a:r>
            <a:r>
              <a:rPr lang="en-US" b="1" u="sng" dirty="0">
                <a:latin typeface="Andalus" pitchFamily="2" charset="-78"/>
                <a:cs typeface="Andalus" pitchFamily="2" charset="-78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ndalus" pitchFamily="2" charset="-78"/>
                <a:cs typeface="Andalus" pitchFamily="2" charset="-78"/>
              </a:rPr>
              <a:t>extensive network of blood vessels</a:t>
            </a:r>
          </a:p>
          <a:p>
            <a:pPr lvl="1">
              <a:buFontTx/>
              <a:buNone/>
            </a:pPr>
            <a:endParaRPr lang="en-US" dirty="0">
              <a:latin typeface="Andalus" pitchFamily="2" charset="-78"/>
              <a:cs typeface="Andalus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i="1" u="sng" dirty="0">
                <a:latin typeface="Andalus" pitchFamily="2" charset="-78"/>
                <a:cs typeface="Andalus" pitchFamily="2" charset="-78"/>
              </a:rPr>
              <a:t>P</a:t>
            </a:r>
            <a:r>
              <a:rPr lang="en-US" b="1" i="1" u="sng" dirty="0" smtClean="0">
                <a:latin typeface="Andalus" pitchFamily="2" charset="-78"/>
                <a:cs typeface="Andalus" pitchFamily="2" charset="-78"/>
              </a:rPr>
              <a:t>rotection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- physical, chemical and biological barriers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2" charset="-78"/>
                <a:cs typeface="Andalus" pitchFamily="2" charset="-78"/>
              </a:rPr>
              <a:t>Tightly packed cells prevent 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bacterial invasion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2" charset="-78"/>
                <a:cs typeface="Andalus" pitchFamily="2" charset="-78"/>
              </a:rPr>
              <a:t>pigment 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protects somewhat against UV light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>
                <a:latin typeface="Andalus" pitchFamily="2" charset="-78"/>
                <a:cs typeface="Andalus" pitchFamily="2" charset="-78"/>
              </a:rPr>
              <a:t>Langerhans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 cells alert immune system</a:t>
            </a:r>
          </a:p>
          <a:p>
            <a:endParaRPr lang="en-US" i="1" dirty="0" smtClean="0">
              <a:latin typeface="Andalus" pitchFamily="2" charset="-78"/>
              <a:cs typeface="Andalus" pitchFamily="2" charset="-78"/>
            </a:endParaRPr>
          </a:p>
          <a:p>
            <a:pPr marL="514350" indent="-514350">
              <a:buNone/>
            </a:pPr>
            <a:r>
              <a:rPr lang="en-US" b="1" i="1" dirty="0" smtClean="0">
                <a:latin typeface="Andalus" pitchFamily="2" charset="-78"/>
                <a:cs typeface="Andalus" pitchFamily="2" charset="-78"/>
              </a:rPr>
              <a:t>3.  </a:t>
            </a:r>
            <a:r>
              <a:rPr lang="en-US" b="1" i="1" u="sng" dirty="0" err="1" smtClean="0">
                <a:latin typeface="Andalus" pitchFamily="2" charset="-78"/>
                <a:cs typeface="Andalus" pitchFamily="2" charset="-78"/>
              </a:rPr>
              <a:t>Cutaneous</a:t>
            </a:r>
            <a:r>
              <a:rPr lang="en-US" b="1" i="1" u="sng" dirty="0" smtClean="0">
                <a:latin typeface="Andalus" pitchFamily="2" charset="-78"/>
                <a:cs typeface="Andalus" pitchFamily="2" charset="-78"/>
              </a:rPr>
              <a:t> sensations</a:t>
            </a:r>
            <a:r>
              <a:rPr lang="en-US" b="1" u="sng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– detects stimuli</a:t>
            </a:r>
            <a:endParaRPr lang="en-US" dirty="0">
              <a:latin typeface="Andalus" pitchFamily="2" charset="-78"/>
              <a:cs typeface="Andalus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ndalus" pitchFamily="2" charset="-78"/>
                <a:cs typeface="Andalus" pitchFamily="2" charset="-78"/>
              </a:rPr>
              <a:t>touch, pressure, vibration, tickle, heat, cold, and pain arise in the skin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841E-EA4E-450F-8654-65BCBAEA242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ndalus" pitchFamily="18" charset="-78"/>
                <a:cs typeface="Andalus" pitchFamily="18" charset="-78"/>
                <a:hlinkClick r:id="rId2"/>
              </a:rPr>
              <a:t>FUNCTIONS OF SKIN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6868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4.  </a:t>
            </a:r>
            <a:r>
              <a:rPr lang="en-US" b="1" i="1" u="sng" dirty="0" smtClean="0">
                <a:latin typeface="Andalus" pitchFamily="18" charset="-78"/>
                <a:cs typeface="Andalus" pitchFamily="18" charset="-78"/>
              </a:rPr>
              <a:t>Synthesis </a:t>
            </a:r>
            <a:r>
              <a:rPr lang="en-US" b="1" i="1" u="sng" dirty="0">
                <a:latin typeface="Andalus" pitchFamily="18" charset="-78"/>
                <a:cs typeface="Andalus" pitchFamily="18" charset="-78"/>
              </a:rPr>
              <a:t>of Vitamin D</a:t>
            </a:r>
            <a:r>
              <a:rPr lang="en-US" b="1" u="sng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activation of a precursor molecule in the skin by UV light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enzymes in the liver and kidneys modify the activated molecule to produce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calcitriol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the most active form of vitamin D.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necessary vitamin for absorption of calcium from food in the gastrointestinal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tract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5.  </a:t>
            </a:r>
            <a:r>
              <a:rPr lang="en-US" b="1" i="1" u="sng" dirty="0" smtClean="0">
                <a:latin typeface="Andalus" pitchFamily="18" charset="-78"/>
                <a:cs typeface="Andalus" pitchFamily="18" charset="-78"/>
              </a:rPr>
              <a:t>Excretion</a:t>
            </a:r>
            <a:endParaRPr lang="en-US" b="1" u="sng" dirty="0">
              <a:latin typeface="Andalus" pitchFamily="18" charset="-78"/>
              <a:cs typeface="Andalus" pitchFamily="18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400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of water/day, small amounts salt, CO2, ammonia and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urea</a:t>
            </a:r>
          </a:p>
          <a:p>
            <a:pPr lvl="1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lvl="1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B94B-8FD8-45CE-826E-A3B97CA5569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6"/>
            </a:pPr>
            <a:r>
              <a:rPr lang="en-US" b="1" i="1" u="sng" dirty="0" smtClean="0">
                <a:latin typeface="Andalus" pitchFamily="18" charset="-78"/>
                <a:cs typeface="Andalus" pitchFamily="18" charset="-78"/>
              </a:rPr>
              <a:t>Regulation of body temperature</a:t>
            </a:r>
          </a:p>
          <a:p>
            <a:pPr marL="514350" indent="-51435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b="1" i="1" smtClean="0">
                <a:latin typeface="Andalus" pitchFamily="18" charset="-78"/>
                <a:cs typeface="Andalus" pitchFamily="18" charset="-78"/>
              </a:rPr>
              <a:t>thermoregulation)</a:t>
            </a:r>
            <a:endParaRPr lang="en-US" b="1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u="sng" dirty="0" smtClean="0">
                <a:latin typeface="Andalus" pitchFamily="18" charset="-78"/>
                <a:cs typeface="Andalus" pitchFamily="18" charset="-78"/>
              </a:rPr>
              <a:t>Perspiration &amp; its evaporation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lowers body temperature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flow of blood in the dermis is adjusted</a:t>
            </a:r>
          </a:p>
          <a:p>
            <a:pPr lvl="1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u="sng" dirty="0" smtClean="0">
                <a:latin typeface="Andalus" pitchFamily="18" charset="-78"/>
                <a:cs typeface="Andalus" pitchFamily="18" charset="-78"/>
              </a:rPr>
              <a:t>Exercise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in moderate exercise, more blood brought to surface helps lower temperature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with extreme exercise, blood is shunted to muscles and body temperature rises</a:t>
            </a: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u="sng" dirty="0" smtClean="0">
                <a:latin typeface="Andalus" pitchFamily="18" charset="-78"/>
                <a:cs typeface="Andalus" pitchFamily="18" charset="-78"/>
              </a:rPr>
              <a:t>Shivering and constriction of surface vessels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raise internal body temperature as needed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B78A-9A3C-44B7-B654-FB5BEEA59A3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Californian FB" pitchFamily="18" charset="0"/>
                <a:cs typeface="Andalus" pitchFamily="18" charset="-78"/>
              </a:rPr>
              <a:t>Both rate of growth and the replacement cycle can be altered by illness, diet, high fever, surgery, blood loss, severe emotional stress, and gender.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lifornian FB" pitchFamily="18" charset="0"/>
                <a:cs typeface="Andalus" pitchFamily="18" charset="-78"/>
              </a:rPr>
              <a:t>Chemotherapeutic agents affect the rapidly dividing hair cells resulting in hair loss.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B78A-9A3C-44B7-B654-FB5BEEA59A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Hair Color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lifornian FB" pitchFamily="18" charset="0"/>
                <a:cs typeface="Andalus" pitchFamily="18" charset="-78"/>
              </a:rPr>
              <a:t>Hair color is due primarily to the amount and type of melanin.</a:t>
            </a:r>
          </a:p>
          <a:p>
            <a:r>
              <a:rPr lang="en-US" dirty="0">
                <a:latin typeface="Californian FB" pitchFamily="18" charset="0"/>
                <a:cs typeface="Andalus" pitchFamily="18" charset="-78"/>
              </a:rPr>
              <a:t>Graying of hair occurs because of a progressive decline in </a:t>
            </a:r>
            <a:r>
              <a:rPr lang="en-US" dirty="0" err="1">
                <a:latin typeface="Californian FB" pitchFamily="18" charset="0"/>
                <a:cs typeface="Andalus" pitchFamily="18" charset="-78"/>
              </a:rPr>
              <a:t>tyrosinase</a:t>
            </a:r>
            <a:r>
              <a:rPr lang="en-US" dirty="0">
                <a:latin typeface="Californian FB" pitchFamily="18" charset="0"/>
                <a:cs typeface="Andalus" pitchFamily="18" charset="-78"/>
              </a:rPr>
              <a:t>.</a:t>
            </a:r>
          </a:p>
          <a:p>
            <a:pPr lvl="1"/>
            <a:r>
              <a:rPr lang="en-US" dirty="0">
                <a:latin typeface="Californian FB" pitchFamily="18" charset="0"/>
                <a:cs typeface="Andalus" pitchFamily="18" charset="-78"/>
              </a:rPr>
              <a:t>Dark hair contains true melanin</a:t>
            </a:r>
          </a:p>
          <a:p>
            <a:pPr lvl="1"/>
            <a:r>
              <a:rPr lang="en-US" dirty="0" smtClean="0">
                <a:latin typeface="Californian FB" pitchFamily="18" charset="0"/>
                <a:cs typeface="Andalus" pitchFamily="18" charset="-78"/>
              </a:rPr>
              <a:t>Blonde </a:t>
            </a:r>
            <a:r>
              <a:rPr lang="en-US" dirty="0">
                <a:latin typeface="Californian FB" pitchFamily="18" charset="0"/>
                <a:cs typeface="Andalus" pitchFamily="18" charset="-78"/>
              </a:rPr>
              <a:t>and red hair contain melanin with iron and sulfur added</a:t>
            </a:r>
          </a:p>
          <a:p>
            <a:pPr lvl="1"/>
            <a:r>
              <a:rPr lang="en-US" dirty="0" smtClean="0">
                <a:latin typeface="Californian FB" pitchFamily="18" charset="0"/>
                <a:cs typeface="Andalus" pitchFamily="18" charset="-78"/>
              </a:rPr>
              <a:t>Decline </a:t>
            </a:r>
            <a:r>
              <a:rPr lang="en-US" dirty="0">
                <a:latin typeface="Californian FB" pitchFamily="18" charset="0"/>
                <a:cs typeface="Andalus" pitchFamily="18" charset="-78"/>
              </a:rPr>
              <a:t>in melanin </a:t>
            </a:r>
            <a:r>
              <a:rPr lang="en-US" dirty="0" smtClean="0">
                <a:latin typeface="Californian FB" pitchFamily="18" charset="0"/>
                <a:cs typeface="Andalus" pitchFamily="18" charset="-78"/>
              </a:rPr>
              <a:t>production also contributes to graying hair.</a:t>
            </a:r>
            <a:endParaRPr lang="en-US" dirty="0">
              <a:latin typeface="Californian FB" pitchFamily="18" charset="0"/>
              <a:cs typeface="Andalus" pitchFamily="18" charset="-78"/>
            </a:endParaRPr>
          </a:p>
          <a:p>
            <a:pPr lvl="1"/>
            <a:r>
              <a:rPr lang="en-US" dirty="0">
                <a:latin typeface="Californian FB" pitchFamily="18" charset="0"/>
                <a:cs typeface="Andalus" pitchFamily="18" charset="-78"/>
              </a:rPr>
              <a:t>White hair has air bubbles in the medullary shaft</a:t>
            </a:r>
          </a:p>
          <a:p>
            <a:endParaRPr lang="en-US" dirty="0">
              <a:latin typeface="Californian FB" pitchFamily="18" charset="0"/>
              <a:cs typeface="Andalus" pitchFamily="18" charset="-78"/>
            </a:endParaRPr>
          </a:p>
          <a:p>
            <a:r>
              <a:rPr lang="en-US" dirty="0">
                <a:latin typeface="Californian FB" pitchFamily="18" charset="0"/>
                <a:cs typeface="Andalus" pitchFamily="18" charset="-78"/>
              </a:rPr>
              <a:t>Hormones influence the growth and loss of </a:t>
            </a:r>
            <a:r>
              <a:rPr lang="en-US" dirty="0" smtClean="0">
                <a:latin typeface="Californian FB" pitchFamily="18" charset="0"/>
                <a:cs typeface="Andalus" pitchFamily="18" charset="-78"/>
              </a:rPr>
              <a:t>hair.</a:t>
            </a:r>
            <a:endParaRPr lang="en-US" dirty="0">
              <a:latin typeface="Californian FB" pitchFamily="18" charset="0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B356-B572-495B-B67A-A6978C2675A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 </a:t>
            </a:r>
            <a:r>
              <a:rPr lang="en-US" sz="3600" b="1" dirty="0">
                <a:latin typeface="Andalus" pitchFamily="18" charset="-78"/>
                <a:cs typeface="Andalus" pitchFamily="18" charset="-78"/>
              </a:rPr>
              <a:t>Functions of Hair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1905000"/>
            <a:ext cx="4495800" cy="4114800"/>
          </a:xfrm>
        </p:spPr>
        <p:txBody>
          <a:bodyPr/>
          <a:lstStyle/>
          <a:p>
            <a:r>
              <a:rPr lang="en-US" dirty="0" smtClean="0">
                <a:latin typeface="Californian FB" pitchFamily="18" charset="0"/>
                <a:cs typeface="Andalus" pitchFamily="18" charset="-78"/>
              </a:rPr>
              <a:t>Prevents </a:t>
            </a:r>
            <a:r>
              <a:rPr lang="en-US" dirty="0">
                <a:latin typeface="Californian FB" pitchFamily="18" charset="0"/>
                <a:cs typeface="Andalus" pitchFamily="18" charset="-78"/>
              </a:rPr>
              <a:t>heat loss</a:t>
            </a:r>
          </a:p>
          <a:p>
            <a:r>
              <a:rPr lang="en-US" dirty="0">
                <a:latin typeface="Californian FB" pitchFamily="18" charset="0"/>
                <a:cs typeface="Andalus" pitchFamily="18" charset="-78"/>
              </a:rPr>
              <a:t>Decreases sunburn</a:t>
            </a:r>
          </a:p>
          <a:p>
            <a:r>
              <a:rPr lang="en-US" dirty="0">
                <a:latin typeface="Californian FB" pitchFamily="18" charset="0"/>
                <a:cs typeface="Andalus" pitchFamily="18" charset="-78"/>
              </a:rPr>
              <a:t>Eyelashes help protect eyes</a:t>
            </a:r>
          </a:p>
          <a:p>
            <a:r>
              <a:rPr lang="en-US" dirty="0">
                <a:latin typeface="Californian FB" pitchFamily="18" charset="0"/>
                <a:cs typeface="Andalus" pitchFamily="18" charset="-78"/>
              </a:rPr>
              <a:t>Touch receptors (hair root plexus) senses light touch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9C9E28-B419-4D31-AF58-BC8B9BE5031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Baskerville Old Face" pitchFamily="18" charset="0"/>
                <a:cs typeface="Andalus" pitchFamily="18" charset="-78"/>
              </a:rPr>
              <a:t>Glands of the Skin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7696200" cy="5029200"/>
          </a:xfrm>
        </p:spPr>
        <p:txBody>
          <a:bodyPr/>
          <a:lstStyle/>
          <a:p>
            <a:pPr>
              <a:buNone/>
            </a:pPr>
            <a:r>
              <a:rPr lang="en-US" sz="3600" i="1" dirty="0">
                <a:latin typeface="Californian FB" pitchFamily="18" charset="0"/>
                <a:cs typeface="Andalus" pitchFamily="18" charset="-78"/>
              </a:rPr>
              <a:t>Specialized exocrine glands found in dermis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>
                <a:latin typeface="Californian FB" pitchFamily="18" charset="0"/>
                <a:cs typeface="Andalus" pitchFamily="18" charset="-78"/>
              </a:rPr>
              <a:t>Sebaceous (oil) glands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err="1">
                <a:latin typeface="Californian FB" pitchFamily="18" charset="0"/>
                <a:cs typeface="Andalus" pitchFamily="18" charset="-78"/>
              </a:rPr>
              <a:t>Sudiferous</a:t>
            </a:r>
            <a:r>
              <a:rPr lang="en-US" sz="3600" dirty="0">
                <a:latin typeface="Californian FB" pitchFamily="18" charset="0"/>
                <a:cs typeface="Andalus" pitchFamily="18" charset="-78"/>
              </a:rPr>
              <a:t> (sweat) glands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err="1">
                <a:latin typeface="Californian FB" pitchFamily="18" charset="0"/>
                <a:cs typeface="Andalus" pitchFamily="18" charset="-78"/>
              </a:rPr>
              <a:t>Ceruminous</a:t>
            </a:r>
            <a:r>
              <a:rPr lang="en-US" sz="3600" dirty="0">
                <a:latin typeface="Californian FB" pitchFamily="18" charset="0"/>
                <a:cs typeface="Andalus" pitchFamily="18" charset="-78"/>
              </a:rPr>
              <a:t> (wax) glands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>
                <a:latin typeface="Californian FB" pitchFamily="18" charset="0"/>
                <a:cs typeface="Andalus" pitchFamily="18" charset="-78"/>
              </a:rPr>
              <a:t>Mammary (milk) glands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0B14-1F20-4DCA-AF32-FE4D2A27DE9E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Baskerville Old Face" pitchFamily="18" charset="0"/>
                <a:cs typeface="Andalus" pitchFamily="18" charset="-78"/>
              </a:rPr>
              <a:t>Sebaceous (oil) glands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772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>
                <a:latin typeface="Andalus" pitchFamily="18" charset="-78"/>
                <a:cs typeface="Andalus" pitchFamily="18" charset="-78"/>
              </a:rPr>
              <a:t>Sebaceous (oil) glands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are usually connected to hair follicles; they are absent in the palms and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soles.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>
                <a:latin typeface="Andalus" pitchFamily="18" charset="-78"/>
                <a:cs typeface="Andalus" pitchFamily="18" charset="-78"/>
              </a:rPr>
              <a:t>Secretory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portion of gland is located in the dermis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produce sebum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contains cholesterol, proteins, fats &amp; salts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moistens hairs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waterproofs and softens the skin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inhibits growth of bacteria &amp; fungi (ringworm)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Acne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bacterial inflammation of glands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secretions are stimulated by hormones at puberty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D53D-FB32-4C62-B930-A67A4A05C9A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latin typeface="Baskerville Old Face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Baskerville Old Face" pitchFamily="18" charset="0"/>
                <a:cs typeface="Andalus" pitchFamily="18" charset="-78"/>
              </a:rPr>
              <a:t>Sudoriferous</a:t>
            </a:r>
            <a:r>
              <a:rPr lang="en-US" b="1" dirty="0">
                <a:solidFill>
                  <a:srgbClr val="00B050"/>
                </a:solidFill>
                <a:latin typeface="Baskerville Old Face" pitchFamily="18" charset="0"/>
                <a:cs typeface="Andalus" pitchFamily="18" charset="-78"/>
              </a:rPr>
              <a:t> (sweat) glands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305800" cy="5410200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600" i="1" dirty="0" err="1">
                <a:latin typeface="Andalus" pitchFamily="18" charset="-78"/>
                <a:cs typeface="Andalus" pitchFamily="18" charset="-78"/>
              </a:rPr>
              <a:t>Eccrine</a:t>
            </a:r>
            <a:r>
              <a:rPr lang="en-US" sz="3600" i="1" dirty="0">
                <a:latin typeface="Andalus" pitchFamily="18" charset="-78"/>
                <a:cs typeface="Andalus" pitchFamily="18" charset="-78"/>
              </a:rPr>
              <a:t> sweat glands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have an extensive distribution most areas of skin</a:t>
            </a:r>
          </a:p>
          <a:p>
            <a:pPr lvl="1"/>
            <a:r>
              <a:rPr lang="en-US" sz="3600" dirty="0" err="1">
                <a:latin typeface="Andalus" pitchFamily="18" charset="-78"/>
                <a:cs typeface="Andalus" pitchFamily="18" charset="-78"/>
              </a:rPr>
              <a:t>secretory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portion is in dermis with duct to surface</a:t>
            </a:r>
          </a:p>
          <a:p>
            <a:pPr lvl="1"/>
            <a:r>
              <a:rPr lang="en-US" sz="3600" dirty="0">
                <a:latin typeface="Andalus" pitchFamily="18" charset="-78"/>
                <a:cs typeface="Andalus" pitchFamily="18" charset="-78"/>
              </a:rPr>
              <a:t>ducts terminate at pores at the surface of the epidermis.</a:t>
            </a:r>
          </a:p>
          <a:p>
            <a:pPr lvl="1"/>
            <a:r>
              <a:rPr lang="en-US" sz="3600" dirty="0">
                <a:latin typeface="Andalus" pitchFamily="18" charset="-78"/>
                <a:cs typeface="Andalus" pitchFamily="18" charset="-78"/>
              </a:rPr>
              <a:t>regulate body temperature through evaporation (perspiration)</a:t>
            </a:r>
          </a:p>
          <a:p>
            <a:pPr lvl="1"/>
            <a:r>
              <a:rPr lang="en-US" sz="3600" dirty="0">
                <a:latin typeface="Andalus" pitchFamily="18" charset="-78"/>
                <a:cs typeface="Andalus" pitchFamily="18" charset="-78"/>
              </a:rPr>
              <a:t>help eliminate wastes such as urea.</a:t>
            </a:r>
          </a:p>
          <a:p>
            <a:pPr lvl="1">
              <a:buNone/>
            </a:pPr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E67E-85A2-4000-922E-3F4D9C03C49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i="1" dirty="0" err="1" smtClean="0">
                <a:latin typeface="Andalus" pitchFamily="18" charset="-78"/>
                <a:cs typeface="Andalus" pitchFamily="18" charset="-78"/>
              </a:rPr>
              <a:t>Apocrine</a:t>
            </a:r>
            <a:r>
              <a:rPr lang="en-US" sz="3600" i="1" dirty="0" smtClean="0">
                <a:latin typeface="Andalus" pitchFamily="18" charset="-78"/>
                <a:cs typeface="Andalus" pitchFamily="18" charset="-78"/>
              </a:rPr>
              <a:t> sweat glands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are limited in distribution to the skin of the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axilla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, pubis, and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areolae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; their duct open into hair follicles.</a:t>
            </a:r>
          </a:p>
          <a:p>
            <a:pPr lvl="1"/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secretory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portion in dermis</a:t>
            </a:r>
          </a:p>
          <a:p>
            <a:pPr lvl="1"/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duct that opens onto hair follicle</a:t>
            </a:r>
          </a:p>
          <a:p>
            <a:pPr lvl="1"/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secretions are more viscous </a:t>
            </a:r>
          </a:p>
          <a:p>
            <a:pPr lvl="1"/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B78A-9A3C-44B7-B654-FB5BEEA59A3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B050"/>
                </a:solidFill>
                <a:latin typeface="Baskerville Old Face" pitchFamily="18" charset="0"/>
                <a:cs typeface="Andalus" pitchFamily="18" charset="-78"/>
              </a:rPr>
              <a:t>Ceruminous</a:t>
            </a:r>
            <a:r>
              <a:rPr lang="en-US" b="1" dirty="0">
                <a:solidFill>
                  <a:srgbClr val="00B050"/>
                </a:solidFill>
                <a:latin typeface="Baskerville Old Face" pitchFamily="18" charset="0"/>
                <a:cs typeface="Andalus" pitchFamily="18" charset="-78"/>
              </a:rPr>
              <a:t> Glands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>
                <a:latin typeface="Andalus" pitchFamily="18" charset="-78"/>
                <a:cs typeface="Andalus" pitchFamily="18" charset="-78"/>
              </a:rPr>
              <a:t>Ceruminous</a:t>
            </a:r>
            <a:r>
              <a:rPr lang="en-US" i="1" dirty="0">
                <a:latin typeface="Andalus" pitchFamily="18" charset="-78"/>
                <a:cs typeface="Andalus" pitchFamily="18" charset="-78"/>
              </a:rPr>
              <a:t> glands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are modified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sudoriferous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glands that produce a waxy substance called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cerumen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 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found in the external auditory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meatus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contains secretions of oil and wax glands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barrier for entrance of foreign bodies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An abnormal amount of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cerumen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in the external auditory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meatus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or canal can result in impaction and prevent sound waves from reaching the ear drum (Clinical Application).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A32A-F4A4-457D-9D35-B226EFEF1DB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Hair Growth</vt:lpstr>
      <vt:lpstr>Slide 2</vt:lpstr>
      <vt:lpstr>Hair Color</vt:lpstr>
      <vt:lpstr> Functions of Hair</vt:lpstr>
      <vt:lpstr>Glands of the Skin</vt:lpstr>
      <vt:lpstr>Sebaceous (oil) glands</vt:lpstr>
      <vt:lpstr> Sudoriferous (sweat) glands</vt:lpstr>
      <vt:lpstr>Slide 8</vt:lpstr>
      <vt:lpstr>Ceruminous Glands</vt:lpstr>
      <vt:lpstr>Structure of Nails </vt:lpstr>
      <vt:lpstr>Nail Growth</vt:lpstr>
      <vt:lpstr>TYPES OF SKIN</vt:lpstr>
      <vt:lpstr>FUNCTIONS OF SKIN</vt:lpstr>
      <vt:lpstr>FUNCTIONS OF SKIN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Hair Growth</dc:title>
  <dc:creator>Carol R. Andrews</dc:creator>
  <cp:lastModifiedBy>Carol R. Andrews</cp:lastModifiedBy>
  <cp:revision>1</cp:revision>
  <dcterms:created xsi:type="dcterms:W3CDTF">2019-04-18T14:07:16Z</dcterms:created>
  <dcterms:modified xsi:type="dcterms:W3CDTF">2019-04-18T14:07:50Z</dcterms:modified>
</cp:coreProperties>
</file>