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302" r:id="rId2"/>
    <p:sldId id="270" r:id="rId3"/>
    <p:sldId id="271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370" autoAdjust="0"/>
  </p:normalViewPr>
  <p:slideViewPr>
    <p:cSldViewPr>
      <p:cViewPr varScale="1">
        <p:scale>
          <a:sx n="63" d="100"/>
          <a:sy n="63" d="100"/>
        </p:scale>
        <p:origin x="-3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BC75EC-57DD-462C-9084-FEA9DC4CD9AE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ACE2F6-B94B-46EE-9A49-C560E93AD4C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9F7F77-EDFC-45A7-8822-5E40C8DBB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4617B"/>
                </a:solidFill>
              </a:rPr>
              <a:t>Lesson 2: Education Reform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29A50E-230B-449F-B945-C3ED70E6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Big Idea: </a:t>
            </a:r>
            <a:r>
              <a:rPr lang="en-US" sz="2000" dirty="0"/>
              <a:t>Reforms in public education led to a rise in national literacy and the promotion of a public education</a:t>
            </a:r>
            <a:endParaRPr lang="en-US" dirty="0"/>
          </a:p>
          <a:p>
            <a:r>
              <a:rPr lang="en-US" dirty="0"/>
              <a:t>Why It Matters Now: </a:t>
            </a:r>
            <a:r>
              <a:rPr lang="en-US" sz="2000" dirty="0"/>
              <a:t>The public education system is a foundation of the democratic ideals of American society.</a:t>
            </a:r>
            <a:endParaRPr lang="en-US" dirty="0"/>
          </a:p>
          <a:p>
            <a:r>
              <a:rPr lang="en-US" dirty="0"/>
              <a:t>Key Terms &amp; People: </a:t>
            </a:r>
            <a:r>
              <a:rPr lang="en-US" sz="2000" dirty="0"/>
              <a:t>Booker T. Washington / Tuskegee Normal &amp; Industrial Institute / W.E.B. Du </a:t>
            </a:r>
            <a:r>
              <a:rPr lang="en-US" sz="2000" dirty="0" err="1"/>
              <a:t>Bois</a:t>
            </a:r>
            <a:r>
              <a:rPr lang="en-US" sz="2000" dirty="0"/>
              <a:t> / Niagara Movement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339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971800"/>
            <a:ext cx="8229600" cy="4389120"/>
          </a:xfrm>
        </p:spPr>
        <p:txBody>
          <a:bodyPr/>
          <a:lstStyle/>
          <a:p>
            <a:r>
              <a:rPr lang="en-US" dirty="0"/>
              <a:t>I. Expanding Public Education</a:t>
            </a:r>
          </a:p>
          <a:p>
            <a:pPr lvl="1"/>
            <a:r>
              <a:rPr lang="en-US" dirty="0"/>
              <a:t>A. Schools for Children</a:t>
            </a:r>
          </a:p>
          <a:p>
            <a:pPr lvl="2"/>
            <a:r>
              <a:rPr lang="en-US" dirty="0"/>
              <a:t>1865-1895: states required 12-16 weeks of school annually</a:t>
            </a:r>
          </a:p>
          <a:p>
            <a:pPr lvl="2"/>
            <a:r>
              <a:rPr lang="en-US" dirty="0"/>
              <a:t>Applied to students 8-14</a:t>
            </a:r>
          </a:p>
          <a:p>
            <a:pPr lvl="2"/>
            <a:r>
              <a:rPr lang="en-US" dirty="0"/>
              <a:t>The Three R’s</a:t>
            </a:r>
          </a:p>
          <a:p>
            <a:pPr lvl="2"/>
            <a:r>
              <a:rPr lang="en-US" dirty="0"/>
              <a:t>Strict rules &amp; physical punishment</a:t>
            </a:r>
          </a:p>
          <a:p>
            <a:pPr lvl="2"/>
            <a:r>
              <a:rPr lang="en-US" dirty="0"/>
              <a:t>By 1900, 3,000 kindergarten’s existed</a:t>
            </a:r>
          </a:p>
          <a:p>
            <a:pPr lvl="3"/>
            <a:r>
              <a:rPr lang="en-US" dirty="0"/>
              <a:t>Added to public schools by William Torrey Harris</a:t>
            </a:r>
          </a:p>
          <a:p>
            <a:pPr lvl="2"/>
            <a:r>
              <a:rPr lang="en-US" dirty="0"/>
              <a:t>1880: 63% of whites attended, only 34% of African Americans</a:t>
            </a:r>
          </a:p>
        </p:txBody>
      </p:sp>
      <p:pic>
        <p:nvPicPr>
          <p:cNvPr id="1026" name="Picture 2" descr="Image result for 1800's public education">
            <a:extLst>
              <a:ext uri="{FF2B5EF4-FFF2-40B4-BE49-F238E27FC236}">
                <a16:creationId xmlns:a16="http://schemas.microsoft.com/office/drawing/2014/main" xmlns="" id="{3B0EBAFC-4E06-49F4-96A6-46ADE04C3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7950" y="208864"/>
            <a:ext cx="3848100" cy="276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70767"/>
            <a:ext cx="8763000" cy="5471160"/>
          </a:xfrm>
        </p:spPr>
        <p:txBody>
          <a:bodyPr/>
          <a:lstStyle/>
          <a:p>
            <a:pPr lvl="1"/>
            <a:r>
              <a:rPr lang="en-US" dirty="0"/>
              <a:t>B. The Growth of High Schools</a:t>
            </a:r>
          </a:p>
          <a:p>
            <a:pPr lvl="2"/>
            <a:r>
              <a:rPr lang="en-US" dirty="0"/>
              <a:t>Industrialization demanded tech. and managerial skill</a:t>
            </a:r>
          </a:p>
          <a:p>
            <a:pPr lvl="2"/>
            <a:r>
              <a:rPr lang="en-US" dirty="0"/>
              <a:t>1900: 500,000 + students attended</a:t>
            </a:r>
          </a:p>
          <a:p>
            <a:pPr lvl="2"/>
            <a:r>
              <a:rPr lang="en-US" dirty="0"/>
              <a:t>Courses expanded to science, civics, social studies</a:t>
            </a:r>
          </a:p>
          <a:p>
            <a:pPr lvl="2"/>
            <a:r>
              <a:rPr lang="en-US" dirty="0"/>
              <a:t>Vocational courses followed</a:t>
            </a:r>
          </a:p>
          <a:p>
            <a:pPr lvl="3"/>
            <a:r>
              <a:rPr lang="en-US" dirty="0"/>
              <a:t>Drafting, carpentry, mechanics</a:t>
            </a:r>
          </a:p>
        </p:txBody>
      </p:sp>
      <p:pic>
        <p:nvPicPr>
          <p:cNvPr id="2050" name="Picture 2" descr="Image result for high school 1900">
            <a:extLst>
              <a:ext uri="{FF2B5EF4-FFF2-40B4-BE49-F238E27FC236}">
                <a16:creationId xmlns:a16="http://schemas.microsoft.com/office/drawing/2014/main" xmlns="" id="{F3CEBC69-7813-4CDC-91C5-9D04A0437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16919" y="2971800"/>
            <a:ext cx="4881562" cy="3751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657600"/>
            <a:ext cx="8229600" cy="4389120"/>
          </a:xfrm>
        </p:spPr>
        <p:txBody>
          <a:bodyPr/>
          <a:lstStyle/>
          <a:p>
            <a:pPr lvl="1"/>
            <a:r>
              <a:rPr lang="en-US" dirty="0"/>
              <a:t>C. Racial Discrimination</a:t>
            </a:r>
          </a:p>
          <a:p>
            <a:pPr lvl="2"/>
            <a:r>
              <a:rPr lang="en-US" dirty="0"/>
              <a:t>African Americans excluded from Sec. Ed.</a:t>
            </a:r>
          </a:p>
          <a:p>
            <a:pPr lvl="2"/>
            <a:r>
              <a:rPr lang="en-US" dirty="0"/>
              <a:t>1890: fewer than 1% attended</a:t>
            </a:r>
          </a:p>
          <a:p>
            <a:pPr lvl="2"/>
            <a:r>
              <a:rPr lang="en-US" dirty="0"/>
              <a:t>Even those who went attended private school</a:t>
            </a:r>
          </a:p>
          <a:p>
            <a:pPr lvl="2"/>
            <a:r>
              <a:rPr lang="en-US" dirty="0"/>
              <a:t>Mary McLeod Bethune</a:t>
            </a:r>
          </a:p>
          <a:p>
            <a:pPr lvl="3"/>
            <a:r>
              <a:rPr lang="en-US" dirty="0"/>
              <a:t>Opened her own school</a:t>
            </a:r>
          </a:p>
          <a:p>
            <a:pPr lvl="3"/>
            <a:r>
              <a:rPr lang="en-US" dirty="0"/>
              <a:t>Given donations by Rockefeller &amp; Eleanor Roosevelt</a:t>
            </a:r>
          </a:p>
          <a:p>
            <a:pPr lvl="3"/>
            <a:r>
              <a:rPr lang="en-US" dirty="0"/>
              <a:t>Became Bethune-Cookman College</a:t>
            </a:r>
          </a:p>
        </p:txBody>
      </p:sp>
      <p:pic>
        <p:nvPicPr>
          <p:cNvPr id="3074" name="Picture 2" descr="Image result for mary mcleod bethune">
            <a:extLst>
              <a:ext uri="{FF2B5EF4-FFF2-40B4-BE49-F238E27FC236}">
                <a16:creationId xmlns:a16="http://schemas.microsoft.com/office/drawing/2014/main" xmlns="" id="{9F5BC944-22D9-4760-9D90-2FDF606FA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4075" y="514994"/>
            <a:ext cx="4895850" cy="3142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4088"/>
            <a:ext cx="8229600" cy="4389120"/>
          </a:xfrm>
        </p:spPr>
        <p:txBody>
          <a:bodyPr/>
          <a:lstStyle/>
          <a:p>
            <a:pPr lvl="1"/>
            <a:r>
              <a:rPr lang="en-US" dirty="0"/>
              <a:t>D. Education for Immigrants</a:t>
            </a:r>
          </a:p>
          <a:p>
            <a:pPr lvl="2"/>
            <a:r>
              <a:rPr lang="en-US" dirty="0"/>
              <a:t>Encouraged to attend</a:t>
            </a:r>
          </a:p>
          <a:p>
            <a:pPr lvl="2"/>
            <a:r>
              <a:rPr lang="en-US" dirty="0"/>
              <a:t>Many were “Americanized”</a:t>
            </a:r>
          </a:p>
          <a:p>
            <a:pPr lvl="2"/>
            <a:r>
              <a:rPr lang="en-US" dirty="0"/>
              <a:t>Some resented suppression of native language</a:t>
            </a:r>
          </a:p>
          <a:p>
            <a:pPr lvl="2"/>
            <a:r>
              <a:rPr lang="en-US" dirty="0"/>
              <a:t>Catholics created private schools</a:t>
            </a:r>
          </a:p>
          <a:p>
            <a:pPr lvl="2"/>
            <a:r>
              <a:rPr lang="en-US" dirty="0"/>
              <a:t>1,000’s of adults attended night school</a:t>
            </a:r>
          </a:p>
          <a:p>
            <a:pPr lvl="2"/>
            <a:r>
              <a:rPr lang="en-US" dirty="0"/>
              <a:t>Ford offered a Sociology Department</a:t>
            </a:r>
          </a:p>
          <a:p>
            <a:pPr lvl="2"/>
            <a:endParaRPr lang="en-US" dirty="0"/>
          </a:p>
        </p:txBody>
      </p:sp>
      <p:pic>
        <p:nvPicPr>
          <p:cNvPr id="4098" name="Picture 2" descr="Related image">
            <a:extLst>
              <a:ext uri="{FF2B5EF4-FFF2-40B4-BE49-F238E27FC236}">
                <a16:creationId xmlns:a16="http://schemas.microsoft.com/office/drawing/2014/main" xmlns="" id="{1862DCB1-329D-46C4-B0F0-9B12A094E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3100" y="3492502"/>
            <a:ext cx="5257800" cy="3302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92" y="3124200"/>
            <a:ext cx="8229600" cy="4389120"/>
          </a:xfrm>
        </p:spPr>
        <p:txBody>
          <a:bodyPr/>
          <a:lstStyle/>
          <a:p>
            <a:r>
              <a:rPr lang="en-US" dirty="0"/>
              <a:t>II. Expanding Higher Education</a:t>
            </a:r>
          </a:p>
          <a:p>
            <a:pPr lvl="1"/>
            <a:r>
              <a:rPr lang="en-US" dirty="0"/>
              <a:t>A. Changes in Universities</a:t>
            </a:r>
          </a:p>
          <a:p>
            <a:pPr lvl="2"/>
            <a:r>
              <a:rPr lang="en-US" dirty="0"/>
              <a:t>From 1880 – 1920 college #’s quadrupled</a:t>
            </a:r>
          </a:p>
          <a:p>
            <a:pPr lvl="2"/>
            <a:r>
              <a:rPr lang="en-US" dirty="0"/>
              <a:t>Research universities emerged</a:t>
            </a:r>
          </a:p>
          <a:p>
            <a:pPr lvl="3"/>
            <a:r>
              <a:rPr lang="en-US" dirty="0"/>
              <a:t>Language, physical science, psychology, sociology</a:t>
            </a:r>
          </a:p>
          <a:p>
            <a:pPr lvl="3"/>
            <a:r>
              <a:rPr lang="en-US" dirty="0"/>
              <a:t>Law</a:t>
            </a:r>
          </a:p>
          <a:p>
            <a:pPr lvl="3"/>
            <a:r>
              <a:rPr lang="en-US" dirty="0"/>
              <a:t>Medicine</a:t>
            </a:r>
          </a:p>
          <a:p>
            <a:pPr lvl="2"/>
            <a:r>
              <a:rPr lang="en-US" dirty="0"/>
              <a:t>Began requiring H.S. diplomas</a:t>
            </a:r>
          </a:p>
          <a:p>
            <a:pPr lvl="3"/>
            <a:r>
              <a:rPr lang="en-US" dirty="0"/>
              <a:t>Some used entrance exams</a:t>
            </a:r>
          </a:p>
        </p:txBody>
      </p:sp>
      <p:pic>
        <p:nvPicPr>
          <p:cNvPr id="5122" name="Picture 2" descr="Image result for 1900 university">
            <a:extLst>
              <a:ext uri="{FF2B5EF4-FFF2-40B4-BE49-F238E27FC236}">
                <a16:creationId xmlns:a16="http://schemas.microsoft.com/office/drawing/2014/main" xmlns="" id="{5BD32266-7B08-4E06-A562-53A1315382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632"/>
          <a:stretch/>
        </p:blipFill>
        <p:spPr bwMode="auto">
          <a:xfrm>
            <a:off x="1952625" y="152400"/>
            <a:ext cx="5238750" cy="280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2400" y="2590800"/>
            <a:ext cx="8229600" cy="4389120"/>
          </a:xfrm>
        </p:spPr>
        <p:txBody>
          <a:bodyPr/>
          <a:lstStyle/>
          <a:p>
            <a:pPr lvl="1"/>
            <a:r>
              <a:rPr lang="en-US" dirty="0"/>
              <a:t>B. Higher Education for African Americans</a:t>
            </a:r>
          </a:p>
          <a:p>
            <a:pPr lvl="2"/>
            <a:r>
              <a:rPr lang="en-US" dirty="0"/>
              <a:t>Pursued by many after the Civil War</a:t>
            </a:r>
          </a:p>
          <a:p>
            <a:pPr lvl="2"/>
            <a:r>
              <a:rPr lang="en-US" dirty="0"/>
              <a:t>1900: 3,880 attended out of 9 million</a:t>
            </a:r>
          </a:p>
          <a:p>
            <a:pPr lvl="2"/>
            <a:r>
              <a:rPr lang="en-US" dirty="0"/>
              <a:t>Booker T. Washington</a:t>
            </a:r>
          </a:p>
          <a:p>
            <a:pPr lvl="3"/>
            <a:r>
              <a:rPr lang="en-US" dirty="0"/>
              <a:t>Felt labor skills &amp; economic value would end racism</a:t>
            </a:r>
          </a:p>
          <a:p>
            <a:pPr lvl="3"/>
            <a:r>
              <a:rPr lang="en-US" dirty="0"/>
              <a:t>Created the Tuskegee Normal &amp; Industrial Institute</a:t>
            </a:r>
          </a:p>
          <a:p>
            <a:pPr lvl="2"/>
            <a:r>
              <a:rPr lang="en-US" dirty="0"/>
              <a:t>W.E.B. Du </a:t>
            </a:r>
            <a:r>
              <a:rPr lang="en-US" dirty="0" err="1"/>
              <a:t>Bois</a:t>
            </a:r>
            <a:endParaRPr lang="en-US" dirty="0"/>
          </a:p>
          <a:p>
            <a:pPr lvl="3"/>
            <a:r>
              <a:rPr lang="en-US" dirty="0"/>
              <a:t>Disagreed</a:t>
            </a:r>
          </a:p>
          <a:p>
            <a:pPr lvl="3"/>
            <a:r>
              <a:rPr lang="en-US" dirty="0"/>
              <a:t>Founded the Niagara Movement – pushed liberal arts ed. to promote educated leadership</a:t>
            </a:r>
          </a:p>
          <a:p>
            <a:pPr lvl="3"/>
            <a:r>
              <a:rPr lang="en-US" dirty="0"/>
              <a:t>Pushed for immediate inclusion</a:t>
            </a:r>
          </a:p>
        </p:txBody>
      </p:sp>
      <p:pic>
        <p:nvPicPr>
          <p:cNvPr id="6146" name="Picture 2" descr="Image result for washington and dubois">
            <a:extLst>
              <a:ext uri="{FF2B5EF4-FFF2-40B4-BE49-F238E27FC236}">
                <a16:creationId xmlns:a16="http://schemas.microsoft.com/office/drawing/2014/main" xmlns="" id="{11FB0EE4-08F8-4D8F-AC73-322BCA65D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0" y="75438"/>
            <a:ext cx="38100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673</TotalTime>
  <Words>348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Lesson 2: Education Reform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Progressivism</dc:title>
  <dc:creator>harrisb</dc:creator>
  <cp:lastModifiedBy>harrisb</cp:lastModifiedBy>
  <cp:revision>33</cp:revision>
  <dcterms:created xsi:type="dcterms:W3CDTF">2018-09-16T19:42:03Z</dcterms:created>
  <dcterms:modified xsi:type="dcterms:W3CDTF">2018-09-20T11:36:50Z</dcterms:modified>
</cp:coreProperties>
</file>