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8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86475" autoAdjust="0"/>
  </p:normalViewPr>
  <p:slideViewPr>
    <p:cSldViewPr>
      <p:cViewPr varScale="1">
        <p:scale>
          <a:sx n="49" d="100"/>
          <a:sy n="49" d="100"/>
        </p:scale>
        <p:origin x="-90" y="-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07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5F921CED-5672-4BEB-9768-3FA214C2CD1A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D222C64-12F3-4322-A3E8-0D3AC5ED868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1CED-5672-4BEB-9768-3FA214C2CD1A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22C64-12F3-4322-A3E8-0D3AC5ED86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1CED-5672-4BEB-9768-3FA214C2CD1A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22C64-12F3-4322-A3E8-0D3AC5ED86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1CED-5672-4BEB-9768-3FA214C2CD1A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22C64-12F3-4322-A3E8-0D3AC5ED86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1CED-5672-4BEB-9768-3FA214C2CD1A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22C64-12F3-4322-A3E8-0D3AC5ED86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1CED-5672-4BEB-9768-3FA214C2CD1A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22C64-12F3-4322-A3E8-0D3AC5ED868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1CED-5672-4BEB-9768-3FA214C2CD1A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22C64-12F3-4322-A3E8-0D3AC5ED868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1CED-5672-4BEB-9768-3FA214C2CD1A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22C64-12F3-4322-A3E8-0D3AC5ED86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1CED-5672-4BEB-9768-3FA214C2CD1A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22C64-12F3-4322-A3E8-0D3AC5ED86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1CED-5672-4BEB-9768-3FA214C2CD1A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22C64-12F3-4322-A3E8-0D3AC5ED86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1CED-5672-4BEB-9768-3FA214C2CD1A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22C64-12F3-4322-A3E8-0D3AC5ED86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5F921CED-5672-4BEB-9768-3FA214C2CD1A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D222C64-12F3-4322-A3E8-0D3AC5ED868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182049" y="3014667"/>
            <a:ext cx="5141152" cy="1599722"/>
          </a:xfrm>
        </p:spPr>
        <p:txBody>
          <a:bodyPr/>
          <a:lstStyle/>
          <a:p>
            <a:r>
              <a:rPr lang="en-US" dirty="0" smtClean="0"/>
              <a:t>Chapter2</a:t>
            </a:r>
            <a:br>
              <a:rPr lang="en-US" dirty="0" smtClean="0"/>
            </a:br>
            <a:r>
              <a:rPr lang="en-US" dirty="0" smtClean="0"/>
              <a:t>Economic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9669">
            <a:off x="851429" y="494147"/>
            <a:ext cx="4243031" cy="32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93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43200"/>
            <a:ext cx="8763000" cy="6400800"/>
          </a:xfrm>
        </p:spPr>
        <p:txBody>
          <a:bodyPr/>
          <a:lstStyle/>
          <a:p>
            <a:r>
              <a:rPr lang="en-US" dirty="0" smtClean="0"/>
              <a:t>II. Free Market Economy</a:t>
            </a:r>
          </a:p>
          <a:p>
            <a:pPr lvl="2"/>
            <a:r>
              <a:rPr lang="en-US" dirty="0" smtClean="0"/>
              <a:t>All three economic questions are answered by individuals and businesses. AKA capitalist economy</a:t>
            </a:r>
          </a:p>
          <a:p>
            <a:pPr lvl="1"/>
            <a:r>
              <a:rPr lang="en-US" dirty="0" smtClean="0"/>
              <a:t>I. Households and Firms</a:t>
            </a:r>
          </a:p>
          <a:p>
            <a:pPr lvl="2"/>
            <a:r>
              <a:rPr lang="en-US" dirty="0" smtClean="0"/>
              <a:t>Household: person or group in a single residence, they own the factors of production and are also consumers</a:t>
            </a:r>
          </a:p>
          <a:p>
            <a:pPr lvl="2"/>
            <a:r>
              <a:rPr lang="en-US" dirty="0" smtClean="0"/>
              <a:t>Firms: an organization that uses resources to produce goods and services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This can all be represented in a circular flow model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1" b="6504"/>
          <a:stretch/>
        </p:blipFill>
        <p:spPr bwMode="auto">
          <a:xfrm>
            <a:off x="3657600" y="164253"/>
            <a:ext cx="4953000" cy="308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04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0" r="17624"/>
          <a:stretch/>
        </p:blipFill>
        <p:spPr bwMode="auto">
          <a:xfrm>
            <a:off x="838200" y="228599"/>
            <a:ext cx="6858000" cy="638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28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400800"/>
          </a:xfrm>
        </p:spPr>
        <p:txBody>
          <a:bodyPr/>
          <a:lstStyle/>
          <a:p>
            <a:pPr marL="228600" lvl="1"/>
            <a:r>
              <a:rPr lang="en-US" dirty="0"/>
              <a:t>II. Factor and Product </a:t>
            </a:r>
            <a:r>
              <a:rPr lang="en-US" dirty="0" smtClean="0"/>
              <a:t>Markets</a:t>
            </a:r>
          </a:p>
          <a:p>
            <a:pPr marL="493776" lvl="2"/>
            <a:r>
              <a:rPr lang="en-US" dirty="0" smtClean="0"/>
              <a:t>Factor Market – This is where firms purchase factors of production from households</a:t>
            </a:r>
          </a:p>
          <a:p>
            <a:pPr marL="493776" lvl="2"/>
            <a:r>
              <a:rPr lang="en-US" dirty="0" smtClean="0"/>
              <a:t>Product Market – This is where households buy goods and services from firms</a:t>
            </a:r>
          </a:p>
          <a:p>
            <a:pPr marL="493776" lvl="2"/>
            <a:r>
              <a:rPr lang="en-US" dirty="0" smtClean="0"/>
              <a:t>This create a market that is truly circular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14600"/>
            <a:ext cx="3922265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55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819400"/>
            <a:ext cx="8610600" cy="6400800"/>
          </a:xfrm>
        </p:spPr>
        <p:txBody>
          <a:bodyPr/>
          <a:lstStyle/>
          <a:p>
            <a:r>
              <a:rPr lang="en-US" dirty="0" smtClean="0"/>
              <a:t>III. The Self-Regulating Nature of the Marketplace</a:t>
            </a:r>
          </a:p>
          <a:p>
            <a:pPr lvl="1"/>
            <a:r>
              <a:rPr lang="en-US" dirty="0" smtClean="0"/>
              <a:t>A. Self-Interest</a:t>
            </a:r>
          </a:p>
          <a:p>
            <a:pPr lvl="2"/>
            <a:r>
              <a:rPr lang="en-US" dirty="0" smtClean="0"/>
              <a:t>Buyers and sellers always consider their self interest- their own personal gain</a:t>
            </a:r>
          </a:p>
          <a:p>
            <a:pPr lvl="1"/>
            <a:r>
              <a:rPr lang="en-US" dirty="0" smtClean="0"/>
              <a:t>B. Competition</a:t>
            </a:r>
          </a:p>
          <a:p>
            <a:pPr lvl="2"/>
            <a:r>
              <a:rPr lang="en-US" dirty="0" smtClean="0"/>
              <a:t>The struggle among consumers for the dollars of consumers</a:t>
            </a:r>
          </a:p>
          <a:p>
            <a:pPr lvl="2"/>
            <a:r>
              <a:rPr lang="en-US" dirty="0" smtClean="0"/>
              <a:t>Incentives – the hope of reward or the fear of penalty</a:t>
            </a:r>
          </a:p>
          <a:p>
            <a:pPr lvl="2"/>
            <a:r>
              <a:rPr lang="en-US" dirty="0" smtClean="0"/>
              <a:t>How do we react to sales?</a:t>
            </a:r>
          </a:p>
          <a:p>
            <a:pPr lvl="1"/>
            <a:r>
              <a:rPr lang="en-US" dirty="0" smtClean="0"/>
              <a:t>C. The Invisible Hand</a:t>
            </a:r>
          </a:p>
          <a:p>
            <a:pPr lvl="2"/>
            <a:r>
              <a:rPr lang="en-US" dirty="0" smtClean="0"/>
              <a:t>Idea that the market is self-regulating…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5874"/>
            <a:ext cx="6324600" cy="256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68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077200" cy="5761125"/>
          </a:xfrm>
        </p:spPr>
        <p:txBody>
          <a:bodyPr/>
          <a:lstStyle/>
          <a:p>
            <a:r>
              <a:rPr lang="en-US" dirty="0" smtClean="0"/>
              <a:t>IV. Advantages of the Free Market</a:t>
            </a:r>
          </a:p>
          <a:p>
            <a:pPr lvl="1"/>
            <a:r>
              <a:rPr lang="en-US" dirty="0" smtClean="0"/>
              <a:t>1. economic efficiency</a:t>
            </a:r>
          </a:p>
          <a:p>
            <a:pPr lvl="2"/>
            <a:r>
              <a:rPr lang="en-US" dirty="0" smtClean="0"/>
              <a:t>Produces the goods people want, at the prices they are willing to pay</a:t>
            </a:r>
          </a:p>
          <a:p>
            <a:pPr lvl="1"/>
            <a:r>
              <a:rPr lang="en-US" dirty="0" smtClean="0"/>
              <a:t>2. economic freedom</a:t>
            </a:r>
          </a:p>
          <a:p>
            <a:pPr lvl="2"/>
            <a:r>
              <a:rPr lang="en-US" dirty="0" smtClean="0"/>
              <a:t>Work where you want, produce what you want, consume what you want</a:t>
            </a:r>
          </a:p>
          <a:p>
            <a:pPr lvl="1"/>
            <a:r>
              <a:rPr lang="en-US" dirty="0" smtClean="0"/>
              <a:t>3. economic growth</a:t>
            </a:r>
          </a:p>
          <a:p>
            <a:pPr lvl="2"/>
            <a:r>
              <a:rPr lang="en-US" dirty="0" smtClean="0"/>
              <a:t>Competition encourages innovation</a:t>
            </a:r>
          </a:p>
          <a:p>
            <a:pPr lvl="2"/>
            <a:r>
              <a:rPr lang="en-US" dirty="0" smtClean="0"/>
              <a:t>Free market encourages growth</a:t>
            </a:r>
          </a:p>
          <a:p>
            <a:pPr lvl="1"/>
            <a:r>
              <a:rPr lang="en-US" dirty="0" smtClean="0"/>
              <a:t>4. additional goals</a:t>
            </a:r>
          </a:p>
          <a:p>
            <a:pPr lvl="2"/>
            <a:r>
              <a:rPr lang="en-US" dirty="0" smtClean="0"/>
              <a:t>Wider variety of goods and services</a:t>
            </a:r>
          </a:p>
          <a:p>
            <a:pPr lvl="2"/>
            <a:r>
              <a:rPr lang="en-US" dirty="0" smtClean="0"/>
              <a:t>Consumer sovereignty- buyers decide what is produced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92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398"/>
            <a:ext cx="6248400" cy="629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3</a:t>
            </a:r>
            <a:br>
              <a:rPr lang="en-US" dirty="0" smtClean="0"/>
            </a:br>
            <a:r>
              <a:rPr lang="en-US" dirty="0" smtClean="0"/>
              <a:t>Centrally Planned Economies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47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71800"/>
            <a:ext cx="5562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400800"/>
          </a:xfrm>
        </p:spPr>
        <p:txBody>
          <a:bodyPr/>
          <a:lstStyle/>
          <a:p>
            <a:r>
              <a:rPr lang="en-US" dirty="0" smtClean="0"/>
              <a:t>I. How Central Planning Works</a:t>
            </a:r>
          </a:p>
          <a:p>
            <a:pPr lvl="2"/>
            <a:r>
              <a:rPr lang="en-US" dirty="0" smtClean="0"/>
              <a:t>The Government answers all 3 economic questions</a:t>
            </a:r>
          </a:p>
          <a:p>
            <a:pPr lvl="2"/>
            <a:r>
              <a:rPr lang="en-US" dirty="0" smtClean="0"/>
              <a:t>Government owns both land and capital</a:t>
            </a:r>
          </a:p>
          <a:p>
            <a:pPr lvl="2"/>
            <a:r>
              <a:rPr lang="en-US" dirty="0" smtClean="0"/>
              <a:t>Also owns labor by controlling where people work and their wages</a:t>
            </a:r>
          </a:p>
          <a:p>
            <a:pPr lvl="1"/>
            <a:r>
              <a:rPr lang="en-US" dirty="0" smtClean="0"/>
              <a:t>A.K.A. Command economies</a:t>
            </a:r>
          </a:p>
          <a:p>
            <a:pPr lvl="1"/>
            <a:r>
              <a:rPr lang="en-US" dirty="0" smtClean="0"/>
              <a:t>Direct contrast to free market systems</a:t>
            </a:r>
          </a:p>
          <a:p>
            <a:pPr lvl="1"/>
            <a:r>
              <a:rPr lang="en-US" dirty="0" smtClean="0"/>
              <a:t>No consumer sovereignty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32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5" y="3181350"/>
            <a:ext cx="8763000" cy="6400800"/>
          </a:xfrm>
        </p:spPr>
        <p:txBody>
          <a:bodyPr/>
          <a:lstStyle/>
          <a:p>
            <a:r>
              <a:rPr lang="en-US" dirty="0" smtClean="0"/>
              <a:t>II. Socialism and Communism</a:t>
            </a:r>
          </a:p>
          <a:p>
            <a:pPr lvl="1"/>
            <a:r>
              <a:rPr lang="en-US" dirty="0" smtClean="0"/>
              <a:t>A. Socialism</a:t>
            </a:r>
          </a:p>
          <a:p>
            <a:pPr lvl="2"/>
            <a:r>
              <a:rPr lang="en-US" dirty="0" smtClean="0"/>
              <a:t>Not a single economic system</a:t>
            </a:r>
          </a:p>
          <a:p>
            <a:pPr lvl="2"/>
            <a:r>
              <a:rPr lang="en-US" dirty="0" smtClean="0"/>
              <a:t>Believe that wealth should be evenly distributed throughout society</a:t>
            </a:r>
          </a:p>
          <a:p>
            <a:pPr lvl="2"/>
            <a:r>
              <a:rPr lang="en-US" dirty="0" smtClean="0"/>
              <a:t>This is done by the government</a:t>
            </a:r>
          </a:p>
          <a:p>
            <a:pPr lvl="2"/>
            <a:r>
              <a:rPr lang="en-US" dirty="0" smtClean="0"/>
              <a:t>Can exist with free markets</a:t>
            </a:r>
          </a:p>
          <a:p>
            <a:pPr lvl="3"/>
            <a:r>
              <a:rPr lang="en-US" dirty="0" smtClean="0"/>
              <a:t>Under “Market Socialism,” government collects taxes to redistribute wealth and provide a wide array of services and goods</a:t>
            </a:r>
          </a:p>
          <a:p>
            <a:pPr lvl="2"/>
            <a:r>
              <a:rPr lang="en-US" dirty="0" smtClean="0"/>
              <a:t>Usually seen as an intermediate stage between capitalism and communism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58674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24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52800"/>
            <a:ext cx="8839200" cy="6477000"/>
          </a:xfrm>
        </p:spPr>
        <p:txBody>
          <a:bodyPr/>
          <a:lstStyle/>
          <a:p>
            <a:pPr lvl="1"/>
            <a:r>
              <a:rPr lang="en-US" dirty="0" smtClean="0"/>
              <a:t>B. Communism</a:t>
            </a:r>
          </a:p>
          <a:p>
            <a:pPr lvl="2"/>
            <a:r>
              <a:rPr lang="en-US" dirty="0" smtClean="0"/>
              <a:t>Central government controls resources and means of production</a:t>
            </a:r>
          </a:p>
          <a:p>
            <a:pPr lvl="2"/>
            <a:r>
              <a:rPr lang="en-US" dirty="0" smtClean="0"/>
              <a:t>Central government makes all economic decisions</a:t>
            </a:r>
          </a:p>
          <a:p>
            <a:pPr lvl="2"/>
            <a:r>
              <a:rPr lang="en-US" dirty="0" smtClean="0"/>
              <a:t>Derived from the writings of Karl Marx</a:t>
            </a:r>
          </a:p>
          <a:p>
            <a:pPr lvl="3"/>
            <a:r>
              <a:rPr lang="en-US" dirty="0" smtClean="0"/>
              <a:t>Believed all value was in labor</a:t>
            </a:r>
          </a:p>
          <a:p>
            <a:pPr lvl="3"/>
            <a:r>
              <a:rPr lang="en-US" dirty="0" smtClean="0"/>
              <a:t>Under capitalism, factory owners ended up controlling that value</a:t>
            </a:r>
          </a:p>
          <a:p>
            <a:pPr lvl="3"/>
            <a:r>
              <a:rPr lang="en-US" dirty="0" smtClean="0"/>
              <a:t>Inevitable, workers would be exploited</a:t>
            </a:r>
          </a:p>
          <a:p>
            <a:pPr lvl="2"/>
            <a:r>
              <a:rPr lang="en-US" dirty="0" smtClean="0"/>
              <a:t>Could only be achieved by violent revolution and could only be maintained by an authoritarian government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"/>
            <a:ext cx="5276850" cy="327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9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477000"/>
          </a:xfrm>
        </p:spPr>
        <p:txBody>
          <a:bodyPr/>
          <a:lstStyle/>
          <a:p>
            <a:r>
              <a:rPr lang="en-US" dirty="0" smtClean="0"/>
              <a:t>III. Two Communist Economies</a:t>
            </a:r>
          </a:p>
          <a:p>
            <a:pPr lvl="1"/>
            <a:r>
              <a:rPr lang="en-US" dirty="0" smtClean="0"/>
              <a:t>A. The Soviet Union</a:t>
            </a:r>
          </a:p>
          <a:p>
            <a:pPr lvl="2"/>
            <a:r>
              <a:rPr lang="en-US" dirty="0" smtClean="0"/>
              <a:t>1917 Bolshevik Revolution – instills communism in Russia</a:t>
            </a:r>
          </a:p>
          <a:p>
            <a:pPr lvl="2"/>
            <a:r>
              <a:rPr lang="en-US" dirty="0" smtClean="0"/>
              <a:t>Lead by Vladimir Lenin</a:t>
            </a:r>
          </a:p>
          <a:p>
            <a:pPr lvl="2"/>
            <a:r>
              <a:rPr lang="en-US" dirty="0" smtClean="0"/>
              <a:t>He would be followed by Joseph Stalin</a:t>
            </a:r>
          </a:p>
          <a:p>
            <a:pPr lvl="2"/>
            <a:r>
              <a:rPr lang="en-US" dirty="0" smtClean="0"/>
              <a:t>Focused on heavy industry and military strength</a:t>
            </a:r>
          </a:p>
          <a:p>
            <a:pPr lvl="3"/>
            <a:r>
              <a:rPr lang="en-US" dirty="0" smtClean="0"/>
              <a:t>Created shortages and poor quality in consumer goods</a:t>
            </a:r>
          </a:p>
          <a:p>
            <a:pPr lvl="3"/>
            <a:r>
              <a:rPr lang="en-US" dirty="0" smtClean="0"/>
              <a:t>The same happened in agriculture</a:t>
            </a:r>
          </a:p>
          <a:p>
            <a:pPr lvl="2"/>
            <a:r>
              <a:rPr lang="en-US" dirty="0" smtClean="0"/>
              <a:t>The Soviet Union would fall and collapse by 1991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29000"/>
            <a:ext cx="6400800" cy="322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67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41440" cy="1442674"/>
          </a:xfrm>
        </p:spPr>
        <p:txBody>
          <a:bodyPr/>
          <a:lstStyle/>
          <a:p>
            <a:r>
              <a:rPr lang="en-US" dirty="0" smtClean="0"/>
              <a:t>Section 1</a:t>
            </a:r>
            <a:br>
              <a:rPr lang="en-US" dirty="0" smtClean="0"/>
            </a:br>
            <a:r>
              <a:rPr lang="en-US" dirty="0" smtClean="0"/>
              <a:t>Answering the Three Economic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7467600" cy="3951337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4" y="2590800"/>
            <a:ext cx="8961153" cy="353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84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799"/>
            <a:ext cx="53340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477000"/>
          </a:xfrm>
        </p:spPr>
        <p:txBody>
          <a:bodyPr/>
          <a:lstStyle/>
          <a:p>
            <a:pPr lvl="1"/>
            <a:r>
              <a:rPr lang="en-US" dirty="0" smtClean="0"/>
              <a:t>B. China</a:t>
            </a:r>
          </a:p>
          <a:p>
            <a:pPr lvl="2"/>
            <a:r>
              <a:rPr lang="en-US" dirty="0" smtClean="0"/>
              <a:t>Also adopted communism after a revolution</a:t>
            </a:r>
          </a:p>
          <a:p>
            <a:pPr lvl="2"/>
            <a:r>
              <a:rPr lang="en-US" dirty="0" smtClean="0"/>
              <a:t>Every aspect of the economy was controlled</a:t>
            </a:r>
          </a:p>
          <a:p>
            <a:pPr lvl="2"/>
            <a:r>
              <a:rPr lang="en-US" dirty="0" smtClean="0"/>
              <a:t>Even created communes in the 1950’s</a:t>
            </a:r>
          </a:p>
          <a:p>
            <a:pPr lvl="2"/>
            <a:r>
              <a:rPr lang="en-US" dirty="0" smtClean="0"/>
              <a:t>Provided more freedoms in the 1970’s and saw economic growth</a:t>
            </a:r>
          </a:p>
          <a:p>
            <a:pPr lvl="2"/>
            <a:r>
              <a:rPr lang="en-US" dirty="0" smtClean="0"/>
              <a:t>This trend is still continuing today.</a:t>
            </a:r>
          </a:p>
        </p:txBody>
      </p:sp>
    </p:spTree>
    <p:extLst>
      <p:ext uri="{BB962C8B-B14F-4D97-AF65-F5344CB8AC3E}">
        <p14:creationId xmlns:p14="http://schemas.microsoft.com/office/powerpoint/2010/main" val="78949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839200" cy="6553200"/>
          </a:xfrm>
        </p:spPr>
        <p:txBody>
          <a:bodyPr/>
          <a:lstStyle/>
          <a:p>
            <a:r>
              <a:rPr lang="en-US" dirty="0" smtClean="0"/>
              <a:t>IV. Disadvantages of Centrally Planned Economies</a:t>
            </a:r>
          </a:p>
          <a:p>
            <a:pPr lvl="1"/>
            <a:r>
              <a:rPr lang="en-US" dirty="0" smtClean="0"/>
              <a:t>1. Economic </a:t>
            </a:r>
            <a:r>
              <a:rPr lang="en-US" dirty="0"/>
              <a:t>E</a:t>
            </a:r>
            <a:r>
              <a:rPr lang="en-US" dirty="0" smtClean="0"/>
              <a:t>fficiency</a:t>
            </a:r>
          </a:p>
          <a:p>
            <a:pPr lvl="2"/>
            <a:r>
              <a:rPr lang="en-US" dirty="0" smtClean="0"/>
              <a:t>Workers lack incentive to be faster or more productive</a:t>
            </a:r>
          </a:p>
          <a:p>
            <a:pPr lvl="1"/>
            <a:r>
              <a:rPr lang="en-US" dirty="0" smtClean="0"/>
              <a:t>2. Economic Freedom</a:t>
            </a:r>
          </a:p>
          <a:p>
            <a:pPr lvl="2"/>
            <a:r>
              <a:rPr lang="en-US" dirty="0" smtClean="0"/>
              <a:t>There is very little. In some cases governments (Stalin’s Russia) even slaughtered millions to enforce their plans</a:t>
            </a:r>
          </a:p>
          <a:p>
            <a:pPr lvl="1"/>
            <a:r>
              <a:rPr lang="en-US" dirty="0" smtClean="0"/>
              <a:t>3. Economic Growth</a:t>
            </a:r>
          </a:p>
          <a:p>
            <a:pPr lvl="2"/>
            <a:r>
              <a:rPr lang="en-US" dirty="0" smtClean="0"/>
              <a:t>No rewards for innovation and a discouragement toward growth</a:t>
            </a:r>
          </a:p>
          <a:p>
            <a:pPr lvl="2"/>
            <a:r>
              <a:rPr lang="en-US" dirty="0" smtClean="0"/>
              <a:t>No incentive for entrepreneurship</a:t>
            </a:r>
          </a:p>
          <a:p>
            <a:pPr lvl="1"/>
            <a:r>
              <a:rPr lang="en-US" dirty="0" smtClean="0"/>
              <a:t>4. Economic Equity</a:t>
            </a:r>
          </a:p>
          <a:p>
            <a:pPr lvl="2"/>
            <a:r>
              <a:rPr lang="en-US" dirty="0" smtClean="0"/>
              <a:t>Wide gap between those in control and the workforce</a:t>
            </a:r>
          </a:p>
          <a:p>
            <a:pPr lvl="1"/>
            <a:r>
              <a:rPr lang="en-US" dirty="0" smtClean="0"/>
              <a:t>5. Additional Goals</a:t>
            </a:r>
          </a:p>
          <a:p>
            <a:pPr lvl="2"/>
            <a:r>
              <a:rPr lang="en-US" dirty="0" smtClean="0"/>
              <a:t>Guarantees jobs and income</a:t>
            </a:r>
          </a:p>
          <a:p>
            <a:pPr lvl="2"/>
            <a:r>
              <a:rPr lang="en-US" dirty="0" smtClean="0"/>
              <a:t>Government can jumpstart industries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13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57137"/>
            <a:ext cx="59055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4</a:t>
            </a:r>
            <a:br>
              <a:rPr lang="en-US" dirty="0" smtClean="0"/>
            </a:br>
            <a:r>
              <a:rPr lang="en-US" dirty="0" smtClean="0"/>
              <a:t>Mixed Economies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96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477000"/>
          </a:xfrm>
        </p:spPr>
        <p:txBody>
          <a:bodyPr/>
          <a:lstStyle/>
          <a:p>
            <a:r>
              <a:rPr lang="en-US" dirty="0" smtClean="0"/>
              <a:t>I. </a:t>
            </a:r>
            <a:r>
              <a:rPr lang="en-US" smtClean="0"/>
              <a:t>The Rise </a:t>
            </a:r>
            <a:r>
              <a:rPr lang="en-US" dirty="0" smtClean="0"/>
              <a:t>of Mixed Economies</a:t>
            </a:r>
          </a:p>
          <a:p>
            <a:pPr lvl="1"/>
            <a:r>
              <a:rPr lang="en-US" sz="2000" dirty="0" smtClean="0"/>
              <a:t>A. Reasons for Government Involvement</a:t>
            </a:r>
          </a:p>
          <a:p>
            <a:pPr lvl="2"/>
            <a:r>
              <a:rPr lang="en-US" dirty="0" smtClean="0"/>
              <a:t>These are reasons why people feel laissez faire economics do not work</a:t>
            </a:r>
          </a:p>
          <a:p>
            <a:pPr lvl="3"/>
            <a:r>
              <a:rPr lang="en-US" sz="2000" dirty="0" smtClean="0"/>
              <a:t>1. The needs of modern society cannot be met in the marketplace</a:t>
            </a:r>
          </a:p>
          <a:p>
            <a:pPr lvl="3"/>
            <a:r>
              <a:rPr lang="en-US" sz="2000" dirty="0" smtClean="0"/>
              <a:t>2. Markets cannot ensure benefits for all society’s members where government can</a:t>
            </a:r>
          </a:p>
          <a:p>
            <a:pPr lvl="3"/>
            <a:r>
              <a:rPr lang="en-US" sz="2000" dirty="0" smtClean="0"/>
              <a:t>3. Governments help to protect private property</a:t>
            </a:r>
          </a:p>
          <a:p>
            <a:pPr lvl="3"/>
            <a:r>
              <a:rPr lang="en-US" sz="2000" dirty="0" smtClean="0"/>
              <a:t>4. Governments try to ensure that marketplace exchanges are fair</a:t>
            </a:r>
          </a:p>
          <a:p>
            <a:pPr lvl="2"/>
            <a:r>
              <a:rPr lang="en-US" dirty="0" smtClean="0"/>
              <a:t>Today… no pure free market economies and no pure command economies</a:t>
            </a:r>
          </a:p>
          <a:p>
            <a:pPr lvl="3"/>
            <a:r>
              <a:rPr lang="en-US" sz="2000" dirty="0" smtClean="0"/>
              <a:t>Today we mostly have mixed economies</a:t>
            </a:r>
          </a:p>
        </p:txBody>
      </p:sp>
    </p:spTree>
    <p:extLst>
      <p:ext uri="{BB962C8B-B14F-4D97-AF65-F5344CB8AC3E}">
        <p14:creationId xmlns:p14="http://schemas.microsoft.com/office/powerpoint/2010/main" val="15045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09650"/>
            <a:ext cx="5562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7467600" cy="3951337"/>
          </a:xfrm>
        </p:spPr>
        <p:txBody>
          <a:bodyPr/>
          <a:lstStyle/>
          <a:p>
            <a:pPr marL="228600" lvl="1"/>
            <a:r>
              <a:rPr lang="en-US" dirty="0"/>
              <a:t>B. Balancing Needs and </a:t>
            </a:r>
            <a:r>
              <a:rPr lang="en-US" dirty="0" smtClean="0"/>
              <a:t>Freedom</a:t>
            </a:r>
          </a:p>
          <a:p>
            <a:pPr marL="493776" lvl="2"/>
            <a:r>
              <a:rPr lang="en-US" dirty="0" smtClean="0"/>
              <a:t>Priorities must be evaluated by society</a:t>
            </a:r>
          </a:p>
          <a:p>
            <a:pPr marL="493776" lvl="2"/>
            <a:r>
              <a:rPr lang="en-US" dirty="0" smtClean="0"/>
              <a:t>Opportunity cost vs. goals?</a:t>
            </a:r>
          </a:p>
          <a:p>
            <a:pPr marL="493776" lvl="2"/>
            <a:r>
              <a:rPr lang="en-US" dirty="0" smtClean="0"/>
              <a:t>Mixed economies find themselves in many heated debates over these issues.</a:t>
            </a:r>
          </a:p>
          <a:p>
            <a:pPr marL="493776"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80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592577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3951337"/>
          </a:xfrm>
        </p:spPr>
        <p:txBody>
          <a:bodyPr/>
          <a:lstStyle/>
          <a:p>
            <a:r>
              <a:rPr lang="en-US" dirty="0" smtClean="0"/>
              <a:t>II. Circular Flow Model of a Mixed Economy</a:t>
            </a:r>
          </a:p>
          <a:p>
            <a:pPr lvl="1"/>
            <a:r>
              <a:rPr lang="en-US" dirty="0" smtClean="0"/>
              <a:t>A. Government in the Factor Market</a:t>
            </a:r>
          </a:p>
          <a:p>
            <a:pPr lvl="2"/>
            <a:r>
              <a:rPr lang="en-US" dirty="0" smtClean="0"/>
              <a:t>Governments purchase land, labor, and capital</a:t>
            </a:r>
          </a:p>
          <a:p>
            <a:pPr lvl="2"/>
            <a:r>
              <a:rPr lang="en-US" dirty="0" smtClean="0"/>
              <a:t>US government = 2.7 million employees at $152.2 billion per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871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19136"/>
            <a:ext cx="5334000" cy="366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267200"/>
            <a:ext cx="7467600" cy="3951337"/>
          </a:xfrm>
        </p:spPr>
        <p:txBody>
          <a:bodyPr/>
          <a:lstStyle/>
          <a:p>
            <a:pPr lvl="1"/>
            <a:r>
              <a:rPr lang="en-US" dirty="0" smtClean="0"/>
              <a:t>B. Government in the Product Market</a:t>
            </a:r>
          </a:p>
          <a:p>
            <a:pPr lvl="2"/>
            <a:r>
              <a:rPr lang="en-US" dirty="0" smtClean="0"/>
              <a:t>Governments purchase goods and services</a:t>
            </a:r>
          </a:p>
          <a:p>
            <a:pPr lvl="2"/>
            <a:r>
              <a:rPr lang="en-US" dirty="0" smtClean="0"/>
              <a:t>Usually, these are made from private firms</a:t>
            </a:r>
          </a:p>
          <a:p>
            <a:pPr lvl="2"/>
            <a:r>
              <a:rPr lang="en-US" dirty="0" smtClean="0"/>
              <a:t>Provide goods and services through these purchases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607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7467600" cy="3951337"/>
          </a:xfrm>
        </p:spPr>
        <p:txBody>
          <a:bodyPr/>
          <a:lstStyle/>
          <a:p>
            <a:pPr lvl="1"/>
            <a:r>
              <a:rPr lang="en-US" dirty="0" smtClean="0"/>
              <a:t>C. Transferring Money</a:t>
            </a:r>
          </a:p>
          <a:p>
            <a:pPr lvl="2"/>
            <a:r>
              <a:rPr lang="en-US" dirty="0" smtClean="0"/>
              <a:t>Governments collect taxes from households</a:t>
            </a:r>
          </a:p>
          <a:p>
            <a:pPr lvl="2"/>
            <a:r>
              <a:rPr lang="en-US" dirty="0" smtClean="0"/>
              <a:t>This can be transferred to businesses or individuals</a:t>
            </a:r>
          </a:p>
          <a:p>
            <a:pPr lvl="3"/>
            <a:r>
              <a:rPr lang="en-US" sz="2000" dirty="0" smtClean="0"/>
              <a:t>Bailouts / healthcare</a:t>
            </a:r>
          </a:p>
          <a:p>
            <a:pPr lvl="3"/>
            <a:r>
              <a:rPr lang="en-US" sz="2000" dirty="0" smtClean="0"/>
              <a:t>Social Security is an example. It is the greatest expenditure of the Federal Government</a:t>
            </a: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67056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933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74" y="3124200"/>
            <a:ext cx="8763000" cy="4191000"/>
          </a:xfrm>
        </p:spPr>
        <p:txBody>
          <a:bodyPr/>
          <a:lstStyle/>
          <a:p>
            <a:r>
              <a:rPr lang="en-US" dirty="0" smtClean="0"/>
              <a:t>III. Comparing Mixed Economies</a:t>
            </a:r>
          </a:p>
          <a:p>
            <a:pPr lvl="1"/>
            <a:r>
              <a:rPr lang="en-US" dirty="0" smtClean="0"/>
              <a:t>A. Mixed Economies Where Government Intervention Dominates</a:t>
            </a:r>
          </a:p>
          <a:p>
            <a:pPr lvl="2"/>
            <a:r>
              <a:rPr lang="en-US" dirty="0" smtClean="0"/>
              <a:t>N. Korea / Soviet Union</a:t>
            </a:r>
          </a:p>
          <a:p>
            <a:pPr lvl="3"/>
            <a:r>
              <a:rPr lang="en-US" sz="2000" dirty="0" smtClean="0"/>
              <a:t>- Gov’t owns all property and economic output</a:t>
            </a:r>
          </a:p>
          <a:p>
            <a:pPr lvl="3"/>
            <a:r>
              <a:rPr lang="en-US" sz="2000" dirty="0" smtClean="0"/>
              <a:t>- Nearly all imports from other countries are banned</a:t>
            </a:r>
          </a:p>
          <a:p>
            <a:pPr lvl="3"/>
            <a:r>
              <a:rPr lang="en-US" sz="2000" dirty="0" smtClean="0"/>
              <a:t>- Goods and services from foreign countries are prohibited</a:t>
            </a:r>
          </a:p>
          <a:p>
            <a:pPr lvl="2"/>
            <a:r>
              <a:rPr lang="en-US" dirty="0" smtClean="0"/>
              <a:t>China is moving away from this</a:t>
            </a:r>
          </a:p>
          <a:p>
            <a:pPr lvl="3"/>
            <a:r>
              <a:rPr lang="en-US" sz="2000" dirty="0" smtClean="0"/>
              <a:t>Going through an Economic Transition</a:t>
            </a:r>
          </a:p>
          <a:p>
            <a:pPr lvl="3"/>
            <a:r>
              <a:rPr lang="en-US" sz="2000" dirty="0" smtClean="0"/>
              <a:t>It is currently privatizing state-owned firms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5867400" cy="298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7968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324600"/>
          </a:xfrm>
        </p:spPr>
        <p:txBody>
          <a:bodyPr/>
          <a:lstStyle/>
          <a:p>
            <a:pPr lvl="1"/>
            <a:r>
              <a:rPr lang="en-US" dirty="0" smtClean="0"/>
              <a:t>B. Mixed Economies Where the Free Market System Dominates</a:t>
            </a:r>
          </a:p>
          <a:p>
            <a:pPr lvl="2"/>
            <a:r>
              <a:rPr lang="en-US" dirty="0" smtClean="0"/>
              <a:t>Hong Kong</a:t>
            </a:r>
          </a:p>
          <a:p>
            <a:pPr lvl="3"/>
            <a:r>
              <a:rPr lang="en-US" sz="2000" dirty="0" smtClean="0"/>
              <a:t>Once under British Control, now Chinese, but with an agreement to have a free market system</a:t>
            </a:r>
          </a:p>
          <a:p>
            <a:pPr lvl="3"/>
            <a:r>
              <a:rPr lang="en-US" sz="2000" dirty="0" smtClean="0"/>
              <a:t>The private sector is the most dominant</a:t>
            </a:r>
          </a:p>
          <a:p>
            <a:pPr lvl="3"/>
            <a:r>
              <a:rPr lang="en-US" sz="2000" dirty="0" smtClean="0"/>
              <a:t>Government rarely interferes</a:t>
            </a:r>
          </a:p>
          <a:p>
            <a:pPr lvl="3"/>
            <a:r>
              <a:rPr lang="en-US" sz="2000" dirty="0" smtClean="0"/>
              <a:t>Highly receptive to foreign investment with no trade barriers</a:t>
            </a:r>
          </a:p>
          <a:p>
            <a:pPr lvl="3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00350"/>
            <a:ext cx="76962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53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7924800" cy="5532525"/>
          </a:xfrm>
        </p:spPr>
        <p:txBody>
          <a:bodyPr/>
          <a:lstStyle/>
          <a:p>
            <a:r>
              <a:rPr lang="en-US" dirty="0" smtClean="0"/>
              <a:t>A. Three Key Economic Questions</a:t>
            </a:r>
          </a:p>
          <a:p>
            <a:pPr lvl="1"/>
            <a:r>
              <a:rPr lang="en-US" dirty="0"/>
              <a:t>1. What goods and services should be produced?</a:t>
            </a:r>
          </a:p>
          <a:p>
            <a:pPr lvl="1"/>
            <a:r>
              <a:rPr lang="en-US" dirty="0" smtClean="0"/>
              <a:t>2</a:t>
            </a:r>
            <a:r>
              <a:rPr lang="en-US" dirty="0"/>
              <a:t>. How should these goods and services be produced?</a:t>
            </a:r>
          </a:p>
          <a:p>
            <a:pPr lvl="1"/>
            <a:r>
              <a:rPr lang="en-US" dirty="0" smtClean="0"/>
              <a:t>3</a:t>
            </a:r>
            <a:r>
              <a:rPr lang="en-US" dirty="0"/>
              <a:t>. Who consumes these goods and services?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Economic System – “the structure of methods and principles a society uses to produce and distribute goods and services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9718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22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477000"/>
          </a:xfrm>
        </p:spPr>
        <p:txBody>
          <a:bodyPr/>
          <a:lstStyle/>
          <a:p>
            <a:r>
              <a:rPr lang="en-US" dirty="0" smtClean="0"/>
              <a:t>IV. The United States Economy</a:t>
            </a:r>
          </a:p>
          <a:p>
            <a:pPr lvl="1"/>
            <a:r>
              <a:rPr lang="en-US" dirty="0" smtClean="0"/>
              <a:t>A. Government Intervention</a:t>
            </a:r>
          </a:p>
          <a:p>
            <a:pPr lvl="2"/>
            <a:r>
              <a:rPr lang="en-US" dirty="0" smtClean="0"/>
              <a:t>Government plays a substantial role in this “free market economy”</a:t>
            </a:r>
          </a:p>
          <a:p>
            <a:pPr lvl="2"/>
            <a:r>
              <a:rPr lang="en-US" dirty="0" smtClean="0"/>
              <a:t>Marketplace operates with a degree of government regulation</a:t>
            </a:r>
          </a:p>
          <a:p>
            <a:pPr lvl="2"/>
            <a:r>
              <a:rPr lang="en-US" dirty="0" smtClean="0"/>
              <a:t>This is a highly debated issue</a:t>
            </a:r>
          </a:p>
          <a:p>
            <a:pPr lvl="1"/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52650"/>
            <a:ext cx="4572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064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24400"/>
            <a:ext cx="7467600" cy="3951337"/>
          </a:xfrm>
        </p:spPr>
        <p:txBody>
          <a:bodyPr/>
          <a:lstStyle/>
          <a:p>
            <a:pPr lvl="1"/>
            <a:r>
              <a:rPr lang="en-US" dirty="0" smtClean="0"/>
              <a:t>B. Economic Freedom</a:t>
            </a:r>
          </a:p>
          <a:p>
            <a:pPr lvl="2"/>
            <a:r>
              <a:rPr lang="en-US" dirty="0" smtClean="0"/>
              <a:t>US = high level of economic freedom</a:t>
            </a:r>
          </a:p>
          <a:p>
            <a:pPr lvl="2"/>
            <a:r>
              <a:rPr lang="en-US" dirty="0" smtClean="0"/>
              <a:t>Foreign investment is encouraged</a:t>
            </a:r>
          </a:p>
          <a:p>
            <a:pPr lvl="2"/>
            <a:r>
              <a:rPr lang="en-US" dirty="0" smtClean="0"/>
              <a:t>Free trade and banking are rarely restricted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086600" cy="410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435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763000" cy="504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6172200"/>
          </a:xfrm>
        </p:spPr>
        <p:txBody>
          <a:bodyPr/>
          <a:lstStyle/>
          <a:p>
            <a:pPr lvl="1"/>
            <a:r>
              <a:rPr lang="en-US" dirty="0" smtClean="0"/>
              <a:t>Factor Payments – The income people receive in return for supplying factors of production</a:t>
            </a:r>
          </a:p>
          <a:p>
            <a:pPr lvl="2"/>
            <a:r>
              <a:rPr lang="en-US" dirty="0" smtClean="0"/>
              <a:t>Rent, wages, or interest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Profit – The amount of money a business receives in excess of its expenses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80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974" y="129540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5257800" cy="6400800"/>
          </a:xfrm>
        </p:spPr>
        <p:txBody>
          <a:bodyPr>
            <a:normAutofit/>
          </a:bodyPr>
          <a:lstStyle/>
          <a:p>
            <a:r>
              <a:rPr lang="en-US" dirty="0" smtClean="0"/>
              <a:t>B. Economic Goals and Societal Values</a:t>
            </a:r>
          </a:p>
          <a:p>
            <a:pPr lvl="1"/>
            <a:r>
              <a:rPr lang="en-US" dirty="0" smtClean="0"/>
              <a:t>1. Economic Efficiency</a:t>
            </a:r>
          </a:p>
          <a:p>
            <a:pPr lvl="2"/>
            <a:r>
              <a:rPr lang="en-US" dirty="0" smtClean="0"/>
              <a:t>Societies try to maximize what they can produce considering the resources they have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2. Economic Freedom</a:t>
            </a:r>
          </a:p>
          <a:p>
            <a:pPr lvl="2"/>
            <a:r>
              <a:rPr lang="en-US" dirty="0" smtClean="0"/>
              <a:t>We buy what we can pay for, work where we want, own property, and become entrepreneurs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3. Economic Security</a:t>
            </a:r>
          </a:p>
          <a:p>
            <a:pPr lvl="2"/>
            <a:r>
              <a:rPr lang="en-US" dirty="0" smtClean="0"/>
              <a:t>Avoiding uncertainty. </a:t>
            </a:r>
          </a:p>
          <a:p>
            <a:pPr lvl="2"/>
            <a:r>
              <a:rPr lang="en-US" dirty="0" smtClean="0"/>
              <a:t>Will goods and services be available when necessary?</a:t>
            </a:r>
          </a:p>
          <a:p>
            <a:pPr lvl="2"/>
            <a:r>
              <a:rPr lang="en-US" dirty="0" smtClean="0"/>
              <a:t>Governments often provide safety nets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36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309" y="457200"/>
            <a:ext cx="5074691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4876800" cy="655320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4. Economic </a:t>
            </a:r>
            <a:r>
              <a:rPr lang="en-US" dirty="0" smtClean="0"/>
              <a:t>Equity</a:t>
            </a:r>
          </a:p>
          <a:p>
            <a:pPr lvl="2"/>
            <a:r>
              <a:rPr lang="en-US" dirty="0" smtClean="0"/>
              <a:t>Could also be called economic fairness</a:t>
            </a:r>
          </a:p>
          <a:p>
            <a:pPr lvl="2"/>
            <a:r>
              <a:rPr lang="en-US" dirty="0" smtClean="0"/>
              <a:t>What regulates the production vs. the consumption of an individual?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5. Economic </a:t>
            </a:r>
            <a:r>
              <a:rPr lang="en-US" dirty="0" smtClean="0"/>
              <a:t>Growth</a:t>
            </a:r>
          </a:p>
          <a:p>
            <a:pPr lvl="2"/>
            <a:r>
              <a:rPr lang="en-US" dirty="0" smtClean="0"/>
              <a:t>A nation’s economy must grow with its population</a:t>
            </a:r>
          </a:p>
          <a:p>
            <a:pPr lvl="2"/>
            <a:r>
              <a:rPr lang="en-US" dirty="0" smtClean="0"/>
              <a:t>This allows for an increased standard of living</a:t>
            </a:r>
          </a:p>
          <a:p>
            <a:pPr lvl="2"/>
            <a:r>
              <a:rPr lang="en-US" dirty="0" smtClean="0"/>
              <a:t>Innovation accelerates this process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6. Goals in Conflict</a:t>
            </a:r>
          </a:p>
          <a:p>
            <a:pPr lvl="2"/>
            <a:r>
              <a:rPr lang="en-US" dirty="0" smtClean="0"/>
              <a:t>Environment, employment, industry, etc. etc. etc.</a:t>
            </a:r>
          </a:p>
          <a:p>
            <a:pPr lvl="2"/>
            <a:r>
              <a:rPr lang="en-US" dirty="0" smtClean="0"/>
              <a:t>Striving for one goal may keep a nation from achieving another</a:t>
            </a:r>
          </a:p>
          <a:p>
            <a:pPr lvl="2"/>
            <a:r>
              <a:rPr lang="en-US" dirty="0" smtClean="0"/>
              <a:t>All nations must prioritize their economic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4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6324600"/>
          </a:xfrm>
        </p:spPr>
        <p:txBody>
          <a:bodyPr/>
          <a:lstStyle/>
          <a:p>
            <a:r>
              <a:rPr lang="en-US" dirty="0" smtClean="0"/>
              <a:t>C. Traditional Economies</a:t>
            </a:r>
          </a:p>
          <a:p>
            <a:pPr lvl="1"/>
            <a:r>
              <a:rPr lang="en-US" dirty="0" smtClean="0"/>
              <a:t>Relies on habit, custom, and ritual to answer the 3 questions</a:t>
            </a:r>
          </a:p>
          <a:p>
            <a:pPr lvl="1"/>
            <a:r>
              <a:rPr lang="en-US" dirty="0" smtClean="0"/>
              <a:t>Revolves around the family unit</a:t>
            </a:r>
          </a:p>
          <a:p>
            <a:pPr lvl="1"/>
            <a:r>
              <a:rPr lang="en-US" dirty="0" smtClean="0"/>
              <a:t>Usually found in small or close communities</a:t>
            </a:r>
          </a:p>
          <a:p>
            <a:pPr lvl="1"/>
            <a:r>
              <a:rPr lang="en-US" dirty="0" smtClean="0"/>
              <a:t>Successful if they meet their needs</a:t>
            </a:r>
          </a:p>
          <a:p>
            <a:pPr lvl="2"/>
            <a:r>
              <a:rPr lang="en-US" dirty="0" smtClean="0"/>
              <a:t>However, there are few mechanisms in place to deal with disaster</a:t>
            </a:r>
          </a:p>
          <a:p>
            <a:pPr lvl="1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59012"/>
            <a:ext cx="5105400" cy="384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4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2:</a:t>
            </a:r>
            <a:br>
              <a:rPr lang="en-US" dirty="0" smtClean="0"/>
            </a:br>
            <a:r>
              <a:rPr lang="en-US" dirty="0" smtClean="0"/>
              <a:t>The Free Market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2286000"/>
            <a:ext cx="8409459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97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5837325"/>
          </a:xfrm>
        </p:spPr>
        <p:txBody>
          <a:bodyPr/>
          <a:lstStyle/>
          <a:p>
            <a:r>
              <a:rPr lang="en-US" dirty="0" smtClean="0"/>
              <a:t>I. Why Markets Exist</a:t>
            </a:r>
          </a:p>
          <a:p>
            <a:pPr lvl="2"/>
            <a:r>
              <a:rPr lang="en-US" dirty="0" smtClean="0"/>
              <a:t>Market – Any arrangement where buyers and sellers exchange things</a:t>
            </a:r>
          </a:p>
          <a:p>
            <a:pPr lvl="1"/>
            <a:r>
              <a:rPr lang="en-US" dirty="0" smtClean="0"/>
              <a:t>A. Specialization</a:t>
            </a:r>
          </a:p>
          <a:p>
            <a:pPr lvl="2"/>
            <a:r>
              <a:rPr lang="en-US" dirty="0" smtClean="0"/>
              <a:t>The concentration of the productive efforts of individuals and businesses on a limited number of activities</a:t>
            </a:r>
          </a:p>
          <a:p>
            <a:pPr lvl="2"/>
            <a:r>
              <a:rPr lang="en-US" dirty="0" smtClean="0"/>
              <a:t>Leads to efficient use of land, labor, and capital</a:t>
            </a:r>
          </a:p>
          <a:p>
            <a:pPr lvl="1"/>
            <a:r>
              <a:rPr lang="en-US" dirty="0" smtClean="0"/>
              <a:t>B. Buying and Selling</a:t>
            </a:r>
          </a:p>
          <a:p>
            <a:pPr lvl="2"/>
            <a:r>
              <a:rPr lang="en-US" dirty="0" smtClean="0"/>
              <a:t>The mechanism that allows us to exchange what we produce and buy what we want</a:t>
            </a:r>
          </a:p>
          <a:p>
            <a:pPr lvl="2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91272"/>
            <a:ext cx="6705600" cy="304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30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</Template>
  <TotalTime>356</TotalTime>
  <Words>1339</Words>
  <Application>Microsoft Office PowerPoint</Application>
  <PresentationFormat>On-screen Show (4:3)</PresentationFormat>
  <Paragraphs>185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Sketchbook</vt:lpstr>
      <vt:lpstr>Chapter2 Economic Systems</vt:lpstr>
      <vt:lpstr>Section 1 Answering the Three Economic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2: The Free Market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3 Centrally Planned Economies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4 Mixed Economies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Chapter2 Economic Systems</dc:title>
  <dc:creator>Harris Family</dc:creator>
  <cp:lastModifiedBy>Harris Family</cp:lastModifiedBy>
  <cp:revision>29</cp:revision>
  <dcterms:created xsi:type="dcterms:W3CDTF">2015-02-11T04:05:54Z</dcterms:created>
  <dcterms:modified xsi:type="dcterms:W3CDTF">2016-01-29T01:24:00Z</dcterms:modified>
</cp:coreProperties>
</file>