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6" r:id="rId1"/>
    <p:sldMasterId id="2147483808" r:id="rId2"/>
    <p:sldMasterId id="2147483810" r:id="rId3"/>
    <p:sldMasterId id="2147483812" r:id="rId4"/>
    <p:sldMasterId id="2147483814" r:id="rId5"/>
    <p:sldMasterId id="2147483816" r:id="rId6"/>
    <p:sldMasterId id="2147483818" r:id="rId7"/>
    <p:sldMasterId id="2147483820" r:id="rId8"/>
    <p:sldMasterId id="2147483822" r:id="rId9"/>
    <p:sldMasterId id="2147483824" r:id="rId10"/>
    <p:sldMasterId id="2147483826" r:id="rId11"/>
    <p:sldMasterId id="2147483832" r:id="rId12"/>
    <p:sldMasterId id="2147483834" r:id="rId13"/>
    <p:sldMasterId id="2147483838" r:id="rId14"/>
    <p:sldMasterId id="2147483842" r:id="rId15"/>
    <p:sldMasterId id="2147483850" r:id="rId16"/>
    <p:sldMasterId id="2147483854" r:id="rId17"/>
  </p:sldMasterIdLst>
  <p:notesMasterIdLst>
    <p:notesMasterId r:id="rId49"/>
  </p:notesMasterIdLst>
  <p:sldIdLst>
    <p:sldId id="387" r:id="rId18"/>
    <p:sldId id="431" r:id="rId19"/>
    <p:sldId id="388" r:id="rId20"/>
    <p:sldId id="389" r:id="rId21"/>
    <p:sldId id="390" r:id="rId22"/>
    <p:sldId id="391" r:id="rId23"/>
    <p:sldId id="392" r:id="rId24"/>
    <p:sldId id="393" r:id="rId25"/>
    <p:sldId id="430" r:id="rId26"/>
    <p:sldId id="394" r:id="rId27"/>
    <p:sldId id="427" r:id="rId28"/>
    <p:sldId id="395" r:id="rId29"/>
    <p:sldId id="396" r:id="rId30"/>
    <p:sldId id="397" r:id="rId31"/>
    <p:sldId id="398" r:id="rId32"/>
    <p:sldId id="399" r:id="rId33"/>
    <p:sldId id="400" r:id="rId34"/>
    <p:sldId id="401" r:id="rId35"/>
    <p:sldId id="402" r:id="rId36"/>
    <p:sldId id="405" r:id="rId37"/>
    <p:sldId id="406" r:id="rId38"/>
    <p:sldId id="407" r:id="rId39"/>
    <p:sldId id="408" r:id="rId40"/>
    <p:sldId id="409" r:id="rId41"/>
    <p:sldId id="411" r:id="rId42"/>
    <p:sldId id="412" r:id="rId43"/>
    <p:sldId id="428" r:id="rId44"/>
    <p:sldId id="413" r:id="rId45"/>
    <p:sldId id="414" r:id="rId46"/>
    <p:sldId id="415" r:id="rId47"/>
    <p:sldId id="4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3404" autoAdjust="0"/>
  </p:normalViewPr>
  <p:slideViewPr>
    <p:cSldViewPr snapToGrid="0">
      <p:cViewPr varScale="1">
        <p:scale>
          <a:sx n="83" d="100"/>
          <a:sy n="83" d="100"/>
        </p:scale>
        <p:origin x="1464" y="72"/>
      </p:cViewPr>
      <p:guideLst>
        <p:guide orient="horz" pos="2160"/>
        <p:guide pos="2880"/>
      </p:guideLst>
    </p:cSldViewPr>
  </p:slideViewPr>
  <p:notesTextViewPr>
    <p:cViewPr>
      <p:scale>
        <a:sx n="3" d="2"/>
        <a:sy n="3" d="2"/>
      </p:scale>
      <p:origin x="0" y="0"/>
    </p:cViewPr>
  </p:notesTextViewPr>
  <p:sorterViewPr>
    <p:cViewPr>
      <p:scale>
        <a:sx n="66" d="100"/>
        <a:sy n="66" d="100"/>
      </p:scale>
      <p:origin x="0" y="9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12/22/2015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8.UN03 Connecting the concepts, question 1</a:t>
            </a:r>
            <a:endParaRPr lang="en-US" dirty="0">
              <a:latin typeface="Times New Roman"/>
              <a:cs typeface="Times New Roman"/>
            </a:endParaRPr>
          </a:p>
        </p:txBody>
      </p:sp>
    </p:spTree>
    <p:extLst>
      <p:ext uri="{BB962C8B-B14F-4D97-AF65-F5344CB8AC3E}">
        <p14:creationId xmlns:p14="http://schemas.microsoft.com/office/powerpoint/2010/main" val="188222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8.19-1</a:t>
            </a:r>
            <a:r>
              <a:rPr lang="en-US" dirty="0" smtClean="0">
                <a:latin typeface="Times New Roman"/>
                <a:cs typeface="Times New Roman"/>
              </a:rPr>
              <a:t>-2 </a:t>
            </a:r>
            <a:r>
              <a:rPr lang="en-US" dirty="0">
                <a:latin typeface="Times New Roman"/>
                <a:cs typeface="Times New Roman"/>
              </a:rPr>
              <a:t>Preparation of a karyotype from a blood sample (part 1,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47294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8.19-1</a:t>
            </a:r>
            <a:r>
              <a:rPr lang="en-US" dirty="0" smtClean="0">
                <a:latin typeface="Times New Roman"/>
                <a:cs typeface="Times New Roman"/>
              </a:rPr>
              <a:t>-3 </a:t>
            </a:r>
            <a:r>
              <a:rPr lang="en-US" dirty="0">
                <a:latin typeface="Times New Roman"/>
                <a:cs typeface="Times New Roman"/>
              </a:rPr>
              <a:t>Preparation of a karyotype from a blood sample (part 1,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176068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8.19</a:t>
            </a:r>
            <a:r>
              <a:rPr lang="en-US" dirty="0" smtClean="0">
                <a:latin typeface="Times New Roman"/>
                <a:cs typeface="Times New Roman"/>
              </a:rPr>
              <a:t>-</a:t>
            </a:r>
            <a:r>
              <a:rPr lang="en-US" dirty="0">
                <a:latin typeface="Times New Roman"/>
                <a:cs typeface="Times New Roman"/>
              </a:rPr>
              <a:t>2</a:t>
            </a:r>
            <a:r>
              <a:rPr lang="en-US" dirty="0" smtClean="0">
                <a:latin typeface="Times New Roman"/>
                <a:cs typeface="Times New Roman"/>
              </a:rPr>
              <a:t> </a:t>
            </a:r>
            <a:r>
              <a:rPr lang="en-US" dirty="0">
                <a:latin typeface="Times New Roman"/>
                <a:cs typeface="Times New Roman"/>
              </a:rPr>
              <a:t>Preparation of a karyotype from a blood sample (part 2</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200447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8.19</a:t>
            </a:r>
            <a:r>
              <a:rPr lang="en-US" dirty="0" smtClean="0">
                <a:latin typeface="Times New Roman"/>
                <a:cs typeface="Times New Roman"/>
              </a:rPr>
              <a:t>-</a:t>
            </a:r>
            <a:r>
              <a:rPr lang="en-US" dirty="0">
                <a:latin typeface="Times New Roman"/>
                <a:cs typeface="Times New Roman"/>
              </a:rPr>
              <a:t>3</a:t>
            </a:r>
            <a:r>
              <a:rPr lang="en-US" dirty="0" smtClean="0">
                <a:latin typeface="Times New Roman"/>
                <a:cs typeface="Times New Roman"/>
              </a:rPr>
              <a:t> </a:t>
            </a:r>
            <a:r>
              <a:rPr lang="en-US" dirty="0">
                <a:latin typeface="Times New Roman"/>
                <a:cs typeface="Times New Roman"/>
              </a:rPr>
              <a:t>Preparation of a karyotype from a blood sample (part 3</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23367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If you have several hundred students or more in your class, it is likely that at least one of your students has a sibling with Down syndrome. The authors note that overall, about one in every 700 babies are born with Down syndrome.</a:t>
            </a:r>
          </a:p>
          <a:p>
            <a:r>
              <a:rPr lang="en-US" sz="1200" kern="1200" dirty="0" smtClean="0">
                <a:solidFill>
                  <a:schemeClr val="tx1"/>
                </a:solidFill>
                <a:latin typeface="Times New Roman" charset="0"/>
                <a:ea typeface="ＭＳ Ｐゴシック" charset="-128"/>
                <a:cs typeface="ＭＳ Ｐゴシック" charset="-128"/>
              </a:rPr>
              <a:t>• The National Down Syndrome Society has a website at www.ndss.org. It is a wonderful resource.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Applying the Concept of Non-Disjunction to Trisomy</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17</a:t>
            </a:fld>
            <a:endParaRPr lang="en-US"/>
          </a:p>
        </p:txBody>
      </p:sp>
    </p:spTree>
    <p:extLst>
      <p:ext uri="{BB962C8B-B14F-4D97-AF65-F5344CB8AC3E}">
        <p14:creationId xmlns:p14="http://schemas.microsoft.com/office/powerpoint/2010/main" val="29941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If you have several hundred students or more in your class, it is likely that at least one of your students has a sibling with Down syndrome. The authors note that overall, about one in every 700 babies are born with Down syndrome.</a:t>
            </a:r>
          </a:p>
          <a:p>
            <a:r>
              <a:rPr lang="en-US" sz="1200" kern="1200" dirty="0" smtClean="0">
                <a:solidFill>
                  <a:schemeClr val="tx1"/>
                </a:solidFill>
                <a:latin typeface="Times New Roman" charset="0"/>
                <a:ea typeface="ＭＳ Ｐゴシック" charset="-128"/>
                <a:cs typeface="ＭＳ Ｐゴシック" charset="-128"/>
              </a:rPr>
              <a:t>• The National Down Syndrome Society has a website at www.ndss.org. It is a wonderful resource.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Applying the Concept of Non-Disjunction to Trisomy</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18</a:t>
            </a:fld>
            <a:endParaRPr lang="en-US"/>
          </a:p>
        </p:txBody>
      </p:sp>
    </p:spTree>
    <p:extLst>
      <p:ext uri="{BB962C8B-B14F-4D97-AF65-F5344CB8AC3E}">
        <p14:creationId xmlns:p14="http://schemas.microsoft.com/office/powerpoint/2010/main" val="46500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8.20a-0 A karyotype showing </a:t>
            </a:r>
            <a:r>
              <a:rPr lang="en-US" smtClean="0">
                <a:latin typeface="Times New Roman"/>
                <a:cs typeface="Times New Roman"/>
              </a:rPr>
              <a:t>trisomy 21 </a:t>
            </a:r>
            <a:r>
              <a:rPr lang="en-US" dirty="0" smtClean="0">
                <a:latin typeface="Times New Roman"/>
                <a:cs typeface="Times New Roman"/>
              </a:rPr>
              <a:t>and an individual with Down syndrome</a:t>
            </a:r>
            <a:endParaRPr lang="en-US" dirty="0">
              <a:latin typeface="Times New Roman"/>
              <a:cs typeface="Times New Roman"/>
            </a:endParaRPr>
          </a:p>
        </p:txBody>
      </p:sp>
    </p:spTree>
    <p:extLst>
      <p:ext uri="{BB962C8B-B14F-4D97-AF65-F5344CB8AC3E}">
        <p14:creationId xmlns:p14="http://schemas.microsoft.com/office/powerpoint/2010/main" val="280122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8.20b Maternal age and incidence of Down syndrome</a:t>
            </a:r>
            <a:endParaRPr lang="en-US" dirty="0">
              <a:latin typeface="Times New Roman"/>
              <a:cs typeface="Times New Roman"/>
            </a:endParaRPr>
          </a:p>
        </p:txBody>
      </p:sp>
    </p:spTree>
    <p:extLst>
      <p:ext uri="{BB962C8B-B14F-4D97-AF65-F5344CB8AC3E}">
        <p14:creationId xmlns:p14="http://schemas.microsoft.com/office/powerpoint/2010/main" val="213317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 syndromes related to human sexuality are not the result of abnormalities in sex chromosome number. Androgen insensitivity syndrome produces sterile males who possess mostly female sex characteristics. People with this condition are genetically male but have bodies that fail to respond to male sex hormones. The National Institutes of Health website “Genetics Home Reference” can provide additional details about this and most genetic disorders at http://ghr.nlm.nih.gov.</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296282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 syndromes related to human sexuality are not the result of abnormalities in sex chromosome number. Androgen insensitivity syndrome produces sterile males who possess mostly female sex characteristics. People with this condition are genetically male but have bodies that fail to respond to male sex hormones. The National Institutes of Health website “Genetics Home Reference” can provide additional details about this and most genetic disorders at http://ghr.nlm.nih.gov.</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22</a:t>
            </a:fld>
            <a:endParaRPr lang="en-US"/>
          </a:p>
        </p:txBody>
      </p:sp>
    </p:spTree>
    <p:extLst>
      <p:ext uri="{BB962C8B-B14F-4D97-AF65-F5344CB8AC3E}">
        <p14:creationId xmlns:p14="http://schemas.microsoft.com/office/powerpoint/2010/main" val="22369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be confused by the term nondisjunction. But simply put, it is an error in the sorting of chromosomes during mitosis or meiosis.</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3</a:t>
            </a:fld>
            <a:endParaRPr lang="en-US"/>
          </a:p>
        </p:txBody>
      </p:sp>
    </p:spTree>
    <p:extLst>
      <p:ext uri="{BB962C8B-B14F-4D97-AF65-F5344CB8AC3E}">
        <p14:creationId xmlns:p14="http://schemas.microsoft.com/office/powerpoint/2010/main" val="3435680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Table 8.21 Abnormalities of sex chromosome number in humans</a:t>
            </a:r>
            <a:endParaRPr lang="en-US" dirty="0">
              <a:latin typeface="Times New Roman"/>
              <a:cs typeface="Times New Roman"/>
            </a:endParaRPr>
          </a:p>
        </p:txBody>
      </p:sp>
    </p:spTree>
    <p:extLst>
      <p:ext uri="{BB962C8B-B14F-4D97-AF65-F5344CB8AC3E}">
        <p14:creationId xmlns:p14="http://schemas.microsoft.com/office/powerpoint/2010/main" val="59158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In general, flowering plants are more likely to form new species through polyploidy than animals, because unlike most animals, many flowering plants can fertilize themselves.</a:t>
            </a:r>
          </a:p>
          <a:p>
            <a:r>
              <a:rPr lang="en-US" sz="1200" kern="1200" dirty="0" smtClean="0">
                <a:solidFill>
                  <a:schemeClr val="tx1"/>
                </a:solidFill>
                <a:latin typeface="Times New Roman" charset="0"/>
                <a:ea typeface="ＭＳ Ｐゴシック" charset="-128"/>
                <a:cs typeface="ＭＳ Ｐゴシック" charset="-128"/>
              </a:rPr>
              <a:t>• The gray tree frog, which is found over most of the eastern half of the United States, from Florida and Texas to Ontario and Maine, consists of two species: </a:t>
            </a:r>
            <a:r>
              <a:rPr lang="en-US" sz="1200" i="1" kern="1200" dirty="0" err="1" smtClean="0">
                <a:solidFill>
                  <a:schemeClr val="tx1"/>
                </a:solidFill>
                <a:latin typeface="Times New Roman" charset="0"/>
                <a:ea typeface="ＭＳ Ｐゴシック" charset="-128"/>
                <a:cs typeface="ＭＳ Ｐゴシック" charset="-128"/>
              </a:rPr>
              <a:t>Hyla</a:t>
            </a:r>
            <a:r>
              <a:rPr lang="en-US" sz="1200" i="1" kern="1200" dirty="0" smtClean="0">
                <a:solidFill>
                  <a:schemeClr val="tx1"/>
                </a:solidFill>
                <a:latin typeface="Times New Roman" charset="0"/>
                <a:ea typeface="ＭＳ Ｐゴシック" charset="-128"/>
                <a:cs typeface="ＭＳ Ｐゴシック" charset="-128"/>
              </a:rPr>
              <a:t> </a:t>
            </a:r>
            <a:r>
              <a:rPr lang="en-US" sz="1200" i="1" kern="1200" dirty="0" err="1" smtClean="0">
                <a:solidFill>
                  <a:schemeClr val="tx1"/>
                </a:solidFill>
                <a:latin typeface="Times New Roman" charset="0"/>
                <a:ea typeface="ＭＳ Ｐゴシック" charset="-128"/>
                <a:cs typeface="ＭＳ Ｐゴシック" charset="-128"/>
              </a:rPr>
              <a:t>chrysoscelis</a:t>
            </a:r>
            <a:r>
              <a:rPr lang="en-US" sz="1200" kern="1200" dirty="0" smtClean="0">
                <a:solidFill>
                  <a:schemeClr val="tx1"/>
                </a:solidFill>
                <a:latin typeface="Times New Roman" charset="0"/>
                <a:ea typeface="ＭＳ Ｐゴシック" charset="-128"/>
                <a:cs typeface="ＭＳ Ｐゴシック" charset="-128"/>
              </a:rPr>
              <a:t>, which is diploid, and </a:t>
            </a:r>
            <a:r>
              <a:rPr lang="en-US" sz="1200" i="1" kern="1200" dirty="0" err="1" smtClean="0">
                <a:solidFill>
                  <a:schemeClr val="tx1"/>
                </a:solidFill>
                <a:latin typeface="Times New Roman" charset="0"/>
                <a:ea typeface="ＭＳ Ｐゴシック" charset="-128"/>
                <a:cs typeface="ＭＳ Ｐゴシック" charset="-128"/>
              </a:rPr>
              <a:t>Hyla</a:t>
            </a:r>
            <a:r>
              <a:rPr lang="en-US" sz="1200" i="1" kern="1200" dirty="0" smtClean="0">
                <a:solidFill>
                  <a:schemeClr val="tx1"/>
                </a:solidFill>
                <a:latin typeface="Times New Roman" charset="0"/>
                <a:ea typeface="ＭＳ Ｐゴシック" charset="-128"/>
                <a:cs typeface="ＭＳ Ｐゴシック" charset="-128"/>
              </a:rPr>
              <a:t> </a:t>
            </a:r>
            <a:r>
              <a:rPr lang="en-US" sz="1200" i="1" kern="1200" dirty="0" err="1" smtClean="0">
                <a:solidFill>
                  <a:schemeClr val="tx1"/>
                </a:solidFill>
                <a:latin typeface="Times New Roman" charset="0"/>
                <a:ea typeface="ＭＳ Ｐゴシック" charset="-128"/>
                <a:cs typeface="ＭＳ Ｐゴシック" charset="-128"/>
              </a:rPr>
              <a:t>versicolor</a:t>
            </a:r>
            <a:r>
              <a:rPr lang="en-US" sz="1200" kern="1200" dirty="0" smtClean="0">
                <a:solidFill>
                  <a:schemeClr val="tx1"/>
                </a:solidFill>
                <a:latin typeface="Times New Roman" charset="0"/>
                <a:ea typeface="ＭＳ Ｐゴシック" charset="-128"/>
                <a:cs typeface="ＭＳ Ｐゴシック" charset="-128"/>
              </a:rPr>
              <a:t>, which is </a:t>
            </a:r>
            <a:r>
              <a:rPr lang="en-US" sz="1200" kern="1200" dirty="0" err="1" smtClean="0">
                <a:solidFill>
                  <a:schemeClr val="tx1"/>
                </a:solidFill>
                <a:latin typeface="Times New Roman" charset="0"/>
                <a:ea typeface="ＭＳ Ｐゴシック" charset="-128"/>
                <a:cs typeface="ＭＳ Ｐゴシック" charset="-128"/>
              </a:rPr>
              <a:t>tetraploid</a:t>
            </a:r>
            <a:r>
              <a:rPr lang="en-US" sz="1200" kern="1200" dirty="0" smtClean="0">
                <a:solidFill>
                  <a:schemeClr val="tx1"/>
                </a:solidFill>
                <a:latin typeface="Times New Roman" charset="0"/>
                <a:ea typeface="ＭＳ Ｐゴシック" charset="-128"/>
                <a:cs typeface="ＭＳ Ｐゴシック" charset="-128"/>
              </a:rPr>
              <a:t>. The two species cannot be distinguished, except by the number of chromosomes in their cells. The </a:t>
            </a:r>
            <a:r>
              <a:rPr lang="en-US" sz="1200" kern="1200" dirty="0" err="1" smtClean="0">
                <a:solidFill>
                  <a:schemeClr val="tx1"/>
                </a:solidFill>
                <a:latin typeface="Times New Roman" charset="0"/>
                <a:ea typeface="ＭＳ Ｐゴシック" charset="-128"/>
                <a:cs typeface="ＭＳ Ｐゴシック" charset="-128"/>
              </a:rPr>
              <a:t>tetraploid</a:t>
            </a:r>
            <a:r>
              <a:rPr lang="en-US" sz="1200" kern="1200" dirty="0" smtClean="0">
                <a:solidFill>
                  <a:schemeClr val="tx1"/>
                </a:solidFill>
                <a:latin typeface="Times New Roman" charset="0"/>
                <a:ea typeface="ＭＳ Ｐゴシック" charset="-128"/>
                <a:cs typeface="ＭＳ Ｐゴシック" charset="-128"/>
              </a:rPr>
              <a:t> species is thought to have been formed by an error in meiosis, similar to that frequently seen in plants.</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24</a:t>
            </a:fld>
            <a:endParaRPr lang="en-US"/>
          </a:p>
        </p:txBody>
      </p:sp>
    </p:spTree>
    <p:extLst>
      <p:ext uri="{BB962C8B-B14F-4D97-AF65-F5344CB8AC3E}">
        <p14:creationId xmlns:p14="http://schemas.microsoft.com/office/powerpoint/2010/main" val="130456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Challenge students to create a simple sentence and then modify that sentence to represent (a) a deletion, (b) a duplication, and (c) an inversion as an analogy to these changes to a chromosome.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2279294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Challenge students to create a simple sentence and then modify that sentence to represent (a) a deletion, (b) a duplication, and (c) an inversion as an analogy to these changes to a chromosome.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26</a:t>
            </a:fld>
            <a:endParaRPr lang="en-US"/>
          </a:p>
        </p:txBody>
      </p:sp>
    </p:spTree>
    <p:extLst>
      <p:ext uri="{BB962C8B-B14F-4D97-AF65-F5344CB8AC3E}">
        <p14:creationId xmlns:p14="http://schemas.microsoft.com/office/powerpoint/2010/main" val="1526305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Challenge students to create a simple sentence and then modify that sentence to represent (a) a deletion, (b) a duplication, and (c) an inversion as an analogy to these changes to a chromosome.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28</a:t>
            </a:fld>
            <a:endParaRPr lang="en-US"/>
          </a:p>
        </p:txBody>
      </p:sp>
    </p:spTree>
    <p:extLst>
      <p:ext uri="{BB962C8B-B14F-4D97-AF65-F5344CB8AC3E}">
        <p14:creationId xmlns:p14="http://schemas.microsoft.com/office/powerpoint/2010/main" val="21927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Challenge students to create a simple sentence and then modify that sentence to represent (a) a deletion, (b) a duplication, and (c) an inversion as an analogy to these changes to a chromosome.</a:t>
            </a: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29</a:t>
            </a:fld>
            <a:endParaRPr lang="en-US"/>
          </a:p>
        </p:txBody>
      </p:sp>
    </p:spTree>
    <p:extLst>
      <p:ext uri="{BB962C8B-B14F-4D97-AF65-F5344CB8AC3E}">
        <p14:creationId xmlns:p14="http://schemas.microsoft.com/office/powerpoint/2010/main" val="338669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8.23a-0 Alterations of chromosome structure</a:t>
            </a:r>
            <a:endParaRPr lang="en-US" dirty="0">
              <a:latin typeface="Times New Roman"/>
              <a:cs typeface="Times New Roman"/>
            </a:endParaRPr>
          </a:p>
        </p:txBody>
      </p:sp>
    </p:spTree>
    <p:extLst>
      <p:ext uri="{BB962C8B-B14F-4D97-AF65-F5344CB8AC3E}">
        <p14:creationId xmlns:p14="http://schemas.microsoft.com/office/powerpoint/2010/main" val="272270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8.23a</a:t>
            </a:r>
            <a:r>
              <a:rPr lang="en-US" dirty="0" smtClean="0">
                <a:latin typeface="Times New Roman"/>
                <a:cs typeface="Times New Roman"/>
              </a:rPr>
              <a:t>-2 </a:t>
            </a:r>
            <a:r>
              <a:rPr lang="en-US" dirty="0">
                <a:latin typeface="Times New Roman"/>
                <a:cs typeface="Times New Roman"/>
              </a:rPr>
              <a:t>Alterations of chromosome structure (part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906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8.18-1-1 Nondisjunction in meiosis I (part 1, step 1)</a:t>
            </a:r>
            <a:endParaRPr lang="en-US" dirty="0">
              <a:latin typeface="Times New Roman"/>
              <a:cs typeface="Times New Roman"/>
            </a:endParaRPr>
          </a:p>
        </p:txBody>
      </p:sp>
    </p:spTree>
    <p:extLst>
      <p:ext uri="{BB962C8B-B14F-4D97-AF65-F5344CB8AC3E}">
        <p14:creationId xmlns:p14="http://schemas.microsoft.com/office/powerpoint/2010/main" val="29388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8.18-1</a:t>
            </a:r>
            <a:r>
              <a:rPr lang="en-US" dirty="0" smtClean="0">
                <a:latin typeface="Times New Roman"/>
                <a:cs typeface="Times New Roman"/>
              </a:rPr>
              <a:t>-2 </a:t>
            </a:r>
            <a:r>
              <a:rPr lang="en-US" dirty="0">
                <a:latin typeface="Times New Roman"/>
                <a:cs typeface="Times New Roman"/>
              </a:rPr>
              <a:t>Nondisjunction in meiosis I (part 1,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10384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8.18-1</a:t>
            </a:r>
            <a:r>
              <a:rPr lang="en-US" dirty="0" smtClean="0">
                <a:latin typeface="Times New Roman"/>
                <a:cs typeface="Times New Roman"/>
              </a:rPr>
              <a:t>-3 </a:t>
            </a:r>
            <a:r>
              <a:rPr lang="en-US" dirty="0">
                <a:latin typeface="Times New Roman"/>
                <a:cs typeface="Times New Roman"/>
              </a:rPr>
              <a:t>Nondisjunction in meiosis I (part 1,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54587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8.18-2</a:t>
            </a:r>
            <a:r>
              <a:rPr lang="en-US" dirty="0" smtClean="0">
                <a:latin typeface="Times New Roman"/>
                <a:cs typeface="Times New Roman"/>
              </a:rPr>
              <a:t>-2 </a:t>
            </a:r>
            <a:r>
              <a:rPr lang="en-US" dirty="0">
                <a:latin typeface="Times New Roman"/>
                <a:cs typeface="Times New Roman"/>
              </a:rPr>
              <a:t>Nondisjunction in meiosis II (part 2,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11459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8.18-2</a:t>
            </a:r>
            <a:r>
              <a:rPr lang="en-US" dirty="0" smtClean="0">
                <a:latin typeface="Times New Roman"/>
                <a:cs typeface="Times New Roman"/>
              </a:rPr>
              <a:t>-3 </a:t>
            </a:r>
            <a:r>
              <a:rPr lang="en-US" dirty="0">
                <a:latin typeface="Times New Roman"/>
                <a:cs typeface="Times New Roman"/>
              </a:rPr>
              <a:t>Nondisjunction in meiosis II (part 2,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87809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addressing karyotyping and nondisjunction events, consider reviewing the general structure and terminology associated with replicated chromosomes and the arrangement of chromosomes during metaphase of mitosis, meiosis I, and meiosis II. Figures 8.3B and 8.14 will be particularly helpful. A firm foundation in chromosome basics is necessary to understand the irregularities discussed in Modules 8.19–8.23.</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Human Genome website is a tremendous asset for nearly every discussion related to human genetics. It can be accessed at www.genomics.energy.gov.</a:t>
            </a: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8477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8.19-1-1 Preparation of a karyotype from a blood sample (part 1, step 1)</a:t>
            </a:r>
            <a:endParaRPr lang="en-US" dirty="0">
              <a:latin typeface="Times New Roman"/>
              <a:cs typeface="Times New Roman"/>
            </a:endParaRPr>
          </a:p>
        </p:txBody>
      </p:sp>
    </p:spTree>
    <p:extLst>
      <p:ext uri="{BB962C8B-B14F-4D97-AF65-F5344CB8AC3E}">
        <p14:creationId xmlns:p14="http://schemas.microsoft.com/office/powerpoint/2010/main" val="304142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339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763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2274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9792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404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08472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7091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066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8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pPr algn="l"/>
            <a:r>
              <a:rPr lang="en-US" sz="2800" b="1" dirty="0" smtClean="0">
                <a:solidFill>
                  <a:srgbClr val="F2C552"/>
                </a:solidFill>
                <a:effectLst>
                  <a:outerShdw blurRad="50800" dist="38100" dir="8100000" algn="tr" rotWithShape="0">
                    <a:prstClr val="black">
                      <a:alpha val="40000"/>
                    </a:prstClr>
                  </a:outerShdw>
                </a:effectLst>
              </a:rPr>
              <a:t>The Cellular Basis of Reproduction and Inheritance</a:t>
            </a:r>
            <a:endParaRPr lang="en-US" sz="28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4050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6201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391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883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588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4636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964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25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68745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281106065"/>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581290407"/>
      </p:ext>
    </p:extLst>
  </p:cSld>
  <p:clrMap bg1="lt1" tx1="dk1" bg2="lt2" tx2="dk2" accent1="accent1" accent2="accent2" accent3="accent3" accent4="accent4" accent5="accent5" accent6="accent6" hlink="hlink" folHlink="folHlink"/>
  <p:sldLayoutIdLst>
    <p:sldLayoutId id="214748382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748891116"/>
      </p:ext>
    </p:extLst>
  </p:cSld>
  <p:clrMap bg1="lt1" tx1="dk1" bg2="lt2" tx2="dk2" accent1="accent1" accent2="accent2" accent3="accent3" accent4="accent4" accent5="accent5" accent6="accent6" hlink="hlink" folHlink="folHlink"/>
  <p:sldLayoutIdLst>
    <p:sldLayoutId id="21474838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74074414"/>
      </p:ext>
    </p:extLst>
  </p:cSld>
  <p:clrMap bg1="lt1" tx1="dk1" bg2="lt2" tx2="dk2" accent1="accent1" accent2="accent2" accent3="accent3" accent4="accent4" accent5="accent5" accent6="accent6" hlink="hlink" folHlink="folHlink"/>
  <p:sldLayoutIdLst>
    <p:sldLayoutId id="214748383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148808636"/>
      </p:ext>
    </p:extLst>
  </p:cSld>
  <p:clrMap bg1="lt1" tx1="dk1" bg2="lt2" tx2="dk2" accent1="accent1" accent2="accent2" accent3="accent3" accent4="accent4" accent5="accent5" accent6="accent6" hlink="hlink" folHlink="folHlink"/>
  <p:sldLayoutIdLst>
    <p:sldLayoutId id="214748383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431648583"/>
      </p:ext>
    </p:extLst>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835820025"/>
      </p:ext>
    </p:extLst>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309147189"/>
      </p:ext>
    </p:extLst>
  </p:cSld>
  <p:clrMap bg1="lt1" tx1="dk1" bg2="lt2" tx2="dk2" accent1="accent1" accent2="accent2" accent3="accent3" accent4="accent4" accent5="accent5" accent6="accent6" hlink="hlink" folHlink="folHlink"/>
  <p:sldLayoutIdLst>
    <p:sldLayoutId id="214748385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721253188"/>
      </p:ext>
    </p:extLst>
  </p:cSld>
  <p:clrMap bg1="lt1" tx1="dk1" bg2="lt2" tx2="dk2" accent1="accent1" accent2="accent2" accent3="accent3" accent4="accent4" accent5="accent5" accent6="accent6" hlink="hlink" folHlink="folHlink"/>
  <p:sldLayoutIdLst>
    <p:sldLayoutId id="214748380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512125216"/>
      </p:ext>
    </p:extLst>
  </p:cSld>
  <p:clrMap bg1="lt1" tx1="dk1" bg2="lt2" tx2="dk2" accent1="accent1" accent2="accent2" accent3="accent3" accent4="accent4" accent5="accent5" accent6="accent6" hlink="hlink" folHlink="folHlink"/>
  <p:sldLayoutIdLst>
    <p:sldLayoutId id="214748381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598646919"/>
      </p:ext>
    </p:extLst>
  </p:cSld>
  <p:clrMap bg1="lt1" tx1="dk1" bg2="lt2" tx2="dk2" accent1="accent1" accent2="accent2" accent3="accent3" accent4="accent4" accent5="accent5" accent6="accent6" hlink="hlink" folHlink="folHlink"/>
  <p:sldLayoutIdLst>
    <p:sldLayoutId id="214748381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50994960"/>
      </p:ext>
    </p:extLst>
  </p:cSld>
  <p:clrMap bg1="lt1" tx1="dk1" bg2="lt2" tx2="dk2" accent1="accent1" accent2="accent2" accent3="accent3" accent4="accent4" accent5="accent5" accent6="accent6" hlink="hlink" folHlink="folHlink"/>
  <p:sldLayoutIdLst>
    <p:sldLayoutId id="21474838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114200710"/>
      </p:ext>
    </p:extLst>
  </p:cSld>
  <p:clrMap bg1="lt1" tx1="dk1" bg2="lt2" tx2="dk2" accent1="accent1" accent2="accent2" accent3="accent3" accent4="accent4" accent5="accent5" accent6="accent6" hlink="hlink" folHlink="folHlink"/>
  <p:sldLayoutIdLst>
    <p:sldLayoutId id="21474838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818578340"/>
      </p:ext>
    </p:extLst>
  </p:cSld>
  <p:clrMap bg1="lt1" tx1="dk1" bg2="lt2" tx2="dk2" accent1="accent1" accent2="accent2" accent3="accent3" accent4="accent4" accent5="accent5" accent6="accent6" hlink="hlink" folHlink="folHlink"/>
  <p:sldLayoutIdLst>
    <p:sldLayoutId id="214748381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654329560"/>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164697136"/>
      </p:ext>
    </p:extLst>
  </p:cSld>
  <p:clrMap bg1="lt1" tx1="dk1" bg2="lt2" tx2="dk2" accent1="accent1" accent2="accent2" accent3="accent3" accent4="accent4" accent5="accent5" accent6="accent6" hlink="hlink" folHlink="folHlink"/>
  <p:sldLayoutIdLst>
    <p:sldLayoutId id="214748382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Q3Rjh661X8"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 Alterations of Chromosome Number and </a:t>
            </a:r>
            <a:r>
              <a:rPr lang="en-US" dirty="0" smtClean="0"/>
              <a:t>Structure</a:t>
            </a:r>
            <a:endParaRPr lang="en-US" dirty="0"/>
          </a:p>
        </p:txBody>
      </p:sp>
    </p:spTree>
    <p:extLst>
      <p:ext uri="{BB962C8B-B14F-4D97-AF65-F5344CB8AC3E}">
        <p14:creationId xmlns:p14="http://schemas.microsoft.com/office/powerpoint/2010/main" val="27914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8.19 A karyotype is a photographic inventory of an individual’s chromosomes</a:t>
            </a:r>
          </a:p>
        </p:txBody>
      </p:sp>
      <p:sp>
        <p:nvSpPr>
          <p:cNvPr id="3" name="Content Placeholder 2"/>
          <p:cNvSpPr>
            <a:spLocks noGrp="1"/>
          </p:cNvSpPr>
          <p:nvPr>
            <p:ph idx="1"/>
          </p:nvPr>
        </p:nvSpPr>
        <p:spPr/>
        <p:txBody>
          <a:bodyPr/>
          <a:lstStyle/>
          <a:p>
            <a:r>
              <a:rPr lang="en-US" dirty="0"/>
              <a:t>A </a:t>
            </a:r>
            <a:r>
              <a:rPr lang="en-US" b="1" dirty="0"/>
              <a:t>karyotype</a:t>
            </a:r>
            <a:r>
              <a:rPr lang="en-US" dirty="0"/>
              <a:t> is an ordered display of magnified images of an individual’s chromosomes arranged in pairs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11687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Karyotypes</a:t>
            </a:r>
          </a:p>
          <a:p>
            <a:pPr lvl="1"/>
            <a:endParaRPr lang="en-US" dirty="0" smtClean="0"/>
          </a:p>
          <a:p>
            <a:pPr lvl="1"/>
            <a:r>
              <a:rPr lang="en-US" dirty="0" smtClean="0"/>
              <a:t>are </a:t>
            </a:r>
            <a:r>
              <a:rPr lang="en-US" dirty="0"/>
              <a:t>often produced from dividing cells </a:t>
            </a:r>
            <a:r>
              <a:rPr lang="en-US" b="1" dirty="0"/>
              <a:t>arrested at metaphase</a:t>
            </a:r>
            <a:r>
              <a:rPr lang="en-US" dirty="0"/>
              <a:t> of mitosis </a:t>
            </a:r>
          </a:p>
          <a:p>
            <a:pPr lvl="1"/>
            <a:endParaRPr lang="en-US" dirty="0" smtClean="0"/>
          </a:p>
          <a:p>
            <a:pPr lvl="1"/>
            <a:r>
              <a:rPr lang="en-US" dirty="0" smtClean="0"/>
              <a:t>allow </a:t>
            </a:r>
            <a:r>
              <a:rPr lang="en-US" dirty="0"/>
              <a:t>for the observation of </a:t>
            </a:r>
          </a:p>
          <a:p>
            <a:pPr lvl="2"/>
            <a:r>
              <a:rPr lang="en-US" dirty="0" smtClean="0"/>
              <a:t>homologous chromosome pairs</a:t>
            </a:r>
          </a:p>
          <a:p>
            <a:pPr lvl="2"/>
            <a:r>
              <a:rPr lang="en-US" dirty="0" smtClean="0"/>
              <a:t>chromosome number</a:t>
            </a:r>
          </a:p>
          <a:p>
            <a:pPr lvl="2"/>
            <a:r>
              <a:rPr lang="en-US" dirty="0" smtClean="0"/>
              <a:t>chromosome structure</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dirty="0"/>
              <a:t>8.19 A karyotype is a photographic inventory of an individual’s chromosomes</a:t>
            </a:r>
          </a:p>
        </p:txBody>
      </p:sp>
    </p:spTree>
    <p:extLst>
      <p:ext uri="{BB962C8B-B14F-4D97-AF65-F5344CB8AC3E}">
        <p14:creationId xmlns:p14="http://schemas.microsoft.com/office/powerpoint/2010/main" val="2920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9_1Karyotype_1-U.jpg"/>
          <p:cNvPicPr>
            <a:picLocks noChangeAspect="1"/>
          </p:cNvPicPr>
          <p:nvPr/>
        </p:nvPicPr>
        <p:blipFill rotWithShape="1">
          <a:blip r:embed="rId3" cstate="email">
            <a:extLst>
              <a:ext uri="{28A0092B-C50C-407E-A947-70E740481C1C}">
                <a14:useLocalDpi xmlns:a14="http://schemas.microsoft.com/office/drawing/2010/main" val="0"/>
              </a:ext>
            </a:extLst>
          </a:blip>
          <a:srcRect b="8910"/>
          <a:stretch/>
        </p:blipFill>
        <p:spPr>
          <a:xfrm>
            <a:off x="298704" y="2182368"/>
            <a:ext cx="8546592" cy="227109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8.19-1-1</a:t>
            </a:r>
            <a:endParaRPr lang="en-US" sz="1200" dirty="0">
              <a:latin typeface="Arial" charset="0"/>
            </a:endParaRPr>
          </a:p>
        </p:txBody>
      </p:sp>
      <p:sp>
        <p:nvSpPr>
          <p:cNvPr id="7" name="Text Box 31"/>
          <p:cNvSpPr txBox="1">
            <a:spLocks noChangeArrowheads="1"/>
          </p:cNvSpPr>
          <p:nvPr/>
        </p:nvSpPr>
        <p:spPr bwMode="auto">
          <a:xfrm>
            <a:off x="2975505" y="2171247"/>
            <a:ext cx="10932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Packed red</a:t>
            </a:r>
            <a:br>
              <a:rPr lang="en-US" sz="1600" dirty="0" smtClean="0">
                <a:solidFill>
                  <a:srgbClr val="000000"/>
                </a:solidFill>
                <a:latin typeface="Arial" charset="0"/>
              </a:rPr>
            </a:br>
            <a:r>
              <a:rPr lang="en-US" sz="1600" dirty="0" smtClean="0">
                <a:solidFill>
                  <a:srgbClr val="000000"/>
                </a:solidFill>
                <a:latin typeface="Arial" charset="0"/>
              </a:rPr>
              <a:t>and white</a:t>
            </a:r>
            <a:br>
              <a:rPr lang="en-US" sz="1600" dirty="0" smtClean="0">
                <a:solidFill>
                  <a:srgbClr val="000000"/>
                </a:solidFill>
                <a:latin typeface="Arial" charset="0"/>
              </a:rPr>
            </a:br>
            <a:r>
              <a:rPr lang="en-US" sz="1600" dirty="0" smtClean="0">
                <a:solidFill>
                  <a:srgbClr val="000000"/>
                </a:solidFill>
                <a:latin typeface="Arial" charset="0"/>
              </a:rPr>
              <a:t>blood cells</a:t>
            </a:r>
            <a:endParaRPr lang="en-US" sz="1600" dirty="0">
              <a:solidFill>
                <a:srgbClr val="000000"/>
              </a:solidFill>
              <a:latin typeface="Arial" charset="0"/>
            </a:endParaRPr>
          </a:p>
        </p:txBody>
      </p:sp>
      <p:cxnSp>
        <p:nvCxnSpPr>
          <p:cNvPr id="8" name="Straight Connector 7"/>
          <p:cNvCxnSpPr/>
          <p:nvPr/>
        </p:nvCxnSpPr>
        <p:spPr bwMode="auto">
          <a:xfrm>
            <a:off x="2204012" y="4203618"/>
            <a:ext cx="149528" cy="1657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153629" y="3444585"/>
            <a:ext cx="33227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endCxn id="12" idx="1"/>
          </p:cNvCxnSpPr>
          <p:nvPr/>
        </p:nvCxnSpPr>
        <p:spPr bwMode="auto">
          <a:xfrm flipH="1">
            <a:off x="3438311" y="2883972"/>
            <a:ext cx="11803" cy="4645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eft Brace 11"/>
          <p:cNvSpPr/>
          <p:nvPr/>
        </p:nvSpPr>
        <p:spPr bwMode="auto">
          <a:xfrm rot="3910251">
            <a:off x="3406127" y="3288780"/>
            <a:ext cx="110964" cy="220278"/>
          </a:xfrm>
          <a:prstGeom prst="leftBrace">
            <a:avLst>
              <a:gd name="adj1" fmla="val 29166"/>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Text Box 31"/>
          <p:cNvSpPr txBox="1">
            <a:spLocks noChangeArrowheads="1"/>
          </p:cNvSpPr>
          <p:nvPr/>
        </p:nvSpPr>
        <p:spPr bwMode="auto">
          <a:xfrm>
            <a:off x="2277638" y="3158011"/>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Centrifuge</a:t>
            </a:r>
            <a:endParaRPr lang="en-US" sz="1600" dirty="0">
              <a:solidFill>
                <a:srgbClr val="000000"/>
              </a:solidFill>
              <a:latin typeface="Arial" charset="0"/>
            </a:endParaRPr>
          </a:p>
        </p:txBody>
      </p:sp>
      <p:sp>
        <p:nvSpPr>
          <p:cNvPr id="14" name="Text Box 31"/>
          <p:cNvSpPr txBox="1">
            <a:spLocks noChangeArrowheads="1"/>
          </p:cNvSpPr>
          <p:nvPr/>
        </p:nvSpPr>
        <p:spPr bwMode="auto">
          <a:xfrm>
            <a:off x="540427" y="3302316"/>
            <a:ext cx="6844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Blood</a:t>
            </a:r>
            <a:br>
              <a:rPr lang="en-US" sz="1600" dirty="0" smtClean="0">
                <a:solidFill>
                  <a:srgbClr val="000000"/>
                </a:solidFill>
                <a:latin typeface="Arial" charset="0"/>
              </a:rPr>
            </a:br>
            <a:r>
              <a:rPr lang="en-US" sz="1600" dirty="0" smtClean="0">
                <a:solidFill>
                  <a:srgbClr val="000000"/>
                </a:solidFill>
                <a:latin typeface="Arial" charset="0"/>
              </a:rPr>
              <a:t>culture</a:t>
            </a:r>
            <a:endParaRPr lang="en-US" sz="1600" dirty="0">
              <a:solidFill>
                <a:srgbClr val="000000"/>
              </a:solidFill>
              <a:latin typeface="Arial" charset="0"/>
            </a:endParaRPr>
          </a:p>
        </p:txBody>
      </p:sp>
      <p:sp>
        <p:nvSpPr>
          <p:cNvPr id="15" name="Text Box 31"/>
          <p:cNvSpPr txBox="1">
            <a:spLocks noChangeArrowheads="1"/>
          </p:cNvSpPr>
          <p:nvPr/>
        </p:nvSpPr>
        <p:spPr bwMode="auto">
          <a:xfrm>
            <a:off x="2380588" y="4279406"/>
            <a:ext cx="490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Fluid</a:t>
            </a:r>
            <a:endParaRPr lang="en-US" sz="1600" dirty="0">
              <a:solidFill>
                <a:srgbClr val="000000"/>
              </a:solidFill>
              <a:latin typeface="Arial" charset="0"/>
            </a:endParaRPr>
          </a:p>
        </p:txBody>
      </p:sp>
    </p:spTree>
    <p:extLst>
      <p:ext uri="{BB962C8B-B14F-4D97-AF65-F5344CB8AC3E}">
        <p14:creationId xmlns:p14="http://schemas.microsoft.com/office/powerpoint/2010/main" val="205717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9_1Karyotype_2-U.jpg"/>
          <p:cNvPicPr>
            <a:picLocks noChangeAspect="1"/>
          </p:cNvPicPr>
          <p:nvPr/>
        </p:nvPicPr>
        <p:blipFill rotWithShape="1">
          <a:blip r:embed="rId3" cstate="email">
            <a:extLst>
              <a:ext uri="{28A0092B-C50C-407E-A947-70E740481C1C}">
                <a14:useLocalDpi xmlns:a14="http://schemas.microsoft.com/office/drawing/2010/main" val="0"/>
              </a:ext>
            </a:extLst>
          </a:blip>
          <a:srcRect b="7213"/>
          <a:stretch/>
        </p:blipFill>
        <p:spPr>
          <a:xfrm>
            <a:off x="298704" y="2182368"/>
            <a:ext cx="8546592" cy="231343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8.19-1-2</a:t>
            </a:r>
            <a:endParaRPr lang="en-US" sz="1200" dirty="0">
              <a:latin typeface="Arial" charset="0"/>
            </a:endParaRPr>
          </a:p>
        </p:txBody>
      </p:sp>
      <p:sp>
        <p:nvSpPr>
          <p:cNvPr id="7" name="Text Box 31"/>
          <p:cNvSpPr txBox="1">
            <a:spLocks noChangeArrowheads="1"/>
          </p:cNvSpPr>
          <p:nvPr/>
        </p:nvSpPr>
        <p:spPr bwMode="auto">
          <a:xfrm>
            <a:off x="2975505" y="2171247"/>
            <a:ext cx="10932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Packed red</a:t>
            </a:r>
            <a:br>
              <a:rPr lang="en-US" sz="1600" dirty="0" smtClean="0">
                <a:solidFill>
                  <a:srgbClr val="000000"/>
                </a:solidFill>
                <a:latin typeface="Arial" charset="0"/>
              </a:rPr>
            </a:br>
            <a:r>
              <a:rPr lang="en-US" sz="1600" dirty="0" smtClean="0">
                <a:solidFill>
                  <a:srgbClr val="000000"/>
                </a:solidFill>
                <a:latin typeface="Arial" charset="0"/>
              </a:rPr>
              <a:t>and white</a:t>
            </a:r>
            <a:br>
              <a:rPr lang="en-US" sz="1600" dirty="0" smtClean="0">
                <a:solidFill>
                  <a:srgbClr val="000000"/>
                </a:solidFill>
                <a:latin typeface="Arial" charset="0"/>
              </a:rPr>
            </a:br>
            <a:r>
              <a:rPr lang="en-US" sz="1600" dirty="0" smtClean="0">
                <a:solidFill>
                  <a:srgbClr val="000000"/>
                </a:solidFill>
                <a:latin typeface="Arial" charset="0"/>
              </a:rPr>
              <a:t>blood cells</a:t>
            </a:r>
            <a:endParaRPr lang="en-US" sz="1600" dirty="0">
              <a:solidFill>
                <a:srgbClr val="000000"/>
              </a:solidFill>
              <a:latin typeface="Arial" charset="0"/>
            </a:endParaRPr>
          </a:p>
        </p:txBody>
      </p:sp>
      <p:cxnSp>
        <p:nvCxnSpPr>
          <p:cNvPr id="8" name="Straight Connector 7"/>
          <p:cNvCxnSpPr/>
          <p:nvPr/>
        </p:nvCxnSpPr>
        <p:spPr bwMode="auto">
          <a:xfrm>
            <a:off x="2204012" y="4203618"/>
            <a:ext cx="149528" cy="1657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153629" y="3444585"/>
            <a:ext cx="33227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507182" y="2644486"/>
            <a:ext cx="260487" cy="1303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endCxn id="12" idx="1"/>
          </p:cNvCxnSpPr>
          <p:nvPr/>
        </p:nvCxnSpPr>
        <p:spPr bwMode="auto">
          <a:xfrm flipH="1">
            <a:off x="3438311" y="2883972"/>
            <a:ext cx="11803" cy="4645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eft Brace 11"/>
          <p:cNvSpPr/>
          <p:nvPr/>
        </p:nvSpPr>
        <p:spPr bwMode="auto">
          <a:xfrm rot="3910251">
            <a:off x="3406127" y="3288780"/>
            <a:ext cx="110964" cy="220278"/>
          </a:xfrm>
          <a:prstGeom prst="leftBrace">
            <a:avLst>
              <a:gd name="adj1" fmla="val 29166"/>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Text Box 31"/>
          <p:cNvSpPr txBox="1">
            <a:spLocks noChangeArrowheads="1"/>
          </p:cNvSpPr>
          <p:nvPr/>
        </p:nvSpPr>
        <p:spPr bwMode="auto">
          <a:xfrm>
            <a:off x="2277638" y="3158011"/>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Centrifuge</a:t>
            </a:r>
            <a:endParaRPr lang="en-US" sz="1600" dirty="0">
              <a:solidFill>
                <a:srgbClr val="000000"/>
              </a:solidFill>
              <a:latin typeface="Arial" charset="0"/>
            </a:endParaRPr>
          </a:p>
        </p:txBody>
      </p:sp>
      <p:sp>
        <p:nvSpPr>
          <p:cNvPr id="14" name="Text Box 31"/>
          <p:cNvSpPr txBox="1">
            <a:spLocks noChangeArrowheads="1"/>
          </p:cNvSpPr>
          <p:nvPr/>
        </p:nvSpPr>
        <p:spPr bwMode="auto">
          <a:xfrm>
            <a:off x="540427" y="3302316"/>
            <a:ext cx="6844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Blood</a:t>
            </a:r>
            <a:br>
              <a:rPr lang="en-US" sz="1600" dirty="0" smtClean="0">
                <a:solidFill>
                  <a:srgbClr val="000000"/>
                </a:solidFill>
                <a:latin typeface="Arial" charset="0"/>
              </a:rPr>
            </a:br>
            <a:r>
              <a:rPr lang="en-US" sz="1600" dirty="0" smtClean="0">
                <a:solidFill>
                  <a:srgbClr val="000000"/>
                </a:solidFill>
                <a:latin typeface="Arial" charset="0"/>
              </a:rPr>
              <a:t>culture</a:t>
            </a:r>
            <a:endParaRPr lang="en-US" sz="1600" dirty="0">
              <a:solidFill>
                <a:srgbClr val="000000"/>
              </a:solidFill>
              <a:latin typeface="Arial" charset="0"/>
            </a:endParaRPr>
          </a:p>
        </p:txBody>
      </p:sp>
      <p:sp>
        <p:nvSpPr>
          <p:cNvPr id="15" name="Text Box 31"/>
          <p:cNvSpPr txBox="1">
            <a:spLocks noChangeArrowheads="1"/>
          </p:cNvSpPr>
          <p:nvPr/>
        </p:nvSpPr>
        <p:spPr bwMode="auto">
          <a:xfrm>
            <a:off x="2380588" y="4279406"/>
            <a:ext cx="490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Fluid</a:t>
            </a:r>
            <a:endParaRPr lang="en-US" sz="1600" dirty="0">
              <a:solidFill>
                <a:srgbClr val="000000"/>
              </a:solidFill>
              <a:latin typeface="Arial" charset="0"/>
            </a:endParaRPr>
          </a:p>
        </p:txBody>
      </p:sp>
      <p:sp>
        <p:nvSpPr>
          <p:cNvPr id="16" name="Text Box 31"/>
          <p:cNvSpPr txBox="1">
            <a:spLocks noChangeArrowheads="1"/>
          </p:cNvSpPr>
          <p:nvPr/>
        </p:nvSpPr>
        <p:spPr bwMode="auto">
          <a:xfrm>
            <a:off x="4686990" y="2246308"/>
            <a:ext cx="10018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Hypotonic</a:t>
            </a:r>
            <a:br>
              <a:rPr lang="en-US" sz="1600" dirty="0" smtClean="0">
                <a:solidFill>
                  <a:srgbClr val="000000"/>
                </a:solidFill>
                <a:latin typeface="Arial" charset="0"/>
              </a:rPr>
            </a:br>
            <a:r>
              <a:rPr lang="en-US" sz="1600" dirty="0" smtClean="0">
                <a:solidFill>
                  <a:srgbClr val="000000"/>
                </a:solidFill>
                <a:latin typeface="Arial" charset="0"/>
              </a:rPr>
              <a:t>solution</a:t>
            </a:r>
            <a:endParaRPr lang="en-US" sz="1600" dirty="0">
              <a:solidFill>
                <a:srgbClr val="000000"/>
              </a:solidFill>
              <a:latin typeface="Arial" charset="0"/>
            </a:endParaRPr>
          </a:p>
        </p:txBody>
      </p:sp>
    </p:spTree>
    <p:extLst>
      <p:ext uri="{BB962C8B-B14F-4D97-AF65-F5344CB8AC3E}">
        <p14:creationId xmlns:p14="http://schemas.microsoft.com/office/powerpoint/2010/main" val="3482300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9_1Karyotype_3-U.jpg"/>
          <p:cNvPicPr>
            <a:picLocks noChangeAspect="1"/>
          </p:cNvPicPr>
          <p:nvPr/>
        </p:nvPicPr>
        <p:blipFill rotWithShape="1">
          <a:blip r:embed="rId3" cstate="email">
            <a:extLst>
              <a:ext uri="{28A0092B-C50C-407E-A947-70E740481C1C}">
                <a14:useLocalDpi xmlns:a14="http://schemas.microsoft.com/office/drawing/2010/main" val="0"/>
              </a:ext>
            </a:extLst>
          </a:blip>
          <a:srcRect b="7553"/>
          <a:stretch/>
        </p:blipFill>
        <p:spPr>
          <a:xfrm>
            <a:off x="298704" y="2182368"/>
            <a:ext cx="8546592" cy="230496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8.19-1-3</a:t>
            </a:r>
            <a:endParaRPr lang="en-US" sz="1200" dirty="0">
              <a:latin typeface="Arial" charset="0"/>
            </a:endParaRPr>
          </a:p>
        </p:txBody>
      </p:sp>
      <p:sp>
        <p:nvSpPr>
          <p:cNvPr id="27" name="Text Box 31"/>
          <p:cNvSpPr txBox="1">
            <a:spLocks noChangeArrowheads="1"/>
          </p:cNvSpPr>
          <p:nvPr/>
        </p:nvSpPr>
        <p:spPr bwMode="auto">
          <a:xfrm>
            <a:off x="2975505" y="2171247"/>
            <a:ext cx="10932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Packed red</a:t>
            </a:r>
            <a:br>
              <a:rPr lang="en-US" sz="1600" dirty="0" smtClean="0">
                <a:solidFill>
                  <a:srgbClr val="000000"/>
                </a:solidFill>
                <a:latin typeface="Arial" charset="0"/>
              </a:rPr>
            </a:br>
            <a:r>
              <a:rPr lang="en-US" sz="1600" dirty="0" smtClean="0">
                <a:solidFill>
                  <a:srgbClr val="000000"/>
                </a:solidFill>
                <a:latin typeface="Arial" charset="0"/>
              </a:rPr>
              <a:t>and white</a:t>
            </a:r>
            <a:br>
              <a:rPr lang="en-US" sz="1600" dirty="0" smtClean="0">
                <a:solidFill>
                  <a:srgbClr val="000000"/>
                </a:solidFill>
                <a:latin typeface="Arial" charset="0"/>
              </a:rPr>
            </a:br>
            <a:r>
              <a:rPr lang="en-US" sz="1600" dirty="0" smtClean="0">
                <a:solidFill>
                  <a:srgbClr val="000000"/>
                </a:solidFill>
                <a:latin typeface="Arial" charset="0"/>
              </a:rPr>
              <a:t>blood cells</a:t>
            </a:r>
            <a:endParaRPr lang="en-US" sz="1600" dirty="0">
              <a:solidFill>
                <a:srgbClr val="000000"/>
              </a:solidFill>
              <a:latin typeface="Arial" charset="0"/>
            </a:endParaRPr>
          </a:p>
        </p:txBody>
      </p:sp>
      <p:cxnSp>
        <p:nvCxnSpPr>
          <p:cNvPr id="6" name="Straight Connector 5"/>
          <p:cNvCxnSpPr/>
          <p:nvPr/>
        </p:nvCxnSpPr>
        <p:spPr bwMode="auto">
          <a:xfrm>
            <a:off x="2204012" y="4203618"/>
            <a:ext cx="149528" cy="1657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153629" y="3444585"/>
            <a:ext cx="33227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507182" y="2644486"/>
            <a:ext cx="260487" cy="1303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endCxn id="12" idx="1"/>
          </p:cNvCxnSpPr>
          <p:nvPr/>
        </p:nvCxnSpPr>
        <p:spPr bwMode="auto">
          <a:xfrm flipH="1">
            <a:off x="3438311" y="2883972"/>
            <a:ext cx="11803" cy="4645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eft Brace 11"/>
          <p:cNvSpPr/>
          <p:nvPr/>
        </p:nvSpPr>
        <p:spPr bwMode="auto">
          <a:xfrm rot="3910251">
            <a:off x="3406127" y="3288780"/>
            <a:ext cx="110964" cy="220278"/>
          </a:xfrm>
          <a:prstGeom prst="leftBrace">
            <a:avLst>
              <a:gd name="adj1" fmla="val 29166"/>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16" name="Straight Connector 15"/>
          <p:cNvCxnSpPr/>
          <p:nvPr/>
        </p:nvCxnSpPr>
        <p:spPr bwMode="auto">
          <a:xfrm>
            <a:off x="7232073" y="2556164"/>
            <a:ext cx="203337" cy="1647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8162059" y="3060122"/>
            <a:ext cx="192144" cy="1546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738505" y="3626427"/>
            <a:ext cx="328028" cy="1179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ight Brace 18"/>
          <p:cNvSpPr/>
          <p:nvPr/>
        </p:nvSpPr>
        <p:spPr bwMode="auto">
          <a:xfrm>
            <a:off x="7263249" y="3393724"/>
            <a:ext cx="135796" cy="445717"/>
          </a:xfrm>
          <a:prstGeom prst="rightBrace">
            <a:avLst>
              <a:gd name="adj1" fmla="val 4362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3" name="Text Box 31"/>
          <p:cNvSpPr txBox="1">
            <a:spLocks noChangeArrowheads="1"/>
          </p:cNvSpPr>
          <p:nvPr/>
        </p:nvSpPr>
        <p:spPr bwMode="auto">
          <a:xfrm>
            <a:off x="2277638" y="3158011"/>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Centrifuge</a:t>
            </a:r>
            <a:endParaRPr lang="en-US" sz="1600" dirty="0">
              <a:solidFill>
                <a:srgbClr val="000000"/>
              </a:solidFill>
              <a:latin typeface="Arial" charset="0"/>
            </a:endParaRPr>
          </a:p>
        </p:txBody>
      </p:sp>
      <p:sp>
        <p:nvSpPr>
          <p:cNvPr id="24" name="Text Box 31"/>
          <p:cNvSpPr txBox="1">
            <a:spLocks noChangeArrowheads="1"/>
          </p:cNvSpPr>
          <p:nvPr/>
        </p:nvSpPr>
        <p:spPr bwMode="auto">
          <a:xfrm>
            <a:off x="540427" y="3302316"/>
            <a:ext cx="6844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Blood</a:t>
            </a:r>
            <a:br>
              <a:rPr lang="en-US" sz="1600" dirty="0" smtClean="0">
                <a:solidFill>
                  <a:srgbClr val="000000"/>
                </a:solidFill>
                <a:latin typeface="Arial" charset="0"/>
              </a:rPr>
            </a:br>
            <a:r>
              <a:rPr lang="en-US" sz="1600" dirty="0" smtClean="0">
                <a:solidFill>
                  <a:srgbClr val="000000"/>
                </a:solidFill>
                <a:latin typeface="Arial" charset="0"/>
              </a:rPr>
              <a:t>culture</a:t>
            </a:r>
            <a:endParaRPr lang="en-US" sz="1600" dirty="0">
              <a:solidFill>
                <a:srgbClr val="000000"/>
              </a:solidFill>
              <a:latin typeface="Arial" charset="0"/>
            </a:endParaRPr>
          </a:p>
        </p:txBody>
      </p:sp>
      <p:sp>
        <p:nvSpPr>
          <p:cNvPr id="25" name="Text Box 31"/>
          <p:cNvSpPr txBox="1">
            <a:spLocks noChangeArrowheads="1"/>
          </p:cNvSpPr>
          <p:nvPr/>
        </p:nvSpPr>
        <p:spPr bwMode="auto">
          <a:xfrm>
            <a:off x="2380588" y="4279406"/>
            <a:ext cx="490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Fluid</a:t>
            </a:r>
            <a:endParaRPr lang="en-US" sz="1600" dirty="0">
              <a:solidFill>
                <a:srgbClr val="000000"/>
              </a:solidFill>
              <a:latin typeface="Arial" charset="0"/>
            </a:endParaRPr>
          </a:p>
        </p:txBody>
      </p:sp>
      <p:sp>
        <p:nvSpPr>
          <p:cNvPr id="26" name="Text Box 31"/>
          <p:cNvSpPr txBox="1">
            <a:spLocks noChangeArrowheads="1"/>
          </p:cNvSpPr>
          <p:nvPr/>
        </p:nvSpPr>
        <p:spPr bwMode="auto">
          <a:xfrm>
            <a:off x="4686990" y="2246308"/>
            <a:ext cx="10018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Hypotonic</a:t>
            </a:r>
            <a:br>
              <a:rPr lang="en-US" sz="1600" dirty="0" smtClean="0">
                <a:solidFill>
                  <a:srgbClr val="000000"/>
                </a:solidFill>
                <a:latin typeface="Arial" charset="0"/>
              </a:rPr>
            </a:br>
            <a:r>
              <a:rPr lang="en-US" sz="1600" dirty="0" smtClean="0">
                <a:solidFill>
                  <a:srgbClr val="000000"/>
                </a:solidFill>
                <a:latin typeface="Arial" charset="0"/>
              </a:rPr>
              <a:t>solution</a:t>
            </a:r>
            <a:endParaRPr lang="en-US" sz="1600" dirty="0">
              <a:solidFill>
                <a:srgbClr val="000000"/>
              </a:solidFill>
              <a:latin typeface="Arial" charset="0"/>
            </a:endParaRPr>
          </a:p>
        </p:txBody>
      </p:sp>
      <p:sp>
        <p:nvSpPr>
          <p:cNvPr id="28" name="Text Box 31"/>
          <p:cNvSpPr txBox="1">
            <a:spLocks noChangeArrowheads="1"/>
          </p:cNvSpPr>
          <p:nvPr/>
        </p:nvSpPr>
        <p:spPr bwMode="auto">
          <a:xfrm>
            <a:off x="6275597" y="3000014"/>
            <a:ext cx="559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White</a:t>
            </a:r>
            <a:br>
              <a:rPr lang="en-US" sz="1600" dirty="0" smtClean="0">
                <a:solidFill>
                  <a:srgbClr val="000000"/>
                </a:solidFill>
                <a:latin typeface="Arial" charset="0"/>
              </a:rPr>
            </a:br>
            <a:r>
              <a:rPr lang="en-US" sz="1600" dirty="0" smtClean="0">
                <a:solidFill>
                  <a:srgbClr val="000000"/>
                </a:solidFill>
                <a:latin typeface="Arial" charset="0"/>
              </a:rPr>
              <a:t>blood</a:t>
            </a:r>
          </a:p>
          <a:p>
            <a:pPr eaLnBrk="0" fontAlgn="base" hangingPunct="0">
              <a:spcBef>
                <a:spcPct val="0"/>
              </a:spcBef>
              <a:spcAft>
                <a:spcPct val="0"/>
              </a:spcAft>
            </a:pPr>
            <a:r>
              <a:rPr lang="en-US" sz="1600" dirty="0" smtClean="0">
                <a:solidFill>
                  <a:srgbClr val="000000"/>
                </a:solidFill>
                <a:latin typeface="Arial" charset="0"/>
              </a:rPr>
              <a:t>cells</a:t>
            </a:r>
            <a:endParaRPr lang="en-US" sz="1600" dirty="0">
              <a:solidFill>
                <a:srgbClr val="000000"/>
              </a:solidFill>
              <a:latin typeface="Arial" charset="0"/>
            </a:endParaRPr>
          </a:p>
        </p:txBody>
      </p:sp>
      <p:sp>
        <p:nvSpPr>
          <p:cNvPr id="29" name="Text Box 31"/>
          <p:cNvSpPr txBox="1">
            <a:spLocks noChangeArrowheads="1"/>
          </p:cNvSpPr>
          <p:nvPr/>
        </p:nvSpPr>
        <p:spPr bwMode="auto">
          <a:xfrm>
            <a:off x="6779978" y="2306980"/>
            <a:ext cx="764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Fixative</a:t>
            </a:r>
            <a:endParaRPr lang="en-US" sz="1600" dirty="0">
              <a:solidFill>
                <a:srgbClr val="000000"/>
              </a:solidFill>
              <a:latin typeface="Arial" charset="0"/>
            </a:endParaRPr>
          </a:p>
        </p:txBody>
      </p:sp>
      <p:sp>
        <p:nvSpPr>
          <p:cNvPr id="30" name="Text Box 31"/>
          <p:cNvSpPr txBox="1">
            <a:spLocks noChangeArrowheads="1"/>
          </p:cNvSpPr>
          <p:nvPr/>
        </p:nvSpPr>
        <p:spPr bwMode="auto">
          <a:xfrm>
            <a:off x="7761988" y="2813901"/>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Stain</a:t>
            </a:r>
            <a:endParaRPr lang="en-US" sz="1600" dirty="0">
              <a:solidFill>
                <a:srgbClr val="000000"/>
              </a:solidFill>
              <a:latin typeface="Arial" charset="0"/>
            </a:endParaRPr>
          </a:p>
        </p:txBody>
      </p:sp>
    </p:spTree>
    <p:extLst>
      <p:ext uri="{BB962C8B-B14F-4D97-AF65-F5344CB8AC3E}">
        <p14:creationId xmlns:p14="http://schemas.microsoft.com/office/powerpoint/2010/main" val="216486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19_2Karyotyp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30680" y="987552"/>
            <a:ext cx="5882640" cy="48828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8.19-2</a:t>
            </a:r>
            <a:endParaRPr lang="en-US" sz="1200" dirty="0">
              <a:latin typeface="Arial" charset="0"/>
            </a:endParaRPr>
          </a:p>
        </p:txBody>
      </p:sp>
    </p:spTree>
    <p:extLst>
      <p:ext uri="{BB962C8B-B14F-4D97-AF65-F5344CB8AC3E}">
        <p14:creationId xmlns:p14="http://schemas.microsoft.com/office/powerpoint/2010/main" val="80876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9_3Karyotype-U.jpg"/>
          <p:cNvPicPr>
            <a:picLocks noChangeAspect="1"/>
          </p:cNvPicPr>
          <p:nvPr/>
        </p:nvPicPr>
        <p:blipFill rotWithShape="1">
          <a:blip r:embed="rId3" cstate="email">
            <a:extLst>
              <a:ext uri="{28A0092B-C50C-407E-A947-70E740481C1C}">
                <a14:useLocalDpi xmlns:a14="http://schemas.microsoft.com/office/drawing/2010/main" val="0"/>
              </a:ext>
            </a:extLst>
          </a:blip>
          <a:srcRect b="4176"/>
          <a:stretch/>
        </p:blipFill>
        <p:spPr>
          <a:xfrm>
            <a:off x="1078992" y="740664"/>
            <a:ext cx="6986016" cy="5152136"/>
          </a:xfrm>
          <a:prstGeom prst="rect">
            <a:avLst/>
          </a:prstGeom>
        </p:spPr>
      </p:pic>
      <p:sp>
        <p:nvSpPr>
          <p:cNvPr id="31" name="Rectangle 30"/>
          <p:cNvSpPr/>
          <p:nvPr/>
        </p:nvSpPr>
        <p:spPr bwMode="auto">
          <a:xfrm>
            <a:off x="6953459" y="4160018"/>
            <a:ext cx="622998" cy="884255"/>
          </a:xfrm>
          <a:prstGeom prst="rect">
            <a:avLst/>
          </a:prstGeom>
          <a:no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32" name="Straight Connector 31"/>
          <p:cNvCxnSpPr/>
          <p:nvPr/>
        </p:nvCxnSpPr>
        <p:spPr bwMode="auto">
          <a:xfrm>
            <a:off x="7264958" y="5044273"/>
            <a:ext cx="0" cy="68831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8.19-3</a:t>
            </a:r>
            <a:endParaRPr lang="en-US" sz="1200" dirty="0">
              <a:latin typeface="Arial" charset="0"/>
            </a:endParaRPr>
          </a:p>
        </p:txBody>
      </p:sp>
      <p:sp>
        <p:nvSpPr>
          <p:cNvPr id="27" name="Text Box 31"/>
          <p:cNvSpPr txBox="1">
            <a:spLocks noChangeArrowheads="1"/>
          </p:cNvSpPr>
          <p:nvPr/>
        </p:nvSpPr>
        <p:spPr bwMode="auto">
          <a:xfrm>
            <a:off x="1110162" y="1952899"/>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Centromere</a:t>
            </a:r>
            <a:endParaRPr lang="en-US" sz="1800" dirty="0">
              <a:solidFill>
                <a:srgbClr val="000000"/>
              </a:solidFill>
              <a:latin typeface="Arial" charset="0"/>
            </a:endParaRPr>
          </a:p>
        </p:txBody>
      </p:sp>
      <p:cxnSp>
        <p:nvCxnSpPr>
          <p:cNvPr id="6" name="Straight Connector 5"/>
          <p:cNvCxnSpPr/>
          <p:nvPr/>
        </p:nvCxnSpPr>
        <p:spPr bwMode="auto">
          <a:xfrm>
            <a:off x="2453268" y="2107580"/>
            <a:ext cx="757731" cy="87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2372881" y="3376246"/>
            <a:ext cx="305005" cy="40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2372881" y="3380283"/>
            <a:ext cx="459252" cy="1466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25" idx="1"/>
          </p:cNvCxnSpPr>
          <p:nvPr/>
        </p:nvCxnSpPr>
        <p:spPr bwMode="auto">
          <a:xfrm>
            <a:off x="2687857" y="3816146"/>
            <a:ext cx="63889" cy="2973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Freeform 19"/>
          <p:cNvSpPr/>
          <p:nvPr/>
        </p:nvSpPr>
        <p:spPr bwMode="auto">
          <a:xfrm>
            <a:off x="1889090" y="3816350"/>
            <a:ext cx="1790736" cy="298450"/>
          </a:xfrm>
          <a:custGeom>
            <a:avLst/>
            <a:gdLst>
              <a:gd name="connsiteX0" fmla="*/ 0 w 1763486"/>
              <a:gd name="connsiteY0" fmla="*/ 286378 h 291402"/>
              <a:gd name="connsiteX1" fmla="*/ 874207 w 1763486"/>
              <a:gd name="connsiteY1" fmla="*/ 291402 h 291402"/>
              <a:gd name="connsiteX2" fmla="*/ 1763486 w 1763486"/>
              <a:gd name="connsiteY2" fmla="*/ 0 h 291402"/>
            </a:gdLst>
            <a:ahLst/>
            <a:cxnLst>
              <a:cxn ang="0">
                <a:pos x="connsiteX0" y="connsiteY0"/>
              </a:cxn>
              <a:cxn ang="0">
                <a:pos x="connsiteX1" y="connsiteY1"/>
              </a:cxn>
              <a:cxn ang="0">
                <a:pos x="connsiteX2" y="connsiteY2"/>
              </a:cxn>
            </a:cxnLst>
            <a:rect l="l" t="t" r="r" b="b"/>
            <a:pathLst>
              <a:path w="1763486" h="291402">
                <a:moveTo>
                  <a:pt x="0" y="286378"/>
                </a:moveTo>
                <a:lnTo>
                  <a:pt x="874207" y="291402"/>
                </a:lnTo>
                <a:lnTo>
                  <a:pt x="1763486" y="0"/>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2" name="Right Brace 21"/>
          <p:cNvSpPr/>
          <p:nvPr/>
        </p:nvSpPr>
        <p:spPr bwMode="auto">
          <a:xfrm rot="5400000">
            <a:off x="3603515" y="3543225"/>
            <a:ext cx="155750" cy="404597"/>
          </a:xfrm>
          <a:prstGeom prst="rightBrace">
            <a:avLst>
              <a:gd name="adj1" fmla="val 3095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5" name="Right Brace 24"/>
          <p:cNvSpPr/>
          <p:nvPr/>
        </p:nvSpPr>
        <p:spPr bwMode="auto">
          <a:xfrm rot="5400000">
            <a:off x="2613609" y="3535831"/>
            <a:ext cx="148497" cy="412133"/>
          </a:xfrm>
          <a:prstGeom prst="rightBrace">
            <a:avLst>
              <a:gd name="adj1" fmla="val 3095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4" name="Rectangle 23"/>
          <p:cNvSpPr/>
          <p:nvPr/>
        </p:nvSpPr>
        <p:spPr bwMode="auto">
          <a:xfrm>
            <a:off x="6953459" y="4160018"/>
            <a:ext cx="622998" cy="884255"/>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29" name="Straight Connector 28"/>
          <p:cNvCxnSpPr/>
          <p:nvPr/>
        </p:nvCxnSpPr>
        <p:spPr bwMode="auto">
          <a:xfrm>
            <a:off x="7264958" y="5044273"/>
            <a:ext cx="0" cy="6883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1"/>
          <p:cNvSpPr txBox="1">
            <a:spLocks noChangeArrowheads="1"/>
          </p:cNvSpPr>
          <p:nvPr/>
        </p:nvSpPr>
        <p:spPr bwMode="auto">
          <a:xfrm>
            <a:off x="1110162" y="2962606"/>
            <a:ext cx="12439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Sister</a:t>
            </a:r>
            <a:br>
              <a:rPr lang="en-US" sz="1800" dirty="0" smtClean="0">
                <a:solidFill>
                  <a:srgbClr val="000000"/>
                </a:solidFill>
                <a:latin typeface="Arial" charset="0"/>
              </a:rPr>
            </a:br>
            <a:r>
              <a:rPr lang="en-US" sz="1800" dirty="0" smtClean="0">
                <a:solidFill>
                  <a:srgbClr val="000000"/>
                </a:solidFill>
                <a:latin typeface="Arial" charset="0"/>
              </a:rPr>
              <a:t>chromatids</a:t>
            </a:r>
            <a:endParaRPr lang="en-US" sz="1800" dirty="0">
              <a:solidFill>
                <a:srgbClr val="000000"/>
              </a:solidFill>
              <a:latin typeface="Arial" charset="0"/>
            </a:endParaRPr>
          </a:p>
        </p:txBody>
      </p:sp>
      <p:sp>
        <p:nvSpPr>
          <p:cNvPr id="34" name="Text Box 31"/>
          <p:cNvSpPr txBox="1">
            <a:spLocks noChangeArrowheads="1"/>
          </p:cNvSpPr>
          <p:nvPr/>
        </p:nvSpPr>
        <p:spPr bwMode="auto">
          <a:xfrm>
            <a:off x="1106622" y="3959719"/>
            <a:ext cx="1577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Pair of</a:t>
            </a:r>
            <a:br>
              <a:rPr lang="en-US" sz="1800" dirty="0" smtClean="0">
                <a:solidFill>
                  <a:srgbClr val="000000"/>
                </a:solidFill>
                <a:latin typeface="Arial" charset="0"/>
              </a:rPr>
            </a:br>
            <a:r>
              <a:rPr lang="en-US" sz="1800" dirty="0" smtClean="0">
                <a:solidFill>
                  <a:srgbClr val="000000"/>
                </a:solidFill>
                <a:latin typeface="Arial" charset="0"/>
              </a:rPr>
              <a:t>homologous</a:t>
            </a:r>
          </a:p>
          <a:p>
            <a:pPr eaLnBrk="0" fontAlgn="base" hangingPunct="0">
              <a:spcBef>
                <a:spcPct val="0"/>
              </a:spcBef>
              <a:spcAft>
                <a:spcPct val="0"/>
              </a:spcAft>
            </a:pPr>
            <a:r>
              <a:rPr lang="en-US" sz="1800" dirty="0" smtClean="0">
                <a:solidFill>
                  <a:srgbClr val="000000"/>
                </a:solidFill>
                <a:latin typeface="Arial" charset="0"/>
              </a:rPr>
              <a:t>chromosomes</a:t>
            </a:r>
            <a:endParaRPr lang="en-US" sz="1800" dirty="0">
              <a:solidFill>
                <a:srgbClr val="000000"/>
              </a:solidFill>
              <a:latin typeface="Arial" charset="0"/>
            </a:endParaRPr>
          </a:p>
        </p:txBody>
      </p:sp>
      <p:sp>
        <p:nvSpPr>
          <p:cNvPr id="35" name="Text Box 31"/>
          <p:cNvSpPr txBox="1">
            <a:spLocks noChangeArrowheads="1"/>
          </p:cNvSpPr>
          <p:nvPr/>
        </p:nvSpPr>
        <p:spPr bwMode="auto">
          <a:xfrm>
            <a:off x="6013164" y="5732585"/>
            <a:ext cx="2051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Sex chromosomes</a:t>
            </a:r>
            <a:endParaRPr lang="en-US" sz="1800" dirty="0">
              <a:solidFill>
                <a:srgbClr val="000000"/>
              </a:solidFill>
              <a:latin typeface="Arial" charset="0"/>
            </a:endParaRPr>
          </a:p>
        </p:txBody>
      </p:sp>
    </p:spTree>
    <p:extLst>
      <p:ext uri="{BB962C8B-B14F-4D97-AF65-F5344CB8AC3E}">
        <p14:creationId xmlns:p14="http://schemas.microsoft.com/office/powerpoint/2010/main" val="110978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8.20 CONNECTION: An extra copy of chromosome 21 causes Down syndrome</a:t>
            </a:r>
          </a:p>
        </p:txBody>
      </p:sp>
      <p:sp>
        <p:nvSpPr>
          <p:cNvPr id="3" name="Content Placeholder 2"/>
          <p:cNvSpPr>
            <a:spLocks noGrp="1"/>
          </p:cNvSpPr>
          <p:nvPr>
            <p:ph idx="1"/>
          </p:nvPr>
        </p:nvSpPr>
        <p:spPr/>
        <p:txBody>
          <a:bodyPr/>
          <a:lstStyle/>
          <a:p>
            <a:r>
              <a:rPr lang="en-US" b="1" dirty="0"/>
              <a:t>Trisomy </a:t>
            </a:r>
            <a:r>
              <a:rPr lang="en-US" b="1" dirty="0" smtClean="0"/>
              <a:t>21</a:t>
            </a:r>
          </a:p>
          <a:p>
            <a:endParaRPr lang="en-US" b="1" dirty="0"/>
          </a:p>
          <a:p>
            <a:pPr lvl="1"/>
            <a:r>
              <a:rPr lang="en-US" dirty="0"/>
              <a:t>involves the inheritance of three copies of chromosome 21 </a:t>
            </a:r>
          </a:p>
          <a:p>
            <a:pPr lvl="1"/>
            <a:endParaRPr lang="en-US" dirty="0"/>
          </a:p>
          <a:p>
            <a:pPr lvl="1"/>
            <a:r>
              <a:rPr lang="en-US" dirty="0" smtClean="0"/>
              <a:t>the </a:t>
            </a:r>
            <a:r>
              <a:rPr lang="en-US" dirty="0"/>
              <a:t>most common human chromosome </a:t>
            </a:r>
            <a:r>
              <a:rPr lang="en-US" dirty="0" smtClean="0"/>
              <a:t>abnormality</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1606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8.20 CONNECTION: An extra copy of chromosome 21 causes Down syndrome</a:t>
            </a:r>
          </a:p>
        </p:txBody>
      </p:sp>
      <p:sp>
        <p:nvSpPr>
          <p:cNvPr id="3" name="Content Placeholder 2"/>
          <p:cNvSpPr>
            <a:spLocks noGrp="1"/>
          </p:cNvSpPr>
          <p:nvPr>
            <p:ph idx="1"/>
          </p:nvPr>
        </p:nvSpPr>
        <p:spPr>
          <a:xfrm>
            <a:off x="313267" y="1600200"/>
            <a:ext cx="8628852" cy="4758267"/>
          </a:xfrm>
        </p:spPr>
        <p:txBody>
          <a:bodyPr/>
          <a:lstStyle/>
          <a:p>
            <a:r>
              <a:rPr lang="en-US" dirty="0"/>
              <a:t>A person with trisomy </a:t>
            </a:r>
            <a:r>
              <a:rPr lang="en-US" dirty="0" smtClean="0"/>
              <a:t>21 has </a:t>
            </a:r>
            <a:r>
              <a:rPr lang="en-US" dirty="0"/>
              <a:t>a condition called </a:t>
            </a:r>
            <a:r>
              <a:rPr lang="en-US" b="1" dirty="0"/>
              <a:t>Down</a:t>
            </a:r>
            <a:r>
              <a:rPr lang="en-US" dirty="0"/>
              <a:t> </a:t>
            </a:r>
            <a:r>
              <a:rPr lang="en-US" b="1" dirty="0" smtClean="0"/>
              <a:t>syndrome</a:t>
            </a:r>
            <a:endParaRPr lang="en-US" dirty="0" smtClean="0"/>
          </a:p>
          <a:p>
            <a:pPr lvl="1"/>
            <a:r>
              <a:rPr lang="en-US" dirty="0" smtClean="0"/>
              <a:t>characteristic </a:t>
            </a:r>
            <a:r>
              <a:rPr lang="en-US" dirty="0"/>
              <a:t>facial </a:t>
            </a:r>
            <a:r>
              <a:rPr lang="en-US" dirty="0" smtClean="0"/>
              <a:t>features</a:t>
            </a:r>
            <a:endParaRPr lang="en-US" dirty="0"/>
          </a:p>
          <a:p>
            <a:pPr lvl="1"/>
            <a:r>
              <a:rPr lang="en-US" dirty="0"/>
              <a:t>short </a:t>
            </a:r>
            <a:r>
              <a:rPr lang="en-US" dirty="0" smtClean="0"/>
              <a:t>stature</a:t>
            </a:r>
            <a:endParaRPr lang="en-US" dirty="0"/>
          </a:p>
          <a:p>
            <a:pPr lvl="1"/>
            <a:r>
              <a:rPr lang="en-US" dirty="0"/>
              <a:t>heart </a:t>
            </a:r>
            <a:r>
              <a:rPr lang="en-US" dirty="0" smtClean="0"/>
              <a:t>defects</a:t>
            </a:r>
            <a:endParaRPr lang="en-US" dirty="0"/>
          </a:p>
          <a:p>
            <a:pPr lvl="1"/>
            <a:r>
              <a:rPr lang="en-US" dirty="0"/>
              <a:t>susceptibility to respiratory infections, leukemia, and Alzheimer’s </a:t>
            </a:r>
            <a:r>
              <a:rPr lang="en-US" dirty="0" smtClean="0"/>
              <a:t>disease</a:t>
            </a:r>
            <a:endParaRPr lang="en-US" dirty="0"/>
          </a:p>
          <a:p>
            <a:pPr lvl="1"/>
            <a:r>
              <a:rPr lang="en-US" dirty="0"/>
              <a:t>varying degrees of developmental </a:t>
            </a:r>
            <a:r>
              <a:rPr lang="en-US" dirty="0" smtClean="0"/>
              <a:t>disabilities.</a:t>
            </a:r>
          </a:p>
          <a:p>
            <a:pPr lvl="1"/>
            <a:endParaRPr lang="en-US" dirty="0"/>
          </a:p>
          <a:p>
            <a:r>
              <a:rPr lang="en-US" dirty="0"/>
              <a:t>The incidence increases with the age of the mother.</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917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20a_0Trisomy21-U.jpg"/>
          <p:cNvPicPr>
            <a:picLocks noChangeAspect="1"/>
          </p:cNvPicPr>
          <p:nvPr/>
        </p:nvPicPr>
        <p:blipFill rotWithShape="1">
          <a:blip r:embed="rId3" cstate="email">
            <a:extLst>
              <a:ext uri="{28A0092B-C50C-407E-A947-70E740481C1C}">
                <a14:useLocalDpi xmlns:a14="http://schemas.microsoft.com/office/drawing/2010/main" val="0"/>
              </a:ext>
            </a:extLst>
          </a:blip>
          <a:srcRect b="6925"/>
          <a:stretch/>
        </p:blipFill>
        <p:spPr>
          <a:xfrm>
            <a:off x="298704" y="1414272"/>
            <a:ext cx="8546592" cy="3750395"/>
          </a:xfrm>
          <a:prstGeom prst="rect">
            <a:avLst/>
          </a:prstGeom>
        </p:spPr>
      </p:pic>
      <p:cxnSp>
        <p:nvCxnSpPr>
          <p:cNvPr id="9" name="Straight Connector 8"/>
          <p:cNvCxnSpPr>
            <a:stCxn id="10" idx="2"/>
          </p:cNvCxnSpPr>
          <p:nvPr/>
        </p:nvCxnSpPr>
        <p:spPr bwMode="auto">
          <a:xfrm>
            <a:off x="1691217" y="4103158"/>
            <a:ext cx="0" cy="166994"/>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1456267" y="3713692"/>
            <a:ext cx="469900" cy="389466"/>
          </a:xfrm>
          <a:prstGeom prst="rect">
            <a:avLst/>
          </a:prstGeom>
          <a:no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8.20a-0</a:t>
            </a:r>
            <a:endParaRPr lang="en-US" sz="1200" dirty="0">
              <a:latin typeface="Arial" charset="0"/>
            </a:endParaRPr>
          </a:p>
        </p:txBody>
      </p:sp>
      <p:sp>
        <p:nvSpPr>
          <p:cNvPr id="27" name="Text Box 31"/>
          <p:cNvSpPr txBox="1">
            <a:spLocks noChangeArrowheads="1"/>
          </p:cNvSpPr>
          <p:nvPr/>
        </p:nvSpPr>
        <p:spPr bwMode="auto">
          <a:xfrm>
            <a:off x="3292395" y="4996694"/>
            <a:ext cx="3376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 person with Down syndrome</a:t>
            </a:r>
            <a:endParaRPr lang="en-US" sz="1800" dirty="0">
              <a:solidFill>
                <a:srgbClr val="000000"/>
              </a:solidFill>
              <a:latin typeface="Arial" charset="0"/>
            </a:endParaRPr>
          </a:p>
        </p:txBody>
      </p:sp>
      <p:cxnSp>
        <p:nvCxnSpPr>
          <p:cNvPr id="6" name="Straight Connector 5"/>
          <p:cNvCxnSpPr>
            <a:stCxn id="3" idx="2"/>
          </p:cNvCxnSpPr>
          <p:nvPr/>
        </p:nvCxnSpPr>
        <p:spPr bwMode="auto">
          <a:xfrm>
            <a:off x="1691217" y="4106333"/>
            <a:ext cx="0" cy="1669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1456267" y="3716867"/>
            <a:ext cx="469900" cy="389466"/>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8" name="Text Box 31"/>
          <p:cNvSpPr txBox="1">
            <a:spLocks noChangeArrowheads="1"/>
          </p:cNvSpPr>
          <p:nvPr/>
        </p:nvSpPr>
        <p:spPr bwMode="auto">
          <a:xfrm>
            <a:off x="1093050" y="4227990"/>
            <a:ext cx="1205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Trisomy 21</a:t>
            </a:r>
            <a:endParaRPr lang="en-US" sz="1800" dirty="0">
              <a:solidFill>
                <a:srgbClr val="000000"/>
              </a:solidFill>
              <a:latin typeface="Arial" charset="0"/>
            </a:endParaRPr>
          </a:p>
        </p:txBody>
      </p:sp>
    </p:spTree>
    <p:extLst>
      <p:ext uri="{BB962C8B-B14F-4D97-AF65-F5344CB8AC3E}">
        <p14:creationId xmlns:p14="http://schemas.microsoft.com/office/powerpoint/2010/main" val="2689073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UN03ConnectConcepts-L.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298704" y="213363"/>
            <a:ext cx="8546592"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8.UN03</a:t>
            </a:r>
            <a:endParaRPr lang="en-US" sz="1200" dirty="0">
              <a:latin typeface="Arial" charset="0"/>
            </a:endParaRPr>
          </a:p>
        </p:txBody>
      </p:sp>
    </p:spTree>
    <p:extLst>
      <p:ext uri="{BB962C8B-B14F-4D97-AF65-F5344CB8AC3E}">
        <p14:creationId xmlns:p14="http://schemas.microsoft.com/office/powerpoint/2010/main" val="171008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20bTrisomy21MaternAge-U.jpg"/>
          <p:cNvPicPr>
            <a:picLocks noChangeAspect="1"/>
          </p:cNvPicPr>
          <p:nvPr/>
        </p:nvPicPr>
        <p:blipFill rotWithShape="1">
          <a:blip r:embed="rId3" cstate="email">
            <a:extLst>
              <a:ext uri="{28A0092B-C50C-407E-A947-70E740481C1C}">
                <a14:useLocalDpi xmlns:a14="http://schemas.microsoft.com/office/drawing/2010/main" val="0"/>
              </a:ext>
            </a:extLst>
          </a:blip>
          <a:srcRect b="5375"/>
          <a:stretch/>
        </p:blipFill>
        <p:spPr>
          <a:xfrm>
            <a:off x="576072" y="137160"/>
            <a:ext cx="7991856" cy="62297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8.20b</a:t>
            </a:r>
            <a:endParaRPr lang="en-US" sz="1200" dirty="0">
              <a:latin typeface="Arial" charset="0"/>
            </a:endParaRPr>
          </a:p>
        </p:txBody>
      </p:sp>
      <p:sp>
        <p:nvSpPr>
          <p:cNvPr id="27" name="Text Box 31"/>
          <p:cNvSpPr txBox="1">
            <a:spLocks noChangeArrowheads="1"/>
          </p:cNvSpPr>
          <p:nvPr/>
        </p:nvSpPr>
        <p:spPr bwMode="auto">
          <a:xfrm>
            <a:off x="4248522" y="6186964"/>
            <a:ext cx="19155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Age of mother</a:t>
            </a:r>
            <a:endParaRPr lang="en-US" sz="2200" dirty="0">
              <a:solidFill>
                <a:srgbClr val="000000"/>
              </a:solidFill>
              <a:latin typeface="Arial" charset="0"/>
            </a:endParaRPr>
          </a:p>
        </p:txBody>
      </p:sp>
      <p:sp>
        <p:nvSpPr>
          <p:cNvPr id="7" name="Text Box 31"/>
          <p:cNvSpPr txBox="1">
            <a:spLocks noChangeArrowheads="1"/>
          </p:cNvSpPr>
          <p:nvPr/>
        </p:nvSpPr>
        <p:spPr bwMode="auto">
          <a:xfrm rot="16200000">
            <a:off x="-1009780" y="2565362"/>
            <a:ext cx="38488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200" dirty="0" smtClean="0">
                <a:solidFill>
                  <a:srgbClr val="000000"/>
                </a:solidFill>
                <a:latin typeface="Arial" charset="0"/>
              </a:rPr>
              <a:t>Infants with Down syndrome</a:t>
            </a:r>
            <a:br>
              <a:rPr lang="en-US" sz="2200" dirty="0" smtClean="0">
                <a:solidFill>
                  <a:srgbClr val="000000"/>
                </a:solidFill>
                <a:latin typeface="Arial" charset="0"/>
              </a:rPr>
            </a:br>
            <a:r>
              <a:rPr lang="en-US" sz="2200" dirty="0" smtClean="0">
                <a:solidFill>
                  <a:srgbClr val="000000"/>
                </a:solidFill>
                <a:latin typeface="Arial" charset="0"/>
              </a:rPr>
              <a:t>(per 1,000 births)</a:t>
            </a:r>
            <a:endParaRPr lang="en-US" sz="2200" dirty="0">
              <a:solidFill>
                <a:srgbClr val="000000"/>
              </a:solidFill>
              <a:latin typeface="Arial" charset="0"/>
            </a:endParaRPr>
          </a:p>
        </p:txBody>
      </p:sp>
      <p:sp>
        <p:nvSpPr>
          <p:cNvPr id="8" name="Text Box 31"/>
          <p:cNvSpPr txBox="1">
            <a:spLocks noChangeArrowheads="1"/>
          </p:cNvSpPr>
          <p:nvPr/>
        </p:nvSpPr>
        <p:spPr bwMode="auto">
          <a:xfrm>
            <a:off x="1452221" y="570616"/>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90</a:t>
            </a:r>
            <a:endParaRPr lang="en-US" sz="2200" dirty="0">
              <a:solidFill>
                <a:srgbClr val="000000"/>
              </a:solidFill>
              <a:latin typeface="Arial" charset="0"/>
            </a:endParaRPr>
          </a:p>
        </p:txBody>
      </p:sp>
      <p:sp>
        <p:nvSpPr>
          <p:cNvPr id="9" name="Text Box 31"/>
          <p:cNvSpPr txBox="1">
            <a:spLocks noChangeArrowheads="1"/>
          </p:cNvSpPr>
          <p:nvPr/>
        </p:nvSpPr>
        <p:spPr bwMode="auto">
          <a:xfrm>
            <a:off x="1452221" y="1116913"/>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80</a:t>
            </a:r>
            <a:endParaRPr lang="en-US" sz="2200" dirty="0">
              <a:solidFill>
                <a:srgbClr val="000000"/>
              </a:solidFill>
              <a:latin typeface="Arial" charset="0"/>
            </a:endParaRPr>
          </a:p>
        </p:txBody>
      </p:sp>
      <p:sp>
        <p:nvSpPr>
          <p:cNvPr id="10" name="Text Box 31"/>
          <p:cNvSpPr txBox="1">
            <a:spLocks noChangeArrowheads="1"/>
          </p:cNvSpPr>
          <p:nvPr/>
        </p:nvSpPr>
        <p:spPr bwMode="auto">
          <a:xfrm>
            <a:off x="1452221" y="1677279"/>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70</a:t>
            </a:r>
            <a:endParaRPr lang="en-US" sz="2200" dirty="0">
              <a:solidFill>
                <a:srgbClr val="000000"/>
              </a:solidFill>
              <a:latin typeface="Arial" charset="0"/>
            </a:endParaRPr>
          </a:p>
        </p:txBody>
      </p:sp>
      <p:sp>
        <p:nvSpPr>
          <p:cNvPr id="11" name="Text Box 31"/>
          <p:cNvSpPr txBox="1">
            <a:spLocks noChangeArrowheads="1"/>
          </p:cNvSpPr>
          <p:nvPr/>
        </p:nvSpPr>
        <p:spPr bwMode="auto">
          <a:xfrm>
            <a:off x="1452221" y="2209509"/>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60</a:t>
            </a:r>
            <a:endParaRPr lang="en-US" sz="2200" dirty="0">
              <a:solidFill>
                <a:srgbClr val="000000"/>
              </a:solidFill>
              <a:latin typeface="Arial" charset="0"/>
            </a:endParaRPr>
          </a:p>
        </p:txBody>
      </p:sp>
      <p:sp>
        <p:nvSpPr>
          <p:cNvPr id="12" name="Text Box 31"/>
          <p:cNvSpPr txBox="1">
            <a:spLocks noChangeArrowheads="1"/>
          </p:cNvSpPr>
          <p:nvPr/>
        </p:nvSpPr>
        <p:spPr bwMode="auto">
          <a:xfrm>
            <a:off x="1452221" y="2769877"/>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50</a:t>
            </a:r>
            <a:endParaRPr lang="en-US" sz="2200" dirty="0">
              <a:solidFill>
                <a:srgbClr val="000000"/>
              </a:solidFill>
              <a:latin typeface="Arial" charset="0"/>
            </a:endParaRPr>
          </a:p>
        </p:txBody>
      </p:sp>
      <p:sp>
        <p:nvSpPr>
          <p:cNvPr id="13" name="Text Box 31"/>
          <p:cNvSpPr txBox="1">
            <a:spLocks noChangeArrowheads="1"/>
          </p:cNvSpPr>
          <p:nvPr/>
        </p:nvSpPr>
        <p:spPr bwMode="auto">
          <a:xfrm>
            <a:off x="1452221" y="3288038"/>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40</a:t>
            </a:r>
            <a:endParaRPr lang="en-US" sz="2200" dirty="0">
              <a:solidFill>
                <a:srgbClr val="000000"/>
              </a:solidFill>
              <a:latin typeface="Arial" charset="0"/>
            </a:endParaRPr>
          </a:p>
        </p:txBody>
      </p:sp>
      <p:sp>
        <p:nvSpPr>
          <p:cNvPr id="14" name="Text Box 31"/>
          <p:cNvSpPr txBox="1">
            <a:spLocks noChangeArrowheads="1"/>
          </p:cNvSpPr>
          <p:nvPr/>
        </p:nvSpPr>
        <p:spPr bwMode="auto">
          <a:xfrm>
            <a:off x="1452221" y="3848405"/>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30</a:t>
            </a:r>
            <a:endParaRPr lang="en-US" sz="2200" dirty="0">
              <a:solidFill>
                <a:srgbClr val="000000"/>
              </a:solidFill>
              <a:latin typeface="Arial" charset="0"/>
            </a:endParaRPr>
          </a:p>
        </p:txBody>
      </p:sp>
      <p:sp>
        <p:nvSpPr>
          <p:cNvPr id="15" name="Text Box 31"/>
          <p:cNvSpPr txBox="1">
            <a:spLocks noChangeArrowheads="1"/>
          </p:cNvSpPr>
          <p:nvPr/>
        </p:nvSpPr>
        <p:spPr bwMode="auto">
          <a:xfrm>
            <a:off x="1452221" y="439470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20</a:t>
            </a:r>
            <a:endParaRPr lang="en-US" sz="2200" dirty="0">
              <a:solidFill>
                <a:srgbClr val="000000"/>
              </a:solidFill>
              <a:latin typeface="Arial" charset="0"/>
            </a:endParaRPr>
          </a:p>
        </p:txBody>
      </p:sp>
      <p:sp>
        <p:nvSpPr>
          <p:cNvPr id="16" name="Text Box 31"/>
          <p:cNvSpPr txBox="1">
            <a:spLocks noChangeArrowheads="1"/>
          </p:cNvSpPr>
          <p:nvPr/>
        </p:nvSpPr>
        <p:spPr bwMode="auto">
          <a:xfrm>
            <a:off x="1452221" y="4941002"/>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10</a:t>
            </a:r>
            <a:endParaRPr lang="en-US" sz="2200" dirty="0">
              <a:solidFill>
                <a:srgbClr val="000000"/>
              </a:solidFill>
              <a:latin typeface="Arial" charset="0"/>
            </a:endParaRPr>
          </a:p>
        </p:txBody>
      </p:sp>
      <p:sp>
        <p:nvSpPr>
          <p:cNvPr id="17" name="Text Box 31"/>
          <p:cNvSpPr txBox="1">
            <a:spLocks noChangeArrowheads="1"/>
          </p:cNvSpPr>
          <p:nvPr/>
        </p:nvSpPr>
        <p:spPr bwMode="auto">
          <a:xfrm>
            <a:off x="1609316" y="5487304"/>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0</a:t>
            </a:r>
            <a:endParaRPr lang="en-US" sz="2200" dirty="0">
              <a:solidFill>
                <a:srgbClr val="000000"/>
              </a:solidFill>
              <a:latin typeface="Arial" charset="0"/>
            </a:endParaRPr>
          </a:p>
        </p:txBody>
      </p:sp>
      <p:sp>
        <p:nvSpPr>
          <p:cNvPr id="18" name="Text Box 31"/>
          <p:cNvSpPr txBox="1">
            <a:spLocks noChangeArrowheads="1"/>
          </p:cNvSpPr>
          <p:nvPr/>
        </p:nvSpPr>
        <p:spPr bwMode="auto">
          <a:xfrm>
            <a:off x="2715251"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20</a:t>
            </a:r>
            <a:endParaRPr lang="en-US" sz="2200" dirty="0">
              <a:solidFill>
                <a:srgbClr val="000000"/>
              </a:solidFill>
              <a:latin typeface="Arial" charset="0"/>
            </a:endParaRPr>
          </a:p>
        </p:txBody>
      </p:sp>
      <p:sp>
        <p:nvSpPr>
          <p:cNvPr id="19" name="Text Box 31"/>
          <p:cNvSpPr txBox="1">
            <a:spLocks noChangeArrowheads="1"/>
          </p:cNvSpPr>
          <p:nvPr/>
        </p:nvSpPr>
        <p:spPr bwMode="auto">
          <a:xfrm>
            <a:off x="3655434"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25</a:t>
            </a:r>
            <a:endParaRPr lang="en-US" sz="2200" dirty="0">
              <a:solidFill>
                <a:srgbClr val="000000"/>
              </a:solidFill>
              <a:latin typeface="Arial" charset="0"/>
            </a:endParaRPr>
          </a:p>
        </p:txBody>
      </p:sp>
      <p:sp>
        <p:nvSpPr>
          <p:cNvPr id="20" name="Text Box 31"/>
          <p:cNvSpPr txBox="1">
            <a:spLocks noChangeArrowheads="1"/>
          </p:cNvSpPr>
          <p:nvPr/>
        </p:nvSpPr>
        <p:spPr bwMode="auto">
          <a:xfrm>
            <a:off x="4581557"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30</a:t>
            </a:r>
            <a:endParaRPr lang="en-US" sz="2200" dirty="0">
              <a:solidFill>
                <a:srgbClr val="000000"/>
              </a:solidFill>
              <a:latin typeface="Arial" charset="0"/>
            </a:endParaRPr>
          </a:p>
        </p:txBody>
      </p:sp>
      <p:sp>
        <p:nvSpPr>
          <p:cNvPr id="21" name="Text Box 31"/>
          <p:cNvSpPr txBox="1">
            <a:spLocks noChangeArrowheads="1"/>
          </p:cNvSpPr>
          <p:nvPr/>
        </p:nvSpPr>
        <p:spPr bwMode="auto">
          <a:xfrm>
            <a:off x="5535819"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35</a:t>
            </a:r>
            <a:endParaRPr lang="en-US" sz="2200" dirty="0">
              <a:solidFill>
                <a:srgbClr val="000000"/>
              </a:solidFill>
              <a:latin typeface="Arial" charset="0"/>
            </a:endParaRPr>
          </a:p>
        </p:txBody>
      </p:sp>
      <p:sp>
        <p:nvSpPr>
          <p:cNvPr id="22" name="Text Box 31"/>
          <p:cNvSpPr txBox="1">
            <a:spLocks noChangeArrowheads="1"/>
          </p:cNvSpPr>
          <p:nvPr/>
        </p:nvSpPr>
        <p:spPr bwMode="auto">
          <a:xfrm>
            <a:off x="6461944"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40</a:t>
            </a:r>
            <a:endParaRPr lang="en-US" sz="2200" dirty="0">
              <a:solidFill>
                <a:srgbClr val="000000"/>
              </a:solidFill>
              <a:latin typeface="Arial" charset="0"/>
            </a:endParaRPr>
          </a:p>
        </p:txBody>
      </p:sp>
      <p:sp>
        <p:nvSpPr>
          <p:cNvPr id="23" name="Text Box 31"/>
          <p:cNvSpPr txBox="1">
            <a:spLocks noChangeArrowheads="1"/>
          </p:cNvSpPr>
          <p:nvPr/>
        </p:nvSpPr>
        <p:spPr bwMode="auto">
          <a:xfrm>
            <a:off x="7402133" y="5799534"/>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45</a:t>
            </a:r>
            <a:endParaRPr lang="en-US" sz="2200" dirty="0">
              <a:solidFill>
                <a:srgbClr val="000000"/>
              </a:solidFill>
              <a:latin typeface="Arial" charset="0"/>
            </a:endParaRPr>
          </a:p>
        </p:txBody>
      </p:sp>
    </p:spTree>
    <p:extLst>
      <p:ext uri="{BB962C8B-B14F-4D97-AF65-F5344CB8AC3E}">
        <p14:creationId xmlns:p14="http://schemas.microsoft.com/office/powerpoint/2010/main" val="1205245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8.21 CONNECTION: Abnormal numbers of sex chromosomes do not usually affect survival</a:t>
            </a:r>
          </a:p>
        </p:txBody>
      </p:sp>
      <p:sp>
        <p:nvSpPr>
          <p:cNvPr id="3" name="Content Placeholder 2"/>
          <p:cNvSpPr>
            <a:spLocks noGrp="1"/>
          </p:cNvSpPr>
          <p:nvPr>
            <p:ph idx="1"/>
          </p:nvPr>
        </p:nvSpPr>
        <p:spPr/>
        <p:txBody>
          <a:bodyPr/>
          <a:lstStyle/>
          <a:p>
            <a:endParaRPr lang="en-US" dirty="0" smtClean="0"/>
          </a:p>
          <a:p>
            <a:r>
              <a:rPr lang="en-US" dirty="0" smtClean="0"/>
              <a:t>Sex </a:t>
            </a:r>
            <a:r>
              <a:rPr lang="en-US" dirty="0"/>
              <a:t>chromosome abnormalities seem to upset the genetic balance less than an unusual number of autosomes. </a:t>
            </a:r>
          </a:p>
          <a:p>
            <a:endParaRPr lang="en-US" dirty="0"/>
          </a:p>
          <a:p>
            <a:pPr lvl="1"/>
            <a:r>
              <a:rPr lang="en-US" dirty="0"/>
              <a:t>T</a:t>
            </a:r>
            <a:r>
              <a:rPr lang="en-US" dirty="0" smtClean="0"/>
              <a:t>he </a:t>
            </a:r>
            <a:r>
              <a:rPr lang="en-US" dirty="0"/>
              <a:t>small size of the Y </a:t>
            </a:r>
            <a:r>
              <a:rPr lang="en-US" dirty="0" smtClean="0"/>
              <a:t>chromosome</a:t>
            </a:r>
          </a:p>
          <a:p>
            <a:pPr lvl="1"/>
            <a:endParaRPr lang="en-US" dirty="0"/>
          </a:p>
          <a:p>
            <a:pPr lvl="1"/>
            <a:r>
              <a:rPr lang="en-US" dirty="0"/>
              <a:t>X chromosome </a:t>
            </a:r>
            <a:r>
              <a:rPr lang="en-US" dirty="0" smtClean="0"/>
              <a:t>inactivation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95928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8.21 CONNECTION: Abnormal numbers of sex chromosomes do not usually affect survival</a:t>
            </a:r>
          </a:p>
        </p:txBody>
      </p:sp>
      <p:sp>
        <p:nvSpPr>
          <p:cNvPr id="3" name="Content Placeholder 2"/>
          <p:cNvSpPr>
            <a:spLocks noGrp="1"/>
          </p:cNvSpPr>
          <p:nvPr>
            <p:ph idx="1"/>
          </p:nvPr>
        </p:nvSpPr>
        <p:spPr/>
        <p:txBody>
          <a:bodyPr/>
          <a:lstStyle/>
          <a:p>
            <a:r>
              <a:rPr lang="en-US" dirty="0"/>
              <a:t>The following table lists the most common human sex chromosome abnormalities. </a:t>
            </a:r>
            <a:endParaRPr lang="en-US" dirty="0" smtClean="0"/>
          </a:p>
          <a:p>
            <a:pPr lvl="1"/>
            <a:endParaRPr lang="en-US" dirty="0"/>
          </a:p>
          <a:p>
            <a:pPr lvl="1"/>
            <a:r>
              <a:rPr lang="en-US" dirty="0" smtClean="0"/>
              <a:t>a </a:t>
            </a:r>
            <a:r>
              <a:rPr lang="en-US" dirty="0"/>
              <a:t>single Y chromosome is enough to produce “maleness,” even in combination with several X </a:t>
            </a:r>
            <a:r>
              <a:rPr lang="en-US" dirty="0" smtClean="0"/>
              <a:t>chromosomes</a:t>
            </a:r>
            <a:endParaRPr lang="en-US" dirty="0"/>
          </a:p>
          <a:p>
            <a:pPr lvl="1"/>
            <a:endParaRPr lang="en-US" dirty="0"/>
          </a:p>
          <a:p>
            <a:pPr lvl="1"/>
            <a:r>
              <a:rPr lang="en-US" dirty="0"/>
              <a:t>the absence of a Y chromosome yields “femaleness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545100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T21AbnormalSexChrom-L.jpg"/>
          <p:cNvPicPr>
            <a:picLocks noChangeAspect="1"/>
          </p:cNvPicPr>
          <p:nvPr/>
        </p:nvPicPr>
        <p:blipFill rotWithShape="1">
          <a:blip r:embed="rId3" cstate="email">
            <a:extLst>
              <a:ext uri="{28A0092B-C50C-407E-A947-70E740481C1C}">
                <a14:useLocalDpi xmlns:a14="http://schemas.microsoft.com/office/drawing/2010/main" val="0"/>
              </a:ext>
            </a:extLst>
          </a:blip>
          <a:srcRect b="9458"/>
          <a:stretch/>
        </p:blipFill>
        <p:spPr>
          <a:xfrm>
            <a:off x="159183" y="1477819"/>
            <a:ext cx="8824658" cy="222596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Table</a:t>
            </a:r>
            <a:r>
              <a:rPr lang="en-US" sz="1200" baseline="0" dirty="0" smtClean="0">
                <a:latin typeface="Arial" charset="0"/>
              </a:rPr>
              <a:t> 8.21</a:t>
            </a:r>
            <a:endParaRPr lang="en-US" sz="1200" dirty="0">
              <a:latin typeface="Arial" charset="0"/>
            </a:endParaRPr>
          </a:p>
        </p:txBody>
      </p:sp>
    </p:spTree>
    <p:extLst>
      <p:ext uri="{BB962C8B-B14F-4D97-AF65-F5344CB8AC3E}">
        <p14:creationId xmlns:p14="http://schemas.microsoft.com/office/powerpoint/2010/main" val="123251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8.22 EVOLUTION CONNECTION: New species can arise from errors in cell division</a:t>
            </a:r>
          </a:p>
        </p:txBody>
      </p:sp>
      <p:sp>
        <p:nvSpPr>
          <p:cNvPr id="3" name="Content Placeholder 2"/>
          <p:cNvSpPr>
            <a:spLocks noGrp="1"/>
          </p:cNvSpPr>
          <p:nvPr>
            <p:ph idx="1"/>
          </p:nvPr>
        </p:nvSpPr>
        <p:spPr/>
        <p:txBody>
          <a:bodyPr/>
          <a:lstStyle/>
          <a:p>
            <a:r>
              <a:rPr lang="en-US" dirty="0"/>
              <a:t>Errors in mitosis or meiosis may produce </a:t>
            </a:r>
            <a:r>
              <a:rPr lang="en-US" dirty="0" err="1"/>
              <a:t>polyploid</a:t>
            </a:r>
            <a:r>
              <a:rPr lang="en-US" dirty="0"/>
              <a:t> species, with more than two chromosome sets</a:t>
            </a:r>
            <a:r>
              <a:rPr lang="en-US" dirty="0" smtClean="0"/>
              <a:t>.</a:t>
            </a:r>
          </a:p>
          <a:p>
            <a:endParaRPr lang="en-US" dirty="0"/>
          </a:p>
          <a:p>
            <a:r>
              <a:rPr lang="en-US" dirty="0"/>
              <a:t>The formation of </a:t>
            </a:r>
            <a:r>
              <a:rPr lang="en-US" dirty="0" err="1"/>
              <a:t>polyploid</a:t>
            </a:r>
            <a:r>
              <a:rPr lang="en-US" dirty="0"/>
              <a:t> </a:t>
            </a:r>
            <a:r>
              <a:rPr lang="en-US" dirty="0" smtClean="0"/>
              <a:t>species</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357267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8.23 CONNECTION: Alterations of chromosome structure can cause birth defects and cancer</a:t>
            </a:r>
          </a:p>
        </p:txBody>
      </p:sp>
      <p:sp>
        <p:nvSpPr>
          <p:cNvPr id="3" name="Content Placeholder 2"/>
          <p:cNvSpPr>
            <a:spLocks noGrp="1"/>
          </p:cNvSpPr>
          <p:nvPr>
            <p:ph idx="1"/>
          </p:nvPr>
        </p:nvSpPr>
        <p:spPr/>
        <p:txBody>
          <a:bodyPr/>
          <a:lstStyle/>
          <a:p>
            <a:endParaRPr lang="en-US" dirty="0" smtClean="0"/>
          </a:p>
          <a:p>
            <a:r>
              <a:rPr lang="en-US" dirty="0" smtClean="0"/>
              <a:t>Chromosome </a:t>
            </a:r>
            <a:r>
              <a:rPr lang="en-US" dirty="0"/>
              <a:t>breakage can lead to rearrangements that can produce genetic disorders or, if changes occur in somatic cells, cancer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15531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8.23 CONNECTION: Alterations of chromosome structure can cause birth defects and cancer</a:t>
            </a:r>
          </a:p>
        </p:txBody>
      </p:sp>
      <p:sp>
        <p:nvSpPr>
          <p:cNvPr id="3" name="Content Placeholder 2"/>
          <p:cNvSpPr>
            <a:spLocks noGrp="1"/>
          </p:cNvSpPr>
          <p:nvPr>
            <p:ph idx="1"/>
          </p:nvPr>
        </p:nvSpPr>
        <p:spPr/>
        <p:txBody>
          <a:bodyPr/>
          <a:lstStyle/>
          <a:p>
            <a:endParaRPr lang="en-US" dirty="0" smtClean="0"/>
          </a:p>
          <a:p>
            <a:r>
              <a:rPr lang="en-US" dirty="0" smtClean="0"/>
              <a:t>These </a:t>
            </a:r>
            <a:r>
              <a:rPr lang="en-US" dirty="0"/>
              <a:t>rearrangements can lead to four types of changes in chromosome structure</a:t>
            </a:r>
            <a:r>
              <a:rPr lang="en-US" dirty="0" smtClean="0"/>
              <a:t>.</a:t>
            </a:r>
          </a:p>
          <a:p>
            <a:endParaRPr lang="en-US" dirty="0"/>
          </a:p>
          <a:p>
            <a:pPr marL="457200" lvl="1" indent="0">
              <a:buNone/>
            </a:pPr>
            <a:r>
              <a:rPr lang="en-US" dirty="0" smtClean="0"/>
              <a:t>1. A </a:t>
            </a:r>
            <a:r>
              <a:rPr lang="en-US" b="1" dirty="0"/>
              <a:t>deletion</a:t>
            </a:r>
            <a:r>
              <a:rPr lang="en-US" dirty="0"/>
              <a:t> is the loss of a chromosome segment</a:t>
            </a:r>
            <a:r>
              <a:rPr lang="en-US" dirty="0" smtClean="0"/>
              <a:t>.</a:t>
            </a:r>
          </a:p>
          <a:p>
            <a:pPr marL="457200" lvl="1" indent="0">
              <a:buNone/>
            </a:pPr>
            <a:endParaRPr lang="en-US" dirty="0" smtClean="0"/>
          </a:p>
          <a:p>
            <a:pPr marL="457200" lvl="1" indent="0">
              <a:buNone/>
            </a:pPr>
            <a:r>
              <a:rPr lang="en-US" dirty="0" smtClean="0"/>
              <a:t>2. A </a:t>
            </a:r>
            <a:r>
              <a:rPr lang="en-US" b="1" dirty="0"/>
              <a:t>duplication</a:t>
            </a:r>
            <a:r>
              <a:rPr lang="en-US" dirty="0"/>
              <a:t> is the repeat of a chromosome segment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8210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endParaRPr lang="en-US" dirty="0" smtClean="0"/>
          </a:p>
          <a:p>
            <a:pPr marL="457200" lvl="1" indent="0">
              <a:buNone/>
            </a:pPr>
            <a:r>
              <a:rPr lang="en-US" dirty="0" smtClean="0"/>
              <a:t>3. An </a:t>
            </a:r>
            <a:r>
              <a:rPr lang="en-US" b="1" dirty="0"/>
              <a:t>inversion</a:t>
            </a:r>
            <a:r>
              <a:rPr lang="en-US" dirty="0"/>
              <a:t> is the reversal of a chromosome segment</a:t>
            </a:r>
            <a:r>
              <a:rPr lang="en-US" dirty="0" smtClean="0"/>
              <a:t>.</a:t>
            </a:r>
          </a:p>
          <a:p>
            <a:pPr marL="457200" lvl="1" indent="0">
              <a:buNone/>
            </a:pPr>
            <a:endParaRPr lang="en-US" dirty="0"/>
          </a:p>
          <a:p>
            <a:pPr marL="457200" lvl="1" indent="0">
              <a:buNone/>
            </a:pPr>
            <a:r>
              <a:rPr lang="en-US" dirty="0" smtClean="0"/>
              <a:t>4.  A </a:t>
            </a:r>
            <a:r>
              <a:rPr lang="en-US" b="1" dirty="0"/>
              <a:t>translocation</a:t>
            </a:r>
            <a:r>
              <a:rPr lang="en-US" dirty="0"/>
              <a:t> is the attachment of a segment to a </a:t>
            </a:r>
            <a:r>
              <a:rPr lang="en-US" dirty="0" err="1"/>
              <a:t>nonhomologous</a:t>
            </a:r>
            <a:r>
              <a:rPr lang="en-US" dirty="0"/>
              <a:t> chromosome. A translocation may be reciprocal.</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dirty="0"/>
              <a:t>8.23 CONNECTION: Alterations of chromosome structure can cause birth defects and cancer</a:t>
            </a:r>
          </a:p>
        </p:txBody>
      </p:sp>
    </p:spTree>
    <p:extLst>
      <p:ext uri="{BB962C8B-B14F-4D97-AF65-F5344CB8AC3E}">
        <p14:creationId xmlns:p14="http://schemas.microsoft.com/office/powerpoint/2010/main" val="9075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8.23 CONNECTION: Alterations of chromosome structure can cause birth defects and cancer</a:t>
            </a:r>
          </a:p>
        </p:txBody>
      </p:sp>
      <p:sp>
        <p:nvSpPr>
          <p:cNvPr id="3" name="Content Placeholder 2"/>
          <p:cNvSpPr>
            <a:spLocks noGrp="1"/>
          </p:cNvSpPr>
          <p:nvPr>
            <p:ph idx="1"/>
          </p:nvPr>
        </p:nvSpPr>
        <p:spPr>
          <a:xfrm>
            <a:off x="313267" y="1258455"/>
            <a:ext cx="8475133" cy="4758267"/>
          </a:xfrm>
        </p:spPr>
        <p:txBody>
          <a:bodyPr/>
          <a:lstStyle/>
          <a:p>
            <a:endParaRPr lang="en-US" dirty="0" smtClean="0"/>
          </a:p>
          <a:p>
            <a:r>
              <a:rPr lang="en-US" b="1" dirty="0" smtClean="0"/>
              <a:t>Inversions </a:t>
            </a:r>
            <a:r>
              <a:rPr lang="en-US" b="1" dirty="0"/>
              <a:t>are less likely than deletions or duplications to produce harmful effects, because in inversions all genes are still present in their normal number</a:t>
            </a:r>
            <a:r>
              <a:rPr lang="en-US" b="1" dirty="0" smtClean="0"/>
              <a:t>.</a:t>
            </a:r>
          </a:p>
          <a:p>
            <a:endParaRPr lang="en-US" dirty="0"/>
          </a:p>
          <a:p>
            <a:r>
              <a:rPr lang="en-US" b="1" dirty="0"/>
              <a:t>Many deletions cause serious physical or mental problems</a:t>
            </a:r>
            <a:r>
              <a:rPr lang="en-US" b="1" dirty="0" smtClean="0"/>
              <a:t>.</a:t>
            </a:r>
          </a:p>
          <a:p>
            <a:endParaRPr lang="en-US" dirty="0"/>
          </a:p>
          <a:p>
            <a:r>
              <a:rPr lang="en-US" b="1" dirty="0"/>
              <a:t>Translocations may or may not be harmful</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2724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8.23 CONNECTION: Alterations of chromosome structure can cause birth defects and cancer</a:t>
            </a:r>
          </a:p>
        </p:txBody>
      </p:sp>
      <p:sp>
        <p:nvSpPr>
          <p:cNvPr id="3" name="Content Placeholder 2"/>
          <p:cNvSpPr>
            <a:spLocks noGrp="1"/>
          </p:cNvSpPr>
          <p:nvPr>
            <p:ph idx="1"/>
          </p:nvPr>
        </p:nvSpPr>
        <p:spPr/>
        <p:txBody>
          <a:bodyPr/>
          <a:lstStyle/>
          <a:p>
            <a:endParaRPr lang="en-US" sz="2400" dirty="0" smtClean="0"/>
          </a:p>
          <a:p>
            <a:r>
              <a:rPr lang="en-US" sz="2400" dirty="0" smtClean="0"/>
              <a:t>Chronic </a:t>
            </a:r>
            <a:r>
              <a:rPr lang="en-US" sz="2400" dirty="0" err="1"/>
              <a:t>myelogenous</a:t>
            </a:r>
            <a:r>
              <a:rPr lang="en-US" sz="2400" dirty="0"/>
              <a:t> leukemia (CML)</a:t>
            </a:r>
          </a:p>
          <a:p>
            <a:pPr lvl="1"/>
            <a:endParaRPr lang="en-US" sz="2200" dirty="0" smtClean="0"/>
          </a:p>
          <a:p>
            <a:pPr lvl="1"/>
            <a:r>
              <a:rPr lang="en-US" sz="2200" dirty="0" smtClean="0"/>
              <a:t>one </a:t>
            </a:r>
            <a:r>
              <a:rPr lang="en-US" sz="2200" dirty="0"/>
              <a:t>of the most common </a:t>
            </a:r>
            <a:r>
              <a:rPr lang="en-US" sz="2200" dirty="0" err="1" smtClean="0"/>
              <a:t>leukemias</a:t>
            </a:r>
            <a:endParaRPr lang="en-US" sz="2200" dirty="0"/>
          </a:p>
          <a:p>
            <a:pPr lvl="1"/>
            <a:endParaRPr lang="en-US" sz="2200" dirty="0" smtClean="0"/>
          </a:p>
          <a:p>
            <a:pPr lvl="1"/>
            <a:r>
              <a:rPr lang="en-US" sz="2200" dirty="0" smtClean="0"/>
              <a:t>affects </a:t>
            </a:r>
            <a:r>
              <a:rPr lang="en-US" sz="2200" dirty="0"/>
              <a:t>cells that give rise to white blood cells (leukocytes</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7229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8.18 Accidents during meiosis can alter </a:t>
            </a:r>
            <a:br>
              <a:rPr lang="en-US" dirty="0"/>
            </a:br>
            <a:r>
              <a:rPr lang="en-US" dirty="0"/>
              <a:t>chromosome number</a:t>
            </a:r>
          </a:p>
        </p:txBody>
      </p:sp>
      <p:sp>
        <p:nvSpPr>
          <p:cNvPr id="3" name="Content Placeholder 2"/>
          <p:cNvSpPr>
            <a:spLocks noGrp="1"/>
          </p:cNvSpPr>
          <p:nvPr>
            <p:ph idx="1"/>
          </p:nvPr>
        </p:nvSpPr>
        <p:spPr/>
        <p:txBody>
          <a:bodyPr/>
          <a:lstStyle/>
          <a:p>
            <a:r>
              <a:rPr lang="en-US" b="1" dirty="0"/>
              <a:t>Nondisjunction</a:t>
            </a:r>
            <a:r>
              <a:rPr lang="en-US" dirty="0"/>
              <a:t> is the failure of chromosomes or chromatids to separate normally during </a:t>
            </a:r>
            <a:r>
              <a:rPr lang="en-US" dirty="0" smtClean="0"/>
              <a:t>meiosis.</a:t>
            </a:r>
          </a:p>
          <a:p>
            <a:pPr lvl="1"/>
            <a:endParaRPr lang="en-US" dirty="0"/>
          </a:p>
          <a:p>
            <a:pPr lvl="1"/>
            <a:r>
              <a:rPr lang="en-US" dirty="0" smtClean="0"/>
              <a:t>meiosis </a:t>
            </a:r>
            <a:r>
              <a:rPr lang="en-US" dirty="0">
                <a:latin typeface="Times New Roman" panose="02020603050405020304" pitchFamily="18" charset="0"/>
                <a:cs typeface="Times New Roman" panose="02020603050405020304" pitchFamily="18" charset="0"/>
              </a:rPr>
              <a:t>I</a:t>
            </a:r>
            <a:r>
              <a:rPr lang="en-US" dirty="0"/>
              <a:t>, if both members of a homologous pair go to one </a:t>
            </a:r>
            <a:r>
              <a:rPr lang="en-US" dirty="0" smtClean="0"/>
              <a:t>pole</a:t>
            </a:r>
            <a:endParaRPr lang="en-US" dirty="0"/>
          </a:p>
          <a:p>
            <a:pPr lvl="1"/>
            <a:endParaRPr lang="en-US" dirty="0" smtClean="0"/>
          </a:p>
          <a:p>
            <a:pPr lvl="1"/>
            <a:r>
              <a:rPr lang="en-US" dirty="0" smtClean="0"/>
              <a:t>meiosis </a:t>
            </a:r>
            <a:r>
              <a:rPr lang="en-US" dirty="0">
                <a:latin typeface="Times New Roman" panose="02020603050405020304" pitchFamily="18" charset="0"/>
                <a:cs typeface="Times New Roman" panose="02020603050405020304" pitchFamily="18" charset="0"/>
              </a:rPr>
              <a:t>II</a:t>
            </a:r>
            <a:r>
              <a:rPr lang="en-US" dirty="0"/>
              <a:t>, if both sister chromatids go to one </a:t>
            </a:r>
            <a:r>
              <a:rPr lang="en-US" dirty="0" smtClean="0"/>
              <a:t>pole</a:t>
            </a:r>
            <a:endParaRPr lang="en-US" dirty="0"/>
          </a:p>
          <a:p>
            <a:endParaRPr lang="en-US" dirty="0" smtClean="0"/>
          </a:p>
          <a:p>
            <a:r>
              <a:rPr lang="en-US" dirty="0" smtClean="0"/>
              <a:t>Fertilization </a:t>
            </a:r>
            <a:r>
              <a:rPr lang="en-US" dirty="0"/>
              <a:t>after nondisjunction yields zygotes with altered numbers of chromosomes.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7189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23a_0ChromStructAlter-U.jpg"/>
          <p:cNvPicPr>
            <a:picLocks noChangeAspect="1"/>
          </p:cNvPicPr>
          <p:nvPr/>
        </p:nvPicPr>
        <p:blipFill rotWithShape="1">
          <a:blip r:embed="rId3" cstate="email">
            <a:extLst>
              <a:ext uri="{28A0092B-C50C-407E-A947-70E740481C1C}">
                <a14:useLocalDpi xmlns:a14="http://schemas.microsoft.com/office/drawing/2010/main" val="0"/>
              </a:ext>
            </a:extLst>
          </a:blip>
          <a:srcRect b="3767"/>
          <a:stretch/>
        </p:blipFill>
        <p:spPr>
          <a:xfrm>
            <a:off x="298704" y="1213104"/>
            <a:ext cx="8546592" cy="426482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8.23a-0</a:t>
            </a:r>
            <a:endParaRPr lang="en-US" sz="1200" dirty="0">
              <a:latin typeface="Arial" charset="0"/>
            </a:endParaRPr>
          </a:p>
        </p:txBody>
      </p:sp>
      <p:sp>
        <p:nvSpPr>
          <p:cNvPr id="27" name="Text Box 31"/>
          <p:cNvSpPr txBox="1">
            <a:spLocks noChangeArrowheads="1"/>
          </p:cNvSpPr>
          <p:nvPr/>
        </p:nvSpPr>
        <p:spPr bwMode="auto">
          <a:xfrm>
            <a:off x="479613" y="1253900"/>
            <a:ext cx="7053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Deletion</a:t>
            </a:r>
            <a:endParaRPr lang="en-US" sz="1400" dirty="0">
              <a:solidFill>
                <a:srgbClr val="000000"/>
              </a:solidFill>
              <a:latin typeface="Arial" charset="0"/>
            </a:endParaRPr>
          </a:p>
        </p:txBody>
      </p:sp>
      <p:cxnSp>
        <p:nvCxnSpPr>
          <p:cNvPr id="6" name="Straight Connector 5"/>
          <p:cNvCxnSpPr/>
          <p:nvPr/>
        </p:nvCxnSpPr>
        <p:spPr bwMode="auto">
          <a:xfrm>
            <a:off x="1555262" y="4387156"/>
            <a:ext cx="11580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Left Brace 2"/>
          <p:cNvSpPr/>
          <p:nvPr/>
        </p:nvSpPr>
        <p:spPr bwMode="auto">
          <a:xfrm>
            <a:off x="1645138" y="4021015"/>
            <a:ext cx="160216" cy="734646"/>
          </a:xfrm>
          <a:prstGeom prst="leftBrace">
            <a:avLst>
              <a:gd name="adj1" fmla="val 21061"/>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8" name="Left Brace 7"/>
          <p:cNvSpPr/>
          <p:nvPr/>
        </p:nvSpPr>
        <p:spPr bwMode="auto">
          <a:xfrm>
            <a:off x="4964925" y="4150746"/>
            <a:ext cx="166137" cy="790804"/>
          </a:xfrm>
          <a:prstGeom prst="leftBrace">
            <a:avLst>
              <a:gd name="adj1" fmla="val 32468"/>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 name="Text Box 31"/>
          <p:cNvSpPr txBox="1">
            <a:spLocks noChangeArrowheads="1"/>
          </p:cNvSpPr>
          <p:nvPr/>
        </p:nvSpPr>
        <p:spPr bwMode="auto">
          <a:xfrm>
            <a:off x="3581853" y="1239288"/>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Inversion</a:t>
            </a:r>
            <a:endParaRPr lang="en-US" sz="1400" dirty="0">
              <a:solidFill>
                <a:srgbClr val="000000"/>
              </a:solidFill>
              <a:latin typeface="Arial" charset="0"/>
            </a:endParaRPr>
          </a:p>
        </p:txBody>
      </p:sp>
      <p:sp>
        <p:nvSpPr>
          <p:cNvPr id="10" name="Text Box 31"/>
          <p:cNvSpPr txBox="1">
            <a:spLocks noChangeArrowheads="1"/>
          </p:cNvSpPr>
          <p:nvPr/>
        </p:nvSpPr>
        <p:spPr bwMode="auto">
          <a:xfrm>
            <a:off x="480744" y="3167064"/>
            <a:ext cx="9730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Duplication</a:t>
            </a:r>
            <a:endParaRPr lang="en-US" sz="1400" dirty="0">
              <a:solidFill>
                <a:srgbClr val="000000"/>
              </a:solidFill>
              <a:latin typeface="Arial" charset="0"/>
            </a:endParaRPr>
          </a:p>
        </p:txBody>
      </p:sp>
      <p:sp>
        <p:nvSpPr>
          <p:cNvPr id="11" name="Text Box 31"/>
          <p:cNvSpPr txBox="1">
            <a:spLocks noChangeArrowheads="1"/>
          </p:cNvSpPr>
          <p:nvPr/>
        </p:nvSpPr>
        <p:spPr bwMode="auto">
          <a:xfrm>
            <a:off x="3581853" y="3167064"/>
            <a:ext cx="20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Reciprocal translocation</a:t>
            </a:r>
            <a:endParaRPr lang="en-US" sz="1400" dirty="0">
              <a:solidFill>
                <a:srgbClr val="000000"/>
              </a:solidFill>
              <a:latin typeface="Arial" charset="0"/>
            </a:endParaRPr>
          </a:p>
        </p:txBody>
      </p:sp>
      <p:sp>
        <p:nvSpPr>
          <p:cNvPr id="12" name="Text Box 31"/>
          <p:cNvSpPr txBox="1">
            <a:spLocks noChangeArrowheads="1"/>
          </p:cNvSpPr>
          <p:nvPr/>
        </p:nvSpPr>
        <p:spPr bwMode="auto">
          <a:xfrm>
            <a:off x="460074" y="4265496"/>
            <a:ext cx="1224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Homologous</a:t>
            </a:r>
            <a:br>
              <a:rPr lang="en-US" sz="1400" dirty="0" smtClean="0">
                <a:solidFill>
                  <a:srgbClr val="000000"/>
                </a:solidFill>
                <a:latin typeface="Arial" charset="0"/>
              </a:rPr>
            </a:br>
            <a:r>
              <a:rPr lang="en-US" sz="1400" dirty="0" smtClean="0">
                <a:solidFill>
                  <a:srgbClr val="000000"/>
                </a:solidFill>
                <a:latin typeface="Arial" charset="0"/>
              </a:rPr>
              <a:t>chromosomes</a:t>
            </a:r>
            <a:endParaRPr lang="en-US" sz="1400" dirty="0">
              <a:solidFill>
                <a:srgbClr val="000000"/>
              </a:solidFill>
              <a:latin typeface="Arial" charset="0"/>
            </a:endParaRPr>
          </a:p>
        </p:txBody>
      </p:sp>
      <p:sp>
        <p:nvSpPr>
          <p:cNvPr id="13" name="Text Box 31"/>
          <p:cNvSpPr txBox="1">
            <a:spLocks noChangeArrowheads="1"/>
          </p:cNvSpPr>
          <p:nvPr/>
        </p:nvSpPr>
        <p:spPr bwMode="auto">
          <a:xfrm>
            <a:off x="3545671" y="4422325"/>
            <a:ext cx="14202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err="1" smtClean="0">
                <a:solidFill>
                  <a:srgbClr val="000000"/>
                </a:solidFill>
                <a:latin typeface="Arial" charset="0"/>
              </a:rPr>
              <a:t>Nonhomologous</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chromosomes</a:t>
            </a:r>
            <a:endParaRPr lang="en-US" sz="1400" dirty="0">
              <a:solidFill>
                <a:srgbClr val="000000"/>
              </a:solidFill>
              <a:latin typeface="Arial" charset="0"/>
            </a:endParaRPr>
          </a:p>
        </p:txBody>
      </p:sp>
    </p:spTree>
    <p:extLst>
      <p:ext uri="{BB962C8B-B14F-4D97-AF65-F5344CB8AC3E}">
        <p14:creationId xmlns:p14="http://schemas.microsoft.com/office/powerpoint/2010/main" val="3438457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23a_2ChromStructAlter-U.jpg"/>
          <p:cNvPicPr>
            <a:picLocks noChangeAspect="1"/>
          </p:cNvPicPr>
          <p:nvPr/>
        </p:nvPicPr>
        <p:blipFill rotWithShape="1">
          <a:blip r:embed="rId3" cstate="email">
            <a:extLst>
              <a:ext uri="{28A0092B-C50C-407E-A947-70E740481C1C}">
                <a14:useLocalDpi xmlns:a14="http://schemas.microsoft.com/office/drawing/2010/main" val="0"/>
              </a:ext>
            </a:extLst>
          </a:blip>
          <a:srcRect b="2780"/>
          <a:stretch/>
        </p:blipFill>
        <p:spPr>
          <a:xfrm>
            <a:off x="999744" y="524256"/>
            <a:ext cx="7144512" cy="56479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8.23a-2</a:t>
            </a:r>
            <a:endParaRPr lang="en-US" sz="1200" dirty="0">
              <a:latin typeface="Arial" charset="0"/>
            </a:endParaRPr>
          </a:p>
        </p:txBody>
      </p:sp>
      <p:sp>
        <p:nvSpPr>
          <p:cNvPr id="7" name="Left Brace 6"/>
          <p:cNvSpPr/>
          <p:nvPr/>
        </p:nvSpPr>
        <p:spPr bwMode="auto">
          <a:xfrm>
            <a:off x="3030294" y="4392047"/>
            <a:ext cx="220906" cy="1102819"/>
          </a:xfrm>
          <a:prstGeom prst="leftBrace">
            <a:avLst>
              <a:gd name="adj1" fmla="val 32468"/>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a typeface="ＭＳ Ｐゴシック" charset="0"/>
            </a:endParaRPr>
          </a:p>
        </p:txBody>
      </p:sp>
      <p:sp>
        <p:nvSpPr>
          <p:cNvPr id="8" name="Text Box 31"/>
          <p:cNvSpPr txBox="1">
            <a:spLocks noChangeArrowheads="1"/>
          </p:cNvSpPr>
          <p:nvPr/>
        </p:nvSpPr>
        <p:spPr bwMode="auto">
          <a:xfrm>
            <a:off x="1194253" y="578888"/>
            <a:ext cx="1026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Inversion</a:t>
            </a:r>
            <a:endParaRPr lang="en-US" sz="1800" dirty="0">
              <a:solidFill>
                <a:srgbClr val="000000"/>
              </a:solidFill>
              <a:latin typeface="Arial" charset="0"/>
            </a:endParaRPr>
          </a:p>
        </p:txBody>
      </p:sp>
      <p:sp>
        <p:nvSpPr>
          <p:cNvPr id="9" name="Text Box 31"/>
          <p:cNvSpPr txBox="1">
            <a:spLocks noChangeArrowheads="1"/>
          </p:cNvSpPr>
          <p:nvPr/>
        </p:nvSpPr>
        <p:spPr bwMode="auto">
          <a:xfrm>
            <a:off x="1194253" y="3107798"/>
            <a:ext cx="26937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Reciprocal translocation</a:t>
            </a:r>
            <a:endParaRPr lang="en-US" sz="1800" dirty="0">
              <a:solidFill>
                <a:srgbClr val="000000"/>
              </a:solidFill>
              <a:latin typeface="Arial" charset="0"/>
            </a:endParaRPr>
          </a:p>
        </p:txBody>
      </p:sp>
      <p:sp>
        <p:nvSpPr>
          <p:cNvPr id="10" name="Text Box 31"/>
          <p:cNvSpPr txBox="1">
            <a:spLocks noChangeArrowheads="1"/>
          </p:cNvSpPr>
          <p:nvPr/>
        </p:nvSpPr>
        <p:spPr bwMode="auto">
          <a:xfrm>
            <a:off x="1141138" y="4769459"/>
            <a:ext cx="18334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err="1" smtClean="0">
                <a:solidFill>
                  <a:srgbClr val="000000"/>
                </a:solidFill>
                <a:latin typeface="Arial" charset="0"/>
              </a:rPr>
              <a:t>Nonhomologous</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chromosomes</a:t>
            </a:r>
            <a:endParaRPr lang="en-US" sz="1800" dirty="0">
              <a:solidFill>
                <a:srgbClr val="000000"/>
              </a:solidFill>
              <a:latin typeface="Arial" charset="0"/>
            </a:endParaRPr>
          </a:p>
        </p:txBody>
      </p:sp>
    </p:spTree>
    <p:extLst>
      <p:ext uri="{BB962C8B-B14F-4D97-AF65-F5344CB8AC3E}">
        <p14:creationId xmlns:p14="http://schemas.microsoft.com/office/powerpoint/2010/main" val="167238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_1NondisjunctionMI_1-U.jpg"/>
          <p:cNvPicPr>
            <a:picLocks noChangeAspect="1"/>
          </p:cNvPicPr>
          <p:nvPr/>
        </p:nvPicPr>
        <p:blipFill rotWithShape="1">
          <a:blip r:embed="rId3" cstate="email">
            <a:extLst>
              <a:ext uri="{28A0092B-C50C-407E-A947-70E740481C1C}">
                <a14:useLocalDpi xmlns:a14="http://schemas.microsoft.com/office/drawing/2010/main" val="0"/>
              </a:ext>
            </a:extLst>
          </a:blip>
          <a:srcRect b="6918"/>
          <a:stretch/>
        </p:blipFill>
        <p:spPr>
          <a:xfrm>
            <a:off x="1639824" y="137160"/>
            <a:ext cx="5864352" cy="61281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8.18-1-1</a:t>
            </a:r>
            <a:endParaRPr lang="en-US" sz="1200" dirty="0">
              <a:latin typeface="Arial" charset="0"/>
            </a:endParaRPr>
          </a:p>
        </p:txBody>
      </p:sp>
      <p:sp>
        <p:nvSpPr>
          <p:cNvPr id="7" name="Text Box 31"/>
          <p:cNvSpPr txBox="1">
            <a:spLocks noChangeArrowheads="1"/>
          </p:cNvSpPr>
          <p:nvPr/>
        </p:nvSpPr>
        <p:spPr bwMode="auto">
          <a:xfrm>
            <a:off x="3157240" y="1398827"/>
            <a:ext cx="1679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Nondisjunction</a:t>
            </a:r>
            <a:endParaRPr lang="en-US" sz="1800" dirty="0">
              <a:solidFill>
                <a:srgbClr val="000000"/>
              </a:solidFill>
              <a:latin typeface="Arial" charset="0"/>
            </a:endParaRPr>
          </a:p>
        </p:txBody>
      </p:sp>
      <p:cxnSp>
        <p:nvCxnSpPr>
          <p:cNvPr id="8" name="Straight Connector 7"/>
          <p:cNvCxnSpPr/>
          <p:nvPr/>
        </p:nvCxnSpPr>
        <p:spPr bwMode="auto">
          <a:xfrm>
            <a:off x="4863830" y="1564221"/>
            <a:ext cx="40402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829833" y="176501"/>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74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_1NondisjunctionMI_2-U.jpg"/>
          <p:cNvPicPr>
            <a:picLocks noChangeAspect="1"/>
          </p:cNvPicPr>
          <p:nvPr/>
        </p:nvPicPr>
        <p:blipFill rotWithShape="1">
          <a:blip r:embed="rId3" cstate="email">
            <a:extLst>
              <a:ext uri="{28A0092B-C50C-407E-A947-70E740481C1C}">
                <a14:useLocalDpi xmlns:a14="http://schemas.microsoft.com/office/drawing/2010/main" val="0"/>
              </a:ext>
            </a:extLst>
          </a:blip>
          <a:srcRect b="6790"/>
          <a:stretch/>
        </p:blipFill>
        <p:spPr>
          <a:xfrm>
            <a:off x="1639824" y="137160"/>
            <a:ext cx="5864352" cy="61366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8.18-1-2</a:t>
            </a:r>
            <a:endParaRPr lang="en-US" sz="1200" dirty="0">
              <a:latin typeface="Arial" charset="0"/>
            </a:endParaRPr>
          </a:p>
        </p:txBody>
      </p:sp>
      <p:sp>
        <p:nvSpPr>
          <p:cNvPr id="7" name="Text Box 31"/>
          <p:cNvSpPr txBox="1">
            <a:spLocks noChangeArrowheads="1"/>
          </p:cNvSpPr>
          <p:nvPr/>
        </p:nvSpPr>
        <p:spPr bwMode="auto">
          <a:xfrm>
            <a:off x="3157240" y="1398827"/>
            <a:ext cx="1679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Nondisjunction</a:t>
            </a:r>
            <a:endParaRPr lang="en-US" sz="1800" dirty="0">
              <a:solidFill>
                <a:srgbClr val="000000"/>
              </a:solidFill>
              <a:latin typeface="Arial" charset="0"/>
            </a:endParaRPr>
          </a:p>
        </p:txBody>
      </p:sp>
      <p:cxnSp>
        <p:nvCxnSpPr>
          <p:cNvPr id="8" name="Straight Connector 7"/>
          <p:cNvCxnSpPr/>
          <p:nvPr/>
        </p:nvCxnSpPr>
        <p:spPr bwMode="auto">
          <a:xfrm>
            <a:off x="4863830" y="1564221"/>
            <a:ext cx="40402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2751042" y="3057684"/>
            <a:ext cx="11028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a:t>
            </a:r>
            <a:br>
              <a:rPr lang="en-US" sz="1800" dirty="0" smtClean="0">
                <a:solidFill>
                  <a:srgbClr val="000000"/>
                </a:solidFill>
                <a:latin typeface="Arial" charset="0"/>
              </a:rPr>
            </a:b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1843280" y="2147403"/>
            <a:ext cx="109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1" name="Text Box 31"/>
          <p:cNvSpPr txBox="1">
            <a:spLocks noChangeArrowheads="1"/>
          </p:cNvSpPr>
          <p:nvPr/>
        </p:nvSpPr>
        <p:spPr bwMode="auto">
          <a:xfrm>
            <a:off x="1829833" y="176501"/>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3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_1NondisjunctionMI_3-U.jpg"/>
          <p:cNvPicPr>
            <a:picLocks noChangeAspect="1"/>
          </p:cNvPicPr>
          <p:nvPr/>
        </p:nvPicPr>
        <p:blipFill rotWithShape="1">
          <a:blip r:embed="rId3" cstate="email">
            <a:extLst>
              <a:ext uri="{28A0092B-C50C-407E-A947-70E740481C1C}">
                <a14:useLocalDpi xmlns:a14="http://schemas.microsoft.com/office/drawing/2010/main" val="0"/>
              </a:ext>
            </a:extLst>
          </a:blip>
          <a:srcRect b="4604"/>
          <a:stretch/>
        </p:blipFill>
        <p:spPr>
          <a:xfrm>
            <a:off x="1639824" y="137160"/>
            <a:ext cx="5864352" cy="6280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8.18-1-3</a:t>
            </a:r>
            <a:endParaRPr lang="en-US" sz="1200" dirty="0">
              <a:latin typeface="Arial" charset="0"/>
            </a:endParaRPr>
          </a:p>
        </p:txBody>
      </p:sp>
      <p:sp>
        <p:nvSpPr>
          <p:cNvPr id="27" name="Text Box 31"/>
          <p:cNvSpPr txBox="1">
            <a:spLocks noChangeArrowheads="1"/>
          </p:cNvSpPr>
          <p:nvPr/>
        </p:nvSpPr>
        <p:spPr bwMode="auto">
          <a:xfrm>
            <a:off x="3157240" y="1398827"/>
            <a:ext cx="1679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Nondisjunction</a:t>
            </a:r>
            <a:endParaRPr lang="en-US" sz="1800" dirty="0">
              <a:solidFill>
                <a:srgbClr val="000000"/>
              </a:solidFill>
              <a:latin typeface="Arial" charset="0"/>
            </a:endParaRPr>
          </a:p>
        </p:txBody>
      </p:sp>
      <p:cxnSp>
        <p:nvCxnSpPr>
          <p:cNvPr id="6" name="Straight Connector 5"/>
          <p:cNvCxnSpPr/>
          <p:nvPr/>
        </p:nvCxnSpPr>
        <p:spPr bwMode="auto">
          <a:xfrm>
            <a:off x="4863830" y="1564221"/>
            <a:ext cx="40402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ight Brace 3"/>
          <p:cNvSpPr/>
          <p:nvPr/>
        </p:nvSpPr>
        <p:spPr bwMode="auto">
          <a:xfrm rot="5400000">
            <a:off x="5362372" y="4343400"/>
            <a:ext cx="211576" cy="3664897"/>
          </a:xfrm>
          <a:prstGeom prst="rightBrace">
            <a:avLst>
              <a:gd name="adj1" fmla="val 2693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1" name="Text Box 31"/>
          <p:cNvSpPr txBox="1">
            <a:spLocks noChangeArrowheads="1"/>
          </p:cNvSpPr>
          <p:nvPr/>
        </p:nvSpPr>
        <p:spPr bwMode="auto">
          <a:xfrm>
            <a:off x="2751042" y="3057684"/>
            <a:ext cx="11028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a:t>
            </a:r>
            <a:br>
              <a:rPr lang="en-US" sz="1800" dirty="0" smtClean="0">
                <a:solidFill>
                  <a:srgbClr val="000000"/>
                </a:solidFill>
                <a:latin typeface="Arial" charset="0"/>
              </a:rPr>
            </a:b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32" name="Text Box 31"/>
          <p:cNvSpPr txBox="1">
            <a:spLocks noChangeArrowheads="1"/>
          </p:cNvSpPr>
          <p:nvPr/>
        </p:nvSpPr>
        <p:spPr bwMode="auto">
          <a:xfrm>
            <a:off x="1829833" y="5236169"/>
            <a:ext cx="974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Gametes</a:t>
            </a:r>
            <a:endParaRPr lang="en-US" sz="1800" dirty="0">
              <a:solidFill>
                <a:srgbClr val="000000"/>
              </a:solidFill>
              <a:latin typeface="Arial" charset="0"/>
            </a:endParaRPr>
          </a:p>
        </p:txBody>
      </p:sp>
      <p:sp>
        <p:nvSpPr>
          <p:cNvPr id="33" name="Text Box 31"/>
          <p:cNvSpPr txBox="1">
            <a:spLocks noChangeArrowheads="1"/>
          </p:cNvSpPr>
          <p:nvPr/>
        </p:nvSpPr>
        <p:spPr bwMode="auto">
          <a:xfrm>
            <a:off x="1962365" y="5694782"/>
            <a:ext cx="15773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Number of</a:t>
            </a:r>
            <a:br>
              <a:rPr lang="en-US" sz="1800" dirty="0" smtClean="0">
                <a:solidFill>
                  <a:srgbClr val="000000"/>
                </a:solidFill>
                <a:latin typeface="Arial" charset="0"/>
              </a:rPr>
            </a:br>
            <a:r>
              <a:rPr lang="en-US" sz="1800" dirty="0" smtClean="0">
                <a:solidFill>
                  <a:srgbClr val="000000"/>
                </a:solidFill>
                <a:latin typeface="Arial" charset="0"/>
              </a:rPr>
              <a:t>chromosomes</a:t>
            </a:r>
            <a:endParaRPr lang="en-US" sz="1800" dirty="0">
              <a:solidFill>
                <a:srgbClr val="000000"/>
              </a:solidFill>
              <a:latin typeface="Arial" charset="0"/>
            </a:endParaRPr>
          </a:p>
        </p:txBody>
      </p:sp>
      <p:sp>
        <p:nvSpPr>
          <p:cNvPr id="34" name="Text Box 31"/>
          <p:cNvSpPr txBox="1">
            <a:spLocks noChangeArrowheads="1"/>
          </p:cNvSpPr>
          <p:nvPr/>
        </p:nvSpPr>
        <p:spPr bwMode="auto">
          <a:xfrm>
            <a:off x="4429414" y="6248780"/>
            <a:ext cx="2077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Abnormal gametes</a:t>
            </a:r>
            <a:endParaRPr lang="en-US" sz="1800" dirty="0">
              <a:solidFill>
                <a:srgbClr val="000000"/>
              </a:solidFill>
              <a:latin typeface="Arial" charset="0"/>
            </a:endParaRPr>
          </a:p>
        </p:txBody>
      </p:sp>
      <p:sp>
        <p:nvSpPr>
          <p:cNvPr id="35" name="Text Box 31"/>
          <p:cNvSpPr txBox="1">
            <a:spLocks noChangeArrowheads="1"/>
          </p:cNvSpPr>
          <p:nvPr/>
        </p:nvSpPr>
        <p:spPr bwMode="auto">
          <a:xfrm>
            <a:off x="3771455" y="5779614"/>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36" name="Text Box 31"/>
          <p:cNvSpPr txBox="1">
            <a:spLocks noChangeArrowheads="1"/>
          </p:cNvSpPr>
          <p:nvPr/>
        </p:nvSpPr>
        <p:spPr bwMode="auto">
          <a:xfrm>
            <a:off x="4723652" y="5793061"/>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37" name="Text Box 31"/>
          <p:cNvSpPr txBox="1">
            <a:spLocks noChangeArrowheads="1"/>
          </p:cNvSpPr>
          <p:nvPr/>
        </p:nvSpPr>
        <p:spPr bwMode="auto">
          <a:xfrm>
            <a:off x="5746031" y="5786337"/>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38" name="Text Box 31"/>
          <p:cNvSpPr txBox="1">
            <a:spLocks noChangeArrowheads="1"/>
          </p:cNvSpPr>
          <p:nvPr/>
        </p:nvSpPr>
        <p:spPr bwMode="auto">
          <a:xfrm>
            <a:off x="6598209" y="5779613"/>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39" name="Text Box 31"/>
          <p:cNvSpPr txBox="1">
            <a:spLocks noChangeArrowheads="1"/>
          </p:cNvSpPr>
          <p:nvPr/>
        </p:nvSpPr>
        <p:spPr bwMode="auto">
          <a:xfrm>
            <a:off x="1843280" y="2147403"/>
            <a:ext cx="109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40" name="Text Box 31"/>
          <p:cNvSpPr txBox="1">
            <a:spLocks noChangeArrowheads="1"/>
          </p:cNvSpPr>
          <p:nvPr/>
        </p:nvSpPr>
        <p:spPr bwMode="auto">
          <a:xfrm>
            <a:off x="1829833" y="176501"/>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37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_2NondisjunctMII_2-U.jpg"/>
          <p:cNvPicPr>
            <a:picLocks noChangeAspect="1"/>
          </p:cNvPicPr>
          <p:nvPr/>
        </p:nvPicPr>
        <p:blipFill rotWithShape="1">
          <a:blip r:embed="rId3" cstate="email">
            <a:extLst>
              <a:ext uri="{28A0092B-C50C-407E-A947-70E740481C1C}">
                <a14:useLocalDpi xmlns:a14="http://schemas.microsoft.com/office/drawing/2010/main" val="0"/>
              </a:ext>
            </a:extLst>
          </a:blip>
          <a:srcRect b="8462"/>
          <a:stretch/>
        </p:blipFill>
        <p:spPr>
          <a:xfrm>
            <a:off x="1804416" y="137160"/>
            <a:ext cx="5535168" cy="6026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8.18-2-2</a:t>
            </a:r>
            <a:endParaRPr lang="en-US" sz="1200" dirty="0">
              <a:latin typeface="Arial" charset="0"/>
            </a:endParaRPr>
          </a:p>
        </p:txBody>
      </p:sp>
      <p:sp>
        <p:nvSpPr>
          <p:cNvPr id="7" name="Text Box 31"/>
          <p:cNvSpPr txBox="1">
            <a:spLocks noChangeArrowheads="1"/>
          </p:cNvSpPr>
          <p:nvPr/>
        </p:nvSpPr>
        <p:spPr bwMode="auto">
          <a:xfrm>
            <a:off x="2072432" y="3688534"/>
            <a:ext cx="1679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Nondisjunction</a:t>
            </a:r>
            <a:endParaRPr lang="en-US" sz="1800" dirty="0">
              <a:solidFill>
                <a:srgbClr val="000000"/>
              </a:solidFill>
              <a:latin typeface="Arial" charset="0"/>
            </a:endParaRPr>
          </a:p>
        </p:txBody>
      </p:sp>
      <p:cxnSp>
        <p:nvCxnSpPr>
          <p:cNvPr id="8" name="Straight Connector 7"/>
          <p:cNvCxnSpPr/>
          <p:nvPr/>
        </p:nvCxnSpPr>
        <p:spPr bwMode="auto">
          <a:xfrm>
            <a:off x="3801687" y="3827257"/>
            <a:ext cx="319247" cy="129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3558902" y="913812"/>
            <a:ext cx="10130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a:t>
            </a:r>
            <a:br>
              <a:rPr lang="en-US" sz="1800" dirty="0" smtClean="0">
                <a:solidFill>
                  <a:srgbClr val="000000"/>
                </a:solidFill>
                <a:latin typeface="Arial" charset="0"/>
              </a:rPr>
            </a:b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2004644" y="2147403"/>
            <a:ext cx="109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1" name="Text Box 31"/>
          <p:cNvSpPr txBox="1">
            <a:spLocks noChangeArrowheads="1"/>
          </p:cNvSpPr>
          <p:nvPr/>
        </p:nvSpPr>
        <p:spPr bwMode="auto">
          <a:xfrm>
            <a:off x="2004644" y="163054"/>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04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_2NondisjunctMII_3-U.jpg"/>
          <p:cNvPicPr>
            <a:picLocks noChangeAspect="1"/>
          </p:cNvPicPr>
          <p:nvPr/>
        </p:nvPicPr>
        <p:blipFill rotWithShape="1">
          <a:blip r:embed="rId3" cstate="email">
            <a:extLst>
              <a:ext uri="{28A0092B-C50C-407E-A947-70E740481C1C}">
                <a14:useLocalDpi xmlns:a14="http://schemas.microsoft.com/office/drawing/2010/main" val="0"/>
              </a:ext>
            </a:extLst>
          </a:blip>
          <a:srcRect b="6404"/>
          <a:stretch/>
        </p:blipFill>
        <p:spPr>
          <a:xfrm>
            <a:off x="1804416" y="137160"/>
            <a:ext cx="5535168" cy="6162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8.18-2-3</a:t>
            </a:r>
            <a:endParaRPr lang="en-US" sz="1200" dirty="0">
              <a:latin typeface="Arial" charset="0"/>
            </a:endParaRPr>
          </a:p>
        </p:txBody>
      </p:sp>
      <p:sp>
        <p:nvSpPr>
          <p:cNvPr id="7" name="Text Box 31"/>
          <p:cNvSpPr txBox="1">
            <a:spLocks noChangeArrowheads="1"/>
          </p:cNvSpPr>
          <p:nvPr/>
        </p:nvSpPr>
        <p:spPr bwMode="auto">
          <a:xfrm>
            <a:off x="2072432" y="3688534"/>
            <a:ext cx="1679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Nondisjunction</a:t>
            </a:r>
            <a:endParaRPr lang="en-US" sz="1800" dirty="0">
              <a:solidFill>
                <a:srgbClr val="000000"/>
              </a:solidFill>
              <a:latin typeface="Arial" charset="0"/>
            </a:endParaRPr>
          </a:p>
        </p:txBody>
      </p:sp>
      <p:cxnSp>
        <p:nvCxnSpPr>
          <p:cNvPr id="8" name="Straight Connector 7"/>
          <p:cNvCxnSpPr/>
          <p:nvPr/>
        </p:nvCxnSpPr>
        <p:spPr bwMode="auto">
          <a:xfrm>
            <a:off x="3801687" y="3827257"/>
            <a:ext cx="319247" cy="129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3558902" y="913812"/>
            <a:ext cx="10130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a:t>
            </a:r>
            <a:br>
              <a:rPr lang="en-US" sz="1800" dirty="0" smtClean="0">
                <a:solidFill>
                  <a:srgbClr val="000000"/>
                </a:solidFill>
                <a:latin typeface="Arial" charset="0"/>
              </a:rPr>
            </a:b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2004644" y="2147403"/>
            <a:ext cx="109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1" name="Text Box 31"/>
          <p:cNvSpPr txBox="1">
            <a:spLocks noChangeArrowheads="1"/>
          </p:cNvSpPr>
          <p:nvPr/>
        </p:nvSpPr>
        <p:spPr bwMode="auto">
          <a:xfrm>
            <a:off x="2004644" y="163054"/>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5" name="Right Brace 14"/>
          <p:cNvSpPr/>
          <p:nvPr/>
        </p:nvSpPr>
        <p:spPr bwMode="auto">
          <a:xfrm rot="5400000">
            <a:off x="4165890" y="5259750"/>
            <a:ext cx="211575" cy="1824135"/>
          </a:xfrm>
          <a:prstGeom prst="rightBrace">
            <a:avLst>
              <a:gd name="adj1" fmla="val 2693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6" name="Text Box 31"/>
          <p:cNvSpPr txBox="1">
            <a:spLocks noChangeArrowheads="1"/>
          </p:cNvSpPr>
          <p:nvPr/>
        </p:nvSpPr>
        <p:spPr bwMode="auto">
          <a:xfrm>
            <a:off x="3163238" y="6254935"/>
            <a:ext cx="2077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Abnormal gametes</a:t>
            </a:r>
            <a:endParaRPr lang="en-US" sz="1800" dirty="0">
              <a:solidFill>
                <a:srgbClr val="000000"/>
              </a:solidFill>
              <a:latin typeface="Arial" charset="0"/>
            </a:endParaRPr>
          </a:p>
        </p:txBody>
      </p:sp>
      <p:sp>
        <p:nvSpPr>
          <p:cNvPr id="17" name="Text Box 31"/>
          <p:cNvSpPr txBox="1">
            <a:spLocks noChangeArrowheads="1"/>
          </p:cNvSpPr>
          <p:nvPr/>
        </p:nvSpPr>
        <p:spPr bwMode="auto">
          <a:xfrm>
            <a:off x="3535588" y="5779614"/>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18" name="Text Box 31"/>
          <p:cNvSpPr txBox="1">
            <a:spLocks noChangeArrowheads="1"/>
          </p:cNvSpPr>
          <p:nvPr/>
        </p:nvSpPr>
        <p:spPr bwMode="auto">
          <a:xfrm>
            <a:off x="4499172" y="5779614"/>
            <a:ext cx="54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a:solidFill>
                  <a:srgbClr val="000000"/>
                </a:solidFill>
                <a:latin typeface="Symbol Std"/>
                <a:cs typeface="Symbol Std"/>
              </a:rPr>
              <a:t>−</a:t>
            </a:r>
            <a:r>
              <a:rPr lang="en-US" sz="1800" dirty="0" smtClean="0">
                <a:solidFill>
                  <a:srgbClr val="000000"/>
                </a:solidFill>
                <a:latin typeface="Arial" charset="0"/>
              </a:rPr>
              <a:t> 1</a:t>
            </a:r>
            <a:endParaRPr lang="en-US" sz="1800" dirty="0">
              <a:solidFill>
                <a:srgbClr val="000000"/>
              </a:solidFill>
              <a:latin typeface="Arial" charset="0"/>
            </a:endParaRPr>
          </a:p>
        </p:txBody>
      </p:sp>
      <p:sp>
        <p:nvSpPr>
          <p:cNvPr id="19" name="Right Brace 18"/>
          <p:cNvSpPr/>
          <p:nvPr/>
        </p:nvSpPr>
        <p:spPr bwMode="auto">
          <a:xfrm rot="5400000">
            <a:off x="6123682" y="5250333"/>
            <a:ext cx="211575" cy="1824135"/>
          </a:xfrm>
          <a:prstGeom prst="rightBrace">
            <a:avLst>
              <a:gd name="adj1" fmla="val 26937"/>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0" name="Text Box 31"/>
          <p:cNvSpPr txBox="1">
            <a:spLocks noChangeArrowheads="1"/>
          </p:cNvSpPr>
          <p:nvPr/>
        </p:nvSpPr>
        <p:spPr bwMode="auto">
          <a:xfrm>
            <a:off x="5404584" y="6254033"/>
            <a:ext cx="1795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 gametes</a:t>
            </a:r>
            <a:endParaRPr lang="en-US" sz="1800" dirty="0">
              <a:solidFill>
                <a:srgbClr val="000000"/>
              </a:solidFill>
              <a:latin typeface="Arial" charset="0"/>
            </a:endParaRPr>
          </a:p>
        </p:txBody>
      </p:sp>
      <p:sp>
        <p:nvSpPr>
          <p:cNvPr id="21" name="Text Box 31"/>
          <p:cNvSpPr txBox="1">
            <a:spLocks noChangeArrowheads="1"/>
          </p:cNvSpPr>
          <p:nvPr/>
        </p:nvSpPr>
        <p:spPr bwMode="auto">
          <a:xfrm>
            <a:off x="5710499" y="5779613"/>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endParaRPr lang="en-US" sz="1800" dirty="0">
              <a:solidFill>
                <a:srgbClr val="000000"/>
              </a:solidFill>
              <a:latin typeface="Arial" charset="0"/>
            </a:endParaRPr>
          </a:p>
        </p:txBody>
      </p:sp>
      <p:sp>
        <p:nvSpPr>
          <p:cNvPr id="22" name="Text Box 31"/>
          <p:cNvSpPr txBox="1">
            <a:spLocks noChangeArrowheads="1"/>
          </p:cNvSpPr>
          <p:nvPr/>
        </p:nvSpPr>
        <p:spPr bwMode="auto">
          <a:xfrm>
            <a:off x="6550452" y="5775687"/>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endParaRPr lang="en-US" sz="1800" dirty="0">
              <a:solidFill>
                <a:srgbClr val="000000"/>
              </a:solidFill>
              <a:latin typeface="Arial" charset="0"/>
            </a:endParaRPr>
          </a:p>
        </p:txBody>
      </p:sp>
    </p:spTree>
    <p:extLst>
      <p:ext uri="{BB962C8B-B14F-4D97-AF65-F5344CB8AC3E}">
        <p14:creationId xmlns:p14="http://schemas.microsoft.com/office/powerpoint/2010/main" val="353600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Non disjunction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3098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608</TotalTime>
  <Words>2742</Words>
  <Application>Microsoft Office PowerPoint</Application>
  <PresentationFormat>On-screen Show (4:3)</PresentationFormat>
  <Paragraphs>299</Paragraphs>
  <Slides>31</Slides>
  <Notes>27</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31</vt:i4>
      </vt:variant>
    </vt:vector>
  </HeadingPairs>
  <TitlesOfParts>
    <vt:vector size="55" baseType="lpstr">
      <vt:lpstr>ＭＳ Ｐゴシック</vt:lpstr>
      <vt:lpstr>Arial</vt:lpstr>
      <vt:lpstr>Calibri</vt:lpstr>
      <vt:lpstr>Symbol</vt:lpstr>
      <vt:lpstr>Symbol Std</vt:lpstr>
      <vt:lpstr>Times</vt:lpstr>
      <vt:lpstr>Times New Roman</vt:lpstr>
      <vt:lpstr>69_Blank</vt:lpstr>
      <vt:lpstr>70_Blank</vt:lpstr>
      <vt:lpstr>71_Blank</vt:lpstr>
      <vt:lpstr>72_Blank</vt:lpstr>
      <vt:lpstr>73_Blank</vt:lpstr>
      <vt:lpstr>74_Blank</vt:lpstr>
      <vt:lpstr>75_Blank</vt:lpstr>
      <vt:lpstr>76_Blank</vt:lpstr>
      <vt:lpstr>77_Blank</vt:lpstr>
      <vt:lpstr>78_Blank</vt:lpstr>
      <vt:lpstr>79_Blank</vt:lpstr>
      <vt:lpstr>82_Blank</vt:lpstr>
      <vt:lpstr>83_Blank</vt:lpstr>
      <vt:lpstr>85_Blank</vt:lpstr>
      <vt:lpstr>87_Blank</vt:lpstr>
      <vt:lpstr>91_Blank</vt:lpstr>
      <vt:lpstr>Office Theme</vt:lpstr>
      <vt:lpstr>PowerPoint Presentation</vt:lpstr>
      <vt:lpstr>Figure 8.UN03</vt:lpstr>
      <vt:lpstr>8.18 Accidents during meiosis can alter  chromosome number</vt:lpstr>
      <vt:lpstr>Figure 8.18-1-1</vt:lpstr>
      <vt:lpstr>Figure 8.18-1-2</vt:lpstr>
      <vt:lpstr>Figure 8.18-1-3</vt:lpstr>
      <vt:lpstr>Figure 8.18-2-2</vt:lpstr>
      <vt:lpstr>Figure 8.18-2-3</vt:lpstr>
      <vt:lpstr>Non disjunction</vt:lpstr>
      <vt:lpstr>8.19 A karyotype is a photographic inventory of an individual’s chromosomes</vt:lpstr>
      <vt:lpstr>8.19 A karyotype is a photographic inventory of an individual’s chromosomes</vt:lpstr>
      <vt:lpstr>Figure 8.19-1-1</vt:lpstr>
      <vt:lpstr>Figure 8.19-1-2</vt:lpstr>
      <vt:lpstr>Figure 8.19-1-3</vt:lpstr>
      <vt:lpstr>Figure 8.19-2</vt:lpstr>
      <vt:lpstr>Figure 8.19-3</vt:lpstr>
      <vt:lpstr>8.20 CONNECTION: An extra copy of chromosome 21 causes Down syndrome</vt:lpstr>
      <vt:lpstr>8.20 CONNECTION: An extra copy of chromosome 21 causes Down syndrome</vt:lpstr>
      <vt:lpstr>Figure 8.20a-0</vt:lpstr>
      <vt:lpstr>Figure 8.20b</vt:lpstr>
      <vt:lpstr>8.21 CONNECTION: Abnormal numbers of sex chromosomes do not usually affect survival</vt:lpstr>
      <vt:lpstr>8.21 CONNECTION: Abnormal numbers of sex chromosomes do not usually affect survival</vt:lpstr>
      <vt:lpstr>Table 8.21</vt:lpstr>
      <vt:lpstr>8.22 EVOLUTION CONNECTION: New species can arise from errors in cell division</vt:lpstr>
      <vt:lpstr>8.23 CONNECTION: Alterations of chromosome structure can cause birth defects and cancer</vt:lpstr>
      <vt:lpstr>8.23 CONNECTION: Alterations of chromosome structure can cause birth defects and cancer</vt:lpstr>
      <vt:lpstr>8.23 CONNECTION: Alterations of chromosome structure can cause birth defects and cancer</vt:lpstr>
      <vt:lpstr>8.23 CONNECTION: Alterations of chromosome structure can cause birth defects and cancer</vt:lpstr>
      <vt:lpstr>8.23 CONNECTION: Alterations of chromosome structure can cause birth defects and cancer</vt:lpstr>
      <vt:lpstr>Figure 8.23a-0</vt:lpstr>
      <vt:lpstr>Figure 8.23a-2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39</cp:revision>
  <dcterms:created xsi:type="dcterms:W3CDTF">2014-01-02T15:44:28Z</dcterms:created>
  <dcterms:modified xsi:type="dcterms:W3CDTF">2015-12-22T19:54:06Z</dcterms:modified>
</cp:coreProperties>
</file>