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1"/>
    <p:sldMasterId id="2147483715" r:id="rId2"/>
    <p:sldMasterId id="2147483719" r:id="rId3"/>
    <p:sldMasterId id="2147483867" r:id="rId4"/>
  </p:sldMasterIdLst>
  <p:notesMasterIdLst>
    <p:notesMasterId r:id="rId23"/>
  </p:notesMasterIdLst>
  <p:sldIdLst>
    <p:sldId id="256" r:id="rId5"/>
    <p:sldId id="428" r:id="rId6"/>
    <p:sldId id="429" r:id="rId7"/>
    <p:sldId id="430" r:id="rId8"/>
    <p:sldId id="431" r:id="rId9"/>
    <p:sldId id="432" r:id="rId10"/>
    <p:sldId id="433" r:id="rId11"/>
    <p:sldId id="434" r:id="rId12"/>
    <p:sldId id="435" r:id="rId13"/>
    <p:sldId id="292" r:id="rId14"/>
    <p:sldId id="293" r:id="rId15"/>
    <p:sldId id="297" r:id="rId16"/>
    <p:sldId id="298" r:id="rId17"/>
    <p:sldId id="299" r:id="rId18"/>
    <p:sldId id="426" r:id="rId19"/>
    <p:sldId id="427" r:id="rId20"/>
    <p:sldId id="436" r:id="rId21"/>
    <p:sldId id="43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3954" autoAdjust="0"/>
  </p:normalViewPr>
  <p:slideViewPr>
    <p:cSldViewPr snapToGrid="0">
      <p:cViewPr varScale="1">
        <p:scale>
          <a:sx n="83" d="100"/>
          <a:sy n="83" d="100"/>
        </p:scale>
        <p:origin x="1464" y="77"/>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Teaching Tips</a:t>
            </a:r>
            <a:endParaRPr lang="en-US" dirty="0" smtClean="0"/>
          </a:p>
          <a:p>
            <a:r>
              <a:rPr lang="en-US" dirty="0" smtClean="0"/>
              <a:t>• Ask your class (a) what the odds are of a person developing Huntington’s disease if a parent has this disease (50%) and (b) whether they would want this genetic test if they were a person at risk. The Huntington’s Disease Society website, www.hdsa.org, offers many additional details. It is a good starting point for those who want to explore this disease in more detail.</a:t>
            </a:r>
          </a:p>
          <a:p>
            <a:r>
              <a:rPr lang="en-US" b="1" dirty="0" smtClean="0"/>
              <a:t>Active Lecture Tips</a:t>
            </a:r>
            <a:endParaRPr lang="en-US" dirty="0" smtClean="0"/>
          </a:p>
          <a:p>
            <a:r>
              <a:rPr lang="en-US" dirty="0" smtClean="0">
                <a:sym typeface="Symbol" charset="2"/>
              </a:rPr>
              <a:t></a:t>
            </a: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r>
              <a:rPr lang="en-US" dirty="0" smtClean="0"/>
              <a:t>• As a simple test of comprehension, ask students to work in pairs to explain why lethal alleles are not eliminated from a population. Several possibilities exist: (a) The lethal allele might be recessive, persisting in the population due to the survival of carriers, or (b) the lethal allele might be dominant, but is not expressed until after the age of reproduction.</a:t>
            </a:r>
          </a:p>
          <a:p>
            <a:r>
              <a:rPr lang="en-US" dirty="0" smtClean="0">
                <a:sym typeface="Symbol" charset="2"/>
              </a:rPr>
              <a:t></a:t>
            </a:r>
            <a:r>
              <a:rPr lang="en-US" dirty="0" smtClean="0"/>
              <a:t> See the activity </a:t>
            </a:r>
            <a:r>
              <a:rPr lang="en-US" i="1" dirty="0" smtClean="0"/>
              <a:t>Personal Genomics: Would You Give Your DNA Away?</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a:t>
            </a:fld>
            <a:endParaRPr lang="en-US"/>
          </a:p>
        </p:txBody>
      </p:sp>
    </p:spTree>
    <p:extLst>
      <p:ext uri="{BB962C8B-B14F-4D97-AF65-F5344CB8AC3E}">
        <p14:creationId xmlns:p14="http://schemas.microsoft.com/office/powerpoint/2010/main" val="3265915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11</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9.5a-0 Two hypotheses for segregation in a </a:t>
            </a:r>
            <a:r>
              <a:rPr lang="en-US" dirty="0" err="1" smtClean="0">
                <a:latin typeface="Times New Roman"/>
                <a:cs typeface="Times New Roman"/>
              </a:rPr>
              <a:t>dihybrid</a:t>
            </a:r>
            <a:r>
              <a:rPr lang="en-US" dirty="0" smtClean="0">
                <a:latin typeface="Times New Roman"/>
                <a:cs typeface="Times New Roman"/>
              </a:rPr>
              <a:t> cross</a:t>
            </a:r>
            <a:endParaRPr lang="en-US" dirty="0">
              <a:latin typeface="Times New Roman"/>
              <a:cs typeface="Times New Roman"/>
            </a:endParaRPr>
          </a:p>
        </p:txBody>
      </p:sp>
    </p:spTree>
    <p:extLst>
      <p:ext uri="{BB962C8B-B14F-4D97-AF65-F5344CB8AC3E}">
        <p14:creationId xmlns:p14="http://schemas.microsoft.com/office/powerpoint/2010/main" val="765749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a:t>
            </a:r>
            <a:r>
              <a:rPr lang="en-US" dirty="0" err="1" smtClean="0"/>
              <a:t>Dihybrid</a:t>
            </a:r>
            <a:r>
              <a:rPr lang="en-US" dirty="0" smtClean="0"/>
              <a:t> crosses may be the most difficult concept in this chapter. Consider spending additional time to make these ideas very clear. As the text indicates, </a:t>
            </a:r>
            <a:r>
              <a:rPr lang="en-US" dirty="0" err="1" smtClean="0"/>
              <a:t>dihybrid</a:t>
            </a:r>
            <a:r>
              <a:rPr lang="en-US" dirty="0" smtClean="0"/>
              <a:t> crosses are essentially two monohybrid crosses occurring simultaneously.</a:t>
            </a:r>
          </a:p>
          <a:p>
            <a:r>
              <a:rPr lang="en-US" b="1" dirty="0" smtClean="0"/>
              <a:t>Active Lecture Tips</a:t>
            </a:r>
            <a:endParaRPr lang="en-US" dirty="0" smtClean="0"/>
          </a:p>
          <a:p>
            <a:pPr>
              <a:buFont typeface="Symbol" charset="2"/>
              <a:buNone/>
            </a:pP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pPr>
              <a:buFont typeface="Symbol" charset="2"/>
              <a:buNone/>
            </a:pPr>
            <a:r>
              <a:rPr lang="en-US" dirty="0" smtClean="0">
                <a:sym typeface="Symbol" charset="2"/>
              </a:rPr>
              <a:t></a:t>
            </a:r>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12</a:t>
            </a:fld>
            <a:endParaRPr lang="en-US"/>
          </a:p>
        </p:txBody>
      </p:sp>
    </p:spTree>
    <p:extLst>
      <p:ext uri="{BB962C8B-B14F-4D97-AF65-F5344CB8AC3E}">
        <p14:creationId xmlns:p14="http://schemas.microsoft.com/office/powerpoint/2010/main" val="32451585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a:t>
            </a:r>
            <a:r>
              <a:rPr lang="en-US" dirty="0" err="1" smtClean="0"/>
              <a:t>Dihybrid</a:t>
            </a:r>
            <a:r>
              <a:rPr lang="en-US" dirty="0" smtClean="0"/>
              <a:t> crosses may be the most difficult concept in this chapter. Consider spending additional time to make these ideas very clear. As the text indicates, </a:t>
            </a:r>
            <a:r>
              <a:rPr lang="en-US" dirty="0" err="1" smtClean="0"/>
              <a:t>dihybrid</a:t>
            </a:r>
            <a:r>
              <a:rPr lang="en-US" dirty="0" smtClean="0"/>
              <a:t> crosses are essentially two monohybrid crosses occurring simultaneously.</a:t>
            </a:r>
          </a:p>
          <a:p>
            <a:r>
              <a:rPr lang="en-US" b="1" dirty="0" smtClean="0"/>
              <a:t>Active Lecture Tips</a:t>
            </a:r>
            <a:endParaRPr lang="en-US" dirty="0" smtClean="0"/>
          </a:p>
          <a:p>
            <a:pPr>
              <a:buFont typeface="Symbol" charset="2"/>
              <a:buNone/>
            </a:pP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pPr>
              <a:buFont typeface="Symbol" charset="2"/>
              <a:buNone/>
            </a:pPr>
            <a:r>
              <a:rPr lang="en-US" dirty="0" smtClean="0">
                <a:sym typeface="Symbol" charset="2"/>
              </a:rPr>
              <a:t></a:t>
            </a:r>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13</a:t>
            </a:fld>
            <a:endParaRPr lang="en-US"/>
          </a:p>
        </p:txBody>
      </p:sp>
    </p:spTree>
    <p:extLst>
      <p:ext uri="{BB962C8B-B14F-4D97-AF65-F5344CB8AC3E}">
        <p14:creationId xmlns:p14="http://schemas.microsoft.com/office/powerpoint/2010/main" val="217343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9.5b-0 Independent assortment of two genes in Labrador retrievers</a:t>
            </a:r>
            <a:endParaRPr lang="en-US" dirty="0">
              <a:latin typeface="Times New Roman"/>
              <a:cs typeface="Times New Roman"/>
            </a:endParaRPr>
          </a:p>
        </p:txBody>
      </p:sp>
    </p:spTree>
    <p:extLst>
      <p:ext uri="{BB962C8B-B14F-4D97-AF65-F5344CB8AC3E}">
        <p14:creationId xmlns:p14="http://schemas.microsoft.com/office/powerpoint/2010/main" val="2896262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16</a:t>
            </a:fld>
            <a:endParaRPr lang="en-US"/>
          </a:p>
        </p:txBody>
      </p:sp>
    </p:spTree>
    <p:extLst>
      <p:ext uri="{BB962C8B-B14F-4D97-AF65-F5344CB8AC3E}">
        <p14:creationId xmlns:p14="http://schemas.microsoft.com/office/powerpoint/2010/main" val="3226665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This section of the chapter relies upon a good understanding of the chromosome sorting process of meiosis. If students were not assigned Chapter 8, and meiosis has not otherwise been addressed, it will be difficult for students to understand the chromosomal basis of inheritance or linked genes.</a:t>
            </a:r>
          </a:p>
          <a:p>
            <a:r>
              <a:rPr lang="en-US" b="1" dirty="0" smtClean="0"/>
              <a:t>Teaching Tips</a:t>
            </a:r>
            <a:endParaRPr lang="en-US" dirty="0" smtClean="0"/>
          </a:p>
          <a:p>
            <a:r>
              <a:rPr lang="en-US" dirty="0" smtClean="0"/>
              <a:t>• Figure 9.16 requires an understanding of meiosis and the general cell cycle from Chapter 8. Students may need to be reminded that chromosomes are duplicated in the preceding interphase, as indicated in the first step. Furthermore, students may not initially notice that this diagram represents four possible outcomes, not stages of any one meiotic cycle.</a:t>
            </a:r>
          </a:p>
        </p:txBody>
      </p:sp>
      <p:sp>
        <p:nvSpPr>
          <p:cNvPr id="4" name="Slide Number Placeholder 3"/>
          <p:cNvSpPr>
            <a:spLocks noGrp="1"/>
          </p:cNvSpPr>
          <p:nvPr>
            <p:ph type="sldNum" sz="quarter" idx="10"/>
          </p:nvPr>
        </p:nvSpPr>
        <p:spPr/>
        <p:txBody>
          <a:bodyPr/>
          <a:lstStyle/>
          <a:p>
            <a:fld id="{5133DCB9-FCFA-424C-9390-3ECF613363B3}" type="slidenum">
              <a:rPr lang="en-US" smtClean="0"/>
              <a:t>17</a:t>
            </a:fld>
            <a:endParaRPr lang="en-US"/>
          </a:p>
        </p:txBody>
      </p:sp>
    </p:spTree>
    <p:extLst>
      <p:ext uri="{BB962C8B-B14F-4D97-AF65-F5344CB8AC3E}">
        <p14:creationId xmlns:p14="http://schemas.microsoft.com/office/powerpoint/2010/main" val="153333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latin typeface="Times New Roman"/>
                <a:cs typeface="Times New Roman"/>
              </a:rPr>
              <a:t>Figure 9.16-1</a:t>
            </a:r>
            <a:r>
              <a:rPr lang="en-US" dirty="0" smtClean="0">
                <a:latin typeface="Times New Roman"/>
                <a:cs typeface="Times New Roman"/>
              </a:rPr>
              <a:t>-3 The </a:t>
            </a:r>
            <a:r>
              <a:rPr lang="en-US" dirty="0">
                <a:latin typeface="Times New Roman"/>
                <a:cs typeface="Times New Roman"/>
              </a:rPr>
              <a:t>chromosomal basis of Mendel’s laws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3008611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9.9a-0 Examples of single-gene inherited traits in humans</a:t>
            </a:r>
            <a:endParaRPr lang="en-US" dirty="0">
              <a:latin typeface="Times New Roman"/>
              <a:cs typeface="Times New Roman"/>
            </a:endParaRPr>
          </a:p>
        </p:txBody>
      </p:sp>
    </p:spTree>
    <p:extLst>
      <p:ext uri="{BB962C8B-B14F-4D97-AF65-F5344CB8AC3E}">
        <p14:creationId xmlns:p14="http://schemas.microsoft.com/office/powerpoint/2010/main" val="426450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Table 9.9 Some autosomal disorders in humans</a:t>
            </a:r>
            <a:endParaRPr lang="en-US" dirty="0">
              <a:latin typeface="Times New Roman"/>
              <a:cs typeface="Times New Roman"/>
            </a:endParaRPr>
          </a:p>
        </p:txBody>
      </p:sp>
    </p:spTree>
    <p:extLst>
      <p:ext uri="{BB962C8B-B14F-4D97-AF65-F5344CB8AC3E}">
        <p14:creationId xmlns:p14="http://schemas.microsoft.com/office/powerpoint/2010/main" val="3314124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Students can think of blood types as analogous to socks on their feet. You can have socks that match, a sock on one foot but not the other, you can wear two socks that do not match, or you can even go barefoot (type O blood)! Developed further, think of amber (A) and blue (B) socks. Type A blood can have an amber sock with either another amber sock or a bare foot (or “zero” sock). Blue socks work the same way. One amber and one blue sock represent the AB blood type. Having no socks, as already noted, represents type O.</a:t>
            </a:r>
          </a:p>
          <a:p>
            <a:r>
              <a:rPr lang="en-US" dirty="0" smtClean="0"/>
              <a:t>• Consider specifically comparing the principles of </a:t>
            </a:r>
            <a:r>
              <a:rPr lang="en-US" dirty="0" err="1" smtClean="0"/>
              <a:t>codominance</a:t>
            </a:r>
            <a:r>
              <a:rPr lang="en-US" dirty="0" smtClean="0"/>
              <a:t> (expression of both alleles) and incomplete dominance (expression of one intermediate trait). Students will likely benefit from this direct comparison.</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5</a:t>
            </a:fld>
            <a:endParaRPr lang="en-US"/>
          </a:p>
        </p:txBody>
      </p:sp>
    </p:spTree>
    <p:extLst>
      <p:ext uri="{BB962C8B-B14F-4D97-AF65-F5344CB8AC3E}">
        <p14:creationId xmlns:p14="http://schemas.microsoft.com/office/powerpoint/2010/main" val="1179873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6</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9.13b Sickle-cell disease, an example of </a:t>
            </a:r>
            <a:r>
              <a:rPr lang="en-US" dirty="0" err="1" smtClean="0">
                <a:latin typeface="Times New Roman"/>
                <a:cs typeface="Times New Roman"/>
              </a:rPr>
              <a:t>pleiotropy</a:t>
            </a:r>
            <a:endParaRPr lang="en-US" dirty="0">
              <a:latin typeface="Times New Roman"/>
              <a:cs typeface="Times New Roman"/>
            </a:endParaRPr>
          </a:p>
        </p:txBody>
      </p:sp>
    </p:spTree>
    <p:extLst>
      <p:ext uri="{BB962C8B-B14F-4D97-AF65-F5344CB8AC3E}">
        <p14:creationId xmlns:p14="http://schemas.microsoft.com/office/powerpoint/2010/main" val="2168415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Polygenic inheritance makes it possible for children to inherit genes to be taller or shorter than either parent. Similarly, skin tones can be darker or lighter than either parent. The environment also contributes significantly to the final phenotype for both of these traits.</a:t>
            </a:r>
          </a:p>
          <a:p>
            <a:r>
              <a:rPr lang="en-US" dirty="0" smtClean="0"/>
              <a:t>• The authors note that polygenic inheritance is the opposite of </a:t>
            </a:r>
            <a:r>
              <a:rPr lang="en-US" dirty="0" err="1" smtClean="0"/>
              <a:t>pleiotropy</a:t>
            </a:r>
            <a:r>
              <a:rPr lang="en-US" dirty="0" smtClean="0"/>
              <a:t>. This is worth noting in lecture as these concepts are discussed. We often remember concepts better when they are contrasted in pairs.</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7</a:t>
            </a:fld>
            <a:endParaRPr lang="en-US"/>
          </a:p>
        </p:txBody>
      </p:sp>
    </p:spTree>
    <p:extLst>
      <p:ext uri="{BB962C8B-B14F-4D97-AF65-F5344CB8AC3E}">
        <p14:creationId xmlns:p14="http://schemas.microsoft.com/office/powerpoint/2010/main" val="3574448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latin typeface="Times New Roman"/>
                <a:cs typeface="Times New Roman"/>
              </a:rPr>
              <a:t>Figure 9.14-0 A model for polygenic inheritance of skin color</a:t>
            </a:r>
            <a:endParaRPr lang="en-US" dirty="0">
              <a:latin typeface="Times New Roman"/>
              <a:cs typeface="Times New Roman"/>
            </a:endParaRPr>
          </a:p>
        </p:txBody>
      </p:sp>
    </p:spTree>
    <p:extLst>
      <p:ext uri="{BB962C8B-B14F-4D97-AF65-F5344CB8AC3E}">
        <p14:creationId xmlns:p14="http://schemas.microsoft.com/office/powerpoint/2010/main" val="98866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As your class size increases, the chances increase that at least one student will have a family member with one of the genetic disorders discussed. Some students may find this embarrassing, but others might have a special interest in learning more about these topics and may even be willing to share some of their family’s experiences with the class.</a:t>
            </a:r>
          </a:p>
          <a:p>
            <a:r>
              <a:rPr lang="en-US" dirty="0" smtClean="0"/>
              <a:t>• After reading the preceding modules, students might expect all traits to be governed by a single gene with two alleles, one dominant over the other. Modules 9.11–9.15 describe deviations from simplistic models of inheritance.</a:t>
            </a:r>
          </a:p>
          <a:p>
            <a:r>
              <a:rPr lang="en-US" dirty="0" smtClean="0"/>
              <a:t>• As these variations of Mendel’s laws are introduced, students are likely to get confused and become uncertain about the prior definitions. Consider keeping a clear definition of these different patterns of inheritance available for the class to refer to as new patterns are discussed (perhaps as a handout for student reference).</a:t>
            </a:r>
          </a:p>
          <a:p>
            <a:r>
              <a:rPr lang="en-US" b="1" dirty="0" smtClean="0"/>
              <a:t>Teaching Tips</a:t>
            </a:r>
            <a:endParaRPr lang="en-US" dirty="0" smtClean="0"/>
          </a:p>
          <a:p>
            <a:r>
              <a:rPr lang="en-US" dirty="0" smtClean="0"/>
              <a:t>• The authors note that polygenic inheritance is the opposite of </a:t>
            </a:r>
            <a:r>
              <a:rPr lang="en-US" dirty="0" err="1" smtClean="0"/>
              <a:t>pleiotropy</a:t>
            </a:r>
            <a:r>
              <a:rPr lang="en-US" dirty="0" smtClean="0"/>
              <a:t>. This is worth noting in lecture as these concepts are discussed. We often remember concepts better when they are contrasted in pairs.</a:t>
            </a:r>
          </a:p>
          <a:p>
            <a:r>
              <a:rPr lang="en-US" dirty="0" smtClean="0"/>
              <a:t>• As the authors are careful to note, although genetics and the environment both contribute to the final phenotypes, only the genetic factors are inherited. This distinction is important to understanding the limitations of Lamarck’s mechanisms of evolution. If you will address principles of evolution soon after this chapter, this may be an important distinction to reinforce in lecture. References to tattoos, piercing, and circumcision may also help to distinguish between environmental influences and inheritance. Students with tattoos will not produce children born with tattoos!</a:t>
            </a:r>
          </a:p>
          <a:p>
            <a:r>
              <a:rPr lang="en-US" b="1" dirty="0" smtClean="0"/>
              <a:t>Active Lecture Tips</a:t>
            </a:r>
            <a:endParaRPr lang="en-US" dirty="0" smtClean="0"/>
          </a:p>
          <a:p>
            <a:r>
              <a:rPr lang="en-US" dirty="0" smtClean="0">
                <a:sym typeface="Symbol" charset="2"/>
              </a:rPr>
              <a:t></a:t>
            </a:r>
            <a:r>
              <a:rPr lang="en-US" dirty="0" smtClean="0"/>
              <a:t> See the activity </a:t>
            </a:r>
            <a:r>
              <a:rPr lang="en-US" i="1" dirty="0" smtClean="0"/>
              <a:t>Who Wants to Be a Millionaire? Inheritance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9</a:t>
            </a:fld>
            <a:endParaRPr lang="en-US"/>
          </a:p>
        </p:txBody>
      </p:sp>
    </p:spTree>
    <p:extLst>
      <p:ext uri="{BB962C8B-B14F-4D97-AF65-F5344CB8AC3E}">
        <p14:creationId xmlns:p14="http://schemas.microsoft.com/office/powerpoint/2010/main" val="361304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Student Misconceptions and Concerns</a:t>
            </a:r>
            <a:endParaRPr lang="en-US" dirty="0" smtClean="0"/>
          </a:p>
          <a:p>
            <a:r>
              <a:rPr lang="en-US" dirty="0" smtClean="0"/>
              <a:t>• Students using Punnett squares need to be reminded that the calculations are expected statistical probabilities and not absolutes. Just as we would expect that any six playing cards dealt might be half black and half red, we frequently find that this is not true. This might be a good time to show how larger sample sizes increase the likelihood that sampling will reflect expected ratios.</a:t>
            </a:r>
          </a:p>
          <a:p>
            <a:r>
              <a:rPr lang="en-US" b="1" dirty="0" smtClean="0"/>
              <a:t>Teaching Tips</a:t>
            </a:r>
            <a:endParaRPr lang="en-US" dirty="0" smtClean="0"/>
          </a:p>
          <a:p>
            <a:r>
              <a:rPr lang="en-US" dirty="0" smtClean="0"/>
              <a:t>• </a:t>
            </a:r>
            <a:r>
              <a:rPr lang="en-US" dirty="0" err="1" smtClean="0"/>
              <a:t>Dihybrid</a:t>
            </a:r>
            <a:r>
              <a:rPr lang="en-US" dirty="0" smtClean="0"/>
              <a:t> crosses may be the most difficult concept in this chapter. Consider spending additional time to make these ideas very clear. As the text indicates, </a:t>
            </a:r>
            <a:r>
              <a:rPr lang="en-US" dirty="0" err="1" smtClean="0"/>
              <a:t>dihybrid</a:t>
            </a:r>
            <a:r>
              <a:rPr lang="en-US" dirty="0" smtClean="0"/>
              <a:t> crosses are essentially two monohybrid crosses occurring simultaneously.</a:t>
            </a:r>
          </a:p>
          <a:p>
            <a:r>
              <a:rPr lang="en-US" b="1" dirty="0" smtClean="0"/>
              <a:t>Active Lecture Tips</a:t>
            </a:r>
            <a:endParaRPr lang="en-US" dirty="0" smtClean="0"/>
          </a:p>
          <a:p>
            <a:pPr>
              <a:buFont typeface="Symbol" charset="2"/>
              <a:buNone/>
            </a:pPr>
            <a:r>
              <a:rPr lang="en-US" dirty="0" smtClean="0"/>
              <a:t>• See the </a:t>
            </a:r>
            <a:r>
              <a:rPr lang="en-US" i="1" dirty="0" smtClean="0"/>
              <a:t>Media Review: “</a:t>
            </a:r>
            <a:r>
              <a:rPr lang="en-US" i="1" dirty="0" err="1" smtClean="0"/>
              <a:t>Learn.Genetics</a:t>
            </a:r>
            <a:r>
              <a:rPr lang="en-US" i="1" dirty="0" smtClean="0"/>
              <a:t>” Genetic Science Learning Center from the University of Utah</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a:p>
            <a:pPr>
              <a:buFont typeface="Symbol" charset="2"/>
              <a:buNone/>
            </a:pPr>
            <a:r>
              <a:rPr lang="en-US" dirty="0" smtClean="0">
                <a:sym typeface="Symbol" charset="2"/>
              </a:rPr>
              <a:t></a:t>
            </a:r>
            <a:r>
              <a:rPr lang="en-US" dirty="0" smtClean="0"/>
              <a:t> See the activity </a:t>
            </a:r>
            <a:r>
              <a:rPr lang="en-US" i="1" dirty="0" smtClean="0"/>
              <a:t>Interactive Celebrity Parents Genetic Inheritance Game</a:t>
            </a:r>
            <a:r>
              <a:rPr lang="en-US" dirty="0" smtClean="0"/>
              <a:t> on the Instructor Exchange. Visit the Instructor Exchange in the </a:t>
            </a:r>
            <a:r>
              <a:rPr lang="en-US" dirty="0" err="1" smtClean="0"/>
              <a:t>MasteringBiology</a:t>
            </a:r>
            <a:r>
              <a:rPr lang="en-US" dirty="0" smtClean="0"/>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2315329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84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7470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7845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19513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9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4333238" cy="553998"/>
          </a:xfrm>
          <a:prstGeom prst="rect">
            <a:avLst/>
          </a:prstGeom>
          <a:noFill/>
        </p:spPr>
        <p:txBody>
          <a:bodyPr wrap="none" rtlCol="0">
            <a:spAutoFit/>
          </a:bodyPr>
          <a:lstStyle/>
          <a:p>
            <a:pPr algn="l"/>
            <a:r>
              <a:rPr lang="en-US" sz="3000" b="1" dirty="0" smtClean="0">
                <a:solidFill>
                  <a:srgbClr val="F2C552"/>
                </a:solidFill>
                <a:effectLst>
                  <a:outerShdw blurRad="50800" dist="38100" dir="8100000" algn="tr" rotWithShape="0">
                    <a:prstClr val="black">
                      <a:alpha val="40000"/>
                    </a:prstClr>
                  </a:outerShdw>
                </a:effectLst>
              </a:rPr>
              <a:t>Patterns of Inheritance</a:t>
            </a:r>
            <a:endParaRPr lang="en-US" sz="30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819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800090661"/>
      </p:ext>
    </p:extLst>
  </p:cSld>
  <p:clrMap bg1="lt1" tx1="dk1" bg2="lt2" tx2="dk2" accent1="accent1" accent2="accent2" accent3="accent3" accent4="accent4" accent5="accent5" accent6="accent6" hlink="hlink" folHlink="folHlink"/>
  <p:sldLayoutIdLst>
    <p:sldLayoutId id="2147483708"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870753728"/>
      </p:ext>
    </p:extLst>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134467205"/>
      </p:ext>
    </p:extLst>
  </p:cSld>
  <p:clrMap bg1="lt1" tx1="dk1" bg2="lt2" tx2="dk2" accent1="accent1" accent2="accent2" accent3="accent3" accent4="accent4" accent5="accent5" accent6="accent6" hlink="hlink" folHlink="folHlink"/>
  <p:sldLayoutIdLst>
    <p:sldLayoutId id="2147483720"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The law of independent assortment is revealed by tracking two characters at once</a:t>
            </a:r>
          </a:p>
        </p:txBody>
      </p:sp>
      <p:sp>
        <p:nvSpPr>
          <p:cNvPr id="3" name="Content Placeholder 2"/>
          <p:cNvSpPr>
            <a:spLocks noGrp="1"/>
          </p:cNvSpPr>
          <p:nvPr>
            <p:ph idx="1"/>
          </p:nvPr>
        </p:nvSpPr>
        <p:spPr/>
        <p:txBody>
          <a:bodyPr/>
          <a:lstStyle/>
          <a:p>
            <a:pPr>
              <a:lnSpc>
                <a:spcPts val="2800"/>
              </a:lnSpc>
            </a:pPr>
            <a:r>
              <a:rPr lang="en-US" sz="2400" dirty="0"/>
              <a:t>A </a:t>
            </a:r>
            <a:r>
              <a:rPr lang="en-US" sz="2400" b="1" dirty="0" err="1"/>
              <a:t>dihybrid</a:t>
            </a:r>
            <a:r>
              <a:rPr lang="en-US" sz="2400" dirty="0"/>
              <a:t> </a:t>
            </a:r>
            <a:r>
              <a:rPr lang="en-US" sz="2400" b="1" dirty="0"/>
              <a:t>cross</a:t>
            </a:r>
            <a:r>
              <a:rPr lang="en-US" sz="2400" dirty="0"/>
              <a:t> is a mating of parental varieties that differ in two characters</a:t>
            </a:r>
            <a:r>
              <a:rPr lang="en-US" sz="2400" dirty="0" smtClean="0"/>
              <a:t>.</a:t>
            </a:r>
          </a:p>
          <a:p>
            <a:pPr>
              <a:lnSpc>
                <a:spcPts val="2800"/>
              </a:lnSpc>
            </a:pPr>
            <a:endParaRPr lang="en-US" sz="2400" dirty="0"/>
          </a:p>
          <a:p>
            <a:pPr>
              <a:lnSpc>
                <a:spcPts val="2800"/>
              </a:lnSpc>
            </a:pPr>
            <a:r>
              <a:rPr lang="en-US" sz="2400" dirty="0"/>
              <a:t>Mendel performed the following </a:t>
            </a:r>
            <a:r>
              <a:rPr lang="en-US" sz="2400" dirty="0" err="1"/>
              <a:t>dihybrid</a:t>
            </a:r>
            <a:r>
              <a:rPr lang="en-US" sz="2400" dirty="0"/>
              <a:t> cross with the following results:</a:t>
            </a:r>
          </a:p>
          <a:p>
            <a:pPr lvl="1">
              <a:lnSpc>
                <a:spcPts val="2800"/>
              </a:lnSpc>
            </a:pPr>
            <a:r>
              <a:rPr lang="en-US" sz="2000" dirty="0"/>
              <a:t>P generation: round yellow seeds </a:t>
            </a:r>
            <a:r>
              <a:rPr lang="en-US" sz="2000" dirty="0">
                <a:sym typeface="Symbol" charset="2"/>
              </a:rPr>
              <a:t></a:t>
            </a:r>
            <a:r>
              <a:rPr lang="en-US" sz="2000" dirty="0"/>
              <a:t> wrinkled green seeds </a:t>
            </a:r>
          </a:p>
          <a:p>
            <a:pPr lvl="1">
              <a:lnSpc>
                <a:spcPts val="2800"/>
              </a:lnSpc>
            </a:pPr>
            <a:r>
              <a:rPr lang="en-US" sz="2000" dirty="0"/>
              <a:t>F</a:t>
            </a:r>
            <a:r>
              <a:rPr lang="en-US" sz="2000" baseline="-25000" dirty="0"/>
              <a:t>1</a:t>
            </a:r>
            <a:r>
              <a:rPr lang="en-US" sz="2000" dirty="0"/>
              <a:t> generation: all plants with round yellow seeds </a:t>
            </a:r>
          </a:p>
          <a:p>
            <a:pPr lvl="1">
              <a:lnSpc>
                <a:spcPts val="2800"/>
              </a:lnSpc>
            </a:pPr>
            <a:r>
              <a:rPr lang="en-US" sz="2000" dirty="0"/>
              <a:t>F</a:t>
            </a:r>
            <a:r>
              <a:rPr lang="en-US" sz="2000" baseline="-25000" dirty="0"/>
              <a:t>2</a:t>
            </a:r>
            <a:r>
              <a:rPr lang="en-US" sz="2000" dirty="0"/>
              <a:t> generation:</a:t>
            </a:r>
          </a:p>
          <a:p>
            <a:pPr lvl="2">
              <a:lnSpc>
                <a:spcPts val="2800"/>
              </a:lnSpc>
            </a:pPr>
            <a:r>
              <a:rPr lang="en-US" sz="2000" dirty="0"/>
              <a:t>9/16 had round yellow seeds</a:t>
            </a:r>
          </a:p>
          <a:p>
            <a:pPr lvl="2">
              <a:lnSpc>
                <a:spcPts val="2800"/>
              </a:lnSpc>
            </a:pPr>
            <a:r>
              <a:rPr lang="en-US" sz="2000" dirty="0"/>
              <a:t>3/16 had wrinkled yellow seeds</a:t>
            </a:r>
          </a:p>
          <a:p>
            <a:pPr lvl="2">
              <a:lnSpc>
                <a:spcPts val="2800"/>
              </a:lnSpc>
            </a:pPr>
            <a:r>
              <a:rPr lang="en-US" sz="2000" dirty="0"/>
              <a:t>3/16 had round green seeds</a:t>
            </a:r>
          </a:p>
          <a:p>
            <a:pPr lvl="2">
              <a:lnSpc>
                <a:spcPts val="2800"/>
              </a:lnSpc>
            </a:pPr>
            <a:r>
              <a:rPr lang="en-US" sz="2000" dirty="0"/>
              <a:t>1/16 had wrinkled green </a:t>
            </a:r>
            <a:r>
              <a:rPr lang="en-US" sz="2000" dirty="0" smtClean="0"/>
              <a:t>seeds</a:t>
            </a:r>
            <a:endParaRPr lang="en-US" sz="20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552761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9217" descr="09_05a_0DihybridCross-U.jpg"/>
          <p:cNvPicPr>
            <a:picLocks noChangeAspect="1"/>
          </p:cNvPicPr>
          <p:nvPr/>
        </p:nvPicPr>
        <p:blipFill rotWithShape="1">
          <a:blip r:embed="rId3" cstate="email">
            <a:extLst>
              <a:ext uri="{28A0092B-C50C-407E-A947-70E740481C1C}">
                <a14:useLocalDpi xmlns:a14="http://schemas.microsoft.com/office/drawing/2010/main" val="0"/>
              </a:ext>
            </a:extLst>
          </a:blip>
          <a:srcRect b="5695"/>
          <a:stretch/>
        </p:blipFill>
        <p:spPr>
          <a:xfrm>
            <a:off x="298704" y="877824"/>
            <a:ext cx="8546592" cy="4811776"/>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9.5a-0</a:t>
            </a:r>
            <a:endParaRPr lang="en-US" sz="1200" dirty="0">
              <a:latin typeface="Arial" charset="0"/>
            </a:endParaRPr>
          </a:p>
        </p:txBody>
      </p:sp>
      <p:sp>
        <p:nvSpPr>
          <p:cNvPr id="27" name="Text Box 31"/>
          <p:cNvSpPr txBox="1">
            <a:spLocks noChangeArrowheads="1"/>
          </p:cNvSpPr>
          <p:nvPr/>
        </p:nvSpPr>
        <p:spPr bwMode="auto">
          <a:xfrm>
            <a:off x="2076496" y="983349"/>
            <a:ext cx="929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P generation</a:t>
            </a:r>
            <a:endParaRPr lang="en-US" sz="1200" dirty="0">
              <a:solidFill>
                <a:srgbClr val="000000"/>
              </a:solidFill>
              <a:latin typeface="Arial" charset="0"/>
            </a:endParaRPr>
          </a:p>
        </p:txBody>
      </p:sp>
      <p:sp>
        <p:nvSpPr>
          <p:cNvPr id="7" name="Text Box 31"/>
          <p:cNvSpPr txBox="1">
            <a:spLocks noChangeArrowheads="1"/>
          </p:cNvSpPr>
          <p:nvPr/>
        </p:nvSpPr>
        <p:spPr bwMode="auto">
          <a:xfrm>
            <a:off x="2957029" y="1576015"/>
            <a:ext cx="6501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Gametes</a:t>
            </a:r>
            <a:endParaRPr lang="en-US" sz="1200" dirty="0">
              <a:solidFill>
                <a:srgbClr val="000000"/>
              </a:solidFill>
              <a:latin typeface="Arial" charset="0"/>
            </a:endParaRPr>
          </a:p>
        </p:txBody>
      </p:sp>
      <p:sp>
        <p:nvSpPr>
          <p:cNvPr id="8" name="Text Box 31"/>
          <p:cNvSpPr txBox="1">
            <a:spLocks noChangeArrowheads="1"/>
          </p:cNvSpPr>
          <p:nvPr/>
        </p:nvSpPr>
        <p:spPr bwMode="auto">
          <a:xfrm>
            <a:off x="2957031" y="2354949"/>
            <a:ext cx="10089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F</a:t>
            </a:r>
            <a:r>
              <a:rPr lang="en-US" sz="1200" baseline="-25000" dirty="0" smtClean="0">
                <a:solidFill>
                  <a:srgbClr val="000000"/>
                </a:solidFill>
                <a:latin typeface="Arial" charset="0"/>
              </a:rPr>
              <a:t>1</a:t>
            </a:r>
            <a:r>
              <a:rPr lang="en-US" sz="1200" dirty="0" smtClean="0">
                <a:solidFill>
                  <a:srgbClr val="000000"/>
                </a:solidFill>
                <a:latin typeface="Arial" charset="0"/>
              </a:rPr>
              <a:t> generation</a:t>
            </a:r>
            <a:endParaRPr lang="en-US" sz="1200" dirty="0">
              <a:solidFill>
                <a:srgbClr val="000000"/>
              </a:solidFill>
              <a:latin typeface="Arial" charset="0"/>
            </a:endParaRPr>
          </a:p>
        </p:txBody>
      </p:sp>
      <p:sp>
        <p:nvSpPr>
          <p:cNvPr id="9" name="Text Box 31"/>
          <p:cNvSpPr txBox="1">
            <a:spLocks noChangeArrowheads="1"/>
          </p:cNvSpPr>
          <p:nvPr/>
        </p:nvSpPr>
        <p:spPr bwMode="auto">
          <a:xfrm>
            <a:off x="5852630" y="2456549"/>
            <a:ext cx="4789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Sperm</a:t>
            </a:r>
            <a:endParaRPr lang="en-US" sz="1200" dirty="0">
              <a:solidFill>
                <a:srgbClr val="000000"/>
              </a:solidFill>
              <a:latin typeface="Arial" charset="0"/>
            </a:endParaRPr>
          </a:p>
        </p:txBody>
      </p:sp>
      <p:sp>
        <p:nvSpPr>
          <p:cNvPr id="10" name="Text Box 31"/>
          <p:cNvSpPr txBox="1">
            <a:spLocks noChangeArrowheads="1"/>
          </p:cNvSpPr>
          <p:nvPr/>
        </p:nvSpPr>
        <p:spPr bwMode="auto">
          <a:xfrm>
            <a:off x="340830" y="3862015"/>
            <a:ext cx="7866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dirty="0" smtClean="0">
                <a:solidFill>
                  <a:srgbClr val="000000"/>
                </a:solidFill>
                <a:latin typeface="Arial" charset="0"/>
              </a:rPr>
              <a:t>F</a:t>
            </a:r>
            <a:r>
              <a:rPr lang="en-US" sz="1200" baseline="-25000" dirty="0" smtClean="0">
                <a:solidFill>
                  <a:srgbClr val="000000"/>
                </a:solidFill>
                <a:latin typeface="Arial" charset="0"/>
              </a:rPr>
              <a:t>2</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generation</a:t>
            </a:r>
            <a:endParaRPr lang="en-US" sz="1200" dirty="0">
              <a:solidFill>
                <a:srgbClr val="000000"/>
              </a:solidFill>
              <a:latin typeface="Arial" charset="0"/>
            </a:endParaRPr>
          </a:p>
        </p:txBody>
      </p:sp>
      <p:sp>
        <p:nvSpPr>
          <p:cNvPr id="11" name="Text Box 31"/>
          <p:cNvSpPr txBox="1">
            <a:spLocks noChangeArrowheads="1"/>
          </p:cNvSpPr>
          <p:nvPr/>
        </p:nvSpPr>
        <p:spPr bwMode="auto">
          <a:xfrm>
            <a:off x="2465965" y="2956082"/>
            <a:ext cx="4789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Sperm</a:t>
            </a:r>
            <a:endParaRPr lang="en-US" sz="1200" dirty="0">
              <a:solidFill>
                <a:srgbClr val="000000"/>
              </a:solidFill>
              <a:latin typeface="Arial" charset="0"/>
            </a:endParaRPr>
          </a:p>
        </p:txBody>
      </p:sp>
      <p:sp>
        <p:nvSpPr>
          <p:cNvPr id="12" name="Text Box 31"/>
          <p:cNvSpPr txBox="1">
            <a:spLocks noChangeArrowheads="1"/>
          </p:cNvSpPr>
          <p:nvPr/>
        </p:nvSpPr>
        <p:spPr bwMode="auto">
          <a:xfrm>
            <a:off x="1534630" y="3963615"/>
            <a:ext cx="3762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Eggs</a:t>
            </a:r>
            <a:endParaRPr lang="en-US" sz="1200" dirty="0">
              <a:solidFill>
                <a:srgbClr val="000000"/>
              </a:solidFill>
              <a:latin typeface="Arial" charset="0"/>
            </a:endParaRPr>
          </a:p>
        </p:txBody>
      </p:sp>
      <p:sp>
        <p:nvSpPr>
          <p:cNvPr id="13" name="Text Box 31"/>
          <p:cNvSpPr txBox="1">
            <a:spLocks noChangeArrowheads="1"/>
          </p:cNvSpPr>
          <p:nvPr/>
        </p:nvSpPr>
        <p:spPr bwMode="auto">
          <a:xfrm>
            <a:off x="4125432" y="4056749"/>
            <a:ext cx="3762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Eggs</a:t>
            </a:r>
            <a:endParaRPr lang="en-US" sz="1200" dirty="0">
              <a:solidFill>
                <a:srgbClr val="000000"/>
              </a:solidFill>
              <a:latin typeface="Arial" charset="0"/>
            </a:endParaRPr>
          </a:p>
        </p:txBody>
      </p:sp>
      <p:sp>
        <p:nvSpPr>
          <p:cNvPr id="14" name="Text Box 31"/>
          <p:cNvSpPr txBox="1">
            <a:spLocks noChangeArrowheads="1"/>
          </p:cNvSpPr>
          <p:nvPr/>
        </p:nvSpPr>
        <p:spPr bwMode="auto">
          <a:xfrm>
            <a:off x="7503630" y="3481015"/>
            <a:ext cx="6071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Results:</a:t>
            </a:r>
            <a:endParaRPr lang="en-US" sz="1200" dirty="0">
              <a:solidFill>
                <a:srgbClr val="000000"/>
              </a:solidFill>
              <a:latin typeface="Arial" charset="0"/>
            </a:endParaRPr>
          </a:p>
        </p:txBody>
      </p:sp>
      <p:sp>
        <p:nvSpPr>
          <p:cNvPr id="15" name="Text Box 31"/>
          <p:cNvSpPr txBox="1">
            <a:spLocks noChangeArrowheads="1"/>
          </p:cNvSpPr>
          <p:nvPr/>
        </p:nvSpPr>
        <p:spPr bwMode="auto">
          <a:xfrm>
            <a:off x="8164030" y="3802749"/>
            <a:ext cx="5045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Yellow</a:t>
            </a:r>
            <a:br>
              <a:rPr lang="en-US" sz="1200" dirty="0" smtClean="0">
                <a:solidFill>
                  <a:srgbClr val="000000"/>
                </a:solidFill>
                <a:latin typeface="Arial" charset="0"/>
              </a:rPr>
            </a:br>
            <a:r>
              <a:rPr lang="en-US" sz="1200" dirty="0" smtClean="0">
                <a:solidFill>
                  <a:srgbClr val="000000"/>
                </a:solidFill>
                <a:latin typeface="Arial" charset="0"/>
              </a:rPr>
              <a:t>round</a:t>
            </a:r>
            <a:endParaRPr lang="en-US" sz="1200" dirty="0">
              <a:solidFill>
                <a:srgbClr val="000000"/>
              </a:solidFill>
              <a:latin typeface="Arial" charset="0"/>
            </a:endParaRPr>
          </a:p>
        </p:txBody>
      </p:sp>
      <p:sp>
        <p:nvSpPr>
          <p:cNvPr id="16" name="Text Box 31"/>
          <p:cNvSpPr txBox="1">
            <a:spLocks noChangeArrowheads="1"/>
          </p:cNvSpPr>
          <p:nvPr/>
        </p:nvSpPr>
        <p:spPr bwMode="auto">
          <a:xfrm>
            <a:off x="8164030" y="4209149"/>
            <a:ext cx="4447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Green </a:t>
            </a:r>
            <a:br>
              <a:rPr lang="en-US" sz="1200" dirty="0" smtClean="0">
                <a:solidFill>
                  <a:srgbClr val="000000"/>
                </a:solidFill>
                <a:latin typeface="Arial" charset="0"/>
              </a:rPr>
            </a:br>
            <a:r>
              <a:rPr lang="en-US" sz="1200" dirty="0" smtClean="0">
                <a:solidFill>
                  <a:srgbClr val="000000"/>
                </a:solidFill>
                <a:latin typeface="Arial" charset="0"/>
              </a:rPr>
              <a:t>round</a:t>
            </a:r>
            <a:endParaRPr lang="en-US" sz="1200" dirty="0">
              <a:solidFill>
                <a:srgbClr val="000000"/>
              </a:solidFill>
              <a:latin typeface="Arial" charset="0"/>
            </a:endParaRPr>
          </a:p>
        </p:txBody>
      </p:sp>
      <p:sp>
        <p:nvSpPr>
          <p:cNvPr id="17" name="Text Box 31"/>
          <p:cNvSpPr txBox="1">
            <a:spLocks noChangeArrowheads="1"/>
          </p:cNvSpPr>
          <p:nvPr/>
        </p:nvSpPr>
        <p:spPr bwMode="auto">
          <a:xfrm>
            <a:off x="8164030" y="4624015"/>
            <a:ext cx="6499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Yellow</a:t>
            </a:r>
            <a:br>
              <a:rPr lang="en-US" sz="1200" dirty="0" smtClean="0">
                <a:solidFill>
                  <a:srgbClr val="000000"/>
                </a:solidFill>
                <a:latin typeface="Arial" charset="0"/>
              </a:rPr>
            </a:br>
            <a:r>
              <a:rPr lang="en-US" sz="1200" dirty="0" smtClean="0">
                <a:solidFill>
                  <a:srgbClr val="000000"/>
                </a:solidFill>
                <a:latin typeface="Arial" charset="0"/>
              </a:rPr>
              <a:t>wrinkled</a:t>
            </a:r>
            <a:endParaRPr lang="en-US" sz="1200" dirty="0">
              <a:solidFill>
                <a:srgbClr val="000000"/>
              </a:solidFill>
              <a:latin typeface="Arial" charset="0"/>
            </a:endParaRPr>
          </a:p>
        </p:txBody>
      </p:sp>
      <p:sp>
        <p:nvSpPr>
          <p:cNvPr id="18" name="Text Box 31"/>
          <p:cNvSpPr txBox="1">
            <a:spLocks noChangeArrowheads="1"/>
          </p:cNvSpPr>
          <p:nvPr/>
        </p:nvSpPr>
        <p:spPr bwMode="auto">
          <a:xfrm>
            <a:off x="8164030" y="4988082"/>
            <a:ext cx="6242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Green</a:t>
            </a:r>
            <a:br>
              <a:rPr lang="en-US" sz="1200" dirty="0" smtClean="0">
                <a:solidFill>
                  <a:srgbClr val="000000"/>
                </a:solidFill>
                <a:latin typeface="Arial" charset="0"/>
              </a:rPr>
            </a:br>
            <a:r>
              <a:rPr lang="en-US" sz="1200" dirty="0" smtClean="0">
                <a:solidFill>
                  <a:srgbClr val="000000"/>
                </a:solidFill>
                <a:latin typeface="Arial" charset="0"/>
              </a:rPr>
              <a:t>wrinkled</a:t>
            </a:r>
            <a:endParaRPr lang="en-US" sz="1200" dirty="0">
              <a:solidFill>
                <a:srgbClr val="000000"/>
              </a:solidFill>
              <a:latin typeface="Arial" charset="0"/>
            </a:endParaRPr>
          </a:p>
        </p:txBody>
      </p:sp>
      <p:sp>
        <p:nvSpPr>
          <p:cNvPr id="19" name="Text Box 31"/>
          <p:cNvSpPr txBox="1">
            <a:spLocks noChangeArrowheads="1"/>
          </p:cNvSpPr>
          <p:nvPr/>
        </p:nvSpPr>
        <p:spPr bwMode="auto">
          <a:xfrm>
            <a:off x="1102832" y="5411417"/>
            <a:ext cx="3009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dirty="0" smtClean="0">
                <a:solidFill>
                  <a:srgbClr val="000000"/>
                </a:solidFill>
                <a:latin typeface="Arial" charset="0"/>
              </a:rPr>
              <a:t>The hypothesis of dependent assortment</a:t>
            </a:r>
            <a:br>
              <a:rPr lang="en-US" sz="1200" dirty="0" smtClean="0">
                <a:solidFill>
                  <a:srgbClr val="000000"/>
                </a:solidFill>
                <a:latin typeface="Arial" charset="0"/>
              </a:rPr>
            </a:br>
            <a:r>
              <a:rPr lang="en-US" sz="1200" dirty="0" smtClean="0">
                <a:solidFill>
                  <a:srgbClr val="EF1A23"/>
                </a:solidFill>
                <a:latin typeface="Arial" charset="0"/>
              </a:rPr>
              <a:t>Not actually seen; hypothesis refuted</a:t>
            </a:r>
            <a:endParaRPr lang="en-US" sz="1200" dirty="0">
              <a:solidFill>
                <a:srgbClr val="EF1A23"/>
              </a:solidFill>
              <a:latin typeface="Arial" charset="0"/>
            </a:endParaRPr>
          </a:p>
        </p:txBody>
      </p:sp>
      <p:sp>
        <p:nvSpPr>
          <p:cNvPr id="20" name="Text Box 31"/>
          <p:cNvSpPr txBox="1">
            <a:spLocks noChangeArrowheads="1"/>
          </p:cNvSpPr>
          <p:nvPr/>
        </p:nvSpPr>
        <p:spPr bwMode="auto">
          <a:xfrm>
            <a:off x="4531832" y="5402950"/>
            <a:ext cx="3146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dirty="0" smtClean="0">
                <a:solidFill>
                  <a:srgbClr val="000000"/>
                </a:solidFill>
                <a:latin typeface="Arial" charset="0"/>
              </a:rPr>
              <a:t>The hypothesis of independent assortment</a:t>
            </a:r>
            <a:br>
              <a:rPr lang="en-US" sz="1200" dirty="0" smtClean="0">
                <a:solidFill>
                  <a:srgbClr val="000000"/>
                </a:solidFill>
                <a:latin typeface="Arial" charset="0"/>
              </a:rPr>
            </a:br>
            <a:r>
              <a:rPr lang="en-US" sz="1200" dirty="0" smtClean="0">
                <a:solidFill>
                  <a:srgbClr val="000000"/>
                </a:solidFill>
                <a:latin typeface="Arial" charset="0"/>
              </a:rPr>
              <a:t>Actual results; hypothesis supported</a:t>
            </a:r>
            <a:endParaRPr lang="en-US" sz="1200" dirty="0">
              <a:solidFill>
                <a:srgbClr val="000000"/>
              </a:solidFill>
              <a:latin typeface="Arial" charset="0"/>
            </a:endParaRPr>
          </a:p>
        </p:txBody>
      </p:sp>
      <p:sp>
        <p:nvSpPr>
          <p:cNvPr id="21" name="Text Box 31"/>
          <p:cNvSpPr txBox="1">
            <a:spLocks noChangeArrowheads="1"/>
          </p:cNvSpPr>
          <p:nvPr/>
        </p:nvSpPr>
        <p:spPr bwMode="auto">
          <a:xfrm>
            <a:off x="3160232" y="983349"/>
            <a:ext cx="4600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RRYY</a:t>
            </a:r>
            <a:endParaRPr lang="en-US" sz="1200" i="1" dirty="0">
              <a:solidFill>
                <a:srgbClr val="000000"/>
              </a:solidFill>
              <a:latin typeface="Arial" charset="0"/>
            </a:endParaRPr>
          </a:p>
        </p:txBody>
      </p:sp>
      <p:sp>
        <p:nvSpPr>
          <p:cNvPr id="22" name="Text Box 31"/>
          <p:cNvSpPr txBox="1">
            <a:spLocks noChangeArrowheads="1"/>
          </p:cNvSpPr>
          <p:nvPr/>
        </p:nvSpPr>
        <p:spPr bwMode="auto">
          <a:xfrm>
            <a:off x="5022899" y="3396350"/>
            <a:ext cx="4600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RRYY</a:t>
            </a:r>
            <a:endParaRPr lang="en-US" sz="1200" i="1" dirty="0">
              <a:solidFill>
                <a:srgbClr val="000000"/>
              </a:solidFill>
              <a:latin typeface="Arial" charset="0"/>
            </a:endParaRPr>
          </a:p>
        </p:txBody>
      </p:sp>
      <p:sp>
        <p:nvSpPr>
          <p:cNvPr id="23" name="Text Box 31"/>
          <p:cNvSpPr txBox="1">
            <a:spLocks noChangeArrowheads="1"/>
          </p:cNvSpPr>
          <p:nvPr/>
        </p:nvSpPr>
        <p:spPr bwMode="auto">
          <a:xfrm>
            <a:off x="5640967" y="3396350"/>
            <a:ext cx="411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24" name="Text Box 31"/>
          <p:cNvSpPr txBox="1">
            <a:spLocks noChangeArrowheads="1"/>
          </p:cNvSpPr>
          <p:nvPr/>
        </p:nvSpPr>
        <p:spPr bwMode="auto">
          <a:xfrm>
            <a:off x="6208234" y="3396350"/>
            <a:ext cx="445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25" name="Text Box 31"/>
          <p:cNvSpPr txBox="1">
            <a:spLocks noChangeArrowheads="1"/>
          </p:cNvSpPr>
          <p:nvPr/>
        </p:nvSpPr>
        <p:spPr bwMode="auto">
          <a:xfrm>
            <a:off x="6809366" y="3396350"/>
            <a:ext cx="397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26" name="Text Box 31"/>
          <p:cNvSpPr txBox="1">
            <a:spLocks noChangeArrowheads="1"/>
          </p:cNvSpPr>
          <p:nvPr/>
        </p:nvSpPr>
        <p:spPr bwMode="auto">
          <a:xfrm>
            <a:off x="5048299" y="3980550"/>
            <a:ext cx="4116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28" name="Text Box 31"/>
          <p:cNvSpPr txBox="1">
            <a:spLocks noChangeArrowheads="1"/>
          </p:cNvSpPr>
          <p:nvPr/>
        </p:nvSpPr>
        <p:spPr bwMode="auto">
          <a:xfrm>
            <a:off x="5649433" y="3980550"/>
            <a:ext cx="3603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29" name="Text Box 31"/>
          <p:cNvSpPr txBox="1">
            <a:spLocks noChangeArrowheads="1"/>
          </p:cNvSpPr>
          <p:nvPr/>
        </p:nvSpPr>
        <p:spPr bwMode="auto">
          <a:xfrm>
            <a:off x="6225166" y="3980550"/>
            <a:ext cx="397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0" name="Text Box 31"/>
          <p:cNvSpPr txBox="1">
            <a:spLocks noChangeArrowheads="1"/>
          </p:cNvSpPr>
          <p:nvPr/>
        </p:nvSpPr>
        <p:spPr bwMode="auto">
          <a:xfrm>
            <a:off x="6809366" y="3980550"/>
            <a:ext cx="3460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1" name="Text Box 31"/>
          <p:cNvSpPr txBox="1">
            <a:spLocks noChangeArrowheads="1"/>
          </p:cNvSpPr>
          <p:nvPr/>
        </p:nvSpPr>
        <p:spPr bwMode="auto">
          <a:xfrm>
            <a:off x="5039832" y="4556283"/>
            <a:ext cx="44579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2" name="Text Box 31"/>
          <p:cNvSpPr txBox="1">
            <a:spLocks noChangeArrowheads="1"/>
          </p:cNvSpPr>
          <p:nvPr/>
        </p:nvSpPr>
        <p:spPr bwMode="auto">
          <a:xfrm>
            <a:off x="5640967" y="4556285"/>
            <a:ext cx="397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3" name="Text Box 31"/>
          <p:cNvSpPr txBox="1">
            <a:spLocks noChangeArrowheads="1"/>
          </p:cNvSpPr>
          <p:nvPr/>
        </p:nvSpPr>
        <p:spPr bwMode="auto">
          <a:xfrm>
            <a:off x="5056768" y="5132015"/>
            <a:ext cx="397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4" name="Text Box 31"/>
          <p:cNvSpPr txBox="1">
            <a:spLocks noChangeArrowheads="1"/>
          </p:cNvSpPr>
          <p:nvPr/>
        </p:nvSpPr>
        <p:spPr bwMode="auto">
          <a:xfrm>
            <a:off x="4455633" y="2354950"/>
            <a:ext cx="3973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5" name="Text Box 31"/>
          <p:cNvSpPr txBox="1">
            <a:spLocks noChangeArrowheads="1"/>
          </p:cNvSpPr>
          <p:nvPr/>
        </p:nvSpPr>
        <p:spPr bwMode="auto">
          <a:xfrm>
            <a:off x="6216701" y="4556283"/>
            <a:ext cx="43152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6" name="Text Box 31"/>
          <p:cNvSpPr txBox="1">
            <a:spLocks noChangeArrowheads="1"/>
          </p:cNvSpPr>
          <p:nvPr/>
        </p:nvSpPr>
        <p:spPr bwMode="auto">
          <a:xfrm>
            <a:off x="6817834" y="4556284"/>
            <a:ext cx="3802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7" name="Text Box 31"/>
          <p:cNvSpPr txBox="1">
            <a:spLocks noChangeArrowheads="1"/>
          </p:cNvSpPr>
          <p:nvPr/>
        </p:nvSpPr>
        <p:spPr bwMode="auto">
          <a:xfrm>
            <a:off x="6233635" y="5132017"/>
            <a:ext cx="38027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8" name="Text Box 31"/>
          <p:cNvSpPr txBox="1">
            <a:spLocks noChangeArrowheads="1"/>
          </p:cNvSpPr>
          <p:nvPr/>
        </p:nvSpPr>
        <p:spPr bwMode="auto">
          <a:xfrm>
            <a:off x="6843235" y="5140484"/>
            <a:ext cx="3290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39" name="Text Box 31"/>
          <p:cNvSpPr txBox="1">
            <a:spLocks noChangeArrowheads="1"/>
          </p:cNvSpPr>
          <p:nvPr/>
        </p:nvSpPr>
        <p:spPr bwMode="auto">
          <a:xfrm>
            <a:off x="5649435" y="5140484"/>
            <a:ext cx="3460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40" name="Text Box 31"/>
          <p:cNvSpPr txBox="1">
            <a:spLocks noChangeArrowheads="1"/>
          </p:cNvSpPr>
          <p:nvPr/>
        </p:nvSpPr>
        <p:spPr bwMode="auto">
          <a:xfrm>
            <a:off x="4811236" y="983350"/>
            <a:ext cx="32902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rryy</a:t>
            </a:r>
            <a:endParaRPr lang="en-US" sz="1200" i="1" dirty="0">
              <a:solidFill>
                <a:srgbClr val="000000"/>
              </a:solidFill>
              <a:latin typeface="Arial" charset="0"/>
            </a:endParaRPr>
          </a:p>
        </p:txBody>
      </p:sp>
      <p:sp>
        <p:nvSpPr>
          <p:cNvPr id="41" name="Text Box 31"/>
          <p:cNvSpPr txBox="1">
            <a:spLocks noChangeArrowheads="1"/>
          </p:cNvSpPr>
          <p:nvPr/>
        </p:nvSpPr>
        <p:spPr bwMode="auto">
          <a:xfrm>
            <a:off x="2406703" y="3218550"/>
            <a:ext cx="2462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RY</a:t>
            </a:r>
            <a:endParaRPr lang="en-US" sz="1200" i="1" dirty="0">
              <a:solidFill>
                <a:srgbClr val="000000"/>
              </a:solidFill>
              <a:latin typeface="Arial" charset="0"/>
            </a:endParaRPr>
          </a:p>
        </p:txBody>
      </p:sp>
      <p:sp>
        <p:nvSpPr>
          <p:cNvPr id="42" name="Text Box 31"/>
          <p:cNvSpPr txBox="1">
            <a:spLocks noChangeArrowheads="1"/>
          </p:cNvSpPr>
          <p:nvPr/>
        </p:nvSpPr>
        <p:spPr bwMode="auto">
          <a:xfrm>
            <a:off x="4641903" y="4361551"/>
            <a:ext cx="1955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sp>
        <p:nvSpPr>
          <p:cNvPr id="43" name="Text Box 31"/>
          <p:cNvSpPr txBox="1">
            <a:spLocks noChangeArrowheads="1"/>
          </p:cNvSpPr>
          <p:nvPr/>
        </p:nvSpPr>
        <p:spPr bwMode="auto">
          <a:xfrm>
            <a:off x="4616502" y="3201618"/>
            <a:ext cx="2104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RY</a:t>
            </a:r>
            <a:endParaRPr lang="en-US" sz="1200" i="1" dirty="0">
              <a:solidFill>
                <a:srgbClr val="000000"/>
              </a:solidFill>
              <a:latin typeface="Arial" charset="0"/>
            </a:endParaRPr>
          </a:p>
        </p:txBody>
      </p:sp>
      <p:sp>
        <p:nvSpPr>
          <p:cNvPr id="44" name="Text Box 31"/>
          <p:cNvSpPr txBox="1">
            <a:spLocks noChangeArrowheads="1"/>
          </p:cNvSpPr>
          <p:nvPr/>
        </p:nvSpPr>
        <p:spPr bwMode="auto">
          <a:xfrm>
            <a:off x="3710569" y="1584485"/>
            <a:ext cx="2462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RY</a:t>
            </a:r>
            <a:endParaRPr lang="en-US" sz="1200" i="1" dirty="0">
              <a:solidFill>
                <a:srgbClr val="000000"/>
              </a:solidFill>
              <a:latin typeface="Arial" charset="0"/>
            </a:endParaRPr>
          </a:p>
        </p:txBody>
      </p:sp>
      <p:sp>
        <p:nvSpPr>
          <p:cNvPr id="45" name="Text Box 31"/>
          <p:cNvSpPr txBox="1">
            <a:spLocks noChangeArrowheads="1"/>
          </p:cNvSpPr>
          <p:nvPr/>
        </p:nvSpPr>
        <p:spPr bwMode="auto">
          <a:xfrm>
            <a:off x="5217635" y="2693617"/>
            <a:ext cx="2462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RY</a:t>
            </a:r>
            <a:endParaRPr lang="en-US" sz="1200" i="1" dirty="0">
              <a:solidFill>
                <a:srgbClr val="000000"/>
              </a:solidFill>
              <a:latin typeface="Arial" charset="0"/>
            </a:endParaRPr>
          </a:p>
        </p:txBody>
      </p:sp>
      <p:sp>
        <p:nvSpPr>
          <p:cNvPr id="46" name="Text Box 31"/>
          <p:cNvSpPr txBox="1">
            <a:spLocks noChangeArrowheads="1"/>
          </p:cNvSpPr>
          <p:nvPr/>
        </p:nvSpPr>
        <p:spPr bwMode="auto">
          <a:xfrm>
            <a:off x="6377570" y="2702084"/>
            <a:ext cx="2348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sp>
        <p:nvSpPr>
          <p:cNvPr id="47" name="Text Box 31"/>
          <p:cNvSpPr txBox="1">
            <a:spLocks noChangeArrowheads="1"/>
          </p:cNvSpPr>
          <p:nvPr/>
        </p:nvSpPr>
        <p:spPr bwMode="auto">
          <a:xfrm>
            <a:off x="1805569" y="3701151"/>
            <a:ext cx="2462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smtClean="0">
                <a:solidFill>
                  <a:srgbClr val="000000"/>
                </a:solidFill>
                <a:latin typeface="Arial" charset="0"/>
              </a:rPr>
              <a:t>RY</a:t>
            </a:r>
            <a:endParaRPr lang="en-US" sz="1200" i="1" dirty="0">
              <a:solidFill>
                <a:srgbClr val="000000"/>
              </a:solidFill>
              <a:latin typeface="Arial" charset="0"/>
            </a:endParaRPr>
          </a:p>
        </p:txBody>
      </p:sp>
      <p:sp>
        <p:nvSpPr>
          <p:cNvPr id="48" name="Text Box 31"/>
          <p:cNvSpPr txBox="1">
            <a:spLocks noChangeArrowheads="1"/>
          </p:cNvSpPr>
          <p:nvPr/>
        </p:nvSpPr>
        <p:spPr bwMode="auto">
          <a:xfrm>
            <a:off x="4641903" y="3760417"/>
            <a:ext cx="1978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a:solidFill>
                  <a:srgbClr val="000000"/>
                </a:solidFill>
                <a:latin typeface="Arial" charset="0"/>
              </a:rPr>
              <a:t>r</a:t>
            </a:r>
            <a:r>
              <a:rPr lang="en-US" sz="1200" i="1" dirty="0" err="1" smtClean="0">
                <a:solidFill>
                  <a:srgbClr val="000000"/>
                </a:solidFill>
                <a:latin typeface="Arial" charset="0"/>
              </a:rPr>
              <a:t>Y</a:t>
            </a:r>
            <a:endParaRPr lang="en-US" sz="1200" i="1" dirty="0">
              <a:solidFill>
                <a:srgbClr val="000000"/>
              </a:solidFill>
              <a:latin typeface="Arial" charset="0"/>
            </a:endParaRPr>
          </a:p>
        </p:txBody>
      </p:sp>
      <p:sp>
        <p:nvSpPr>
          <p:cNvPr id="49" name="Text Box 31"/>
          <p:cNvSpPr txBox="1">
            <a:spLocks noChangeArrowheads="1"/>
          </p:cNvSpPr>
          <p:nvPr/>
        </p:nvSpPr>
        <p:spPr bwMode="auto">
          <a:xfrm>
            <a:off x="5784902" y="2702083"/>
            <a:ext cx="1978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a:solidFill>
                  <a:srgbClr val="000000"/>
                </a:solidFill>
                <a:latin typeface="Arial" charset="0"/>
              </a:rPr>
              <a:t>r</a:t>
            </a:r>
            <a:r>
              <a:rPr lang="en-US" sz="1200" i="1" dirty="0" err="1" smtClean="0">
                <a:solidFill>
                  <a:srgbClr val="000000"/>
                </a:solidFill>
                <a:latin typeface="Arial" charset="0"/>
              </a:rPr>
              <a:t>Y</a:t>
            </a:r>
            <a:endParaRPr lang="en-US" sz="1200" i="1" dirty="0">
              <a:solidFill>
                <a:srgbClr val="000000"/>
              </a:solidFill>
              <a:latin typeface="Arial" charset="0"/>
            </a:endParaRPr>
          </a:p>
        </p:txBody>
      </p:sp>
      <p:sp>
        <p:nvSpPr>
          <p:cNvPr id="50" name="Text Box 31"/>
          <p:cNvSpPr txBox="1">
            <a:spLocks noChangeArrowheads="1"/>
          </p:cNvSpPr>
          <p:nvPr/>
        </p:nvSpPr>
        <p:spPr bwMode="auto">
          <a:xfrm>
            <a:off x="6961768" y="2702083"/>
            <a:ext cx="1835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sp>
        <p:nvSpPr>
          <p:cNvPr id="51" name="Text Box 31"/>
          <p:cNvSpPr txBox="1">
            <a:spLocks noChangeArrowheads="1"/>
          </p:cNvSpPr>
          <p:nvPr/>
        </p:nvSpPr>
        <p:spPr bwMode="auto">
          <a:xfrm>
            <a:off x="3016302" y="3201616"/>
            <a:ext cx="1835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sp>
        <p:nvSpPr>
          <p:cNvPr id="52" name="Text Box 31"/>
          <p:cNvSpPr txBox="1">
            <a:spLocks noChangeArrowheads="1"/>
          </p:cNvSpPr>
          <p:nvPr/>
        </p:nvSpPr>
        <p:spPr bwMode="auto">
          <a:xfrm>
            <a:off x="4658836" y="4911885"/>
            <a:ext cx="1835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sp>
        <p:nvSpPr>
          <p:cNvPr id="53" name="Text Box 31"/>
          <p:cNvSpPr txBox="1">
            <a:spLocks noChangeArrowheads="1"/>
          </p:cNvSpPr>
          <p:nvPr/>
        </p:nvSpPr>
        <p:spPr bwMode="auto">
          <a:xfrm>
            <a:off x="4514902" y="1550616"/>
            <a:ext cx="1835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sp>
        <p:nvSpPr>
          <p:cNvPr id="54" name="Text Box 31"/>
          <p:cNvSpPr txBox="1">
            <a:spLocks noChangeArrowheads="1"/>
          </p:cNvSpPr>
          <p:nvPr/>
        </p:nvSpPr>
        <p:spPr bwMode="auto">
          <a:xfrm>
            <a:off x="1839435" y="4276884"/>
            <a:ext cx="18355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i="1" dirty="0" err="1" smtClean="0">
                <a:solidFill>
                  <a:srgbClr val="000000"/>
                </a:solidFill>
                <a:latin typeface="Arial" charset="0"/>
              </a:rPr>
              <a:t>ry</a:t>
            </a:r>
            <a:endParaRPr lang="en-US" sz="1200" i="1" dirty="0">
              <a:solidFill>
                <a:srgbClr val="000000"/>
              </a:solidFill>
              <a:latin typeface="Arial" charset="0"/>
            </a:endParaRPr>
          </a:p>
        </p:txBody>
      </p:sp>
      <p:grpSp>
        <p:nvGrpSpPr>
          <p:cNvPr id="4" name="Group 3"/>
          <p:cNvGrpSpPr/>
          <p:nvPr/>
        </p:nvGrpSpPr>
        <p:grpSpPr>
          <a:xfrm>
            <a:off x="2257425" y="3183619"/>
            <a:ext cx="86100" cy="276999"/>
            <a:chOff x="2257425" y="3183619"/>
            <a:chExt cx="86100" cy="276999"/>
          </a:xfrm>
        </p:grpSpPr>
        <p:cxnSp>
          <p:nvCxnSpPr>
            <p:cNvPr id="56" name="Straight Connector 55"/>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2</a:t>
              </a:r>
              <a:endParaRPr lang="en-US" sz="900" dirty="0">
                <a:solidFill>
                  <a:srgbClr val="000000"/>
                </a:solidFill>
                <a:latin typeface="Arial" charset="0"/>
              </a:endParaRPr>
            </a:p>
          </p:txBody>
        </p:sp>
      </p:grpSp>
      <p:grpSp>
        <p:nvGrpSpPr>
          <p:cNvPr id="58" name="Group 57"/>
          <p:cNvGrpSpPr/>
          <p:nvPr/>
        </p:nvGrpSpPr>
        <p:grpSpPr>
          <a:xfrm>
            <a:off x="2825750" y="3177269"/>
            <a:ext cx="86100" cy="276999"/>
            <a:chOff x="2257425" y="3183619"/>
            <a:chExt cx="86100" cy="276999"/>
          </a:xfrm>
        </p:grpSpPr>
        <p:cxnSp>
          <p:nvCxnSpPr>
            <p:cNvPr id="59" name="Straight Connector 58"/>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2</a:t>
              </a:r>
              <a:endParaRPr lang="en-US" sz="900" dirty="0">
                <a:solidFill>
                  <a:srgbClr val="000000"/>
                </a:solidFill>
                <a:latin typeface="Arial" charset="0"/>
              </a:endParaRPr>
            </a:p>
          </p:txBody>
        </p:sp>
      </p:grpSp>
      <p:grpSp>
        <p:nvGrpSpPr>
          <p:cNvPr id="64" name="Group 63"/>
          <p:cNvGrpSpPr/>
          <p:nvPr/>
        </p:nvGrpSpPr>
        <p:grpSpPr>
          <a:xfrm>
            <a:off x="1660525" y="4250419"/>
            <a:ext cx="86100" cy="276999"/>
            <a:chOff x="2257425" y="3183619"/>
            <a:chExt cx="86100" cy="276999"/>
          </a:xfrm>
        </p:grpSpPr>
        <p:cxnSp>
          <p:nvCxnSpPr>
            <p:cNvPr id="65" name="Straight Connector 64"/>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2</a:t>
              </a:r>
              <a:endParaRPr lang="en-US" sz="900" dirty="0">
                <a:solidFill>
                  <a:srgbClr val="000000"/>
                </a:solidFill>
                <a:latin typeface="Arial" charset="0"/>
              </a:endParaRPr>
            </a:p>
          </p:txBody>
        </p:sp>
      </p:grpSp>
      <p:grpSp>
        <p:nvGrpSpPr>
          <p:cNvPr id="67" name="Group 66"/>
          <p:cNvGrpSpPr/>
          <p:nvPr/>
        </p:nvGrpSpPr>
        <p:grpSpPr>
          <a:xfrm>
            <a:off x="4460875" y="3174094"/>
            <a:ext cx="86100" cy="276999"/>
            <a:chOff x="2257425" y="3183619"/>
            <a:chExt cx="86100" cy="276999"/>
          </a:xfrm>
        </p:grpSpPr>
        <p:cxnSp>
          <p:nvCxnSpPr>
            <p:cNvPr id="68" name="Straight Connector 67"/>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9"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70" name="Group 69"/>
          <p:cNvGrpSpPr/>
          <p:nvPr/>
        </p:nvGrpSpPr>
        <p:grpSpPr>
          <a:xfrm>
            <a:off x="5051425" y="2669269"/>
            <a:ext cx="86100" cy="276999"/>
            <a:chOff x="2257425" y="3183619"/>
            <a:chExt cx="86100" cy="276999"/>
          </a:xfrm>
        </p:grpSpPr>
        <p:cxnSp>
          <p:nvCxnSpPr>
            <p:cNvPr id="71" name="Straight Connector 70"/>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2"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73" name="Group 72"/>
          <p:cNvGrpSpPr/>
          <p:nvPr/>
        </p:nvGrpSpPr>
        <p:grpSpPr>
          <a:xfrm>
            <a:off x="4457700" y="3736069"/>
            <a:ext cx="86100" cy="276999"/>
            <a:chOff x="2257425" y="3183619"/>
            <a:chExt cx="86100" cy="276999"/>
          </a:xfrm>
        </p:grpSpPr>
        <p:cxnSp>
          <p:nvCxnSpPr>
            <p:cNvPr id="74" name="Straight Connector 73"/>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5"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76" name="Group 75"/>
          <p:cNvGrpSpPr/>
          <p:nvPr/>
        </p:nvGrpSpPr>
        <p:grpSpPr>
          <a:xfrm>
            <a:off x="4457700" y="4332969"/>
            <a:ext cx="86100" cy="276999"/>
            <a:chOff x="2257425" y="3183619"/>
            <a:chExt cx="86100" cy="276999"/>
          </a:xfrm>
        </p:grpSpPr>
        <p:cxnSp>
          <p:nvCxnSpPr>
            <p:cNvPr id="77" name="Straight Connector 76"/>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79" name="Group 78"/>
          <p:cNvGrpSpPr/>
          <p:nvPr/>
        </p:nvGrpSpPr>
        <p:grpSpPr>
          <a:xfrm>
            <a:off x="4457700" y="4885419"/>
            <a:ext cx="86100" cy="276999"/>
            <a:chOff x="2257425" y="3183619"/>
            <a:chExt cx="86100" cy="276999"/>
          </a:xfrm>
        </p:grpSpPr>
        <p:cxnSp>
          <p:nvCxnSpPr>
            <p:cNvPr id="80" name="Straight Connector 79"/>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1"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82" name="Group 81"/>
          <p:cNvGrpSpPr/>
          <p:nvPr/>
        </p:nvGrpSpPr>
        <p:grpSpPr>
          <a:xfrm>
            <a:off x="5610225" y="2678794"/>
            <a:ext cx="86100" cy="276999"/>
            <a:chOff x="2257425" y="3183619"/>
            <a:chExt cx="86100" cy="276999"/>
          </a:xfrm>
        </p:grpSpPr>
        <p:cxnSp>
          <p:nvCxnSpPr>
            <p:cNvPr id="83" name="Straight Connector 82"/>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85" name="Group 84"/>
          <p:cNvGrpSpPr/>
          <p:nvPr/>
        </p:nvGrpSpPr>
        <p:grpSpPr>
          <a:xfrm>
            <a:off x="6207125" y="2678794"/>
            <a:ext cx="86100" cy="276999"/>
            <a:chOff x="2257425" y="3183619"/>
            <a:chExt cx="86100" cy="276999"/>
          </a:xfrm>
        </p:grpSpPr>
        <p:cxnSp>
          <p:nvCxnSpPr>
            <p:cNvPr id="86" name="Straight Connector 85"/>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7"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88" name="Group 87"/>
          <p:cNvGrpSpPr/>
          <p:nvPr/>
        </p:nvGrpSpPr>
        <p:grpSpPr>
          <a:xfrm>
            <a:off x="6759575" y="2678794"/>
            <a:ext cx="86100" cy="276999"/>
            <a:chOff x="2257425" y="3183619"/>
            <a:chExt cx="86100" cy="276999"/>
          </a:xfrm>
        </p:grpSpPr>
        <p:cxnSp>
          <p:nvCxnSpPr>
            <p:cNvPr id="89" name="Straight Connector 88"/>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0"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4</a:t>
              </a:r>
              <a:endParaRPr lang="en-US" sz="900" dirty="0">
                <a:solidFill>
                  <a:srgbClr val="000000"/>
                </a:solidFill>
                <a:latin typeface="Arial" charset="0"/>
              </a:endParaRPr>
            </a:p>
          </p:txBody>
        </p:sp>
      </p:grpSp>
      <p:grpSp>
        <p:nvGrpSpPr>
          <p:cNvPr id="9216" name="Group 9215"/>
          <p:cNvGrpSpPr/>
          <p:nvPr/>
        </p:nvGrpSpPr>
        <p:grpSpPr>
          <a:xfrm>
            <a:off x="7477125" y="3840844"/>
            <a:ext cx="131642" cy="302390"/>
            <a:chOff x="7477125" y="3840844"/>
            <a:chExt cx="131642" cy="302390"/>
          </a:xfrm>
        </p:grpSpPr>
        <p:cxnSp>
          <p:nvCxnSpPr>
            <p:cNvPr id="92" name="Straight Connector 91"/>
            <p:cNvCxnSpPr/>
            <p:nvPr/>
          </p:nvCxnSpPr>
          <p:spPr bwMode="auto">
            <a:xfrm flipV="1">
              <a:off x="7477125" y="3997325"/>
              <a:ext cx="123825"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3" name="Text Box 31"/>
            <p:cNvSpPr txBox="1">
              <a:spLocks noChangeArrowheads="1"/>
            </p:cNvSpPr>
            <p:nvPr/>
          </p:nvSpPr>
          <p:spPr bwMode="auto">
            <a:xfrm>
              <a:off x="7480389" y="3840844"/>
              <a:ext cx="128378" cy="30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9</a:t>
              </a:r>
            </a:p>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16</a:t>
              </a:r>
              <a:endParaRPr lang="en-US" sz="900" dirty="0">
                <a:solidFill>
                  <a:srgbClr val="000000"/>
                </a:solidFill>
                <a:latin typeface="Arial" charset="0"/>
              </a:endParaRPr>
            </a:p>
          </p:txBody>
        </p:sp>
      </p:grpSp>
      <p:grpSp>
        <p:nvGrpSpPr>
          <p:cNvPr id="96" name="Group 95"/>
          <p:cNvGrpSpPr/>
          <p:nvPr/>
        </p:nvGrpSpPr>
        <p:grpSpPr>
          <a:xfrm>
            <a:off x="7477125" y="5044169"/>
            <a:ext cx="131642" cy="302390"/>
            <a:chOff x="7477125" y="3840844"/>
            <a:chExt cx="131642" cy="302390"/>
          </a:xfrm>
        </p:grpSpPr>
        <p:cxnSp>
          <p:nvCxnSpPr>
            <p:cNvPr id="97" name="Straight Connector 96"/>
            <p:cNvCxnSpPr/>
            <p:nvPr/>
          </p:nvCxnSpPr>
          <p:spPr bwMode="auto">
            <a:xfrm flipV="1">
              <a:off x="7477125" y="3997325"/>
              <a:ext cx="123825"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Text Box 31"/>
            <p:cNvSpPr txBox="1">
              <a:spLocks noChangeArrowheads="1"/>
            </p:cNvSpPr>
            <p:nvPr/>
          </p:nvSpPr>
          <p:spPr bwMode="auto">
            <a:xfrm>
              <a:off x="7480389" y="3840844"/>
              <a:ext cx="128378" cy="30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16</a:t>
              </a:r>
              <a:endParaRPr lang="en-US" sz="900" dirty="0">
                <a:solidFill>
                  <a:srgbClr val="000000"/>
                </a:solidFill>
                <a:latin typeface="Arial" charset="0"/>
              </a:endParaRPr>
            </a:p>
          </p:txBody>
        </p:sp>
      </p:grpSp>
      <p:grpSp>
        <p:nvGrpSpPr>
          <p:cNvPr id="99" name="Group 98"/>
          <p:cNvGrpSpPr/>
          <p:nvPr/>
        </p:nvGrpSpPr>
        <p:grpSpPr>
          <a:xfrm>
            <a:off x="7473950" y="4259944"/>
            <a:ext cx="131642" cy="302390"/>
            <a:chOff x="7477125" y="3840844"/>
            <a:chExt cx="131642" cy="302390"/>
          </a:xfrm>
        </p:grpSpPr>
        <p:cxnSp>
          <p:nvCxnSpPr>
            <p:cNvPr id="100" name="Straight Connector 99"/>
            <p:cNvCxnSpPr/>
            <p:nvPr/>
          </p:nvCxnSpPr>
          <p:spPr bwMode="auto">
            <a:xfrm flipV="1">
              <a:off x="7477125" y="3997325"/>
              <a:ext cx="123825"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1" name="Text Box 31"/>
            <p:cNvSpPr txBox="1">
              <a:spLocks noChangeArrowheads="1"/>
            </p:cNvSpPr>
            <p:nvPr/>
          </p:nvSpPr>
          <p:spPr bwMode="auto">
            <a:xfrm>
              <a:off x="7480389" y="3840844"/>
              <a:ext cx="128378" cy="30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3</a:t>
              </a:r>
            </a:p>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16</a:t>
              </a:r>
              <a:endParaRPr lang="en-US" sz="900" dirty="0">
                <a:solidFill>
                  <a:srgbClr val="000000"/>
                </a:solidFill>
                <a:latin typeface="Arial" charset="0"/>
              </a:endParaRPr>
            </a:p>
          </p:txBody>
        </p:sp>
      </p:grpSp>
      <p:grpSp>
        <p:nvGrpSpPr>
          <p:cNvPr id="102" name="Group 101"/>
          <p:cNvGrpSpPr/>
          <p:nvPr/>
        </p:nvGrpSpPr>
        <p:grpSpPr>
          <a:xfrm>
            <a:off x="7477125" y="4669519"/>
            <a:ext cx="131642" cy="302390"/>
            <a:chOff x="7477125" y="3840844"/>
            <a:chExt cx="131642" cy="302390"/>
          </a:xfrm>
        </p:grpSpPr>
        <p:cxnSp>
          <p:nvCxnSpPr>
            <p:cNvPr id="103" name="Straight Connector 102"/>
            <p:cNvCxnSpPr/>
            <p:nvPr/>
          </p:nvCxnSpPr>
          <p:spPr bwMode="auto">
            <a:xfrm flipV="1">
              <a:off x="7477125" y="3997325"/>
              <a:ext cx="123825" cy="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Text Box 31"/>
            <p:cNvSpPr txBox="1">
              <a:spLocks noChangeArrowheads="1"/>
            </p:cNvSpPr>
            <p:nvPr/>
          </p:nvSpPr>
          <p:spPr bwMode="auto">
            <a:xfrm>
              <a:off x="7480389" y="3840844"/>
              <a:ext cx="128378" cy="302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3</a:t>
              </a:r>
            </a:p>
            <a:p>
              <a:pPr algn="ctr" eaLnBrk="0" fontAlgn="base" hangingPunct="0">
                <a:lnSpc>
                  <a:spcPct val="110000"/>
                </a:lnSpc>
                <a:spcBef>
                  <a:spcPct val="0"/>
                </a:spcBef>
                <a:spcAft>
                  <a:spcPct val="0"/>
                </a:spcAft>
                <a:tabLst>
                  <a:tab pos="703263" algn="l"/>
                </a:tabLst>
              </a:pPr>
              <a:r>
                <a:rPr lang="en-US" sz="900" dirty="0" smtClean="0">
                  <a:solidFill>
                    <a:srgbClr val="000000"/>
                  </a:solidFill>
                  <a:latin typeface="Arial" charset="0"/>
                </a:rPr>
                <a:t>16</a:t>
              </a:r>
              <a:endParaRPr lang="en-US" sz="900" dirty="0">
                <a:solidFill>
                  <a:srgbClr val="000000"/>
                </a:solidFill>
                <a:latin typeface="Arial" charset="0"/>
              </a:endParaRPr>
            </a:p>
          </p:txBody>
        </p:sp>
      </p:grpSp>
    </p:spTree>
    <p:extLst>
      <p:ext uri="{BB962C8B-B14F-4D97-AF65-F5344CB8AC3E}">
        <p14:creationId xmlns:p14="http://schemas.microsoft.com/office/powerpoint/2010/main" val="503963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The law of independent assortment is revealed by tracking two characters at once</a:t>
            </a:r>
          </a:p>
        </p:txBody>
      </p:sp>
      <p:sp>
        <p:nvSpPr>
          <p:cNvPr id="3" name="Content Placeholder 2"/>
          <p:cNvSpPr>
            <a:spLocks noGrp="1"/>
          </p:cNvSpPr>
          <p:nvPr>
            <p:ph idx="1"/>
          </p:nvPr>
        </p:nvSpPr>
        <p:spPr/>
        <p:txBody>
          <a:bodyPr/>
          <a:lstStyle/>
          <a:p>
            <a:r>
              <a:rPr lang="en-US" sz="2400" dirty="0"/>
              <a:t>Mendel needed to explain why the F</a:t>
            </a:r>
            <a:r>
              <a:rPr lang="en-US" sz="2400" baseline="-25000" dirty="0"/>
              <a:t>2</a:t>
            </a:r>
            <a:r>
              <a:rPr lang="en-US" sz="2400" dirty="0"/>
              <a:t> offspring</a:t>
            </a:r>
          </a:p>
          <a:p>
            <a:pPr lvl="1"/>
            <a:r>
              <a:rPr lang="en-US" sz="2400" dirty="0"/>
              <a:t>had new </a:t>
            </a:r>
            <a:r>
              <a:rPr lang="en-US" sz="2400" dirty="0" err="1"/>
              <a:t>nonparental</a:t>
            </a:r>
            <a:r>
              <a:rPr lang="en-US" sz="2400" dirty="0"/>
              <a:t> combinations of traits and</a:t>
            </a:r>
          </a:p>
          <a:p>
            <a:pPr lvl="1"/>
            <a:r>
              <a:rPr lang="en-US" sz="2400" dirty="0" smtClean="0"/>
              <a:t>had </a:t>
            </a:r>
            <a:r>
              <a:rPr lang="en-US" sz="2400" dirty="0"/>
              <a:t>a 9:3:3:1 phenotypic ratio.</a:t>
            </a:r>
          </a:p>
          <a:p>
            <a:endParaRPr lang="en-US" sz="2400" dirty="0" smtClean="0"/>
          </a:p>
          <a:p>
            <a:r>
              <a:rPr lang="en-US" sz="2400" dirty="0" smtClean="0"/>
              <a:t>Mendel</a:t>
            </a:r>
            <a:endParaRPr lang="en-US" sz="2400" dirty="0"/>
          </a:p>
          <a:p>
            <a:pPr lvl="1"/>
            <a:r>
              <a:rPr lang="en-US" sz="2400" dirty="0"/>
              <a:t>suggested that the inheritance of one character has no effect on the inheritance of </a:t>
            </a:r>
            <a:r>
              <a:rPr lang="en-US" sz="2400" dirty="0" smtClean="0"/>
              <a:t>another</a:t>
            </a:r>
            <a:endParaRPr lang="en-US" sz="2400" dirty="0"/>
          </a:p>
          <a:p>
            <a:pPr lvl="1"/>
            <a:r>
              <a:rPr lang="en-US" sz="2400" dirty="0"/>
              <a:t>suggested that the </a:t>
            </a:r>
            <a:r>
              <a:rPr lang="en-US" sz="2400" dirty="0" err="1"/>
              <a:t>dihybrid</a:t>
            </a:r>
            <a:r>
              <a:rPr lang="en-US" sz="2400" dirty="0"/>
              <a:t> cross is the equivalent to two monohybrid </a:t>
            </a:r>
            <a:r>
              <a:rPr lang="en-US" sz="2400" dirty="0" smtClean="0"/>
              <a:t>crosses</a:t>
            </a:r>
            <a:endParaRPr lang="en-US" sz="2400" dirty="0"/>
          </a:p>
          <a:p>
            <a:pPr lvl="1"/>
            <a:r>
              <a:rPr lang="en-US" sz="2400" dirty="0"/>
              <a:t>called this the </a:t>
            </a:r>
            <a:r>
              <a:rPr lang="en-US" sz="2400" b="1" dirty="0"/>
              <a:t>law of independent assortment</a:t>
            </a:r>
            <a:r>
              <a:rPr lang="en-US" sz="2400"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09474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The law of independent assortment is revealed by tracking two characters at once</a:t>
            </a:r>
          </a:p>
        </p:txBody>
      </p:sp>
      <p:sp>
        <p:nvSpPr>
          <p:cNvPr id="3" name="Content Placeholder 2"/>
          <p:cNvSpPr>
            <a:spLocks noGrp="1"/>
          </p:cNvSpPr>
          <p:nvPr>
            <p:ph idx="1"/>
          </p:nvPr>
        </p:nvSpPr>
        <p:spPr/>
        <p:txBody>
          <a:bodyPr/>
          <a:lstStyle/>
          <a:p>
            <a:r>
              <a:rPr lang="en-US" sz="2400" dirty="0"/>
              <a:t>The following figure demonstrates the law of independent assortment as it applies to two characters in Labrador retrievers:</a:t>
            </a:r>
          </a:p>
          <a:p>
            <a:pPr lvl="1"/>
            <a:r>
              <a:rPr lang="en-US" sz="2400" dirty="0"/>
              <a:t>black versus chocolate </a:t>
            </a:r>
            <a:r>
              <a:rPr lang="en-US" sz="2400" dirty="0" smtClean="0"/>
              <a:t>color</a:t>
            </a:r>
          </a:p>
          <a:p>
            <a:pPr lvl="1"/>
            <a:endParaRPr lang="en-US" sz="2400" dirty="0"/>
          </a:p>
          <a:p>
            <a:pPr lvl="1"/>
            <a:r>
              <a:rPr lang="en-US" sz="2400" dirty="0"/>
              <a:t>normal vision versus progressive retinal atrophy</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30238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09_05b_0IndepAssort2Genes-U.jpg"/>
          <p:cNvPicPr>
            <a:picLocks noChangeAspect="1"/>
          </p:cNvPicPr>
          <p:nvPr/>
        </p:nvPicPr>
        <p:blipFill rotWithShape="1">
          <a:blip r:embed="rId3" cstate="email">
            <a:extLst>
              <a:ext uri="{28A0092B-C50C-407E-A947-70E740481C1C}">
                <a14:useLocalDpi xmlns:a14="http://schemas.microsoft.com/office/drawing/2010/main" val="0"/>
              </a:ext>
            </a:extLst>
          </a:blip>
          <a:srcRect b="5926"/>
          <a:stretch/>
        </p:blipFill>
        <p:spPr>
          <a:xfrm>
            <a:off x="298704" y="1143000"/>
            <a:ext cx="8546592" cy="430106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9.5b-0</a:t>
            </a:r>
            <a:endParaRPr lang="en-US" sz="1200" dirty="0">
              <a:latin typeface="Arial" charset="0"/>
            </a:endParaRPr>
          </a:p>
        </p:txBody>
      </p:sp>
      <p:sp>
        <p:nvSpPr>
          <p:cNvPr id="27" name="Text Box 31"/>
          <p:cNvSpPr txBox="1">
            <a:spLocks noChangeArrowheads="1"/>
          </p:cNvSpPr>
          <p:nvPr/>
        </p:nvSpPr>
        <p:spPr bwMode="auto">
          <a:xfrm>
            <a:off x="340828" y="2456550"/>
            <a:ext cx="94492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Phenotypes</a:t>
            </a:r>
            <a:endParaRPr lang="en-US" sz="1300" dirty="0">
              <a:solidFill>
                <a:srgbClr val="000000"/>
              </a:solidFill>
              <a:latin typeface="Arial" charset="0"/>
            </a:endParaRPr>
          </a:p>
        </p:txBody>
      </p:sp>
      <p:sp>
        <p:nvSpPr>
          <p:cNvPr id="9" name="Text Box 31"/>
          <p:cNvSpPr txBox="1">
            <a:spLocks noChangeArrowheads="1"/>
          </p:cNvSpPr>
          <p:nvPr/>
        </p:nvSpPr>
        <p:spPr bwMode="auto">
          <a:xfrm>
            <a:off x="340828" y="2820617"/>
            <a:ext cx="86156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Genotypes</a:t>
            </a:r>
            <a:endParaRPr lang="en-US" sz="1300" dirty="0">
              <a:solidFill>
                <a:srgbClr val="000000"/>
              </a:solidFill>
              <a:latin typeface="Arial" charset="0"/>
            </a:endParaRPr>
          </a:p>
        </p:txBody>
      </p:sp>
      <p:sp>
        <p:nvSpPr>
          <p:cNvPr id="10" name="Text Box 31"/>
          <p:cNvSpPr txBox="1">
            <a:spLocks noChangeArrowheads="1"/>
          </p:cNvSpPr>
          <p:nvPr/>
        </p:nvSpPr>
        <p:spPr bwMode="auto">
          <a:xfrm>
            <a:off x="340828" y="4954216"/>
            <a:ext cx="130610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Phenotypic ratio</a:t>
            </a:r>
            <a:br>
              <a:rPr lang="en-US" sz="1300" dirty="0" smtClean="0">
                <a:solidFill>
                  <a:srgbClr val="000000"/>
                </a:solidFill>
                <a:latin typeface="Arial" charset="0"/>
              </a:rPr>
            </a:br>
            <a:r>
              <a:rPr lang="en-US" sz="1300" dirty="0" smtClean="0">
                <a:solidFill>
                  <a:srgbClr val="000000"/>
                </a:solidFill>
                <a:latin typeface="Arial" charset="0"/>
              </a:rPr>
              <a:t>of the offspring</a:t>
            </a:r>
            <a:endParaRPr lang="en-US" sz="1300" dirty="0">
              <a:solidFill>
                <a:srgbClr val="000000"/>
              </a:solidFill>
              <a:latin typeface="Arial" charset="0"/>
            </a:endParaRPr>
          </a:p>
        </p:txBody>
      </p:sp>
      <p:sp>
        <p:nvSpPr>
          <p:cNvPr id="11" name="Text Box 31"/>
          <p:cNvSpPr txBox="1">
            <a:spLocks noChangeArrowheads="1"/>
          </p:cNvSpPr>
          <p:nvPr/>
        </p:nvSpPr>
        <p:spPr bwMode="auto">
          <a:xfrm>
            <a:off x="1873295" y="2388816"/>
            <a:ext cx="108387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Black coat,</a:t>
            </a:r>
            <a:br>
              <a:rPr lang="en-US" sz="1300" dirty="0" smtClean="0">
                <a:solidFill>
                  <a:srgbClr val="000000"/>
                </a:solidFill>
                <a:latin typeface="Arial" charset="0"/>
              </a:rPr>
            </a:br>
            <a:r>
              <a:rPr lang="en-US" sz="1300" dirty="0" smtClean="0">
                <a:solidFill>
                  <a:srgbClr val="000000"/>
                </a:solidFill>
                <a:latin typeface="Arial" charset="0"/>
              </a:rPr>
              <a:t>normal vision</a:t>
            </a:r>
            <a:endParaRPr lang="en-US" sz="1300" dirty="0">
              <a:solidFill>
                <a:srgbClr val="000000"/>
              </a:solidFill>
              <a:latin typeface="Arial" charset="0"/>
            </a:endParaRPr>
          </a:p>
        </p:txBody>
      </p:sp>
      <p:sp>
        <p:nvSpPr>
          <p:cNvPr id="12" name="Text Box 31"/>
          <p:cNvSpPr txBox="1">
            <a:spLocks noChangeArrowheads="1"/>
          </p:cNvSpPr>
          <p:nvPr/>
        </p:nvSpPr>
        <p:spPr bwMode="auto">
          <a:xfrm>
            <a:off x="1881764" y="4928816"/>
            <a:ext cx="108387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9</a:t>
            </a:r>
            <a:br>
              <a:rPr lang="en-US" sz="1300" dirty="0" smtClean="0">
                <a:solidFill>
                  <a:srgbClr val="000000"/>
                </a:solidFill>
                <a:latin typeface="Arial" charset="0"/>
              </a:rPr>
            </a:br>
            <a:r>
              <a:rPr lang="en-US" sz="1300" dirty="0" smtClean="0">
                <a:solidFill>
                  <a:srgbClr val="000000"/>
                </a:solidFill>
                <a:latin typeface="Arial" charset="0"/>
              </a:rPr>
              <a:t>Black coat,</a:t>
            </a:r>
            <a:br>
              <a:rPr lang="en-US" sz="1300" dirty="0" smtClean="0">
                <a:solidFill>
                  <a:srgbClr val="000000"/>
                </a:solidFill>
                <a:latin typeface="Arial" charset="0"/>
              </a:rPr>
            </a:br>
            <a:r>
              <a:rPr lang="en-US" sz="1300" dirty="0" smtClean="0">
                <a:solidFill>
                  <a:srgbClr val="000000"/>
                </a:solidFill>
                <a:latin typeface="Arial" charset="0"/>
              </a:rPr>
              <a:t>normal vision</a:t>
            </a:r>
            <a:endParaRPr lang="en-US" sz="1300" dirty="0">
              <a:solidFill>
                <a:srgbClr val="000000"/>
              </a:solidFill>
              <a:latin typeface="Arial" charset="0"/>
            </a:endParaRPr>
          </a:p>
        </p:txBody>
      </p:sp>
      <p:sp>
        <p:nvSpPr>
          <p:cNvPr id="13" name="Text Box 31"/>
          <p:cNvSpPr txBox="1">
            <a:spLocks noChangeArrowheads="1"/>
          </p:cNvSpPr>
          <p:nvPr/>
        </p:nvSpPr>
        <p:spPr bwMode="auto">
          <a:xfrm>
            <a:off x="3790295" y="2371882"/>
            <a:ext cx="907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Black coat,</a:t>
            </a:r>
            <a:br>
              <a:rPr lang="en-US" sz="1300" dirty="0" smtClean="0">
                <a:solidFill>
                  <a:srgbClr val="000000"/>
                </a:solidFill>
                <a:latin typeface="Arial" charset="0"/>
              </a:rPr>
            </a:br>
            <a:r>
              <a:rPr lang="en-US" sz="1300" dirty="0" smtClean="0">
                <a:solidFill>
                  <a:srgbClr val="000000"/>
                </a:solidFill>
                <a:latin typeface="Arial" charset="0"/>
              </a:rPr>
              <a:t>blind (PRA)</a:t>
            </a:r>
            <a:endParaRPr lang="en-US" sz="1300" dirty="0">
              <a:solidFill>
                <a:srgbClr val="000000"/>
              </a:solidFill>
              <a:latin typeface="Arial" charset="0"/>
            </a:endParaRPr>
          </a:p>
        </p:txBody>
      </p:sp>
      <p:sp>
        <p:nvSpPr>
          <p:cNvPr id="14" name="Text Box 31"/>
          <p:cNvSpPr txBox="1">
            <a:spLocks noChangeArrowheads="1"/>
          </p:cNvSpPr>
          <p:nvPr/>
        </p:nvSpPr>
        <p:spPr bwMode="auto">
          <a:xfrm>
            <a:off x="3790296" y="4937282"/>
            <a:ext cx="9074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3</a:t>
            </a:r>
            <a:br>
              <a:rPr lang="en-US" sz="1300" dirty="0" smtClean="0">
                <a:solidFill>
                  <a:srgbClr val="000000"/>
                </a:solidFill>
                <a:latin typeface="Arial" charset="0"/>
              </a:rPr>
            </a:br>
            <a:r>
              <a:rPr lang="en-US" sz="1300" dirty="0" smtClean="0">
                <a:solidFill>
                  <a:srgbClr val="000000"/>
                </a:solidFill>
                <a:latin typeface="Arial" charset="0"/>
              </a:rPr>
              <a:t>Black coat,</a:t>
            </a:r>
            <a:br>
              <a:rPr lang="en-US" sz="1300" dirty="0" smtClean="0">
                <a:solidFill>
                  <a:srgbClr val="000000"/>
                </a:solidFill>
                <a:latin typeface="Arial" charset="0"/>
              </a:rPr>
            </a:br>
            <a:r>
              <a:rPr lang="en-US" sz="1300" dirty="0" smtClean="0">
                <a:solidFill>
                  <a:srgbClr val="000000"/>
                </a:solidFill>
                <a:latin typeface="Arial" charset="0"/>
              </a:rPr>
              <a:t>blind (PRA)</a:t>
            </a:r>
            <a:endParaRPr lang="en-US" sz="1300" dirty="0">
              <a:solidFill>
                <a:srgbClr val="000000"/>
              </a:solidFill>
              <a:latin typeface="Arial" charset="0"/>
            </a:endParaRPr>
          </a:p>
        </p:txBody>
      </p:sp>
      <p:sp>
        <p:nvSpPr>
          <p:cNvPr id="15" name="Text Box 31"/>
          <p:cNvSpPr txBox="1">
            <a:spLocks noChangeArrowheads="1"/>
          </p:cNvSpPr>
          <p:nvPr/>
        </p:nvSpPr>
        <p:spPr bwMode="auto">
          <a:xfrm>
            <a:off x="7501113" y="2380350"/>
            <a:ext cx="1241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Chocolate coat,</a:t>
            </a:r>
            <a:br>
              <a:rPr lang="en-US" sz="1300" dirty="0" smtClean="0">
                <a:solidFill>
                  <a:srgbClr val="000000"/>
                </a:solidFill>
                <a:latin typeface="Arial" charset="0"/>
              </a:rPr>
            </a:br>
            <a:r>
              <a:rPr lang="en-US" sz="1300" dirty="0" smtClean="0">
                <a:solidFill>
                  <a:srgbClr val="000000"/>
                </a:solidFill>
                <a:latin typeface="Arial" charset="0"/>
              </a:rPr>
              <a:t>blind (PRA)</a:t>
            </a:r>
            <a:endParaRPr lang="en-US" sz="1300" dirty="0">
              <a:solidFill>
                <a:srgbClr val="000000"/>
              </a:solidFill>
              <a:latin typeface="Arial" charset="0"/>
            </a:endParaRPr>
          </a:p>
        </p:txBody>
      </p:sp>
      <p:sp>
        <p:nvSpPr>
          <p:cNvPr id="16" name="Text Box 31"/>
          <p:cNvSpPr txBox="1">
            <a:spLocks noChangeArrowheads="1"/>
          </p:cNvSpPr>
          <p:nvPr/>
        </p:nvSpPr>
        <p:spPr bwMode="auto">
          <a:xfrm>
            <a:off x="5570713" y="2380350"/>
            <a:ext cx="1241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Chocolate coat,</a:t>
            </a:r>
            <a:br>
              <a:rPr lang="en-US" sz="1300" dirty="0" smtClean="0">
                <a:solidFill>
                  <a:srgbClr val="000000"/>
                </a:solidFill>
                <a:latin typeface="Arial" charset="0"/>
              </a:rPr>
            </a:br>
            <a:r>
              <a:rPr lang="en-US" sz="1300" dirty="0" smtClean="0">
                <a:solidFill>
                  <a:srgbClr val="000000"/>
                </a:solidFill>
                <a:latin typeface="Arial" charset="0"/>
              </a:rPr>
              <a:t>normal vision</a:t>
            </a:r>
            <a:endParaRPr lang="en-US" sz="1300" dirty="0">
              <a:solidFill>
                <a:srgbClr val="000000"/>
              </a:solidFill>
              <a:latin typeface="Arial" charset="0"/>
            </a:endParaRPr>
          </a:p>
        </p:txBody>
      </p:sp>
      <p:sp>
        <p:nvSpPr>
          <p:cNvPr id="17" name="Text Box 31"/>
          <p:cNvSpPr txBox="1">
            <a:spLocks noChangeArrowheads="1"/>
          </p:cNvSpPr>
          <p:nvPr/>
        </p:nvSpPr>
        <p:spPr bwMode="auto">
          <a:xfrm>
            <a:off x="5562247" y="4928808"/>
            <a:ext cx="12413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3</a:t>
            </a:r>
            <a:br>
              <a:rPr lang="en-US" sz="1300" dirty="0" smtClean="0">
                <a:solidFill>
                  <a:srgbClr val="000000"/>
                </a:solidFill>
                <a:latin typeface="Arial" charset="0"/>
              </a:rPr>
            </a:br>
            <a:r>
              <a:rPr lang="en-US" sz="1300" dirty="0" smtClean="0">
                <a:solidFill>
                  <a:srgbClr val="000000"/>
                </a:solidFill>
                <a:latin typeface="Arial" charset="0"/>
              </a:rPr>
              <a:t>Chocolate coat,</a:t>
            </a:r>
            <a:br>
              <a:rPr lang="en-US" sz="1300" dirty="0" smtClean="0">
                <a:solidFill>
                  <a:srgbClr val="000000"/>
                </a:solidFill>
                <a:latin typeface="Arial" charset="0"/>
              </a:rPr>
            </a:br>
            <a:r>
              <a:rPr lang="en-US" sz="1300" dirty="0" smtClean="0">
                <a:solidFill>
                  <a:srgbClr val="000000"/>
                </a:solidFill>
                <a:latin typeface="Arial" charset="0"/>
              </a:rPr>
              <a:t>normal vision</a:t>
            </a:r>
            <a:endParaRPr lang="en-US" sz="1300" dirty="0">
              <a:solidFill>
                <a:srgbClr val="000000"/>
              </a:solidFill>
              <a:latin typeface="Arial" charset="0"/>
            </a:endParaRPr>
          </a:p>
        </p:txBody>
      </p:sp>
      <p:sp>
        <p:nvSpPr>
          <p:cNvPr id="18" name="Text Box 31"/>
          <p:cNvSpPr txBox="1">
            <a:spLocks noChangeArrowheads="1"/>
          </p:cNvSpPr>
          <p:nvPr/>
        </p:nvSpPr>
        <p:spPr bwMode="auto">
          <a:xfrm>
            <a:off x="7509581" y="4937276"/>
            <a:ext cx="124130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1</a:t>
            </a:r>
            <a:br>
              <a:rPr lang="en-US" sz="1300" dirty="0" smtClean="0">
                <a:solidFill>
                  <a:srgbClr val="000000"/>
                </a:solidFill>
                <a:latin typeface="Arial" charset="0"/>
              </a:rPr>
            </a:br>
            <a:r>
              <a:rPr lang="en-US" sz="1300" dirty="0" smtClean="0">
                <a:solidFill>
                  <a:srgbClr val="000000"/>
                </a:solidFill>
                <a:latin typeface="Arial" charset="0"/>
              </a:rPr>
              <a:t>Chocolate coat,</a:t>
            </a:r>
            <a:br>
              <a:rPr lang="en-US" sz="1300" dirty="0" smtClean="0">
                <a:solidFill>
                  <a:srgbClr val="000000"/>
                </a:solidFill>
                <a:latin typeface="Arial" charset="0"/>
              </a:rPr>
            </a:br>
            <a:r>
              <a:rPr lang="en-US" sz="1300" dirty="0" smtClean="0">
                <a:solidFill>
                  <a:srgbClr val="000000"/>
                </a:solidFill>
                <a:latin typeface="Arial" charset="0"/>
              </a:rPr>
              <a:t>blind (PRA)</a:t>
            </a:r>
            <a:endParaRPr lang="en-US" sz="1300" dirty="0">
              <a:solidFill>
                <a:srgbClr val="000000"/>
              </a:solidFill>
              <a:latin typeface="Arial" charset="0"/>
            </a:endParaRPr>
          </a:p>
        </p:txBody>
      </p:sp>
      <p:sp>
        <p:nvSpPr>
          <p:cNvPr id="19" name="Text Box 31"/>
          <p:cNvSpPr txBox="1">
            <a:spLocks noChangeArrowheads="1"/>
          </p:cNvSpPr>
          <p:nvPr/>
        </p:nvSpPr>
        <p:spPr bwMode="auto">
          <a:xfrm>
            <a:off x="2617160" y="3091550"/>
            <a:ext cx="465923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dirty="0" smtClean="0">
                <a:solidFill>
                  <a:srgbClr val="000000"/>
                </a:solidFill>
                <a:latin typeface="Arial" charset="0"/>
              </a:rPr>
              <a:t>Mating of double heterozygotes (black coat, normal vision)</a:t>
            </a:r>
            <a:endParaRPr lang="en-US" sz="1300" dirty="0">
              <a:solidFill>
                <a:srgbClr val="000000"/>
              </a:solidFill>
              <a:latin typeface="Arial" charset="0"/>
            </a:endParaRPr>
          </a:p>
        </p:txBody>
      </p:sp>
      <p:sp>
        <p:nvSpPr>
          <p:cNvPr id="20" name="Text Box 31"/>
          <p:cNvSpPr txBox="1">
            <a:spLocks noChangeArrowheads="1"/>
          </p:cNvSpPr>
          <p:nvPr/>
        </p:nvSpPr>
        <p:spPr bwMode="auto">
          <a:xfrm>
            <a:off x="2198653" y="2812149"/>
            <a:ext cx="46702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i="1" dirty="0" smtClean="0">
                <a:solidFill>
                  <a:srgbClr val="000000"/>
                </a:solidFill>
                <a:latin typeface="Arial" charset="0"/>
              </a:rPr>
              <a:t>B_N_</a:t>
            </a:r>
            <a:endParaRPr lang="en-US" sz="1300" i="1" dirty="0">
              <a:solidFill>
                <a:srgbClr val="000000"/>
              </a:solidFill>
              <a:latin typeface="Arial" charset="0"/>
            </a:endParaRPr>
          </a:p>
        </p:txBody>
      </p:sp>
      <p:sp>
        <p:nvSpPr>
          <p:cNvPr id="22" name="Text Box 31"/>
          <p:cNvSpPr txBox="1">
            <a:spLocks noChangeArrowheads="1"/>
          </p:cNvSpPr>
          <p:nvPr/>
        </p:nvSpPr>
        <p:spPr bwMode="auto">
          <a:xfrm>
            <a:off x="4032174" y="2820616"/>
            <a:ext cx="4575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i="1" dirty="0" err="1" smtClean="0">
                <a:solidFill>
                  <a:srgbClr val="000000"/>
                </a:solidFill>
                <a:latin typeface="Arial" charset="0"/>
              </a:rPr>
              <a:t>B_nn</a:t>
            </a:r>
            <a:endParaRPr lang="en-US" sz="1300" i="1" dirty="0">
              <a:solidFill>
                <a:srgbClr val="000000"/>
              </a:solidFill>
              <a:latin typeface="Arial" charset="0"/>
            </a:endParaRPr>
          </a:p>
        </p:txBody>
      </p:sp>
      <p:sp>
        <p:nvSpPr>
          <p:cNvPr id="23" name="Text Box 31"/>
          <p:cNvSpPr txBox="1">
            <a:spLocks noChangeArrowheads="1"/>
          </p:cNvSpPr>
          <p:nvPr/>
        </p:nvSpPr>
        <p:spPr bwMode="auto">
          <a:xfrm>
            <a:off x="5971042" y="2829082"/>
            <a:ext cx="45758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i="1" dirty="0" err="1" smtClean="0">
                <a:solidFill>
                  <a:srgbClr val="000000"/>
                </a:solidFill>
                <a:latin typeface="Arial" charset="0"/>
              </a:rPr>
              <a:t>bbN</a:t>
            </a:r>
            <a:r>
              <a:rPr lang="en-US" sz="1300" i="1" dirty="0" smtClean="0">
                <a:solidFill>
                  <a:srgbClr val="000000"/>
                </a:solidFill>
                <a:latin typeface="Arial" charset="0"/>
              </a:rPr>
              <a:t>_</a:t>
            </a:r>
            <a:endParaRPr lang="en-US" sz="1300" i="1" dirty="0">
              <a:solidFill>
                <a:srgbClr val="000000"/>
              </a:solidFill>
              <a:latin typeface="Arial" charset="0"/>
            </a:endParaRPr>
          </a:p>
        </p:txBody>
      </p:sp>
      <p:sp>
        <p:nvSpPr>
          <p:cNvPr id="24" name="Text Box 31"/>
          <p:cNvSpPr txBox="1">
            <a:spLocks noChangeArrowheads="1"/>
          </p:cNvSpPr>
          <p:nvPr/>
        </p:nvSpPr>
        <p:spPr bwMode="auto">
          <a:xfrm>
            <a:off x="7914629" y="2820615"/>
            <a:ext cx="44814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300" i="1" dirty="0" err="1" smtClean="0">
                <a:solidFill>
                  <a:srgbClr val="000000"/>
                </a:solidFill>
                <a:latin typeface="Arial" charset="0"/>
              </a:rPr>
              <a:t>bbnn</a:t>
            </a:r>
            <a:endParaRPr lang="en-US" sz="1300" i="1" dirty="0">
              <a:solidFill>
                <a:srgbClr val="000000"/>
              </a:solidFill>
              <a:latin typeface="Arial" charset="0"/>
            </a:endParaRPr>
          </a:p>
        </p:txBody>
      </p:sp>
      <p:grpSp>
        <p:nvGrpSpPr>
          <p:cNvPr id="8" name="Group 7"/>
          <p:cNvGrpSpPr/>
          <p:nvPr/>
        </p:nvGrpSpPr>
        <p:grpSpPr>
          <a:xfrm>
            <a:off x="4008967" y="1664916"/>
            <a:ext cx="486833" cy="206217"/>
            <a:chOff x="4008967" y="1664916"/>
            <a:chExt cx="486833" cy="206217"/>
          </a:xfrm>
        </p:grpSpPr>
        <p:sp>
          <p:nvSpPr>
            <p:cNvPr id="7" name="Rectangle 6"/>
            <p:cNvSpPr/>
            <p:nvPr/>
          </p:nvSpPr>
          <p:spPr bwMode="auto">
            <a:xfrm>
              <a:off x="4008967" y="1667933"/>
              <a:ext cx="486833" cy="203200"/>
            </a:xfrm>
            <a:prstGeom prst="rect">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9" name="Text Box 31"/>
            <p:cNvSpPr txBox="1">
              <a:spLocks noChangeArrowheads="1"/>
            </p:cNvSpPr>
            <p:nvPr/>
          </p:nvSpPr>
          <p:spPr bwMode="auto">
            <a:xfrm>
              <a:off x="4044996" y="1664916"/>
              <a:ext cx="416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Blind</a:t>
              </a:r>
              <a:endParaRPr lang="en-US" sz="1300" dirty="0">
                <a:solidFill>
                  <a:srgbClr val="000000"/>
                </a:solidFill>
                <a:latin typeface="Arial" charset="0"/>
              </a:endParaRPr>
            </a:p>
          </p:txBody>
        </p:sp>
      </p:grpSp>
      <p:grpSp>
        <p:nvGrpSpPr>
          <p:cNvPr id="31" name="Group 30"/>
          <p:cNvGrpSpPr/>
          <p:nvPr/>
        </p:nvGrpSpPr>
        <p:grpSpPr>
          <a:xfrm>
            <a:off x="4034367" y="4196450"/>
            <a:ext cx="486833" cy="206217"/>
            <a:chOff x="4008967" y="1664916"/>
            <a:chExt cx="486833" cy="206217"/>
          </a:xfrm>
        </p:grpSpPr>
        <p:sp>
          <p:nvSpPr>
            <p:cNvPr id="32" name="Rectangle 31"/>
            <p:cNvSpPr/>
            <p:nvPr/>
          </p:nvSpPr>
          <p:spPr bwMode="auto">
            <a:xfrm>
              <a:off x="4008967" y="1667933"/>
              <a:ext cx="486833" cy="203200"/>
            </a:xfrm>
            <a:prstGeom prst="rect">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3" name="Text Box 31"/>
            <p:cNvSpPr txBox="1">
              <a:spLocks noChangeArrowheads="1"/>
            </p:cNvSpPr>
            <p:nvPr/>
          </p:nvSpPr>
          <p:spPr bwMode="auto">
            <a:xfrm>
              <a:off x="4044996" y="1664916"/>
              <a:ext cx="416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Blind</a:t>
              </a:r>
              <a:endParaRPr lang="en-US" sz="1300" dirty="0">
                <a:solidFill>
                  <a:srgbClr val="000000"/>
                </a:solidFill>
                <a:latin typeface="Arial" charset="0"/>
              </a:endParaRPr>
            </a:p>
          </p:txBody>
        </p:sp>
      </p:grpSp>
      <p:grpSp>
        <p:nvGrpSpPr>
          <p:cNvPr id="34" name="Group 33"/>
          <p:cNvGrpSpPr/>
          <p:nvPr/>
        </p:nvGrpSpPr>
        <p:grpSpPr>
          <a:xfrm>
            <a:off x="7810500" y="1647982"/>
            <a:ext cx="486833" cy="206217"/>
            <a:chOff x="4008967" y="1664916"/>
            <a:chExt cx="486833" cy="206217"/>
          </a:xfrm>
        </p:grpSpPr>
        <p:sp>
          <p:nvSpPr>
            <p:cNvPr id="35" name="Rectangle 34"/>
            <p:cNvSpPr/>
            <p:nvPr/>
          </p:nvSpPr>
          <p:spPr bwMode="auto">
            <a:xfrm>
              <a:off x="4008967" y="1667933"/>
              <a:ext cx="486833" cy="203200"/>
            </a:xfrm>
            <a:prstGeom prst="rect">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6" name="Text Box 31"/>
            <p:cNvSpPr txBox="1">
              <a:spLocks noChangeArrowheads="1"/>
            </p:cNvSpPr>
            <p:nvPr/>
          </p:nvSpPr>
          <p:spPr bwMode="auto">
            <a:xfrm>
              <a:off x="4044996" y="1664916"/>
              <a:ext cx="416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Blind</a:t>
              </a:r>
              <a:endParaRPr lang="en-US" sz="1300" dirty="0">
                <a:solidFill>
                  <a:srgbClr val="000000"/>
                </a:solidFill>
                <a:latin typeface="Arial" charset="0"/>
              </a:endParaRPr>
            </a:p>
          </p:txBody>
        </p:sp>
      </p:grpSp>
      <p:grpSp>
        <p:nvGrpSpPr>
          <p:cNvPr id="37" name="Group 36"/>
          <p:cNvGrpSpPr/>
          <p:nvPr/>
        </p:nvGrpSpPr>
        <p:grpSpPr>
          <a:xfrm>
            <a:off x="7802034" y="4120250"/>
            <a:ext cx="486833" cy="206217"/>
            <a:chOff x="4008967" y="1664916"/>
            <a:chExt cx="486833" cy="206217"/>
          </a:xfrm>
        </p:grpSpPr>
        <p:sp>
          <p:nvSpPr>
            <p:cNvPr id="38" name="Rectangle 37"/>
            <p:cNvSpPr/>
            <p:nvPr/>
          </p:nvSpPr>
          <p:spPr bwMode="auto">
            <a:xfrm>
              <a:off x="4008967" y="1667933"/>
              <a:ext cx="486833" cy="203200"/>
            </a:xfrm>
            <a:prstGeom prst="rect">
              <a:avLst/>
            </a:prstGeom>
            <a:solidFill>
              <a:schemeClr val="bg1"/>
            </a:solidFill>
            <a:ln w="63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39" name="Text Box 31"/>
            <p:cNvSpPr txBox="1">
              <a:spLocks noChangeArrowheads="1"/>
            </p:cNvSpPr>
            <p:nvPr/>
          </p:nvSpPr>
          <p:spPr bwMode="auto">
            <a:xfrm>
              <a:off x="4044996" y="1664916"/>
              <a:ext cx="416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dirty="0" smtClean="0">
                  <a:solidFill>
                    <a:srgbClr val="000000"/>
                  </a:solidFill>
                  <a:latin typeface="Arial" charset="0"/>
                </a:rPr>
                <a:t>Blind</a:t>
              </a:r>
              <a:endParaRPr lang="en-US" sz="1300" dirty="0">
                <a:solidFill>
                  <a:srgbClr val="000000"/>
                </a:solidFill>
                <a:latin typeface="Arial" charset="0"/>
              </a:endParaRPr>
            </a:p>
          </p:txBody>
        </p:sp>
      </p:grpSp>
      <p:sp>
        <p:nvSpPr>
          <p:cNvPr id="40" name="Text Box 31"/>
          <p:cNvSpPr txBox="1">
            <a:spLocks noChangeArrowheads="1"/>
          </p:cNvSpPr>
          <p:nvPr/>
        </p:nvSpPr>
        <p:spPr bwMode="auto">
          <a:xfrm>
            <a:off x="4447887" y="3438683"/>
            <a:ext cx="153863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300" i="1" dirty="0" err="1" smtClean="0">
                <a:solidFill>
                  <a:srgbClr val="000000"/>
                </a:solidFill>
                <a:latin typeface="Arial" charset="0"/>
              </a:rPr>
              <a:t>BbNn</a:t>
            </a:r>
            <a:r>
              <a:rPr lang="en-US" sz="1300" i="1" dirty="0" smtClean="0">
                <a:solidFill>
                  <a:srgbClr val="000000"/>
                </a:solidFill>
                <a:latin typeface="Arial" charset="0"/>
              </a:rPr>
              <a:t>     </a:t>
            </a:r>
            <a:r>
              <a:rPr lang="en-US" sz="1300" dirty="0" smtClean="0">
                <a:solidFill>
                  <a:srgbClr val="000000"/>
                </a:solidFill>
                <a:latin typeface="Symbol Std"/>
                <a:cs typeface="Symbol Std"/>
              </a:rPr>
              <a:t>×</a:t>
            </a:r>
            <a:r>
              <a:rPr lang="en-US" sz="1300" i="1" dirty="0" smtClean="0">
                <a:solidFill>
                  <a:srgbClr val="000000"/>
                </a:solidFill>
                <a:latin typeface="Arial" charset="0"/>
              </a:rPr>
              <a:t>      </a:t>
            </a:r>
            <a:r>
              <a:rPr lang="en-US" sz="1300" i="1" dirty="0" err="1" smtClean="0">
                <a:solidFill>
                  <a:srgbClr val="000000"/>
                </a:solidFill>
                <a:latin typeface="Arial" charset="0"/>
              </a:rPr>
              <a:t>BbNn</a:t>
            </a:r>
            <a:endParaRPr lang="en-US" sz="1300" i="1" dirty="0">
              <a:solidFill>
                <a:srgbClr val="000000"/>
              </a:solidFill>
              <a:latin typeface="Arial" charset="0"/>
            </a:endParaRPr>
          </a:p>
        </p:txBody>
      </p:sp>
    </p:spTree>
    <p:extLst>
      <p:ext uri="{BB962C8B-B14F-4D97-AF65-F5344CB8AC3E}">
        <p14:creationId xmlns:p14="http://schemas.microsoft.com/office/powerpoint/2010/main" val="2050519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2880" y="765110"/>
            <a:ext cx="8768080" cy="5578980"/>
          </a:xfrm>
          <a:prstGeom prst="rect">
            <a:avLst/>
          </a:prstGeom>
        </p:spPr>
      </p:pic>
    </p:spTree>
    <p:extLst>
      <p:ext uri="{BB962C8B-B14F-4D97-AF65-F5344CB8AC3E}">
        <p14:creationId xmlns:p14="http://schemas.microsoft.com/office/powerpoint/2010/main" val="3315487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11393" y="1432899"/>
            <a:ext cx="8811786" cy="5431536"/>
          </a:xfrm>
          <a:prstGeom prst="rect">
            <a:avLst/>
          </a:prstGeom>
        </p:spPr>
      </p:pic>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a:xfrm>
            <a:off x="313267" y="1314027"/>
            <a:ext cx="8475133" cy="4758267"/>
          </a:xfrm>
        </p:spPr>
        <p:txBody>
          <a:bodyPr/>
          <a:lstStyle/>
          <a:p>
            <a:pPr marL="0" indent="0">
              <a:buNone/>
            </a:pPr>
            <a:r>
              <a:rPr lang="en-US" dirty="0" smtClean="0"/>
              <a:t>#12. </a:t>
            </a:r>
            <a:endParaRPr lang="en-US" dirty="0"/>
          </a:p>
        </p:txBody>
      </p:sp>
    </p:spTree>
    <p:extLst>
      <p:ext uri="{BB962C8B-B14F-4D97-AF65-F5344CB8AC3E}">
        <p14:creationId xmlns:p14="http://schemas.microsoft.com/office/powerpoint/2010/main" val="291658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9.16 Chromosome behavior accounts for Mendel</a:t>
            </a:r>
            <a:r>
              <a:rPr lang="en-US" altLang="ja-JP" dirty="0"/>
              <a:t>’s laws</a:t>
            </a:r>
            <a:endParaRPr lang="en-US" dirty="0"/>
          </a:p>
        </p:txBody>
      </p:sp>
      <p:sp>
        <p:nvSpPr>
          <p:cNvPr id="3" name="Content Placeholder 2"/>
          <p:cNvSpPr>
            <a:spLocks noGrp="1"/>
          </p:cNvSpPr>
          <p:nvPr>
            <p:ph idx="1"/>
          </p:nvPr>
        </p:nvSpPr>
        <p:spPr>
          <a:xfrm>
            <a:off x="313267" y="1405467"/>
            <a:ext cx="8475133" cy="4758267"/>
          </a:xfrm>
        </p:spPr>
        <p:txBody>
          <a:bodyPr/>
          <a:lstStyle/>
          <a:p>
            <a:pPr>
              <a:lnSpc>
                <a:spcPts val="2900"/>
              </a:lnSpc>
            </a:pPr>
            <a:r>
              <a:rPr lang="en-US" sz="2400" dirty="0"/>
              <a:t>Mendel</a:t>
            </a:r>
            <a:r>
              <a:rPr lang="en-US" altLang="ja-JP" sz="2400" dirty="0"/>
              <a:t>’s laws correlate with chromosome separation in meiosis.</a:t>
            </a:r>
          </a:p>
          <a:p>
            <a:pPr lvl="1">
              <a:lnSpc>
                <a:spcPts val="2900"/>
              </a:lnSpc>
            </a:pPr>
            <a:r>
              <a:rPr lang="en-US" sz="2400" dirty="0"/>
              <a:t>The law of segregation</a:t>
            </a:r>
          </a:p>
          <a:p>
            <a:pPr lvl="2">
              <a:lnSpc>
                <a:spcPts val="2900"/>
              </a:lnSpc>
            </a:pPr>
            <a:r>
              <a:rPr lang="en-US" sz="2000" dirty="0"/>
              <a:t>states that pairs of alleles separate from each other during gamete formation via meiosis and</a:t>
            </a:r>
          </a:p>
          <a:p>
            <a:pPr lvl="2">
              <a:lnSpc>
                <a:spcPts val="2900"/>
              </a:lnSpc>
            </a:pPr>
            <a:r>
              <a:rPr lang="en-US" sz="2000" dirty="0"/>
              <a:t>depends on separation of homologous chromosomes in anaphase </a:t>
            </a:r>
            <a:r>
              <a:rPr lang="en-US" sz="2000" dirty="0">
                <a:latin typeface="Times New Roman" panose="02020603050405020304" pitchFamily="18" charset="0"/>
                <a:cs typeface="Times New Roman" panose="02020603050405020304" pitchFamily="18" charset="0"/>
              </a:rPr>
              <a:t>I</a:t>
            </a:r>
            <a:r>
              <a:rPr lang="en-US" sz="2000" dirty="0" smtClean="0"/>
              <a:t>.</a:t>
            </a:r>
          </a:p>
          <a:p>
            <a:pPr lvl="2">
              <a:lnSpc>
                <a:spcPts val="2900"/>
              </a:lnSpc>
            </a:pPr>
            <a:endParaRPr lang="en-US" sz="2000" dirty="0"/>
          </a:p>
          <a:p>
            <a:pPr lvl="1">
              <a:lnSpc>
                <a:spcPts val="2900"/>
              </a:lnSpc>
            </a:pPr>
            <a:r>
              <a:rPr lang="en-US" sz="2400" dirty="0"/>
              <a:t>The law of independent assortment</a:t>
            </a:r>
          </a:p>
          <a:p>
            <a:pPr lvl="2">
              <a:lnSpc>
                <a:spcPts val="2900"/>
              </a:lnSpc>
            </a:pPr>
            <a:r>
              <a:rPr lang="en-US" altLang="ja-JP" sz="2000" dirty="0"/>
              <a:t>states that each pair of alleles sorts independently of other pairs of alleles during gamete formation and</a:t>
            </a:r>
          </a:p>
          <a:p>
            <a:pPr lvl="2">
              <a:lnSpc>
                <a:spcPts val="2900"/>
              </a:lnSpc>
            </a:pPr>
            <a:r>
              <a:rPr lang="en-US" sz="2000" dirty="0"/>
              <a:t>depends on alternative orientations of chromosomes in metaphase </a:t>
            </a:r>
            <a:r>
              <a:rPr lang="en-US" sz="2000" dirty="0">
                <a:latin typeface="Times New Roman" panose="02020603050405020304" pitchFamily="18" charset="0"/>
                <a:cs typeface="Times New Roman" panose="02020603050405020304" pitchFamily="18" charset="0"/>
              </a:rPr>
              <a:t>I</a:t>
            </a:r>
            <a:r>
              <a:rPr lang="en-US" sz="2000" dirty="0"/>
              <a:t>. </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81616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09_16_1MendelLaws_3-U.jpg"/>
          <p:cNvPicPr>
            <a:picLocks noChangeAspect="1"/>
          </p:cNvPicPr>
          <p:nvPr/>
        </p:nvPicPr>
        <p:blipFill rotWithShape="1">
          <a:blip r:embed="rId3" cstate="email">
            <a:extLst>
              <a:ext uri="{28A0092B-C50C-407E-A947-70E740481C1C}">
                <a14:useLocalDpi xmlns:a14="http://schemas.microsoft.com/office/drawing/2010/main" val="0"/>
              </a:ext>
            </a:extLst>
          </a:blip>
          <a:srcRect b="2675"/>
          <a:stretch/>
        </p:blipFill>
        <p:spPr>
          <a:xfrm>
            <a:off x="630936" y="137160"/>
            <a:ext cx="7882128" cy="6407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9.16-1-3</a:t>
            </a:r>
            <a:endParaRPr lang="en-US" sz="1200" dirty="0">
              <a:latin typeface="Arial" charset="0"/>
            </a:endParaRPr>
          </a:p>
        </p:txBody>
      </p:sp>
      <p:sp>
        <p:nvSpPr>
          <p:cNvPr id="27" name="Text Box 31"/>
          <p:cNvSpPr txBox="1">
            <a:spLocks noChangeArrowheads="1"/>
          </p:cNvSpPr>
          <p:nvPr/>
        </p:nvSpPr>
        <p:spPr bwMode="auto">
          <a:xfrm>
            <a:off x="2533695" y="170550"/>
            <a:ext cx="1143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a:t>
            </a:r>
            <a:r>
              <a:rPr lang="en-US" sz="1400" baseline="-25000" dirty="0" smtClean="0">
                <a:solidFill>
                  <a:srgbClr val="000000"/>
                </a:solidFill>
                <a:latin typeface="Arial" charset="0"/>
              </a:rPr>
              <a:t>1</a:t>
            </a:r>
            <a:r>
              <a:rPr lang="en-US" sz="1400" dirty="0" smtClean="0">
                <a:solidFill>
                  <a:srgbClr val="000000"/>
                </a:solidFill>
                <a:latin typeface="Arial" charset="0"/>
              </a:rPr>
              <a:t> generation</a:t>
            </a:r>
            <a:endParaRPr lang="en-US" sz="1400" dirty="0">
              <a:solidFill>
                <a:srgbClr val="000000"/>
              </a:solidFill>
              <a:latin typeface="Arial" charset="0"/>
            </a:endParaRPr>
          </a:p>
        </p:txBody>
      </p:sp>
      <p:grpSp>
        <p:nvGrpSpPr>
          <p:cNvPr id="4" name="Group 3"/>
          <p:cNvGrpSpPr/>
          <p:nvPr/>
        </p:nvGrpSpPr>
        <p:grpSpPr>
          <a:xfrm>
            <a:off x="1597015" y="5332036"/>
            <a:ext cx="86100" cy="338554"/>
            <a:chOff x="1597015" y="5332036"/>
            <a:chExt cx="86100" cy="338554"/>
          </a:xfrm>
        </p:grpSpPr>
        <p:cxnSp>
          <p:nvCxnSpPr>
            <p:cNvPr id="6" name="Straight Connector 5"/>
            <p:cNvCxnSpPr/>
            <p:nvPr/>
          </p:nvCxnSpPr>
          <p:spPr bwMode="auto">
            <a:xfrm flipV="1">
              <a:off x="1597015" y="5512855"/>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1601966" y="5332036"/>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4</a:t>
              </a:r>
              <a:endParaRPr lang="en-US" sz="1100" dirty="0">
                <a:solidFill>
                  <a:srgbClr val="000000"/>
                </a:solidFill>
                <a:latin typeface="Arial" charset="0"/>
              </a:endParaRPr>
            </a:p>
          </p:txBody>
        </p:sp>
      </p:grpSp>
      <p:sp>
        <p:nvSpPr>
          <p:cNvPr id="3" name="Right Brace 2"/>
          <p:cNvSpPr/>
          <p:nvPr/>
        </p:nvSpPr>
        <p:spPr bwMode="auto">
          <a:xfrm>
            <a:off x="7461250" y="3289300"/>
            <a:ext cx="133350" cy="1866900"/>
          </a:xfrm>
          <a:prstGeom prst="rightBrace">
            <a:avLst>
              <a:gd name="adj1" fmla="val 3642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9" name="Right Brace 8"/>
          <p:cNvSpPr/>
          <p:nvPr/>
        </p:nvSpPr>
        <p:spPr bwMode="auto">
          <a:xfrm>
            <a:off x="7467603" y="198968"/>
            <a:ext cx="132754" cy="3026832"/>
          </a:xfrm>
          <a:prstGeom prst="rightBrace">
            <a:avLst>
              <a:gd name="adj1" fmla="val 3642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0" name="Right Brace 9"/>
          <p:cNvSpPr/>
          <p:nvPr/>
        </p:nvSpPr>
        <p:spPr bwMode="auto">
          <a:xfrm rot="5400000">
            <a:off x="6609293" y="4603751"/>
            <a:ext cx="153456" cy="1461559"/>
          </a:xfrm>
          <a:prstGeom prst="rightBrace">
            <a:avLst>
              <a:gd name="adj1" fmla="val 3642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1" name="Right Brace 10"/>
          <p:cNvSpPr/>
          <p:nvPr/>
        </p:nvSpPr>
        <p:spPr bwMode="auto">
          <a:xfrm rot="5400000">
            <a:off x="4966760" y="4603752"/>
            <a:ext cx="153456" cy="1461559"/>
          </a:xfrm>
          <a:prstGeom prst="rightBrace">
            <a:avLst>
              <a:gd name="adj1" fmla="val 3642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2" name="Right Brace 11"/>
          <p:cNvSpPr/>
          <p:nvPr/>
        </p:nvSpPr>
        <p:spPr bwMode="auto">
          <a:xfrm rot="5400000">
            <a:off x="3315761" y="4603752"/>
            <a:ext cx="153456" cy="1461559"/>
          </a:xfrm>
          <a:prstGeom prst="rightBrace">
            <a:avLst>
              <a:gd name="adj1" fmla="val 3642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3" name="Right Brace 12"/>
          <p:cNvSpPr/>
          <p:nvPr/>
        </p:nvSpPr>
        <p:spPr bwMode="auto">
          <a:xfrm rot="5400000">
            <a:off x="1664760" y="4603752"/>
            <a:ext cx="153456" cy="1461559"/>
          </a:xfrm>
          <a:prstGeom prst="rightBrace">
            <a:avLst>
              <a:gd name="adj1" fmla="val 3642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4" name="Text Box 31"/>
          <p:cNvSpPr txBox="1">
            <a:spLocks noChangeArrowheads="1"/>
          </p:cNvSpPr>
          <p:nvPr/>
        </p:nvSpPr>
        <p:spPr bwMode="auto">
          <a:xfrm>
            <a:off x="1475362" y="6190350"/>
            <a:ext cx="11438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a:t>
            </a:r>
            <a:r>
              <a:rPr lang="en-US" sz="1400" baseline="-25000" dirty="0" smtClean="0">
                <a:solidFill>
                  <a:srgbClr val="000000"/>
                </a:solidFill>
                <a:latin typeface="Arial" charset="0"/>
              </a:rPr>
              <a:t>2</a:t>
            </a:r>
            <a:r>
              <a:rPr lang="en-US" sz="1400" dirty="0" smtClean="0">
                <a:solidFill>
                  <a:srgbClr val="000000"/>
                </a:solidFill>
                <a:latin typeface="Arial" charset="0"/>
              </a:rPr>
              <a:t> generation</a:t>
            </a:r>
            <a:endParaRPr lang="en-US" sz="1400" dirty="0">
              <a:solidFill>
                <a:srgbClr val="000000"/>
              </a:solidFill>
              <a:latin typeface="Arial" charset="0"/>
            </a:endParaRPr>
          </a:p>
        </p:txBody>
      </p:sp>
      <p:sp>
        <p:nvSpPr>
          <p:cNvPr id="15" name="Text Box 31"/>
          <p:cNvSpPr txBox="1">
            <a:spLocks noChangeArrowheads="1"/>
          </p:cNvSpPr>
          <p:nvPr/>
        </p:nvSpPr>
        <p:spPr bwMode="auto">
          <a:xfrm>
            <a:off x="4862029" y="365283"/>
            <a:ext cx="194544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All yellow round seeds</a:t>
            </a:r>
            <a:br>
              <a:rPr lang="en-US" sz="1400" dirty="0" smtClean="0">
                <a:solidFill>
                  <a:srgbClr val="000000"/>
                </a:solidFill>
                <a:latin typeface="Arial" charset="0"/>
              </a:rPr>
            </a:br>
            <a:r>
              <a:rPr lang="en-US" sz="1400" dirty="0" smtClean="0">
                <a:solidFill>
                  <a:srgbClr val="000000"/>
                </a:solidFill>
                <a:latin typeface="Arial" charset="0"/>
              </a:rPr>
              <a:t>(</a:t>
            </a:r>
            <a:r>
              <a:rPr lang="en-US" sz="1400" i="1" dirty="0" err="1" smtClean="0">
                <a:solidFill>
                  <a:srgbClr val="000000"/>
                </a:solidFill>
                <a:latin typeface="Arial" charset="0"/>
              </a:rPr>
              <a:t>RrYy</a:t>
            </a:r>
            <a:r>
              <a:rPr lang="en-US" sz="1400" dirty="0" smtClean="0">
                <a:solidFill>
                  <a:srgbClr val="000000"/>
                </a:solidFill>
                <a:latin typeface="Arial" charset="0"/>
              </a:rPr>
              <a:t>)</a:t>
            </a:r>
            <a:endParaRPr lang="en-US" sz="1400" dirty="0">
              <a:solidFill>
                <a:srgbClr val="000000"/>
              </a:solidFill>
              <a:latin typeface="Arial" charset="0"/>
            </a:endParaRPr>
          </a:p>
        </p:txBody>
      </p:sp>
      <p:sp>
        <p:nvSpPr>
          <p:cNvPr id="16" name="Text Box 31"/>
          <p:cNvSpPr txBox="1">
            <a:spLocks noChangeArrowheads="1"/>
          </p:cNvSpPr>
          <p:nvPr/>
        </p:nvSpPr>
        <p:spPr bwMode="auto">
          <a:xfrm>
            <a:off x="2846962" y="5640016"/>
            <a:ext cx="27696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Fertilization among the F</a:t>
            </a:r>
            <a:r>
              <a:rPr lang="en-US" sz="1400" baseline="-25000" dirty="0" smtClean="0">
                <a:solidFill>
                  <a:srgbClr val="000000"/>
                </a:solidFill>
                <a:latin typeface="Arial" charset="0"/>
              </a:rPr>
              <a:t>1</a:t>
            </a:r>
            <a:r>
              <a:rPr lang="en-US" sz="1400" dirty="0" smtClean="0">
                <a:solidFill>
                  <a:srgbClr val="000000"/>
                </a:solidFill>
                <a:latin typeface="Arial" charset="0"/>
              </a:rPr>
              <a:t> plants</a:t>
            </a:r>
            <a:endParaRPr lang="en-US" sz="1400" dirty="0">
              <a:solidFill>
                <a:srgbClr val="000000"/>
              </a:solidFill>
              <a:latin typeface="Arial" charset="0"/>
            </a:endParaRPr>
          </a:p>
        </p:txBody>
      </p:sp>
      <p:sp>
        <p:nvSpPr>
          <p:cNvPr id="17" name="Text Box 31"/>
          <p:cNvSpPr txBox="1">
            <a:spLocks noChangeArrowheads="1"/>
          </p:cNvSpPr>
          <p:nvPr/>
        </p:nvSpPr>
        <p:spPr bwMode="auto">
          <a:xfrm>
            <a:off x="679495" y="4395417"/>
            <a:ext cx="75847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Gametes</a:t>
            </a:r>
            <a:endParaRPr lang="en-US" sz="1400" dirty="0">
              <a:solidFill>
                <a:srgbClr val="000000"/>
              </a:solidFill>
              <a:latin typeface="Arial" charset="0"/>
            </a:endParaRPr>
          </a:p>
        </p:txBody>
      </p:sp>
      <p:sp>
        <p:nvSpPr>
          <p:cNvPr id="18" name="Text Box 31"/>
          <p:cNvSpPr txBox="1">
            <a:spLocks noChangeArrowheads="1"/>
          </p:cNvSpPr>
          <p:nvPr/>
        </p:nvSpPr>
        <p:spPr bwMode="auto">
          <a:xfrm>
            <a:off x="2753830" y="6198814"/>
            <a:ext cx="328038" cy="2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9</a:t>
            </a:r>
            <a:endParaRPr lang="en-US" sz="1400" dirty="0">
              <a:solidFill>
                <a:srgbClr val="000000"/>
              </a:solidFill>
              <a:latin typeface="Arial" charset="0"/>
            </a:endParaRPr>
          </a:p>
        </p:txBody>
      </p:sp>
      <p:sp>
        <p:nvSpPr>
          <p:cNvPr id="19" name="Text Box 31"/>
          <p:cNvSpPr txBox="1">
            <a:spLocks noChangeArrowheads="1"/>
          </p:cNvSpPr>
          <p:nvPr/>
        </p:nvSpPr>
        <p:spPr bwMode="auto">
          <a:xfrm>
            <a:off x="3380364" y="6198813"/>
            <a:ext cx="328038" cy="218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  3</a:t>
            </a:r>
            <a:endParaRPr lang="en-US" sz="1400" dirty="0">
              <a:solidFill>
                <a:srgbClr val="000000"/>
              </a:solidFill>
              <a:latin typeface="Arial" charset="0"/>
            </a:endParaRPr>
          </a:p>
        </p:txBody>
      </p:sp>
      <p:sp>
        <p:nvSpPr>
          <p:cNvPr id="20" name="Text Box 31"/>
          <p:cNvSpPr txBox="1">
            <a:spLocks noChangeArrowheads="1"/>
          </p:cNvSpPr>
          <p:nvPr/>
        </p:nvSpPr>
        <p:spPr bwMode="auto">
          <a:xfrm>
            <a:off x="4201632" y="6190347"/>
            <a:ext cx="22643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 3</a:t>
            </a:r>
            <a:endParaRPr lang="en-US" sz="1400" dirty="0">
              <a:solidFill>
                <a:srgbClr val="000000"/>
              </a:solidFill>
              <a:latin typeface="Arial" charset="0"/>
            </a:endParaRPr>
          </a:p>
        </p:txBody>
      </p:sp>
      <p:sp>
        <p:nvSpPr>
          <p:cNvPr id="21" name="Text Box 31"/>
          <p:cNvSpPr txBox="1">
            <a:spLocks noChangeArrowheads="1"/>
          </p:cNvSpPr>
          <p:nvPr/>
        </p:nvSpPr>
        <p:spPr bwMode="auto">
          <a:xfrm>
            <a:off x="4912832" y="6190348"/>
            <a:ext cx="26030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 1</a:t>
            </a:r>
            <a:endParaRPr lang="en-US" sz="1400" dirty="0">
              <a:solidFill>
                <a:srgbClr val="000000"/>
              </a:solidFill>
              <a:latin typeface="Arial" charset="0"/>
            </a:endParaRPr>
          </a:p>
        </p:txBody>
      </p:sp>
      <p:sp>
        <p:nvSpPr>
          <p:cNvPr id="22" name="Text Box 31"/>
          <p:cNvSpPr txBox="1">
            <a:spLocks noChangeArrowheads="1"/>
          </p:cNvSpPr>
          <p:nvPr/>
        </p:nvSpPr>
        <p:spPr bwMode="auto">
          <a:xfrm>
            <a:off x="3469262" y="1300848"/>
            <a:ext cx="1476529" cy="123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ts val="1600"/>
              </a:lnSpc>
              <a:spcBef>
                <a:spcPct val="0"/>
              </a:spcBef>
              <a:spcAft>
                <a:spcPct val="0"/>
              </a:spcAft>
            </a:pPr>
            <a:r>
              <a:rPr lang="en-US" sz="1400" dirty="0" smtClean="0">
                <a:solidFill>
                  <a:srgbClr val="000000"/>
                </a:solidFill>
                <a:latin typeface="Arial" charset="0"/>
              </a:rPr>
              <a:t>Two</a:t>
            </a:r>
            <a:br>
              <a:rPr lang="en-US" sz="1400" dirty="0" smtClean="0">
                <a:solidFill>
                  <a:srgbClr val="000000"/>
                </a:solidFill>
                <a:latin typeface="Arial" charset="0"/>
              </a:rPr>
            </a:br>
            <a:r>
              <a:rPr lang="en-US" sz="1400" dirty="0" smtClean="0">
                <a:solidFill>
                  <a:srgbClr val="000000"/>
                </a:solidFill>
                <a:latin typeface="Arial" charset="0"/>
              </a:rPr>
              <a:t>equally</a:t>
            </a:r>
            <a:br>
              <a:rPr lang="en-US" sz="1400" dirty="0" smtClean="0">
                <a:solidFill>
                  <a:srgbClr val="000000"/>
                </a:solidFill>
                <a:latin typeface="Arial" charset="0"/>
              </a:rPr>
            </a:br>
            <a:r>
              <a:rPr lang="en-US" sz="1400" dirty="0" smtClean="0">
                <a:solidFill>
                  <a:srgbClr val="000000"/>
                </a:solidFill>
                <a:latin typeface="Arial" charset="0"/>
              </a:rPr>
              <a:t>probable</a:t>
            </a:r>
            <a:br>
              <a:rPr lang="en-US" sz="1400" dirty="0" smtClean="0">
                <a:solidFill>
                  <a:srgbClr val="000000"/>
                </a:solidFill>
                <a:latin typeface="Arial" charset="0"/>
              </a:rPr>
            </a:br>
            <a:r>
              <a:rPr lang="en-US" sz="1400" dirty="0" smtClean="0">
                <a:solidFill>
                  <a:srgbClr val="000000"/>
                </a:solidFill>
                <a:latin typeface="Arial" charset="0"/>
              </a:rPr>
              <a:t>arrangements</a:t>
            </a:r>
            <a:br>
              <a:rPr lang="en-US" sz="1400" dirty="0" smtClean="0">
                <a:solidFill>
                  <a:srgbClr val="000000"/>
                </a:solidFill>
                <a:latin typeface="Arial" charset="0"/>
              </a:rPr>
            </a:br>
            <a:r>
              <a:rPr lang="en-US" sz="1400" dirty="0" smtClean="0">
                <a:solidFill>
                  <a:srgbClr val="000000"/>
                </a:solidFill>
                <a:latin typeface="Arial" charset="0"/>
              </a:rPr>
              <a:t>of chromosomes</a:t>
            </a:r>
            <a:br>
              <a:rPr lang="en-US" sz="1400" dirty="0" smtClean="0">
                <a:solidFill>
                  <a:srgbClr val="000000"/>
                </a:solidFill>
                <a:latin typeface="Arial" charset="0"/>
              </a:rPr>
            </a:br>
            <a:r>
              <a:rPr lang="en-US" sz="1400" dirty="0" smtClean="0">
                <a:solidFill>
                  <a:srgbClr val="000000"/>
                </a:solidFill>
                <a:latin typeface="Arial" charset="0"/>
              </a:rPr>
              <a:t>at metaphase </a:t>
            </a:r>
            <a:r>
              <a:rPr lang="en-US" sz="1400" dirty="0" smtClean="0">
                <a:solidFill>
                  <a:srgbClr val="000000"/>
                </a:solidFill>
                <a:latin typeface="Times New Roman"/>
                <a:cs typeface="Times New Roman"/>
              </a:rPr>
              <a:t>I</a:t>
            </a:r>
            <a:endParaRPr lang="en-US" sz="1400" dirty="0">
              <a:solidFill>
                <a:srgbClr val="000000"/>
              </a:solidFill>
              <a:latin typeface="Times New Roman"/>
              <a:cs typeface="Times New Roman"/>
            </a:endParaRPr>
          </a:p>
        </p:txBody>
      </p:sp>
      <p:sp>
        <p:nvSpPr>
          <p:cNvPr id="23" name="Text Box 31"/>
          <p:cNvSpPr txBox="1">
            <a:spLocks noChangeArrowheads="1"/>
          </p:cNvSpPr>
          <p:nvPr/>
        </p:nvSpPr>
        <p:spPr bwMode="auto">
          <a:xfrm>
            <a:off x="3727495" y="2676683"/>
            <a:ext cx="97780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Anaphase </a:t>
            </a:r>
            <a:r>
              <a:rPr lang="en-US" sz="1400" dirty="0" smtClean="0">
                <a:solidFill>
                  <a:srgbClr val="000000"/>
                </a:solidFill>
                <a:latin typeface="Times New Roman"/>
                <a:cs typeface="Times New Roman"/>
              </a:rPr>
              <a:t>I</a:t>
            </a:r>
            <a:endParaRPr lang="en-US" sz="1400" dirty="0">
              <a:solidFill>
                <a:srgbClr val="000000"/>
              </a:solidFill>
              <a:latin typeface="Times New Roman"/>
              <a:cs typeface="Times New Roman"/>
            </a:endParaRPr>
          </a:p>
        </p:txBody>
      </p:sp>
      <p:sp>
        <p:nvSpPr>
          <p:cNvPr id="24" name="Text Box 31"/>
          <p:cNvSpPr txBox="1">
            <a:spLocks noChangeArrowheads="1"/>
          </p:cNvSpPr>
          <p:nvPr/>
        </p:nvSpPr>
        <p:spPr bwMode="auto">
          <a:xfrm>
            <a:off x="3749655" y="3379407"/>
            <a:ext cx="93615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000000"/>
                </a:solidFill>
                <a:latin typeface="Arial" charset="0"/>
              </a:rPr>
              <a:t>Metaphase</a:t>
            </a:r>
            <a:br>
              <a:rPr lang="en-US" sz="1400" dirty="0" smtClean="0">
                <a:solidFill>
                  <a:srgbClr val="000000"/>
                </a:solidFill>
                <a:latin typeface="Arial" charset="0"/>
              </a:rPr>
            </a:br>
            <a:r>
              <a:rPr lang="en-US" sz="1400" dirty="0" smtClean="0">
                <a:solidFill>
                  <a:srgbClr val="000000"/>
                </a:solidFill>
                <a:latin typeface="Arial" charset="0"/>
              </a:rPr>
              <a:t> </a:t>
            </a:r>
            <a:r>
              <a:rPr lang="en-US" sz="1400" dirty="0" smtClean="0">
                <a:solidFill>
                  <a:srgbClr val="000000"/>
                </a:solidFill>
                <a:latin typeface="Times New Roman"/>
                <a:cs typeface="Times New Roman"/>
              </a:rPr>
              <a:t>II</a:t>
            </a:r>
            <a:endParaRPr lang="en-US" sz="1400" dirty="0">
              <a:solidFill>
                <a:srgbClr val="000000"/>
              </a:solidFill>
              <a:latin typeface="Times New Roman"/>
              <a:cs typeface="Times New Roman"/>
            </a:endParaRPr>
          </a:p>
        </p:txBody>
      </p:sp>
      <p:sp>
        <p:nvSpPr>
          <p:cNvPr id="25" name="Text Box 31"/>
          <p:cNvSpPr txBox="1">
            <a:spLocks noChangeArrowheads="1"/>
          </p:cNvSpPr>
          <p:nvPr/>
        </p:nvSpPr>
        <p:spPr bwMode="auto">
          <a:xfrm>
            <a:off x="7622162" y="1559082"/>
            <a:ext cx="7782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Meiosis </a:t>
            </a:r>
            <a:r>
              <a:rPr lang="en-US" sz="1400" dirty="0" smtClean="0">
                <a:solidFill>
                  <a:srgbClr val="000000"/>
                </a:solidFill>
                <a:latin typeface="Times New Roman"/>
                <a:cs typeface="Times New Roman"/>
              </a:rPr>
              <a:t>I</a:t>
            </a:r>
            <a:endParaRPr lang="en-US" sz="1400" dirty="0">
              <a:solidFill>
                <a:srgbClr val="000000"/>
              </a:solidFill>
              <a:latin typeface="Times New Roman"/>
              <a:cs typeface="Times New Roman"/>
            </a:endParaRPr>
          </a:p>
        </p:txBody>
      </p:sp>
      <p:sp>
        <p:nvSpPr>
          <p:cNvPr id="26" name="Text Box 31"/>
          <p:cNvSpPr txBox="1">
            <a:spLocks noChangeArrowheads="1"/>
          </p:cNvSpPr>
          <p:nvPr/>
        </p:nvSpPr>
        <p:spPr bwMode="auto">
          <a:xfrm>
            <a:off x="7622161" y="4099081"/>
            <a:ext cx="84815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Meiosis </a:t>
            </a:r>
            <a:r>
              <a:rPr lang="en-US" sz="1400" dirty="0" smtClean="0">
                <a:solidFill>
                  <a:srgbClr val="000000"/>
                </a:solidFill>
                <a:latin typeface="Times New Roman"/>
                <a:cs typeface="Times New Roman"/>
              </a:rPr>
              <a:t>II</a:t>
            </a:r>
            <a:endParaRPr lang="en-US" sz="1400" dirty="0">
              <a:solidFill>
                <a:srgbClr val="000000"/>
              </a:solidFill>
              <a:latin typeface="Times New Roman"/>
              <a:cs typeface="Times New Roman"/>
            </a:endParaRPr>
          </a:p>
        </p:txBody>
      </p:sp>
      <p:grpSp>
        <p:nvGrpSpPr>
          <p:cNvPr id="28" name="Group 27"/>
          <p:cNvGrpSpPr/>
          <p:nvPr/>
        </p:nvGrpSpPr>
        <p:grpSpPr>
          <a:xfrm>
            <a:off x="3239549" y="5327803"/>
            <a:ext cx="86100" cy="338554"/>
            <a:chOff x="1597015" y="5332036"/>
            <a:chExt cx="86100" cy="338554"/>
          </a:xfrm>
        </p:grpSpPr>
        <p:cxnSp>
          <p:nvCxnSpPr>
            <p:cNvPr id="29" name="Straight Connector 28"/>
            <p:cNvCxnSpPr/>
            <p:nvPr/>
          </p:nvCxnSpPr>
          <p:spPr bwMode="auto">
            <a:xfrm flipV="1">
              <a:off x="1597015" y="5512855"/>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 Box 31"/>
            <p:cNvSpPr txBox="1">
              <a:spLocks noChangeArrowheads="1"/>
            </p:cNvSpPr>
            <p:nvPr/>
          </p:nvSpPr>
          <p:spPr bwMode="auto">
            <a:xfrm>
              <a:off x="1601966" y="5332036"/>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4</a:t>
              </a:r>
              <a:endParaRPr lang="en-US" sz="1100" dirty="0">
                <a:solidFill>
                  <a:srgbClr val="000000"/>
                </a:solidFill>
                <a:latin typeface="Arial" charset="0"/>
              </a:endParaRPr>
            </a:p>
          </p:txBody>
        </p:sp>
      </p:grpSp>
      <p:grpSp>
        <p:nvGrpSpPr>
          <p:cNvPr id="31" name="Group 30"/>
          <p:cNvGrpSpPr/>
          <p:nvPr/>
        </p:nvGrpSpPr>
        <p:grpSpPr>
          <a:xfrm>
            <a:off x="6545768" y="5332038"/>
            <a:ext cx="86100" cy="338554"/>
            <a:chOff x="1597015" y="5332036"/>
            <a:chExt cx="86100" cy="338554"/>
          </a:xfrm>
        </p:grpSpPr>
        <p:cxnSp>
          <p:nvCxnSpPr>
            <p:cNvPr id="32" name="Straight Connector 31"/>
            <p:cNvCxnSpPr/>
            <p:nvPr/>
          </p:nvCxnSpPr>
          <p:spPr bwMode="auto">
            <a:xfrm flipV="1">
              <a:off x="1597015" y="5512855"/>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Text Box 31"/>
            <p:cNvSpPr txBox="1">
              <a:spLocks noChangeArrowheads="1"/>
            </p:cNvSpPr>
            <p:nvPr/>
          </p:nvSpPr>
          <p:spPr bwMode="auto">
            <a:xfrm>
              <a:off x="1601966" y="5332036"/>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4</a:t>
              </a:r>
              <a:endParaRPr lang="en-US" sz="1100" dirty="0">
                <a:solidFill>
                  <a:srgbClr val="000000"/>
                </a:solidFill>
                <a:latin typeface="Arial" charset="0"/>
              </a:endParaRPr>
            </a:p>
          </p:txBody>
        </p:sp>
      </p:grpSp>
      <p:grpSp>
        <p:nvGrpSpPr>
          <p:cNvPr id="34" name="Group 33"/>
          <p:cNvGrpSpPr/>
          <p:nvPr/>
        </p:nvGrpSpPr>
        <p:grpSpPr>
          <a:xfrm>
            <a:off x="4890548" y="5323571"/>
            <a:ext cx="86100" cy="338554"/>
            <a:chOff x="1597015" y="5332036"/>
            <a:chExt cx="86100" cy="338554"/>
          </a:xfrm>
        </p:grpSpPr>
        <p:cxnSp>
          <p:nvCxnSpPr>
            <p:cNvPr id="35" name="Straight Connector 34"/>
            <p:cNvCxnSpPr/>
            <p:nvPr/>
          </p:nvCxnSpPr>
          <p:spPr bwMode="auto">
            <a:xfrm flipV="1">
              <a:off x="1597015" y="5512855"/>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 Box 31"/>
            <p:cNvSpPr txBox="1">
              <a:spLocks noChangeArrowheads="1"/>
            </p:cNvSpPr>
            <p:nvPr/>
          </p:nvSpPr>
          <p:spPr bwMode="auto">
            <a:xfrm>
              <a:off x="1601966" y="5332036"/>
              <a:ext cx="7845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1100" dirty="0" smtClean="0">
                  <a:solidFill>
                    <a:srgbClr val="000000"/>
                  </a:solidFill>
                  <a:latin typeface="Arial" charset="0"/>
                </a:rPr>
                <a:t>1</a:t>
              </a:r>
            </a:p>
            <a:p>
              <a:pPr algn="ctr" eaLnBrk="0" fontAlgn="base" hangingPunct="0">
                <a:spcBef>
                  <a:spcPct val="0"/>
                </a:spcBef>
                <a:spcAft>
                  <a:spcPct val="0"/>
                </a:spcAft>
                <a:tabLst>
                  <a:tab pos="703263" algn="l"/>
                </a:tabLst>
              </a:pPr>
              <a:r>
                <a:rPr lang="en-US" sz="1100" dirty="0" smtClean="0">
                  <a:solidFill>
                    <a:srgbClr val="000000"/>
                  </a:solidFill>
                  <a:latin typeface="Arial" charset="0"/>
                </a:rPr>
                <a:t>4</a:t>
              </a:r>
              <a:endParaRPr lang="en-US" sz="1100" dirty="0">
                <a:solidFill>
                  <a:srgbClr val="000000"/>
                </a:solidFill>
                <a:latin typeface="Arial" charset="0"/>
              </a:endParaRPr>
            </a:p>
          </p:txBody>
        </p:sp>
      </p:grpSp>
      <p:sp>
        <p:nvSpPr>
          <p:cNvPr id="37" name="Text Box 31"/>
          <p:cNvSpPr txBox="1">
            <a:spLocks noChangeArrowheads="1"/>
          </p:cNvSpPr>
          <p:nvPr/>
        </p:nvSpPr>
        <p:spPr bwMode="auto">
          <a:xfrm>
            <a:off x="1708195" y="5411419"/>
            <a:ext cx="29110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smtClean="0">
                <a:solidFill>
                  <a:srgbClr val="000000"/>
                </a:solidFill>
                <a:latin typeface="Arial" charset="0"/>
              </a:rPr>
              <a:t>RY</a:t>
            </a:r>
            <a:endParaRPr lang="en-US" sz="1400" i="1" dirty="0">
              <a:solidFill>
                <a:srgbClr val="000000"/>
              </a:solidFill>
              <a:latin typeface="Arial" charset="0"/>
            </a:endParaRPr>
          </a:p>
        </p:txBody>
      </p:sp>
      <p:sp>
        <p:nvSpPr>
          <p:cNvPr id="38" name="Text Box 31"/>
          <p:cNvSpPr txBox="1">
            <a:spLocks noChangeArrowheads="1"/>
          </p:cNvSpPr>
          <p:nvPr/>
        </p:nvSpPr>
        <p:spPr bwMode="auto">
          <a:xfrm>
            <a:off x="3384595" y="5407189"/>
            <a:ext cx="21324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ry</a:t>
            </a:r>
            <a:endParaRPr lang="en-US" sz="1400" i="1" dirty="0">
              <a:solidFill>
                <a:srgbClr val="000000"/>
              </a:solidFill>
              <a:latin typeface="Arial" charset="0"/>
            </a:endParaRPr>
          </a:p>
        </p:txBody>
      </p:sp>
      <p:sp>
        <p:nvSpPr>
          <p:cNvPr id="39" name="Text Box 31"/>
          <p:cNvSpPr txBox="1">
            <a:spLocks noChangeArrowheads="1"/>
          </p:cNvSpPr>
          <p:nvPr/>
        </p:nvSpPr>
        <p:spPr bwMode="auto">
          <a:xfrm>
            <a:off x="5027128" y="5402952"/>
            <a:ext cx="2298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rY</a:t>
            </a:r>
            <a:endParaRPr lang="en-US" sz="1400" i="1" dirty="0">
              <a:solidFill>
                <a:srgbClr val="000000"/>
              </a:solidFill>
              <a:latin typeface="Arial" charset="0"/>
            </a:endParaRPr>
          </a:p>
        </p:txBody>
      </p:sp>
      <p:sp>
        <p:nvSpPr>
          <p:cNvPr id="40" name="Text Box 31"/>
          <p:cNvSpPr txBox="1">
            <a:spLocks noChangeArrowheads="1"/>
          </p:cNvSpPr>
          <p:nvPr/>
        </p:nvSpPr>
        <p:spPr bwMode="auto">
          <a:xfrm>
            <a:off x="6673894" y="5415654"/>
            <a:ext cx="277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i="1" dirty="0" err="1" smtClean="0">
                <a:solidFill>
                  <a:srgbClr val="000000"/>
                </a:solidFill>
                <a:latin typeface="Arial" charset="0"/>
              </a:rPr>
              <a:t>Ry</a:t>
            </a:r>
            <a:endParaRPr lang="en-US" sz="1400" i="1" dirty="0">
              <a:solidFill>
                <a:srgbClr val="000000"/>
              </a:solidFill>
              <a:latin typeface="Arial" charset="0"/>
            </a:endParaRPr>
          </a:p>
        </p:txBody>
      </p:sp>
      <p:sp>
        <p:nvSpPr>
          <p:cNvPr id="41" name="Text Box 31"/>
          <p:cNvSpPr txBox="1">
            <a:spLocks noChangeArrowheads="1"/>
          </p:cNvSpPr>
          <p:nvPr/>
        </p:nvSpPr>
        <p:spPr bwMode="auto">
          <a:xfrm>
            <a:off x="1560024" y="3506418"/>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2" name="Text Box 31"/>
          <p:cNvSpPr txBox="1">
            <a:spLocks noChangeArrowheads="1"/>
          </p:cNvSpPr>
          <p:nvPr/>
        </p:nvSpPr>
        <p:spPr bwMode="auto">
          <a:xfrm>
            <a:off x="1361057" y="4937286"/>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3" name="Text Box 31"/>
          <p:cNvSpPr txBox="1">
            <a:spLocks noChangeArrowheads="1"/>
          </p:cNvSpPr>
          <p:nvPr/>
        </p:nvSpPr>
        <p:spPr bwMode="auto">
          <a:xfrm>
            <a:off x="1932556" y="4920352"/>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4" name="Text Box 31"/>
          <p:cNvSpPr txBox="1">
            <a:spLocks noChangeArrowheads="1"/>
          </p:cNvSpPr>
          <p:nvPr/>
        </p:nvSpPr>
        <p:spPr bwMode="auto">
          <a:xfrm>
            <a:off x="6072756" y="4958451"/>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5" name="Text Box 31"/>
          <p:cNvSpPr txBox="1">
            <a:spLocks noChangeArrowheads="1"/>
          </p:cNvSpPr>
          <p:nvPr/>
        </p:nvSpPr>
        <p:spPr bwMode="auto">
          <a:xfrm>
            <a:off x="7067589" y="4988085"/>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6" name="Text Box 31"/>
          <p:cNvSpPr txBox="1">
            <a:spLocks noChangeArrowheads="1"/>
          </p:cNvSpPr>
          <p:nvPr/>
        </p:nvSpPr>
        <p:spPr bwMode="auto">
          <a:xfrm>
            <a:off x="6796657" y="3514885"/>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7" name="Text Box 31"/>
          <p:cNvSpPr txBox="1">
            <a:spLocks noChangeArrowheads="1"/>
          </p:cNvSpPr>
          <p:nvPr/>
        </p:nvSpPr>
        <p:spPr bwMode="auto">
          <a:xfrm>
            <a:off x="2258522" y="2321084"/>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8" name="Text Box 31"/>
          <p:cNvSpPr txBox="1">
            <a:spLocks noChangeArrowheads="1"/>
          </p:cNvSpPr>
          <p:nvPr/>
        </p:nvSpPr>
        <p:spPr bwMode="auto">
          <a:xfrm>
            <a:off x="6009257" y="2338018"/>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49" name="Text Box 31"/>
          <p:cNvSpPr txBox="1">
            <a:spLocks noChangeArrowheads="1"/>
          </p:cNvSpPr>
          <p:nvPr/>
        </p:nvSpPr>
        <p:spPr bwMode="auto">
          <a:xfrm>
            <a:off x="3151756" y="1233118"/>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50" name="Text Box 31"/>
          <p:cNvSpPr txBox="1">
            <a:spLocks noChangeArrowheads="1"/>
          </p:cNvSpPr>
          <p:nvPr/>
        </p:nvSpPr>
        <p:spPr bwMode="auto">
          <a:xfrm>
            <a:off x="5221857" y="1228885"/>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51" name="Text Box 31"/>
          <p:cNvSpPr txBox="1">
            <a:spLocks noChangeArrowheads="1"/>
          </p:cNvSpPr>
          <p:nvPr/>
        </p:nvSpPr>
        <p:spPr bwMode="auto">
          <a:xfrm>
            <a:off x="4006889" y="276384"/>
            <a:ext cx="1372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52" name="Text Box 31"/>
          <p:cNvSpPr txBox="1">
            <a:spLocks noChangeArrowheads="1"/>
          </p:cNvSpPr>
          <p:nvPr/>
        </p:nvSpPr>
        <p:spPr bwMode="auto">
          <a:xfrm>
            <a:off x="4252423" y="818252"/>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55" name="Text Box 31"/>
          <p:cNvSpPr txBox="1">
            <a:spLocks noChangeArrowheads="1"/>
          </p:cNvSpPr>
          <p:nvPr/>
        </p:nvSpPr>
        <p:spPr bwMode="auto">
          <a:xfrm>
            <a:off x="3147524" y="1779219"/>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56" name="Text Box 31"/>
          <p:cNvSpPr txBox="1">
            <a:spLocks noChangeArrowheads="1"/>
          </p:cNvSpPr>
          <p:nvPr/>
        </p:nvSpPr>
        <p:spPr bwMode="auto">
          <a:xfrm>
            <a:off x="4870489" y="1783451"/>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57" name="Text Box 31"/>
          <p:cNvSpPr txBox="1">
            <a:spLocks noChangeArrowheads="1"/>
          </p:cNvSpPr>
          <p:nvPr/>
        </p:nvSpPr>
        <p:spPr bwMode="auto">
          <a:xfrm>
            <a:off x="5556290" y="2837552"/>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58" name="Text Box 31"/>
          <p:cNvSpPr txBox="1">
            <a:spLocks noChangeArrowheads="1"/>
          </p:cNvSpPr>
          <p:nvPr/>
        </p:nvSpPr>
        <p:spPr bwMode="auto">
          <a:xfrm>
            <a:off x="2237357" y="2829086"/>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59" name="Text Box 31"/>
          <p:cNvSpPr txBox="1">
            <a:spLocks noChangeArrowheads="1"/>
          </p:cNvSpPr>
          <p:nvPr/>
        </p:nvSpPr>
        <p:spPr bwMode="auto">
          <a:xfrm>
            <a:off x="1564257" y="4005952"/>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0" name="Text Box 31"/>
          <p:cNvSpPr txBox="1">
            <a:spLocks noChangeArrowheads="1"/>
          </p:cNvSpPr>
          <p:nvPr/>
        </p:nvSpPr>
        <p:spPr bwMode="auto">
          <a:xfrm>
            <a:off x="4849322" y="4010185"/>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1" name="Text Box 31"/>
          <p:cNvSpPr txBox="1">
            <a:spLocks noChangeArrowheads="1"/>
          </p:cNvSpPr>
          <p:nvPr/>
        </p:nvSpPr>
        <p:spPr bwMode="auto">
          <a:xfrm>
            <a:off x="4527590" y="4657885"/>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2" name="Text Box 31"/>
          <p:cNvSpPr txBox="1">
            <a:spLocks noChangeArrowheads="1"/>
          </p:cNvSpPr>
          <p:nvPr/>
        </p:nvSpPr>
        <p:spPr bwMode="auto">
          <a:xfrm>
            <a:off x="2190790" y="4708685"/>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3" name="Text Box 31"/>
          <p:cNvSpPr txBox="1">
            <a:spLocks noChangeArrowheads="1"/>
          </p:cNvSpPr>
          <p:nvPr/>
        </p:nvSpPr>
        <p:spPr bwMode="auto">
          <a:xfrm>
            <a:off x="1153623" y="4687519"/>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5" name="Text Box 31"/>
          <p:cNvSpPr txBox="1">
            <a:spLocks noChangeArrowheads="1"/>
          </p:cNvSpPr>
          <p:nvPr/>
        </p:nvSpPr>
        <p:spPr bwMode="auto">
          <a:xfrm>
            <a:off x="2995122" y="4653654"/>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6" name="Text Box 31"/>
          <p:cNvSpPr txBox="1">
            <a:spLocks noChangeArrowheads="1"/>
          </p:cNvSpPr>
          <p:nvPr/>
        </p:nvSpPr>
        <p:spPr bwMode="auto">
          <a:xfrm>
            <a:off x="3858722" y="4725620"/>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7" name="Text Box 31"/>
          <p:cNvSpPr txBox="1">
            <a:spLocks noChangeArrowheads="1"/>
          </p:cNvSpPr>
          <p:nvPr/>
        </p:nvSpPr>
        <p:spPr bwMode="auto">
          <a:xfrm>
            <a:off x="6390255" y="4763722"/>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8" name="Text Box 31"/>
          <p:cNvSpPr txBox="1">
            <a:spLocks noChangeArrowheads="1"/>
          </p:cNvSpPr>
          <p:nvPr/>
        </p:nvSpPr>
        <p:spPr bwMode="auto">
          <a:xfrm>
            <a:off x="7156480" y="4695988"/>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69" name="Text Box 31"/>
          <p:cNvSpPr txBox="1">
            <a:spLocks noChangeArrowheads="1"/>
          </p:cNvSpPr>
          <p:nvPr/>
        </p:nvSpPr>
        <p:spPr bwMode="auto">
          <a:xfrm>
            <a:off x="5492788" y="4670585"/>
            <a:ext cx="12690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70" name="Text Box 31"/>
          <p:cNvSpPr txBox="1">
            <a:spLocks noChangeArrowheads="1"/>
          </p:cNvSpPr>
          <p:nvPr/>
        </p:nvSpPr>
        <p:spPr bwMode="auto">
          <a:xfrm>
            <a:off x="5513957" y="4979618"/>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1" name="Text Box 31"/>
          <p:cNvSpPr txBox="1">
            <a:spLocks noChangeArrowheads="1"/>
          </p:cNvSpPr>
          <p:nvPr/>
        </p:nvSpPr>
        <p:spPr bwMode="auto">
          <a:xfrm>
            <a:off x="4519123" y="4988087"/>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2" name="Text Box 31"/>
          <p:cNvSpPr txBox="1">
            <a:spLocks noChangeArrowheads="1"/>
          </p:cNvSpPr>
          <p:nvPr/>
        </p:nvSpPr>
        <p:spPr bwMode="auto">
          <a:xfrm>
            <a:off x="3875656" y="4971152"/>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3" name="Text Box 31"/>
          <p:cNvSpPr txBox="1">
            <a:spLocks noChangeArrowheads="1"/>
          </p:cNvSpPr>
          <p:nvPr/>
        </p:nvSpPr>
        <p:spPr bwMode="auto">
          <a:xfrm>
            <a:off x="2940090" y="4941519"/>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4" name="Text Box 31"/>
          <p:cNvSpPr txBox="1">
            <a:spLocks noChangeArrowheads="1"/>
          </p:cNvSpPr>
          <p:nvPr/>
        </p:nvSpPr>
        <p:spPr bwMode="auto">
          <a:xfrm>
            <a:off x="3494656" y="3493721"/>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5" name="Text Box 31"/>
          <p:cNvSpPr txBox="1">
            <a:spLocks noChangeArrowheads="1"/>
          </p:cNvSpPr>
          <p:nvPr/>
        </p:nvSpPr>
        <p:spPr bwMode="auto">
          <a:xfrm>
            <a:off x="4883190" y="3502186"/>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6" name="Text Box 31"/>
          <p:cNvSpPr txBox="1">
            <a:spLocks noChangeArrowheads="1"/>
          </p:cNvSpPr>
          <p:nvPr/>
        </p:nvSpPr>
        <p:spPr bwMode="auto">
          <a:xfrm>
            <a:off x="2703022" y="2304154"/>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7" name="Text Box 31"/>
          <p:cNvSpPr txBox="1">
            <a:spLocks noChangeArrowheads="1"/>
          </p:cNvSpPr>
          <p:nvPr/>
        </p:nvSpPr>
        <p:spPr bwMode="auto">
          <a:xfrm>
            <a:off x="5636724" y="2295688"/>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8" name="Text Box 31"/>
          <p:cNvSpPr txBox="1">
            <a:spLocks noChangeArrowheads="1"/>
          </p:cNvSpPr>
          <p:nvPr/>
        </p:nvSpPr>
        <p:spPr bwMode="auto">
          <a:xfrm>
            <a:off x="4908589" y="1220417"/>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79" name="Text Box 31"/>
          <p:cNvSpPr txBox="1">
            <a:spLocks noChangeArrowheads="1"/>
          </p:cNvSpPr>
          <p:nvPr/>
        </p:nvSpPr>
        <p:spPr bwMode="auto">
          <a:xfrm>
            <a:off x="3498890" y="1233119"/>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80" name="Text Box 31"/>
          <p:cNvSpPr txBox="1">
            <a:spLocks noChangeArrowheads="1"/>
          </p:cNvSpPr>
          <p:nvPr/>
        </p:nvSpPr>
        <p:spPr bwMode="auto">
          <a:xfrm>
            <a:off x="4231255" y="585421"/>
            <a:ext cx="9026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r</a:t>
            </a:r>
            <a:endParaRPr lang="en-US" sz="1100" i="1" dirty="0">
              <a:solidFill>
                <a:srgbClr val="000000"/>
              </a:solidFill>
              <a:latin typeface="Arial" charset="0"/>
            </a:endParaRPr>
          </a:p>
        </p:txBody>
      </p:sp>
      <p:sp>
        <p:nvSpPr>
          <p:cNvPr id="81" name="Text Box 31"/>
          <p:cNvSpPr txBox="1">
            <a:spLocks noChangeArrowheads="1"/>
          </p:cNvSpPr>
          <p:nvPr/>
        </p:nvSpPr>
        <p:spPr bwMode="auto">
          <a:xfrm>
            <a:off x="4464088" y="475354"/>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82" name="Text Box 31"/>
          <p:cNvSpPr txBox="1">
            <a:spLocks noChangeArrowheads="1"/>
          </p:cNvSpPr>
          <p:nvPr/>
        </p:nvSpPr>
        <p:spPr bwMode="auto">
          <a:xfrm>
            <a:off x="5230323" y="1787686"/>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83" name="Text Box 31"/>
          <p:cNvSpPr txBox="1">
            <a:spLocks noChangeArrowheads="1"/>
          </p:cNvSpPr>
          <p:nvPr/>
        </p:nvSpPr>
        <p:spPr bwMode="auto">
          <a:xfrm>
            <a:off x="3503122" y="1779221"/>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84" name="Text Box 31"/>
          <p:cNvSpPr txBox="1">
            <a:spLocks noChangeArrowheads="1"/>
          </p:cNvSpPr>
          <p:nvPr/>
        </p:nvSpPr>
        <p:spPr bwMode="auto">
          <a:xfrm>
            <a:off x="2694554" y="2837554"/>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85" name="Text Box 31"/>
          <p:cNvSpPr txBox="1">
            <a:spLocks noChangeArrowheads="1"/>
          </p:cNvSpPr>
          <p:nvPr/>
        </p:nvSpPr>
        <p:spPr bwMode="auto">
          <a:xfrm>
            <a:off x="6017722" y="2824854"/>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86" name="Text Box 31"/>
          <p:cNvSpPr txBox="1">
            <a:spLocks noChangeArrowheads="1"/>
          </p:cNvSpPr>
          <p:nvPr/>
        </p:nvSpPr>
        <p:spPr bwMode="auto">
          <a:xfrm>
            <a:off x="3486189" y="3989022"/>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
        <p:nvSpPr>
          <p:cNvPr id="87" name="Text Box 31"/>
          <p:cNvSpPr txBox="1">
            <a:spLocks noChangeArrowheads="1"/>
          </p:cNvSpPr>
          <p:nvPr/>
        </p:nvSpPr>
        <p:spPr bwMode="auto">
          <a:xfrm>
            <a:off x="6800889" y="3989020"/>
            <a:ext cx="1184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100" i="1" dirty="0" smtClean="0">
                <a:solidFill>
                  <a:srgbClr val="000000"/>
                </a:solidFill>
                <a:latin typeface="Arial" charset="0"/>
              </a:rPr>
              <a:t>y</a:t>
            </a:r>
            <a:endParaRPr lang="en-US" sz="1100" i="1" dirty="0">
              <a:solidFill>
                <a:srgbClr val="000000"/>
              </a:solidFill>
              <a:latin typeface="Arial" charset="0"/>
            </a:endParaRPr>
          </a:p>
        </p:txBody>
      </p:sp>
    </p:spTree>
    <p:extLst>
      <p:ext uri="{BB962C8B-B14F-4D97-AF65-F5344CB8AC3E}">
        <p14:creationId xmlns:p14="http://schemas.microsoft.com/office/powerpoint/2010/main" val="26927767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9.9 CONNECTION: </a:t>
            </a:r>
            <a:r>
              <a:rPr lang="en-US" dirty="0" smtClean="0"/>
              <a:t>Many inherited traits in humans are controlled by a single gene</a:t>
            </a:r>
            <a:endParaRPr lang="en-US" dirty="0"/>
          </a:p>
        </p:txBody>
      </p:sp>
      <p:sp>
        <p:nvSpPr>
          <p:cNvPr id="3" name="Content Placeholder 2"/>
          <p:cNvSpPr>
            <a:spLocks noGrp="1"/>
          </p:cNvSpPr>
          <p:nvPr>
            <p:ph idx="1"/>
          </p:nvPr>
        </p:nvSpPr>
        <p:spPr/>
        <p:txBody>
          <a:bodyPr/>
          <a:lstStyle/>
          <a:p>
            <a:r>
              <a:rPr lang="en-US" dirty="0"/>
              <a:t>Because a trait is dominant does not mean that it is </a:t>
            </a:r>
          </a:p>
          <a:p>
            <a:pPr lvl="1"/>
            <a:r>
              <a:rPr lang="en-US" dirty="0"/>
              <a:t>“</a:t>
            </a:r>
            <a:r>
              <a:rPr lang="en-US" altLang="ja-JP" dirty="0"/>
              <a:t>normal</a:t>
            </a:r>
            <a:r>
              <a:rPr lang="en-US" dirty="0"/>
              <a:t>”</a:t>
            </a:r>
            <a:r>
              <a:rPr lang="en-US" altLang="ja-JP" dirty="0"/>
              <a:t> or</a:t>
            </a:r>
          </a:p>
          <a:p>
            <a:pPr lvl="1"/>
            <a:r>
              <a:rPr lang="en-US" dirty="0"/>
              <a:t>more common than a recessive trait</a:t>
            </a:r>
            <a:r>
              <a:rPr lang="en-US" dirty="0" smtClean="0"/>
              <a:t>.</a:t>
            </a:r>
          </a:p>
          <a:p>
            <a:pPr marL="457200" lvl="1" indent="0">
              <a:buNone/>
            </a:pPr>
            <a:endParaRPr lang="en-US" dirty="0"/>
          </a:p>
          <a:p>
            <a:r>
              <a:rPr lang="en-US" b="1" dirty="0"/>
              <a:t>Wild-type traits</a:t>
            </a:r>
            <a:r>
              <a:rPr lang="en-US" dirty="0"/>
              <a:t> </a:t>
            </a:r>
          </a:p>
          <a:p>
            <a:pPr lvl="1"/>
            <a:r>
              <a:rPr lang="en-US" dirty="0"/>
              <a:t>those most often seen in </a:t>
            </a:r>
            <a:r>
              <a:rPr lang="en-US" dirty="0" smtClean="0"/>
              <a:t>nature</a:t>
            </a:r>
            <a:endParaRPr lang="en-US" dirty="0"/>
          </a:p>
          <a:p>
            <a:pPr lvl="1"/>
            <a:r>
              <a:rPr lang="en-US" dirty="0"/>
              <a:t>not necessarily specified by dominant alleles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732499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_09a_0InheritedTraits-U.jpg"/>
          <p:cNvPicPr>
            <a:picLocks noChangeAspect="1"/>
          </p:cNvPicPr>
          <p:nvPr/>
        </p:nvPicPr>
        <p:blipFill rotWithShape="1">
          <a:blip r:embed="rId3" cstate="email">
            <a:extLst>
              <a:ext uri="{28A0092B-C50C-407E-A947-70E740481C1C}">
                <a14:useLocalDpi xmlns:a14="http://schemas.microsoft.com/office/drawing/2010/main" val="0"/>
              </a:ext>
            </a:extLst>
          </a:blip>
          <a:srcRect b="2794"/>
          <a:stretch/>
        </p:blipFill>
        <p:spPr>
          <a:xfrm>
            <a:off x="499872" y="275340"/>
            <a:ext cx="8144256" cy="6328660"/>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9.9a-0</a:t>
            </a:r>
            <a:endParaRPr lang="en-US" sz="1200" dirty="0">
              <a:latin typeface="Arial" charset="0"/>
            </a:endParaRPr>
          </a:p>
        </p:txBody>
      </p:sp>
      <p:sp>
        <p:nvSpPr>
          <p:cNvPr id="27" name="Text Box 31"/>
          <p:cNvSpPr txBox="1">
            <a:spLocks noChangeArrowheads="1"/>
          </p:cNvSpPr>
          <p:nvPr/>
        </p:nvSpPr>
        <p:spPr bwMode="auto">
          <a:xfrm>
            <a:off x="603296" y="348351"/>
            <a:ext cx="17443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Dominant Traits</a:t>
            </a:r>
            <a:endParaRPr lang="en-US" sz="1800" dirty="0">
              <a:solidFill>
                <a:srgbClr val="000000"/>
              </a:solidFill>
              <a:latin typeface="Arial" charset="0"/>
            </a:endParaRPr>
          </a:p>
        </p:txBody>
      </p:sp>
      <p:sp>
        <p:nvSpPr>
          <p:cNvPr id="7" name="Text Box 31"/>
          <p:cNvSpPr txBox="1">
            <a:spLocks noChangeArrowheads="1"/>
          </p:cNvSpPr>
          <p:nvPr/>
        </p:nvSpPr>
        <p:spPr bwMode="auto">
          <a:xfrm>
            <a:off x="2525230" y="348350"/>
            <a:ext cx="18094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Recessive Traits</a:t>
            </a:r>
            <a:endParaRPr lang="en-US" sz="1800" dirty="0">
              <a:solidFill>
                <a:srgbClr val="000000"/>
              </a:solidFill>
              <a:latin typeface="Arial" charset="0"/>
            </a:endParaRPr>
          </a:p>
        </p:txBody>
      </p:sp>
      <p:sp>
        <p:nvSpPr>
          <p:cNvPr id="8" name="Text Box 31"/>
          <p:cNvSpPr txBox="1">
            <a:spLocks noChangeArrowheads="1"/>
          </p:cNvSpPr>
          <p:nvPr/>
        </p:nvSpPr>
        <p:spPr bwMode="auto">
          <a:xfrm>
            <a:off x="992763" y="2862950"/>
            <a:ext cx="9368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Freckles</a:t>
            </a:r>
            <a:endParaRPr lang="en-US" sz="1800" dirty="0">
              <a:solidFill>
                <a:srgbClr val="000000"/>
              </a:solidFill>
              <a:latin typeface="Arial" charset="0"/>
            </a:endParaRPr>
          </a:p>
        </p:txBody>
      </p:sp>
      <p:sp>
        <p:nvSpPr>
          <p:cNvPr id="9" name="Text Box 31"/>
          <p:cNvSpPr txBox="1">
            <a:spLocks noChangeArrowheads="1"/>
          </p:cNvSpPr>
          <p:nvPr/>
        </p:nvSpPr>
        <p:spPr bwMode="auto">
          <a:xfrm>
            <a:off x="2787696" y="2846017"/>
            <a:ext cx="12445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No freckles</a:t>
            </a:r>
            <a:endParaRPr lang="en-US" sz="1800" dirty="0">
              <a:solidFill>
                <a:srgbClr val="000000"/>
              </a:solidFill>
              <a:latin typeface="Arial" charset="0"/>
            </a:endParaRPr>
          </a:p>
        </p:txBody>
      </p:sp>
      <p:sp>
        <p:nvSpPr>
          <p:cNvPr id="10" name="Text Box 31"/>
          <p:cNvSpPr txBox="1">
            <a:spLocks noChangeArrowheads="1"/>
          </p:cNvSpPr>
          <p:nvPr/>
        </p:nvSpPr>
        <p:spPr bwMode="auto">
          <a:xfrm>
            <a:off x="730297" y="5953284"/>
            <a:ext cx="144901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Normal</a:t>
            </a:r>
            <a:br>
              <a:rPr lang="en-US" sz="1800" dirty="0" smtClean="0">
                <a:solidFill>
                  <a:srgbClr val="000000"/>
                </a:solidFill>
                <a:latin typeface="Arial" charset="0"/>
              </a:rPr>
            </a:br>
            <a:r>
              <a:rPr lang="en-US" sz="1800" dirty="0" smtClean="0">
                <a:solidFill>
                  <a:srgbClr val="000000"/>
                </a:solidFill>
                <a:latin typeface="Arial" charset="0"/>
              </a:rPr>
              <a:t>pigmentation</a:t>
            </a:r>
            <a:endParaRPr lang="en-US" sz="1800" dirty="0">
              <a:solidFill>
                <a:srgbClr val="000000"/>
              </a:solidFill>
              <a:latin typeface="Arial" charset="0"/>
            </a:endParaRPr>
          </a:p>
        </p:txBody>
      </p:sp>
      <p:sp>
        <p:nvSpPr>
          <p:cNvPr id="11" name="Text Box 31"/>
          <p:cNvSpPr txBox="1">
            <a:spLocks noChangeArrowheads="1"/>
          </p:cNvSpPr>
          <p:nvPr/>
        </p:nvSpPr>
        <p:spPr bwMode="auto">
          <a:xfrm>
            <a:off x="2923164" y="6080284"/>
            <a:ext cx="9747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Albinism</a:t>
            </a:r>
            <a:endParaRPr lang="en-US" sz="1800" dirty="0">
              <a:solidFill>
                <a:srgbClr val="000000"/>
              </a:solidFill>
              <a:latin typeface="Arial" charset="0"/>
            </a:endParaRPr>
          </a:p>
        </p:txBody>
      </p:sp>
      <p:sp>
        <p:nvSpPr>
          <p:cNvPr id="12" name="Text Box 31"/>
          <p:cNvSpPr txBox="1">
            <a:spLocks noChangeArrowheads="1"/>
          </p:cNvSpPr>
          <p:nvPr/>
        </p:nvSpPr>
        <p:spPr bwMode="auto">
          <a:xfrm>
            <a:off x="4760431" y="2981482"/>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Key</a:t>
            </a:r>
            <a:endParaRPr lang="en-US" sz="1800" dirty="0">
              <a:solidFill>
                <a:srgbClr val="000000"/>
              </a:solidFill>
              <a:latin typeface="Arial" charset="0"/>
            </a:endParaRPr>
          </a:p>
        </p:txBody>
      </p:sp>
      <p:sp>
        <p:nvSpPr>
          <p:cNvPr id="13" name="Text Box 31"/>
          <p:cNvSpPr txBox="1">
            <a:spLocks noChangeArrowheads="1"/>
          </p:cNvSpPr>
          <p:nvPr/>
        </p:nvSpPr>
        <p:spPr bwMode="auto">
          <a:xfrm>
            <a:off x="5175298" y="3286284"/>
            <a:ext cx="347353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Wild-type (more common) trait</a:t>
            </a:r>
            <a:endParaRPr lang="en-US" sz="1800" dirty="0">
              <a:solidFill>
                <a:srgbClr val="000000"/>
              </a:solidFill>
              <a:latin typeface="Arial" charset="0"/>
            </a:endParaRPr>
          </a:p>
        </p:txBody>
      </p:sp>
      <p:sp>
        <p:nvSpPr>
          <p:cNvPr id="14" name="Text Box 31"/>
          <p:cNvSpPr txBox="1">
            <a:spLocks noChangeArrowheads="1"/>
          </p:cNvSpPr>
          <p:nvPr/>
        </p:nvSpPr>
        <p:spPr bwMode="auto">
          <a:xfrm>
            <a:off x="5175295" y="3608016"/>
            <a:ext cx="2949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Mutant (less common) trait</a:t>
            </a:r>
            <a:endParaRPr lang="en-US" sz="1800" dirty="0">
              <a:solidFill>
                <a:srgbClr val="000000"/>
              </a:solidFill>
              <a:latin typeface="Arial" charset="0"/>
            </a:endParaRPr>
          </a:p>
        </p:txBody>
      </p:sp>
    </p:spTree>
    <p:extLst>
      <p:ext uri="{BB962C8B-B14F-4D97-AF65-F5344CB8AC3E}">
        <p14:creationId xmlns:p14="http://schemas.microsoft.com/office/powerpoint/2010/main" val="20827548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smtClean="0">
                <a:latin typeface="Arial" charset="0"/>
              </a:rPr>
              <a:t>Table</a:t>
            </a:r>
            <a:r>
              <a:rPr lang="en-US" sz="1200" baseline="0" dirty="0" smtClean="0">
                <a:latin typeface="Arial" charset="0"/>
              </a:rPr>
              <a:t> 9.9</a:t>
            </a:r>
            <a:endParaRPr lang="en-US" sz="1200" dirty="0">
              <a:latin typeface="Arial" charset="0"/>
            </a:endParaRPr>
          </a:p>
        </p:txBody>
      </p:sp>
      <p:pic>
        <p:nvPicPr>
          <p:cNvPr id="2" name="Picture 1" descr="09_T09AutosomalDisord-L.jpg"/>
          <p:cNvPicPr>
            <a:picLocks noChangeAspect="1"/>
          </p:cNvPicPr>
          <p:nvPr/>
        </p:nvPicPr>
        <p:blipFill rotWithShape="1">
          <a:blip r:embed="rId3" cstate="email">
            <a:extLst>
              <a:ext uri="{28A0092B-C50C-407E-A947-70E740481C1C}">
                <a14:useLocalDpi xmlns:a14="http://schemas.microsoft.com/office/drawing/2010/main" val="0"/>
              </a:ext>
            </a:extLst>
          </a:blip>
          <a:srcRect b="4578"/>
          <a:stretch/>
        </p:blipFill>
        <p:spPr>
          <a:xfrm>
            <a:off x="298704" y="1331976"/>
            <a:ext cx="8546592" cy="4002024"/>
          </a:xfrm>
          <a:prstGeom prst="rect">
            <a:avLst/>
          </a:prstGeom>
        </p:spPr>
      </p:pic>
    </p:spTree>
    <p:extLst>
      <p:ext uri="{BB962C8B-B14F-4D97-AF65-F5344CB8AC3E}">
        <p14:creationId xmlns:p14="http://schemas.microsoft.com/office/powerpoint/2010/main" val="2368474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9.13 A single gene may affect many phenotypic characters</a:t>
            </a:r>
          </a:p>
        </p:txBody>
      </p:sp>
      <p:sp>
        <p:nvSpPr>
          <p:cNvPr id="3" name="Content Placeholder 2"/>
          <p:cNvSpPr>
            <a:spLocks noGrp="1"/>
          </p:cNvSpPr>
          <p:nvPr>
            <p:ph idx="1"/>
          </p:nvPr>
        </p:nvSpPr>
        <p:spPr/>
        <p:txBody>
          <a:bodyPr/>
          <a:lstStyle/>
          <a:p>
            <a:r>
              <a:rPr lang="en-US" sz="2400" b="1" dirty="0" err="1"/>
              <a:t>Pleiotropy</a:t>
            </a:r>
            <a:r>
              <a:rPr lang="en-US" sz="2400" dirty="0"/>
              <a:t> occurs when one gene influences multiple characters</a:t>
            </a:r>
            <a:r>
              <a:rPr lang="en-US" sz="2400" dirty="0" smtClean="0"/>
              <a:t>.</a:t>
            </a:r>
          </a:p>
          <a:p>
            <a:endParaRPr lang="en-US" sz="2400" dirty="0"/>
          </a:p>
          <a:p>
            <a:r>
              <a:rPr lang="en-US" sz="2400" b="1" dirty="0"/>
              <a:t>Sickle-cell</a:t>
            </a:r>
            <a:r>
              <a:rPr lang="en-US" sz="2400" dirty="0"/>
              <a:t> </a:t>
            </a:r>
            <a:r>
              <a:rPr lang="en-US" sz="2400" b="1" dirty="0"/>
              <a:t>disease</a:t>
            </a:r>
            <a:r>
              <a:rPr lang="en-US" sz="2400" dirty="0"/>
              <a:t> is a human example of </a:t>
            </a:r>
            <a:r>
              <a:rPr lang="en-US" sz="2400" dirty="0" err="1"/>
              <a:t>pleiotropy</a:t>
            </a:r>
            <a:r>
              <a:rPr lang="en-US" sz="2400" dirty="0"/>
              <a:t>. </a:t>
            </a:r>
          </a:p>
          <a:p>
            <a:pPr lvl="1"/>
            <a:r>
              <a:rPr lang="en-US" sz="2400" dirty="0"/>
              <a:t>This disease affects the type of hemoglobin produced and the shape of red blood cells and causes anemia and organ damage.</a:t>
            </a:r>
          </a:p>
          <a:p>
            <a:pPr lvl="1"/>
            <a:r>
              <a:rPr lang="en-US" sz="2400" dirty="0"/>
              <a:t>Sickle-cell and </a:t>
            </a:r>
            <a:r>
              <a:rPr lang="en-US" sz="2400" dirty="0" err="1"/>
              <a:t>nonsickle</a:t>
            </a:r>
            <a:r>
              <a:rPr lang="en-US" sz="2400" dirty="0"/>
              <a:t> alleles are </a:t>
            </a:r>
            <a:r>
              <a:rPr lang="en-US" sz="2400" dirty="0" err="1"/>
              <a:t>codominant</a:t>
            </a:r>
            <a:r>
              <a:rPr lang="en-US" sz="2400" dirty="0"/>
              <a:t>.</a:t>
            </a:r>
          </a:p>
          <a:p>
            <a:pPr lvl="1"/>
            <a:r>
              <a:rPr lang="en-US" sz="2400" dirty="0"/>
              <a:t>Carriers of sickle-cell disease have increased resistance to malaria</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84253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9_13bPleiotropy-U.jpg"/>
          <p:cNvPicPr>
            <a:picLocks noChangeAspect="1"/>
          </p:cNvPicPr>
          <p:nvPr/>
        </p:nvPicPr>
        <p:blipFill rotWithShape="1">
          <a:blip r:embed="rId3" cstate="email">
            <a:extLst>
              <a:ext uri="{28A0092B-C50C-407E-A947-70E740481C1C}">
                <a14:useLocalDpi xmlns:a14="http://schemas.microsoft.com/office/drawing/2010/main" val="0"/>
              </a:ext>
            </a:extLst>
          </a:blip>
          <a:srcRect b="4733"/>
          <a:stretch/>
        </p:blipFill>
        <p:spPr>
          <a:xfrm>
            <a:off x="1679448" y="137160"/>
            <a:ext cx="5785104" cy="62721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9.13b</a:t>
            </a:r>
            <a:endParaRPr lang="en-US" sz="1200" dirty="0">
              <a:latin typeface="Arial" charset="0"/>
            </a:endParaRPr>
          </a:p>
        </p:txBody>
      </p:sp>
      <p:sp>
        <p:nvSpPr>
          <p:cNvPr id="27" name="Text Box 31"/>
          <p:cNvSpPr txBox="1">
            <a:spLocks noChangeArrowheads="1"/>
          </p:cNvSpPr>
          <p:nvPr/>
        </p:nvSpPr>
        <p:spPr bwMode="auto">
          <a:xfrm>
            <a:off x="1941029" y="128218"/>
            <a:ext cx="55283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An individual homozygous for the sickle-cell allele</a:t>
            </a:r>
            <a:endParaRPr lang="en-US" sz="1800" dirty="0">
              <a:solidFill>
                <a:srgbClr val="000000"/>
              </a:solidFill>
              <a:latin typeface="Arial" charset="0"/>
            </a:endParaRPr>
          </a:p>
        </p:txBody>
      </p:sp>
      <p:sp>
        <p:nvSpPr>
          <p:cNvPr id="7" name="Text Box 31"/>
          <p:cNvSpPr txBox="1">
            <a:spLocks noChangeArrowheads="1"/>
          </p:cNvSpPr>
          <p:nvPr/>
        </p:nvSpPr>
        <p:spPr bwMode="auto">
          <a:xfrm>
            <a:off x="2296630" y="864819"/>
            <a:ext cx="48486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Produces sickle-cell (abnormal) hemoglobin</a:t>
            </a:r>
            <a:endParaRPr lang="en-US" sz="1800" dirty="0">
              <a:solidFill>
                <a:srgbClr val="000000"/>
              </a:solidFill>
              <a:latin typeface="Arial" charset="0"/>
            </a:endParaRPr>
          </a:p>
        </p:txBody>
      </p:sp>
      <p:sp>
        <p:nvSpPr>
          <p:cNvPr id="8" name="Text Box 31"/>
          <p:cNvSpPr txBox="1">
            <a:spLocks noChangeArrowheads="1"/>
          </p:cNvSpPr>
          <p:nvPr/>
        </p:nvSpPr>
        <p:spPr bwMode="auto">
          <a:xfrm>
            <a:off x="1974894" y="1609884"/>
            <a:ext cx="537485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The abnormal hemoglobin crystallizes,</a:t>
            </a:r>
            <a:br>
              <a:rPr lang="en-US" sz="1800" dirty="0" smtClean="0">
                <a:solidFill>
                  <a:srgbClr val="000000"/>
                </a:solidFill>
                <a:latin typeface="Arial" charset="0"/>
              </a:rPr>
            </a:br>
            <a:r>
              <a:rPr lang="en-US" sz="1800" dirty="0" smtClean="0">
                <a:solidFill>
                  <a:srgbClr val="000000"/>
                </a:solidFill>
                <a:latin typeface="Arial" charset="0"/>
              </a:rPr>
              <a:t>causing red blood cells to become sickle-shaped</a:t>
            </a:r>
            <a:endParaRPr lang="en-US" sz="1800" dirty="0">
              <a:solidFill>
                <a:srgbClr val="000000"/>
              </a:solidFill>
              <a:latin typeface="Arial" charset="0"/>
            </a:endParaRPr>
          </a:p>
        </p:txBody>
      </p:sp>
      <p:sp>
        <p:nvSpPr>
          <p:cNvPr id="9" name="Text Box 31"/>
          <p:cNvSpPr txBox="1">
            <a:spLocks noChangeArrowheads="1"/>
          </p:cNvSpPr>
          <p:nvPr/>
        </p:nvSpPr>
        <p:spPr bwMode="auto">
          <a:xfrm>
            <a:off x="2000296" y="4547818"/>
            <a:ext cx="20138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Damage to organs</a:t>
            </a:r>
            <a:endParaRPr lang="en-US" sz="1800" dirty="0">
              <a:solidFill>
                <a:srgbClr val="000000"/>
              </a:solidFill>
              <a:latin typeface="Arial" charset="0"/>
            </a:endParaRPr>
          </a:p>
        </p:txBody>
      </p:sp>
      <p:sp>
        <p:nvSpPr>
          <p:cNvPr id="10" name="Text Box 31"/>
          <p:cNvSpPr txBox="1">
            <a:spLocks noChangeArrowheads="1"/>
          </p:cNvSpPr>
          <p:nvPr/>
        </p:nvSpPr>
        <p:spPr bwMode="auto">
          <a:xfrm>
            <a:off x="5683295" y="4547819"/>
            <a:ext cx="14238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Other effects</a:t>
            </a:r>
            <a:endParaRPr lang="en-US" sz="1800" dirty="0">
              <a:solidFill>
                <a:srgbClr val="000000"/>
              </a:solidFill>
              <a:latin typeface="Arial" charset="0"/>
            </a:endParaRPr>
          </a:p>
        </p:txBody>
      </p:sp>
      <p:sp>
        <p:nvSpPr>
          <p:cNvPr id="11" name="Text Box 31"/>
          <p:cNvSpPr txBox="1">
            <a:spLocks noChangeArrowheads="1"/>
          </p:cNvSpPr>
          <p:nvPr/>
        </p:nvSpPr>
        <p:spPr bwMode="auto">
          <a:xfrm>
            <a:off x="1712429" y="4945751"/>
            <a:ext cx="310405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Kidney failure</a:t>
            </a:r>
          </a:p>
          <a:p>
            <a:pPr eaLnBrk="0" fontAlgn="base" hangingPunct="0">
              <a:spcBef>
                <a:spcPct val="0"/>
              </a:spcBef>
              <a:spcAft>
                <a:spcPct val="0"/>
              </a:spcAft>
            </a:pPr>
            <a:r>
              <a:rPr lang="en-US" sz="1800" dirty="0" smtClean="0">
                <a:solidFill>
                  <a:srgbClr val="000000"/>
                </a:solidFill>
                <a:latin typeface="Arial" charset="0"/>
              </a:rPr>
              <a:t>Heart failure</a:t>
            </a:r>
          </a:p>
          <a:p>
            <a:pPr eaLnBrk="0" fontAlgn="base" hangingPunct="0">
              <a:spcBef>
                <a:spcPct val="0"/>
              </a:spcBef>
              <a:spcAft>
                <a:spcPct val="0"/>
              </a:spcAft>
            </a:pPr>
            <a:r>
              <a:rPr lang="en-US" sz="1800" dirty="0" smtClean="0">
                <a:solidFill>
                  <a:srgbClr val="000000"/>
                </a:solidFill>
                <a:latin typeface="Arial" charset="0"/>
              </a:rPr>
              <a:t>Spleen damage</a:t>
            </a:r>
          </a:p>
          <a:p>
            <a:pPr marL="177800" indent="-177800" eaLnBrk="0" fontAlgn="base" hangingPunct="0">
              <a:spcBef>
                <a:spcPct val="0"/>
              </a:spcBef>
              <a:spcAft>
                <a:spcPct val="0"/>
              </a:spcAft>
            </a:pPr>
            <a:r>
              <a:rPr lang="en-US" sz="1800" dirty="0" smtClean="0">
                <a:solidFill>
                  <a:srgbClr val="000000"/>
                </a:solidFill>
                <a:latin typeface="Arial" charset="0"/>
              </a:rPr>
              <a:t>Brain damage (impaired</a:t>
            </a:r>
            <a:br>
              <a:rPr lang="en-US" sz="1800" dirty="0" smtClean="0">
                <a:solidFill>
                  <a:srgbClr val="000000"/>
                </a:solidFill>
                <a:latin typeface="Arial" charset="0"/>
              </a:rPr>
            </a:br>
            <a:r>
              <a:rPr lang="en-US" sz="1800" dirty="0" smtClean="0">
                <a:solidFill>
                  <a:srgbClr val="000000"/>
                </a:solidFill>
                <a:latin typeface="Arial" charset="0"/>
              </a:rPr>
              <a:t>mental function, paralysis)</a:t>
            </a:r>
            <a:endParaRPr lang="en-US" sz="1800" dirty="0">
              <a:solidFill>
                <a:srgbClr val="000000"/>
              </a:solidFill>
              <a:latin typeface="Arial" charset="0"/>
            </a:endParaRPr>
          </a:p>
        </p:txBody>
      </p:sp>
      <p:sp>
        <p:nvSpPr>
          <p:cNvPr id="12" name="Text Box 31"/>
          <p:cNvSpPr txBox="1">
            <a:spLocks noChangeArrowheads="1"/>
          </p:cNvSpPr>
          <p:nvPr/>
        </p:nvSpPr>
        <p:spPr bwMode="auto">
          <a:xfrm>
            <a:off x="5099097" y="4937285"/>
            <a:ext cx="2359833" cy="1661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Pain and fever</a:t>
            </a:r>
          </a:p>
          <a:p>
            <a:pPr eaLnBrk="0" fontAlgn="base" hangingPunct="0">
              <a:spcBef>
                <a:spcPct val="0"/>
              </a:spcBef>
              <a:spcAft>
                <a:spcPct val="0"/>
              </a:spcAft>
            </a:pPr>
            <a:r>
              <a:rPr lang="en-US" sz="1800" dirty="0" smtClean="0">
                <a:solidFill>
                  <a:srgbClr val="000000"/>
                </a:solidFill>
                <a:latin typeface="Arial" charset="0"/>
              </a:rPr>
              <a:t>Joint problems</a:t>
            </a:r>
          </a:p>
          <a:p>
            <a:pPr eaLnBrk="0" fontAlgn="base" hangingPunct="0">
              <a:spcBef>
                <a:spcPct val="0"/>
              </a:spcBef>
              <a:spcAft>
                <a:spcPct val="0"/>
              </a:spcAft>
            </a:pPr>
            <a:r>
              <a:rPr lang="en-US" sz="1800" dirty="0" smtClean="0">
                <a:solidFill>
                  <a:srgbClr val="000000"/>
                </a:solidFill>
                <a:latin typeface="Arial" charset="0"/>
              </a:rPr>
              <a:t>Physical weakness</a:t>
            </a:r>
          </a:p>
          <a:p>
            <a:pPr eaLnBrk="0" fontAlgn="base" hangingPunct="0">
              <a:spcBef>
                <a:spcPct val="0"/>
              </a:spcBef>
              <a:spcAft>
                <a:spcPct val="0"/>
              </a:spcAft>
            </a:pPr>
            <a:r>
              <a:rPr lang="en-US" sz="1800" dirty="0" smtClean="0">
                <a:solidFill>
                  <a:srgbClr val="000000"/>
                </a:solidFill>
                <a:latin typeface="Arial" charset="0"/>
              </a:rPr>
              <a:t>Anemia</a:t>
            </a:r>
          </a:p>
          <a:p>
            <a:pPr marL="388938" indent="-388938" eaLnBrk="0" fontAlgn="base" hangingPunct="0">
              <a:spcBef>
                <a:spcPct val="0"/>
              </a:spcBef>
              <a:spcAft>
                <a:spcPct val="0"/>
              </a:spcAft>
            </a:pPr>
            <a:r>
              <a:rPr lang="en-US" sz="1800" dirty="0" smtClean="0">
                <a:solidFill>
                  <a:srgbClr val="000000"/>
                </a:solidFill>
                <a:latin typeface="Arial" charset="0"/>
              </a:rPr>
              <a:t>Pneumonia and other</a:t>
            </a:r>
            <a:br>
              <a:rPr lang="en-US" sz="1800" dirty="0" smtClean="0">
                <a:solidFill>
                  <a:srgbClr val="000000"/>
                </a:solidFill>
                <a:latin typeface="Arial" charset="0"/>
              </a:rPr>
            </a:br>
            <a:r>
              <a:rPr lang="en-US" sz="1800" dirty="0" smtClean="0">
                <a:solidFill>
                  <a:srgbClr val="000000"/>
                </a:solidFill>
                <a:latin typeface="Arial" charset="0"/>
              </a:rPr>
              <a:t>infections</a:t>
            </a:r>
            <a:endParaRPr lang="en-US" sz="1800" dirty="0">
              <a:solidFill>
                <a:srgbClr val="000000"/>
              </a:solidFill>
              <a:latin typeface="Arial" charset="0"/>
            </a:endParaRPr>
          </a:p>
        </p:txBody>
      </p:sp>
    </p:spTree>
    <p:extLst>
      <p:ext uri="{BB962C8B-B14F-4D97-AF65-F5344CB8AC3E}">
        <p14:creationId xmlns:p14="http://schemas.microsoft.com/office/powerpoint/2010/main" val="1919100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9.14 A single character may be influenced by many genes</a:t>
            </a:r>
          </a:p>
        </p:txBody>
      </p:sp>
      <p:sp>
        <p:nvSpPr>
          <p:cNvPr id="3" name="Content Placeholder 2"/>
          <p:cNvSpPr>
            <a:spLocks noGrp="1"/>
          </p:cNvSpPr>
          <p:nvPr>
            <p:ph idx="1"/>
          </p:nvPr>
        </p:nvSpPr>
        <p:spPr/>
        <p:txBody>
          <a:bodyPr/>
          <a:lstStyle/>
          <a:p>
            <a:r>
              <a:rPr lang="en-US" sz="2400" dirty="0"/>
              <a:t>Many characters result from </a:t>
            </a:r>
            <a:r>
              <a:rPr lang="en-US" sz="2400" b="1" dirty="0"/>
              <a:t>polygenic</a:t>
            </a:r>
            <a:r>
              <a:rPr lang="en-US" sz="2400" dirty="0"/>
              <a:t> </a:t>
            </a:r>
            <a:r>
              <a:rPr lang="en-US" sz="2400" b="1" dirty="0"/>
              <a:t>inheritance</a:t>
            </a:r>
            <a:r>
              <a:rPr lang="en-US" sz="2400" dirty="0"/>
              <a:t>, in which a single phenotypic character results from the additive effects of two or more genes on a single phenotypic character</a:t>
            </a:r>
            <a:r>
              <a:rPr lang="en-US" sz="2400" dirty="0" smtClean="0"/>
              <a:t>.</a:t>
            </a:r>
          </a:p>
          <a:p>
            <a:endParaRPr lang="en-US" sz="2400" dirty="0"/>
          </a:p>
          <a:p>
            <a:r>
              <a:rPr lang="en-US" sz="2400" dirty="0"/>
              <a:t>Human skin color is an example of polygenic inheritance</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898148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9_14_0PolygenicInherit-U.jpg"/>
          <p:cNvPicPr>
            <a:picLocks noChangeAspect="1"/>
          </p:cNvPicPr>
          <p:nvPr/>
        </p:nvPicPr>
        <p:blipFill rotWithShape="1">
          <a:blip r:embed="rId3" cstate="email">
            <a:extLst>
              <a:ext uri="{28A0092B-C50C-407E-A947-70E740481C1C}">
                <a14:useLocalDpi xmlns:a14="http://schemas.microsoft.com/office/drawing/2010/main" val="0"/>
              </a:ext>
            </a:extLst>
          </a:blip>
          <a:srcRect b="3447"/>
          <a:stretch/>
        </p:blipFill>
        <p:spPr>
          <a:xfrm>
            <a:off x="298704" y="250616"/>
            <a:ext cx="8546592" cy="635676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9.14-0</a:t>
            </a:r>
            <a:endParaRPr lang="en-US" sz="1200" dirty="0">
              <a:latin typeface="Arial" charset="0"/>
            </a:endParaRPr>
          </a:p>
        </p:txBody>
      </p:sp>
      <p:sp>
        <p:nvSpPr>
          <p:cNvPr id="27" name="Text Box 31"/>
          <p:cNvSpPr txBox="1">
            <a:spLocks noChangeArrowheads="1"/>
          </p:cNvSpPr>
          <p:nvPr/>
        </p:nvSpPr>
        <p:spPr bwMode="auto">
          <a:xfrm>
            <a:off x="349297" y="229817"/>
            <a:ext cx="92926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P generation</a:t>
            </a:r>
            <a:endParaRPr lang="en-US" sz="1200" dirty="0">
              <a:solidFill>
                <a:srgbClr val="000000"/>
              </a:solidFill>
              <a:latin typeface="Arial" charset="0"/>
            </a:endParaRPr>
          </a:p>
        </p:txBody>
      </p:sp>
      <p:sp>
        <p:nvSpPr>
          <p:cNvPr id="7" name="Text Box 31"/>
          <p:cNvSpPr txBox="1">
            <a:spLocks noChangeArrowheads="1"/>
          </p:cNvSpPr>
          <p:nvPr/>
        </p:nvSpPr>
        <p:spPr bwMode="auto">
          <a:xfrm>
            <a:off x="357765" y="1533684"/>
            <a:ext cx="10089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F</a:t>
            </a:r>
            <a:r>
              <a:rPr lang="en-US" sz="1200" baseline="-25000" dirty="0" smtClean="0">
                <a:solidFill>
                  <a:srgbClr val="000000"/>
                </a:solidFill>
                <a:latin typeface="Arial" charset="0"/>
              </a:rPr>
              <a:t>1</a:t>
            </a:r>
            <a:r>
              <a:rPr lang="en-US" sz="1200" dirty="0" smtClean="0">
                <a:solidFill>
                  <a:srgbClr val="000000"/>
                </a:solidFill>
                <a:latin typeface="Arial" charset="0"/>
              </a:rPr>
              <a:t> generation</a:t>
            </a:r>
            <a:endParaRPr lang="en-US" sz="1200" dirty="0">
              <a:solidFill>
                <a:srgbClr val="000000"/>
              </a:solidFill>
              <a:latin typeface="Arial" charset="0"/>
            </a:endParaRPr>
          </a:p>
        </p:txBody>
      </p:sp>
      <p:sp>
        <p:nvSpPr>
          <p:cNvPr id="8" name="Text Box 31"/>
          <p:cNvSpPr txBox="1">
            <a:spLocks noChangeArrowheads="1"/>
          </p:cNvSpPr>
          <p:nvPr/>
        </p:nvSpPr>
        <p:spPr bwMode="auto">
          <a:xfrm>
            <a:off x="349299" y="3396350"/>
            <a:ext cx="100899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F</a:t>
            </a:r>
            <a:r>
              <a:rPr lang="en-US" sz="1200" baseline="-25000" dirty="0" smtClean="0">
                <a:solidFill>
                  <a:srgbClr val="000000"/>
                </a:solidFill>
                <a:latin typeface="Arial" charset="0"/>
              </a:rPr>
              <a:t>2</a:t>
            </a:r>
            <a:r>
              <a:rPr lang="en-US" sz="1200" dirty="0" smtClean="0">
                <a:solidFill>
                  <a:srgbClr val="000000"/>
                </a:solidFill>
                <a:latin typeface="Arial" charset="0"/>
              </a:rPr>
              <a:t> generation</a:t>
            </a:r>
            <a:endParaRPr lang="en-US" sz="1200" dirty="0">
              <a:solidFill>
                <a:srgbClr val="000000"/>
              </a:solidFill>
              <a:latin typeface="Arial" charset="0"/>
            </a:endParaRPr>
          </a:p>
        </p:txBody>
      </p:sp>
      <p:sp>
        <p:nvSpPr>
          <p:cNvPr id="9" name="Text Box 31"/>
          <p:cNvSpPr txBox="1">
            <a:spLocks noChangeArrowheads="1"/>
          </p:cNvSpPr>
          <p:nvPr/>
        </p:nvSpPr>
        <p:spPr bwMode="auto">
          <a:xfrm rot="16200000">
            <a:off x="4337103" y="5157416"/>
            <a:ext cx="16241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Fraction of population</a:t>
            </a:r>
            <a:endParaRPr lang="en-US" sz="1200" dirty="0">
              <a:solidFill>
                <a:srgbClr val="000000"/>
              </a:solidFill>
              <a:latin typeface="Arial" charset="0"/>
            </a:endParaRPr>
          </a:p>
        </p:txBody>
      </p:sp>
      <p:sp>
        <p:nvSpPr>
          <p:cNvPr id="10" name="Text Box 31"/>
          <p:cNvSpPr txBox="1">
            <a:spLocks noChangeArrowheads="1"/>
          </p:cNvSpPr>
          <p:nvPr/>
        </p:nvSpPr>
        <p:spPr bwMode="auto">
          <a:xfrm>
            <a:off x="6792432" y="6469750"/>
            <a:ext cx="7439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Skin color</a:t>
            </a:r>
            <a:endParaRPr lang="en-US" sz="1200" dirty="0">
              <a:solidFill>
                <a:srgbClr val="000000"/>
              </a:solidFill>
              <a:latin typeface="Arial" charset="0"/>
            </a:endParaRPr>
          </a:p>
        </p:txBody>
      </p:sp>
      <p:sp>
        <p:nvSpPr>
          <p:cNvPr id="11" name="Text Box 31"/>
          <p:cNvSpPr txBox="1">
            <a:spLocks noChangeArrowheads="1"/>
          </p:cNvSpPr>
          <p:nvPr/>
        </p:nvSpPr>
        <p:spPr bwMode="auto">
          <a:xfrm>
            <a:off x="2635299" y="2913750"/>
            <a:ext cx="4789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Sperm</a:t>
            </a:r>
            <a:endParaRPr lang="en-US" sz="1200" dirty="0">
              <a:solidFill>
                <a:srgbClr val="000000"/>
              </a:solidFill>
              <a:latin typeface="Arial" charset="0"/>
            </a:endParaRPr>
          </a:p>
        </p:txBody>
      </p:sp>
      <p:sp>
        <p:nvSpPr>
          <p:cNvPr id="12" name="Text Box 31"/>
          <p:cNvSpPr txBox="1">
            <a:spLocks noChangeArrowheads="1"/>
          </p:cNvSpPr>
          <p:nvPr/>
        </p:nvSpPr>
        <p:spPr bwMode="auto">
          <a:xfrm>
            <a:off x="984299" y="4632484"/>
            <a:ext cx="3762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200" dirty="0" smtClean="0">
                <a:solidFill>
                  <a:srgbClr val="000000"/>
                </a:solidFill>
                <a:latin typeface="Arial" charset="0"/>
              </a:rPr>
              <a:t>Eggs</a:t>
            </a:r>
            <a:endParaRPr lang="en-US" sz="1200" dirty="0">
              <a:solidFill>
                <a:srgbClr val="000000"/>
              </a:solidFill>
              <a:latin typeface="Arial" charset="0"/>
            </a:endParaRPr>
          </a:p>
        </p:txBody>
      </p:sp>
      <p:sp>
        <p:nvSpPr>
          <p:cNvPr id="13" name="Text Box 31"/>
          <p:cNvSpPr txBox="1">
            <a:spLocks noChangeArrowheads="1"/>
          </p:cNvSpPr>
          <p:nvPr/>
        </p:nvSpPr>
        <p:spPr bwMode="auto">
          <a:xfrm>
            <a:off x="1492298" y="593883"/>
            <a:ext cx="7994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dirty="0" err="1" smtClean="0">
                <a:solidFill>
                  <a:srgbClr val="000000"/>
                </a:solidFill>
                <a:latin typeface="Arial" charset="0"/>
              </a:rPr>
              <a:t>aabbcc</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(very light)</a:t>
            </a:r>
            <a:endParaRPr lang="en-US" sz="1200" dirty="0">
              <a:solidFill>
                <a:srgbClr val="000000"/>
              </a:solidFill>
              <a:latin typeface="Arial" charset="0"/>
            </a:endParaRPr>
          </a:p>
        </p:txBody>
      </p:sp>
      <p:sp>
        <p:nvSpPr>
          <p:cNvPr id="14" name="Text Box 31"/>
          <p:cNvSpPr txBox="1">
            <a:spLocks noChangeArrowheads="1"/>
          </p:cNvSpPr>
          <p:nvPr/>
        </p:nvSpPr>
        <p:spPr bwMode="auto">
          <a:xfrm>
            <a:off x="2480693" y="593883"/>
            <a:ext cx="786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dirty="0" smtClean="0">
                <a:solidFill>
                  <a:srgbClr val="000000"/>
                </a:solidFill>
                <a:latin typeface="Arial" charset="0"/>
              </a:rPr>
              <a:t>AABBCC</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(very dark)</a:t>
            </a:r>
            <a:endParaRPr lang="en-US" sz="1200" dirty="0">
              <a:solidFill>
                <a:srgbClr val="000000"/>
              </a:solidFill>
              <a:latin typeface="Arial" charset="0"/>
            </a:endParaRPr>
          </a:p>
        </p:txBody>
      </p:sp>
      <p:sp>
        <p:nvSpPr>
          <p:cNvPr id="15" name="Text Box 31"/>
          <p:cNvSpPr txBox="1">
            <a:spLocks noChangeArrowheads="1"/>
          </p:cNvSpPr>
          <p:nvPr/>
        </p:nvSpPr>
        <p:spPr bwMode="auto">
          <a:xfrm>
            <a:off x="2070943" y="1906215"/>
            <a:ext cx="6412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dirty="0" err="1" smtClean="0">
                <a:solidFill>
                  <a:srgbClr val="000000"/>
                </a:solidFill>
                <a:latin typeface="Arial" charset="0"/>
              </a:rPr>
              <a:t>AaBbCc</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(medium</a:t>
            </a:r>
            <a:br>
              <a:rPr lang="en-US" sz="1200" dirty="0" smtClean="0">
                <a:solidFill>
                  <a:srgbClr val="000000"/>
                </a:solidFill>
                <a:latin typeface="Arial" charset="0"/>
              </a:rPr>
            </a:br>
            <a:r>
              <a:rPr lang="en-US" sz="1200" dirty="0" smtClean="0">
                <a:solidFill>
                  <a:srgbClr val="000000"/>
                </a:solidFill>
                <a:latin typeface="Arial" charset="0"/>
              </a:rPr>
              <a:t>shade)</a:t>
            </a:r>
            <a:endParaRPr lang="en-US" sz="1200" dirty="0">
              <a:solidFill>
                <a:srgbClr val="000000"/>
              </a:solidFill>
              <a:latin typeface="Arial" charset="0"/>
            </a:endParaRPr>
          </a:p>
        </p:txBody>
      </p:sp>
      <p:sp>
        <p:nvSpPr>
          <p:cNvPr id="16" name="Text Box 31"/>
          <p:cNvSpPr txBox="1">
            <a:spLocks noChangeArrowheads="1"/>
          </p:cNvSpPr>
          <p:nvPr/>
        </p:nvSpPr>
        <p:spPr bwMode="auto">
          <a:xfrm>
            <a:off x="3044609" y="1914682"/>
            <a:ext cx="64125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200" i="1" dirty="0" err="1" smtClean="0">
                <a:solidFill>
                  <a:srgbClr val="000000"/>
                </a:solidFill>
                <a:latin typeface="Arial" charset="0"/>
              </a:rPr>
              <a:t>AaBbCc</a:t>
            </a:r>
            <a:r>
              <a:rPr lang="en-US" sz="1200" dirty="0" smtClean="0">
                <a:solidFill>
                  <a:srgbClr val="000000"/>
                </a:solidFill>
                <a:latin typeface="Arial" charset="0"/>
              </a:rPr>
              <a:t/>
            </a:r>
            <a:br>
              <a:rPr lang="en-US" sz="1200" dirty="0" smtClean="0">
                <a:solidFill>
                  <a:srgbClr val="000000"/>
                </a:solidFill>
                <a:latin typeface="Arial" charset="0"/>
              </a:rPr>
            </a:br>
            <a:r>
              <a:rPr lang="en-US" sz="1200" dirty="0" smtClean="0">
                <a:solidFill>
                  <a:srgbClr val="000000"/>
                </a:solidFill>
                <a:latin typeface="Arial" charset="0"/>
              </a:rPr>
              <a:t>(medium</a:t>
            </a:r>
            <a:br>
              <a:rPr lang="en-US" sz="1200" dirty="0" smtClean="0">
                <a:solidFill>
                  <a:srgbClr val="000000"/>
                </a:solidFill>
                <a:latin typeface="Arial" charset="0"/>
              </a:rPr>
            </a:br>
            <a:r>
              <a:rPr lang="en-US" sz="1200" dirty="0" smtClean="0">
                <a:solidFill>
                  <a:srgbClr val="000000"/>
                </a:solidFill>
                <a:latin typeface="Arial" charset="0"/>
              </a:rPr>
              <a:t>shade)</a:t>
            </a:r>
            <a:endParaRPr lang="en-US" sz="1200" dirty="0">
              <a:solidFill>
                <a:srgbClr val="000000"/>
              </a:solidFill>
              <a:latin typeface="Arial" charset="0"/>
            </a:endParaRPr>
          </a:p>
        </p:txBody>
      </p:sp>
      <p:grpSp>
        <p:nvGrpSpPr>
          <p:cNvPr id="17" name="Group 16"/>
          <p:cNvGrpSpPr/>
          <p:nvPr/>
        </p:nvGrpSpPr>
        <p:grpSpPr>
          <a:xfrm>
            <a:off x="1901825" y="3141285"/>
            <a:ext cx="86100" cy="276999"/>
            <a:chOff x="2257425" y="3183619"/>
            <a:chExt cx="86100" cy="276999"/>
          </a:xfrm>
        </p:grpSpPr>
        <p:cxnSp>
          <p:nvCxnSpPr>
            <p:cNvPr id="18" name="Straight Connector 17"/>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20" name="Group 19"/>
          <p:cNvGrpSpPr/>
          <p:nvPr/>
        </p:nvGrpSpPr>
        <p:grpSpPr>
          <a:xfrm>
            <a:off x="2223558" y="3141285"/>
            <a:ext cx="86100" cy="276999"/>
            <a:chOff x="2257425" y="3183619"/>
            <a:chExt cx="86100" cy="276999"/>
          </a:xfrm>
        </p:grpSpPr>
        <p:cxnSp>
          <p:nvCxnSpPr>
            <p:cNvPr id="21" name="Straight Connector 20"/>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2"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23" name="Group 22"/>
          <p:cNvGrpSpPr/>
          <p:nvPr/>
        </p:nvGrpSpPr>
        <p:grpSpPr>
          <a:xfrm>
            <a:off x="2536825" y="3141285"/>
            <a:ext cx="86100" cy="276999"/>
            <a:chOff x="2257425" y="3183619"/>
            <a:chExt cx="86100" cy="276999"/>
          </a:xfrm>
        </p:grpSpPr>
        <p:cxnSp>
          <p:nvCxnSpPr>
            <p:cNvPr id="24" name="Straight Connector 23"/>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26" name="Group 25"/>
          <p:cNvGrpSpPr/>
          <p:nvPr/>
        </p:nvGrpSpPr>
        <p:grpSpPr>
          <a:xfrm>
            <a:off x="2837392" y="3141285"/>
            <a:ext cx="86100" cy="276999"/>
            <a:chOff x="2257425" y="3183619"/>
            <a:chExt cx="86100" cy="276999"/>
          </a:xfrm>
        </p:grpSpPr>
        <p:cxnSp>
          <p:nvCxnSpPr>
            <p:cNvPr id="28" name="Straight Connector 27"/>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30" name="Group 29"/>
          <p:cNvGrpSpPr/>
          <p:nvPr/>
        </p:nvGrpSpPr>
        <p:grpSpPr>
          <a:xfrm>
            <a:off x="3146425" y="3141285"/>
            <a:ext cx="86100" cy="276999"/>
            <a:chOff x="2257425" y="3183619"/>
            <a:chExt cx="86100" cy="276999"/>
          </a:xfrm>
        </p:grpSpPr>
        <p:cxnSp>
          <p:nvCxnSpPr>
            <p:cNvPr id="31" name="Straight Connector 30"/>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33" name="Group 32"/>
          <p:cNvGrpSpPr/>
          <p:nvPr/>
        </p:nvGrpSpPr>
        <p:grpSpPr>
          <a:xfrm>
            <a:off x="3463925" y="3141285"/>
            <a:ext cx="86100" cy="276999"/>
            <a:chOff x="2257425" y="3183619"/>
            <a:chExt cx="86100" cy="276999"/>
          </a:xfrm>
        </p:grpSpPr>
        <p:cxnSp>
          <p:nvCxnSpPr>
            <p:cNvPr id="34" name="Straight Connector 33"/>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36" name="Group 35"/>
          <p:cNvGrpSpPr/>
          <p:nvPr/>
        </p:nvGrpSpPr>
        <p:grpSpPr>
          <a:xfrm>
            <a:off x="3768725" y="3141285"/>
            <a:ext cx="86100" cy="276999"/>
            <a:chOff x="2257425" y="3183619"/>
            <a:chExt cx="86100" cy="276999"/>
          </a:xfrm>
        </p:grpSpPr>
        <p:cxnSp>
          <p:nvCxnSpPr>
            <p:cNvPr id="37" name="Straight Connector 36"/>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39" name="Group 38"/>
          <p:cNvGrpSpPr/>
          <p:nvPr/>
        </p:nvGrpSpPr>
        <p:grpSpPr>
          <a:xfrm>
            <a:off x="4077759" y="3141285"/>
            <a:ext cx="86100" cy="276999"/>
            <a:chOff x="2257425" y="3183619"/>
            <a:chExt cx="86100" cy="276999"/>
          </a:xfrm>
        </p:grpSpPr>
        <p:cxnSp>
          <p:nvCxnSpPr>
            <p:cNvPr id="40" name="Straight Connector 39"/>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42" name="Group 41"/>
          <p:cNvGrpSpPr/>
          <p:nvPr/>
        </p:nvGrpSpPr>
        <p:grpSpPr>
          <a:xfrm>
            <a:off x="1453092" y="3530752"/>
            <a:ext cx="86100" cy="276999"/>
            <a:chOff x="2257425" y="3183619"/>
            <a:chExt cx="86100" cy="276999"/>
          </a:xfrm>
        </p:grpSpPr>
        <p:cxnSp>
          <p:nvCxnSpPr>
            <p:cNvPr id="43" name="Straight Connector 42"/>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45" name="Group 44"/>
          <p:cNvGrpSpPr/>
          <p:nvPr/>
        </p:nvGrpSpPr>
        <p:grpSpPr>
          <a:xfrm>
            <a:off x="1453092" y="3844020"/>
            <a:ext cx="86100" cy="276999"/>
            <a:chOff x="2257425" y="3183619"/>
            <a:chExt cx="86100" cy="276999"/>
          </a:xfrm>
        </p:grpSpPr>
        <p:cxnSp>
          <p:nvCxnSpPr>
            <p:cNvPr id="46" name="Straight Connector 45"/>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7"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48" name="Group 47"/>
          <p:cNvGrpSpPr/>
          <p:nvPr/>
        </p:nvGrpSpPr>
        <p:grpSpPr>
          <a:xfrm>
            <a:off x="1453092" y="4144586"/>
            <a:ext cx="86100" cy="276999"/>
            <a:chOff x="2257425" y="3183619"/>
            <a:chExt cx="86100" cy="276999"/>
          </a:xfrm>
        </p:grpSpPr>
        <p:cxnSp>
          <p:nvCxnSpPr>
            <p:cNvPr id="49" name="Straight Connector 48"/>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0"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51" name="Group 50"/>
          <p:cNvGrpSpPr/>
          <p:nvPr/>
        </p:nvGrpSpPr>
        <p:grpSpPr>
          <a:xfrm>
            <a:off x="1453092" y="4457852"/>
            <a:ext cx="86100" cy="276999"/>
            <a:chOff x="2257425" y="3183619"/>
            <a:chExt cx="86100" cy="276999"/>
          </a:xfrm>
        </p:grpSpPr>
        <p:cxnSp>
          <p:nvCxnSpPr>
            <p:cNvPr id="52" name="Straight Connector 51"/>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54" name="Group 53"/>
          <p:cNvGrpSpPr/>
          <p:nvPr/>
        </p:nvGrpSpPr>
        <p:grpSpPr>
          <a:xfrm>
            <a:off x="1453092" y="4762651"/>
            <a:ext cx="86100" cy="276999"/>
            <a:chOff x="2257425" y="3183619"/>
            <a:chExt cx="86100" cy="276999"/>
          </a:xfrm>
        </p:grpSpPr>
        <p:cxnSp>
          <p:nvCxnSpPr>
            <p:cNvPr id="55" name="Straight Connector 54"/>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6"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57" name="Group 56"/>
          <p:cNvGrpSpPr/>
          <p:nvPr/>
        </p:nvGrpSpPr>
        <p:grpSpPr>
          <a:xfrm>
            <a:off x="1453092" y="5075919"/>
            <a:ext cx="86100" cy="276999"/>
            <a:chOff x="2257425" y="3183619"/>
            <a:chExt cx="86100" cy="276999"/>
          </a:xfrm>
        </p:grpSpPr>
        <p:cxnSp>
          <p:nvCxnSpPr>
            <p:cNvPr id="58" name="Straight Connector 57"/>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60" name="Group 59"/>
          <p:cNvGrpSpPr/>
          <p:nvPr/>
        </p:nvGrpSpPr>
        <p:grpSpPr>
          <a:xfrm>
            <a:off x="1453092" y="5397651"/>
            <a:ext cx="86100" cy="276999"/>
            <a:chOff x="2257425" y="3183619"/>
            <a:chExt cx="86100" cy="276999"/>
          </a:xfrm>
        </p:grpSpPr>
        <p:cxnSp>
          <p:nvCxnSpPr>
            <p:cNvPr id="61" name="Straight Connector 60"/>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2"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63" name="Group 62"/>
          <p:cNvGrpSpPr/>
          <p:nvPr/>
        </p:nvGrpSpPr>
        <p:grpSpPr>
          <a:xfrm>
            <a:off x="1453092" y="5710919"/>
            <a:ext cx="86100" cy="276999"/>
            <a:chOff x="2257425" y="3183619"/>
            <a:chExt cx="86100" cy="276999"/>
          </a:xfrm>
        </p:grpSpPr>
        <p:cxnSp>
          <p:nvCxnSpPr>
            <p:cNvPr id="64" name="Straight Connector 63"/>
            <p:cNvCxnSpPr/>
            <p:nvPr/>
          </p:nvCxnSpPr>
          <p:spPr bwMode="auto">
            <a:xfrm flipV="1">
              <a:off x="2257425" y="3317872"/>
              <a:ext cx="86100"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Text Box 31"/>
            <p:cNvSpPr txBox="1">
              <a:spLocks noChangeArrowheads="1"/>
            </p:cNvSpPr>
            <p:nvPr/>
          </p:nvSpPr>
          <p:spPr bwMode="auto">
            <a:xfrm>
              <a:off x="2273733" y="3183619"/>
              <a:ext cx="6418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8</a:t>
              </a:r>
              <a:endParaRPr lang="en-US" sz="900" dirty="0">
                <a:solidFill>
                  <a:srgbClr val="000000"/>
                </a:solidFill>
                <a:latin typeface="Arial" charset="0"/>
              </a:endParaRPr>
            </a:p>
          </p:txBody>
        </p:sp>
      </p:grpSp>
      <p:grpSp>
        <p:nvGrpSpPr>
          <p:cNvPr id="4" name="Group 3"/>
          <p:cNvGrpSpPr/>
          <p:nvPr/>
        </p:nvGrpSpPr>
        <p:grpSpPr>
          <a:xfrm>
            <a:off x="4091605" y="6379788"/>
            <a:ext cx="128378" cy="276999"/>
            <a:chOff x="4091605" y="6375553"/>
            <a:chExt cx="128378" cy="276999"/>
          </a:xfrm>
        </p:grpSpPr>
        <p:cxnSp>
          <p:nvCxnSpPr>
            <p:cNvPr id="67" name="Straight Connector 66"/>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69" name="Group 68"/>
          <p:cNvGrpSpPr/>
          <p:nvPr/>
        </p:nvGrpSpPr>
        <p:grpSpPr>
          <a:xfrm>
            <a:off x="5306572" y="6197754"/>
            <a:ext cx="128378" cy="276999"/>
            <a:chOff x="4091605" y="6375553"/>
            <a:chExt cx="128378" cy="276999"/>
          </a:xfrm>
        </p:grpSpPr>
        <p:cxnSp>
          <p:nvCxnSpPr>
            <p:cNvPr id="70" name="Straight Connector 69"/>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72" name="Group 71"/>
          <p:cNvGrpSpPr/>
          <p:nvPr/>
        </p:nvGrpSpPr>
        <p:grpSpPr>
          <a:xfrm>
            <a:off x="1140973" y="6379788"/>
            <a:ext cx="128378" cy="276999"/>
            <a:chOff x="4091605" y="6375553"/>
            <a:chExt cx="128378" cy="276999"/>
          </a:xfrm>
        </p:grpSpPr>
        <p:cxnSp>
          <p:nvCxnSpPr>
            <p:cNvPr id="73" name="Straight Connector 72"/>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4"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75" name="Group 74"/>
          <p:cNvGrpSpPr/>
          <p:nvPr/>
        </p:nvGrpSpPr>
        <p:grpSpPr>
          <a:xfrm>
            <a:off x="1615104" y="6379788"/>
            <a:ext cx="128378" cy="276999"/>
            <a:chOff x="4091605" y="6375553"/>
            <a:chExt cx="128378" cy="276999"/>
          </a:xfrm>
        </p:grpSpPr>
        <p:cxnSp>
          <p:nvCxnSpPr>
            <p:cNvPr id="76" name="Straight Connector 75"/>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7"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6</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78" name="Group 77"/>
          <p:cNvGrpSpPr/>
          <p:nvPr/>
        </p:nvGrpSpPr>
        <p:grpSpPr>
          <a:xfrm>
            <a:off x="3587837" y="6379788"/>
            <a:ext cx="128378" cy="276999"/>
            <a:chOff x="4091605" y="6375553"/>
            <a:chExt cx="128378" cy="276999"/>
          </a:xfrm>
        </p:grpSpPr>
        <p:cxnSp>
          <p:nvCxnSpPr>
            <p:cNvPr id="79" name="Straight Connector 78"/>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0"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6</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81" name="Group 80"/>
          <p:cNvGrpSpPr/>
          <p:nvPr/>
        </p:nvGrpSpPr>
        <p:grpSpPr>
          <a:xfrm>
            <a:off x="5306572" y="5617786"/>
            <a:ext cx="128378" cy="276999"/>
            <a:chOff x="4091605" y="6375553"/>
            <a:chExt cx="128378" cy="276999"/>
          </a:xfrm>
        </p:grpSpPr>
        <p:cxnSp>
          <p:nvCxnSpPr>
            <p:cNvPr id="82" name="Straight Connector 81"/>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3"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6</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84" name="Group 83"/>
          <p:cNvGrpSpPr/>
          <p:nvPr/>
        </p:nvGrpSpPr>
        <p:grpSpPr>
          <a:xfrm>
            <a:off x="3092538" y="6379788"/>
            <a:ext cx="128378" cy="276999"/>
            <a:chOff x="4091605" y="6375553"/>
            <a:chExt cx="128378" cy="276999"/>
          </a:xfrm>
        </p:grpSpPr>
        <p:cxnSp>
          <p:nvCxnSpPr>
            <p:cNvPr id="85" name="Straight Connector 84"/>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6"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15</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87" name="Group 86"/>
          <p:cNvGrpSpPr/>
          <p:nvPr/>
        </p:nvGrpSpPr>
        <p:grpSpPr>
          <a:xfrm>
            <a:off x="2106172" y="6379788"/>
            <a:ext cx="128378" cy="276999"/>
            <a:chOff x="4091605" y="6375553"/>
            <a:chExt cx="128378" cy="276999"/>
          </a:xfrm>
        </p:grpSpPr>
        <p:cxnSp>
          <p:nvCxnSpPr>
            <p:cNvPr id="88" name="Straight Connector 87"/>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9"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15</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90" name="Group 89"/>
          <p:cNvGrpSpPr/>
          <p:nvPr/>
        </p:nvGrpSpPr>
        <p:grpSpPr>
          <a:xfrm>
            <a:off x="5306572" y="4572155"/>
            <a:ext cx="128378" cy="276999"/>
            <a:chOff x="4091605" y="6375553"/>
            <a:chExt cx="128378" cy="276999"/>
          </a:xfrm>
        </p:grpSpPr>
        <p:cxnSp>
          <p:nvCxnSpPr>
            <p:cNvPr id="91" name="Straight Connector 90"/>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15</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93" name="Group 92"/>
          <p:cNvGrpSpPr/>
          <p:nvPr/>
        </p:nvGrpSpPr>
        <p:grpSpPr>
          <a:xfrm>
            <a:off x="2605705" y="6379788"/>
            <a:ext cx="128378" cy="276999"/>
            <a:chOff x="4091605" y="6375553"/>
            <a:chExt cx="128378" cy="276999"/>
          </a:xfrm>
        </p:grpSpPr>
        <p:cxnSp>
          <p:nvCxnSpPr>
            <p:cNvPr id="94" name="Straight Connector 93"/>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5"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20</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grpSp>
        <p:nvGrpSpPr>
          <p:cNvPr id="96" name="Group 95"/>
          <p:cNvGrpSpPr/>
          <p:nvPr/>
        </p:nvGrpSpPr>
        <p:grpSpPr>
          <a:xfrm>
            <a:off x="5306572" y="4000656"/>
            <a:ext cx="128378" cy="276999"/>
            <a:chOff x="4091605" y="6375553"/>
            <a:chExt cx="128378" cy="276999"/>
          </a:xfrm>
        </p:grpSpPr>
        <p:cxnSp>
          <p:nvCxnSpPr>
            <p:cNvPr id="97" name="Straight Connector 96"/>
            <p:cNvCxnSpPr/>
            <p:nvPr/>
          </p:nvCxnSpPr>
          <p:spPr bwMode="auto">
            <a:xfrm flipV="1">
              <a:off x="4098926" y="6509805"/>
              <a:ext cx="113531" cy="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8" name="Text Box 31"/>
            <p:cNvSpPr txBox="1">
              <a:spLocks noChangeArrowheads="1"/>
            </p:cNvSpPr>
            <p:nvPr/>
          </p:nvSpPr>
          <p:spPr bwMode="auto">
            <a:xfrm>
              <a:off x="4091605" y="6375553"/>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tabLst>
                  <a:tab pos="703263" algn="l"/>
                </a:tabLst>
              </a:pPr>
              <a:r>
                <a:rPr lang="en-US" sz="900" dirty="0" smtClean="0">
                  <a:solidFill>
                    <a:srgbClr val="000000"/>
                  </a:solidFill>
                  <a:latin typeface="Arial" charset="0"/>
                </a:rPr>
                <a:t>20</a:t>
              </a:r>
            </a:p>
            <a:p>
              <a:pPr algn="ctr" eaLnBrk="0" fontAlgn="base" hangingPunct="0">
                <a:spcBef>
                  <a:spcPct val="0"/>
                </a:spcBef>
                <a:spcAft>
                  <a:spcPct val="0"/>
                </a:spcAft>
                <a:tabLst>
                  <a:tab pos="703263" algn="l"/>
                </a:tabLst>
              </a:pPr>
              <a:r>
                <a:rPr lang="en-US" sz="900" dirty="0" smtClean="0">
                  <a:solidFill>
                    <a:srgbClr val="000000"/>
                  </a:solidFill>
                  <a:latin typeface="Arial" charset="0"/>
                </a:rPr>
                <a:t>64</a:t>
              </a:r>
              <a:endParaRPr lang="en-US" sz="900" dirty="0">
                <a:solidFill>
                  <a:srgbClr val="000000"/>
                </a:solidFill>
                <a:latin typeface="Arial" charset="0"/>
              </a:endParaRPr>
            </a:p>
          </p:txBody>
        </p:sp>
      </p:grpSp>
    </p:spTree>
    <p:extLst>
      <p:ext uri="{BB962C8B-B14F-4D97-AF65-F5344CB8AC3E}">
        <p14:creationId xmlns:p14="http://schemas.microsoft.com/office/powerpoint/2010/main" val="23379039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9.15 The environment affects many characters</a:t>
            </a:r>
          </a:p>
        </p:txBody>
      </p:sp>
      <p:sp>
        <p:nvSpPr>
          <p:cNvPr id="3" name="Content Placeholder 2"/>
          <p:cNvSpPr>
            <a:spLocks noGrp="1"/>
          </p:cNvSpPr>
          <p:nvPr>
            <p:ph idx="1"/>
          </p:nvPr>
        </p:nvSpPr>
        <p:spPr/>
        <p:txBody>
          <a:bodyPr/>
          <a:lstStyle/>
          <a:p>
            <a:r>
              <a:rPr lang="en-US" sz="2400" dirty="0"/>
              <a:t>Many characters result from a combination of heredity and the environment. </a:t>
            </a:r>
          </a:p>
          <a:p>
            <a:pPr lvl="1"/>
            <a:r>
              <a:rPr lang="en-US" sz="2400" dirty="0"/>
              <a:t>skin color is affected by exposure to sunlight </a:t>
            </a:r>
          </a:p>
          <a:p>
            <a:pPr lvl="1"/>
            <a:r>
              <a:rPr lang="en-US" sz="2400" dirty="0"/>
              <a:t>heart disease and cancer are influenced by genes and the environment</a:t>
            </a:r>
            <a:r>
              <a:rPr lang="en-US" sz="2400" dirty="0" smtClean="0"/>
              <a:t>.</a:t>
            </a:r>
          </a:p>
          <a:p>
            <a:pPr lvl="1"/>
            <a:endParaRPr lang="en-US" sz="2400" dirty="0"/>
          </a:p>
          <a:p>
            <a:r>
              <a:rPr lang="en-US" sz="2400" dirty="0"/>
              <a:t>Identical twins show that a person’s traits are the results of</a:t>
            </a:r>
          </a:p>
          <a:p>
            <a:pPr lvl="1"/>
            <a:r>
              <a:rPr lang="en-US" sz="2400" dirty="0" smtClean="0"/>
              <a:t>genetics</a:t>
            </a:r>
            <a:endParaRPr lang="en-US" sz="2400" dirty="0"/>
          </a:p>
          <a:p>
            <a:pPr lvl="1"/>
            <a:r>
              <a:rPr lang="en-US" sz="2400" dirty="0"/>
              <a:t>the environment</a:t>
            </a:r>
            <a:r>
              <a:rPr lang="en-US" sz="2400" dirty="0" smtClean="0"/>
              <a:t>.</a:t>
            </a:r>
            <a:endParaRPr lang="en-US" sz="24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955769206"/>
      </p:ext>
    </p:extLst>
  </p:cSld>
  <p:clrMapOvr>
    <a:masterClrMapping/>
  </p:clrMapOvr>
</p:sld>
</file>

<file path=ppt/theme/theme1.xml><?xml version="1.0" encoding="utf-8"?>
<a:theme xmlns:a="http://schemas.openxmlformats.org/drawingml/2006/main" name="1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654</TotalTime>
  <Words>2915</Words>
  <Application>Microsoft Office PowerPoint</Application>
  <PresentationFormat>On-screen Show (4:3)</PresentationFormat>
  <Paragraphs>417</Paragraphs>
  <Slides>18</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18</vt:i4>
      </vt:variant>
    </vt:vector>
  </HeadingPairs>
  <TitlesOfParts>
    <vt:vector size="29" baseType="lpstr">
      <vt:lpstr>ＭＳ Ｐゴシック</vt:lpstr>
      <vt:lpstr>Arial</vt:lpstr>
      <vt:lpstr>Calibri</vt:lpstr>
      <vt:lpstr>Symbol</vt:lpstr>
      <vt:lpstr>Symbol Std</vt:lpstr>
      <vt:lpstr>Times</vt:lpstr>
      <vt:lpstr>Times New Roman</vt:lpstr>
      <vt:lpstr>19_Blank</vt:lpstr>
      <vt:lpstr>23_Blank</vt:lpstr>
      <vt:lpstr>25_Blank</vt:lpstr>
      <vt:lpstr>Office Theme</vt:lpstr>
      <vt:lpstr>PowerPoint Presentation</vt:lpstr>
      <vt:lpstr>9.9 CONNECTION: Many inherited traits in humans are controlled by a single gene</vt:lpstr>
      <vt:lpstr>Figure 9.9a-0</vt:lpstr>
      <vt:lpstr>Table 9.9</vt:lpstr>
      <vt:lpstr>9.13 A single gene may affect many phenotypic characters</vt:lpstr>
      <vt:lpstr>Figure 9.13b</vt:lpstr>
      <vt:lpstr>9.14 A single character may be influenced by many genes</vt:lpstr>
      <vt:lpstr>Figure 9.14-0</vt:lpstr>
      <vt:lpstr>9.15 The environment affects many characters</vt:lpstr>
      <vt:lpstr>9.5 The law of independent assortment is revealed by tracking two characters at once</vt:lpstr>
      <vt:lpstr>Figure 9.5a-0</vt:lpstr>
      <vt:lpstr>9.5 The law of independent assortment is revealed by tracking two characters at once</vt:lpstr>
      <vt:lpstr>9.5 The law of independent assortment is revealed by tracking two characters at once</vt:lpstr>
      <vt:lpstr>Figure 9.5b-0</vt:lpstr>
      <vt:lpstr>PowerPoint Presentation</vt:lpstr>
      <vt:lpstr>Answer in Notebooks: </vt:lpstr>
      <vt:lpstr>9.16 Chromosome behavior accounts for Mendel’s laws</vt:lpstr>
      <vt:lpstr>Figure 9.16-1-3</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50</cp:revision>
  <dcterms:created xsi:type="dcterms:W3CDTF">2014-01-02T15:44:28Z</dcterms:created>
  <dcterms:modified xsi:type="dcterms:W3CDTF">2017-01-06T14:20:58Z</dcterms:modified>
</cp:coreProperties>
</file>