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99FF33"/>
              </a:solidFill>
              <a:prstDash val="solid"/>
              <a:round/>
            </a:ln>
          </a:left>
          <a:right>
            <a:ln w="12700" cap="flat">
              <a:solidFill>
                <a:srgbClr val="99FF33"/>
              </a:solidFill>
              <a:prstDash val="solid"/>
              <a:round/>
            </a:ln>
          </a:right>
          <a:top>
            <a:ln w="12700" cap="flat">
              <a:solidFill>
                <a:srgbClr val="99FF33"/>
              </a:solidFill>
              <a:prstDash val="solid"/>
              <a:round/>
            </a:ln>
          </a:top>
          <a:bottom>
            <a:ln w="12700" cap="flat">
              <a:solidFill>
                <a:srgbClr val="99FF33"/>
              </a:solidFill>
              <a:prstDash val="solid"/>
              <a:round/>
            </a:ln>
          </a:bottom>
          <a:insideH>
            <a:ln w="12700" cap="flat">
              <a:solidFill>
                <a:srgbClr val="99FF33"/>
              </a:solidFill>
              <a:prstDash val="solid"/>
              <a:round/>
            </a:ln>
          </a:insideH>
          <a:insideV>
            <a:ln w="12700" cap="flat">
              <a:solidFill>
                <a:srgbClr val="99FF33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99FF33"/>
        </a:fontRef>
        <a:srgbClr val="99FF33"/>
      </a:tcTxStyle>
      <a:tcStyle>
        <a:tcBdr>
          <a:left>
            <a:ln w="12700" cap="flat">
              <a:solidFill>
                <a:srgbClr val="99FF33"/>
              </a:solidFill>
              <a:prstDash val="solid"/>
              <a:round/>
            </a:ln>
          </a:left>
          <a:right>
            <a:ln w="12700" cap="flat">
              <a:solidFill>
                <a:srgbClr val="99FF33"/>
              </a:solidFill>
              <a:prstDash val="solid"/>
              <a:round/>
            </a:ln>
          </a:right>
          <a:top>
            <a:ln w="12700" cap="flat">
              <a:solidFill>
                <a:srgbClr val="99FF33"/>
              </a:solidFill>
              <a:prstDash val="solid"/>
              <a:round/>
            </a:ln>
          </a:top>
          <a:bottom>
            <a:ln w="12700" cap="flat">
              <a:solidFill>
                <a:srgbClr val="99FF33"/>
              </a:solidFill>
              <a:prstDash val="solid"/>
              <a:round/>
            </a:ln>
          </a:bottom>
          <a:insideH>
            <a:ln w="12700" cap="flat">
              <a:solidFill>
                <a:srgbClr val="99FF33"/>
              </a:solidFill>
              <a:prstDash val="solid"/>
              <a:round/>
            </a:ln>
          </a:insideH>
          <a:insideV>
            <a:ln w="12700" cap="flat">
              <a:solidFill>
                <a:srgbClr val="99FF33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99FF33"/>
        </a:fontRef>
        <a:srgbClr val="99FF33"/>
      </a:tcTxStyle>
      <a:tcStyle>
        <a:tcBdr>
          <a:left>
            <a:ln w="12700" cap="flat">
              <a:solidFill>
                <a:srgbClr val="99FF33"/>
              </a:solidFill>
              <a:prstDash val="solid"/>
              <a:round/>
            </a:ln>
          </a:left>
          <a:right>
            <a:ln w="12700" cap="flat">
              <a:solidFill>
                <a:srgbClr val="99FF33"/>
              </a:solidFill>
              <a:prstDash val="solid"/>
              <a:round/>
            </a:ln>
          </a:right>
          <a:top>
            <a:ln w="38100" cap="flat">
              <a:solidFill>
                <a:srgbClr val="99FF33"/>
              </a:solidFill>
              <a:prstDash val="solid"/>
              <a:round/>
            </a:ln>
          </a:top>
          <a:bottom>
            <a:ln w="12700" cap="flat">
              <a:solidFill>
                <a:srgbClr val="99FF33"/>
              </a:solidFill>
              <a:prstDash val="solid"/>
              <a:round/>
            </a:ln>
          </a:bottom>
          <a:insideH>
            <a:ln w="12700" cap="flat">
              <a:solidFill>
                <a:srgbClr val="99FF33"/>
              </a:solidFill>
              <a:prstDash val="solid"/>
              <a:round/>
            </a:ln>
          </a:insideH>
          <a:insideV>
            <a:ln w="12700" cap="flat">
              <a:solidFill>
                <a:srgbClr val="99FF33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99FF33"/>
        </a:fontRef>
        <a:srgbClr val="99FF33"/>
      </a:tcTxStyle>
      <a:tcStyle>
        <a:tcBdr>
          <a:left>
            <a:ln w="12700" cap="flat">
              <a:solidFill>
                <a:srgbClr val="99FF33"/>
              </a:solidFill>
              <a:prstDash val="solid"/>
              <a:round/>
            </a:ln>
          </a:left>
          <a:right>
            <a:ln w="12700" cap="flat">
              <a:solidFill>
                <a:srgbClr val="99FF33"/>
              </a:solidFill>
              <a:prstDash val="solid"/>
              <a:round/>
            </a:ln>
          </a:right>
          <a:top>
            <a:ln w="12700" cap="flat">
              <a:solidFill>
                <a:srgbClr val="99FF33"/>
              </a:solidFill>
              <a:prstDash val="solid"/>
              <a:round/>
            </a:ln>
          </a:top>
          <a:bottom>
            <a:ln w="38100" cap="flat">
              <a:solidFill>
                <a:srgbClr val="99FF33"/>
              </a:solidFill>
              <a:prstDash val="solid"/>
              <a:round/>
            </a:ln>
          </a:bottom>
          <a:insideH>
            <a:ln w="12700" cap="flat">
              <a:solidFill>
                <a:srgbClr val="99FF33"/>
              </a:solidFill>
              <a:prstDash val="solid"/>
              <a:round/>
            </a:ln>
          </a:insideH>
          <a:insideV>
            <a:ln w="12700" cap="flat">
              <a:solidFill>
                <a:srgbClr val="99FF33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99FF33"/>
              </a:solidFill>
              <a:prstDash val="solid"/>
              <a:round/>
            </a:ln>
          </a:left>
          <a:right>
            <a:ln w="12700" cap="flat">
              <a:solidFill>
                <a:srgbClr val="99FF33"/>
              </a:solidFill>
              <a:prstDash val="solid"/>
              <a:round/>
            </a:ln>
          </a:right>
          <a:top>
            <a:ln w="12700" cap="flat">
              <a:solidFill>
                <a:srgbClr val="99FF33"/>
              </a:solidFill>
              <a:prstDash val="solid"/>
              <a:round/>
            </a:ln>
          </a:top>
          <a:bottom>
            <a:ln w="12700" cap="flat">
              <a:solidFill>
                <a:srgbClr val="99FF33"/>
              </a:solidFill>
              <a:prstDash val="solid"/>
              <a:round/>
            </a:ln>
          </a:bottom>
          <a:insideH>
            <a:ln w="12700" cap="flat">
              <a:solidFill>
                <a:srgbClr val="99FF33"/>
              </a:solidFill>
              <a:prstDash val="solid"/>
              <a:round/>
            </a:ln>
          </a:insideH>
          <a:insideV>
            <a:ln w="12700" cap="flat">
              <a:solidFill>
                <a:srgbClr val="99FF33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99FF33"/>
        </a:fontRef>
        <a:srgbClr val="99FF33"/>
      </a:tcTxStyle>
      <a:tcStyle>
        <a:tcBdr>
          <a:left>
            <a:ln w="12700" cap="flat">
              <a:solidFill>
                <a:srgbClr val="99FF33"/>
              </a:solidFill>
              <a:prstDash val="solid"/>
              <a:round/>
            </a:ln>
          </a:left>
          <a:right>
            <a:ln w="12700" cap="flat">
              <a:solidFill>
                <a:srgbClr val="99FF33"/>
              </a:solidFill>
              <a:prstDash val="solid"/>
              <a:round/>
            </a:ln>
          </a:right>
          <a:top>
            <a:ln w="12700" cap="flat">
              <a:solidFill>
                <a:srgbClr val="99FF33"/>
              </a:solidFill>
              <a:prstDash val="solid"/>
              <a:round/>
            </a:ln>
          </a:top>
          <a:bottom>
            <a:ln w="12700" cap="flat">
              <a:solidFill>
                <a:srgbClr val="99FF33"/>
              </a:solidFill>
              <a:prstDash val="solid"/>
              <a:round/>
            </a:ln>
          </a:bottom>
          <a:insideH>
            <a:ln w="12700" cap="flat">
              <a:solidFill>
                <a:srgbClr val="99FF33"/>
              </a:solidFill>
              <a:prstDash val="solid"/>
              <a:round/>
            </a:ln>
          </a:insideH>
          <a:insideV>
            <a:ln w="12700" cap="flat">
              <a:solidFill>
                <a:srgbClr val="99FF33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99FF33"/>
        </a:fontRef>
        <a:srgbClr val="99FF33"/>
      </a:tcTxStyle>
      <a:tcStyle>
        <a:tcBdr>
          <a:left>
            <a:ln w="12700" cap="flat">
              <a:solidFill>
                <a:srgbClr val="99FF33"/>
              </a:solidFill>
              <a:prstDash val="solid"/>
              <a:round/>
            </a:ln>
          </a:left>
          <a:right>
            <a:ln w="12700" cap="flat">
              <a:solidFill>
                <a:srgbClr val="99FF33"/>
              </a:solidFill>
              <a:prstDash val="solid"/>
              <a:round/>
            </a:ln>
          </a:right>
          <a:top>
            <a:ln w="38100" cap="flat">
              <a:solidFill>
                <a:srgbClr val="99FF33"/>
              </a:solidFill>
              <a:prstDash val="solid"/>
              <a:round/>
            </a:ln>
          </a:top>
          <a:bottom>
            <a:ln w="12700" cap="flat">
              <a:solidFill>
                <a:srgbClr val="99FF33"/>
              </a:solidFill>
              <a:prstDash val="solid"/>
              <a:round/>
            </a:ln>
          </a:bottom>
          <a:insideH>
            <a:ln w="12700" cap="flat">
              <a:solidFill>
                <a:srgbClr val="99FF33"/>
              </a:solidFill>
              <a:prstDash val="solid"/>
              <a:round/>
            </a:ln>
          </a:insideH>
          <a:insideV>
            <a:ln w="12700" cap="flat">
              <a:solidFill>
                <a:srgbClr val="99FF33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99FF33"/>
        </a:fontRef>
        <a:srgbClr val="99FF33"/>
      </a:tcTxStyle>
      <a:tcStyle>
        <a:tcBdr>
          <a:left>
            <a:ln w="12700" cap="flat">
              <a:solidFill>
                <a:srgbClr val="99FF33"/>
              </a:solidFill>
              <a:prstDash val="solid"/>
              <a:round/>
            </a:ln>
          </a:left>
          <a:right>
            <a:ln w="12700" cap="flat">
              <a:solidFill>
                <a:srgbClr val="99FF33"/>
              </a:solidFill>
              <a:prstDash val="solid"/>
              <a:round/>
            </a:ln>
          </a:right>
          <a:top>
            <a:ln w="12700" cap="flat">
              <a:solidFill>
                <a:srgbClr val="99FF33"/>
              </a:solidFill>
              <a:prstDash val="solid"/>
              <a:round/>
            </a:ln>
          </a:top>
          <a:bottom>
            <a:ln w="38100" cap="flat">
              <a:solidFill>
                <a:srgbClr val="99FF33"/>
              </a:solidFill>
              <a:prstDash val="solid"/>
              <a:round/>
            </a:ln>
          </a:bottom>
          <a:insideH>
            <a:ln w="12700" cap="flat">
              <a:solidFill>
                <a:srgbClr val="99FF33"/>
              </a:solidFill>
              <a:prstDash val="solid"/>
              <a:round/>
            </a:ln>
          </a:insideH>
          <a:insideV>
            <a:ln w="12700" cap="flat">
              <a:solidFill>
                <a:srgbClr val="99FF33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99FF33"/>
              </a:solidFill>
              <a:prstDash val="solid"/>
              <a:round/>
            </a:ln>
          </a:left>
          <a:right>
            <a:ln w="12700" cap="flat">
              <a:solidFill>
                <a:srgbClr val="99FF33"/>
              </a:solidFill>
              <a:prstDash val="solid"/>
              <a:round/>
            </a:ln>
          </a:right>
          <a:top>
            <a:ln w="12700" cap="flat">
              <a:solidFill>
                <a:srgbClr val="99FF33"/>
              </a:solidFill>
              <a:prstDash val="solid"/>
              <a:round/>
            </a:ln>
          </a:top>
          <a:bottom>
            <a:ln w="12700" cap="flat">
              <a:solidFill>
                <a:srgbClr val="99FF33"/>
              </a:solidFill>
              <a:prstDash val="solid"/>
              <a:round/>
            </a:ln>
          </a:bottom>
          <a:insideH>
            <a:ln w="12700" cap="flat">
              <a:solidFill>
                <a:srgbClr val="99FF33"/>
              </a:solidFill>
              <a:prstDash val="solid"/>
              <a:round/>
            </a:ln>
          </a:insideH>
          <a:insideV>
            <a:ln w="12700" cap="flat">
              <a:solidFill>
                <a:srgbClr val="99FF33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99FF33"/>
        </a:fontRef>
        <a:srgbClr val="99FF33"/>
      </a:tcTxStyle>
      <a:tcStyle>
        <a:tcBdr>
          <a:left>
            <a:ln w="12700" cap="flat">
              <a:solidFill>
                <a:srgbClr val="99FF33"/>
              </a:solidFill>
              <a:prstDash val="solid"/>
              <a:round/>
            </a:ln>
          </a:left>
          <a:right>
            <a:ln w="12700" cap="flat">
              <a:solidFill>
                <a:srgbClr val="99FF33"/>
              </a:solidFill>
              <a:prstDash val="solid"/>
              <a:round/>
            </a:ln>
          </a:right>
          <a:top>
            <a:ln w="12700" cap="flat">
              <a:solidFill>
                <a:srgbClr val="99FF33"/>
              </a:solidFill>
              <a:prstDash val="solid"/>
              <a:round/>
            </a:ln>
          </a:top>
          <a:bottom>
            <a:ln w="12700" cap="flat">
              <a:solidFill>
                <a:srgbClr val="99FF33"/>
              </a:solidFill>
              <a:prstDash val="solid"/>
              <a:round/>
            </a:ln>
          </a:bottom>
          <a:insideH>
            <a:ln w="12700" cap="flat">
              <a:solidFill>
                <a:srgbClr val="99FF33"/>
              </a:solidFill>
              <a:prstDash val="solid"/>
              <a:round/>
            </a:ln>
          </a:insideH>
          <a:insideV>
            <a:ln w="12700" cap="flat">
              <a:solidFill>
                <a:srgbClr val="99FF33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99FF33"/>
        </a:fontRef>
        <a:srgbClr val="99FF33"/>
      </a:tcTxStyle>
      <a:tcStyle>
        <a:tcBdr>
          <a:left>
            <a:ln w="12700" cap="flat">
              <a:solidFill>
                <a:srgbClr val="99FF33"/>
              </a:solidFill>
              <a:prstDash val="solid"/>
              <a:round/>
            </a:ln>
          </a:left>
          <a:right>
            <a:ln w="12700" cap="flat">
              <a:solidFill>
                <a:srgbClr val="99FF33"/>
              </a:solidFill>
              <a:prstDash val="solid"/>
              <a:round/>
            </a:ln>
          </a:right>
          <a:top>
            <a:ln w="38100" cap="flat">
              <a:solidFill>
                <a:srgbClr val="99FF33"/>
              </a:solidFill>
              <a:prstDash val="solid"/>
              <a:round/>
            </a:ln>
          </a:top>
          <a:bottom>
            <a:ln w="12700" cap="flat">
              <a:solidFill>
                <a:srgbClr val="99FF33"/>
              </a:solidFill>
              <a:prstDash val="solid"/>
              <a:round/>
            </a:ln>
          </a:bottom>
          <a:insideH>
            <a:ln w="12700" cap="flat">
              <a:solidFill>
                <a:srgbClr val="99FF33"/>
              </a:solidFill>
              <a:prstDash val="solid"/>
              <a:round/>
            </a:ln>
          </a:insideH>
          <a:insideV>
            <a:ln w="12700" cap="flat">
              <a:solidFill>
                <a:srgbClr val="99FF33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99FF33"/>
        </a:fontRef>
        <a:srgbClr val="99FF33"/>
      </a:tcTxStyle>
      <a:tcStyle>
        <a:tcBdr>
          <a:left>
            <a:ln w="12700" cap="flat">
              <a:solidFill>
                <a:srgbClr val="99FF33"/>
              </a:solidFill>
              <a:prstDash val="solid"/>
              <a:round/>
            </a:ln>
          </a:left>
          <a:right>
            <a:ln w="12700" cap="flat">
              <a:solidFill>
                <a:srgbClr val="99FF33"/>
              </a:solidFill>
              <a:prstDash val="solid"/>
              <a:round/>
            </a:ln>
          </a:right>
          <a:top>
            <a:ln w="12700" cap="flat">
              <a:solidFill>
                <a:srgbClr val="99FF33"/>
              </a:solidFill>
              <a:prstDash val="solid"/>
              <a:round/>
            </a:ln>
          </a:top>
          <a:bottom>
            <a:ln w="38100" cap="flat">
              <a:solidFill>
                <a:srgbClr val="99FF33"/>
              </a:solidFill>
              <a:prstDash val="solid"/>
              <a:round/>
            </a:ln>
          </a:bottom>
          <a:insideH>
            <a:ln w="12700" cap="flat">
              <a:solidFill>
                <a:srgbClr val="99FF33"/>
              </a:solidFill>
              <a:prstDash val="solid"/>
              <a:round/>
            </a:ln>
          </a:insideH>
          <a:insideV>
            <a:ln w="12700" cap="flat">
              <a:solidFill>
                <a:srgbClr val="99FF33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99FF33"/>
          </a:solidFill>
        </a:fill>
      </a:tcStyle>
    </a:band2H>
    <a:firstCol>
      <a:tcTxStyle b="on" i="off">
        <a:fontRef idx="minor">
          <a:srgbClr val="99FF33"/>
        </a:fontRef>
        <a:srgbClr val="99FF3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9FF33"/>
          </a:solidFill>
        </a:fill>
      </a:tcStyle>
    </a:lastRow>
    <a:firstRow>
      <a:tcTxStyle b="on" i="off">
        <a:fontRef idx="minor">
          <a:srgbClr val="99FF33"/>
        </a:fontRef>
        <a:srgbClr val="99FF3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99FF33"/>
              </a:solidFill>
              <a:prstDash val="solid"/>
              <a:round/>
            </a:ln>
          </a:left>
          <a:right>
            <a:ln w="12700" cap="flat">
              <a:solidFill>
                <a:srgbClr val="99FF33"/>
              </a:solidFill>
              <a:prstDash val="solid"/>
              <a:round/>
            </a:ln>
          </a:right>
          <a:top>
            <a:ln w="12700" cap="flat">
              <a:solidFill>
                <a:srgbClr val="99FF33"/>
              </a:solidFill>
              <a:prstDash val="solid"/>
              <a:round/>
            </a:ln>
          </a:top>
          <a:bottom>
            <a:ln w="12700" cap="flat">
              <a:solidFill>
                <a:srgbClr val="99FF33"/>
              </a:solidFill>
              <a:prstDash val="solid"/>
              <a:round/>
            </a:ln>
          </a:bottom>
          <a:insideH>
            <a:ln w="12700" cap="flat">
              <a:solidFill>
                <a:srgbClr val="99FF33"/>
              </a:solidFill>
              <a:prstDash val="solid"/>
              <a:round/>
            </a:ln>
          </a:insideH>
          <a:insideV>
            <a:ln w="12700" cap="flat">
              <a:solidFill>
                <a:srgbClr val="99FF33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99FF33"/>
        </a:fontRef>
        <a:srgbClr val="99FF33"/>
      </a:tcTxStyle>
      <a:tcStyle>
        <a:tcBdr>
          <a:left>
            <a:ln w="12700" cap="flat">
              <a:solidFill>
                <a:srgbClr val="99FF33"/>
              </a:solidFill>
              <a:prstDash val="solid"/>
              <a:round/>
            </a:ln>
          </a:left>
          <a:right>
            <a:ln w="12700" cap="flat">
              <a:solidFill>
                <a:srgbClr val="99FF33"/>
              </a:solidFill>
              <a:prstDash val="solid"/>
              <a:round/>
            </a:ln>
          </a:right>
          <a:top>
            <a:ln w="12700" cap="flat">
              <a:solidFill>
                <a:srgbClr val="99FF33"/>
              </a:solidFill>
              <a:prstDash val="solid"/>
              <a:round/>
            </a:ln>
          </a:top>
          <a:bottom>
            <a:ln w="12700" cap="flat">
              <a:solidFill>
                <a:srgbClr val="99FF33"/>
              </a:solidFill>
              <a:prstDash val="solid"/>
              <a:round/>
            </a:ln>
          </a:bottom>
          <a:insideH>
            <a:ln w="12700" cap="flat">
              <a:solidFill>
                <a:srgbClr val="99FF33"/>
              </a:solidFill>
              <a:prstDash val="solid"/>
              <a:round/>
            </a:ln>
          </a:insideH>
          <a:insideV>
            <a:ln w="12700" cap="flat">
              <a:solidFill>
                <a:srgbClr val="99FF33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99FF33"/>
        </a:fontRef>
        <a:srgbClr val="99FF33"/>
      </a:tcTxStyle>
      <a:tcStyle>
        <a:tcBdr>
          <a:left>
            <a:ln w="12700" cap="flat">
              <a:solidFill>
                <a:srgbClr val="99FF33"/>
              </a:solidFill>
              <a:prstDash val="solid"/>
              <a:round/>
            </a:ln>
          </a:left>
          <a:right>
            <a:ln w="12700" cap="flat">
              <a:solidFill>
                <a:srgbClr val="99FF33"/>
              </a:solidFill>
              <a:prstDash val="solid"/>
              <a:round/>
            </a:ln>
          </a:right>
          <a:top>
            <a:ln w="38100" cap="flat">
              <a:solidFill>
                <a:srgbClr val="99FF33"/>
              </a:solidFill>
              <a:prstDash val="solid"/>
              <a:round/>
            </a:ln>
          </a:top>
          <a:bottom>
            <a:ln w="12700" cap="flat">
              <a:solidFill>
                <a:srgbClr val="99FF33"/>
              </a:solidFill>
              <a:prstDash val="solid"/>
              <a:round/>
            </a:ln>
          </a:bottom>
          <a:insideH>
            <a:ln w="12700" cap="flat">
              <a:solidFill>
                <a:srgbClr val="99FF33"/>
              </a:solidFill>
              <a:prstDash val="solid"/>
              <a:round/>
            </a:ln>
          </a:insideH>
          <a:insideV>
            <a:ln w="12700" cap="flat">
              <a:solidFill>
                <a:srgbClr val="99FF33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99FF33"/>
        </a:fontRef>
        <a:srgbClr val="99FF33"/>
      </a:tcTxStyle>
      <a:tcStyle>
        <a:tcBdr>
          <a:left>
            <a:ln w="12700" cap="flat">
              <a:solidFill>
                <a:srgbClr val="99FF33"/>
              </a:solidFill>
              <a:prstDash val="solid"/>
              <a:round/>
            </a:ln>
          </a:left>
          <a:right>
            <a:ln w="12700" cap="flat">
              <a:solidFill>
                <a:srgbClr val="99FF33"/>
              </a:solidFill>
              <a:prstDash val="solid"/>
              <a:round/>
            </a:ln>
          </a:right>
          <a:top>
            <a:ln w="12700" cap="flat">
              <a:solidFill>
                <a:srgbClr val="99FF33"/>
              </a:solidFill>
              <a:prstDash val="solid"/>
              <a:round/>
            </a:ln>
          </a:top>
          <a:bottom>
            <a:ln w="38100" cap="flat">
              <a:solidFill>
                <a:srgbClr val="99FF33"/>
              </a:solidFill>
              <a:prstDash val="solid"/>
              <a:round/>
            </a:ln>
          </a:bottom>
          <a:insideH>
            <a:ln w="12700" cap="flat">
              <a:solidFill>
                <a:srgbClr val="99FF33"/>
              </a:solidFill>
              <a:prstDash val="solid"/>
              <a:round/>
            </a:ln>
          </a:insideH>
          <a:insideV>
            <a:ln w="12700" cap="flat">
              <a:solidFill>
                <a:srgbClr val="99FF33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2130721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xmlns:p14="http://schemas.microsoft.com/office/powerpoint/2010/main"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hapter 3: Introduction to Chemistry 3-3 Interactions of Matter"/>
          <p:cNvSpPr txBox="1">
            <a:spLocks noGrp="1"/>
          </p:cNvSpPr>
          <p:nvPr>
            <p:ph type="title" idx="4294967295"/>
          </p:nvPr>
        </p:nvSpPr>
        <p:spPr>
          <a:xfrm>
            <a:off x="762000" y="38100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800" b="1"/>
            </a:pPr>
            <a:r>
              <a:t>Chapter 3: Introduction to Chemistry</a:t>
            </a:r>
            <a:br/>
            <a:r>
              <a:rPr sz="2400"/>
              <a:t>3-3 Interactions of Matter</a:t>
            </a:r>
          </a:p>
        </p:txBody>
      </p:sp>
      <p:sp>
        <p:nvSpPr>
          <p:cNvPr id="21" name="1. Chemical bonding is the combining of  atoms according to certain rules.…"/>
          <p:cNvSpPr txBox="1">
            <a:spLocks noGrp="1"/>
          </p:cNvSpPr>
          <p:nvPr>
            <p:ph type="body" idx="4294967295"/>
          </p:nvPr>
        </p:nvSpPr>
        <p:spPr>
          <a:xfrm>
            <a:off x="-1" y="1905000"/>
            <a:ext cx="9144002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SzTx/>
              <a:buNone/>
            </a:pPr>
            <a:r>
              <a:t>1. </a:t>
            </a:r>
            <a:r>
              <a:rPr b="1"/>
              <a:t>Chemical bonding</a:t>
            </a:r>
            <a:r>
              <a:t> is the combining of 	atoms according to certain rules.</a:t>
            </a:r>
          </a:p>
          <a:p>
            <a:pPr marL="0" indent="0">
              <a:buSzTx/>
              <a:buNone/>
            </a:pPr>
            <a:r>
              <a:t>	Atoms do this to </a:t>
            </a:r>
            <a:r>
              <a:rPr b="1"/>
              <a:t>achieve stability</a:t>
            </a:r>
            <a:r>
              <a:t>.</a:t>
            </a:r>
          </a:p>
          <a:p>
            <a:pPr marL="0" indent="0">
              <a:buSzTx/>
              <a:buNone/>
            </a:pPr>
            <a:endParaRPr/>
          </a:p>
          <a:p>
            <a:pPr marL="0" indent="0">
              <a:buSzTx/>
              <a:buNone/>
            </a:pPr>
            <a:r>
              <a:t>2. What determines how chemical bonds are 	formed? </a:t>
            </a:r>
          </a:p>
          <a:p>
            <a:pPr marL="0" indent="0">
              <a:buSzTx/>
              <a:buNone/>
            </a:pPr>
            <a:r>
              <a:t>	The </a:t>
            </a:r>
            <a:r>
              <a:rPr b="1"/>
              <a:t>number of electrons</a:t>
            </a:r>
            <a:r>
              <a:t> in the outer 	electron shell</a:t>
            </a:r>
            <a:r>
              <a:rPr b="1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 build="p" animBg="1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12.   If a reaction releases energy, it is…"/>
          <p:cNvSpPr txBox="1">
            <a:spLocks noGrp="1"/>
          </p:cNvSpPr>
          <p:nvPr>
            <p:ph type="body" idx="4294967295"/>
          </p:nvPr>
        </p:nvSpPr>
        <p:spPr>
          <a:xfrm>
            <a:off x="152400" y="1600200"/>
            <a:ext cx="85344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har char="•"/>
            </a:pPr>
            <a:r>
              <a:t>12.	  If a reaction </a:t>
            </a:r>
            <a:r>
              <a:rPr b="1"/>
              <a:t>releases</a:t>
            </a:r>
            <a:r>
              <a:t> energy, it is </a:t>
            </a:r>
          </a:p>
          <a:p>
            <a:pPr>
              <a:buSzTx/>
              <a:buNone/>
            </a:pPr>
            <a:r>
              <a:t>	</a:t>
            </a:r>
            <a:r>
              <a:rPr b="1" u="sng"/>
              <a:t>catabolic &amp; exothermic &amp; spontaneous</a:t>
            </a:r>
            <a:r>
              <a:t>.</a:t>
            </a:r>
          </a:p>
          <a:p>
            <a:pPr>
              <a:buSzTx/>
              <a:buNone/>
            </a:pPr>
            <a:endParaRPr/>
          </a:p>
          <a:p>
            <a:pPr>
              <a:buSzTx/>
              <a:buNone/>
            </a:pPr>
            <a:r>
              <a:t>		 If a reaction </a:t>
            </a:r>
            <a:r>
              <a:rPr b="1"/>
              <a:t>absorbs</a:t>
            </a:r>
            <a:r>
              <a:t> energy, it is </a:t>
            </a:r>
          </a:p>
          <a:p>
            <a:pPr>
              <a:buSzTx/>
              <a:buNone/>
            </a:pPr>
            <a:r>
              <a:t>	</a:t>
            </a:r>
            <a:r>
              <a:rPr b="1" u="sng"/>
              <a:t>anabolic &amp; endothermic &amp; nonspontaneous</a:t>
            </a:r>
            <a:r>
              <a:t>.</a:t>
            </a:r>
          </a:p>
        </p:txBody>
      </p:sp>
      <p:sp>
        <p:nvSpPr>
          <p:cNvPr id="120" name="Chapter 3: Introduction to Chemistry 3-4 Chemical Reactions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800" b="1"/>
            </a:pPr>
            <a:r>
              <a:t>Chapter 3: Introduction to Chemistry</a:t>
            </a:r>
            <a:br/>
            <a:r>
              <a:rPr sz="2400"/>
              <a:t>3-4 Chemical Reactions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0"/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1" build="p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hapter 3: Introduction to Chemistry 3-4 Chemical Reactions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800" b="1"/>
            </a:pPr>
            <a:r>
              <a:t>Chapter 3: Introduction to Chemistry</a:t>
            </a:r>
            <a:br/>
            <a:r>
              <a:rPr sz="2400"/>
              <a:t>3-4 Chemical Reactions</a:t>
            </a:r>
          </a:p>
        </p:txBody>
      </p:sp>
      <p:sp>
        <p:nvSpPr>
          <p:cNvPr id="123" name="13.  In our cells, the sugar glucose is broken down and energy is released.  This is a catabolic process.  Write the summary reaction of this oxidation process and indicate the reactants and the products…"/>
          <p:cNvSpPr txBox="1">
            <a:spLocks noGrp="1"/>
          </p:cNvSpPr>
          <p:nvPr>
            <p:ph type="body" idx="4294967295"/>
          </p:nvPr>
        </p:nvSpPr>
        <p:spPr>
          <a:xfrm>
            <a:off x="-1" y="1295400"/>
            <a:ext cx="914400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33425" indent="-733425">
              <a:buSzTx/>
              <a:buNone/>
            </a:pPr>
            <a:r>
              <a:t>13.  In our cells, the sugar </a:t>
            </a:r>
            <a:r>
              <a:rPr b="1"/>
              <a:t>glucose</a:t>
            </a:r>
            <a:r>
              <a:t> is broken down and energy is released.  This is a </a:t>
            </a:r>
            <a:r>
              <a:rPr b="1"/>
              <a:t>catabolic process</a:t>
            </a:r>
            <a:r>
              <a:t>.  Write the summary reaction of this oxidation process and indicate the </a:t>
            </a:r>
            <a:r>
              <a:rPr b="1"/>
              <a:t>reactants</a:t>
            </a:r>
            <a:r>
              <a:t> and the </a:t>
            </a:r>
            <a:r>
              <a:rPr b="1"/>
              <a:t>products</a:t>
            </a:r>
            <a:r>
              <a:t> </a:t>
            </a:r>
          </a:p>
          <a:p>
            <a:pPr marL="733425" indent="-733425">
              <a:buSzTx/>
              <a:buNone/>
            </a:pPr>
            <a:endParaRPr/>
          </a:p>
          <a:p>
            <a:pPr marL="733425" indent="-733425">
              <a:buSzTx/>
              <a:buNone/>
            </a:pPr>
            <a:r>
              <a:t> C</a:t>
            </a:r>
            <a:r>
              <a:rPr sz="2400" baseline="-25000"/>
              <a:t>6</a:t>
            </a:r>
            <a:r>
              <a:t>H</a:t>
            </a:r>
            <a:r>
              <a:rPr sz="2400" baseline="-25000"/>
              <a:t>12</a:t>
            </a:r>
            <a:r>
              <a:t>O</a:t>
            </a:r>
            <a:r>
              <a:rPr sz="2400" baseline="-25000"/>
              <a:t>6</a:t>
            </a:r>
            <a:r>
              <a:t>  +  O</a:t>
            </a:r>
            <a:r>
              <a:rPr sz="2400" baseline="-25000"/>
              <a:t>2</a:t>
            </a:r>
            <a:r>
              <a:t>  		CO</a:t>
            </a:r>
            <a:r>
              <a:rPr sz="2400" baseline="-25000"/>
              <a:t>2</a:t>
            </a:r>
            <a:r>
              <a:t>  +  H</a:t>
            </a:r>
            <a:r>
              <a:rPr sz="2400" baseline="-25000"/>
              <a:t>2</a:t>
            </a:r>
            <a:r>
              <a:t>0  +  energy</a:t>
            </a:r>
          </a:p>
          <a:p>
            <a:pPr marL="733425" indent="-733425">
              <a:buSzTx/>
              <a:buNone/>
              <a:defRPr b="1"/>
            </a:pPr>
            <a:r>
              <a:t>	</a:t>
            </a:r>
          </a:p>
        </p:txBody>
      </p:sp>
      <p:sp>
        <p:nvSpPr>
          <p:cNvPr id="124" name="Line"/>
          <p:cNvSpPr/>
          <p:nvPr/>
        </p:nvSpPr>
        <p:spPr>
          <a:xfrm>
            <a:off x="3124200" y="4724400"/>
            <a:ext cx="1219200" cy="0"/>
          </a:xfrm>
          <a:prstGeom prst="line">
            <a:avLst/>
          </a:prstGeom>
          <a:ln w="28575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hapter 3: Introduction to Chemistry 3-4 Chemical Reactions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800" b="1"/>
            </a:pPr>
            <a:r>
              <a:t>Chapter 3: Introduction to Chemistry</a:t>
            </a:r>
            <a:br/>
            <a:r>
              <a:rPr sz="2400"/>
              <a:t>3-4 Chemical Reactions</a:t>
            </a:r>
          </a:p>
        </p:txBody>
      </p:sp>
      <p:sp>
        <p:nvSpPr>
          <p:cNvPr id="127" name="13.  In our cells, the sugar glucose is broken down and energy is released. This is a catabolic process. Write the summary reaction of this oxidation process and indicate the reactants and the products…"/>
          <p:cNvSpPr txBox="1">
            <a:spLocks noGrp="1"/>
          </p:cNvSpPr>
          <p:nvPr>
            <p:ph type="body" idx="4294967295"/>
          </p:nvPr>
        </p:nvSpPr>
        <p:spPr>
          <a:xfrm>
            <a:off x="-1" y="1295400"/>
            <a:ext cx="9144002" cy="5029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33425" indent="-733425">
              <a:buSzTx/>
              <a:buNone/>
              <a:defRPr>
                <a:solidFill>
                  <a:srgbClr val="808080"/>
                </a:solidFill>
              </a:defRPr>
            </a:pPr>
            <a:r>
              <a:t>13.  In our cells, the sugar </a:t>
            </a:r>
            <a:r>
              <a:rPr b="1"/>
              <a:t>glucose</a:t>
            </a:r>
            <a:r>
              <a:t> is broken down and energy is released. This is a </a:t>
            </a:r>
            <a:r>
              <a:rPr b="1"/>
              <a:t>catabolic process</a:t>
            </a:r>
            <a:r>
              <a:t>. Write the summary reaction of this oxidation process and indicate the </a:t>
            </a:r>
            <a:r>
              <a:rPr b="1"/>
              <a:t>reactants</a:t>
            </a:r>
            <a:r>
              <a:t> and the </a:t>
            </a:r>
            <a:r>
              <a:rPr b="1"/>
              <a:t>products</a:t>
            </a:r>
            <a:r>
              <a:rPr>
                <a:solidFill>
                  <a:srgbClr val="000000"/>
                </a:solidFill>
              </a:rPr>
              <a:t> </a:t>
            </a:r>
          </a:p>
          <a:p>
            <a:pPr marL="733425" indent="-733425">
              <a:buSzTx/>
              <a:buNone/>
            </a:pPr>
            <a:endParaRPr>
              <a:solidFill>
                <a:srgbClr val="000000"/>
              </a:solidFill>
            </a:endParaRPr>
          </a:p>
          <a:p>
            <a:pPr marL="733425" indent="-733425">
              <a:buSzTx/>
              <a:buNone/>
            </a:pPr>
            <a:r>
              <a:t> C</a:t>
            </a:r>
            <a:r>
              <a:rPr sz="2400" baseline="-25000"/>
              <a:t>6</a:t>
            </a:r>
            <a:r>
              <a:t>H</a:t>
            </a:r>
            <a:r>
              <a:rPr sz="2400" baseline="-25000"/>
              <a:t>12</a:t>
            </a:r>
            <a:r>
              <a:t>O</a:t>
            </a:r>
            <a:r>
              <a:rPr sz="2400" baseline="-25000"/>
              <a:t>6</a:t>
            </a:r>
            <a:r>
              <a:t>  + </a:t>
            </a:r>
            <a:r>
              <a:rPr b="1"/>
              <a:t> </a:t>
            </a:r>
            <a:r>
              <a:t>O</a:t>
            </a:r>
            <a:r>
              <a:rPr sz="2400" baseline="-25000"/>
              <a:t>2</a:t>
            </a:r>
            <a:r>
              <a:t>  		CO</a:t>
            </a:r>
            <a:r>
              <a:rPr sz="2400" baseline="-25000"/>
              <a:t>2</a:t>
            </a:r>
            <a:r>
              <a:t>  + </a:t>
            </a:r>
            <a:r>
              <a:rPr b="1"/>
              <a:t> </a:t>
            </a:r>
            <a:r>
              <a:t>H</a:t>
            </a:r>
            <a:r>
              <a:rPr sz="2400" baseline="-25000"/>
              <a:t>2</a:t>
            </a:r>
            <a:r>
              <a:t>0  +  energy</a:t>
            </a:r>
          </a:p>
          <a:p>
            <a:pPr marL="733425" indent="-733425">
              <a:buSzTx/>
              <a:buNone/>
              <a:defRPr b="1"/>
            </a:pPr>
            <a:r>
              <a:t>	Reactants	     yield		Products</a:t>
            </a:r>
          </a:p>
        </p:txBody>
      </p:sp>
      <p:sp>
        <p:nvSpPr>
          <p:cNvPr id="128" name="Line"/>
          <p:cNvSpPr/>
          <p:nvPr/>
        </p:nvSpPr>
        <p:spPr>
          <a:xfrm>
            <a:off x="3124200" y="4724400"/>
            <a:ext cx="1219200" cy="0"/>
          </a:xfrm>
          <a:prstGeom prst="line">
            <a:avLst/>
          </a:prstGeom>
          <a:ln w="28575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hapter 3: Introduction to Chemistry 3-4 Chemical Reactions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800" b="1"/>
            </a:pPr>
            <a:r>
              <a:t>Chapter 3: Introduction to Chemistry</a:t>
            </a:r>
            <a:br/>
            <a:r>
              <a:rPr sz="2400"/>
              <a:t>3-4 Chemical Reactions</a:t>
            </a:r>
          </a:p>
        </p:txBody>
      </p:sp>
      <p:sp>
        <p:nvSpPr>
          <p:cNvPr id="131" name="13.  In our cells, the sugar glucose is broken down and energy is released. This is a catabolic process. Write the summary reaction of this oxidation process and indicate the reactants and the products…"/>
          <p:cNvSpPr txBox="1">
            <a:spLocks noGrp="1"/>
          </p:cNvSpPr>
          <p:nvPr>
            <p:ph type="body" idx="4294967295"/>
          </p:nvPr>
        </p:nvSpPr>
        <p:spPr>
          <a:xfrm>
            <a:off x="-1" y="1295400"/>
            <a:ext cx="9144002" cy="48307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79450" indent="-679450">
              <a:buSzTx/>
              <a:buNone/>
              <a:defRPr>
                <a:solidFill>
                  <a:srgbClr val="808080"/>
                </a:solidFill>
              </a:defRPr>
            </a:pPr>
            <a:r>
              <a:t>13.  In our cells, the sugar </a:t>
            </a:r>
            <a:r>
              <a:rPr b="1"/>
              <a:t>glucose</a:t>
            </a:r>
            <a:r>
              <a:t> is broken down and energy is released. This is a </a:t>
            </a:r>
            <a:r>
              <a:rPr b="1"/>
              <a:t>catabolic process</a:t>
            </a:r>
            <a:r>
              <a:t>. Write the summary reaction of this oxidation process and indicate the </a:t>
            </a:r>
            <a:r>
              <a:rPr b="1"/>
              <a:t>reactants</a:t>
            </a:r>
            <a:r>
              <a:t> and the </a:t>
            </a:r>
            <a:r>
              <a:rPr b="1"/>
              <a:t>products</a:t>
            </a:r>
            <a:r>
              <a:rPr>
                <a:solidFill>
                  <a:srgbClr val="000000"/>
                </a:solidFill>
              </a:rPr>
              <a:t> </a:t>
            </a:r>
          </a:p>
          <a:p>
            <a:pPr marL="679450" indent="-679450">
              <a:buSzTx/>
              <a:buNone/>
            </a:pPr>
            <a:endParaRPr>
              <a:solidFill>
                <a:srgbClr val="000000"/>
              </a:solidFill>
            </a:endParaRPr>
          </a:p>
          <a:p>
            <a:pPr marL="679450" indent="-679450">
              <a:buSzTx/>
              <a:buNone/>
            </a:pPr>
            <a:r>
              <a:t> C</a:t>
            </a:r>
            <a:r>
              <a:rPr sz="2400" baseline="-25000"/>
              <a:t>6</a:t>
            </a:r>
            <a:r>
              <a:t>H</a:t>
            </a:r>
            <a:r>
              <a:rPr sz="2400" baseline="-25000"/>
              <a:t>12</a:t>
            </a:r>
            <a:r>
              <a:t>O</a:t>
            </a:r>
            <a:r>
              <a:rPr sz="2400" baseline="-25000"/>
              <a:t>6</a:t>
            </a:r>
            <a:r>
              <a:t>  + </a:t>
            </a:r>
            <a:r>
              <a:rPr b="1"/>
              <a:t>6</a:t>
            </a:r>
            <a:r>
              <a:t>O</a:t>
            </a:r>
            <a:r>
              <a:rPr sz="2400" baseline="-25000"/>
              <a:t>2</a:t>
            </a:r>
            <a:r>
              <a:t>  		</a:t>
            </a:r>
            <a:r>
              <a:rPr b="1"/>
              <a:t>6</a:t>
            </a:r>
            <a:r>
              <a:t>CO</a:t>
            </a:r>
            <a:r>
              <a:rPr sz="2400" baseline="-25000"/>
              <a:t>2</a:t>
            </a:r>
            <a:r>
              <a:t> + </a:t>
            </a:r>
            <a:r>
              <a:rPr b="1"/>
              <a:t>6</a:t>
            </a:r>
            <a:r>
              <a:t>H</a:t>
            </a:r>
            <a:r>
              <a:rPr sz="2400" baseline="-25000"/>
              <a:t>2</a:t>
            </a:r>
            <a:r>
              <a:t>0  +  energy</a:t>
            </a:r>
          </a:p>
          <a:p>
            <a:pPr marL="679450" indent="-679450">
              <a:buSzTx/>
              <a:buNone/>
              <a:defRPr b="1"/>
            </a:pPr>
            <a:r>
              <a:t>	</a:t>
            </a:r>
            <a:r>
              <a:rPr>
                <a:solidFill>
                  <a:srgbClr val="808080"/>
                </a:solidFill>
              </a:rPr>
              <a:t>Reactants	     yield		Products</a:t>
            </a:r>
          </a:p>
        </p:txBody>
      </p:sp>
      <p:sp>
        <p:nvSpPr>
          <p:cNvPr id="132" name="Line"/>
          <p:cNvSpPr/>
          <p:nvPr/>
        </p:nvSpPr>
        <p:spPr>
          <a:xfrm>
            <a:off x="3124200" y="4724400"/>
            <a:ext cx="1219200" cy="0"/>
          </a:xfrm>
          <a:prstGeom prst="line">
            <a:avLst/>
          </a:prstGeom>
          <a:ln w="28575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hapter 3: Introduction to Chemistry 3-4 Chemical Reactions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800" b="1"/>
            </a:pPr>
            <a:r>
              <a:t>Chapter 3: Introduction to Chemistry</a:t>
            </a:r>
            <a:br/>
            <a:r>
              <a:rPr sz="2400"/>
              <a:t>3-4 Chemical Reactions</a:t>
            </a:r>
          </a:p>
        </p:txBody>
      </p:sp>
      <p:sp>
        <p:nvSpPr>
          <p:cNvPr id="135" name="What you have just done is to balance a chemical equation.…"/>
          <p:cNvSpPr txBox="1">
            <a:spLocks noGrp="1"/>
          </p:cNvSpPr>
          <p:nvPr>
            <p:ph type="body" idx="4294967295"/>
          </p:nvPr>
        </p:nvSpPr>
        <p:spPr>
          <a:xfrm>
            <a:off x="-1" y="1600200"/>
            <a:ext cx="914400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800100" indent="-800100">
              <a:buAutoNum type="arabicPeriod" startAt="14"/>
            </a:pPr>
            <a:r>
              <a:t>What you have just done is to </a:t>
            </a:r>
            <a:r>
              <a:rPr b="1" u="sng"/>
              <a:t>balance</a:t>
            </a:r>
            <a:r>
              <a:t> a chemical equation. </a:t>
            </a:r>
          </a:p>
          <a:p>
            <a:pPr marL="800100" indent="-800100">
              <a:buSzTx/>
              <a:buNone/>
            </a:pPr>
            <a:endParaRPr/>
          </a:p>
          <a:p>
            <a:pPr marL="800100" indent="-800100">
              <a:buSzTx/>
              <a:buNone/>
            </a:pPr>
            <a:r>
              <a:t>According to the </a:t>
            </a:r>
            <a:r>
              <a:rPr b="1"/>
              <a:t>Law of Conservation of Matter</a:t>
            </a:r>
            <a:r>
              <a:t>, matter can neither be created nor destroyed.  There needs to be an </a:t>
            </a:r>
            <a:r>
              <a:rPr b="1"/>
              <a:t>equal</a:t>
            </a:r>
            <a:r>
              <a:t> number of each element on each side of the chemical equation.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1" build="p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Homework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000" b="1">
                <a:solidFill>
                  <a:srgbClr val="FF0000"/>
                </a:solidFill>
              </a:defRPr>
            </a:lvl1pPr>
          </a:lstStyle>
          <a:p>
            <a:r>
              <a:t>Homework</a:t>
            </a:r>
          </a:p>
        </p:txBody>
      </p:sp>
      <p:sp>
        <p:nvSpPr>
          <p:cNvPr id="138" name="Chapter 3 Review (pages 60-61)…"/>
          <p:cNvSpPr txBox="1">
            <a:spLocks noGrp="1"/>
          </p:cNvSpPr>
          <p:nvPr>
            <p:ph type="body" idx="4294967295"/>
          </p:nvPr>
        </p:nvSpPr>
        <p:spPr>
          <a:xfrm>
            <a:off x="266700" y="1600200"/>
            <a:ext cx="8610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1000"/>
              </a:spcBef>
              <a:buChar char="•"/>
              <a:defRPr sz="4400"/>
            </a:pPr>
            <a:r>
              <a:rPr dirty="0"/>
              <a:t>Chapter 3 Review (pages 60-61)</a:t>
            </a:r>
          </a:p>
          <a:p>
            <a:pPr>
              <a:buChar char="•"/>
            </a:pPr>
            <a:endParaRPr sz="4400" dirty="0"/>
          </a:p>
          <a:p>
            <a:pPr>
              <a:buChar char="•"/>
            </a:pPr>
            <a:r>
              <a:rPr dirty="0"/>
              <a:t>All questions except “</a:t>
            </a:r>
            <a:r>
              <a:rPr i="1" dirty="0"/>
              <a:t>Using the Writing Process” (the last question on page 61)</a:t>
            </a:r>
          </a:p>
          <a:p>
            <a:pPr>
              <a:buChar char="•"/>
            </a:pPr>
            <a:endParaRPr i="1" dirty="0"/>
          </a:p>
          <a:p>
            <a:pPr>
              <a:buChar char="•"/>
            </a:pPr>
            <a:r>
              <a:rPr dirty="0"/>
              <a:t>Due </a:t>
            </a:r>
            <a:r>
              <a:rPr lang="en-US" dirty="0" smtClean="0"/>
              <a:t>Friday</a:t>
            </a:r>
            <a:endParaRPr dirty="0"/>
          </a:p>
          <a:p>
            <a:pPr>
              <a:buChar char="•"/>
            </a:pPr>
            <a:r>
              <a:rPr/>
              <a:t>Exam </a:t>
            </a:r>
            <a:r>
              <a:rPr lang="en-US" smtClean="0"/>
              <a:t>Monday</a:t>
            </a:r>
            <a:endParaRPr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hapter 3: Introduction to Chemistry 3-3 Interactions of Matter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800" b="1"/>
            </a:pPr>
            <a:r>
              <a:t>Chapter 3: Introduction to Chemistry</a:t>
            </a:r>
            <a:br/>
            <a:r>
              <a:rPr sz="2400"/>
              <a:t>3-3 Interactions of Matter</a:t>
            </a:r>
          </a:p>
        </p:txBody>
      </p:sp>
      <p:sp>
        <p:nvSpPr>
          <p:cNvPr id="24" name="If an atom’s outer electron shell is full of electrons, the atom will be very stable and unreactive.  Ex. the Noble gases…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908050" indent="-908050">
              <a:buAutoNum type="arabicPeriod" startAt="3"/>
            </a:pPr>
            <a:r>
              <a:t>If an atom’s outer electron shell is full of electrons, </a:t>
            </a:r>
            <a:r>
              <a:rPr b="1"/>
              <a:t>the atom will be very stable and unreactive</a:t>
            </a:r>
            <a:r>
              <a:t>.  Ex. the Noble gases</a:t>
            </a:r>
          </a:p>
          <a:p>
            <a:pPr marL="908050" indent="-908050">
              <a:buSzTx/>
              <a:buNone/>
            </a:pPr>
            <a:endParaRPr/>
          </a:p>
          <a:p>
            <a:pPr marL="908050" indent="-908050">
              <a:buSzTx/>
              <a:buNone/>
            </a:pPr>
            <a:r>
              <a:t>4.	To achieve stability, an atom will </a:t>
            </a:r>
            <a:r>
              <a:rPr b="1"/>
              <a:t>gain, lose or share electrons</a:t>
            </a:r>
            <a:r>
              <a:t>.  In other words, it will </a:t>
            </a:r>
            <a:r>
              <a:rPr b="1"/>
              <a:t>make chemical bonds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1" build="p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hapter 3: Introduction to Chemistry 3-3 Interactions of Matter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800" b="1"/>
            </a:pPr>
            <a:r>
              <a:t>Chapter 3: Introduction to Chemistry</a:t>
            </a:r>
            <a:br/>
            <a:r>
              <a:rPr sz="2400"/>
              <a:t>3-3 Interactions of Matter</a:t>
            </a:r>
          </a:p>
        </p:txBody>
      </p:sp>
      <p:sp>
        <p:nvSpPr>
          <p:cNvPr id="27" name="5. An ion is an atom with a charge on it because it has a different numbers of electrons and protons.…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5105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buSzTx/>
              <a:buNone/>
              <a:tabLst>
                <a:tab pos="457200" algn="l"/>
              </a:tabLst>
            </a:pPr>
            <a:r>
              <a:t>5.	An </a:t>
            </a:r>
            <a:r>
              <a:rPr b="1"/>
              <a:t>ion</a:t>
            </a:r>
            <a:r>
              <a:t> is an atom with a charge on it because it has a different numbers of electrons and protons.</a:t>
            </a:r>
          </a:p>
          <a:p>
            <a:pPr marL="457200" indent="-457200">
              <a:buSzTx/>
              <a:buNone/>
              <a:tabLst>
                <a:tab pos="457200" algn="l"/>
              </a:tabLst>
            </a:pPr>
            <a:endParaRPr/>
          </a:p>
          <a:p>
            <a:pPr marL="457200" indent="-457200">
              <a:buSzTx/>
              <a:buNone/>
              <a:tabLst>
                <a:tab pos="457200" algn="l"/>
              </a:tabLst>
            </a:pPr>
            <a:r>
              <a:t>	An </a:t>
            </a:r>
            <a:r>
              <a:rPr b="1"/>
              <a:t>ionic bond</a:t>
            </a:r>
            <a:r>
              <a:t> is the attraction of ions with equal but opposite charges.</a:t>
            </a:r>
          </a:p>
          <a:p>
            <a:pPr marL="457200" indent="-457200">
              <a:buSzTx/>
              <a:buNone/>
              <a:tabLst>
                <a:tab pos="457200" algn="l"/>
              </a:tabLst>
            </a:pPr>
            <a:r>
              <a:t>	Examples: 	Na</a:t>
            </a:r>
            <a:r>
              <a:rPr sz="2400" baseline="40000"/>
              <a:t>+1</a:t>
            </a:r>
            <a:r>
              <a:t>Cl</a:t>
            </a:r>
            <a:r>
              <a:rPr sz="2400" baseline="50000"/>
              <a:t>-1</a:t>
            </a:r>
            <a:r>
              <a:t>		</a:t>
            </a:r>
          </a:p>
          <a:p>
            <a:pPr marL="457200" indent="-457200">
              <a:buSzTx/>
              <a:buNone/>
              <a:tabLst>
                <a:tab pos="457200" algn="l"/>
              </a:tabLst>
            </a:pPr>
            <a:r>
              <a:t>				Mg</a:t>
            </a:r>
            <a:r>
              <a:rPr baseline="30000"/>
              <a:t>+2</a:t>
            </a:r>
            <a:r>
              <a:t>Cl</a:t>
            </a:r>
            <a:r>
              <a:rPr baseline="-25000"/>
              <a:t>2</a:t>
            </a:r>
            <a:r>
              <a:rPr baseline="30000"/>
              <a:t>-1</a:t>
            </a:r>
          </a:p>
          <a:p>
            <a:pPr marL="457200" indent="-457200">
              <a:buSzTx/>
              <a:buNone/>
              <a:tabLst>
                <a:tab pos="457200" algn="l"/>
              </a:tabLst>
            </a:pPr>
            <a:r>
              <a:t>				Ag</a:t>
            </a:r>
            <a:r>
              <a:rPr sz="2400" baseline="50000"/>
              <a:t>+3</a:t>
            </a:r>
            <a:r>
              <a:t>(NO</a:t>
            </a:r>
            <a:r>
              <a:rPr sz="2400" baseline="-25000"/>
              <a:t>3</a:t>
            </a:r>
            <a:r>
              <a:t>)</a:t>
            </a:r>
            <a:r>
              <a:rPr sz="2400" baseline="50000"/>
              <a:t>-3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dissolve/>
      </p:transition>
    </mc:Choice>
    <mc:Fallback xmlns="">
      <p:transition spd="fast">
        <p:fade/>
      </p:transition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1" build="p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hapter 3: Introduction to Chemistry 3-3 Interactions of Matter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800" b="1"/>
            </a:pPr>
            <a:r>
              <a:t>Chapter 3: Introduction to Chemistry</a:t>
            </a:r>
            <a:br/>
            <a:r>
              <a:rPr sz="2400"/>
              <a:t>3-3 Interactions of Matter</a:t>
            </a:r>
          </a:p>
        </p:txBody>
      </p:sp>
      <p:sp>
        <p:nvSpPr>
          <p:cNvPr id="30" name="When an atom loses or gains an electron (negative charge), it will have a different number of electrons and protons.…"/>
          <p:cNvSpPr txBox="1">
            <a:spLocks noGrp="1"/>
          </p:cNvSpPr>
          <p:nvPr>
            <p:ph type="body" idx="4294967295"/>
          </p:nvPr>
        </p:nvSpPr>
        <p:spPr>
          <a:xfrm>
            <a:off x="-1" y="1295400"/>
            <a:ext cx="9144002" cy="5105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>
              <a:buAutoNum type="arabicPeriod" startAt="6"/>
            </a:pPr>
            <a:r>
              <a:t>When an atom loses or gains an electron (negative charge), it will have a different number of electrons and protons.</a:t>
            </a:r>
          </a:p>
          <a:p>
            <a:pPr marL="609600" indent="-609600">
              <a:buSzTx/>
              <a:buNone/>
            </a:pPr>
            <a:endParaRPr/>
          </a:p>
          <a:p>
            <a:pPr marL="609600" indent="-609600">
              <a:buSzTx/>
              <a:buNone/>
            </a:pPr>
            <a:r>
              <a:t>	An atom that loses an electron is called a </a:t>
            </a:r>
            <a:r>
              <a:rPr b="1" u="sng"/>
              <a:t>cation</a:t>
            </a:r>
            <a:r>
              <a:t> and has a </a:t>
            </a:r>
            <a:r>
              <a:rPr b="1" u="sng"/>
              <a:t>positive</a:t>
            </a:r>
            <a:r>
              <a:rPr b="1"/>
              <a:t> </a:t>
            </a:r>
            <a:r>
              <a:t>charge.</a:t>
            </a:r>
          </a:p>
          <a:p>
            <a:pPr marL="609600" indent="-609600">
              <a:buSzTx/>
              <a:buNone/>
            </a:pPr>
            <a:endParaRPr/>
          </a:p>
          <a:p>
            <a:pPr marL="609600" indent="-609600">
              <a:buSzTx/>
              <a:buNone/>
            </a:pPr>
            <a:r>
              <a:t>	An atom that gains an electron is called an </a:t>
            </a:r>
            <a:r>
              <a:rPr b="1" u="sng"/>
              <a:t>anion</a:t>
            </a:r>
            <a:r>
              <a:t> and has a </a:t>
            </a:r>
            <a:r>
              <a:rPr b="1" u="sng"/>
              <a:t>negative</a:t>
            </a:r>
            <a:r>
              <a:t> charge.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1" build="p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hapter 3: Introduction to Chemistry 3-3 Interactions of Matter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800" b="1"/>
            </a:pPr>
            <a:r>
              <a:t>Chapter 3: Introduction to Chemistry</a:t>
            </a:r>
            <a:br/>
            <a:r>
              <a:rPr sz="2400"/>
              <a:t>3-3 Interactions of Matter</a:t>
            </a:r>
          </a:p>
        </p:txBody>
      </p:sp>
      <p:sp>
        <p:nvSpPr>
          <p:cNvPr id="33" name="Describe the ionic bond between sodium (Na) and chlorine (Cl) in a crystal of salt:…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AutoNum type="arabicPeriod" startAt="7"/>
            </a:pPr>
            <a:r>
              <a:t>Describe the ionic bond between sodium (Na) and chlorine (Cl) in a crystal of salt:</a:t>
            </a:r>
          </a:p>
          <a:p>
            <a:pPr marL="609600" indent="-609600">
              <a:lnSpc>
                <a:spcPct val="90000"/>
              </a:lnSpc>
              <a:buSzTx/>
              <a:buNone/>
            </a:pPr>
            <a:endParaRPr/>
          </a:p>
          <a:p>
            <a:pPr marL="609600" indent="-609600">
              <a:lnSpc>
                <a:spcPct val="90000"/>
              </a:lnSpc>
              <a:buSzTx/>
              <a:buNone/>
            </a:pPr>
            <a:r>
              <a:t>Na loses one electron &amp; has a +1 charge</a:t>
            </a:r>
          </a:p>
          <a:p>
            <a:pPr marL="609600" indent="-609600">
              <a:lnSpc>
                <a:spcPct val="90000"/>
              </a:lnSpc>
              <a:buSzTx/>
              <a:buNone/>
            </a:pPr>
            <a:r>
              <a:t>Cl gains one electron &amp; has a -1 charge</a:t>
            </a:r>
          </a:p>
          <a:p>
            <a:pPr marL="609600" indent="-609600">
              <a:lnSpc>
                <a:spcPct val="90000"/>
              </a:lnSpc>
              <a:buSzTx/>
              <a:buNone/>
            </a:pPr>
            <a:endParaRPr/>
          </a:p>
          <a:p>
            <a:pPr marL="609600" indent="-609600">
              <a:lnSpc>
                <a:spcPct val="90000"/>
              </a:lnSpc>
              <a:buSzTx/>
              <a:buNone/>
            </a:pPr>
            <a:r>
              <a:t>These equal and opposite charges are attracted to each other and this is called an </a:t>
            </a:r>
            <a:r>
              <a:rPr b="1"/>
              <a:t>ionic bond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1" build="p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hapter 3: Introduction to Chemistry 3-3 Interactions of Matter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800" b="1"/>
            </a:pPr>
            <a:r>
              <a:t>Chapter 3: Introduction to Chemistry</a:t>
            </a:r>
            <a:br/>
            <a:r>
              <a:rPr sz="2400"/>
              <a:t>3-3 Interactions of Matter</a:t>
            </a:r>
          </a:p>
        </p:txBody>
      </p:sp>
      <p:sp>
        <p:nvSpPr>
          <p:cNvPr id="36" name="8. A covalent chemical bond is the result of the sharing of electrons between atoms.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0850" indent="-450850">
              <a:buSzTx/>
              <a:buNone/>
            </a:pPr>
            <a:r>
              <a:t>8.	A </a:t>
            </a:r>
            <a:r>
              <a:rPr b="1"/>
              <a:t>covalent </a:t>
            </a:r>
            <a:r>
              <a:t>chemical bond is the result of the </a:t>
            </a:r>
            <a:r>
              <a:rPr b="1"/>
              <a:t>sharing of electrons</a:t>
            </a:r>
            <a:r>
              <a:t> between atoms.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1" build="p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hapter 3: Introduction to Chemistry 3-3 Interactions of Matter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800" b="1"/>
            </a:pPr>
            <a:r>
              <a:t>Chapter 3: Introduction to Chemistry</a:t>
            </a:r>
            <a:br/>
            <a:r>
              <a:rPr sz="2400"/>
              <a:t>3-3 Interactions of Matter</a:t>
            </a:r>
          </a:p>
        </p:txBody>
      </p:sp>
      <p:sp>
        <p:nvSpPr>
          <p:cNvPr id="39" name="Examples of covalent bonds:…"/>
          <p:cNvSpPr txBox="1">
            <a:spLocks noGrp="1"/>
          </p:cNvSpPr>
          <p:nvPr>
            <p:ph type="body" idx="4294967295"/>
          </p:nvPr>
        </p:nvSpPr>
        <p:spPr>
          <a:xfrm>
            <a:off x="457200" y="1295400"/>
            <a:ext cx="8229600" cy="4906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>
              <a:buAutoNum type="arabicPeriod" startAt="9"/>
            </a:pPr>
            <a:r>
              <a:t>Examples of covalent bonds:</a:t>
            </a:r>
          </a:p>
          <a:p>
            <a:pPr marL="609600" indent="-609600">
              <a:buSzTx/>
              <a:buNone/>
            </a:pPr>
            <a:r>
              <a:t>	Single: H</a:t>
            </a:r>
            <a:r>
              <a:rPr sz="2400" baseline="-25000"/>
              <a:t>2</a:t>
            </a:r>
            <a:r>
              <a:t>O</a:t>
            </a:r>
          </a:p>
          <a:p>
            <a:pPr marL="609600" indent="-609600">
              <a:buSzTx/>
              <a:buNone/>
            </a:pPr>
            <a:endParaRPr/>
          </a:p>
          <a:p>
            <a:pPr marL="609600" indent="-609600">
              <a:buSzTx/>
              <a:buNone/>
            </a:pPr>
            <a:r>
              <a:t>	Double: 			O</a:t>
            </a:r>
            <a:r>
              <a:rPr sz="2400" baseline="-25000"/>
              <a:t>2</a:t>
            </a:r>
            <a:r>
              <a:t> 		CO</a:t>
            </a:r>
            <a:r>
              <a:rPr sz="2400" baseline="-25000"/>
              <a:t>2</a:t>
            </a:r>
          </a:p>
          <a:p>
            <a:pPr marL="609600" indent="-609600">
              <a:buSzTx/>
              <a:buNone/>
            </a:pPr>
            <a:endParaRPr sz="2400" baseline="-25000"/>
          </a:p>
          <a:p>
            <a:pPr marL="609600" indent="-609600">
              <a:buSzTx/>
              <a:buNone/>
            </a:pPr>
            <a:endParaRPr sz="2400" baseline="-25000"/>
          </a:p>
          <a:p>
            <a:pPr marL="609600" indent="-609600">
              <a:buSzTx/>
              <a:buNone/>
            </a:pPr>
            <a:r>
              <a:t>	Triple:		N</a:t>
            </a:r>
            <a:r>
              <a:rPr sz="2400" baseline="-25000"/>
              <a:t>2</a:t>
            </a:r>
          </a:p>
        </p:txBody>
      </p:sp>
      <p:pic>
        <p:nvPicPr>
          <p:cNvPr id="4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57600" y="1828800"/>
            <a:ext cx="2743200" cy="1093788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24600" y="3657600"/>
            <a:ext cx="2286000" cy="1304925"/>
          </a:xfrm>
          <a:prstGeom prst="rect">
            <a:avLst/>
          </a:prstGeom>
          <a:ln w="12700">
            <a:miter lim="400000"/>
          </a:ln>
        </p:spPr>
      </p:pic>
      <p:pic>
        <p:nvPicPr>
          <p:cNvPr id="42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95800" y="3581400"/>
            <a:ext cx="1524000" cy="1295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image.png" descr="image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743200" y="5334000"/>
            <a:ext cx="1676400" cy="12382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hapter 3: Introduction to Chemistry 3-3 Interactions of Matter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800" b="1"/>
            </a:pPr>
            <a:r>
              <a:t>Chapter 3: Introduction to Chemistry</a:t>
            </a:r>
            <a:br/>
            <a:r>
              <a:rPr sz="2400"/>
              <a:t>3-3 Interactions of Matter</a:t>
            </a:r>
          </a:p>
        </p:txBody>
      </p:sp>
      <p:sp>
        <p:nvSpPr>
          <p:cNvPr id="46" name="10. A molecule of water showing the sharing of electrons in the covalent bonds"/>
          <p:cNvSpPr txBox="1"/>
          <p:nvPr/>
        </p:nvSpPr>
        <p:spPr>
          <a:xfrm>
            <a:off x="304800" y="1600200"/>
            <a:ext cx="8134350" cy="1017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685800" indent="-685800" algn="l">
              <a:defRPr sz="3200"/>
            </a:lvl1pPr>
          </a:lstStyle>
          <a:p>
            <a:r>
              <a:t>10. A molecule of water showing the sharing of electrons in the covalent bonds</a:t>
            </a:r>
          </a:p>
        </p:txBody>
      </p:sp>
      <p:sp>
        <p:nvSpPr>
          <p:cNvPr id="47" name="H2O"/>
          <p:cNvSpPr txBox="1"/>
          <p:nvPr/>
        </p:nvSpPr>
        <p:spPr>
          <a:xfrm>
            <a:off x="5791200" y="3200400"/>
            <a:ext cx="1676400" cy="4949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l">
              <a:defRPr sz="2400" b="1"/>
            </a:pPr>
            <a:r>
              <a:t>H</a:t>
            </a:r>
            <a:r>
              <a:rPr baseline="-25000"/>
              <a:t>2</a:t>
            </a:r>
            <a:r>
              <a:t>O</a:t>
            </a:r>
          </a:p>
        </p:txBody>
      </p:sp>
      <p:sp>
        <p:nvSpPr>
          <p:cNvPr id="48" name="O     H…"/>
          <p:cNvSpPr txBox="1"/>
          <p:nvPr/>
        </p:nvSpPr>
        <p:spPr>
          <a:xfrm>
            <a:off x="5486400" y="4038600"/>
            <a:ext cx="2133600" cy="1676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l">
              <a:defRPr sz="3600" b="1"/>
            </a:pPr>
            <a:r>
              <a:t>O     H</a:t>
            </a:r>
          </a:p>
          <a:p>
            <a:pPr algn="l">
              <a:defRPr sz="3600" b="1"/>
            </a:pPr>
            <a:r>
              <a:t> |</a:t>
            </a:r>
          </a:p>
          <a:p>
            <a:pPr algn="l">
              <a:defRPr sz="3600" b="1"/>
            </a:pPr>
            <a:r>
              <a:t>H</a:t>
            </a:r>
          </a:p>
        </p:txBody>
      </p:sp>
      <p:sp>
        <p:nvSpPr>
          <p:cNvPr id="49" name="Line"/>
          <p:cNvSpPr/>
          <p:nvPr/>
        </p:nvSpPr>
        <p:spPr>
          <a:xfrm>
            <a:off x="6019800" y="4419600"/>
            <a:ext cx="457200" cy="0"/>
          </a:xfrm>
          <a:prstGeom prst="line">
            <a:avLst/>
          </a:prstGeom>
          <a:ln w="3492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14" name="Group"/>
          <p:cNvGrpSpPr/>
          <p:nvPr/>
        </p:nvGrpSpPr>
        <p:grpSpPr>
          <a:xfrm>
            <a:off x="838200" y="2895600"/>
            <a:ext cx="3403600" cy="3148013"/>
            <a:chOff x="0" y="0"/>
            <a:chExt cx="3403599" cy="3148012"/>
          </a:xfrm>
        </p:grpSpPr>
        <p:sp>
          <p:nvSpPr>
            <p:cNvPr id="50" name="Oval"/>
            <p:cNvSpPr/>
            <p:nvPr/>
          </p:nvSpPr>
          <p:spPr>
            <a:xfrm>
              <a:off x="238804" y="132040"/>
              <a:ext cx="1998719" cy="1905059"/>
            </a:xfrm>
            <a:prstGeom prst="ellipse">
              <a:avLst/>
            </a:prstGeom>
            <a:solidFill>
              <a:srgbClr val="FFFFFF">
                <a:alpha val="50195"/>
              </a:srgbClr>
            </a:solidFill>
            <a:ln w="12700" cap="flat">
              <a:solidFill>
                <a:srgbClr val="000000"/>
              </a:solidFill>
              <a:prstDash val="sysDot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/>
              <a:endParaRPr/>
            </a:p>
          </p:txBody>
        </p:sp>
        <p:sp>
          <p:nvSpPr>
            <p:cNvPr id="51" name="Oval"/>
            <p:cNvSpPr/>
            <p:nvPr/>
          </p:nvSpPr>
          <p:spPr>
            <a:xfrm>
              <a:off x="571606" y="449444"/>
              <a:ext cx="1333115" cy="1270251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 w="9525" cap="flat">
              <a:solidFill>
                <a:srgbClr val="000000"/>
              </a:solidFill>
              <a:prstDash val="sysDot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/>
              <a:endParaRPr/>
            </a:p>
          </p:txBody>
        </p:sp>
        <p:sp>
          <p:nvSpPr>
            <p:cNvPr id="52" name="Oval"/>
            <p:cNvSpPr/>
            <p:nvPr/>
          </p:nvSpPr>
          <p:spPr>
            <a:xfrm>
              <a:off x="1071444" y="925549"/>
              <a:ext cx="333439" cy="317405"/>
            </a:xfrm>
            <a:prstGeom prst="ellipse">
              <a:avLst/>
            </a:prstGeom>
            <a:gradFill flip="none" rotWithShape="1">
              <a:gsLst>
                <a:gs pos="0">
                  <a:srgbClr val="E5B8B7"/>
                </a:gs>
                <a:gs pos="100000">
                  <a:srgbClr val="FFFFFF"/>
                </a:gs>
              </a:gsLst>
              <a:lin ang="16200000" scaled="0"/>
            </a:gradFill>
            <a:ln w="12700" cap="flat">
              <a:solidFill>
                <a:srgbClr val="D99594"/>
              </a:solidFill>
              <a:prstDash val="solid"/>
              <a:round/>
            </a:ln>
            <a:effectLst>
              <a:outerShdw blurRad="63500" dist="28398" dir="3806097" rotWithShape="0">
                <a:srgbClr val="622423">
                  <a:alpha val="5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/>
              <a:endParaRPr/>
            </a:p>
          </p:txBody>
        </p:sp>
        <p:sp>
          <p:nvSpPr>
            <p:cNvPr id="53" name="Oval"/>
            <p:cNvSpPr/>
            <p:nvPr/>
          </p:nvSpPr>
          <p:spPr>
            <a:xfrm>
              <a:off x="2071121" y="449444"/>
              <a:ext cx="1332479" cy="1270251"/>
            </a:xfrm>
            <a:prstGeom prst="ellipse">
              <a:avLst/>
            </a:prstGeom>
            <a:solidFill>
              <a:srgbClr val="FFFFFF">
                <a:alpha val="50195"/>
              </a:srgbClr>
            </a:solidFill>
            <a:ln w="9525" cap="flat">
              <a:solidFill>
                <a:srgbClr val="000000"/>
              </a:solidFill>
              <a:prstDash val="sysDot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/>
              <a:endParaRPr/>
            </a:p>
          </p:txBody>
        </p:sp>
        <p:sp>
          <p:nvSpPr>
            <p:cNvPr id="54" name="Oval"/>
            <p:cNvSpPr/>
            <p:nvPr/>
          </p:nvSpPr>
          <p:spPr>
            <a:xfrm>
              <a:off x="2571594" y="925549"/>
              <a:ext cx="331533" cy="317405"/>
            </a:xfrm>
            <a:prstGeom prst="ellipse">
              <a:avLst/>
            </a:prstGeom>
            <a:gradFill flip="none" rotWithShape="1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8100000" scaled="0"/>
            </a:gradFill>
            <a:ln w="12700" cap="flat">
              <a:solidFill>
                <a:srgbClr val="C2D69B"/>
              </a:solidFill>
              <a:prstDash val="solid"/>
              <a:round/>
            </a:ln>
            <a:effectLst>
              <a:outerShdw blurRad="63500" dist="28398" dir="3806097" rotWithShape="0">
                <a:srgbClr val="4E6128">
                  <a:alpha val="5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/>
              <a:endParaRPr/>
            </a:p>
          </p:txBody>
        </p:sp>
        <p:sp>
          <p:nvSpPr>
            <p:cNvPr id="55" name="Oval"/>
            <p:cNvSpPr/>
            <p:nvPr/>
          </p:nvSpPr>
          <p:spPr>
            <a:xfrm>
              <a:off x="571606" y="1878396"/>
              <a:ext cx="1333115" cy="1269617"/>
            </a:xfrm>
            <a:prstGeom prst="ellipse">
              <a:avLst/>
            </a:prstGeom>
            <a:solidFill>
              <a:srgbClr val="FFFFFF">
                <a:alpha val="50195"/>
              </a:srgbClr>
            </a:solidFill>
            <a:ln w="9525" cap="flat">
              <a:solidFill>
                <a:srgbClr val="000000"/>
              </a:solidFill>
              <a:prstDash val="sysDot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/>
              <a:endParaRPr/>
            </a:p>
          </p:txBody>
        </p:sp>
        <p:sp>
          <p:nvSpPr>
            <p:cNvPr id="56" name="Oval"/>
            <p:cNvSpPr/>
            <p:nvPr/>
          </p:nvSpPr>
          <p:spPr>
            <a:xfrm>
              <a:off x="1071444" y="2354502"/>
              <a:ext cx="333439" cy="317405"/>
            </a:xfrm>
            <a:prstGeom prst="ellipse">
              <a:avLst/>
            </a:prstGeom>
            <a:gradFill flip="none" rotWithShape="1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8100000" scaled="0"/>
            </a:gradFill>
            <a:ln w="12700" cap="flat">
              <a:solidFill>
                <a:srgbClr val="C2D69B"/>
              </a:solidFill>
              <a:prstDash val="solid"/>
              <a:round/>
            </a:ln>
            <a:effectLst>
              <a:outerShdw blurRad="63500" dist="28398" dir="3806097" rotWithShape="0">
                <a:srgbClr val="4E6128">
                  <a:alpha val="5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/>
              <a:endParaRPr/>
            </a:p>
          </p:txBody>
        </p:sp>
        <p:grpSp>
          <p:nvGrpSpPr>
            <p:cNvPr id="61" name="Group"/>
            <p:cNvGrpSpPr/>
            <p:nvPr/>
          </p:nvGrpSpPr>
          <p:grpSpPr>
            <a:xfrm>
              <a:off x="976177" y="0"/>
              <a:ext cx="527784" cy="377711"/>
              <a:chOff x="0" y="0"/>
              <a:chExt cx="527783" cy="377710"/>
            </a:xfrm>
          </p:grpSpPr>
          <p:sp>
            <p:nvSpPr>
              <p:cNvPr id="57" name="Circle"/>
              <p:cNvSpPr/>
              <p:nvPr/>
            </p:nvSpPr>
            <p:spPr>
              <a:xfrm>
                <a:off x="172224" y="60010"/>
                <a:ext cx="166669" cy="158851"/>
              </a:xfrm>
              <a:prstGeom prst="ellipse">
                <a:avLst/>
              </a:prstGeom>
              <a:solidFill>
                <a:srgbClr val="FFC0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l"/>
                <a:endParaRPr/>
              </a:p>
            </p:txBody>
          </p:sp>
          <p:grpSp>
            <p:nvGrpSpPr>
              <p:cNvPr id="60" name="Group"/>
              <p:cNvGrpSpPr/>
              <p:nvPr/>
            </p:nvGrpSpPr>
            <p:grpSpPr>
              <a:xfrm>
                <a:off x="0" y="0"/>
                <a:ext cx="527784" cy="377711"/>
                <a:chOff x="0" y="0"/>
                <a:chExt cx="527783" cy="377710"/>
              </a:xfrm>
            </p:grpSpPr>
            <p:sp>
              <p:nvSpPr>
                <p:cNvPr id="58" name="Rectangle"/>
                <p:cNvSpPr/>
                <p:nvPr/>
              </p:nvSpPr>
              <p:spPr>
                <a:xfrm>
                  <a:off x="0" y="0"/>
                  <a:ext cx="527784" cy="377711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l">
                    <a:spcBef>
                      <a:spcPts val="1000"/>
                    </a:spcBef>
                  </a:pPr>
                  <a:endParaRPr/>
                </a:p>
              </p:txBody>
            </p:sp>
            <p:sp>
              <p:nvSpPr>
                <p:cNvPr id="59" name="e-"/>
                <p:cNvSpPr txBox="1"/>
                <p:nvPr/>
              </p:nvSpPr>
              <p:spPr>
                <a:xfrm>
                  <a:off x="0" y="0"/>
                  <a:ext cx="527784" cy="21844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l">
                    <a:spcBef>
                      <a:spcPts val="1000"/>
                    </a:spcBef>
                    <a:defRPr sz="8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r>
                    <a:t>e</a:t>
                  </a:r>
                  <a:r>
                    <a:rPr baseline="30000"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-</a:t>
                  </a:r>
                </a:p>
              </p:txBody>
            </p:sp>
          </p:grpSp>
        </p:grpSp>
        <p:grpSp>
          <p:nvGrpSpPr>
            <p:cNvPr id="66" name="Group"/>
            <p:cNvGrpSpPr/>
            <p:nvPr/>
          </p:nvGrpSpPr>
          <p:grpSpPr>
            <a:xfrm>
              <a:off x="527783" y="1395942"/>
              <a:ext cx="527149" cy="377077"/>
              <a:chOff x="0" y="0"/>
              <a:chExt cx="527148" cy="377075"/>
            </a:xfrm>
          </p:grpSpPr>
          <p:sp>
            <p:nvSpPr>
              <p:cNvPr id="62" name="Oval"/>
              <p:cNvSpPr/>
              <p:nvPr/>
            </p:nvSpPr>
            <p:spPr>
              <a:xfrm>
                <a:off x="172016" y="59909"/>
                <a:ext cx="166469" cy="158584"/>
              </a:xfrm>
              <a:prstGeom prst="ellipse">
                <a:avLst/>
              </a:prstGeom>
              <a:solidFill>
                <a:srgbClr val="FFC0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l"/>
                <a:endParaRPr/>
              </a:p>
            </p:txBody>
          </p:sp>
          <p:grpSp>
            <p:nvGrpSpPr>
              <p:cNvPr id="65" name="Group"/>
              <p:cNvGrpSpPr/>
              <p:nvPr/>
            </p:nvGrpSpPr>
            <p:grpSpPr>
              <a:xfrm>
                <a:off x="0" y="-1"/>
                <a:ext cx="527149" cy="377077"/>
                <a:chOff x="0" y="0"/>
                <a:chExt cx="527148" cy="377075"/>
              </a:xfrm>
            </p:grpSpPr>
            <p:sp>
              <p:nvSpPr>
                <p:cNvPr id="63" name="Rectangle"/>
                <p:cNvSpPr/>
                <p:nvPr/>
              </p:nvSpPr>
              <p:spPr>
                <a:xfrm>
                  <a:off x="0" y="0"/>
                  <a:ext cx="527149" cy="377076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l">
                    <a:spcBef>
                      <a:spcPts val="1000"/>
                    </a:spcBef>
                  </a:pPr>
                  <a:endParaRPr/>
                </a:p>
              </p:txBody>
            </p:sp>
            <p:sp>
              <p:nvSpPr>
                <p:cNvPr id="64" name="e-"/>
                <p:cNvSpPr txBox="1"/>
                <p:nvPr/>
              </p:nvSpPr>
              <p:spPr>
                <a:xfrm>
                  <a:off x="0" y="0"/>
                  <a:ext cx="527149" cy="21844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l">
                    <a:spcBef>
                      <a:spcPts val="1000"/>
                    </a:spcBef>
                    <a:defRPr sz="8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r>
                    <a:t>e</a:t>
                  </a:r>
                  <a:r>
                    <a:rPr baseline="30000"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-</a:t>
                  </a:r>
                </a:p>
              </p:txBody>
            </p:sp>
          </p:grpSp>
        </p:grpSp>
        <p:grpSp>
          <p:nvGrpSpPr>
            <p:cNvPr id="71" name="Group"/>
            <p:cNvGrpSpPr/>
            <p:nvPr/>
          </p:nvGrpSpPr>
          <p:grpSpPr>
            <a:xfrm>
              <a:off x="1376936" y="449444"/>
              <a:ext cx="527785" cy="377711"/>
              <a:chOff x="0" y="0"/>
              <a:chExt cx="527783" cy="377710"/>
            </a:xfrm>
          </p:grpSpPr>
          <p:sp>
            <p:nvSpPr>
              <p:cNvPr id="67" name="Circle"/>
              <p:cNvSpPr/>
              <p:nvPr/>
            </p:nvSpPr>
            <p:spPr>
              <a:xfrm>
                <a:off x="172224" y="60010"/>
                <a:ext cx="166669" cy="158851"/>
              </a:xfrm>
              <a:prstGeom prst="ellipse">
                <a:avLst/>
              </a:prstGeom>
              <a:solidFill>
                <a:srgbClr val="FFC0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l"/>
                <a:endParaRPr/>
              </a:p>
            </p:txBody>
          </p:sp>
          <p:grpSp>
            <p:nvGrpSpPr>
              <p:cNvPr id="70" name="Group"/>
              <p:cNvGrpSpPr/>
              <p:nvPr/>
            </p:nvGrpSpPr>
            <p:grpSpPr>
              <a:xfrm>
                <a:off x="0" y="0"/>
                <a:ext cx="527784" cy="377711"/>
                <a:chOff x="0" y="0"/>
                <a:chExt cx="527783" cy="377710"/>
              </a:xfrm>
            </p:grpSpPr>
            <p:sp>
              <p:nvSpPr>
                <p:cNvPr id="68" name="Rectangle"/>
                <p:cNvSpPr/>
                <p:nvPr/>
              </p:nvSpPr>
              <p:spPr>
                <a:xfrm>
                  <a:off x="0" y="0"/>
                  <a:ext cx="527784" cy="377711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l">
                    <a:spcBef>
                      <a:spcPts val="1000"/>
                    </a:spcBef>
                  </a:pPr>
                  <a:endParaRPr/>
                </a:p>
              </p:txBody>
            </p:sp>
            <p:sp>
              <p:nvSpPr>
                <p:cNvPr id="69" name="e-"/>
                <p:cNvSpPr txBox="1"/>
                <p:nvPr/>
              </p:nvSpPr>
              <p:spPr>
                <a:xfrm>
                  <a:off x="0" y="0"/>
                  <a:ext cx="527784" cy="21844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l">
                    <a:spcBef>
                      <a:spcPts val="1000"/>
                    </a:spcBef>
                    <a:defRPr sz="8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r>
                    <a:t>e</a:t>
                  </a:r>
                  <a:r>
                    <a:rPr baseline="30000"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-</a:t>
                  </a:r>
                </a:p>
              </p:txBody>
            </p:sp>
          </p:grpSp>
        </p:grpSp>
        <p:grpSp>
          <p:nvGrpSpPr>
            <p:cNvPr id="76" name="Group"/>
            <p:cNvGrpSpPr/>
            <p:nvPr/>
          </p:nvGrpSpPr>
          <p:grpSpPr>
            <a:xfrm>
              <a:off x="1904720" y="1243588"/>
              <a:ext cx="527149" cy="377077"/>
              <a:chOff x="0" y="0"/>
              <a:chExt cx="527148" cy="377075"/>
            </a:xfrm>
          </p:grpSpPr>
          <p:sp>
            <p:nvSpPr>
              <p:cNvPr id="72" name="Oval"/>
              <p:cNvSpPr/>
              <p:nvPr/>
            </p:nvSpPr>
            <p:spPr>
              <a:xfrm>
                <a:off x="172016" y="59909"/>
                <a:ext cx="166469" cy="158584"/>
              </a:xfrm>
              <a:prstGeom prst="ellipse">
                <a:avLst/>
              </a:prstGeom>
              <a:solidFill>
                <a:srgbClr val="FFC0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l"/>
                <a:endParaRPr/>
              </a:p>
            </p:txBody>
          </p:sp>
          <p:grpSp>
            <p:nvGrpSpPr>
              <p:cNvPr id="75" name="Group"/>
              <p:cNvGrpSpPr/>
              <p:nvPr/>
            </p:nvGrpSpPr>
            <p:grpSpPr>
              <a:xfrm>
                <a:off x="0" y="-1"/>
                <a:ext cx="527149" cy="377077"/>
                <a:chOff x="0" y="0"/>
                <a:chExt cx="527148" cy="377075"/>
              </a:xfrm>
            </p:grpSpPr>
            <p:sp>
              <p:nvSpPr>
                <p:cNvPr id="73" name="Rectangle"/>
                <p:cNvSpPr/>
                <p:nvPr/>
              </p:nvSpPr>
              <p:spPr>
                <a:xfrm>
                  <a:off x="0" y="0"/>
                  <a:ext cx="527149" cy="377076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l">
                    <a:spcBef>
                      <a:spcPts val="1000"/>
                    </a:spcBef>
                  </a:pPr>
                  <a:endParaRPr/>
                </a:p>
              </p:txBody>
            </p:sp>
            <p:sp>
              <p:nvSpPr>
                <p:cNvPr id="74" name="e-"/>
                <p:cNvSpPr txBox="1"/>
                <p:nvPr/>
              </p:nvSpPr>
              <p:spPr>
                <a:xfrm>
                  <a:off x="0" y="0"/>
                  <a:ext cx="527149" cy="21844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l">
                    <a:spcBef>
                      <a:spcPts val="1000"/>
                    </a:spcBef>
                    <a:defRPr sz="8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r>
                    <a:t>e</a:t>
                  </a:r>
                  <a:r>
                    <a:rPr baseline="30000"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-</a:t>
                  </a:r>
                </a:p>
              </p:txBody>
            </p:sp>
          </p:grpSp>
        </p:grpSp>
        <p:grpSp>
          <p:nvGrpSpPr>
            <p:cNvPr id="81" name="Group"/>
            <p:cNvGrpSpPr/>
            <p:nvPr/>
          </p:nvGrpSpPr>
          <p:grpSpPr>
            <a:xfrm>
              <a:off x="637658" y="1865065"/>
              <a:ext cx="527150" cy="377077"/>
              <a:chOff x="0" y="0"/>
              <a:chExt cx="527148" cy="377075"/>
            </a:xfrm>
          </p:grpSpPr>
          <p:sp>
            <p:nvSpPr>
              <p:cNvPr id="77" name="Oval"/>
              <p:cNvSpPr/>
              <p:nvPr/>
            </p:nvSpPr>
            <p:spPr>
              <a:xfrm>
                <a:off x="172016" y="59909"/>
                <a:ext cx="166469" cy="158584"/>
              </a:xfrm>
              <a:prstGeom prst="ellipse">
                <a:avLst/>
              </a:prstGeom>
              <a:solidFill>
                <a:srgbClr val="FFC0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l"/>
                <a:endParaRPr/>
              </a:p>
            </p:txBody>
          </p:sp>
          <p:grpSp>
            <p:nvGrpSpPr>
              <p:cNvPr id="80" name="Group"/>
              <p:cNvGrpSpPr/>
              <p:nvPr/>
            </p:nvGrpSpPr>
            <p:grpSpPr>
              <a:xfrm>
                <a:off x="0" y="-1"/>
                <a:ext cx="527149" cy="377077"/>
                <a:chOff x="0" y="0"/>
                <a:chExt cx="527148" cy="377075"/>
              </a:xfrm>
            </p:grpSpPr>
            <p:sp>
              <p:nvSpPr>
                <p:cNvPr id="78" name="Rectangle"/>
                <p:cNvSpPr/>
                <p:nvPr/>
              </p:nvSpPr>
              <p:spPr>
                <a:xfrm>
                  <a:off x="0" y="0"/>
                  <a:ext cx="527149" cy="377076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l">
                    <a:spcBef>
                      <a:spcPts val="1000"/>
                    </a:spcBef>
                  </a:pPr>
                  <a:endParaRPr/>
                </a:p>
              </p:txBody>
            </p:sp>
            <p:sp>
              <p:nvSpPr>
                <p:cNvPr id="79" name="e-"/>
                <p:cNvSpPr txBox="1"/>
                <p:nvPr/>
              </p:nvSpPr>
              <p:spPr>
                <a:xfrm>
                  <a:off x="0" y="0"/>
                  <a:ext cx="527149" cy="21844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l">
                    <a:spcBef>
                      <a:spcPts val="1000"/>
                    </a:spcBef>
                    <a:defRPr sz="8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r>
                    <a:t>e</a:t>
                  </a:r>
                  <a:r>
                    <a:rPr baseline="30000"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-</a:t>
                  </a:r>
                </a:p>
              </p:txBody>
            </p:sp>
          </p:grpSp>
        </p:grpSp>
        <p:grpSp>
          <p:nvGrpSpPr>
            <p:cNvPr id="86" name="Group"/>
            <p:cNvGrpSpPr/>
            <p:nvPr/>
          </p:nvGrpSpPr>
          <p:grpSpPr>
            <a:xfrm>
              <a:off x="621145" y="59671"/>
              <a:ext cx="527150" cy="377712"/>
              <a:chOff x="0" y="0"/>
              <a:chExt cx="527148" cy="377710"/>
            </a:xfrm>
          </p:grpSpPr>
          <p:sp>
            <p:nvSpPr>
              <p:cNvPr id="82" name="Circle"/>
              <p:cNvSpPr/>
              <p:nvPr/>
            </p:nvSpPr>
            <p:spPr>
              <a:xfrm>
                <a:off x="172016" y="60010"/>
                <a:ext cx="166469" cy="158851"/>
              </a:xfrm>
              <a:prstGeom prst="ellipse">
                <a:avLst/>
              </a:prstGeom>
              <a:solidFill>
                <a:srgbClr val="FFC0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l"/>
                <a:endParaRPr/>
              </a:p>
            </p:txBody>
          </p:sp>
          <p:grpSp>
            <p:nvGrpSpPr>
              <p:cNvPr id="85" name="Group"/>
              <p:cNvGrpSpPr/>
              <p:nvPr/>
            </p:nvGrpSpPr>
            <p:grpSpPr>
              <a:xfrm>
                <a:off x="0" y="0"/>
                <a:ext cx="527149" cy="377711"/>
                <a:chOff x="0" y="0"/>
                <a:chExt cx="527148" cy="377710"/>
              </a:xfrm>
            </p:grpSpPr>
            <p:sp>
              <p:nvSpPr>
                <p:cNvPr id="83" name="Rectangle"/>
                <p:cNvSpPr/>
                <p:nvPr/>
              </p:nvSpPr>
              <p:spPr>
                <a:xfrm>
                  <a:off x="0" y="0"/>
                  <a:ext cx="527149" cy="377711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l">
                    <a:spcBef>
                      <a:spcPts val="1000"/>
                    </a:spcBef>
                  </a:pPr>
                  <a:endParaRPr/>
                </a:p>
              </p:txBody>
            </p:sp>
            <p:sp>
              <p:nvSpPr>
                <p:cNvPr id="84" name="e-"/>
                <p:cNvSpPr txBox="1"/>
                <p:nvPr/>
              </p:nvSpPr>
              <p:spPr>
                <a:xfrm>
                  <a:off x="0" y="0"/>
                  <a:ext cx="527149" cy="21844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l">
                    <a:spcBef>
                      <a:spcPts val="1000"/>
                    </a:spcBef>
                    <a:defRPr sz="8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r>
                    <a:t>e</a:t>
                  </a:r>
                  <a:r>
                    <a:rPr baseline="30000"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-</a:t>
                  </a:r>
                </a:p>
              </p:txBody>
            </p:sp>
          </p:grpSp>
        </p:grpSp>
        <p:grpSp>
          <p:nvGrpSpPr>
            <p:cNvPr id="91" name="Group"/>
            <p:cNvGrpSpPr/>
            <p:nvPr/>
          </p:nvGrpSpPr>
          <p:grpSpPr>
            <a:xfrm>
              <a:off x="0" y="1018231"/>
              <a:ext cx="527784" cy="377712"/>
              <a:chOff x="0" y="0"/>
              <a:chExt cx="527783" cy="377710"/>
            </a:xfrm>
          </p:grpSpPr>
          <p:sp>
            <p:nvSpPr>
              <p:cNvPr id="87" name="Circle"/>
              <p:cNvSpPr/>
              <p:nvPr/>
            </p:nvSpPr>
            <p:spPr>
              <a:xfrm>
                <a:off x="172224" y="60010"/>
                <a:ext cx="166669" cy="158851"/>
              </a:xfrm>
              <a:prstGeom prst="ellipse">
                <a:avLst/>
              </a:prstGeom>
              <a:solidFill>
                <a:srgbClr val="FFC0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l"/>
                <a:endParaRPr/>
              </a:p>
            </p:txBody>
          </p:sp>
          <p:grpSp>
            <p:nvGrpSpPr>
              <p:cNvPr id="90" name="Group"/>
              <p:cNvGrpSpPr/>
              <p:nvPr/>
            </p:nvGrpSpPr>
            <p:grpSpPr>
              <a:xfrm>
                <a:off x="0" y="0"/>
                <a:ext cx="527784" cy="377711"/>
                <a:chOff x="0" y="0"/>
                <a:chExt cx="527783" cy="377710"/>
              </a:xfrm>
            </p:grpSpPr>
            <p:sp>
              <p:nvSpPr>
                <p:cNvPr id="88" name="Rectangle"/>
                <p:cNvSpPr/>
                <p:nvPr/>
              </p:nvSpPr>
              <p:spPr>
                <a:xfrm>
                  <a:off x="0" y="0"/>
                  <a:ext cx="527784" cy="377711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l">
                    <a:spcBef>
                      <a:spcPts val="1000"/>
                    </a:spcBef>
                  </a:pPr>
                  <a:endParaRPr/>
                </a:p>
              </p:txBody>
            </p:sp>
            <p:sp>
              <p:nvSpPr>
                <p:cNvPr id="89" name="e-"/>
                <p:cNvSpPr txBox="1"/>
                <p:nvPr/>
              </p:nvSpPr>
              <p:spPr>
                <a:xfrm>
                  <a:off x="0" y="0"/>
                  <a:ext cx="527784" cy="21844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l">
                    <a:spcBef>
                      <a:spcPts val="1000"/>
                    </a:spcBef>
                    <a:defRPr sz="8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r>
                    <a:t>e</a:t>
                  </a:r>
                  <a:r>
                    <a:rPr baseline="30000"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-</a:t>
                  </a:r>
                </a:p>
              </p:txBody>
            </p:sp>
          </p:grpSp>
        </p:grpSp>
        <p:grpSp>
          <p:nvGrpSpPr>
            <p:cNvPr id="96" name="Group"/>
            <p:cNvGrpSpPr/>
            <p:nvPr/>
          </p:nvGrpSpPr>
          <p:grpSpPr>
            <a:xfrm>
              <a:off x="44458" y="1303260"/>
              <a:ext cx="527149" cy="377712"/>
              <a:chOff x="0" y="0"/>
              <a:chExt cx="527148" cy="377710"/>
            </a:xfrm>
          </p:grpSpPr>
          <p:sp>
            <p:nvSpPr>
              <p:cNvPr id="92" name="Circle"/>
              <p:cNvSpPr/>
              <p:nvPr/>
            </p:nvSpPr>
            <p:spPr>
              <a:xfrm>
                <a:off x="172016" y="60010"/>
                <a:ext cx="166469" cy="158851"/>
              </a:xfrm>
              <a:prstGeom prst="ellipse">
                <a:avLst/>
              </a:prstGeom>
              <a:solidFill>
                <a:srgbClr val="FFC0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l"/>
                <a:endParaRPr/>
              </a:p>
            </p:txBody>
          </p:sp>
          <p:grpSp>
            <p:nvGrpSpPr>
              <p:cNvPr id="95" name="Group"/>
              <p:cNvGrpSpPr/>
              <p:nvPr/>
            </p:nvGrpSpPr>
            <p:grpSpPr>
              <a:xfrm>
                <a:off x="0" y="0"/>
                <a:ext cx="527149" cy="377711"/>
                <a:chOff x="0" y="0"/>
                <a:chExt cx="527148" cy="377710"/>
              </a:xfrm>
            </p:grpSpPr>
            <p:sp>
              <p:nvSpPr>
                <p:cNvPr id="93" name="Rectangle"/>
                <p:cNvSpPr/>
                <p:nvPr/>
              </p:nvSpPr>
              <p:spPr>
                <a:xfrm>
                  <a:off x="0" y="0"/>
                  <a:ext cx="527149" cy="377711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l">
                    <a:spcBef>
                      <a:spcPts val="1000"/>
                    </a:spcBef>
                  </a:pPr>
                  <a:endParaRPr/>
                </a:p>
              </p:txBody>
            </p:sp>
            <p:sp>
              <p:nvSpPr>
                <p:cNvPr id="94" name="e-"/>
                <p:cNvSpPr txBox="1"/>
                <p:nvPr/>
              </p:nvSpPr>
              <p:spPr>
                <a:xfrm>
                  <a:off x="0" y="0"/>
                  <a:ext cx="527149" cy="21844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l">
                    <a:spcBef>
                      <a:spcPts val="1000"/>
                    </a:spcBef>
                    <a:defRPr sz="8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r>
                    <a:t>e</a:t>
                  </a:r>
                  <a:r>
                    <a:rPr baseline="30000"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-</a:t>
                  </a:r>
                </a:p>
              </p:txBody>
            </p:sp>
          </p:grpSp>
        </p:grpSp>
        <p:grpSp>
          <p:nvGrpSpPr>
            <p:cNvPr id="99" name="Group"/>
            <p:cNvGrpSpPr/>
            <p:nvPr/>
          </p:nvGrpSpPr>
          <p:grpSpPr>
            <a:xfrm>
              <a:off x="2570959" y="926184"/>
              <a:ext cx="508096" cy="509752"/>
              <a:chOff x="0" y="0"/>
              <a:chExt cx="508094" cy="509750"/>
            </a:xfrm>
          </p:grpSpPr>
          <p:sp>
            <p:nvSpPr>
              <p:cNvPr id="97" name="Square"/>
              <p:cNvSpPr/>
              <p:nvPr/>
            </p:nvSpPr>
            <p:spPr>
              <a:xfrm>
                <a:off x="0" y="0"/>
                <a:ext cx="508095" cy="509751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l">
                  <a:spcBef>
                    <a:spcPts val="1000"/>
                  </a:spcBef>
                </a:pPr>
                <a:endParaRPr/>
              </a:p>
            </p:txBody>
          </p:sp>
          <p:sp>
            <p:nvSpPr>
              <p:cNvPr id="98" name="H"/>
              <p:cNvSpPr txBox="1"/>
              <p:nvPr/>
            </p:nvSpPr>
            <p:spPr>
              <a:xfrm>
                <a:off x="0" y="0"/>
                <a:ext cx="508095" cy="2565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l">
                  <a:spcBef>
                    <a:spcPts val="1000"/>
                  </a:spcBef>
                  <a:defRPr sz="1100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  H</a:t>
                </a:r>
              </a:p>
            </p:txBody>
          </p:sp>
        </p:grpSp>
        <p:grpSp>
          <p:nvGrpSpPr>
            <p:cNvPr id="102" name="Group"/>
            <p:cNvGrpSpPr/>
            <p:nvPr/>
          </p:nvGrpSpPr>
          <p:grpSpPr>
            <a:xfrm>
              <a:off x="1040959" y="2354502"/>
              <a:ext cx="508095" cy="509117"/>
              <a:chOff x="0" y="0"/>
              <a:chExt cx="508094" cy="509115"/>
            </a:xfrm>
          </p:grpSpPr>
          <p:sp>
            <p:nvSpPr>
              <p:cNvPr id="100" name="Square"/>
              <p:cNvSpPr/>
              <p:nvPr/>
            </p:nvSpPr>
            <p:spPr>
              <a:xfrm>
                <a:off x="0" y="0"/>
                <a:ext cx="508095" cy="509116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l">
                  <a:spcBef>
                    <a:spcPts val="1000"/>
                  </a:spcBef>
                </a:pPr>
                <a:endParaRPr/>
              </a:p>
            </p:txBody>
          </p:sp>
          <p:sp>
            <p:nvSpPr>
              <p:cNvPr id="101" name="H"/>
              <p:cNvSpPr txBox="1"/>
              <p:nvPr/>
            </p:nvSpPr>
            <p:spPr>
              <a:xfrm>
                <a:off x="0" y="0"/>
                <a:ext cx="508095" cy="2565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l">
                  <a:spcBef>
                    <a:spcPts val="1000"/>
                  </a:spcBef>
                  <a:defRPr sz="1100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  H</a:t>
                </a:r>
              </a:p>
            </p:txBody>
          </p:sp>
        </p:grpSp>
        <p:grpSp>
          <p:nvGrpSpPr>
            <p:cNvPr id="105" name="Group"/>
            <p:cNvGrpSpPr/>
            <p:nvPr/>
          </p:nvGrpSpPr>
          <p:grpSpPr>
            <a:xfrm>
              <a:off x="995865" y="926184"/>
              <a:ext cx="508096" cy="509752"/>
              <a:chOff x="0" y="0"/>
              <a:chExt cx="508094" cy="509750"/>
            </a:xfrm>
          </p:grpSpPr>
          <p:sp>
            <p:nvSpPr>
              <p:cNvPr id="103" name="Square"/>
              <p:cNvSpPr/>
              <p:nvPr/>
            </p:nvSpPr>
            <p:spPr>
              <a:xfrm>
                <a:off x="0" y="0"/>
                <a:ext cx="508095" cy="509751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l">
                  <a:spcBef>
                    <a:spcPts val="1000"/>
                  </a:spcBef>
                </a:pPr>
                <a:endParaRPr/>
              </a:p>
            </p:txBody>
          </p:sp>
          <p:sp>
            <p:nvSpPr>
              <p:cNvPr id="104" name="O"/>
              <p:cNvSpPr txBox="1"/>
              <p:nvPr/>
            </p:nvSpPr>
            <p:spPr>
              <a:xfrm>
                <a:off x="0" y="0"/>
                <a:ext cx="508095" cy="2565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l">
                  <a:spcBef>
                    <a:spcPts val="1000"/>
                  </a:spcBef>
                  <a:defRPr sz="1100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   O</a:t>
                </a:r>
              </a:p>
            </p:txBody>
          </p:sp>
        </p:grpSp>
        <p:sp>
          <p:nvSpPr>
            <p:cNvPr id="106" name="Oval"/>
            <p:cNvSpPr/>
            <p:nvPr/>
          </p:nvSpPr>
          <p:spPr>
            <a:xfrm>
              <a:off x="1500785" y="1924737"/>
              <a:ext cx="167037" cy="158703"/>
            </a:xfrm>
            <a:prstGeom prst="ellipse">
              <a:avLst/>
            </a:prstGeom>
            <a:solidFill>
              <a:srgbClr val="66CCFF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/>
              <a:endParaRPr/>
            </a:p>
          </p:txBody>
        </p:sp>
        <p:grpSp>
          <p:nvGrpSpPr>
            <p:cNvPr id="109" name="Group"/>
            <p:cNvGrpSpPr/>
            <p:nvPr/>
          </p:nvGrpSpPr>
          <p:grpSpPr>
            <a:xfrm>
              <a:off x="1315330" y="1878396"/>
              <a:ext cx="527784" cy="377077"/>
              <a:chOff x="0" y="0"/>
              <a:chExt cx="527783" cy="377075"/>
            </a:xfrm>
          </p:grpSpPr>
          <p:sp>
            <p:nvSpPr>
              <p:cNvPr id="107" name="Rectangle"/>
              <p:cNvSpPr/>
              <p:nvPr/>
            </p:nvSpPr>
            <p:spPr>
              <a:xfrm>
                <a:off x="0" y="0"/>
                <a:ext cx="527784" cy="377076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l">
                  <a:spcBef>
                    <a:spcPts val="1000"/>
                  </a:spcBef>
                </a:pPr>
                <a:endParaRPr/>
              </a:p>
            </p:txBody>
          </p:sp>
          <p:sp>
            <p:nvSpPr>
              <p:cNvPr id="108" name="e-"/>
              <p:cNvSpPr txBox="1"/>
              <p:nvPr/>
            </p:nvSpPr>
            <p:spPr>
              <a:xfrm>
                <a:off x="0" y="0"/>
                <a:ext cx="527784" cy="2184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l">
                  <a:spcBef>
                    <a:spcPts val="1000"/>
                  </a:spcBef>
                  <a:defRPr sz="8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 e</a:t>
                </a:r>
                <a:r>
                  <a:rPr baseline="30000">
                    <a:latin typeface="Times New Roman"/>
                    <a:ea typeface="Times New Roman"/>
                    <a:cs typeface="Times New Roman"/>
                    <a:sym typeface="Times New Roman"/>
                  </a:rPr>
                  <a:t>-</a:t>
                </a:r>
              </a:p>
            </p:txBody>
          </p:sp>
        </p:grpSp>
        <p:sp>
          <p:nvSpPr>
            <p:cNvPr id="110" name="Oval"/>
            <p:cNvSpPr/>
            <p:nvPr/>
          </p:nvSpPr>
          <p:spPr>
            <a:xfrm>
              <a:off x="2076837" y="668452"/>
              <a:ext cx="166402" cy="158703"/>
            </a:xfrm>
            <a:prstGeom prst="ellipse">
              <a:avLst/>
            </a:prstGeom>
            <a:solidFill>
              <a:srgbClr val="66CCFF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/>
              <a:endParaRPr/>
            </a:p>
          </p:txBody>
        </p:sp>
        <p:grpSp>
          <p:nvGrpSpPr>
            <p:cNvPr id="113" name="Group"/>
            <p:cNvGrpSpPr/>
            <p:nvPr/>
          </p:nvGrpSpPr>
          <p:grpSpPr>
            <a:xfrm>
              <a:off x="1871694" y="640521"/>
              <a:ext cx="527149" cy="377711"/>
              <a:chOff x="0" y="0"/>
              <a:chExt cx="527148" cy="377710"/>
            </a:xfrm>
          </p:grpSpPr>
          <p:sp>
            <p:nvSpPr>
              <p:cNvPr id="111" name="Rectangle"/>
              <p:cNvSpPr/>
              <p:nvPr/>
            </p:nvSpPr>
            <p:spPr>
              <a:xfrm>
                <a:off x="0" y="0"/>
                <a:ext cx="527149" cy="377711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l">
                  <a:spcBef>
                    <a:spcPts val="1000"/>
                  </a:spcBef>
                </a:pPr>
                <a:endParaRPr/>
              </a:p>
            </p:txBody>
          </p:sp>
          <p:sp>
            <p:nvSpPr>
              <p:cNvPr id="112" name="e-"/>
              <p:cNvSpPr txBox="1"/>
              <p:nvPr/>
            </p:nvSpPr>
            <p:spPr>
              <a:xfrm>
                <a:off x="0" y="0"/>
                <a:ext cx="527149" cy="2184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l">
                  <a:spcBef>
                    <a:spcPts val="1000"/>
                  </a:spcBef>
                  <a:defRPr sz="8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  e</a:t>
                </a:r>
                <a:r>
                  <a:rPr baseline="30000">
                    <a:latin typeface="Times New Roman"/>
                    <a:ea typeface="Times New Roman"/>
                    <a:cs typeface="Times New Roman"/>
                    <a:sym typeface="Times New Roman"/>
                  </a:rPr>
                  <a:t>-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hapter 3: Introduction to Chemistry 3-4 Chemical Reactions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800" b="1"/>
            </a:pPr>
            <a:r>
              <a:t>Chapter 3: Introduction to Chemistry</a:t>
            </a:r>
            <a:br/>
            <a:r>
              <a:rPr sz="2400"/>
              <a:t>3-4 Chemical Reactions</a:t>
            </a:r>
          </a:p>
        </p:txBody>
      </p:sp>
      <p:sp>
        <p:nvSpPr>
          <p:cNvPr id="117" name="A chemical reaction is any process in which a chemical change occurs.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908050" indent="-908050">
              <a:buAutoNum type="arabicPeriod" startAt="11"/>
            </a:pPr>
            <a:r>
              <a:t>A </a:t>
            </a:r>
            <a:r>
              <a:rPr b="1"/>
              <a:t>chemical reaction</a:t>
            </a:r>
            <a:r>
              <a:t> is any process in which a </a:t>
            </a:r>
            <a:r>
              <a:rPr b="1"/>
              <a:t>chemical change</a:t>
            </a:r>
            <a:r>
              <a:t> occurs.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1" build="p" animBg="1" advAuto="0"/>
    </p:bldLst>
  </p:timing>
</p:sld>
</file>

<file path=ppt/theme/theme1.xml><?xml version="1.0" encoding="utf-8"?>
<a:theme xmlns:a="http://schemas.openxmlformats.org/drawingml/2006/main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FF33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FF33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478</Words>
  <Application>Microsoft Macintosh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Chapter 3: Introduction to Chemistry 3-3 Interactions of Matter</vt:lpstr>
      <vt:lpstr>Chapter 3: Introduction to Chemistry 3-3 Interactions of Matter</vt:lpstr>
      <vt:lpstr>Chapter 3: Introduction to Chemistry 3-3 Interactions of Matter</vt:lpstr>
      <vt:lpstr>Chapter 3: Introduction to Chemistry 3-3 Interactions of Matter</vt:lpstr>
      <vt:lpstr>Chapter 3: Introduction to Chemistry 3-3 Interactions of Matter</vt:lpstr>
      <vt:lpstr>Chapter 3: Introduction to Chemistry 3-3 Interactions of Matter</vt:lpstr>
      <vt:lpstr>Chapter 3: Introduction to Chemistry 3-3 Interactions of Matter</vt:lpstr>
      <vt:lpstr>Chapter 3: Introduction to Chemistry 3-3 Interactions of Matter</vt:lpstr>
      <vt:lpstr>Chapter 3: Introduction to Chemistry 3-4 Chemical Reactions</vt:lpstr>
      <vt:lpstr>Chapter 3: Introduction to Chemistry 3-4 Chemical Reactions</vt:lpstr>
      <vt:lpstr>Chapter 3: Introduction to Chemistry 3-4 Chemical Reactions</vt:lpstr>
      <vt:lpstr>Chapter 3: Introduction to Chemistry 3-4 Chemical Reactions</vt:lpstr>
      <vt:lpstr>Chapter 3: Introduction to Chemistry 3-4 Chemical Reactions</vt:lpstr>
      <vt:lpstr>Chapter 3: Introduction to Chemistry 3-4 Chemical Reactions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3: Introduction to Chemistry 3-3 Interactions of Matter</dc:title>
  <cp:lastModifiedBy>avsd</cp:lastModifiedBy>
  <cp:revision>1</cp:revision>
  <dcterms:modified xsi:type="dcterms:W3CDTF">2017-09-13T10:57:07Z</dcterms:modified>
</cp:coreProperties>
</file>