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4" r:id="rId3"/>
    <p:sldId id="259" r:id="rId4"/>
    <p:sldId id="258" r:id="rId5"/>
    <p:sldId id="260" r:id="rId6"/>
    <p:sldId id="262" r:id="rId7"/>
    <p:sldId id="263" r:id="rId8"/>
    <p:sldId id="265" r:id="rId9"/>
    <p:sldId id="271" r:id="rId10"/>
    <p:sldId id="270" r:id="rId11"/>
    <p:sldId id="266" r:id="rId12"/>
    <p:sldId id="272" r:id="rId13"/>
    <p:sldId id="273" r:id="rId14"/>
    <p:sldId id="268" r:id="rId15"/>
    <p:sldId id="274" r:id="rId16"/>
    <p:sldId id="276" r:id="rId17"/>
    <p:sldId id="277" r:id="rId18"/>
    <p:sldId id="278" r:id="rId19"/>
    <p:sldId id="27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768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F9169-433A-41C1-8988-98C43AA43D94}" type="datetimeFigureOut">
              <a:rPr lang="en-US" smtClean="0"/>
              <a:pPr/>
              <a:t>9/26/17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97BD7-4A1D-4EB9-92C4-914D0A635D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F9169-433A-41C1-8988-98C43AA43D94}" type="datetimeFigureOut">
              <a:rPr lang="en-US" smtClean="0"/>
              <a:pPr/>
              <a:t>9/26/17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97BD7-4A1D-4EB9-92C4-914D0A635D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F9169-433A-41C1-8988-98C43AA43D94}" type="datetimeFigureOut">
              <a:rPr lang="en-US" smtClean="0"/>
              <a:pPr/>
              <a:t>9/26/17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97BD7-4A1D-4EB9-92C4-914D0A635D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F9169-433A-41C1-8988-98C43AA43D94}" type="datetimeFigureOut">
              <a:rPr lang="en-US" smtClean="0"/>
              <a:pPr/>
              <a:t>9/26/17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97BD7-4A1D-4EB9-92C4-914D0A635D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F9169-433A-41C1-8988-98C43AA43D94}" type="datetimeFigureOut">
              <a:rPr lang="en-US" smtClean="0"/>
              <a:pPr/>
              <a:t>9/26/17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97BD7-4A1D-4EB9-92C4-914D0A635D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F9169-433A-41C1-8988-98C43AA43D94}" type="datetimeFigureOut">
              <a:rPr lang="en-US" smtClean="0"/>
              <a:pPr/>
              <a:t>9/26/17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97BD7-4A1D-4EB9-92C4-914D0A635D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F9169-433A-41C1-8988-98C43AA43D94}" type="datetimeFigureOut">
              <a:rPr lang="en-US" smtClean="0"/>
              <a:pPr/>
              <a:t>9/26/17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97BD7-4A1D-4EB9-92C4-914D0A635D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F9169-433A-41C1-8988-98C43AA43D94}" type="datetimeFigureOut">
              <a:rPr lang="en-US" smtClean="0"/>
              <a:pPr/>
              <a:t>9/26/17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97BD7-4A1D-4EB9-92C4-914D0A635D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F9169-433A-41C1-8988-98C43AA43D94}" type="datetimeFigureOut">
              <a:rPr lang="en-US" smtClean="0"/>
              <a:pPr/>
              <a:t>9/26/17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97BD7-4A1D-4EB9-92C4-914D0A635D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F9169-433A-41C1-8988-98C43AA43D94}" type="datetimeFigureOut">
              <a:rPr lang="en-US" smtClean="0"/>
              <a:pPr/>
              <a:t>9/26/17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97BD7-4A1D-4EB9-92C4-914D0A635D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F9169-433A-41C1-8988-98C43AA43D94}" type="datetimeFigureOut">
              <a:rPr lang="en-US" smtClean="0"/>
              <a:pPr/>
              <a:t>9/26/17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97BD7-4A1D-4EB9-92C4-914D0A635D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F9169-433A-41C1-8988-98C43AA43D94}" type="datetimeFigureOut">
              <a:rPr lang="en-US" smtClean="0"/>
              <a:pPr/>
              <a:t>9/26/17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97BD7-4A1D-4EB9-92C4-914D0A635D4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1.jpeg"/><Relationship Id="rId1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oogle.com/url?sa=i&amp;rct=j&amp;q=saturated+fats&amp;source=images&amp;cd=&amp;cad=rja&amp;uact=8&amp;ved=0CAcQjRw&amp;url=http://healthyeating.sfgate.com/much-saturated-fat-cheeseburger-4966.html&amp;ei=hY5KVIO_JoWMNvKtgLgK&amp;bvm=bv.77880786,d.cWc&amp;psig=AFQjCNHcqezpnbUbiTZpqQGhIbbXS25qTg&amp;ust=1414257486991621" TargetMode="External"/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6" Type="http://schemas.openxmlformats.org/officeDocument/2006/relationships/image" Target="../media/image7.jpeg"/><Relationship Id="rId7" Type="http://schemas.openxmlformats.org/officeDocument/2006/relationships/image" Target="../media/image8.jpeg"/><Relationship Id="rId8" Type="http://schemas.openxmlformats.org/officeDocument/2006/relationships/image" Target="../media/image9.jpeg"/><Relationship Id="rId9" Type="http://schemas.openxmlformats.org/officeDocument/2006/relationships/hyperlink" Target="http://blogs.kqed.org/bayareabites/files/2014/03/fat-c720a1bd93fe322f9701253493040c38bf25ddb9.jpg" TargetMode="External"/><Relationship Id="rId10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3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95400"/>
            <a:ext cx="7772400" cy="1470025"/>
          </a:xfrm>
        </p:spPr>
        <p:txBody>
          <a:bodyPr/>
          <a:lstStyle/>
          <a:p>
            <a:r>
              <a:rPr lang="en-US" b="1" dirty="0" smtClean="0"/>
              <a:t>CHAPTER 4: The Chemical Basis of Life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962400"/>
            <a:ext cx="6400800" cy="17526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4-3: Compounds of Life:</a:t>
            </a:r>
          </a:p>
          <a:p>
            <a:r>
              <a:rPr lang="en-US" sz="4800" b="1" dirty="0" smtClean="0">
                <a:solidFill>
                  <a:srgbClr val="C00000"/>
                </a:solidFill>
              </a:rPr>
              <a:t>Lipids</a:t>
            </a:r>
            <a:endParaRPr lang="en-US" sz="4800" dirty="0" smtClean="0">
              <a:solidFill>
                <a:srgbClr val="C0000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Lipids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838200"/>
          </a:xfrm>
        </p:spPr>
        <p:txBody>
          <a:bodyPr/>
          <a:lstStyle/>
          <a:p>
            <a:r>
              <a:rPr lang="en-US" b="1" dirty="0" smtClean="0"/>
              <a:t>Examples of Saturated fats</a:t>
            </a:r>
            <a:endParaRPr lang="en-US" b="1" dirty="0"/>
          </a:p>
        </p:txBody>
      </p:sp>
      <p:sp>
        <p:nvSpPr>
          <p:cNvPr id="3074" name="AutoShape 2" descr="data:image/jpeg;base64,/9j/4AAQSkZJRgABAQAAAQABAAD/2wCEAAkGBxQTEhUUExQUFBUXFhcXFxYXFxcYFxcWFRUXFxYXFRQYHSggGBolHBQXITEhJSorLi4uFx8zODMsNygtLisBCgoKDg0OGhAQGywkICQsLCwsLCwsLCwsLCwsLCwsLCwsLCwsLCwsLCwsLCwsLCwsLCwsLCwsLCwsLCwsLCwsLP/AABEIALcBEwMBIgACEQEDEQH/xAAcAAABBQEBAQAAAAAAAAAAAAAEAAIDBQYHAQj/xAA9EAABAwIEBAQEAwYGAwEBAAABAAIRAyEEBRIxBkFRYRMicYEykbHwQqHBB1Jy0eHxFBUjQ2KCFjOSwiT/xAAaAQACAwEBAAAAAAAAAAAAAAAAAwECBAUG/8QAKREAAgIBBAICAgEFAQAAAAAAAAECAxEEEiExQVETIhQyBVJhcaHBQv/aAAwDAQACEQMRAD8A2kKN5UkpjWyUAeU6XNG0qS9o0kUacIAFe1JlJQZjm9Ch/wC2o1p/d3cfRov+SzWN4+ZtRpOd/wAnkNHyEn5wqOcV2y8a5S6RsS1RVqrGCXuawdXED6rm+L4oxdS3iCkOlMQY/iJJVVUwpqGXudUPVziT+aTLUx8GmGjk+2dAxfGWFYYYXVj/AMB5e/ndAPtKpcTxrWM+HTpjpOpx9yCLqkZlbYvA+vujKWBaP6fqEp3yZqho4LvkLw/GVcfHTY8dpb+cn6I9nGzPxUagP/EtI/OFTPoibBD1KHZQr5BLR1vo1LeL8PzFVvqyfoSiqPEuFd/ux6tcP0WL8D0Xowyn8mQt6KJ0fC46jU+CrTd6OH0RzaK5WcDPIFE4TG4mjBpVXgfuklzf/kpi1PtCpaKXhnTxSXpasTh+P3sEVqGs/vUzE/8AV381oMn4rw2IgB3hvP4KkNPsdinRtjLyZp0zj2iyc1N0SjTSTPBTBYC/DqB1AK38ND1aCAKwsI2K88ZwRbqSYaSAGMxZ5hP8ZpTHUU3SgD2pQa7oUFWy8ckWWdDC8FQ87oAqamEIUYJCuXEFQupA9EAV4qr0gFEPoBRuo9EADPwoKHrZejoIXvioAonZX2SV74gSUkBOMxlOl8b2ttzMKnqcaYZo8up5/wCLTHzMBYd3XRqP7zz/AHn5rynhnHefQCAsctQ/B0I6ReWbI/tGGzKDz6uaFWZvxXiq4hp8BnRhl1+r9/lCr8PlxtAPorTDZf8ANKldJj4aWuPJSty2TJknmTJJ9Sd0VRys+gWio4KeX9UdSwAHUWm39Ql4bNKwuDN08r35/X5KZmXx3C0Zw/ce1p+/RSOpTyA+nujBG4paeFgbfNeVcH/Y7+x2KttEWiPp6KPw/v72KgFkqamXE7H25pjcARaT99Fc6I+/uU3Sgssla3B/mnDDXVjAG+68dTCgsAjDwoqlIQUe9qh8KSjDIwirdhwbFV+Iy4QVevpQvW0QULJDSGcN8W1cKQyuXVKO0m7mdwfxDsun4PEU6zBUpuD2OEgjn/VcoxuCBBQ3CvED8BVc0gvpPPmbOxn4m91pqua4Zh1GlT+0DsTmqB4QWBzylXEsdfm02cPUKfxVszk5rQ400w0lO1ekIACdTUTqaPLFBUYgAF4UZCLcxRmmgAcsTCxFQo3sKkAd9NQOpkIteFyABSFE5oRbgonBAAvhpKfSkpAxVHLZ3/oj6OAjorSlhT3hG0sNG4XJwd3eiso4UnkI7I+lhrgX+qnLBcAkH5WRBJESLRvJ587KUkGWPoYAGRqAi97f3RopkWJYQNiDBt6XQtKvbmfUCOURznuo6+KJ3M+v80zKSK7ZNk2ILTyVfUclUrlQa0qUsjowwOaeqaoquIE7oPG5mGjdVLNEuKrhvNCtzVvWyzuZZqXtLWn36eip2yBEk9T/AEVXJIvGDZsK+dsG7gon8RUx+Ll3WTLV54BPVR8iLurKNSeJqQ5k+gKhPFLBs1x+QWfGEPRXOQcOmsZNmyAbbo+bwikq1FZY13EbnHy0ye03/IK3wdfEugeBH/a/sIWmyzhumyXBnawuT1BWgwWWAC4+f8uaut7MU9RFcIwlKhiHf7bB6l38kNiMjrPN2M2mxP8AJdOGABEWjb7hTUsuYNmx+sdSjbP2L/JXo5hSyvEtgtaA7kQSDb22WhwucYprRrw7Xnm4PifUFq2ZwQ7KM4MC1vvmrp2x6YqU659xMjU4uqs+LBv9qjT+iFf+0LT8WFqDvqH8lsG5e11jeO6hr5MwA9OkD73U/Ld7IUaPK/2ZVn7SKJMGhWHfyH9UTT49wZ+I1GerD/8AmVLmnB9OoBaDvMD6tVNX4DEeVxHZH5VqLqiiXlo0mF4hwlX4K9MnoTpPydBR+mRIuuZZhwVWaJEPCp2DEYZ3kdUpnoCQPlsVeOt/qREtCn+jOwlq9WBybjiq1wbiGteObh5Xj2HlP5LYZVndDEyKb/MN2OGlw76TuO4Wqu+E+mZLNPZX2g1wCidRRYYlpThIE6go3YdWULwsQBWf4ZJWPhpKQKlgjkZ+/wA04/Ij8vdRsF+x5fy6J7zAXMydvA5zpi4kbKGIJE/y+XJMqOQzsRG6pkskwh1VQVqwKCr4kdUFVzADmq5GRRaPqQq7FYoDmqjMM8a2SSs7iMbUrnyy1vXmfQclH92NjFlzmOdgGG3PQfqqrQ+p5qhIHJo5+6lwmAAgAXPXn780e6kSdv7JE7vCNCrS7AW0uQHoE9uFR9PDdlZYDAlx2mQsrsYzhFK3BQJI/r6Kb/D9vkrPNqQFbQ3Zu/qURQw/YR9VRyYZ4yVNPBn3++S3nCeVFjCHC8/cFAZPhQ58CAbXjvyWyoNYxga4iOR5zv8ANbdJBfuzk625v6IT6gpQAC5xmAPqTyFwisPJ3F+n1UNXSwySBzvvEb/kmOz2kO/dbpSS7ZzlFy6WSwa3+gT2BUjuJmCYEnonHPRY6YS/mh7L/j2+i6FkytS6WPIxKEw2Yh/4hFv63RjasixBHI8+6upKS4FSjKL5PGUrXiecDdDv0QZIgSDPzRdMTeV49oJ2Q0QmR02DSOYUBwxsJi/5dL9vqiiYTmAmFOM8E7muQOrhCZsO39VXYzKWPEaRcRta3daB6heFWVaLQskjjnEmAaKjoaAAeXa1/lus7Ta8OD6bnNe0+Ug3C63nfD+tzi2IO4PfusbjstbRLqWmNQkO2IcL781z/vCTydiM4WQS7NDwjxQMR/pVgGV28tg8dW9+y0xprimIqkvBuyo2IcLSRcEdF03gziMYpmh9qzB5h+8B+IfquvptTv8ArLs5Gq02x7o9F2WFJEEJrmrYYyHUvU7w0lJBQudIuoH1bpVH2VW/FQYJXJbO6gitiIlA18SDzUGY4nykjksTj84cJ80BQk2MTSWWX2bY7w2k6gB3WNxHE5cYYCSqfNMyfVMEnT3RuRYYaHHmSB7QU/4owjukIV8p2ba+vYdhMO6odVQz0HIey0WDoWQOGp7LQYSiuZfa2zq1pRRFRpXPYR8/6SjMPR7KduGIAkbmfkjqdEQsjZbcB0cMSVoMqoQSeTRP3Khy/Dq2zhwo4dwA8zhA9TaytVHLcn4EXWdRXkxuHp+JUc88yT7TZXFOl2XmXYPSOllYikEvtjJT9EOAZUB1U+W7QJ1dVc4fHMI1VNLfDv5iAB3BKmyHDhoLr/2/us1x5V1jw203MJMmpEMhu229zzGwXSqg4wUs8ejlWzU5uLXPsfTc/FNrVGumdWh7TLSQfLpM7W5LJZpWxWHhtbTLjYjsN56duyJwnFLcJSFKnBaD1LpN5ty7IyhVbmTfipgiLOJDm9x+arZlcvoK5Sj1wUOHzsjzOBJ6CwnqpRxE7TLnOj4YgwCRIg9d7dlcP4DfJBewD3+hCOwfDNOkwtcwVDIN7yRMEg/XukfNVnBrhZN9nvD9d1RviXGqRvuBEHturDH53UYfK+wgabfl8kdgsA4Ms0NbET/JZ3MuHaj6wc2pDQNjJM3+HpZQ9Ql9XwMh8c5Pdgs8LxY8m597QrbC8RsLokyYt3PT2WEp8OuuHOdIHlIJERzP16LyoYLQHE6S0yJ1GDy6802FrXkvPS0z4iuTpuCzEP8AOSA0c5ifdHNzSmbNe3V6rk+JzitUmx03OnqAZA7SAo8LxVQqO0l3hv20vMDtDtk9Xz8IxW/x+OWdgbWJ9eacZPosxgc38Om2RAj96bHnJVpQzim/4XA3jex9CnQujJdmKennHxwHhsrEccOa4imAdcgzyA/mtj/iRIE2Ox5SOSz/ABDgBJfPolan9eBmlwp8nP8AG4AFs/iA78tlWYKvUo1WvYSHAyPbr1WhptOq/ugc3wRFxuLhZapNM22JNYOpZPjxXosqN/ELjoeY+aKIWQ/Zpiy5tRh2s4DpPld9FtS1egpnvgmcG2G2bRDCSl0rxNFnPa2J0ug9Fn62L11dI5K0xo8RvQ8is9hmChrNRw5meq5MY5O6+Ee8SZh4NFx5xAHdcxqY5zjJVpxVnJr1IHwtNh+qoVuqrSWWc/UXOTwugkYjstRlVMeGexv32/mse0LZZDiQ5rh+8G/MEffulapfTgbopfbk0OVYWXTG36XK0eWUbE23QWAphrTG4B9ZP91Z5e4NA6be8rizTbOq7OA2th/K0/fVMLCYCMxeOpMYNTmtI3kgfVZ2rxThWf71P2dOyh0t9IorcdmqwEN3369ugQuZZiHuLJGgEXO5dfbsss/9oOFE+YmRHlafqgGcQvru/wD56ZbyLjv8lPxWRXKwiYyjJ5NVUzmhTvUqBo2mDHpbmrPLc1w9UeR4PMXt7LEUuGy86q7nOP3svX0RhCJa91Indou2246meSWpV/rF5ZeSOpUKgkaXD2XP+Ns4qUq5bo8Q3ABkNDe5FnGPkmYXjLCtI/1Cx3RzHA25HoUJVc/FE4ioNTIgOIDfKN9jJ5iD+q10yzHE4tf5McoYnnJmnMLiSKbqfPSCHNMyegjlZWGT4B5brY403g7wIvO5mByuVctxNKkJc5rWmQDEklo263QT8UKuskFrHQ0EgWBHwxcajcStKWUUbwajh3Nq+l4xBLg0SDpAdztDdzbogq2MxFVzi0+HTmGggh1heeY903AOY1wDdQ21Eza48qt6jG3qNdDdoI809ehWeOmr3uWCzsa6A8HmGIaSHPBESA4QR3BHKyhdm1bUW6mzE2EkexIlT40tfDp0kXMWPUNEXVfh6RZTe9oGqC5jTO+4knd3ory0tcvBCukmMxdDECJreLJnRpLd43gmfRFf5n5dNRhY4AbA6SL/AC2T2BzoJJm8CIuN7blE4ep4hDHtIN+99wAecwqT08WuRsNRJdEbMzotNNtVhZr+EmLkCL6dt1cYhmCqUpr0aTgLXAJt0i4WdbhWPe46WgggAEEGwsCfW890NjsF4fnDQZN4uRzmN1T8ZppxZaVynwyIVxUecGypUZTdTLaRNM/6cXZqqTNx5b9uqkwtB2F0sL5LJ1OEwTc+UdE7JsLqqT0MkXBkbT/JXbsPTqh3iENdJ0i8mBtKVbY4tJGmhrnd0aDK89bUa0EiT+EgzsJT87xepoa1pdbeRA+ZXO8ZSq09NUai6mY0zEgGbRzPeyhzPizXS8hDHGezh/FOybG12QwhU9HGNmYs1FCjf4YnnIO3oVHWw/mg3BNu3Zc/wXExpVWu8rg1pBJM2O8NJF1p8HxVRqGzo5Qeat8TXYmzh4RbcMMNHE6dpI29Yg/kukLC8FBteu9wOoUwDbaTt67fRbtwXX0qxA4+o5mMSTklpEHHmYi+6r88w/jU3AfFBg9CnkkOhEUxvZcmPHJ35I5DVokEg7gwfUJ1HDl1gFoeJcu0VyYs6/vzUuWsYy5hb9+Ucx1pSwxmU8Ozd6r8eDQqHwzC0eIzYRAMdwqsZY6udTXA+YA2JidiUpzWfsMUX/5G4TibEOcGtaHOPSb9zyVzinZgWiHOAcL6Ym+4sNkdlmRVKLwHUTqgDUwapj0WxyjGNA0VIYfh84Le3MLl6rU/HJfHDg6dNf0zOWTmtTh+u8TULj/E4k/moK/CR31AFdGzio0mARYxI7IShhmmCVmj/I24z0OenhPtGUwHA7T8VRxHaB+cLS5XlJwxHhyW89R/OYV1QpgbIltCViv19tnEnlehlenrh0ibC4lseYhQ5niqb2wQCEFnNcUWF0bLJUOIC+pDgGsvFrn1M2S9PpZWpziVnOMWaFmX4Zzg40qZcBAcWA+99zfdHZ74jcK51FofUs0MAiS4xPsDMKTD4il4RO402hUgrOfbUdBABBO5+Vv0WrT12WzTecRfTEWzilxwY12IxDQ59ZgYKct824MgGG8+ily7OWSP9NxcJvAG/wC6D6rUZlkrX0peNXmNwbCBZxBPtzN0NiMsqUaQfTaxxMDS4fFPOb/YXdTT4wYV7bC2ZM9zaZNdrC/ZjmjS0G3/ANbXWkyHI8RSa5ldrKlO+lwJJvHIjsspkr6zn6atEtbG27Qd/bflZa7CZvVY0BrddNtg7UL+nUd/VYrnZWsrkYkpHuZYe7rBjIBBi4cB8R689lQ5biqlcubSbrN4LZLbfinkLK2zTOGvsQSeig/xWKpjyMDBya0NB91Wq6dkei7iocBFTLsUyIYHiPibEgncaTy9EBmgxVAiSypIBLGghzY5iT5itLg8wr6Bq069JOk225ahaYn5KizBz3anB8OEn0PbvsornNPEiOH0VTM+oxfex6/RC5lxKwBpBY5oIJ8xm020x9VMzIKTmyN51PIG/wD257+yZicso289QEWBDNZ63Mbd1qT9lWG5XjHucajQ64kE7aXC4iL91b0Ayo/VJ8o5AgSLSQqnAOqMAe2vrLSAWPDSCBymJAI5rUZVTa9zyIBFiB85WTV1/VsdTdtfBFjmtI+GZHm723/JZOpkzfFD3N8p3iDblIWwfQkPaTF4kLI1MW2nWdTkkNvsQuXpnLEsZ68G3OeAjNeGcHUb5WOnq07Hr0Cx+ZcF6AalImBfQ68+4hX+f8VVaVMCkGlhPmHOesD6q1y3GeNQa421DbvzWyN2pojGeeH4FuqEsp9k37HMxLXVKFRpDqkOa6OTBBaTvsuqkLnHBUNxLRFy1wnpZdGleg0VnyV5/ucLWwUbeB2gJKHUvVsMZw7HyCCrXCgFoPZC4kA7qLCVCzy/IrkwPQNAXFWCL6cgeZtx+sLEtldLrEPaQSsrh+H6lR7g0WlaK/Ri1MMfYovDW04CwenU46QHbdtN7+4Vrlf7O3uEvQGdZc/BONO+kjU09puPa6m7dGOcCdOlOe3J0/BlrgNpmyOGBYQeYduNwT19VyDK+JagIutll3EziLiywSvS/ZG+WjmuUzUVuHMO+7qbJ2mB+Z6KuxHC9ACQCP4XOE/9U2nn5dtz/RQtzY63DvtPIgFKnbVJdERrui+wOvlQafIXj+KD6gQh6+DqgWLD85+V1fjMLbX5lRsqNO4CySqpb6NMbLV2c+4gynH1hAFMstbV5u2q30WTrcLY1hBLAYPJ03Xa/AbEA/mp6WBZG4jotlNuxbYpYEWZlyzjeCyrHbOkM/iEfkrzFYlzNLamlt7OEwYAkCwMrpFXB0iLrK8V5A2vS8MQDILDzaQRq9JAI90yNr3eMP0UbyjLVMfTYNQc3xzZ+kappgnyxPKxnqApMTxHhwxhLhqBki5HQHSPdC0uB2MJc9xcwCZkwN7O/K/dLC8OUiSWgPBAIuDY735QnynCL8lIx3InPGuH3BGr8OproHqAjsq4jbUbpFVkkktbOmOd5vKg/wDFGH4mgTsIF/TrCMp8E0TYgHrbta3qlynXJYwy23b20V9bOqWFBd4oq1iZmdREnZoH1VhlvHNGu7wyNJPM2DiendS4Xgyizy6GuJNyRYfrKBxvB7HujRoN7gRB5EEIVsFxhhsz5Rqf84p6Zc5oAHURIiJ6lVLM/ZUljiw+h3B5iRss6zhHV5aj36JsB8rlG/8AgQAOlziOV3AW7Kua3z/wtjA/EZqGgtDgB2MloO5gbhEZfmVNlNzvFp6YmxHS89PRZ2vwS/WP/ZB5h23zurLB8AMs57nu7ciB1ITN0McP/RVpp8gP/lrKWttOmH64uDY8rjkblbDgnCYgO8SqCC+YZMhok8+pujcm4ToNBaKbQbch5o3BJW6wWCYxo0xtz+iLIKxYxwKdu3oAZTBNwNU37KnzJrfNAF+ov81e5liWMaRzvZYrNsxsTy+4/RIkowWIotXuk8kVfB0xFgZ3sOarMRgyJFMlkG+mwiNoHqj2YjVpsTA6L1wMn0UwSl4LTlKKxkueDqM1gejLn8l0KlTC5pw5mfgVJcPKTDp3A5ELpDJgEXB/VbP45xUHFdpvJk1uXNS8YQnUrpKQJLomI4dXYQeo+ija4bfJWDx1EoOtSB2C46PQjKuHkSCfVXXAWMY3EPZWLWawC0uMAuBiATzIO3ZULSQdypQ0ncT6p0LNryJtq3xwdrgNC5/+1GiHUBVaJNN4J/hd5Xe1wfZV+ScS16A0OirT5NcYc3+F3TsZ9lFnXEHiNIax1xBaYIg91qlbCccHPVFlck0jC4F4Bvfa9vcGdxNlfYOoW7Daed287AXNjueiyzqNWk7U1jiOg39uytcFmbSNJlhjYgA+wPvsuZbV5O1VbuRpmYtzTE8pETe/K316pPxp1bwDpBixsImDtsJVeKhMafNuYsHbH4ZN/wAtk2riWOaWyQQfxfELeYEAeluyzfGXyX7cedu4gf07qX/NIkHlt9bSst/mbWQJMjnaPpf0lMqZ5TbBdPsCJtsB1Vfgz0Q5pGlxWcvpn4dU3Inlz/MJ1DPiTsR8uX9ZWNxPE8NgN22LjEe3KZ7KvpcTy4S9rRfYGfWSITo6OTXQmWogmdDdnnv/AH5/L80NisY+r5WEAHczv1AWSdnuHF/EeXc/OI72BQ9bidkQzS028xc4mIvYSLq9elkvAud0GaKsWvqHwzrc0w4OkNEdBzlaLLmNpsLnmZ5MGn1k781zvCcT0aQJGp7zcmN3bzJ33KirccvNmU+e5MeuyaqbGxUpQwdKOZ0qcuLZjbU4u5bCbpUOJ2Ot4bR6fquTuzLFVzPLk0NsPRT0jXpmXNnsZH0UPTTS/YunX/SdfpcSjTDdLY5GL/PoocTnby3ZtvxCD+S5Z/m1Q/7Yv3KscFiHjcn9B6BLdFnsturXg2mExrnOlz7T0EfNbLKcXTe3ztAA57z7clyT/O2khuqAOsCTzmIRlLN+WsC2wNifQlLjC2DJn8U16N/neIpMdakXN5lqZlec4fTZkEcjue/qsWzPnARraW85iw6C+10JVzWi0ectMdCJnfYXKvH5M9C5Qr24NzmnFVHy+W0ydyYHQRceiHdxSSNbHiPwgCxnbcLnGJz6mbBtQi4mRsexRmCxQLRpIP5bDmDsU51ya5YpOC6RosRmtSoSXffzVPVqmq4BsaQZJ5E9B1Qz6oPxvZH7pdy7jn9FN/mVFogu1dmgwEKldF/lx0W1F8WCkxGKDIB+I7DoO6on50IimCD1PL0XmBD3u1XcZvzToQRmsm32dgyLBMq0QKjQ6R0/VaTD0A1oaNgIHos1whjg6mBzC07St0YrvBjk30xhpFeKeUkwocWfTUBpXRBKdTC456DOCOlSCnfQCe1vtsnx2UhkE/ww6Jf4QGbI5rU9rUYDcVjcAL/RRVskpu3aD7BXjWKWmwI5DcZSpwyD8DnsPY2HoCgcbw3iCZFYOPVzYJ9XDdb8gFN0qUiN7OV18hxjdmsd6f1KHGVY28Ug2bEw2fmSuteGFBVYOfRXUsFM5OUP4MxDhqeRPQmSqLFZLVY6HMcD6LtdR4j77qpxWJHm6wmK2SFOuL7RyunkNY/7blb5dwg9x/1PKPmVrhJ9/sIt5iUO6QKqK8GZbwgwfiJUmHySix7RpBM3kyrutW6IDDsmpPIc1VSk2ThJF1QoMaRpAA7BGupsIuAVUOxzGXJP0+qCxPFTRZjZ7lNbFtounZbTJs0Kk4gxNGmC1kOqbQNh6qnxOb1qm7yB0bYIQUVRsW22C6V5pRRorw0lUAUtXmlEmknNoqMlkgZrE9rEUKSc2kq5JwQNYpWNUzaSsMvyepVPlYT7IQNpA2GpSQuqcDZENEuG6E4a4FcCHVPkukYPBimAAtdUH2zJbNPhAeHyRtN2ptlYhpCmKa5aEhAzUkkkpA5EL7qSk303ULXDp7+6kbbkuSd0mDf0XulQF/3/ADsvTXj3G/8ARGACWuH3/NOmNiq44kxb79kxtR3zQRyWhqckvGVbBJiV64nZAclicRBCezEgqp8X1lRvr2UkYyWlTG2MFAVcXMwb7eyBqYm8BCPqH5oLYwF4jGIbVAvebqOoVBVq2HyV0ijZJiMV05Lw1590HVrNEE2jmUBXzePgF+p/QKyiLlakW+KxTaYl59BzKqK+duNqbQ0d7lVtWo55lxJKeymrdCHJs8e5zjLiSe6lo0UdgMpqVDDWk+y2+Rfs+qvgv8oUKLfRVySMTh8CTsJWiy7hOs8SGkeq6pk/BtGlEgErSU8K1ogABNjT7Eyu9HDsRwXXH4JQL+F6w/2yvoDwxzCX+Gb+6FZ0L2CuZ8+s4Trn/bKtcD+z+s/cQu3DDt6BPDQoVCB3yOPv/ZpUAs5LC/s2qE+YwF2FKFb4IlfmkYLK/wBnNJkF/m9Vq8DktKl8LQPYKySV4wiuijk32RwEk9wUZVyp4XJjnJOTEALUkvYXikDkjASPv814HGN/v7KSS5R3BhJv9/eyY8d16kgnB6xw2I7+ym/xLPT7skkrpFWePriI++yHdW3SSUMlEVSveSh6teySSAA31Z/kmF6SSukUmyHGYprBLzvyiSqWvnBNmNjubn5bBJJMwZJSeQF7y4y4knuvQEkkMoEYXDlxAC6JwpwL4kOqER0lJJWrim+StkmlwdSynh6lRADWhXLWAbJJLThLozN5PUgvUkAeEJBJJAHqSSSAPEkkkAJJJJADSmOSSQBE5y8CSSkD1eJJKQP/2Q=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6" name="AutoShape 4" descr="data:image/jpeg;base64,/9j/4AAQSkZJRgABAQAAAQABAAD/2wCEAAkGBxQTEhUUExQUFBUXFhcXFxYXFxcYFxcWFRUXFxYXFRQYHSggGBolHBQXITEhJSorLi4uFx8zODMsNygtLisBCgoKDg0OGhAQGywkICQsLCwsLCwsLCwsLCwsLCwsLCwsLCwsLCwsLCwsLCwsLCwsLCwsLCwsLCwsLCwsLCwsLP/AABEIALcBEwMBIgACEQEDEQH/xAAcAAABBQEBAQAAAAAAAAAAAAAEAAIDBQYHAQj/xAA9EAABAwIEBAQEAwYGAwEBAAABAAIRAyEEBRIxBkFRYRMicYEykbHwQqHBB1Jy0eHxFBUjQ2KCFjOSwiT/xAAaAQACAwEBAAAAAAAAAAAAAAAAAwECBAUG/8QAKREAAgIBBAICAgEFAQAAAAAAAAECAxEEEiExQVETIhQyBVJhcaHBQv/aAAwDAQACEQMRAD8A2kKN5UkpjWyUAeU6XNG0qS9o0kUacIAFe1JlJQZjm9Ch/wC2o1p/d3cfRov+SzWN4+ZtRpOd/wAnkNHyEn5wqOcV2y8a5S6RsS1RVqrGCXuawdXED6rm+L4oxdS3iCkOlMQY/iJJVVUwpqGXudUPVziT+aTLUx8GmGjk+2dAxfGWFYYYXVj/AMB5e/ndAPtKpcTxrWM+HTpjpOpx9yCLqkZlbYvA+vujKWBaP6fqEp3yZqho4LvkLw/GVcfHTY8dpb+cn6I9nGzPxUagP/EtI/OFTPoibBD1KHZQr5BLR1vo1LeL8PzFVvqyfoSiqPEuFd/ux6tcP0WL8D0Xowyn8mQt6KJ0fC46jU+CrTd6OH0RzaK5WcDPIFE4TG4mjBpVXgfuklzf/kpi1PtCpaKXhnTxSXpasTh+P3sEVqGs/vUzE/8AV381oMn4rw2IgB3hvP4KkNPsdinRtjLyZp0zj2iyc1N0SjTSTPBTBYC/DqB1AK38ND1aCAKwsI2K88ZwRbqSYaSAGMxZ5hP8ZpTHUU3SgD2pQa7oUFWy8ckWWdDC8FQ87oAqamEIUYJCuXEFQupA9EAV4qr0gFEPoBRuo9EADPwoKHrZejoIXvioAonZX2SV74gSUkBOMxlOl8b2ttzMKnqcaYZo8up5/wCLTHzMBYd3XRqP7zz/AHn5rynhnHefQCAsctQ/B0I6ReWbI/tGGzKDz6uaFWZvxXiq4hp8BnRhl1+r9/lCr8PlxtAPorTDZf8ANKldJj4aWuPJSty2TJknmTJJ9Sd0VRys+gWio4KeX9UdSwAHUWm39Ql4bNKwuDN08r35/X5KZmXx3C0Zw/ce1p+/RSOpTyA+nujBG4paeFgbfNeVcH/Y7+x2KttEWiPp6KPw/v72KgFkqamXE7H25pjcARaT99Fc6I+/uU3Sgssla3B/mnDDXVjAG+68dTCgsAjDwoqlIQUe9qh8KSjDIwirdhwbFV+Iy4QVevpQvW0QULJDSGcN8W1cKQyuXVKO0m7mdwfxDsun4PEU6zBUpuD2OEgjn/VcoxuCBBQ3CvED8BVc0gvpPPmbOxn4m91pqua4Zh1GlT+0DsTmqB4QWBzylXEsdfm02cPUKfxVszk5rQ400w0lO1ekIACdTUTqaPLFBUYgAF4UZCLcxRmmgAcsTCxFQo3sKkAd9NQOpkIteFyABSFE5oRbgonBAAvhpKfSkpAxVHLZ3/oj6OAjorSlhT3hG0sNG4XJwd3eiso4UnkI7I+lhrgX+qnLBcAkH5WRBJESLRvJ587KUkGWPoYAGRqAi97f3RopkWJYQNiDBt6XQtKvbmfUCOURznuo6+KJ3M+v80zKSK7ZNk2ILTyVfUclUrlQa0qUsjowwOaeqaoquIE7oPG5mGjdVLNEuKrhvNCtzVvWyzuZZqXtLWn36eip2yBEk9T/AEVXJIvGDZsK+dsG7gon8RUx+Ll3WTLV54BPVR8iLurKNSeJqQ5k+gKhPFLBs1x+QWfGEPRXOQcOmsZNmyAbbo+bwikq1FZY13EbnHy0ye03/IK3wdfEugeBH/a/sIWmyzhumyXBnawuT1BWgwWWAC4+f8uaut7MU9RFcIwlKhiHf7bB6l38kNiMjrPN2M2mxP8AJdOGABEWjb7hTUsuYNmx+sdSjbP2L/JXo5hSyvEtgtaA7kQSDb22WhwucYprRrw7Xnm4PifUFq2ZwQ7KM4MC1vvmrp2x6YqU659xMjU4uqs+LBv9qjT+iFf+0LT8WFqDvqH8lsG5e11jeO6hr5MwA9OkD73U/Ld7IUaPK/2ZVn7SKJMGhWHfyH9UTT49wZ+I1GerD/8AmVLmnB9OoBaDvMD6tVNX4DEeVxHZH5VqLqiiXlo0mF4hwlX4K9MnoTpPydBR+mRIuuZZhwVWaJEPCp2DEYZ3kdUpnoCQPlsVeOt/qREtCn+jOwlq9WBybjiq1wbiGteObh5Xj2HlP5LYZVndDEyKb/MN2OGlw76TuO4Wqu+E+mZLNPZX2g1wCidRRYYlpThIE6go3YdWULwsQBWf4ZJWPhpKQKlgjkZ+/wA04/Ij8vdRsF+x5fy6J7zAXMydvA5zpi4kbKGIJE/y+XJMqOQzsRG6pkskwh1VQVqwKCr4kdUFVzADmq5GRRaPqQq7FYoDmqjMM8a2SSs7iMbUrnyy1vXmfQclH92NjFlzmOdgGG3PQfqqrQ+p5qhIHJo5+6lwmAAgAXPXn780e6kSdv7JE7vCNCrS7AW0uQHoE9uFR9PDdlZYDAlx2mQsrsYzhFK3BQJI/r6Kb/D9vkrPNqQFbQ3Zu/qURQw/YR9VRyYZ4yVNPBn3++S3nCeVFjCHC8/cFAZPhQ58CAbXjvyWyoNYxga4iOR5zv8ANbdJBfuzk625v6IT6gpQAC5xmAPqTyFwisPJ3F+n1UNXSwySBzvvEb/kmOz2kO/dbpSS7ZzlFy6WSwa3+gT2BUjuJmCYEnonHPRY6YS/mh7L/j2+i6FkytS6WPIxKEw2Yh/4hFv63RjasixBHI8+6upKS4FSjKL5PGUrXiecDdDv0QZIgSDPzRdMTeV49oJ2Q0QmR02DSOYUBwxsJi/5dL9vqiiYTmAmFOM8E7muQOrhCZsO39VXYzKWPEaRcRta3daB6heFWVaLQskjjnEmAaKjoaAAeXa1/lus7Ta8OD6bnNe0+Ug3C63nfD+tzi2IO4PfusbjstbRLqWmNQkO2IcL781z/vCTydiM4WQS7NDwjxQMR/pVgGV28tg8dW9+y0xprimIqkvBuyo2IcLSRcEdF03gziMYpmh9qzB5h+8B+IfquvptTv8ArLs5Gq02x7o9F2WFJEEJrmrYYyHUvU7w0lJBQudIuoH1bpVH2VW/FQYJXJbO6gitiIlA18SDzUGY4nykjksTj84cJ80BQk2MTSWWX2bY7w2k6gB3WNxHE5cYYCSqfNMyfVMEnT3RuRYYaHHmSB7QU/4owjukIV8p2ba+vYdhMO6odVQz0HIey0WDoWQOGp7LQYSiuZfa2zq1pRRFRpXPYR8/6SjMPR7KduGIAkbmfkjqdEQsjZbcB0cMSVoMqoQSeTRP3Khy/Dq2zhwo4dwA8zhA9TaytVHLcn4EXWdRXkxuHp+JUc88yT7TZXFOl2XmXYPSOllYikEvtjJT9EOAZUB1U+W7QJ1dVc4fHMI1VNLfDv5iAB3BKmyHDhoLr/2/us1x5V1jw203MJMmpEMhu229zzGwXSqg4wUs8ejlWzU5uLXPsfTc/FNrVGumdWh7TLSQfLpM7W5LJZpWxWHhtbTLjYjsN56duyJwnFLcJSFKnBaD1LpN5ty7IyhVbmTfipgiLOJDm9x+arZlcvoK5Sj1wUOHzsjzOBJ6CwnqpRxE7TLnOj4YgwCRIg9d7dlcP4DfJBewD3+hCOwfDNOkwtcwVDIN7yRMEg/XukfNVnBrhZN9nvD9d1RviXGqRvuBEHturDH53UYfK+wgabfl8kdgsA4Ms0NbET/JZ3MuHaj6wc2pDQNjJM3+HpZQ9Ql9XwMh8c5Pdgs8LxY8m597QrbC8RsLokyYt3PT2WEp8OuuHOdIHlIJERzP16LyoYLQHE6S0yJ1GDy6802FrXkvPS0z4iuTpuCzEP8AOSA0c5ifdHNzSmbNe3V6rk+JzitUmx03OnqAZA7SAo8LxVQqO0l3hv20vMDtDtk9Xz8IxW/x+OWdgbWJ9eacZPosxgc38Om2RAj96bHnJVpQzim/4XA3jex9CnQujJdmKennHxwHhsrEccOa4imAdcgzyA/mtj/iRIE2Ox5SOSz/ABDgBJfPolan9eBmlwp8nP8AG4AFs/iA78tlWYKvUo1WvYSHAyPbr1WhptOq/ugc3wRFxuLhZapNM22JNYOpZPjxXosqN/ELjoeY+aKIWQ/Zpiy5tRh2s4DpPld9FtS1egpnvgmcG2G2bRDCSl0rxNFnPa2J0ug9Fn62L11dI5K0xo8RvQ8is9hmChrNRw5meq5MY5O6+Ee8SZh4NFx5xAHdcxqY5zjJVpxVnJr1IHwtNh+qoVuqrSWWc/UXOTwugkYjstRlVMeGexv32/mse0LZZDiQ5rh+8G/MEffulapfTgbopfbk0OVYWXTG36XK0eWUbE23QWAphrTG4B9ZP91Z5e4NA6be8rizTbOq7OA2th/K0/fVMLCYCMxeOpMYNTmtI3kgfVZ2rxThWf71P2dOyh0t9IorcdmqwEN3369ugQuZZiHuLJGgEXO5dfbsss/9oOFE+YmRHlafqgGcQvru/wD56ZbyLjv8lPxWRXKwiYyjJ5NVUzmhTvUqBo2mDHpbmrPLc1w9UeR4PMXt7LEUuGy86q7nOP3svX0RhCJa91Indou2246meSWpV/rF5ZeSOpUKgkaXD2XP+Ns4qUq5bo8Q3ABkNDe5FnGPkmYXjLCtI/1Cx3RzHA25HoUJVc/FE4ioNTIgOIDfKN9jJ5iD+q10yzHE4tf5McoYnnJmnMLiSKbqfPSCHNMyegjlZWGT4B5brY403g7wIvO5mByuVctxNKkJc5rWmQDEklo263QT8UKuskFrHQ0EgWBHwxcajcStKWUUbwajh3Nq+l4xBLg0SDpAdztDdzbogq2MxFVzi0+HTmGggh1heeY903AOY1wDdQ21Eza48qt6jG3qNdDdoI809ehWeOmr3uWCzsa6A8HmGIaSHPBESA4QR3BHKyhdm1bUW6mzE2EkexIlT40tfDp0kXMWPUNEXVfh6RZTe9oGqC5jTO+4knd3ory0tcvBCukmMxdDECJreLJnRpLd43gmfRFf5n5dNRhY4AbA6SL/AC2T2BzoJJm8CIuN7blE4ep4hDHtIN+99wAecwqT08WuRsNRJdEbMzotNNtVhZr+EmLkCL6dt1cYhmCqUpr0aTgLXAJt0i4WdbhWPe46WgggAEEGwsCfW890NjsF4fnDQZN4uRzmN1T8ZppxZaVynwyIVxUecGypUZTdTLaRNM/6cXZqqTNx5b9uqkwtB2F0sL5LJ1OEwTc+UdE7JsLqqT0MkXBkbT/JXbsPTqh3iENdJ0i8mBtKVbY4tJGmhrnd0aDK89bUa0EiT+EgzsJT87xepoa1pdbeRA+ZXO8ZSq09NUai6mY0zEgGbRzPeyhzPizXS8hDHGezh/FOybG12QwhU9HGNmYs1FCjf4YnnIO3oVHWw/mg3BNu3Zc/wXExpVWu8rg1pBJM2O8NJF1p8HxVRqGzo5Qeat8TXYmzh4RbcMMNHE6dpI29Yg/kukLC8FBteu9wOoUwDbaTt67fRbtwXX0qxA4+o5mMSTklpEHHmYi+6r88w/jU3AfFBg9CnkkOhEUxvZcmPHJ35I5DVokEg7gwfUJ1HDl1gFoeJcu0VyYs6/vzUuWsYy5hb9+Ucx1pSwxmU8Ozd6r8eDQqHwzC0eIzYRAMdwqsZY6udTXA+YA2JidiUpzWfsMUX/5G4TibEOcGtaHOPSb9zyVzinZgWiHOAcL6Ym+4sNkdlmRVKLwHUTqgDUwapj0WxyjGNA0VIYfh84Le3MLl6rU/HJfHDg6dNf0zOWTmtTh+u8TULj/E4k/moK/CR31AFdGzio0mARYxI7IShhmmCVmj/I24z0OenhPtGUwHA7T8VRxHaB+cLS5XlJwxHhyW89R/OYV1QpgbIltCViv19tnEnlehlenrh0ibC4lseYhQ5niqb2wQCEFnNcUWF0bLJUOIC+pDgGsvFrn1M2S9PpZWpziVnOMWaFmX4Zzg40qZcBAcWA+99zfdHZ74jcK51FofUs0MAiS4xPsDMKTD4il4RO402hUgrOfbUdBABBO5+Vv0WrT12WzTecRfTEWzilxwY12IxDQ59ZgYKct824MgGG8+ily7OWSP9NxcJvAG/wC6D6rUZlkrX0peNXmNwbCBZxBPtzN0NiMsqUaQfTaxxMDS4fFPOb/YXdTT4wYV7bC2ZM9zaZNdrC/ZjmjS0G3/ANbXWkyHI8RSa5ldrKlO+lwJJvHIjsspkr6zn6atEtbG27Qd/bflZa7CZvVY0BrddNtg7UL+nUd/VYrnZWsrkYkpHuZYe7rBjIBBi4cB8R689lQ5biqlcubSbrN4LZLbfinkLK2zTOGvsQSeig/xWKpjyMDBya0NB91Wq6dkei7iocBFTLsUyIYHiPibEgncaTy9EBmgxVAiSypIBLGghzY5iT5itLg8wr6Bq069JOk225ahaYn5KizBz3anB8OEn0PbvsornNPEiOH0VTM+oxfex6/RC5lxKwBpBY5oIJ8xm020x9VMzIKTmyN51PIG/wD257+yZicso289QEWBDNZ63Mbd1qT9lWG5XjHucajQ64kE7aXC4iL91b0Ayo/VJ8o5AgSLSQqnAOqMAe2vrLSAWPDSCBymJAI5rUZVTa9zyIBFiB85WTV1/VsdTdtfBFjmtI+GZHm723/JZOpkzfFD3N8p3iDblIWwfQkPaTF4kLI1MW2nWdTkkNvsQuXpnLEsZ68G3OeAjNeGcHUb5WOnq07Hr0Cx+ZcF6AalImBfQ68+4hX+f8VVaVMCkGlhPmHOesD6q1y3GeNQa421DbvzWyN2pojGeeH4FuqEsp9k37HMxLXVKFRpDqkOa6OTBBaTvsuqkLnHBUNxLRFy1wnpZdGleg0VnyV5/ucLWwUbeB2gJKHUvVsMZw7HyCCrXCgFoPZC4kA7qLCVCzy/IrkwPQNAXFWCL6cgeZtx+sLEtldLrEPaQSsrh+H6lR7g0WlaK/Ri1MMfYovDW04CwenU46QHbdtN7+4Vrlf7O3uEvQGdZc/BONO+kjU09puPa6m7dGOcCdOlOe3J0/BlrgNpmyOGBYQeYduNwT19VyDK+JagIutll3EziLiywSvS/ZG+WjmuUzUVuHMO+7qbJ2mB+Z6KuxHC9ACQCP4XOE/9U2nn5dtz/RQtzY63DvtPIgFKnbVJdERrui+wOvlQafIXj+KD6gQh6+DqgWLD85+V1fjMLbX5lRsqNO4CySqpb6NMbLV2c+4gynH1hAFMstbV5u2q30WTrcLY1hBLAYPJ03Xa/AbEA/mp6WBZG4jotlNuxbYpYEWZlyzjeCyrHbOkM/iEfkrzFYlzNLamlt7OEwYAkCwMrpFXB0iLrK8V5A2vS8MQDILDzaQRq9JAI90yNr3eMP0UbyjLVMfTYNQc3xzZ+kappgnyxPKxnqApMTxHhwxhLhqBki5HQHSPdC0uB2MJc9xcwCZkwN7O/K/dLC8OUiSWgPBAIuDY735QnynCL8lIx3InPGuH3BGr8OproHqAjsq4jbUbpFVkkktbOmOd5vKg/wDFGH4mgTsIF/TrCMp8E0TYgHrbta3qlynXJYwy23b20V9bOqWFBd4oq1iZmdREnZoH1VhlvHNGu7wyNJPM2DiendS4Xgyizy6GuJNyRYfrKBxvB7HujRoN7gRB5EEIVsFxhhsz5Rqf84p6Zc5oAHURIiJ6lVLM/ZUljiw+h3B5iRss6zhHV5aj36JsB8rlG/8AgQAOlziOV3AW7Kua3z/wtjA/EZqGgtDgB2MloO5gbhEZfmVNlNzvFp6YmxHS89PRZ2vwS/WP/ZB5h23zurLB8AMs57nu7ciB1ITN0McP/RVpp8gP/lrKWttOmH64uDY8rjkblbDgnCYgO8SqCC+YZMhok8+pujcm4ToNBaKbQbch5o3BJW6wWCYxo0xtz+iLIKxYxwKdu3oAZTBNwNU37KnzJrfNAF+ov81e5liWMaRzvZYrNsxsTy+4/RIkowWIotXuk8kVfB0xFgZ3sOarMRgyJFMlkG+mwiNoHqj2YjVpsTA6L1wMn0UwSl4LTlKKxkueDqM1gejLn8l0KlTC5pw5mfgVJcPKTDp3A5ELpDJgEXB/VbP45xUHFdpvJk1uXNS8YQnUrpKQJLomI4dXYQeo+ija4bfJWDx1EoOtSB2C46PQjKuHkSCfVXXAWMY3EPZWLWawC0uMAuBiATzIO3ZULSQdypQ0ncT6p0LNryJtq3xwdrgNC5/+1GiHUBVaJNN4J/hd5Xe1wfZV+ScS16A0OirT5NcYc3+F3TsZ9lFnXEHiNIax1xBaYIg91qlbCccHPVFlck0jC4F4Bvfa9vcGdxNlfYOoW7Daed287AXNjueiyzqNWk7U1jiOg39uytcFmbSNJlhjYgA+wPvsuZbV5O1VbuRpmYtzTE8pETe/K316pPxp1bwDpBixsImDtsJVeKhMafNuYsHbH4ZN/wAtk2riWOaWyQQfxfELeYEAeluyzfGXyX7cedu4gf07qX/NIkHlt9bSst/mbWQJMjnaPpf0lMqZ5TbBdPsCJtsB1Vfgz0Q5pGlxWcvpn4dU3Inlz/MJ1DPiTsR8uX9ZWNxPE8NgN22LjEe3KZ7KvpcTy4S9rRfYGfWSITo6OTXQmWogmdDdnnv/AH5/L80NisY+r5WEAHczv1AWSdnuHF/EeXc/OI72BQ9bidkQzS028xc4mIvYSLq9elkvAud0GaKsWvqHwzrc0w4OkNEdBzlaLLmNpsLnmZ5MGn1k781zvCcT0aQJGp7zcmN3bzJ33KirccvNmU+e5MeuyaqbGxUpQwdKOZ0qcuLZjbU4u5bCbpUOJ2Ot4bR6fquTuzLFVzPLk0NsPRT0jXpmXNnsZH0UPTTS/YunX/SdfpcSjTDdLY5GL/PoocTnby3ZtvxCD+S5Z/m1Q/7Yv3KscFiHjcn9B6BLdFnsturXg2mExrnOlz7T0EfNbLKcXTe3ztAA57z7clyT/O2khuqAOsCTzmIRlLN+WsC2wNifQlLjC2DJn8U16N/neIpMdakXN5lqZlec4fTZkEcjue/qsWzPnARraW85iw6C+10JVzWi0ectMdCJnfYXKvH5M9C5Qr24NzmnFVHy+W0ydyYHQRceiHdxSSNbHiPwgCxnbcLnGJz6mbBtQi4mRsexRmCxQLRpIP5bDmDsU51ya5YpOC6RosRmtSoSXffzVPVqmq4BsaQZJ5E9B1Qz6oPxvZH7pdy7jn9FN/mVFogu1dmgwEKldF/lx0W1F8WCkxGKDIB+I7DoO6on50IimCD1PL0XmBD3u1XcZvzToQRmsm32dgyLBMq0QKjQ6R0/VaTD0A1oaNgIHos1whjg6mBzC07St0YrvBjk30xhpFeKeUkwocWfTUBpXRBKdTC456DOCOlSCnfQCe1vtsnx2UhkE/ww6Jf4QGbI5rU9rUYDcVjcAL/RRVskpu3aD7BXjWKWmwI5DcZSpwyD8DnsPY2HoCgcbw3iCZFYOPVzYJ9XDdb8gFN0qUiN7OV18hxjdmsd6f1KHGVY28Ug2bEw2fmSuteGFBVYOfRXUsFM5OUP4MxDhqeRPQmSqLFZLVY6HMcD6LtdR4j77qpxWJHm6wmK2SFOuL7RyunkNY/7blb5dwg9x/1PKPmVrhJ9/sIt5iUO6QKqK8GZbwgwfiJUmHySix7RpBM3kyrutW6IDDsmpPIc1VSk2ThJF1QoMaRpAA7BGupsIuAVUOxzGXJP0+qCxPFTRZjZ7lNbFtounZbTJs0Kk4gxNGmC1kOqbQNh6qnxOb1qm7yB0bYIQUVRsW22C6V5pRRorw0lUAUtXmlEmknNoqMlkgZrE9rEUKSc2kq5JwQNYpWNUzaSsMvyepVPlYT7IQNpA2GpSQuqcDZENEuG6E4a4FcCHVPkukYPBimAAtdUH2zJbNPhAeHyRtN2ptlYhpCmKa5aEhAzUkkkpA5EL7qSk303ULXDp7+6kbbkuSd0mDf0XulQF/3/ADsvTXj3G/8ARGACWuH3/NOmNiq44kxb79kxtR3zQRyWhqckvGVbBJiV64nZAclicRBCezEgqp8X1lRvr2UkYyWlTG2MFAVcXMwb7eyBqYm8BCPqH5oLYwF4jGIbVAvebqOoVBVq2HyV0ijZJiMV05Lw1590HVrNEE2jmUBXzePgF+p/QKyiLlakW+KxTaYl59BzKqK+duNqbQ0d7lVtWo55lxJKeymrdCHJs8e5zjLiSe6lo0UdgMpqVDDWk+y2+Rfs+qvgv8oUKLfRVySMTh8CTsJWiy7hOs8SGkeq6pk/BtGlEgErSU8K1ogABNjT7Eyu9HDsRwXXH4JQL+F6w/2yvoDwxzCX+Gb+6FZ0L2CuZ8+s4Trn/bKtcD+z+s/cQu3DDt6BPDQoVCB3yOPv/ZpUAs5LC/s2qE+YwF2FKFb4IlfmkYLK/wBnNJkF/m9Vq8DktKl8LQPYKySV4wiuijk32RwEk9wUZVyp4XJjnJOTEALUkvYXikDkjASPv814HGN/v7KSS5R3BhJv9/eyY8d16kgnB6xw2I7+ym/xLPT7skkrpFWePriI++yHdW3SSUMlEVSveSh6teySSAA31Z/kmF6SSukUmyHGYprBLzvyiSqWvnBNmNjubn5bBJJMwZJSeQF7y4y4knuvQEkkMoEYXDlxAC6JwpwL4kOqER0lJJWrim+StkmlwdSynh6lRADWhXLWAbJJLThLozN5PUgvUkAeEJBJJAHqSSSAPEkkkAJJJJADSmOSSQBE5y8CSSkD1eJJKQP/2Q=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8" name="AutoShape 6" descr="data:image/jpeg;base64,/9j/4AAQSkZJRgABAQAAAQABAAD/2wCEAAkGBxQTEhUUExQUFBUXFhcXFxYXFxcYFxcWFRUXFxYXFRQYHSggGBolHBQXITEhJSorLi4uFx8zODMsNygtLisBCgoKDg0OGhAQGywkICQsLCwsLCwsLCwsLCwsLCwsLCwsLCwsLCwsLCwsLCwsLCwsLCwsLCwsLCwsLCwsLCwsLP/AABEIALcBEwMBIgACEQEDEQH/xAAcAAABBQEBAQAAAAAAAAAAAAAEAAIDBQYHAQj/xAA9EAABAwIEBAQEAwYGAwEBAAABAAIRAyEEBRIxBkFRYRMicYEykbHwQqHBB1Jy0eHxFBUjQ2KCFjOSwiT/xAAaAQACAwEBAAAAAAAAAAAAAAAAAwECBAUG/8QAKREAAgIBBAICAgEFAQAAAAAAAAECAxEEEiExQVETIhQyBVJhcaHBQv/aAAwDAQACEQMRAD8A2kKN5UkpjWyUAeU6XNG0qS9o0kUacIAFe1JlJQZjm9Ch/wC2o1p/d3cfRov+SzWN4+ZtRpOd/wAnkNHyEn5wqOcV2y8a5S6RsS1RVqrGCXuawdXED6rm+L4oxdS3iCkOlMQY/iJJVVUwpqGXudUPVziT+aTLUx8GmGjk+2dAxfGWFYYYXVj/AMB5e/ndAPtKpcTxrWM+HTpjpOpx9yCLqkZlbYvA+vujKWBaP6fqEp3yZqho4LvkLw/GVcfHTY8dpb+cn6I9nGzPxUagP/EtI/OFTPoibBD1KHZQr5BLR1vo1LeL8PzFVvqyfoSiqPEuFd/ux6tcP0WL8D0Xowyn8mQt6KJ0fC46jU+CrTd6OH0RzaK5WcDPIFE4TG4mjBpVXgfuklzf/kpi1PtCpaKXhnTxSXpasTh+P3sEVqGs/vUzE/8AV381oMn4rw2IgB3hvP4KkNPsdinRtjLyZp0zj2iyc1N0SjTSTPBTBYC/DqB1AK38ND1aCAKwsI2K88ZwRbqSYaSAGMxZ5hP8ZpTHUU3SgD2pQa7oUFWy8ckWWdDC8FQ87oAqamEIUYJCuXEFQupA9EAV4qr0gFEPoBRuo9EADPwoKHrZejoIXvioAonZX2SV74gSUkBOMxlOl8b2ttzMKnqcaYZo8up5/wCLTHzMBYd3XRqP7zz/AHn5rynhnHefQCAsctQ/B0I6ReWbI/tGGzKDz6uaFWZvxXiq4hp8BnRhl1+r9/lCr8PlxtAPorTDZf8ANKldJj4aWuPJSty2TJknmTJJ9Sd0VRys+gWio4KeX9UdSwAHUWm39Ql4bNKwuDN08r35/X5KZmXx3C0Zw/ce1p+/RSOpTyA+nujBG4paeFgbfNeVcH/Y7+x2KttEWiPp6KPw/v72KgFkqamXE7H25pjcARaT99Fc6I+/uU3Sgssla3B/mnDDXVjAG+68dTCgsAjDwoqlIQUe9qh8KSjDIwirdhwbFV+Iy4QVevpQvW0QULJDSGcN8W1cKQyuXVKO0m7mdwfxDsun4PEU6zBUpuD2OEgjn/VcoxuCBBQ3CvED8BVc0gvpPPmbOxn4m91pqua4Zh1GlT+0DsTmqB4QWBzylXEsdfm02cPUKfxVszk5rQ400w0lO1ekIACdTUTqaPLFBUYgAF4UZCLcxRmmgAcsTCxFQo3sKkAd9NQOpkIteFyABSFE5oRbgonBAAvhpKfSkpAxVHLZ3/oj6OAjorSlhT3hG0sNG4XJwd3eiso4UnkI7I+lhrgX+qnLBcAkH5WRBJESLRvJ587KUkGWPoYAGRqAi97f3RopkWJYQNiDBt6XQtKvbmfUCOURznuo6+KJ3M+v80zKSK7ZNk2ILTyVfUclUrlQa0qUsjowwOaeqaoquIE7oPG5mGjdVLNEuKrhvNCtzVvWyzuZZqXtLWn36eip2yBEk9T/AEVXJIvGDZsK+dsG7gon8RUx+Ll3WTLV54BPVR8iLurKNSeJqQ5k+gKhPFLBs1x+QWfGEPRXOQcOmsZNmyAbbo+bwikq1FZY13EbnHy0ye03/IK3wdfEugeBH/a/sIWmyzhumyXBnawuT1BWgwWWAC4+f8uaut7MU9RFcIwlKhiHf7bB6l38kNiMjrPN2M2mxP8AJdOGABEWjb7hTUsuYNmx+sdSjbP2L/JXo5hSyvEtgtaA7kQSDb22WhwucYprRrw7Xnm4PifUFq2ZwQ7KM4MC1vvmrp2x6YqU659xMjU4uqs+LBv9qjT+iFf+0LT8WFqDvqH8lsG5e11jeO6hr5MwA9OkD73U/Ld7IUaPK/2ZVn7SKJMGhWHfyH9UTT49wZ+I1GerD/8AmVLmnB9OoBaDvMD6tVNX4DEeVxHZH5VqLqiiXlo0mF4hwlX4K9MnoTpPydBR+mRIuuZZhwVWaJEPCp2DEYZ3kdUpnoCQPlsVeOt/qREtCn+jOwlq9WBybjiq1wbiGteObh5Xj2HlP5LYZVndDEyKb/MN2OGlw76TuO4Wqu+E+mZLNPZX2g1wCidRRYYlpThIE6go3YdWULwsQBWf4ZJWPhpKQKlgjkZ+/wA04/Ij8vdRsF+x5fy6J7zAXMydvA5zpi4kbKGIJE/y+XJMqOQzsRG6pkskwh1VQVqwKCr4kdUFVzADmq5GRRaPqQq7FYoDmqjMM8a2SSs7iMbUrnyy1vXmfQclH92NjFlzmOdgGG3PQfqqrQ+p5qhIHJo5+6lwmAAgAXPXn780e6kSdv7JE7vCNCrS7AW0uQHoE9uFR9PDdlZYDAlx2mQsrsYzhFK3BQJI/r6Kb/D9vkrPNqQFbQ3Zu/qURQw/YR9VRyYZ4yVNPBn3++S3nCeVFjCHC8/cFAZPhQ58CAbXjvyWyoNYxga4iOR5zv8ANbdJBfuzk625v6IT6gpQAC5xmAPqTyFwisPJ3F+n1UNXSwySBzvvEb/kmOz2kO/dbpSS7ZzlFy6WSwa3+gT2BUjuJmCYEnonHPRY6YS/mh7L/j2+i6FkytS6WPIxKEw2Yh/4hFv63RjasixBHI8+6upKS4FSjKL5PGUrXiecDdDv0QZIgSDPzRdMTeV49oJ2Q0QmR02DSOYUBwxsJi/5dL9vqiiYTmAmFOM8E7muQOrhCZsO39VXYzKWPEaRcRta3daB6heFWVaLQskjjnEmAaKjoaAAeXa1/lus7Ta8OD6bnNe0+Ug3C63nfD+tzi2IO4PfusbjstbRLqWmNQkO2IcL781z/vCTydiM4WQS7NDwjxQMR/pVgGV28tg8dW9+y0xprimIqkvBuyo2IcLSRcEdF03gziMYpmh9qzB5h+8B+IfquvptTv8ArLs5Gq02x7o9F2WFJEEJrmrYYyHUvU7w0lJBQudIuoH1bpVH2VW/FQYJXJbO6gitiIlA18SDzUGY4nykjksTj84cJ80BQk2MTSWWX2bY7w2k6gB3WNxHE5cYYCSqfNMyfVMEnT3RuRYYaHHmSB7QU/4owjukIV8p2ba+vYdhMO6odVQz0HIey0WDoWQOGp7LQYSiuZfa2zq1pRRFRpXPYR8/6SjMPR7KduGIAkbmfkjqdEQsjZbcB0cMSVoMqoQSeTRP3Khy/Dq2zhwo4dwA8zhA9TaytVHLcn4EXWdRXkxuHp+JUc88yT7TZXFOl2XmXYPSOllYikEvtjJT9EOAZUB1U+W7QJ1dVc4fHMI1VNLfDv5iAB3BKmyHDhoLr/2/us1x5V1jw203MJMmpEMhu229zzGwXSqg4wUs8ejlWzU5uLXPsfTc/FNrVGumdWh7TLSQfLpM7W5LJZpWxWHhtbTLjYjsN56duyJwnFLcJSFKnBaD1LpN5ty7IyhVbmTfipgiLOJDm9x+arZlcvoK5Sj1wUOHzsjzOBJ6CwnqpRxE7TLnOj4YgwCRIg9d7dlcP4DfJBewD3+hCOwfDNOkwtcwVDIN7yRMEg/XukfNVnBrhZN9nvD9d1RviXGqRvuBEHturDH53UYfK+wgabfl8kdgsA4Ms0NbET/JZ3MuHaj6wc2pDQNjJM3+HpZQ9Ql9XwMh8c5Pdgs8LxY8m597QrbC8RsLokyYt3PT2WEp8OuuHOdIHlIJERzP16LyoYLQHE6S0yJ1GDy6802FrXkvPS0z4iuTpuCzEP8AOSA0c5ifdHNzSmbNe3V6rk+JzitUmx03OnqAZA7SAo8LxVQqO0l3hv20vMDtDtk9Xz8IxW/x+OWdgbWJ9eacZPosxgc38Om2RAj96bHnJVpQzim/4XA3jex9CnQujJdmKennHxwHhsrEccOa4imAdcgzyA/mtj/iRIE2Ox5SOSz/ABDgBJfPolan9eBmlwp8nP8AG4AFs/iA78tlWYKvUo1WvYSHAyPbr1WhptOq/ugc3wRFxuLhZapNM22JNYOpZPjxXosqN/ELjoeY+aKIWQ/Zpiy5tRh2s4DpPld9FtS1egpnvgmcG2G2bRDCSl0rxNFnPa2J0ug9Fn62L11dI5K0xo8RvQ8is9hmChrNRw5meq5MY5O6+Ee8SZh4NFx5xAHdcxqY5zjJVpxVnJr1IHwtNh+qoVuqrSWWc/UXOTwugkYjstRlVMeGexv32/mse0LZZDiQ5rh+8G/MEffulapfTgbopfbk0OVYWXTG36XK0eWUbE23QWAphrTG4B9ZP91Z5e4NA6be8rizTbOq7OA2th/K0/fVMLCYCMxeOpMYNTmtI3kgfVZ2rxThWf71P2dOyh0t9IorcdmqwEN3369ugQuZZiHuLJGgEXO5dfbsss/9oOFE+YmRHlafqgGcQvru/wD56ZbyLjv8lPxWRXKwiYyjJ5NVUzmhTvUqBo2mDHpbmrPLc1w9UeR4PMXt7LEUuGy86q7nOP3svX0RhCJa91Indou2246meSWpV/rF5ZeSOpUKgkaXD2XP+Ns4qUq5bo8Q3ABkNDe5FnGPkmYXjLCtI/1Cx3RzHA25HoUJVc/FE4ioNTIgOIDfKN9jJ5iD+q10yzHE4tf5McoYnnJmnMLiSKbqfPSCHNMyegjlZWGT4B5brY403g7wIvO5mByuVctxNKkJc5rWmQDEklo263QT8UKuskFrHQ0EgWBHwxcajcStKWUUbwajh3Nq+l4xBLg0SDpAdztDdzbogq2MxFVzi0+HTmGggh1heeY903AOY1wDdQ21Eza48qt6jG3qNdDdoI809ehWeOmr3uWCzsa6A8HmGIaSHPBESA4QR3BHKyhdm1bUW6mzE2EkexIlT40tfDp0kXMWPUNEXVfh6RZTe9oGqC5jTO+4knd3ory0tcvBCukmMxdDECJreLJnRpLd43gmfRFf5n5dNRhY4AbA6SL/AC2T2BzoJJm8CIuN7blE4ep4hDHtIN+99wAecwqT08WuRsNRJdEbMzotNNtVhZr+EmLkCL6dt1cYhmCqUpr0aTgLXAJt0i4WdbhWPe46WgggAEEGwsCfW890NjsF4fnDQZN4uRzmN1T8ZppxZaVynwyIVxUecGypUZTdTLaRNM/6cXZqqTNx5b9uqkwtB2F0sL5LJ1OEwTc+UdE7JsLqqT0MkXBkbT/JXbsPTqh3iENdJ0i8mBtKVbY4tJGmhrnd0aDK89bUa0EiT+EgzsJT87xepoa1pdbeRA+ZXO8ZSq09NUai6mY0zEgGbRzPeyhzPizXS8hDHGezh/FOybG12QwhU9HGNmYs1FCjf4YnnIO3oVHWw/mg3BNu3Zc/wXExpVWu8rg1pBJM2O8NJF1p8HxVRqGzo5Qeat8TXYmzh4RbcMMNHE6dpI29Yg/kukLC8FBteu9wOoUwDbaTt67fRbtwXX0qxA4+o5mMSTklpEHHmYi+6r88w/jU3AfFBg9CnkkOhEUxvZcmPHJ35I5DVokEg7gwfUJ1HDl1gFoeJcu0VyYs6/vzUuWsYy5hb9+Ucx1pSwxmU8Ozd6r8eDQqHwzC0eIzYRAMdwqsZY6udTXA+YA2JidiUpzWfsMUX/5G4TibEOcGtaHOPSb9zyVzinZgWiHOAcL6Ym+4sNkdlmRVKLwHUTqgDUwapj0WxyjGNA0VIYfh84Le3MLl6rU/HJfHDg6dNf0zOWTmtTh+u8TULj/E4k/moK/CR31AFdGzio0mARYxI7IShhmmCVmj/I24z0OenhPtGUwHA7T8VRxHaB+cLS5XlJwxHhyW89R/OYV1QpgbIltCViv19tnEnlehlenrh0ibC4lseYhQ5niqb2wQCEFnNcUWF0bLJUOIC+pDgGsvFrn1M2S9PpZWpziVnOMWaFmX4Zzg40qZcBAcWA+99zfdHZ74jcK51FofUs0MAiS4xPsDMKTD4il4RO402hUgrOfbUdBABBO5+Vv0WrT12WzTecRfTEWzilxwY12IxDQ59ZgYKct824MgGG8+ily7OWSP9NxcJvAG/wC6D6rUZlkrX0peNXmNwbCBZxBPtzN0NiMsqUaQfTaxxMDS4fFPOb/YXdTT4wYV7bC2ZM9zaZNdrC/ZjmjS0G3/ANbXWkyHI8RSa5ldrKlO+lwJJvHIjsspkr6zn6atEtbG27Qd/bflZa7CZvVY0BrddNtg7UL+nUd/VYrnZWsrkYkpHuZYe7rBjIBBi4cB8R689lQ5biqlcubSbrN4LZLbfinkLK2zTOGvsQSeig/xWKpjyMDBya0NB91Wq6dkei7iocBFTLsUyIYHiPibEgncaTy9EBmgxVAiSypIBLGghzY5iT5itLg8wr6Bq069JOk225ahaYn5KizBz3anB8OEn0PbvsornNPEiOH0VTM+oxfex6/RC5lxKwBpBY5oIJ8xm020x9VMzIKTmyN51PIG/wD257+yZicso289QEWBDNZ63Mbd1qT9lWG5XjHucajQ64kE7aXC4iL91b0Ayo/VJ8o5AgSLSQqnAOqMAe2vrLSAWPDSCBymJAI5rUZVTa9zyIBFiB85WTV1/VsdTdtfBFjmtI+GZHm723/JZOpkzfFD3N8p3iDblIWwfQkPaTF4kLI1MW2nWdTkkNvsQuXpnLEsZ68G3OeAjNeGcHUb5WOnq07Hr0Cx+ZcF6AalImBfQ68+4hX+f8VVaVMCkGlhPmHOesD6q1y3GeNQa421DbvzWyN2pojGeeH4FuqEsp9k37HMxLXVKFRpDqkOa6OTBBaTvsuqkLnHBUNxLRFy1wnpZdGleg0VnyV5/ucLWwUbeB2gJKHUvVsMZw7HyCCrXCgFoPZC4kA7qLCVCzy/IrkwPQNAXFWCL6cgeZtx+sLEtldLrEPaQSsrh+H6lR7g0WlaK/Ri1MMfYovDW04CwenU46QHbdtN7+4Vrlf7O3uEvQGdZc/BONO+kjU09puPa6m7dGOcCdOlOe3J0/BlrgNpmyOGBYQeYduNwT19VyDK+JagIutll3EziLiywSvS/ZG+WjmuUzUVuHMO+7qbJ2mB+Z6KuxHC9ACQCP4XOE/9U2nn5dtz/RQtzY63DvtPIgFKnbVJdERrui+wOvlQafIXj+KD6gQh6+DqgWLD85+V1fjMLbX5lRsqNO4CySqpb6NMbLV2c+4gynH1hAFMstbV5u2q30WTrcLY1hBLAYPJ03Xa/AbEA/mp6WBZG4jotlNuxbYpYEWZlyzjeCyrHbOkM/iEfkrzFYlzNLamlt7OEwYAkCwMrpFXB0iLrK8V5A2vS8MQDILDzaQRq9JAI90yNr3eMP0UbyjLVMfTYNQc3xzZ+kappgnyxPKxnqApMTxHhwxhLhqBki5HQHSPdC0uB2MJc9xcwCZkwN7O/K/dLC8OUiSWgPBAIuDY735QnynCL8lIx3InPGuH3BGr8OproHqAjsq4jbUbpFVkkktbOmOd5vKg/wDFGH4mgTsIF/TrCMp8E0TYgHrbta3qlynXJYwy23b20V9bOqWFBd4oq1iZmdREnZoH1VhlvHNGu7wyNJPM2DiendS4Xgyizy6GuJNyRYfrKBxvB7HujRoN7gRB5EEIVsFxhhsz5Rqf84p6Zc5oAHURIiJ6lVLM/ZUljiw+h3B5iRss6zhHV5aj36JsB8rlG/8AgQAOlziOV3AW7Kua3z/wtjA/EZqGgtDgB2MloO5gbhEZfmVNlNzvFp6YmxHS89PRZ2vwS/WP/ZB5h23zurLB8AMs57nu7ciB1ITN0McP/RVpp8gP/lrKWttOmH64uDY8rjkblbDgnCYgO8SqCC+YZMhok8+pujcm4ToNBaKbQbch5o3BJW6wWCYxo0xtz+iLIKxYxwKdu3oAZTBNwNU37KnzJrfNAF+ov81e5liWMaRzvZYrNsxsTy+4/RIkowWIotXuk8kVfB0xFgZ3sOarMRgyJFMlkG+mwiNoHqj2YjVpsTA6L1wMn0UwSl4LTlKKxkueDqM1gejLn8l0KlTC5pw5mfgVJcPKTDp3A5ELpDJgEXB/VbP45xUHFdpvJk1uXNS8YQnUrpKQJLomI4dXYQeo+ija4bfJWDx1EoOtSB2C46PQjKuHkSCfVXXAWMY3EPZWLWawC0uMAuBiATzIO3ZULSQdypQ0ncT6p0LNryJtq3xwdrgNC5/+1GiHUBVaJNN4J/hd5Xe1wfZV+ScS16A0OirT5NcYc3+F3TsZ9lFnXEHiNIax1xBaYIg91qlbCccHPVFlck0jC4F4Bvfa9vcGdxNlfYOoW7Daed287AXNjueiyzqNWk7U1jiOg39uytcFmbSNJlhjYgA+wPvsuZbV5O1VbuRpmYtzTE8pETe/K316pPxp1bwDpBixsImDtsJVeKhMafNuYsHbH4ZN/wAtk2riWOaWyQQfxfELeYEAeluyzfGXyX7cedu4gf07qX/NIkHlt9bSst/mbWQJMjnaPpf0lMqZ5TbBdPsCJtsB1Vfgz0Q5pGlxWcvpn4dU3Inlz/MJ1DPiTsR8uX9ZWNxPE8NgN22LjEe3KZ7KvpcTy4S9rRfYGfWSITo6OTXQmWogmdDdnnv/AH5/L80NisY+r5WEAHczv1AWSdnuHF/EeXc/OI72BQ9bidkQzS028xc4mIvYSLq9elkvAud0GaKsWvqHwzrc0w4OkNEdBzlaLLmNpsLnmZ5MGn1k781zvCcT0aQJGp7zcmN3bzJ33KirccvNmU+e5MeuyaqbGxUpQwdKOZ0qcuLZjbU4u5bCbpUOJ2Ot4bR6fquTuzLFVzPLk0NsPRT0jXpmXNnsZH0UPTTS/YunX/SdfpcSjTDdLY5GL/PoocTnby3ZtvxCD+S5Z/m1Q/7Yv3KscFiHjcn9B6BLdFnsturXg2mExrnOlz7T0EfNbLKcXTe3ztAA57z7clyT/O2khuqAOsCTzmIRlLN+WsC2wNifQlLjC2DJn8U16N/neIpMdakXN5lqZlec4fTZkEcjue/qsWzPnARraW85iw6C+10JVzWi0ectMdCJnfYXKvH5M9C5Qr24NzmnFVHy+W0ydyYHQRceiHdxSSNbHiPwgCxnbcLnGJz6mbBtQi4mRsexRmCxQLRpIP5bDmDsU51ya5YpOC6RosRmtSoSXffzVPVqmq4BsaQZJ5E9B1Qz6oPxvZH7pdy7jn9FN/mVFogu1dmgwEKldF/lx0W1F8WCkxGKDIB+I7DoO6on50IimCD1PL0XmBD3u1XcZvzToQRmsm32dgyLBMq0QKjQ6R0/VaTD0A1oaNgIHos1whjg6mBzC07St0YrvBjk30xhpFeKeUkwocWfTUBpXRBKdTC456DOCOlSCnfQCe1vtsnx2UhkE/ww6Jf4QGbI5rU9rUYDcVjcAL/RRVskpu3aD7BXjWKWmwI5DcZSpwyD8DnsPY2HoCgcbw3iCZFYOPVzYJ9XDdb8gFN0qUiN7OV18hxjdmsd6f1KHGVY28Ug2bEw2fmSuteGFBVYOfRXUsFM5OUP4MxDhqeRPQmSqLFZLVY6HMcD6LtdR4j77qpxWJHm6wmK2SFOuL7RyunkNY/7blb5dwg9x/1PKPmVrhJ9/sIt5iUO6QKqK8GZbwgwfiJUmHySix7RpBM3kyrutW6IDDsmpPIc1VSk2ThJF1QoMaRpAA7BGupsIuAVUOxzGXJP0+qCxPFTRZjZ7lNbFtounZbTJs0Kk4gxNGmC1kOqbQNh6qnxOb1qm7yB0bYIQUVRsW22C6V5pRRorw0lUAUtXmlEmknNoqMlkgZrE9rEUKSc2kq5JwQNYpWNUzaSsMvyepVPlYT7IQNpA2GpSQuqcDZENEuG6E4a4FcCHVPkukYPBimAAtdUH2zJbNPhAeHyRtN2ptlYhpCmKa5aEhAzUkkkpA5EL7qSk303ULXDp7+6kbbkuSd0mDf0XulQF/3/ADsvTXj3G/8ARGACWuH3/NOmNiq44kxb79kxtR3zQRyWhqckvGVbBJiV64nZAclicRBCezEgqp8X1lRvr2UkYyWlTG2MFAVcXMwb7eyBqYm8BCPqH5oLYwF4jGIbVAvebqOoVBVq2HyV0ijZJiMV05Lw1590HVrNEE2jmUBXzePgF+p/QKyiLlakW+KxTaYl59BzKqK+duNqbQ0d7lVtWo55lxJKeymrdCHJs8e5zjLiSe6lo0UdgMpqVDDWk+y2+Rfs+qvgv8oUKLfRVySMTh8CTsJWiy7hOs8SGkeq6pk/BtGlEgErSU8K1ogABNjT7Eyu9HDsRwXXH4JQL+F6w/2yvoDwxzCX+Gb+6FZ0L2CuZ8+s4Trn/bKtcD+z+s/cQu3DDt6BPDQoVCB3yOPv/ZpUAs5LC/s2qE+YwF2FKFb4IlfmkYLK/wBnNJkF/m9Vq8DktKl8LQPYKySV4wiuijk32RwEk9wUZVyp4XJjnJOTEALUkvYXikDkjASPv814HGN/v7KSS5R3BhJv9/eyY8d16kgnB6xw2I7+ym/xLPT7skkrpFWePriI++yHdW3SSUMlEVSveSh6teySSAA31Z/kmF6SSukUmyHGYprBLzvyiSqWvnBNmNjubn5bBJJMwZJSeQF7y4y4knuvQEkkMoEYXDlxAC6JwpwL4kOqER0lJJWrim+StkmlwdSynh6lRADWhXLWAbJJLThLozN5PUgvUkAeEJBJJAHqSSSAPEkkkAJJJJADSmOSSQBE5y8CSSkD1eJJKQP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0800" y="-1287463"/>
            <a:ext cx="4038600" cy="26955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8" name="Picture 16" descr="Fat-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057400"/>
            <a:ext cx="5943600" cy="3962400"/>
          </a:xfrm>
          <a:prstGeom prst="rect">
            <a:avLst/>
          </a:prstGeom>
          <a:noFill/>
        </p:spPr>
      </p:pic>
      <p:pic>
        <p:nvPicPr>
          <p:cNvPr id="3082" name="Picture 10" descr="http://www.dlife.com/diabetes/export/pics/dLife_Images/Sat_Fa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2057400"/>
            <a:ext cx="5652407" cy="3829050"/>
          </a:xfrm>
          <a:prstGeom prst="rect">
            <a:avLst/>
          </a:prstGeom>
          <a:noFill/>
        </p:spPr>
      </p:pic>
      <p:pic>
        <p:nvPicPr>
          <p:cNvPr id="3094" name="Picture 22" descr="Good Fats vs. Bad Fats - Unsaturated fats vs. Saturated fat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2133600"/>
            <a:ext cx="4417391" cy="3048000"/>
          </a:xfrm>
          <a:prstGeom prst="rect">
            <a:avLst/>
          </a:prstGeom>
          <a:noFill/>
        </p:spPr>
      </p:pic>
      <p:pic>
        <p:nvPicPr>
          <p:cNvPr id="3090" name="Picture 18" descr="Fat-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81200" y="2133600"/>
            <a:ext cx="5867400" cy="4068067"/>
          </a:xfrm>
          <a:prstGeom prst="rect">
            <a:avLst/>
          </a:prstGeom>
          <a:noFill/>
        </p:spPr>
      </p:pic>
      <p:pic>
        <p:nvPicPr>
          <p:cNvPr id="3092" name="Picture 20" descr="Fat-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76400" y="2133600"/>
            <a:ext cx="5257800" cy="3577366"/>
          </a:xfrm>
          <a:prstGeom prst="rect">
            <a:avLst/>
          </a:prstGeom>
          <a:noFill/>
        </p:spPr>
      </p:pic>
      <p:pic>
        <p:nvPicPr>
          <p:cNvPr id="3096" name="Picture 24" descr="Chemical-makeup-saturated-fats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00200" y="2133600"/>
            <a:ext cx="5750228" cy="4305300"/>
          </a:xfrm>
          <a:prstGeom prst="rect">
            <a:avLst/>
          </a:prstGeom>
          <a:noFill/>
        </p:spPr>
      </p:pic>
      <p:pic>
        <p:nvPicPr>
          <p:cNvPr id="3086" name="Picture 14" descr="Eating some foods high in saturated fat is not necessarily going to increase your risk of heart disease, a study shows, contrary to the dietary science of the past 40 years. Photo: Cristian Baitg Schreiweis/iStockphoto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676400" y="1733550"/>
            <a:ext cx="6019800" cy="4514850"/>
          </a:xfrm>
          <a:prstGeom prst="rect">
            <a:avLst/>
          </a:prstGeom>
          <a:noFill/>
        </p:spPr>
      </p:pic>
      <p:pic>
        <p:nvPicPr>
          <p:cNvPr id="3084" name="Picture 12" descr="http://anneshealthplace.com/images/dairy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057400" y="1676400"/>
            <a:ext cx="5410200" cy="4647992"/>
          </a:xfrm>
          <a:prstGeom prst="rect">
            <a:avLst/>
          </a:prstGeom>
          <a:noFill/>
        </p:spPr>
      </p:pic>
      <p:pic>
        <p:nvPicPr>
          <p:cNvPr id="3080" name="Picture 8" descr="http://healthyeating.sfgate.com/DM-Resize/photos.demandstudios.com/55/75/fotolia_949173_XS.jpg?w=442&amp;h=442&amp;keep_ratio=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57200" y="1752600"/>
            <a:ext cx="8265763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0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20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2000"/>
                                        <p:tgtEl>
                                          <p:spTgt spid="3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3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3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2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Lipids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943600"/>
          </a:xfrm>
        </p:spPr>
        <p:txBody>
          <a:bodyPr/>
          <a:lstStyle/>
          <a:p>
            <a:r>
              <a:rPr lang="en-US" b="1" smtClean="0"/>
              <a:t>Unsaturated </a:t>
            </a:r>
            <a:r>
              <a:rPr lang="en-US" b="1" dirty="0" smtClean="0"/>
              <a:t>Fats</a:t>
            </a:r>
            <a:endParaRPr lang="en-US" dirty="0" smtClean="0"/>
          </a:p>
          <a:p>
            <a:r>
              <a:rPr lang="en-US" dirty="0" smtClean="0"/>
              <a:t>Being an unsaturated fat means that the Carbons are </a:t>
            </a:r>
            <a:r>
              <a:rPr lang="en-US" u="sng" dirty="0" smtClean="0"/>
              <a:t>		</a:t>
            </a:r>
            <a:r>
              <a:rPr lang="en-US" dirty="0" smtClean="0"/>
              <a:t> holding onto as many </a:t>
            </a:r>
            <a:r>
              <a:rPr lang="en-US" dirty="0" err="1" smtClean="0"/>
              <a:t>Hydrogens</a:t>
            </a:r>
            <a:r>
              <a:rPr lang="en-US" dirty="0" smtClean="0"/>
              <a:t> as they can. This is because some</a:t>
            </a:r>
          </a:p>
          <a:p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3429000"/>
            <a:ext cx="5105400" cy="3321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133600" y="3657600"/>
            <a:ext cx="1659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Double or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0" y="1752600"/>
            <a:ext cx="8340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NOT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2667000"/>
            <a:ext cx="411479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of the bonds between the Carbons in the fatty acids are </a:t>
            </a:r>
            <a:r>
              <a:rPr lang="en-US" sz="3200" u="sng" dirty="0" smtClean="0"/>
              <a:t>					  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4114800"/>
            <a:ext cx="20161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Triple bonds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2162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Lipids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135563"/>
          </a:xfrm>
        </p:spPr>
        <p:txBody>
          <a:bodyPr/>
          <a:lstStyle/>
          <a:p>
            <a:r>
              <a:rPr lang="en-US" b="1" dirty="0" smtClean="0"/>
              <a:t>Why are Unsaturated Fats liquid at room temperature?</a:t>
            </a:r>
          </a:p>
          <a:p>
            <a:r>
              <a:rPr lang="en-US" dirty="0" smtClean="0"/>
              <a:t>The double or triple bonds along the fatty acid creates </a:t>
            </a:r>
            <a:r>
              <a:rPr lang="en-US" u="sng" dirty="0" smtClean="0"/>
              <a:t>		</a:t>
            </a:r>
            <a:r>
              <a:rPr lang="en-US" dirty="0" smtClean="0"/>
              <a:t>.  This means that they cannot 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3048000"/>
            <a:ext cx="5105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33400" y="2667000"/>
            <a:ext cx="380999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pack closely together (have a </a:t>
            </a:r>
            <a:r>
              <a:rPr lang="en-US" sz="3200" u="sng" dirty="0" smtClean="0"/>
              <a:t>	    </a:t>
            </a:r>
            <a:r>
              <a:rPr lang="en-US" sz="3200" dirty="0" smtClean="0"/>
              <a:t>density) and makes them liquid at room temperature.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2209800" y="2209800"/>
            <a:ext cx="10597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kinks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5000" y="3124200"/>
            <a:ext cx="8122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low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Lipids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7924800" cy="685799"/>
          </a:xfrm>
        </p:spPr>
        <p:txBody>
          <a:bodyPr/>
          <a:lstStyle/>
          <a:p>
            <a:r>
              <a:rPr lang="en-US" b="1" dirty="0" smtClean="0"/>
              <a:t>Examples of polyunsaturated fats</a:t>
            </a:r>
            <a:endParaRPr lang="en-US" b="1" dirty="0"/>
          </a:p>
        </p:txBody>
      </p:sp>
      <p:pic>
        <p:nvPicPr>
          <p:cNvPr id="1028" name="Picture 4" descr="http://www.thousandwishes.net/wp-content/uploads/2013/07/08_bad_fats_polyunsaturated_PUFA_oil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438400"/>
            <a:ext cx="6084176" cy="4191000"/>
          </a:xfrm>
          <a:prstGeom prst="rect">
            <a:avLst/>
          </a:prstGeom>
          <a:noFill/>
        </p:spPr>
      </p:pic>
      <p:pic>
        <p:nvPicPr>
          <p:cNvPr id="1030" name="Picture 6" descr="Fish are healthy sources of polyunsaturated fats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2590800"/>
            <a:ext cx="5936180" cy="396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Lipids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Unsaturated Fats</a:t>
            </a:r>
          </a:p>
          <a:p>
            <a:pPr lvl="1"/>
            <a:r>
              <a:rPr lang="en-US" b="1" dirty="0" smtClean="0"/>
              <a:t>Monounsaturated fats </a:t>
            </a:r>
            <a:r>
              <a:rPr lang="en-US" dirty="0" smtClean="0"/>
              <a:t>have </a:t>
            </a:r>
            <a:r>
              <a:rPr lang="en-US" u="sng" dirty="0" smtClean="0"/>
              <a:t>	    </a:t>
            </a:r>
            <a:r>
              <a:rPr lang="en-US" dirty="0" smtClean="0"/>
              <a:t>double or triple bond.</a:t>
            </a:r>
          </a:p>
          <a:p>
            <a:pPr lvl="1"/>
            <a:r>
              <a:rPr lang="en-US" b="1" dirty="0" smtClean="0"/>
              <a:t>Polyunsaturated fats </a:t>
            </a:r>
            <a:r>
              <a:rPr lang="en-US" dirty="0" smtClean="0"/>
              <a:t>have </a:t>
            </a:r>
            <a:r>
              <a:rPr lang="en-US" u="sng" dirty="0" smtClean="0"/>
              <a:t>	    </a:t>
            </a:r>
            <a:r>
              <a:rPr lang="en-US" dirty="0" smtClean="0"/>
              <a:t> double or triple bonds.</a:t>
            </a:r>
            <a:endParaRPr lang="en-US" b="1" dirty="0"/>
          </a:p>
          <a:p>
            <a:r>
              <a:rPr lang="en-US" b="1" dirty="0" smtClean="0"/>
              <a:t>Trans fats or hydrogenated oils</a:t>
            </a:r>
            <a:r>
              <a:rPr lang="en-US" dirty="0" smtClean="0"/>
              <a:t> are the result of </a:t>
            </a:r>
            <a:r>
              <a:rPr lang="en-US" b="1" dirty="0" smtClean="0">
                <a:solidFill>
                  <a:srgbClr val="FF0000"/>
                </a:solidFill>
              </a:rPr>
              <a:t>forcing </a:t>
            </a:r>
            <a:r>
              <a:rPr lang="en-US" b="1" dirty="0" err="1" smtClean="0">
                <a:solidFill>
                  <a:srgbClr val="FF0000"/>
                </a:solidFill>
              </a:rPr>
              <a:t>hydrogens</a:t>
            </a:r>
            <a:r>
              <a:rPr lang="en-US" b="1" dirty="0" smtClean="0">
                <a:solidFill>
                  <a:srgbClr val="FF0000"/>
                </a:solidFill>
              </a:rPr>
              <a:t> onto an unsaturated fat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Why would food manufacturers do this?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0" y="2057400"/>
            <a:ext cx="8322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one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57800" y="2971800"/>
            <a:ext cx="11262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many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Lipids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562600"/>
          </a:xfrm>
        </p:spPr>
        <p:txBody>
          <a:bodyPr/>
          <a:lstStyle/>
          <a:p>
            <a:r>
              <a:rPr lang="en-US" sz="3600" b="1" dirty="0" smtClean="0"/>
              <a:t>Phospholipids</a:t>
            </a:r>
            <a:r>
              <a:rPr lang="en-US" sz="3600" dirty="0" smtClean="0"/>
              <a:t> –</a:t>
            </a:r>
          </a:p>
          <a:p>
            <a:pPr>
              <a:buNone/>
            </a:pPr>
            <a:endParaRPr lang="en-US" sz="3600" dirty="0" smtClean="0"/>
          </a:p>
          <a:p>
            <a:r>
              <a:rPr lang="en-US" sz="2400" dirty="0" smtClean="0"/>
              <a:t>Like a regular lipid, a </a:t>
            </a:r>
            <a:r>
              <a:rPr lang="en-US" sz="2400" dirty="0" err="1" smtClean="0"/>
              <a:t>phospholipid</a:t>
            </a:r>
            <a:r>
              <a:rPr lang="en-US" sz="2400" dirty="0" smtClean="0"/>
              <a:t> </a:t>
            </a:r>
          </a:p>
          <a:p>
            <a:pPr indent="0">
              <a:buNone/>
            </a:pPr>
            <a:r>
              <a:rPr lang="en-US" sz="2400" dirty="0" smtClean="0"/>
              <a:t>starts with a molecule of</a:t>
            </a:r>
          </a:p>
          <a:p>
            <a:pPr indent="0">
              <a:buNone/>
            </a:pPr>
            <a:r>
              <a:rPr lang="en-US" sz="2400" dirty="0" smtClean="0"/>
              <a:t>To this are attached</a:t>
            </a:r>
          </a:p>
          <a:p>
            <a:pPr indent="0">
              <a:buNone/>
            </a:pPr>
            <a:r>
              <a:rPr lang="en-US" sz="2400" dirty="0" smtClean="0"/>
              <a:t>and a </a:t>
            </a:r>
            <a:endParaRPr lang="en-US" sz="2800" b="1" dirty="0" smtClean="0"/>
          </a:p>
          <a:p>
            <a:pPr indent="0">
              <a:buNone/>
            </a:pPr>
            <a:r>
              <a:rPr lang="en-US" sz="2400" dirty="0" smtClean="0"/>
              <a:t>This phosphate group has </a:t>
            </a:r>
          </a:p>
          <a:p>
            <a:pPr indent="0">
              <a:buNone/>
            </a:pPr>
            <a:r>
              <a:rPr lang="en-US" sz="2400" dirty="0" smtClean="0"/>
              <a:t>                  on it and therefore</a:t>
            </a:r>
            <a:endParaRPr lang="en-US" sz="2400" dirty="0" smtClean="0">
              <a:solidFill>
                <a:srgbClr val="FF0000"/>
              </a:solidFill>
            </a:endParaRPr>
          </a:p>
          <a:p>
            <a:pPr indent="0">
              <a:buNone/>
            </a:pPr>
            <a:r>
              <a:rPr lang="en-US" sz="2400" dirty="0" smtClean="0"/>
              <a:t>being around water.</a:t>
            </a:r>
            <a:endParaRPr lang="en-US" sz="2400" dirty="0"/>
          </a:p>
        </p:txBody>
      </p:sp>
      <p:pic>
        <p:nvPicPr>
          <p:cNvPr id="1026" name="Picture 2" descr="http://herbmitchell.info/Figure.5-11A-Phospholipi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2286000"/>
            <a:ext cx="3276600" cy="457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cxnSp>
        <p:nvCxnSpPr>
          <p:cNvPr id="6" name="Straight Arrow Connector 5"/>
          <p:cNvCxnSpPr/>
          <p:nvPr/>
        </p:nvCxnSpPr>
        <p:spPr>
          <a:xfrm>
            <a:off x="4876800" y="3048000"/>
            <a:ext cx="1752600" cy="53340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876800" y="3429000"/>
            <a:ext cx="1676400" cy="121920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943600" y="4191000"/>
            <a:ext cx="1219200" cy="38100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Left Brace 12"/>
          <p:cNvSpPr/>
          <p:nvPr/>
        </p:nvSpPr>
        <p:spPr>
          <a:xfrm>
            <a:off x="6705600" y="2819400"/>
            <a:ext cx="381000" cy="762000"/>
          </a:xfrm>
          <a:prstGeom prst="leftBrac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4114800" y="3200400"/>
            <a:ext cx="2514600" cy="53340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962400" y="2743200"/>
            <a:ext cx="11772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glycerol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276600" y="3200400"/>
            <a:ext cx="1721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2 fatty acids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600200" y="3657600"/>
            <a:ext cx="2355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Phosphate group</a:t>
            </a:r>
            <a:endParaRPr lang="en-US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038600" y="4038600"/>
            <a:ext cx="1276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negative</a:t>
            </a:r>
            <a:endParaRPr lang="en-US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914400" y="4572000"/>
            <a:ext cx="11571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charges</a:t>
            </a:r>
            <a:endParaRPr lang="en-US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495800" y="4572000"/>
            <a:ext cx="8461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loves</a:t>
            </a:r>
            <a:endParaRPr lang="en-US" sz="2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533400" y="1143000"/>
            <a:ext cx="71460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				a special type of lipid used to make biological membranes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0" grpId="0"/>
      <p:bldP spid="11" grpId="0"/>
      <p:bldP spid="12" grpId="0"/>
      <p:bldP spid="16" grpId="0"/>
      <p:bldP spid="17" grpId="0"/>
      <p:bldP spid="18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"/>
          <p:cNvGrpSpPr/>
          <p:nvPr/>
        </p:nvGrpSpPr>
        <p:grpSpPr>
          <a:xfrm>
            <a:off x="762000" y="228600"/>
            <a:ext cx="7924800" cy="5867400"/>
            <a:chOff x="762000" y="228600"/>
            <a:chExt cx="7924800" cy="5867400"/>
          </a:xfrm>
        </p:grpSpPr>
        <p:pic>
          <p:nvPicPr>
            <p:cNvPr id="2050" name="Picture 2" descr="D:\ImageLibrary1-17\05-Macromolecules\05-12-PhospholipidSruct-NL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62000" y="1028700"/>
              <a:ext cx="7620000" cy="4800600"/>
            </a:xfrm>
            <a:prstGeom prst="rect">
              <a:avLst/>
            </a:prstGeom>
            <a:noFill/>
          </p:spPr>
        </p:pic>
        <p:sp>
          <p:nvSpPr>
            <p:cNvPr id="5" name="Right Brace 4"/>
            <p:cNvSpPr/>
            <p:nvPr/>
          </p:nvSpPr>
          <p:spPr>
            <a:xfrm>
              <a:off x="5638800" y="1219200"/>
              <a:ext cx="457200" cy="1447800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6172200" y="2057400"/>
              <a:ext cx="25146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rot="5400000">
              <a:off x="5943600" y="3048000"/>
              <a:ext cx="1981200" cy="3048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3810000" y="762000"/>
              <a:ext cx="1981200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rot="5400000">
              <a:off x="5334000" y="5181600"/>
              <a:ext cx="1066800" cy="4572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ight Brace 14"/>
            <p:cNvSpPr/>
            <p:nvPr/>
          </p:nvSpPr>
          <p:spPr>
            <a:xfrm>
              <a:off x="2362200" y="3048000"/>
              <a:ext cx="457200" cy="2209800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ight Brace 15"/>
            <p:cNvSpPr/>
            <p:nvPr/>
          </p:nvSpPr>
          <p:spPr>
            <a:xfrm rot="10800000">
              <a:off x="3200400" y="2667000"/>
              <a:ext cx="685800" cy="2590800"/>
            </a:xfrm>
            <a:prstGeom prst="rightBrace">
              <a:avLst>
                <a:gd name="adj1" fmla="val 8333"/>
                <a:gd name="adj2" fmla="val 48625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ight Brace 16"/>
            <p:cNvSpPr/>
            <p:nvPr/>
          </p:nvSpPr>
          <p:spPr>
            <a:xfrm rot="10800000">
              <a:off x="6172200" y="4343400"/>
              <a:ext cx="457200" cy="990600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3200400" y="6096000"/>
              <a:ext cx="25146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/>
            <p:cNvSpPr/>
            <p:nvPr/>
          </p:nvSpPr>
          <p:spPr>
            <a:xfrm>
              <a:off x="762000" y="5562600"/>
              <a:ext cx="32766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 rot="16200000" flipH="1">
              <a:off x="2133600" y="4953000"/>
              <a:ext cx="1905000" cy="2286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3733800" y="228600"/>
              <a:ext cx="2362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Phospholipid</a:t>
              </a:r>
              <a:endParaRPr lang="en-US" sz="2800" b="1" dirty="0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/>
          <p:nvPr/>
        </p:nvGrpSpPr>
        <p:grpSpPr>
          <a:xfrm>
            <a:off x="838200" y="304800"/>
            <a:ext cx="7155581" cy="5715000"/>
            <a:chOff x="838200" y="304800"/>
            <a:chExt cx="7155581" cy="5715000"/>
          </a:xfrm>
        </p:grpSpPr>
        <p:pic>
          <p:nvPicPr>
            <p:cNvPr id="1026" name="Picture 2" descr="D:\ImageLibrary1-17\08-MembraneStructureAndFunction\08-06-PlasmaMembrane-NL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38200" y="914400"/>
              <a:ext cx="7155581" cy="5029200"/>
            </a:xfrm>
            <a:prstGeom prst="rect">
              <a:avLst/>
            </a:prstGeom>
            <a:noFill/>
          </p:spPr>
        </p:pic>
        <p:cxnSp>
          <p:nvCxnSpPr>
            <p:cNvPr id="5" name="Straight Connector 4"/>
            <p:cNvCxnSpPr/>
            <p:nvPr/>
          </p:nvCxnSpPr>
          <p:spPr>
            <a:xfrm>
              <a:off x="3276600" y="762000"/>
              <a:ext cx="2971800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rot="5400000" flipH="1" flipV="1">
              <a:off x="4762500" y="5143500"/>
              <a:ext cx="1143000" cy="1524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rot="5400000" flipH="1" flipV="1">
              <a:off x="2133600" y="4495800"/>
              <a:ext cx="1143000" cy="762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rot="5400000">
              <a:off x="3886200" y="1752600"/>
              <a:ext cx="1828800" cy="18288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5867400" y="1676400"/>
              <a:ext cx="167640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524000" y="5486400"/>
              <a:ext cx="236220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5257800" y="5943600"/>
              <a:ext cx="205740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/>
            <p:cNvSpPr/>
            <p:nvPr/>
          </p:nvSpPr>
          <p:spPr>
            <a:xfrm>
              <a:off x="838200" y="5715000"/>
              <a:ext cx="32004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505200" y="304800"/>
              <a:ext cx="2971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Cell Membrane</a:t>
              </a:r>
              <a:endParaRPr lang="en-US" sz="2800" b="1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04800" y="6096000"/>
            <a:ext cx="5805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Used to control how </a:t>
            </a:r>
            <a:r>
              <a:rPr lang="en-US" sz="2400" b="1" i="1" dirty="0" smtClean="0">
                <a:solidFill>
                  <a:srgbClr val="FF0000"/>
                </a:solidFill>
              </a:rPr>
              <a:t>FLUID</a:t>
            </a:r>
            <a:r>
              <a:rPr lang="en-US" sz="2400" b="1" dirty="0" smtClean="0">
                <a:solidFill>
                  <a:srgbClr val="FF0000"/>
                </a:solidFill>
              </a:rPr>
              <a:t> the membrane is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18" name="Curved Connector 17"/>
          <p:cNvCxnSpPr/>
          <p:nvPr/>
        </p:nvCxnSpPr>
        <p:spPr>
          <a:xfrm rot="10800000" flipV="1">
            <a:off x="6096000" y="6019800"/>
            <a:ext cx="609600" cy="381000"/>
          </a:xfrm>
          <a:prstGeom prst="curvedConnector3">
            <a:avLst>
              <a:gd name="adj1" fmla="val 50000"/>
            </a:avLst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Lipids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600200"/>
            <a:ext cx="7620000" cy="463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0101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r>
              <a:rPr lang="en-US" dirty="0"/>
              <a:t>Lipids as Hormones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590800"/>
            <a:ext cx="78486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890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Lipids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r>
              <a:rPr lang="en-US" dirty="0" smtClean="0"/>
              <a:t>Lipids are common organic molecules found in all forms of life.</a:t>
            </a:r>
          </a:p>
          <a:p>
            <a:r>
              <a:rPr lang="en-US" dirty="0" smtClean="0"/>
              <a:t>Some examples of lipids include:</a:t>
            </a:r>
          </a:p>
          <a:p>
            <a:pPr lvl="1"/>
            <a:r>
              <a:rPr lang="en-US" dirty="0" smtClean="0"/>
              <a:t>Fats</a:t>
            </a:r>
          </a:p>
          <a:p>
            <a:pPr lvl="1"/>
            <a:r>
              <a:rPr lang="en-US" dirty="0" smtClean="0"/>
              <a:t>Oils</a:t>
            </a:r>
          </a:p>
          <a:p>
            <a:pPr lvl="1"/>
            <a:r>
              <a:rPr lang="en-US" dirty="0" smtClean="0"/>
              <a:t>Cholesterol</a:t>
            </a:r>
          </a:p>
          <a:p>
            <a:pPr lvl="1"/>
            <a:r>
              <a:rPr lang="en-US" dirty="0" smtClean="0"/>
              <a:t>Testosterone</a:t>
            </a:r>
          </a:p>
          <a:p>
            <a:pPr lvl="1"/>
            <a:r>
              <a:rPr lang="en-US" dirty="0" smtClean="0"/>
              <a:t>Waxes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hospholipids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Lipids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/>
              <a:t>Biological functions of lipids:</a:t>
            </a:r>
          </a:p>
          <a:p>
            <a:pPr lvl="1"/>
            <a:r>
              <a:rPr lang="en-US" sz="3600" b="1" dirty="0" smtClean="0">
                <a:solidFill>
                  <a:srgbClr val="FF0000"/>
                </a:solidFill>
              </a:rPr>
              <a:t>Long-term energy storage</a:t>
            </a:r>
          </a:p>
          <a:p>
            <a:pPr lvl="1"/>
            <a:r>
              <a:rPr lang="en-US" sz="3600" b="1" dirty="0" smtClean="0">
                <a:solidFill>
                  <a:srgbClr val="FF0000"/>
                </a:solidFill>
              </a:rPr>
              <a:t>Cell membranes </a:t>
            </a:r>
            <a:r>
              <a:rPr lang="en-US" dirty="0" smtClean="0">
                <a:solidFill>
                  <a:srgbClr val="FF0000"/>
                </a:solidFill>
              </a:rPr>
              <a:t>(phospholipids)</a:t>
            </a:r>
          </a:p>
          <a:p>
            <a:pPr lvl="1"/>
            <a:r>
              <a:rPr lang="en-US" sz="3600" b="1" dirty="0" smtClean="0">
                <a:solidFill>
                  <a:srgbClr val="FF0000"/>
                </a:solidFill>
              </a:rPr>
              <a:t>Communication </a:t>
            </a:r>
            <a:r>
              <a:rPr lang="en-US" dirty="0" smtClean="0">
                <a:solidFill>
                  <a:srgbClr val="FF0000"/>
                </a:solidFill>
              </a:rPr>
              <a:t>(hormones)</a:t>
            </a:r>
            <a:endParaRPr lang="en-US" b="1" dirty="0" smtClean="0">
              <a:solidFill>
                <a:srgbClr val="FF0000"/>
              </a:solidFill>
            </a:endParaRPr>
          </a:p>
          <a:p>
            <a:pPr lvl="1"/>
            <a:r>
              <a:rPr lang="en-US" sz="3600" b="1" dirty="0" smtClean="0">
                <a:solidFill>
                  <a:srgbClr val="FF0000"/>
                </a:solidFill>
              </a:rPr>
              <a:t>Insulation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Lipids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r>
              <a:rPr lang="en-US" dirty="0"/>
              <a:t>What elements are found in all lipids?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/>
              <a:t>		</a:t>
            </a:r>
            <a:r>
              <a:rPr lang="en-US" b="1" dirty="0"/>
              <a:t>Carbon, hydrogen and </a:t>
            </a:r>
            <a:r>
              <a:rPr lang="en-US" b="1" dirty="0" smtClean="0"/>
              <a:t>oxygen</a:t>
            </a:r>
          </a:p>
          <a:p>
            <a:endParaRPr lang="en-US" b="1" dirty="0"/>
          </a:p>
          <a:p>
            <a:endParaRPr lang="en-US" dirty="0" smtClean="0"/>
          </a:p>
          <a:p>
            <a:r>
              <a:rPr lang="en-US" dirty="0" smtClean="0"/>
              <a:t>These are the same elements that we found in Carbohydrates.  How are lipids different than carbohydrates?</a:t>
            </a:r>
          </a:p>
          <a:p>
            <a:pPr algn="ctr">
              <a:buNone/>
            </a:pPr>
            <a:r>
              <a:rPr lang="en-US" b="1" dirty="0"/>
              <a:t>Lipids have much less oxygen than carbohydrates.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Lipids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r>
              <a:rPr lang="en-US" b="1" dirty="0" smtClean="0"/>
              <a:t>General structure of a lipid:</a:t>
            </a:r>
          </a:p>
          <a:p>
            <a:pPr lvl="1">
              <a:tabLst>
                <a:tab pos="7948613" algn="l"/>
              </a:tabLst>
            </a:pPr>
            <a:r>
              <a:rPr lang="en-US" dirty="0" smtClean="0"/>
              <a:t>Fats and oils are formed when 3 fatty acids combine with a 3 carbon molecule called</a:t>
            </a:r>
            <a:r>
              <a:rPr lang="en-US" u="sng" dirty="0" smtClean="0"/>
              <a:t>	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276600"/>
            <a:ext cx="5806589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52400" y="4648200"/>
            <a:ext cx="925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glycerol</a:t>
            </a:r>
            <a:endParaRPr lang="en-US" b="1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990600" y="4267200"/>
            <a:ext cx="990600" cy="5334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848600" y="4572000"/>
            <a:ext cx="1196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Fatty acids</a:t>
            </a:r>
            <a:endParaRPr lang="en-US" b="1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7086600" y="3886200"/>
            <a:ext cx="762000" cy="7620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5" idx="1"/>
          </p:cNvCxnSpPr>
          <p:nvPr/>
        </p:nvCxnSpPr>
        <p:spPr>
          <a:xfrm flipH="1" flipV="1">
            <a:off x="7086600" y="4648200"/>
            <a:ext cx="762000" cy="10846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7086600" y="4876800"/>
            <a:ext cx="762000" cy="9144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162800" y="2057400"/>
            <a:ext cx="14998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Glycerol.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Lipids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General structure of a lipid:</a:t>
            </a:r>
            <a:endParaRPr lang="en-US" dirty="0" smtClean="0"/>
          </a:p>
          <a:p>
            <a:r>
              <a:rPr lang="en-US" dirty="0" smtClean="0"/>
              <a:t>Each fatty acid is joined to the glycerol by the process of</a:t>
            </a:r>
            <a:endParaRPr lang="en-US" dirty="0"/>
          </a:p>
        </p:txBody>
      </p:sp>
      <p:pic>
        <p:nvPicPr>
          <p:cNvPr id="4" name="Picture 8" descr="05-10-FatStructure-L.gif                                       0000231AKARL's Pocketrans              B81D7FDE:"/>
          <p:cNvPicPr>
            <a:picLocks noChangeAspect="1" noChangeArrowheads="1"/>
          </p:cNvPicPr>
          <p:nvPr/>
        </p:nvPicPr>
        <p:blipFill>
          <a:blip r:embed="rId2" cstate="print"/>
          <a:srcRect b="61121"/>
          <a:stretch>
            <a:fillRect/>
          </a:stretch>
        </p:blipFill>
        <p:spPr bwMode="auto">
          <a:xfrm>
            <a:off x="1143000" y="3581400"/>
            <a:ext cx="6802906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667000" y="2667000"/>
            <a:ext cx="40871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Dehydration Synthesis.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Lipids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34000"/>
          </a:xfrm>
        </p:spPr>
        <p:txBody>
          <a:bodyPr>
            <a:normAutofit/>
          </a:bodyPr>
          <a:lstStyle/>
          <a:p>
            <a:r>
              <a:rPr lang="en-US" sz="3600" dirty="0"/>
              <a:t>What are the differences between fats, oils and waxes?</a:t>
            </a:r>
          </a:p>
          <a:p>
            <a:pPr lvl="1"/>
            <a:r>
              <a:rPr lang="en-US" sz="3200" b="1" dirty="0" smtClean="0"/>
              <a:t>Fats use saturated fatty acids, are solid </a:t>
            </a:r>
            <a:r>
              <a:rPr lang="en-US" sz="3200" b="1" dirty="0"/>
              <a:t>at room temperature and are found in animals.</a:t>
            </a:r>
            <a:endParaRPr lang="en-US" sz="3200" dirty="0" smtClean="0"/>
          </a:p>
          <a:p>
            <a:pPr lvl="1"/>
            <a:r>
              <a:rPr lang="en-US" sz="3200" b="1" dirty="0" smtClean="0"/>
              <a:t>Oils use polyunsaturated fatty acids, are </a:t>
            </a:r>
            <a:r>
              <a:rPr lang="en-US" sz="3200" b="1" dirty="0"/>
              <a:t>liquid at room temperature and are found in plants.</a:t>
            </a:r>
            <a:endParaRPr lang="en-US" sz="3200" dirty="0" smtClean="0"/>
          </a:p>
          <a:p>
            <a:pPr lvl="1"/>
            <a:r>
              <a:rPr lang="en-US" sz="3200" b="1" dirty="0" smtClean="0"/>
              <a:t>Waxes </a:t>
            </a:r>
            <a:r>
              <a:rPr lang="en-US" sz="3200" b="1" dirty="0"/>
              <a:t>are not made with glycerol.</a:t>
            </a:r>
            <a:endParaRPr lang="en-US" sz="3200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Lipids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r>
              <a:rPr lang="en-US" b="1" dirty="0" smtClean="0"/>
              <a:t>Saturated Fats</a:t>
            </a:r>
          </a:p>
          <a:p>
            <a:r>
              <a:rPr lang="en-US" dirty="0" smtClean="0"/>
              <a:t>When we say that a fat is saturated, we mean that it is saturated with </a:t>
            </a:r>
            <a:r>
              <a:rPr lang="en-US" u="sng" dirty="0" smtClean="0"/>
              <a:t>			</a:t>
            </a:r>
            <a:r>
              <a:rPr lang="en-US" dirty="0" smtClean="0"/>
              <a:t>.  The Carbons are holding onto as many </a:t>
            </a:r>
            <a:r>
              <a:rPr lang="en-US" dirty="0" err="1" smtClean="0"/>
              <a:t>Hydrogens</a:t>
            </a:r>
            <a:r>
              <a:rPr lang="en-US" dirty="0" smtClean="0"/>
              <a:t> as they can.  This is because all of the bonds between the Carbons are </a:t>
            </a:r>
            <a:r>
              <a:rPr lang="en-US" u="sng" dirty="0" smtClean="0"/>
              <a:t>			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7174" name="Picture 6" descr="http://www.indiana.edu/~oso/Fat/FatImg/triglyceri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4343400"/>
            <a:ext cx="4953000" cy="232520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105400" y="2057400"/>
            <a:ext cx="16247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Hydrogen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10200" y="3505200"/>
            <a:ext cx="20681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Single bonds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Lipids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r>
              <a:rPr lang="en-US" b="1" dirty="0" smtClean="0"/>
              <a:t>Why are Saturated Fats solid at room temperature?</a:t>
            </a:r>
          </a:p>
          <a:p>
            <a:r>
              <a:rPr lang="en-US" dirty="0" smtClean="0"/>
              <a:t>Notice that the fatty acids have a </a:t>
            </a:r>
            <a:r>
              <a:rPr lang="en-US" u="sng" dirty="0" smtClean="0"/>
              <a:t>	 	   </a:t>
            </a:r>
            <a:r>
              <a:rPr lang="en-US" dirty="0" smtClean="0"/>
              <a:t>and regular shape.  This allows them to pack closely together (have a </a:t>
            </a:r>
            <a:r>
              <a:rPr lang="en-US" u="sng" dirty="0" smtClean="0"/>
              <a:t>		</a:t>
            </a:r>
            <a:r>
              <a:rPr lang="en-US" dirty="0" smtClean="0"/>
              <a:t> density) and makes them solid at room temperature.</a:t>
            </a:r>
            <a:endParaRPr lang="en-US" dirty="0"/>
          </a:p>
        </p:txBody>
      </p:sp>
      <p:pic>
        <p:nvPicPr>
          <p:cNvPr id="7174" name="Picture 6" descr="http://www.indiana.edu/~oso/Fat/FatImg/triglyceri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4343400"/>
            <a:ext cx="4953000" cy="232520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400800" y="2057400"/>
            <a:ext cx="2310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very straight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53000" y="3048000"/>
            <a:ext cx="9188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high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1146</TotalTime>
  <Words>350</Words>
  <Application>Microsoft Macintosh PowerPoint</Application>
  <PresentationFormat>On-screen Show (4:3)</PresentationFormat>
  <Paragraphs>97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CHAPTER 4: The Chemical Basis of Life</vt:lpstr>
      <vt:lpstr>Lipids</vt:lpstr>
      <vt:lpstr>Lipids</vt:lpstr>
      <vt:lpstr>Lipids</vt:lpstr>
      <vt:lpstr>Lipids</vt:lpstr>
      <vt:lpstr>Lipids</vt:lpstr>
      <vt:lpstr>Lipids</vt:lpstr>
      <vt:lpstr>Lipids</vt:lpstr>
      <vt:lpstr>Lipids</vt:lpstr>
      <vt:lpstr>Lipids</vt:lpstr>
      <vt:lpstr>Lipids</vt:lpstr>
      <vt:lpstr>Lipids</vt:lpstr>
      <vt:lpstr>Lipids</vt:lpstr>
      <vt:lpstr>Lipids</vt:lpstr>
      <vt:lpstr>Lipids</vt:lpstr>
      <vt:lpstr>PowerPoint Presentation</vt:lpstr>
      <vt:lpstr>PowerPoint Presentation</vt:lpstr>
      <vt:lpstr>Other Lipids</vt:lpstr>
      <vt:lpstr>Lipids as Hormones</vt:lpstr>
    </vt:vector>
  </TitlesOfParts>
  <Company>AVSD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4: The Chemical Basis of Life</dc:title>
  <dc:creator>callman</dc:creator>
  <cp:lastModifiedBy>avsd</cp:lastModifiedBy>
  <cp:revision>46</cp:revision>
  <dcterms:created xsi:type="dcterms:W3CDTF">2014-10-23T14:49:26Z</dcterms:created>
  <dcterms:modified xsi:type="dcterms:W3CDTF">2017-09-26T10:24:42Z</dcterms:modified>
</cp:coreProperties>
</file>