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370" r:id="rId6"/>
    <p:sldId id="371" r:id="rId7"/>
    <p:sldId id="372" r:id="rId8"/>
    <p:sldId id="317" r:id="rId9"/>
    <p:sldId id="367" r:id="rId10"/>
    <p:sldId id="368" r:id="rId11"/>
    <p:sldId id="369" r:id="rId12"/>
    <p:sldId id="321" r:id="rId13"/>
    <p:sldId id="293" r:id="rId14"/>
    <p:sldId id="294" r:id="rId15"/>
    <p:sldId id="298" r:id="rId16"/>
    <p:sldId id="301" r:id="rId17"/>
    <p:sldId id="302" r:id="rId18"/>
    <p:sldId id="304" r:id="rId19"/>
    <p:sldId id="377" r:id="rId20"/>
    <p:sldId id="295" r:id="rId21"/>
    <p:sldId id="299" r:id="rId22"/>
    <p:sldId id="306" r:id="rId23"/>
    <p:sldId id="309" r:id="rId24"/>
    <p:sldId id="300" r:id="rId25"/>
    <p:sldId id="328" r:id="rId26"/>
    <p:sldId id="329" r:id="rId27"/>
    <p:sldId id="373" r:id="rId28"/>
    <p:sldId id="374" r:id="rId29"/>
    <p:sldId id="332" r:id="rId30"/>
    <p:sldId id="333" r:id="rId31"/>
    <p:sldId id="336" r:id="rId32"/>
    <p:sldId id="337" r:id="rId33"/>
    <p:sldId id="338" r:id="rId34"/>
    <p:sldId id="357" r:id="rId35"/>
    <p:sldId id="358" r:id="rId36"/>
    <p:sldId id="360" r:id="rId37"/>
    <p:sldId id="376" r:id="rId38"/>
    <p:sldId id="340" r:id="rId39"/>
    <p:sldId id="344" r:id="rId40"/>
    <p:sldId id="346" r:id="rId41"/>
    <p:sldId id="347" r:id="rId42"/>
    <p:sldId id="348" r:id="rId43"/>
    <p:sldId id="352" r:id="rId44"/>
    <p:sldId id="353" r:id="rId45"/>
    <p:sldId id="354" r:id="rId46"/>
    <p:sldId id="379" r:id="rId47"/>
    <p:sldId id="37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4" autoAdjust="0"/>
  </p:normalViewPr>
  <p:slideViewPr>
    <p:cSldViewPr>
      <p:cViewPr>
        <p:scale>
          <a:sx n="90" d="100"/>
          <a:sy n="90" d="100"/>
        </p:scale>
        <p:origin x="-132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EAC8-EF8C-4DB7-823D-8FFDD6041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463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015D-FD3D-470F-8C7A-4B792922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8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925C-BB38-47FB-BB41-57FE053E7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95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540A0B-CF2C-4B82-A0D3-DD6323ECF1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B5DF-2428-4BF4-BC45-D69EE76FE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8089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A169E-5156-4DF0-9CD0-A5D0E2825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20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7682-BF60-4D44-84BA-54847A1C1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20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57D8A-802B-41FE-9C29-C3E4588AFE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123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3137-20A9-46E4-B493-A0F1E15A2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310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9C21D-B7AE-4BD7-8528-C5AACDD59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92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B2DD-6AE1-4ABF-87DC-207DA0DC7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071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8A6B-7480-4531-BF17-E411BE30C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091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E73E1-4C5E-4804-A7B3-C87816F67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24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6AD6-4217-4B18-9C2F-76A77A70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732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83D1-AB5F-480E-988E-1EBCDC15B7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920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D38C-50A1-4511-8CFE-C0354C9A6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2346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BF273D-D7F7-43AE-B833-DAD0EEDA9E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572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6B71AC-8F47-4D2B-A7D7-029ED175E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644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10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368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1212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60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374F-B02B-4E5B-8D42-DC03B59FF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9970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310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94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9270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408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23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4141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247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073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27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204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5E27A-01AE-47A1-94E2-8C3E32992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995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097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0413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4647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1798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323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3443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147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6973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564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1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6FD9B-46D3-4439-90F0-F72A84CFE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848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579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3492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9643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362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600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226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100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252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577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2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54B1-1266-4C25-8740-E5707BDAA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3265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314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1551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6303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8780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90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5805-0EE7-49BF-8A04-F1EF797BF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03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BAF9E-7DBD-47F0-82F6-1ABD5B762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71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F99B-11CC-4017-AA15-5360FBA55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763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C9E872-2B78-43EF-9872-5C15CD243E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2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CA89D4F9-8BD2-4232-A6E9-183F741AEC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7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8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31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File:Hudson_river_from_bear_mountain_bridge.jpg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11.3 Nationalism and Sectionalism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madis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495800" cy="53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6324600" cy="213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goal of the plan, known as the American System, was to make </a:t>
            </a:r>
            <a:r>
              <a:rPr lang="en-US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</a:t>
            </a:r>
            <a:r>
              <a:rPr lang="en-US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country </a:t>
            </a:r>
            <a:r>
              <a:rPr lang="en-US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economically self-sufficient.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485900"/>
            <a:ext cx="4419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1815, President Madison presented a plan developed by Henry Clay to Congress.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Clay3"/>
          <p:cNvPicPr>
            <a:picLocks noChangeAspect="1" noChangeArrowheads="1"/>
          </p:cNvPicPr>
          <p:nvPr/>
        </p:nvPicPr>
        <p:blipFill>
          <a:blip r:embed="rId2">
            <a:lum bright="-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1410" r="2191" b="2818"/>
          <a:stretch>
            <a:fillRect/>
          </a:stretch>
        </p:blipFill>
        <p:spPr bwMode="auto">
          <a:xfrm>
            <a:off x="5178425" y="1217613"/>
            <a:ext cx="39687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10200" cy="5181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Clay’s </a:t>
            </a:r>
            <a:r>
              <a:rPr lang="en-US" b="1" dirty="0">
                <a:solidFill>
                  <a:schemeClr val="bg1"/>
                </a:solidFill>
              </a:rPr>
              <a:t>plan </a:t>
            </a:r>
            <a:r>
              <a:rPr lang="en-US" b="1" dirty="0" smtClean="0">
                <a:solidFill>
                  <a:schemeClr val="bg1"/>
                </a:solidFill>
              </a:rPr>
              <a:t>included </a:t>
            </a:r>
            <a:r>
              <a:rPr lang="en-US" b="1" dirty="0">
                <a:solidFill>
                  <a:schemeClr val="bg1"/>
                </a:solidFill>
              </a:rPr>
              <a:t>three main actions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system of protective tariffs</a:t>
            </a: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national bank </a:t>
            </a:r>
            <a:r>
              <a:rPr lang="en-US" sz="2800" b="1" dirty="0" smtClean="0">
                <a:solidFill>
                  <a:srgbClr val="FFFF00"/>
                </a:solidFill>
              </a:rPr>
              <a:t>with a single currency</a:t>
            </a:r>
            <a:endParaRPr lang="en-US" sz="2800" b="1" dirty="0">
              <a:solidFill>
                <a:srgbClr val="FFFF00"/>
              </a:solidFill>
            </a:endParaRP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series of improvements to the country’s transportation systems (roads and canals)</a:t>
            </a:r>
          </a:p>
          <a:p>
            <a:pPr marL="228600" indent="-228600">
              <a:lnSpc>
                <a:spcPts val="31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These are often referred to as </a:t>
            </a:r>
            <a:r>
              <a:rPr lang="en-US" sz="2800" b="1" i="1" u="sng" dirty="0">
                <a:solidFill>
                  <a:schemeClr val="bg1"/>
                </a:solidFill>
              </a:rPr>
              <a:t>internal improvements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189" y="1295400"/>
            <a:ext cx="4471811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protective tariff made European goods more expensive and encouraged Americans to buy cheaper American-made products.</a:t>
            </a:r>
          </a:p>
        </p:txBody>
      </p:sp>
      <p:pic>
        <p:nvPicPr>
          <p:cNvPr id="87043" name="Picture 3" descr="docks"/>
          <p:cNvPicPr>
            <a:picLocks noChangeAspect="1" noChangeArrowheads="1"/>
          </p:cNvPicPr>
          <p:nvPr/>
        </p:nvPicPr>
        <p:blipFill>
          <a:blip r:embed="rId2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7218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obn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874">
            <a:off x="2846388" y="2208213"/>
            <a:ext cx="4327525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A national bank would make trade easier by promoting a single currency.</a:t>
            </a:r>
          </a:p>
        </p:txBody>
      </p:sp>
      <p:pic>
        <p:nvPicPr>
          <p:cNvPr id="88068" name="Picture 4" descr="Bank%20NE%20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291">
            <a:off x="4343400" y="3505200"/>
            <a:ext cx="46482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South Carolina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506">
            <a:off x="422275" y="3330575"/>
            <a:ext cx="432435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5921375"/>
            <a:ext cx="9144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In 1816, Congress passed a protective tariff and set up the second Bank of the United States.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4114800" cy="4876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Improving the country’s transportation systems would contribute to a strong economy, because poor roads made transportation slow and costly.</a:t>
            </a:r>
          </a:p>
        </p:txBody>
      </p:sp>
      <p:pic>
        <p:nvPicPr>
          <p:cNvPr id="90115" name="Picture 3" descr="[October+8th+2007+026.jp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Corduroy Road through the Forest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25828"/>
            <a:ext cx="6961327" cy="56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Roads and Canals Link Cities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60198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Between 1806 and 1841, Congress had funded  the construction of the National Road linking Cumberland, Maryland, to Vandalia, Illinois.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Water transportation also improved between 1825 and 1850, which is often called the Age of Canals.</a:t>
            </a:r>
          </a:p>
        </p:txBody>
      </p:sp>
      <p:pic>
        <p:nvPicPr>
          <p:cNvPr id="80901" name="Picture 5" descr="canals-map"/>
          <p:cNvPicPr>
            <a:picLocks noChangeAspect="1" noChangeArrowheads="1"/>
          </p:cNvPicPr>
          <p:nvPr/>
        </p:nvPicPr>
        <p:blipFill>
          <a:blip r:embed="rId2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363"/>
            <a:ext cx="91440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canals-map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r="25034" b="26445"/>
          <a:stretch>
            <a:fillRect/>
          </a:stretch>
        </p:blipFill>
        <p:spPr bwMode="auto">
          <a:xfrm>
            <a:off x="2740025" y="2667000"/>
            <a:ext cx="6399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eriecanal182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17462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1679" r="3094" b="3224"/>
          <a:stretch/>
        </p:blipFill>
        <p:spPr bwMode="auto">
          <a:xfrm>
            <a:off x="32408" y="0"/>
            <a:ext cx="9125415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3943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Erie Canal created a water route between New York City and Buffalo, New York. 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Completed in 1825, the canal opened the upper Ohio Valley and the Great Lakes region to settlement and trade.</a:t>
            </a:r>
            <a:endParaRPr lang="en-US" b="1" dirty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Roads and Canals Link Cities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first canal major canal project completed was the massive Erie Canal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7" name="Picture 9" descr="canals-map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mcgrath%20-%20erie%20canal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6200" y="5075238"/>
            <a:ext cx="8991600" cy="15541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The canal allowed farm products from the Great Lakes region to flow east and people and factory goods from the East to flow west.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i="1">
                <a:solidFill>
                  <a:srgbClr val="FFFF00"/>
                </a:solidFill>
              </a:rPr>
              <a:t>The Erie Canal stimulated nationalism.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050925" y="2932113"/>
            <a:ext cx="717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MAAP_Tontine_Then_82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6012" r="3877" b="4509"/>
          <a:stretch>
            <a:fillRect/>
          </a:stretch>
        </p:blipFill>
        <p:spPr bwMode="auto">
          <a:xfrm>
            <a:off x="0" y="0"/>
            <a:ext cx="91376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050925" y="2932113"/>
            <a:ext cx="717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629400" cy="1676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Trade stimulated by the canal helped New York City become the nation’s largest city.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arvey-Pittsford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>
            <a:fillRect/>
          </a:stretch>
        </p:blipFill>
        <p:spPr bwMode="auto">
          <a:xfrm>
            <a:off x="1143000" y="857251"/>
            <a:ext cx="6858000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857250"/>
            <a:ext cx="5829300" cy="1714500"/>
          </a:xfrm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3000" b="1" i="1" dirty="0">
                <a:solidFill>
                  <a:srgbClr val="FFFF00"/>
                </a:solidFill>
              </a:rPr>
              <a:t>Lesson 11.3 – Nationalism and Sectionalism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0" y="3314700"/>
            <a:ext cx="2457450" cy="2514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 b="1" i="1" dirty="0">
                <a:solidFill>
                  <a:schemeClr val="bg1"/>
                </a:solidFill>
              </a:rPr>
              <a:t>We will learn that while patriotic pride increased national unity, tensions grew between the North and the South.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7363" y="4607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45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ocomotives"/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2261" r="2126" b="12347"/>
          <a:stretch>
            <a:fillRect/>
          </a:stretch>
        </p:blipFill>
        <p:spPr bwMode="auto">
          <a:xfrm>
            <a:off x="-4763" y="990600"/>
            <a:ext cx="91440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A New Way to Travel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800" b="1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8915400" cy="990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Around the 1830s, the nation began to use steam-powered trains for transportation.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In 1830, only about 30 miles of track existed in the United States.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 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By 1850, the number had climbed to 9,000 miles.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Improvements in rail travel led to a decline in the use of canals.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Era of Good Feelings</a:t>
            </a:r>
          </a:p>
        </p:txBody>
      </p:sp>
      <p:pic>
        <p:nvPicPr>
          <p:cNvPr id="80900" name="Picture 4" descr="Monroe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7043" r="11234" b="7043"/>
          <a:stretch>
            <a:fillRect/>
          </a:stretch>
        </p:blipFill>
        <p:spPr bwMode="auto">
          <a:xfrm>
            <a:off x="5021263" y="990600"/>
            <a:ext cx="419735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181600" cy="4572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As nationalist feelings spread, the people’s loyalty shifted away from state governments toward the federal government.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Democratic-Republican </a:t>
            </a:r>
            <a:r>
              <a:rPr lang="en-US" sz="2800" b="1" u="sng" dirty="0">
                <a:solidFill>
                  <a:schemeClr val="bg1"/>
                </a:solidFill>
              </a:rPr>
              <a:t>James Monroe </a:t>
            </a:r>
            <a:r>
              <a:rPr lang="en-US" sz="2800" b="1" dirty="0">
                <a:solidFill>
                  <a:schemeClr val="bg1"/>
                </a:solidFill>
              </a:rPr>
              <a:t>won the presidency in 1816 by a large majority. </a:t>
            </a:r>
          </a:p>
        </p:txBody>
      </p:sp>
    </p:spTree>
    <p:extLst>
      <p:ext uri="{BB962C8B-B14F-4D97-AF65-F5344CB8AC3E}">
        <p14:creationId xmlns:p14="http://schemas.microsoft.com/office/powerpoint/2010/main" val="235239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Era of Good Feelings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5029200" cy="4191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The Federalist Party provided  little opposition to Monroe, and it soon disappeared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This period without major political differences was called the Era of Good Feelings.</a:t>
            </a:r>
          </a:p>
        </p:txBody>
      </p:sp>
      <p:pic>
        <p:nvPicPr>
          <p:cNvPr id="134149" name="Picture 5" descr="Monroe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7043" r="11234" b="7043"/>
          <a:stretch>
            <a:fillRect/>
          </a:stretch>
        </p:blipFill>
        <p:spPr bwMode="auto">
          <a:xfrm>
            <a:off x="5021263" y="990600"/>
            <a:ext cx="419735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75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429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Supreme Court Decisions:</a:t>
            </a:r>
            <a:b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McCulloch </a:t>
            </a:r>
            <a:r>
              <a:rPr lang="en-US" altLang="en-US" sz="4000" b="1" dirty="0">
                <a:solidFill>
                  <a:schemeClr val="bg1"/>
                </a:solidFill>
                <a:latin typeface="Constantia" panose="02030602050306030303" pitchFamily="18" charset="0"/>
              </a:rPr>
              <a:t>v. Maryland</a:t>
            </a:r>
            <a:br>
              <a:rPr lang="en-US" altLang="en-US" sz="4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altLang="en-US" sz="4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Constantia" panose="02030602050306030303" pitchFamily="18" charset="0"/>
              </a:rPr>
              <a:t>Key issue: </a:t>
            </a:r>
            <a:r>
              <a:rPr lang="en-US" altLang="en-US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State Powers vs. Federal Supremacy</a:t>
            </a:r>
          </a:p>
          <a:p>
            <a:r>
              <a:rPr lang="en-US" altLang="en-US" sz="1800" b="1" u="sng" dirty="0">
                <a:solidFill>
                  <a:schemeClr val="bg1"/>
                </a:solidFill>
              </a:rPr>
              <a:t>McCulloch v. Maryland:</a:t>
            </a:r>
          </a:p>
          <a:p>
            <a:pPr lvl="1"/>
            <a:r>
              <a:rPr lang="en-US" altLang="en-US" sz="1800" dirty="0">
                <a:solidFill>
                  <a:schemeClr val="bg1"/>
                </a:solidFill>
              </a:rPr>
              <a:t>In 1816, Congress </a:t>
            </a:r>
            <a:r>
              <a:rPr lang="en-US" altLang="en-US" sz="1800" b="1" dirty="0">
                <a:solidFill>
                  <a:schemeClr val="bg1"/>
                </a:solidFill>
              </a:rPr>
              <a:t>created the Second Bank of the U.S.</a:t>
            </a:r>
            <a:r>
              <a:rPr lang="en-US" altLang="en-US" sz="1800" dirty="0">
                <a:solidFill>
                  <a:schemeClr val="bg1"/>
                </a:solidFill>
              </a:rPr>
              <a:t> (1st charter expired) </a:t>
            </a:r>
          </a:p>
          <a:p>
            <a:pPr lvl="1"/>
            <a:r>
              <a:rPr lang="en-US" altLang="en-US" sz="1800" b="1" dirty="0">
                <a:solidFill>
                  <a:schemeClr val="bg1"/>
                </a:solidFill>
              </a:rPr>
              <a:t>Opponents</a:t>
            </a:r>
            <a:r>
              <a:rPr lang="en-US" altLang="en-US" sz="1800" dirty="0">
                <a:solidFill>
                  <a:schemeClr val="bg1"/>
                </a:solidFill>
              </a:rPr>
              <a:t> of the bank want to hurt its operation by having state banks tax the federal bank</a:t>
            </a:r>
          </a:p>
          <a:p>
            <a:pPr lvl="1"/>
            <a:r>
              <a:rPr lang="en-US" altLang="en-US" sz="1800" b="1" dirty="0">
                <a:solidFill>
                  <a:schemeClr val="bg1"/>
                </a:solidFill>
              </a:rPr>
              <a:t>James McCulloch,</a:t>
            </a:r>
            <a:r>
              <a:rPr lang="en-US" altLang="en-US" sz="1800" dirty="0">
                <a:solidFill>
                  <a:schemeClr val="bg1"/>
                </a:solidFill>
              </a:rPr>
              <a:t> a cashier from Maryland, refused to pay the tax</a:t>
            </a:r>
          </a:p>
          <a:p>
            <a:pPr lvl="1"/>
            <a:r>
              <a:rPr lang="en-US" altLang="en-US" sz="1800" dirty="0">
                <a:solidFill>
                  <a:schemeClr val="bg1"/>
                </a:solidFill>
              </a:rPr>
              <a:t>Supreme Court decided that the government </a:t>
            </a:r>
            <a:r>
              <a:rPr lang="en-US" altLang="en-US" sz="1800" b="1" dirty="0">
                <a:solidFill>
                  <a:schemeClr val="bg1"/>
                </a:solidFill>
              </a:rPr>
              <a:t>did have the right to set up the bank</a:t>
            </a:r>
            <a:r>
              <a:rPr lang="en-US" altLang="en-US" sz="1800" dirty="0">
                <a:solidFill>
                  <a:schemeClr val="bg1"/>
                </a:solidFill>
              </a:rPr>
              <a:t> and that </a:t>
            </a:r>
            <a:r>
              <a:rPr lang="en-US" altLang="en-US" sz="1800" b="1" u="sng" dirty="0">
                <a:solidFill>
                  <a:schemeClr val="bg1"/>
                </a:solidFill>
              </a:rPr>
              <a:t>states did not have the authority to tax a federal agency.</a:t>
            </a:r>
          </a:p>
          <a:p>
            <a:endParaRPr lang="en-US" altLang="en-US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Constantia" panose="02030602050306030303" pitchFamily="18" charset="0"/>
              </a:rPr>
              <a:t>“The power to tax involves the power to destroy”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83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Supreme Court Decisions:</a:t>
            </a:r>
            <a:b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Gibbons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v. Ogden 1824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495800"/>
          </a:xfrm>
        </p:spPr>
        <p:txBody>
          <a:bodyPr/>
          <a:lstStyle/>
          <a:p>
            <a:endParaRPr lang="en-US" altLang="en-US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In 1824, two steamship operators from N.Y. and N.J. fought over shipping rights on the Hudson River.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 The Court ruled that </a:t>
            </a:r>
            <a:r>
              <a:rPr lang="en-US" altLang="en-US" sz="2800" b="1" u="sng" dirty="0">
                <a:solidFill>
                  <a:schemeClr val="bg1"/>
                </a:solidFill>
                <a:latin typeface="Candara" panose="020E0502030303020204" pitchFamily="34" charset="0"/>
              </a:rPr>
              <a:t>interstate commerce could only be regulated by the federal government</a:t>
            </a:r>
            <a:r>
              <a:rPr lang="en-US" altLang="en-US" sz="2800" b="1" u="sng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8198" name="Picture 6" descr="none Looking upriver from the Bear Mountain Bridge">
            <a:hlinkClick r:id="rId2" tooltip="none Looking upriver from the Bear Mountain Brid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991600" cy="2514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President Monroe used treaties to ease tensions between the </a:t>
            </a:r>
            <a:r>
              <a:rPr lang="en-US" sz="2800" b="1" dirty="0">
                <a:solidFill>
                  <a:schemeClr val="bg1"/>
                </a:solidFill>
              </a:rPr>
              <a:t>United States </a:t>
            </a:r>
            <a:r>
              <a:rPr lang="en-US" sz="2800" b="1" dirty="0" smtClean="0">
                <a:solidFill>
                  <a:schemeClr val="bg1"/>
                </a:solidFill>
              </a:rPr>
              <a:t>and Britain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u="sng" dirty="0">
                <a:solidFill>
                  <a:schemeClr val="bg1"/>
                </a:solidFill>
              </a:rPr>
              <a:t>Rush-</a:t>
            </a:r>
            <a:r>
              <a:rPr lang="en-US" sz="2800" b="1" u="sng" dirty="0" err="1">
                <a:solidFill>
                  <a:schemeClr val="bg1"/>
                </a:solidFill>
              </a:rPr>
              <a:t>Bagot</a:t>
            </a:r>
            <a:r>
              <a:rPr lang="en-US" sz="2800" b="1" u="sng" dirty="0">
                <a:solidFill>
                  <a:schemeClr val="bg1"/>
                </a:solidFill>
              </a:rPr>
              <a:t> Agreement (1817) with Britain limited each side’s naval forces on the Great Lakes.</a:t>
            </a:r>
          </a:p>
        </p:txBody>
      </p:sp>
      <p:pic>
        <p:nvPicPr>
          <p:cNvPr id="86021" name="Picture 5" descr="800px-Great_Lakes_from_space_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13075"/>
            <a:ext cx="4495800" cy="38449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4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991600" cy="2514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President Monroe used treaties to ease tensions between the </a:t>
            </a:r>
            <a:r>
              <a:rPr lang="en-US" sz="2800" b="1" dirty="0">
                <a:solidFill>
                  <a:schemeClr val="bg1"/>
                </a:solidFill>
              </a:rPr>
              <a:t>United States </a:t>
            </a:r>
            <a:r>
              <a:rPr lang="en-US" sz="2800" b="1" dirty="0" smtClean="0">
                <a:solidFill>
                  <a:schemeClr val="bg1"/>
                </a:solidFill>
              </a:rPr>
              <a:t>and Britain. </a:t>
            </a:r>
            <a:endParaRPr lang="en-US" sz="2800" b="1" dirty="0">
              <a:solidFill>
                <a:schemeClr val="bg1"/>
              </a:solidFill>
            </a:endParaRPr>
          </a:p>
          <a:p>
            <a:pPr marL="282575" indent="-282575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Rush-</a:t>
            </a:r>
            <a:r>
              <a:rPr lang="en-US" sz="2800" b="1" dirty="0" err="1">
                <a:solidFill>
                  <a:schemeClr val="bg1"/>
                </a:solidFill>
              </a:rPr>
              <a:t>Bagot</a:t>
            </a:r>
            <a:r>
              <a:rPr lang="en-US" sz="2800" b="1" dirty="0">
                <a:solidFill>
                  <a:schemeClr val="bg1"/>
                </a:solidFill>
              </a:rPr>
              <a:t> Agreement (1817) with Britain limited each side’s naval forces on the Great Lakes.</a:t>
            </a:r>
          </a:p>
        </p:txBody>
      </p:sp>
      <p:pic>
        <p:nvPicPr>
          <p:cNvPr id="86031" name="Picture 15" descr="map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>
            <a:fillRect/>
          </a:stretch>
        </p:blipFill>
        <p:spPr>
          <a:xfrm>
            <a:off x="4235605" y="2895600"/>
            <a:ext cx="48768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152400" y="2908300"/>
            <a:ext cx="4114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The </a:t>
            </a:r>
            <a:r>
              <a:rPr lang="en-US" sz="2800" b="1" u="sng" dirty="0">
                <a:solidFill>
                  <a:srgbClr val="FFFFFF"/>
                </a:solidFill>
              </a:rPr>
              <a:t>Convention of 1818 set the 49th parallel as the U.S.-Canadian border as far west as the Rocky Mountains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94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1" name="Picture 11" descr="Louisiana 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8438" r="9279" b="3798"/>
          <a:stretch>
            <a:fillRect/>
          </a:stretch>
        </p:blipFill>
        <p:spPr bwMode="auto">
          <a:xfrm>
            <a:off x="4572000" y="20574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pirate-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648200" cy="3786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343400" cy="5211763"/>
          </a:xfrm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Spain and the United States disagreed on the boundaries of the Louisiana Purchase and the ownership of West Florida.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Pirates and runaway slaves used Spanish-held East Florida as a refuge.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The Seminoles of East Florida raided white settlements in Georgia.</a:t>
            </a:r>
          </a:p>
        </p:txBody>
      </p:sp>
      <p:pic>
        <p:nvPicPr>
          <p:cNvPr id="87047" name="Picture 7" descr="seminol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648200" cy="5105400"/>
          </a:xfrm>
        </p:spPr>
      </p:pic>
    </p:spTree>
    <p:extLst>
      <p:ext uri="{BB962C8B-B14F-4D97-AF65-F5344CB8AC3E}">
        <p14:creationId xmlns:p14="http://schemas.microsoft.com/office/powerpoint/2010/main" val="354613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jackson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600200"/>
            <a:ext cx="43354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1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0" b="2779"/>
          <a:stretch>
            <a:fillRect/>
          </a:stretch>
        </p:blipFill>
        <p:spPr bwMode="auto">
          <a:xfrm>
            <a:off x="304800" y="1524000"/>
            <a:ext cx="3962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monroe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8"/>
          <a:stretch>
            <a:fillRect/>
          </a:stretch>
        </p:blipFill>
        <p:spPr bwMode="auto">
          <a:xfrm>
            <a:off x="0" y="15240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8538" y="3352800"/>
            <a:ext cx="433546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When Spain protested, Monroe suggested Spain could either police the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Floridas</a:t>
            </a:r>
            <a:r>
              <a:rPr lang="en-US" sz="2800" b="1" dirty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 or turn them over to the United States.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0175"/>
            <a:ext cx="8839200" cy="14700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1817, President Monroe ordered General Andrew Jackson to stop the Seminole raids, but Jackson also went on to claim the </a:t>
            </a:r>
            <a:r>
              <a:rPr lang="en-US" sz="2800" b="1" dirty="0" err="1">
                <a:solidFill>
                  <a:schemeClr val="bg1"/>
                </a:solidFill>
              </a:rPr>
              <a:t>Floridas</a:t>
            </a:r>
            <a:r>
              <a:rPr lang="en-US" sz="2800" b="1" dirty="0">
                <a:solidFill>
                  <a:schemeClr val="bg1"/>
                </a:solidFill>
              </a:rPr>
              <a:t> for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18333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territorial-acqui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b="6342"/>
          <a:stretch>
            <a:fillRect/>
          </a:stretch>
        </p:blipFill>
        <p:spPr bwMode="auto">
          <a:xfrm>
            <a:off x="0" y="1371600"/>
            <a:ext cx="91440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</a:t>
            </a:r>
            <a:r>
              <a:rPr lang="en-US" sz="2800" b="1" u="sng" dirty="0">
                <a:solidFill>
                  <a:schemeClr val="bg1"/>
                </a:solidFill>
              </a:rPr>
              <a:t>Adams-</a:t>
            </a:r>
            <a:r>
              <a:rPr lang="en-US" sz="2800" b="1" u="sng" dirty="0" err="1">
                <a:solidFill>
                  <a:schemeClr val="bg1"/>
                </a:solidFill>
              </a:rPr>
              <a:t>Onís</a:t>
            </a:r>
            <a:r>
              <a:rPr lang="en-US" sz="2800" b="1" u="sng" dirty="0">
                <a:solidFill>
                  <a:schemeClr val="bg1"/>
                </a:solidFill>
              </a:rPr>
              <a:t> Treaty of 1819, Spain handed Florida to the United States and gave up claims to the Oregon Country.</a:t>
            </a:r>
          </a:p>
        </p:txBody>
      </p:sp>
    </p:spTree>
    <p:extLst>
      <p:ext uri="{BB962C8B-B14F-4D97-AF65-F5344CB8AC3E}">
        <p14:creationId xmlns:p14="http://schemas.microsoft.com/office/powerpoint/2010/main" val="41403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chemeClr val="bg1"/>
                </a:solidFill>
                <a:latin typeface="Constantia" panose="02030602050306030303" pitchFamily="18" charset="0"/>
              </a:rPr>
              <a:t>Key Questions</a:t>
            </a:r>
            <a:br>
              <a:rPr lang="en-US" altLang="en-US" sz="30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altLang="en-US" sz="3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What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factors helped promote national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unity?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What factors increased sectional </a:t>
            </a:r>
            <a:r>
              <a:rPr lang="en-US" altLang="en-US">
                <a:solidFill>
                  <a:schemeClr val="bg1"/>
                </a:solidFill>
                <a:latin typeface="Constantia" panose="02030602050306030303" pitchFamily="18" charset="0"/>
              </a:rPr>
              <a:t>tension</a:t>
            </a:r>
            <a:r>
              <a:rPr lang="en-US" altLang="en-US" smtClean="0">
                <a:solidFill>
                  <a:schemeClr val="bg1"/>
                </a:solidFill>
                <a:latin typeface="Constantia" panose="02030602050306030303" pitchFamily="18" charset="0"/>
              </a:rPr>
              <a:t>?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How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were U.S.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borders made more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secure?</a:t>
            </a: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8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7" descr="map17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19200"/>
            <a:ext cx="548798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87" y="2971800"/>
            <a:ext cx="3503613" cy="2438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The United States was concerned by events in Latin America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505" name="AutoShape 9" descr="© oronoz (www.oronoz.com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9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609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839200" cy="14478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Several </a:t>
            </a:r>
            <a:r>
              <a:rPr lang="en-US" sz="2800" b="1" dirty="0">
                <a:solidFill>
                  <a:schemeClr val="bg1"/>
                </a:solidFill>
              </a:rPr>
              <a:t>European monarchies planned to help Spain and Portugal regain the colonies which had successfully fought for their independence. </a:t>
            </a:r>
          </a:p>
        </p:txBody>
      </p:sp>
      <p:sp>
        <p:nvSpPr>
          <p:cNvPr id="106505" name="AutoShape 9" descr="© oronoz (www.oronoz.com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609070"/>
            <a:ext cx="8001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U.S. leaders feared that if this happened, their own government would be in danger. </a:t>
            </a:r>
            <a:endParaRPr lang="en-US" sz="2800" b="1" dirty="0">
              <a:solidFill>
                <a:srgbClr val="FFFFFF"/>
              </a:solidFill>
              <a:effectLst>
                <a:outerShdw dist="63500" dir="30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076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In December 1823, President Monroe issued a statement that became known as the </a:t>
            </a:r>
            <a:r>
              <a:rPr lang="en-US" sz="2400" b="1" u="sng" dirty="0">
                <a:solidFill>
                  <a:schemeClr val="bg1"/>
                </a:solidFill>
              </a:rPr>
              <a:t>Monroe Doctrine. </a:t>
            </a:r>
          </a:p>
        </p:txBody>
      </p:sp>
      <p:pic>
        <p:nvPicPr>
          <p:cNvPr id="107528" name="Picture 8" descr="jamesmonroe-by-gilbert-stuart-public-domain.jpg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 r="10667"/>
          <a:stretch>
            <a:fillRect/>
          </a:stretch>
        </p:blipFill>
        <p:spPr bwMode="auto">
          <a:xfrm>
            <a:off x="4686300" y="1528763"/>
            <a:ext cx="44592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76200" y="1603375"/>
            <a:ext cx="472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He warned that efforts to reestablish colonies would be seen as a threat to American peace and safety</a:t>
            </a:r>
            <a:r>
              <a:rPr lang="en-US" sz="2400" b="1" dirty="0" smtClean="0">
                <a:solidFill>
                  <a:srgbClr val="FFFFFF"/>
                </a:solidFill>
              </a:rPr>
              <a:t>. (</a:t>
            </a:r>
            <a:r>
              <a:rPr lang="en-US" sz="2400" b="1" u="sng" dirty="0" smtClean="0">
                <a:solidFill>
                  <a:srgbClr val="FFFFFF"/>
                </a:solidFill>
              </a:rPr>
              <a:t>warned Europe to stay out of Americas</a:t>
            </a:r>
            <a:r>
              <a:rPr lang="en-US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He promised that the </a:t>
            </a:r>
            <a:r>
              <a:rPr lang="en-US" sz="2400" b="1" u="sng" dirty="0">
                <a:solidFill>
                  <a:srgbClr val="FFFFFF"/>
                </a:solidFill>
              </a:rPr>
              <a:t>U.S. would stay out of European affairs. 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The Monroe Doctrine showed that the United States saw itself as a world power and protector of Latin America.</a:t>
            </a:r>
          </a:p>
        </p:txBody>
      </p:sp>
    </p:spTree>
    <p:extLst>
      <p:ext uri="{BB962C8B-B14F-4D97-AF65-F5344CB8AC3E}">
        <p14:creationId xmlns:p14="http://schemas.microsoft.com/office/powerpoint/2010/main" val="181931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Invoking the Monroe Doctrine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We have used </a:t>
            </a:r>
            <a:r>
              <a:rPr lang="en-US" altLang="en-US" dirty="0" smtClean="0">
                <a:solidFill>
                  <a:schemeClr val="bg1"/>
                </a:solidFill>
              </a:rPr>
              <a:t>the Monroe Doctrine several times…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1895 – Venezuela and British Guinea had a boundary dispute; America forces them to settle dispute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Used Monroe Doctrine to send troops to Nicaragua, Haiti, Guatemala, Cuba, the Dominican Republic, Grenada, and Panama to prevent spread of Communism</a:t>
            </a:r>
          </a:p>
        </p:txBody>
      </p:sp>
    </p:spTree>
    <p:extLst>
      <p:ext uri="{BB962C8B-B14F-4D97-AF65-F5344CB8AC3E}">
        <p14:creationId xmlns:p14="http://schemas.microsoft.com/office/powerpoint/2010/main" val="401586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382000" cy="14478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At the same time nationalism was unifying the country, sectionalism was threatening to drive it apart.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524000" y="838200"/>
          <a:ext cx="6019800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icture Publisher Image" r:id="rId3" imgW="5705640" imgH="4019400" progId="PictPub.Image.6">
                  <p:embed/>
                </p:oleObj>
              </mc:Choice>
              <mc:Fallback>
                <p:oleObj name="Picture Publisher Image" r:id="rId3" imgW="5705640" imgH="4019400" progId="PictPub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34" t="13898" b="10646"/>
                      <a:stretch>
                        <a:fillRect/>
                      </a:stretch>
                    </p:blipFill>
                    <p:spPr bwMode="auto">
                      <a:xfrm>
                        <a:off x="1524000" y="838200"/>
                        <a:ext cx="6019800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Sectional Tensions Increase</a:t>
            </a:r>
          </a:p>
        </p:txBody>
      </p:sp>
    </p:spTree>
    <p:extLst>
      <p:ext uri="{BB962C8B-B14F-4D97-AF65-F5344CB8AC3E}">
        <p14:creationId xmlns:p14="http://schemas.microsoft.com/office/powerpoint/2010/main" val="217592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3962400" cy="1143000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The United States in 1820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449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South </a:t>
            </a:r>
            <a:r>
              <a:rPr lang="en-US" sz="2800" b="1" dirty="0">
                <a:solidFill>
                  <a:schemeClr val="bg1"/>
                </a:solidFill>
              </a:rPr>
              <a:t>was relying </a:t>
            </a:r>
            <a:r>
              <a:rPr lang="en-US" sz="2800" b="1" dirty="0" smtClean="0">
                <a:solidFill>
                  <a:schemeClr val="bg1"/>
                </a:solidFill>
              </a:rPr>
              <a:t>on a plantation economy that used slavery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Northeast, wealth was based on manufacturing and trade.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West, settlers wanted cheap land and good transportation.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67818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 The interests of these sections were often in conflict.</a:t>
            </a:r>
          </a:p>
        </p:txBody>
      </p:sp>
      <p:pic>
        <p:nvPicPr>
          <p:cNvPr id="4099" name="Picture 3" descr="\\musd-staff\staff\bthomas\My Documents\My Pictures\MAPS\Sectionalism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611" b="8889"/>
          <a:stretch/>
        </p:blipFill>
        <p:spPr bwMode="auto">
          <a:xfrm>
            <a:off x="0" y="0"/>
            <a:ext cx="434654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3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51hndRtQ3XL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6" b="21120"/>
          <a:stretch>
            <a:fillRect/>
          </a:stretch>
        </p:blipFill>
        <p:spPr bwMode="auto">
          <a:xfrm>
            <a:off x="0" y="1239838"/>
            <a:ext cx="91440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Territorial expansion threatened national unity.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Sectionalism became a major issue when Missouri applied for statehood in 1817.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At </a:t>
            </a:r>
            <a:r>
              <a:rPr lang="en-US" sz="2800" b="1" dirty="0">
                <a:solidFill>
                  <a:schemeClr val="bg1"/>
                </a:solidFill>
              </a:rPr>
              <a:t>the time, the United States consisted of 11 slave states and 11 free states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2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 descr="carbon-neutral-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6667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Territorial expansion threatened national unity.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14900"/>
            <a:ext cx="8229600" cy="17907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balance (11 free states &amp; 11 slave states) </a:t>
            </a:r>
            <a:r>
              <a:rPr lang="en-US" b="1" dirty="0">
                <a:solidFill>
                  <a:srgbClr val="C00000"/>
                </a:solidFill>
              </a:rPr>
              <a:t>made it impossible for any national law banning slavery  to pass in the Senate.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Sectional Tensions Increase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7284" name="Picture 4" descr="map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6"/>
          <a:stretch>
            <a:fillRect/>
          </a:stretch>
        </p:blipFill>
        <p:spPr>
          <a:xfrm>
            <a:off x="4776788" y="1752600"/>
            <a:ext cx="4291012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2209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1676400"/>
            <a:ext cx="4800600" cy="4648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Adding Missouri as a slave state would upset the balance of power in Congress.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Northerners opposed its admission as a slave state while Southerners supported it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So what should the U.S. do? Any ideas?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548881602ljk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530" r="13361" b="21603"/>
          <a:stretch>
            <a:fillRect/>
          </a:stretch>
        </p:blipFill>
        <p:spPr>
          <a:xfrm>
            <a:off x="4876800" y="838200"/>
            <a:ext cx="40386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Missouri Compromise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724400" cy="42672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Henry Clay, the Speaker of the House, came up with a compromise that he hoped would reduce the sectional tensions.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Clay suggested that Missouri be admitted as a slave state and Maine as a free state. </a:t>
            </a:r>
          </a:p>
        </p:txBody>
      </p:sp>
    </p:spTree>
    <p:extLst>
      <p:ext uri="{BB962C8B-B14F-4D97-AF65-F5344CB8AC3E}">
        <p14:creationId xmlns:p14="http://schemas.microsoft.com/office/powerpoint/2010/main" val="182003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steamboats2"/>
          <p:cNvPicPr>
            <a:picLocks noChangeAspect="1" noChangeArrowheads="1"/>
          </p:cNvPicPr>
          <p:nvPr/>
        </p:nvPicPr>
        <p:blipFill>
          <a:blip r:embed="rId2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2192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Men like Robert Fulton and Henry Miller </a:t>
            </a:r>
            <a:r>
              <a:rPr lang="en-US" sz="2800" b="1" dirty="0" smtClean="0">
                <a:solidFill>
                  <a:schemeClr val="bg1"/>
                </a:solidFill>
              </a:rPr>
              <a:t>Shreve had </a:t>
            </a:r>
            <a:r>
              <a:rPr lang="en-US" sz="2800" b="1" dirty="0">
                <a:solidFill>
                  <a:schemeClr val="bg1"/>
                </a:solidFill>
              </a:rPr>
              <a:t>developed steam ships that opened much of the nation’s interior to trade.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Missouri Compromise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6106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Clay’s plan, known as the Missouri Compromise, would keep the balance of power in the Senate between the slave states and free states. </a:t>
            </a:r>
          </a:p>
        </p:txBody>
      </p:sp>
      <p:pic>
        <p:nvPicPr>
          <p:cNvPr id="104453" name="Picture 5" descr="Missouri_Compromise_of_18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9158" r="5814" b="8112"/>
          <a:stretch>
            <a:fillRect/>
          </a:stretch>
        </p:blipFill>
        <p:spPr>
          <a:xfrm>
            <a:off x="1143000" y="2366963"/>
            <a:ext cx="6781800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2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Missouri_Compromise_of_1820A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497" r="5806" b="9218"/>
          <a:stretch>
            <a:fillRect/>
          </a:stretch>
        </p:blipFill>
        <p:spPr bwMode="auto">
          <a:xfrm>
            <a:off x="452438" y="0"/>
            <a:ext cx="8226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5483225"/>
            <a:ext cx="8991600" cy="1298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It also called for slavery to be banned from the Louisiana Territory north of the parallel 36° 30', Missouri’s southern border.</a:t>
            </a:r>
          </a:p>
        </p:txBody>
      </p:sp>
    </p:spTree>
    <p:extLst>
      <p:ext uri="{BB962C8B-B14F-4D97-AF65-F5344CB8AC3E}">
        <p14:creationId xmlns:p14="http://schemas.microsoft.com/office/powerpoint/2010/main" val="3509897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The Missouri Compromise keeps </a:t>
            </a:r>
            <a:r>
              <a:rPr lang="en-US" sz="6000" smtClean="0">
                <a:solidFill>
                  <a:schemeClr val="bg1"/>
                </a:solidFill>
              </a:rPr>
              <a:t>the peace…for </a:t>
            </a:r>
            <a:r>
              <a:rPr lang="en-US" sz="6000" dirty="0" smtClean="0">
                <a:solidFill>
                  <a:schemeClr val="bg1"/>
                </a:solidFill>
              </a:rPr>
              <a:t>now...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sz="1050" dirty="0" smtClean="0">
                <a:solidFill>
                  <a:schemeClr val="bg1"/>
                </a:solidFill>
              </a:rPr>
              <a:t>Nationalism and Sectionalism. </a:t>
            </a:r>
            <a:r>
              <a:rPr lang="en-US" sz="1050" dirty="0" err="1" smtClean="0">
                <a:solidFill>
                  <a:schemeClr val="bg1"/>
                </a:solidFill>
              </a:rPr>
              <a:t>Quia</a:t>
            </a:r>
            <a:r>
              <a:rPr lang="en-US" sz="1050" dirty="0" smtClean="0">
                <a:solidFill>
                  <a:schemeClr val="bg1"/>
                </a:solidFill>
              </a:rPr>
              <a:t>. 28 Dec. 2014 &lt;www.quia.com/files/quia/users/awilliams67/Lesson_</a:t>
            </a:r>
            <a:r>
              <a:rPr lang="en-US" sz="1050" b="1" dirty="0" smtClean="0">
                <a:solidFill>
                  <a:schemeClr val="bg1"/>
                </a:solidFill>
              </a:rPr>
              <a:t>11.3</a:t>
            </a:r>
            <a:r>
              <a:rPr lang="en-US" sz="1050" dirty="0" smtClean="0">
                <a:solidFill>
                  <a:schemeClr val="bg1"/>
                </a:solidFill>
              </a:rPr>
              <a:t>b.</a:t>
            </a:r>
            <a:r>
              <a:rPr lang="en-US" sz="1050" b="1" dirty="0" smtClean="0">
                <a:solidFill>
                  <a:schemeClr val="bg1"/>
                </a:solidFill>
              </a:rPr>
              <a:t>ppt &gt; </a:t>
            </a:r>
          </a:p>
          <a:p>
            <a:pPr fontAlgn="ctr"/>
            <a:endParaRPr lang="en-US" sz="1050" b="1" dirty="0">
              <a:solidFill>
                <a:schemeClr val="bg1"/>
              </a:solidFill>
            </a:endParaRPr>
          </a:p>
          <a:p>
            <a:pPr marL="0" indent="0" fontAlgn="ctr">
              <a:buNone/>
            </a:pPr>
            <a:r>
              <a:rPr lang="en-US" sz="1050" smtClean="0">
                <a:solidFill>
                  <a:schemeClr val="bg1"/>
                </a:solidFill>
              </a:rPr>
              <a:t>Dallek</a:t>
            </a:r>
            <a:r>
              <a:rPr lang="en-US" sz="1050">
                <a:solidFill>
                  <a:schemeClr val="bg1"/>
                </a:solidFill>
              </a:rPr>
              <a:t>, Robert, Jesus Garcia, Donna Ogle, and C F. Risinger. American History: Beginnings to 1914. Evanston, Ill: McDougal Littell, </a:t>
            </a:r>
            <a:r>
              <a:rPr lang="en-US" sz="1050" smtClean="0">
                <a:solidFill>
                  <a:schemeClr val="bg1"/>
                </a:solidFill>
              </a:rPr>
              <a:t>    </a:t>
            </a:r>
          </a:p>
          <a:p>
            <a:pPr marL="0" indent="0" fontAlgn="ctr">
              <a:buNone/>
            </a:pPr>
            <a:r>
              <a:rPr lang="en-US" sz="1050">
                <a:solidFill>
                  <a:schemeClr val="bg1"/>
                </a:solidFill>
              </a:rPr>
              <a:t> </a:t>
            </a:r>
            <a:r>
              <a:rPr lang="en-US" sz="1050" smtClean="0">
                <a:solidFill>
                  <a:schemeClr val="bg1"/>
                </a:solidFill>
              </a:rPr>
              <a:t>    2008</a:t>
            </a:r>
            <a:r>
              <a:rPr lang="en-US" sz="1050">
                <a:solidFill>
                  <a:schemeClr val="bg1"/>
                </a:solidFill>
              </a:rPr>
              <a:t>. Print.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7657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282874648_0b36809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524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The Louisiana Purchase opened up land west of the Mississippi River to settlement, and Americans quickly began settling there.</a:t>
            </a:r>
          </a:p>
        </p:txBody>
      </p:sp>
    </p:spTree>
    <p:extLst>
      <p:ext uri="{BB962C8B-B14F-4D97-AF65-F5344CB8AC3E}">
        <p14:creationId xmlns:p14="http://schemas.microsoft.com/office/powerpoint/2010/main" val="4177408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733800"/>
            <a:ext cx="4495800" cy="190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As the plantation system spread westward into new areas, so too did slavery.</a:t>
            </a:r>
          </a:p>
        </p:txBody>
      </p:sp>
      <p:pic>
        <p:nvPicPr>
          <p:cNvPr id="125957" name="Picture 5" descr="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1539" r="3653" b="2563"/>
          <a:stretch>
            <a:fillRect/>
          </a:stretch>
        </p:blipFill>
        <p:spPr bwMode="auto">
          <a:xfrm>
            <a:off x="0" y="1143000"/>
            <a:ext cx="4094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66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ELT200708310151146718922"/>
          <p:cNvPicPr>
            <a:picLocks noChangeAspect="1" noChangeArrowheads="1"/>
          </p:cNvPicPr>
          <p:nvPr/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14400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4876800" cy="3048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America’s ability to stand up to the British during the War of 1812 caused a huge wave of national pride to sweep across the country, even though the war itself had ended in a draw.</a:t>
            </a:r>
          </a:p>
        </p:txBody>
      </p:sp>
    </p:spTree>
    <p:extLst>
      <p:ext uri="{BB962C8B-B14F-4D97-AF65-F5344CB8AC3E}">
        <p14:creationId xmlns:p14="http://schemas.microsoft.com/office/powerpoint/2010/main" val="368111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clay1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14040" r="6387" b="3360"/>
          <a:stretch>
            <a:fillRect/>
          </a:stretch>
        </p:blipFill>
        <p:spPr bwMode="auto">
          <a:xfrm>
            <a:off x="4953000" y="1525588"/>
            <a:ext cx="425767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national-pride"/>
          <p:cNvPicPr>
            <a:picLocks noChangeAspect="1" noChangeArrowheads="1"/>
          </p:cNvPicPr>
          <p:nvPr/>
        </p:nvPicPr>
        <p:blipFill>
          <a:blip r:embed="rId3">
            <a:lum bright="-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93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1" dirty="0">
                <a:solidFill>
                  <a:srgbClr val="FFFF00"/>
                </a:solidFill>
              </a:rPr>
              <a:t>After the War of 1812, a wave of nationalism swept across the United States.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4876800" cy="2133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Nationalism is a feeling of pride, loyalty, and protectiveness toward your country.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76200" y="3198813"/>
            <a:ext cx="518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Henry Clay, from Kentucky, was the Speaker of the House of Representatives, and a strong nationalist.</a:t>
            </a:r>
          </a:p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76200" y="5103813"/>
            <a:ext cx="5257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Arial" charset="0"/>
              </a:defRPr>
            </a:lvl1pPr>
            <a:lvl2pPr marL="4619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Clay’s goal was to make the country stronger and more unified.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l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4884738" y="1143000"/>
            <a:ext cx="42592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1">
                <a:solidFill>
                  <a:srgbClr val="FFFF00"/>
                </a:solidFill>
              </a:rPr>
              <a:t>Clay’s plan to strengthen the country and unify its regions was based on making the country more self-reliant.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45720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“Every nation should anxiously endeavor to establish its absolute independence, and consequently be able to feed and clothe and defend itself.  If it rely upon a foreign supply that may be cut off . . . it cannot be Independent.”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752600" y="6096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-- Henry Clay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/>
      <p:bldP spid="7885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6075" indent="-346075">
          <a:buFont typeface="Arial" pitchFamily="34" charset="0"/>
          <a:buChar char="•"/>
          <a:defRPr sz="2800" b="1" dirty="0" smtClean="0">
            <a:solidFill>
              <a:schemeClr val="bg1"/>
            </a:solidFill>
            <a:effectLst>
              <a:outerShdw dist="63500" dir="3000000" algn="ctr" rotWithShape="0">
                <a:schemeClr val="tx1"/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1631</Words>
  <Application>Microsoft Office PowerPoint</Application>
  <PresentationFormat>On-screen Show (4:3)</PresentationFormat>
  <Paragraphs>147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Default Design</vt:lpstr>
      <vt:lpstr>1_Default Design</vt:lpstr>
      <vt:lpstr>2_Default Design</vt:lpstr>
      <vt:lpstr>3_Default Design</vt:lpstr>
      <vt:lpstr>4_Default Design</vt:lpstr>
      <vt:lpstr>Picture Publisher Image</vt:lpstr>
      <vt:lpstr>11.3 Nationalism and Sectionalism</vt:lpstr>
      <vt:lpstr>Lesson 11.3 – Nationalism and Sectionalism</vt:lpstr>
      <vt:lpstr>Key Questions </vt:lpstr>
      <vt:lpstr>What We Already Know</vt:lpstr>
      <vt:lpstr>What We Already Know</vt:lpstr>
      <vt:lpstr>What We Already Know</vt:lpstr>
      <vt:lpstr>What We Already Know</vt:lpstr>
      <vt:lpstr>After the War of 1812, a wave of nationalism swept across the United States.</vt:lpstr>
      <vt:lpstr>Clay’s plan to strengthen the country and unify its regions was based on making the country more self-reliant.</vt:lpstr>
      <vt:lpstr>Nationalism Unites the Country</vt:lpstr>
      <vt:lpstr>Nationalism Unites the Country</vt:lpstr>
      <vt:lpstr>The protective tariff made European goods more expensive and encouraged Americans to buy cheaper American-made products.</vt:lpstr>
      <vt:lpstr>A national bank would make trade easier by promoting a single currency.</vt:lpstr>
      <vt:lpstr>Improving the country’s transportation systems would contribute to a strong economy, because poor roads made transportation slow and costly.</vt:lpstr>
      <vt:lpstr>Corduroy Road through the Forest</vt:lpstr>
      <vt:lpstr>Roads and Canals Link Cities</vt:lpstr>
      <vt:lpstr>Roads and Canals Link Cities</vt:lpstr>
      <vt:lpstr>The Erie Canal stimulated nationalism.</vt:lpstr>
      <vt:lpstr>Trade stimulated by the canal helped New York City become the nation’s largest city.</vt:lpstr>
      <vt:lpstr>A New Way to Travel</vt:lpstr>
      <vt:lpstr>The Era of Good Feelings</vt:lpstr>
      <vt:lpstr>The Era of Good Feelings</vt:lpstr>
      <vt:lpstr>Supreme Court Decisions: McCulloch v. Maryland </vt:lpstr>
      <vt:lpstr>Supreme Court Decisions: Gibbons v. Ogden 1824</vt:lpstr>
      <vt:lpstr>Settling National Boundaries</vt:lpstr>
      <vt:lpstr>Settling National Boundaries</vt:lpstr>
      <vt:lpstr>Settling National Boundaries</vt:lpstr>
      <vt:lpstr>In 1817, President Monroe ordered General Andrew Jackson to stop the Seminole raids, but Jackson also went on to claim the Floridas for the United States.</vt:lpstr>
      <vt:lpstr>In the Adams-Onís Treaty of 1819, Spain handed Florida to the United States and gave up claims to the Oregon Country.</vt:lpstr>
      <vt:lpstr>The Monroe Doctrine</vt:lpstr>
      <vt:lpstr>The Monroe Doctrine</vt:lpstr>
      <vt:lpstr>The Monroe Doctrine</vt:lpstr>
      <vt:lpstr>Invoking the Monroe Doctrine</vt:lpstr>
      <vt:lpstr>Sectional Tensions Increase</vt:lpstr>
      <vt:lpstr>The United States in 1820</vt:lpstr>
      <vt:lpstr>Territorial expansion threatened national unity.</vt:lpstr>
      <vt:lpstr>Territorial expansion threatened national unity.</vt:lpstr>
      <vt:lpstr>Sectional Tensions Increase</vt:lpstr>
      <vt:lpstr>The Missouri Compromise</vt:lpstr>
      <vt:lpstr>The Missouri Compromise</vt:lpstr>
      <vt:lpstr>PowerPoint Presentation</vt:lpstr>
      <vt:lpstr>PowerPoint Presentation</vt:lpstr>
      <vt:lpstr>Sources</vt:lpstr>
    </vt:vector>
  </TitlesOfParts>
  <Company>Menifee Union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– NATIONAL AND REGIONAL GROWTH Section 3 – Nationalism and Sectionalism</dc:title>
  <dc:creator>Tech</dc:creator>
  <cp:lastModifiedBy>jstemler</cp:lastModifiedBy>
  <cp:revision>68</cp:revision>
  <dcterms:created xsi:type="dcterms:W3CDTF">2007-11-09T21:27:26Z</dcterms:created>
  <dcterms:modified xsi:type="dcterms:W3CDTF">2017-03-28T17:36:50Z</dcterms:modified>
</cp:coreProperties>
</file>