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1"/>
    <p:sldMasterId id="2147483729" r:id="rId2"/>
    <p:sldMasterId id="2147483731" r:id="rId3"/>
    <p:sldMasterId id="2147483867" r:id="rId4"/>
  </p:sldMasterIdLst>
  <p:notesMasterIdLst>
    <p:notesMasterId r:id="rId13"/>
  </p:notesMasterIdLst>
  <p:sldIdLst>
    <p:sldId id="256" r:id="rId5"/>
    <p:sldId id="307" r:id="rId6"/>
    <p:sldId id="309" r:id="rId7"/>
    <p:sldId id="310" r:id="rId8"/>
    <p:sldId id="311" r:id="rId9"/>
    <p:sldId id="431" r:id="rId10"/>
    <p:sldId id="433" r:id="rId11"/>
    <p:sldId id="43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anna Dinsmor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552"/>
    <a:srgbClr val="1F89BD"/>
    <a:srgbClr val="187AAB"/>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47" autoAdjust="0"/>
    <p:restoredTop sz="93954" autoAdjust="0"/>
  </p:normalViewPr>
  <p:slideViewPr>
    <p:cSldViewPr snapToGrid="0">
      <p:cViewPr varScale="1">
        <p:scale>
          <a:sx n="84" d="100"/>
          <a:sy n="84" d="100"/>
        </p:scale>
        <p:origin x="1440" y="67"/>
      </p:cViewPr>
      <p:guideLst>
        <p:guide orient="horz" pos="2160"/>
        <p:guide pos="2880"/>
      </p:guideLst>
    </p:cSldViewPr>
  </p:slideViewPr>
  <p:notesTextViewPr>
    <p:cViewPr>
      <p:scale>
        <a:sx n="1" d="1"/>
        <a:sy n="1" d="1"/>
      </p:scale>
      <p:origin x="0" y="0"/>
    </p:cViewPr>
  </p:notesTextViewPr>
  <p:sorterViewPr>
    <p:cViewPr varScale="1">
      <p:scale>
        <a:sx n="1" d="1"/>
        <a:sy n="1" d="1"/>
      </p:scale>
      <p:origin x="0" y="-313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BC7192-EF1E-429B-B47B-F5B51B7C9377}" type="datetimeFigureOut">
              <a:rPr lang="en-US" smtClean="0"/>
              <a:t>1/25/2016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3DCB9-FCFA-424C-9390-3ECF613363B3}" type="slidenum">
              <a:rPr lang="en-US" smtClean="0"/>
              <a:t>‹#›</a:t>
            </a:fld>
            <a:endParaRPr lang="en-US"/>
          </a:p>
        </p:txBody>
      </p:sp>
    </p:spTree>
    <p:extLst>
      <p:ext uri="{BB962C8B-B14F-4D97-AF65-F5344CB8AC3E}">
        <p14:creationId xmlns:p14="http://schemas.microsoft.com/office/powerpoint/2010/main" val="580886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Student Misconceptions and Concerns</a:t>
            </a:r>
            <a:endParaRPr lang="en-US" dirty="0" smtClean="0"/>
          </a:p>
          <a:p>
            <a:r>
              <a:rPr lang="en-US" dirty="0" smtClean="0"/>
              <a:t>• Students might think that dominant alleles are naturally (a) more common, (b) more likely to be inherited, and (c) better for an organism. The text notes that this is not necessarily true. However, this might need to be emphasized further in lecture.</a:t>
            </a:r>
          </a:p>
          <a:p>
            <a:r>
              <a:rPr lang="en-US" b="1" dirty="0" smtClean="0"/>
              <a:t>Active Lecture Tips</a:t>
            </a:r>
            <a:endParaRPr lang="en-US" dirty="0" smtClean="0"/>
          </a:p>
          <a:p>
            <a:r>
              <a:rPr lang="en-US" dirty="0" smtClean="0">
                <a:sym typeface="Symbol" charset="2"/>
              </a:rPr>
              <a:t></a:t>
            </a:r>
            <a:r>
              <a:rPr lang="en-US" dirty="0" smtClean="0"/>
              <a:t> See the </a:t>
            </a:r>
            <a:r>
              <a:rPr lang="en-US" i="1" dirty="0" smtClean="0"/>
              <a:t>Media Review: “</a:t>
            </a:r>
            <a:r>
              <a:rPr lang="en-US" i="1" dirty="0" err="1" smtClean="0"/>
              <a:t>Learn.Genetics</a:t>
            </a:r>
            <a:r>
              <a:rPr lang="en-US" i="1" dirty="0" smtClean="0"/>
              <a:t>” Genetic Science Learning Center from the University of Utah</a:t>
            </a:r>
            <a:r>
              <a:rPr lang="en-US" dirty="0" smtClean="0"/>
              <a:t> on the Instructor Exchange. Visit the Instructor Exchange in the </a:t>
            </a:r>
            <a:r>
              <a:rPr lang="en-US" dirty="0" err="1" smtClean="0"/>
              <a:t>MasteringBiology</a:t>
            </a:r>
            <a:r>
              <a:rPr lang="en-US" dirty="0" smtClean="0"/>
              <a:t> instructor resource area for a description of this activity.</a:t>
            </a:r>
          </a:p>
        </p:txBody>
      </p:sp>
      <p:sp>
        <p:nvSpPr>
          <p:cNvPr id="4" name="Slide Number Placeholder 3"/>
          <p:cNvSpPr>
            <a:spLocks noGrp="1"/>
          </p:cNvSpPr>
          <p:nvPr>
            <p:ph type="sldNum" sz="quarter" idx="10"/>
          </p:nvPr>
        </p:nvSpPr>
        <p:spPr/>
        <p:txBody>
          <a:bodyPr/>
          <a:lstStyle/>
          <a:p>
            <a:fld id="{5133DCB9-FCFA-424C-9390-3ECF613363B3}" type="slidenum">
              <a:rPr lang="en-US" smtClean="0"/>
              <a:t>2</a:t>
            </a:fld>
            <a:endParaRPr lang="en-US"/>
          </a:p>
        </p:txBody>
      </p:sp>
    </p:spTree>
    <p:extLst>
      <p:ext uri="{BB962C8B-B14F-4D97-AF65-F5344CB8AC3E}">
        <p14:creationId xmlns:p14="http://schemas.microsoft.com/office/powerpoint/2010/main" val="788091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3</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a:latin typeface="Times New Roman"/>
                <a:cs typeface="Times New Roman"/>
              </a:rPr>
              <a:t>Figure 9.8</a:t>
            </a:r>
            <a:r>
              <a:rPr lang="en-US" dirty="0" smtClean="0">
                <a:latin typeface="Times New Roman"/>
                <a:cs typeface="Times New Roman"/>
              </a:rPr>
              <a:t>-2 </a:t>
            </a:r>
            <a:r>
              <a:rPr lang="en-US" dirty="0">
                <a:latin typeface="Times New Roman"/>
                <a:cs typeface="Times New Roman"/>
              </a:rPr>
              <a:t>Reading a pedigree (step </a:t>
            </a:r>
            <a:r>
              <a:rPr lang="en-US" dirty="0" smtClean="0">
                <a:latin typeface="Times New Roman"/>
                <a:cs typeface="Times New Roman"/>
              </a:rPr>
              <a:t>2)</a:t>
            </a:r>
            <a:endParaRPr lang="en-US" dirty="0">
              <a:latin typeface="Times New Roman"/>
              <a:cs typeface="Times New Roman"/>
            </a:endParaRPr>
          </a:p>
        </p:txBody>
      </p:sp>
    </p:spTree>
    <p:extLst>
      <p:ext uri="{BB962C8B-B14F-4D97-AF65-F5344CB8AC3E}">
        <p14:creationId xmlns:p14="http://schemas.microsoft.com/office/powerpoint/2010/main" val="13161369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4</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a:latin typeface="Times New Roman"/>
                <a:cs typeface="Times New Roman"/>
              </a:rPr>
              <a:t>Figure 9.8</a:t>
            </a:r>
            <a:r>
              <a:rPr lang="en-US" dirty="0" smtClean="0">
                <a:latin typeface="Times New Roman"/>
                <a:cs typeface="Times New Roman"/>
              </a:rPr>
              <a:t>-3 </a:t>
            </a:r>
            <a:r>
              <a:rPr lang="en-US" dirty="0">
                <a:latin typeface="Times New Roman"/>
                <a:cs typeface="Times New Roman"/>
              </a:rPr>
              <a:t>Reading a pedigree (</a:t>
            </a:r>
            <a:r>
              <a:rPr lang="en-US" dirty="0" smtClean="0">
                <a:latin typeface="Times New Roman"/>
                <a:cs typeface="Times New Roman"/>
              </a:rPr>
              <a:t>step 3)</a:t>
            </a:r>
            <a:endParaRPr lang="en-US" dirty="0">
              <a:latin typeface="Times New Roman"/>
              <a:cs typeface="Times New Roman"/>
            </a:endParaRPr>
          </a:p>
        </p:txBody>
      </p:sp>
    </p:spTree>
    <p:extLst>
      <p:ext uri="{BB962C8B-B14F-4D97-AF65-F5344CB8AC3E}">
        <p14:creationId xmlns:p14="http://schemas.microsoft.com/office/powerpoint/2010/main" val="210710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fld id="{9148A38A-B184-0341-BDEB-CE893D63E018}" type="slidenum">
              <a:rPr lang="en-US" sz="1200" b="0">
                <a:solidFill>
                  <a:srgbClr val="000000"/>
                </a:solidFill>
              </a:rPr>
              <a:pPr/>
              <a:t>5</a:t>
            </a:fld>
            <a:endParaRPr lang="en-US" sz="1200" b="0">
              <a:solidFill>
                <a:srgbClr val="000000"/>
              </a:solidFill>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dirty="0">
                <a:latin typeface="Times New Roman"/>
                <a:cs typeface="Times New Roman"/>
              </a:rPr>
              <a:t>Figure 9.8</a:t>
            </a:r>
            <a:r>
              <a:rPr lang="en-US" dirty="0" smtClean="0">
                <a:latin typeface="Times New Roman"/>
                <a:cs typeface="Times New Roman"/>
              </a:rPr>
              <a:t>-4 </a:t>
            </a:r>
            <a:r>
              <a:rPr lang="en-US" dirty="0">
                <a:latin typeface="Times New Roman"/>
                <a:cs typeface="Times New Roman"/>
              </a:rPr>
              <a:t>Reading a pedigree (step </a:t>
            </a:r>
            <a:r>
              <a:rPr lang="en-US" dirty="0" smtClean="0">
                <a:latin typeface="Times New Roman"/>
                <a:cs typeface="Times New Roman"/>
              </a:rPr>
              <a:t>4)</a:t>
            </a:r>
            <a:endParaRPr lang="en-US" dirty="0">
              <a:latin typeface="Times New Roman"/>
              <a:cs typeface="Times New Roman"/>
            </a:endParaRPr>
          </a:p>
        </p:txBody>
      </p:sp>
    </p:spTree>
    <p:extLst>
      <p:ext uri="{BB962C8B-B14F-4D97-AF65-F5344CB8AC3E}">
        <p14:creationId xmlns:p14="http://schemas.microsoft.com/office/powerpoint/2010/main" val="2458645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37410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329449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28776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59490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1F89BD"/>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7223" y="12204"/>
            <a:ext cx="7868312" cy="4433794"/>
          </a:xfrm>
          <a:prstGeom prst="rect">
            <a:avLst/>
          </a:prstGeom>
        </p:spPr>
      </p:pic>
      <p:sp>
        <p:nvSpPr>
          <p:cNvPr id="5" name="Footer Placeholder 4"/>
          <p:cNvSpPr>
            <a:spLocks noGrp="1"/>
          </p:cNvSpPr>
          <p:nvPr>
            <p:ph type="ftr" sz="quarter" idx="11"/>
          </p:nvPr>
        </p:nvSpPr>
        <p:spPr/>
        <p:txBody>
          <a:bodyPr/>
          <a:lstStyle/>
          <a:p>
            <a:r>
              <a:rPr lang="en-US" dirty="0" smtClean="0"/>
              <a:t>© 2015 Pearson Education, Inc.</a:t>
            </a:r>
            <a:endParaRPr lang="en-US" dirty="0"/>
          </a:p>
        </p:txBody>
      </p:sp>
      <p:sp>
        <p:nvSpPr>
          <p:cNvPr id="11" name="TextBox 10"/>
          <p:cNvSpPr txBox="1"/>
          <p:nvPr/>
        </p:nvSpPr>
        <p:spPr>
          <a:xfrm>
            <a:off x="67733" y="5354189"/>
            <a:ext cx="7829387" cy="923330"/>
          </a:xfrm>
          <a:prstGeom prst="rect">
            <a:avLst/>
          </a:prstGeom>
          <a:noFill/>
        </p:spPr>
        <p:txBody>
          <a:bodyPr wrap="none" rtlCol="0">
            <a:spAutoFit/>
          </a:bodyPr>
          <a:lstStyle/>
          <a:p>
            <a:pPr eaLnBrk="0" hangingPunct="0">
              <a:defRPr/>
            </a:pPr>
            <a:r>
              <a:rPr lang="en-US" sz="1800" dirty="0" smtClean="0">
                <a:latin typeface="+mn-lt"/>
                <a:ea typeface="Arial" charset="0"/>
                <a:cs typeface="Arial" charset="0"/>
              </a:rPr>
              <a:t>PowerPoint Lectures</a:t>
            </a:r>
          </a:p>
          <a:p>
            <a:pPr eaLnBrk="0" hangingPunct="0">
              <a:defRPr/>
            </a:pPr>
            <a:r>
              <a:rPr lang="en-US" sz="2200" b="1" i="1" dirty="0" smtClean="0">
                <a:latin typeface="+mn-lt"/>
                <a:ea typeface="Arial" charset="0"/>
                <a:cs typeface="Arial" charset="0"/>
              </a:rPr>
              <a:t>Campbell Biology: Concepts &amp; Connections, </a:t>
            </a:r>
            <a:r>
              <a:rPr lang="en-US" sz="1800" b="1" i="1" dirty="0" smtClean="0">
                <a:latin typeface="+mn-lt"/>
                <a:ea typeface="Arial" charset="0"/>
                <a:cs typeface="Arial" charset="0"/>
              </a:rPr>
              <a:t>Eighth Edition</a:t>
            </a:r>
          </a:p>
          <a:p>
            <a:pPr eaLnBrk="0" hangingPunct="0">
              <a:defRPr/>
            </a:pPr>
            <a:r>
              <a:rPr lang="en-US" sz="1400" b="0" i="0" cap="all" baseline="0" dirty="0" smtClean="0">
                <a:latin typeface="+mn-lt"/>
                <a:ea typeface="Arial" charset="0"/>
                <a:cs typeface="Arial" charset="0"/>
              </a:rPr>
              <a:t>Reece</a:t>
            </a:r>
            <a:r>
              <a:rPr lang="en-US" sz="1400" b="0" i="0" dirty="0" smtClean="0">
                <a:latin typeface="Arial" panose="020B0604020202020204" pitchFamily="34" charset="0"/>
                <a:ea typeface="Arial" charset="0"/>
                <a:cs typeface="Arial" panose="020B0604020202020204" pitchFamily="34" charset="0"/>
                <a:sym typeface="Symbol" panose="05050102010706020507" pitchFamily="18" charset="2"/>
              </a:rPr>
              <a:t> •</a:t>
            </a:r>
            <a:r>
              <a:rPr lang="en-US" sz="1400" b="0" i="0" dirty="0" smtClean="0">
                <a:latin typeface="+mn-lt"/>
                <a:ea typeface="Arial" charset="0"/>
                <a:cs typeface="Arial" charset="0"/>
              </a:rPr>
              <a:t> </a:t>
            </a:r>
            <a:r>
              <a:rPr lang="en-US" sz="1400" b="0" i="0" cap="all" baseline="0" dirty="0" smtClean="0">
                <a:latin typeface="+mn-lt"/>
                <a:ea typeface="Arial" charset="0"/>
                <a:cs typeface="Arial" charset="0"/>
              </a:rPr>
              <a:t>Taylor</a:t>
            </a:r>
            <a:r>
              <a:rPr lang="en-US" sz="1400" b="0" i="0" dirty="0" smtClean="0">
                <a:latin typeface="Arial" panose="020B0604020202020204" pitchFamily="34" charset="0"/>
                <a:ea typeface="Arial" charset="0"/>
                <a:cs typeface="Arial" panose="020B0604020202020204" pitchFamily="34" charset="0"/>
                <a:sym typeface="Symbol" panose="05050102010706020507" pitchFamily="18" charset="2"/>
              </a:rPr>
              <a:t> • </a:t>
            </a:r>
            <a:r>
              <a:rPr lang="en-US" sz="1400" b="0" i="0" cap="all" baseline="0" dirty="0" smtClean="0">
                <a:latin typeface="+mn-lt"/>
                <a:ea typeface="Arial" charset="0"/>
                <a:cs typeface="Arial" charset="0"/>
              </a:rPr>
              <a:t>Simon</a:t>
            </a:r>
            <a:r>
              <a:rPr lang="en-US" sz="1400" b="0" i="0" dirty="0" smtClean="0">
                <a:latin typeface="+mn-lt"/>
                <a:ea typeface="Arial" charset="0"/>
                <a:cs typeface="Arial" charset="0"/>
              </a:rPr>
              <a:t> </a:t>
            </a:r>
            <a:r>
              <a:rPr lang="en-US" sz="1400" b="0" i="0" dirty="0" smtClean="0">
                <a:latin typeface="Arial" panose="020B0604020202020204" pitchFamily="34" charset="0"/>
                <a:ea typeface="Arial" charset="0"/>
                <a:cs typeface="Arial" panose="020B0604020202020204" pitchFamily="34" charset="0"/>
                <a:sym typeface="Symbol" panose="05050102010706020507" pitchFamily="18" charset="2"/>
              </a:rPr>
              <a:t>•</a:t>
            </a:r>
            <a:r>
              <a:rPr lang="en-US" sz="1400" b="0" i="0" dirty="0" smtClean="0">
                <a:latin typeface="+mn-lt"/>
                <a:ea typeface="Arial" charset="0"/>
                <a:cs typeface="Arial" charset="0"/>
              </a:rPr>
              <a:t> </a:t>
            </a:r>
            <a:r>
              <a:rPr lang="en-US" sz="1400" b="0" i="0" cap="all" baseline="0" dirty="0" smtClean="0">
                <a:latin typeface="+mn-lt"/>
                <a:ea typeface="Arial" charset="0"/>
                <a:cs typeface="Arial" charset="0"/>
              </a:rPr>
              <a:t>Dickey</a:t>
            </a:r>
            <a:r>
              <a:rPr lang="en-US" sz="1400" b="0" i="0" dirty="0" smtClean="0">
                <a:latin typeface="+mn-lt"/>
                <a:ea typeface="Arial" charset="0"/>
                <a:cs typeface="Arial" charset="0"/>
              </a:rPr>
              <a:t> </a:t>
            </a:r>
            <a:r>
              <a:rPr lang="en-US" sz="1400" b="0" i="0" dirty="0" smtClean="0">
                <a:latin typeface="Arial" panose="020B0604020202020204" pitchFamily="34" charset="0"/>
                <a:ea typeface="Arial" charset="0"/>
                <a:cs typeface="Arial" panose="020B0604020202020204" pitchFamily="34" charset="0"/>
                <a:sym typeface="Symbol" panose="05050102010706020507" pitchFamily="18" charset="2"/>
              </a:rPr>
              <a:t>• </a:t>
            </a:r>
            <a:r>
              <a:rPr lang="en-US" sz="1400" b="0" i="0" cap="all" baseline="0" dirty="0" smtClean="0">
                <a:latin typeface="Arial" panose="020B0604020202020204" pitchFamily="34" charset="0"/>
                <a:ea typeface="Arial" charset="0"/>
                <a:cs typeface="Arial" panose="020B0604020202020204" pitchFamily="34" charset="0"/>
                <a:sym typeface="Symbol" panose="05050102010706020507" pitchFamily="18" charset="2"/>
              </a:rPr>
              <a:t>Hogan</a:t>
            </a:r>
            <a:endParaRPr lang="en-US" sz="1400" b="0" i="0" cap="all" baseline="0" dirty="0">
              <a:latin typeface="+mn-lt"/>
            </a:endParaRPr>
          </a:p>
        </p:txBody>
      </p:sp>
      <p:sp>
        <p:nvSpPr>
          <p:cNvPr id="12" name="TextBox 11"/>
          <p:cNvSpPr txBox="1"/>
          <p:nvPr/>
        </p:nvSpPr>
        <p:spPr>
          <a:xfrm>
            <a:off x="67733" y="3878298"/>
            <a:ext cx="3198311" cy="830997"/>
          </a:xfrm>
          <a:prstGeom prst="rect">
            <a:avLst/>
          </a:prstGeom>
          <a:noFill/>
        </p:spPr>
        <p:txBody>
          <a:bodyPr wrap="none" rtlCol="0">
            <a:spAutoFit/>
          </a:bodyPr>
          <a:lstStyle/>
          <a:p>
            <a:r>
              <a:rPr lang="en-US" sz="4800" b="1" dirty="0" smtClean="0">
                <a:solidFill>
                  <a:srgbClr val="F2C552"/>
                </a:solidFill>
                <a:effectLst>
                  <a:outerShdw blurRad="50800" dist="38100" dir="8100000" algn="tr" rotWithShape="0">
                    <a:prstClr val="black">
                      <a:alpha val="40000"/>
                    </a:prstClr>
                  </a:outerShdw>
                </a:effectLst>
              </a:rPr>
              <a:t>Chapter 9 </a:t>
            </a:r>
            <a:endParaRPr lang="en-US" sz="4800" b="1" dirty="0">
              <a:solidFill>
                <a:srgbClr val="F2C552"/>
              </a:solidFill>
              <a:effectLst>
                <a:outerShdw blurRad="50800" dist="38100" dir="8100000" algn="tr" rotWithShape="0">
                  <a:prstClr val="black">
                    <a:alpha val="40000"/>
                  </a:prstClr>
                </a:outerShdw>
              </a:effectLst>
            </a:endParaRPr>
          </a:p>
        </p:txBody>
      </p:sp>
      <p:sp>
        <p:nvSpPr>
          <p:cNvPr id="13" name="TextBox 12"/>
          <p:cNvSpPr txBox="1"/>
          <p:nvPr/>
        </p:nvSpPr>
        <p:spPr>
          <a:xfrm>
            <a:off x="6392312" y="6434998"/>
            <a:ext cx="2650084" cy="307777"/>
          </a:xfrm>
          <a:prstGeom prst="rect">
            <a:avLst/>
          </a:prstGeom>
          <a:noFill/>
        </p:spPr>
        <p:txBody>
          <a:bodyPr wrap="non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latin typeface="+mj-lt"/>
                <a:ea typeface="Arial" charset="0"/>
                <a:cs typeface="Arial" charset="0"/>
              </a:rPr>
              <a:t>Lecture by Edward J. </a:t>
            </a:r>
            <a:r>
              <a:rPr lang="en-US" sz="1400" b="1" dirty="0" err="1" smtClean="0">
                <a:latin typeface="+mj-lt"/>
                <a:ea typeface="Arial" charset="0"/>
                <a:cs typeface="Arial" charset="0"/>
              </a:rPr>
              <a:t>Zalisko</a:t>
            </a:r>
            <a:endParaRPr lang="en-US" sz="1400" b="1" dirty="0" smtClean="0">
              <a:latin typeface="+mj-lt"/>
              <a:ea typeface="Arial" charset="0"/>
              <a:cs typeface="Arial" charset="0"/>
            </a:endParaRPr>
          </a:p>
        </p:txBody>
      </p:sp>
      <p:sp>
        <p:nvSpPr>
          <p:cNvPr id="14" name="TextBox 13"/>
          <p:cNvSpPr txBox="1"/>
          <p:nvPr/>
        </p:nvSpPr>
        <p:spPr>
          <a:xfrm>
            <a:off x="67733" y="4606307"/>
            <a:ext cx="4333238" cy="553998"/>
          </a:xfrm>
          <a:prstGeom prst="rect">
            <a:avLst/>
          </a:prstGeom>
          <a:noFill/>
        </p:spPr>
        <p:txBody>
          <a:bodyPr wrap="none" rtlCol="0">
            <a:spAutoFit/>
          </a:bodyPr>
          <a:lstStyle/>
          <a:p>
            <a:pPr algn="l"/>
            <a:r>
              <a:rPr lang="en-US" sz="3000" b="1" dirty="0" smtClean="0">
                <a:solidFill>
                  <a:srgbClr val="F2C552"/>
                </a:solidFill>
                <a:effectLst>
                  <a:outerShdw blurRad="50800" dist="38100" dir="8100000" algn="tr" rotWithShape="0">
                    <a:prstClr val="black">
                      <a:alpha val="40000"/>
                    </a:prstClr>
                  </a:outerShdw>
                </a:effectLst>
              </a:rPr>
              <a:t>Patterns of Inheritance</a:t>
            </a:r>
            <a:endParaRPr lang="en-US" sz="3000" b="1" dirty="0">
              <a:solidFill>
                <a:srgbClr val="F2C552"/>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1428658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F89BD"/>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smtClean="0"/>
              <a:t>© 2015 Pearson Education, Inc.</a:t>
            </a:r>
            <a:endParaRPr lang="en-US" dirty="0"/>
          </a:p>
        </p:txBody>
      </p:sp>
      <p:cxnSp>
        <p:nvCxnSpPr>
          <p:cNvPr id="6" name="Straight Connector 5"/>
          <p:cNvCxnSpPr/>
          <p:nvPr/>
        </p:nvCxnSpPr>
        <p:spPr>
          <a:xfrm>
            <a:off x="-8470" y="25399"/>
            <a:ext cx="914400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70" y="55665"/>
            <a:ext cx="9144000" cy="0"/>
          </a:xfrm>
          <a:prstGeom prst="line">
            <a:avLst/>
          </a:prstGeom>
          <a:ln w="25400">
            <a:solidFill>
              <a:srgbClr val="F2C55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511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F89BD"/>
                </a:solidFill>
              </a:defRPr>
            </a:lvl1pPr>
          </a:lstStyle>
          <a:p>
            <a:r>
              <a:rPr lang="en-US" dirty="0" smtClean="0"/>
              <a:t>Click to edit Master title style</a:t>
            </a:r>
            <a:endParaRPr lang="en-US" dirty="0"/>
          </a:p>
        </p:txBody>
      </p:sp>
      <p:sp>
        <p:nvSpPr>
          <p:cNvPr id="5" name="Footer Placeholder 4"/>
          <p:cNvSpPr>
            <a:spLocks noGrp="1"/>
          </p:cNvSpPr>
          <p:nvPr>
            <p:ph type="ftr" sz="quarter" idx="11"/>
          </p:nvPr>
        </p:nvSpPr>
        <p:spPr/>
        <p:txBody>
          <a:bodyPr/>
          <a:lstStyle/>
          <a:p>
            <a:r>
              <a:rPr lang="en-US" dirty="0" smtClean="0"/>
              <a:t>© 2015 Pearson Education, Inc.</a:t>
            </a:r>
            <a:endParaRPr lang="en-US" dirty="0"/>
          </a:p>
        </p:txBody>
      </p:sp>
      <p:cxnSp>
        <p:nvCxnSpPr>
          <p:cNvPr id="6" name="Straight Connector 5"/>
          <p:cNvCxnSpPr/>
          <p:nvPr/>
        </p:nvCxnSpPr>
        <p:spPr>
          <a:xfrm>
            <a:off x="-8470" y="25399"/>
            <a:ext cx="914400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70" y="55665"/>
            <a:ext cx="9144000" cy="0"/>
          </a:xfrm>
          <a:prstGeom prst="line">
            <a:avLst/>
          </a:prstGeom>
          <a:ln w="25400">
            <a:solidFill>
              <a:srgbClr val="F2C55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9819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Title Slide">
    <p:bg>
      <p:bgPr>
        <a:solidFill>
          <a:srgbClr val="1F89BD"/>
        </a:solidFill>
        <a:effectLst/>
      </p:bgPr>
    </p:bg>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 2015 Pearson Education, Inc.</a:t>
            </a:r>
            <a:endParaRPr lang="en-US" dirty="0"/>
          </a:p>
        </p:txBody>
      </p:sp>
      <p:sp>
        <p:nvSpPr>
          <p:cNvPr id="5" name="Text Placeholder 7"/>
          <p:cNvSpPr>
            <a:spLocks noGrp="1"/>
          </p:cNvSpPr>
          <p:nvPr>
            <p:ph type="body" sz="quarter" idx="12"/>
          </p:nvPr>
        </p:nvSpPr>
        <p:spPr>
          <a:xfrm>
            <a:off x="425450" y="3065463"/>
            <a:ext cx="8302625" cy="685800"/>
          </a:xfrm>
        </p:spPr>
        <p:txBody>
          <a:bodyPr/>
          <a:lstStyle>
            <a:lvl1pPr marL="0" indent="0" algn="ctr">
              <a:buNone/>
              <a:defRPr sz="3600" b="1" cap="small" baseline="0">
                <a:solidFill>
                  <a:srgbClr val="F2C552"/>
                </a:solidFill>
                <a:effectLst>
                  <a:outerShdw blurRad="38100" dist="38100" dir="2700000" algn="tl">
                    <a:srgbClr val="000000">
                      <a:alpha val="43137"/>
                    </a:srgbClr>
                  </a:outerShdw>
                </a:effectLst>
              </a:defRPr>
            </a:lvl1pPr>
          </a:lstStyle>
          <a:p>
            <a:pPr lvl="0"/>
            <a:r>
              <a:rPr lang="en-US" smtClean="0"/>
              <a:t>Click to edit Master text styles</a:t>
            </a:r>
          </a:p>
        </p:txBody>
      </p:sp>
    </p:spTree>
    <p:extLst>
      <p:ext uri="{BB962C8B-B14F-4D97-AF65-F5344CB8AC3E}">
        <p14:creationId xmlns:p14="http://schemas.microsoft.com/office/powerpoint/2010/main" val="236073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 2015 Pearson Education, Inc.</a:t>
            </a:r>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06A8973-3362-497B-9007-F5DEC9CE8D6A}" type="slidenum">
              <a:rPr lang="en-US" smtClean="0"/>
              <a:t>‹#›</a:t>
            </a:fld>
            <a:endParaRPr lang="en-US"/>
          </a:p>
        </p:txBody>
      </p:sp>
    </p:spTree>
    <p:extLst>
      <p:ext uri="{BB962C8B-B14F-4D97-AF65-F5344CB8AC3E}">
        <p14:creationId xmlns:p14="http://schemas.microsoft.com/office/powerpoint/2010/main" val="318078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 2015 Pearson Education, Inc.</a:t>
            </a:r>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06A8973-3362-497B-9007-F5DEC9CE8D6A}" type="slidenum">
              <a:rPr lang="en-US" smtClean="0"/>
              <a:t>‹#›</a:t>
            </a:fld>
            <a:endParaRPr lang="en-US"/>
          </a:p>
        </p:txBody>
      </p:sp>
    </p:spTree>
    <p:extLst>
      <p:ext uri="{BB962C8B-B14F-4D97-AF65-F5344CB8AC3E}">
        <p14:creationId xmlns:p14="http://schemas.microsoft.com/office/powerpoint/2010/main" val="380341519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3"/>
          <p:cNvSpPr>
            <a:spLocks noChangeArrowheads="1"/>
          </p:cNvSpPr>
          <p:nvPr userDrawn="1"/>
        </p:nvSpPr>
        <p:spPr bwMode="auto">
          <a:xfrm>
            <a:off x="66973" y="6582040"/>
            <a:ext cx="2895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eaLnBrk="0" fontAlgn="base" hangingPunct="0">
              <a:spcBef>
                <a:spcPct val="0"/>
              </a:spcBef>
              <a:spcAft>
                <a:spcPct val="0"/>
              </a:spcAft>
            </a:pPr>
            <a:r>
              <a:rPr lang="en-US" sz="900" dirty="0">
                <a:solidFill>
                  <a:srgbClr val="000000"/>
                </a:solidFill>
                <a:latin typeface="Arial" charset="0"/>
                <a:ea typeface="ＭＳ Ｐゴシック" charset="0"/>
              </a:rPr>
              <a:t>© </a:t>
            </a:r>
            <a:r>
              <a:rPr lang="en-US" sz="900" dirty="0" smtClean="0">
                <a:solidFill>
                  <a:srgbClr val="000000"/>
                </a:solidFill>
                <a:latin typeface="Arial" charset="0"/>
                <a:ea typeface="ＭＳ Ｐゴシック" charset="0"/>
              </a:rPr>
              <a:t>2015 </a:t>
            </a:r>
            <a:r>
              <a:rPr lang="en-US" sz="900" dirty="0">
                <a:solidFill>
                  <a:srgbClr val="000000"/>
                </a:solidFill>
                <a:latin typeface="Arial" charset="0"/>
                <a:ea typeface="ＭＳ Ｐゴシック" charset="0"/>
              </a:rPr>
              <a:t>Pearson Education, Inc.</a:t>
            </a:r>
          </a:p>
        </p:txBody>
      </p:sp>
    </p:spTree>
    <p:extLst>
      <p:ext uri="{BB962C8B-B14F-4D97-AF65-F5344CB8AC3E}">
        <p14:creationId xmlns:p14="http://schemas.microsoft.com/office/powerpoint/2010/main" val="1553219201"/>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pitchFamily="84" charset="0"/>
        </a:defRPr>
      </a:lvl6pPr>
      <a:lvl7pPr marL="914400" algn="ctr" rtl="0" fontAlgn="base">
        <a:spcBef>
          <a:spcPct val="0"/>
        </a:spcBef>
        <a:spcAft>
          <a:spcPct val="0"/>
        </a:spcAft>
        <a:defRPr sz="4400">
          <a:solidFill>
            <a:schemeClr val="tx2"/>
          </a:solidFill>
          <a:latin typeface="Times" pitchFamily="84" charset="0"/>
        </a:defRPr>
      </a:lvl7pPr>
      <a:lvl8pPr marL="1371600" algn="ctr" rtl="0" fontAlgn="base">
        <a:spcBef>
          <a:spcPct val="0"/>
        </a:spcBef>
        <a:spcAft>
          <a:spcPct val="0"/>
        </a:spcAft>
        <a:defRPr sz="4400">
          <a:solidFill>
            <a:schemeClr val="tx2"/>
          </a:solidFill>
          <a:latin typeface="Times" pitchFamily="84" charset="0"/>
        </a:defRPr>
      </a:lvl8pPr>
      <a:lvl9pPr marL="1828800" algn="ctr" rtl="0" fontAlgn="base">
        <a:spcBef>
          <a:spcPct val="0"/>
        </a:spcBef>
        <a:spcAft>
          <a:spcPct val="0"/>
        </a:spcAft>
        <a:defRPr sz="4400">
          <a:solidFill>
            <a:schemeClr val="tx2"/>
          </a:solidFill>
          <a:latin typeface="Times"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3"/>
          <p:cNvSpPr>
            <a:spLocks noChangeArrowheads="1"/>
          </p:cNvSpPr>
          <p:nvPr userDrawn="1"/>
        </p:nvSpPr>
        <p:spPr bwMode="auto">
          <a:xfrm>
            <a:off x="66973" y="6582040"/>
            <a:ext cx="2895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eaLnBrk="0" fontAlgn="base" hangingPunct="0">
              <a:spcBef>
                <a:spcPct val="0"/>
              </a:spcBef>
              <a:spcAft>
                <a:spcPct val="0"/>
              </a:spcAft>
            </a:pPr>
            <a:r>
              <a:rPr lang="en-US" sz="900" dirty="0">
                <a:solidFill>
                  <a:srgbClr val="000000"/>
                </a:solidFill>
                <a:latin typeface="Arial" charset="0"/>
                <a:ea typeface="ＭＳ Ｐゴシック" charset="0"/>
              </a:rPr>
              <a:t>© </a:t>
            </a:r>
            <a:r>
              <a:rPr lang="en-US" sz="900" dirty="0" smtClean="0">
                <a:solidFill>
                  <a:srgbClr val="000000"/>
                </a:solidFill>
                <a:latin typeface="Arial" charset="0"/>
                <a:ea typeface="ＭＳ Ｐゴシック" charset="0"/>
              </a:rPr>
              <a:t>2015 </a:t>
            </a:r>
            <a:r>
              <a:rPr lang="en-US" sz="900" dirty="0">
                <a:solidFill>
                  <a:srgbClr val="000000"/>
                </a:solidFill>
                <a:latin typeface="Arial" charset="0"/>
                <a:ea typeface="ＭＳ Ｐゴシック" charset="0"/>
              </a:rPr>
              <a:t>Pearson Education, Inc.</a:t>
            </a:r>
          </a:p>
        </p:txBody>
      </p:sp>
    </p:spTree>
    <p:extLst>
      <p:ext uri="{BB962C8B-B14F-4D97-AF65-F5344CB8AC3E}">
        <p14:creationId xmlns:p14="http://schemas.microsoft.com/office/powerpoint/2010/main" val="3831811471"/>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pitchFamily="84" charset="0"/>
        </a:defRPr>
      </a:lvl6pPr>
      <a:lvl7pPr marL="914400" algn="ctr" rtl="0" fontAlgn="base">
        <a:spcBef>
          <a:spcPct val="0"/>
        </a:spcBef>
        <a:spcAft>
          <a:spcPct val="0"/>
        </a:spcAft>
        <a:defRPr sz="4400">
          <a:solidFill>
            <a:schemeClr val="tx2"/>
          </a:solidFill>
          <a:latin typeface="Times" pitchFamily="84" charset="0"/>
        </a:defRPr>
      </a:lvl7pPr>
      <a:lvl8pPr marL="1371600" algn="ctr" rtl="0" fontAlgn="base">
        <a:spcBef>
          <a:spcPct val="0"/>
        </a:spcBef>
        <a:spcAft>
          <a:spcPct val="0"/>
        </a:spcAft>
        <a:defRPr sz="4400">
          <a:solidFill>
            <a:schemeClr val="tx2"/>
          </a:solidFill>
          <a:latin typeface="Times" pitchFamily="84" charset="0"/>
        </a:defRPr>
      </a:lvl8pPr>
      <a:lvl9pPr marL="1828800" algn="ctr" rtl="0" fontAlgn="base">
        <a:spcBef>
          <a:spcPct val="0"/>
        </a:spcBef>
        <a:spcAft>
          <a:spcPct val="0"/>
        </a:spcAft>
        <a:defRPr sz="4400">
          <a:solidFill>
            <a:schemeClr val="tx2"/>
          </a:solidFill>
          <a:latin typeface="Times"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3"/>
          <p:cNvSpPr>
            <a:spLocks noChangeArrowheads="1"/>
          </p:cNvSpPr>
          <p:nvPr userDrawn="1"/>
        </p:nvSpPr>
        <p:spPr bwMode="auto">
          <a:xfrm>
            <a:off x="66973" y="6582040"/>
            <a:ext cx="2895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eaLnBrk="0" fontAlgn="base" hangingPunct="0">
              <a:spcBef>
                <a:spcPct val="0"/>
              </a:spcBef>
              <a:spcAft>
                <a:spcPct val="0"/>
              </a:spcAft>
            </a:pPr>
            <a:r>
              <a:rPr lang="en-US" sz="900" dirty="0">
                <a:solidFill>
                  <a:srgbClr val="000000"/>
                </a:solidFill>
                <a:latin typeface="Arial" charset="0"/>
                <a:ea typeface="ＭＳ Ｐゴシック" charset="0"/>
              </a:rPr>
              <a:t>© </a:t>
            </a:r>
            <a:r>
              <a:rPr lang="en-US" sz="900" dirty="0" smtClean="0">
                <a:solidFill>
                  <a:srgbClr val="000000"/>
                </a:solidFill>
                <a:latin typeface="Arial" charset="0"/>
                <a:ea typeface="ＭＳ Ｐゴシック" charset="0"/>
              </a:rPr>
              <a:t>2015 </a:t>
            </a:r>
            <a:r>
              <a:rPr lang="en-US" sz="900" dirty="0">
                <a:solidFill>
                  <a:srgbClr val="000000"/>
                </a:solidFill>
                <a:latin typeface="Arial" charset="0"/>
                <a:ea typeface="ＭＳ Ｐゴシック" charset="0"/>
              </a:rPr>
              <a:t>Pearson Education, Inc.</a:t>
            </a:r>
          </a:p>
        </p:txBody>
      </p:sp>
    </p:spTree>
    <p:extLst>
      <p:ext uri="{BB962C8B-B14F-4D97-AF65-F5344CB8AC3E}">
        <p14:creationId xmlns:p14="http://schemas.microsoft.com/office/powerpoint/2010/main" val="537902569"/>
      </p:ext>
    </p:extLst>
  </p:cSld>
  <p:clrMap bg1="lt1" tx1="dk1" bg2="lt2" tx2="dk2" accent1="accent1" accent2="accent2" accent3="accent3" accent4="accent4" accent5="accent5" accent6="accent6" hlink="hlink" folHlink="folHlink"/>
  <p:sldLayoutIdLst>
    <p:sldLayoutId id="2147483732" r:id="rId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pitchFamily="84" charset="0"/>
        </a:defRPr>
      </a:lvl6pPr>
      <a:lvl7pPr marL="914400" algn="ctr" rtl="0" fontAlgn="base">
        <a:spcBef>
          <a:spcPct val="0"/>
        </a:spcBef>
        <a:spcAft>
          <a:spcPct val="0"/>
        </a:spcAft>
        <a:defRPr sz="4400">
          <a:solidFill>
            <a:schemeClr val="tx2"/>
          </a:solidFill>
          <a:latin typeface="Times" pitchFamily="84" charset="0"/>
        </a:defRPr>
      </a:lvl7pPr>
      <a:lvl8pPr marL="1371600" algn="ctr" rtl="0" fontAlgn="base">
        <a:spcBef>
          <a:spcPct val="0"/>
        </a:spcBef>
        <a:spcAft>
          <a:spcPct val="0"/>
        </a:spcAft>
        <a:defRPr sz="4400">
          <a:solidFill>
            <a:schemeClr val="tx2"/>
          </a:solidFill>
          <a:latin typeface="Times" pitchFamily="84" charset="0"/>
        </a:defRPr>
      </a:lvl8pPr>
      <a:lvl9pPr marL="1828800" algn="ctr" rtl="0" fontAlgn="base">
        <a:spcBef>
          <a:spcPct val="0"/>
        </a:spcBef>
        <a:spcAft>
          <a:spcPct val="0"/>
        </a:spcAft>
        <a:defRPr sz="4400">
          <a:solidFill>
            <a:schemeClr val="tx2"/>
          </a:solidFill>
          <a:latin typeface="Times"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3267" y="365126"/>
            <a:ext cx="8475133" cy="1040341"/>
          </a:xfrm>
          <a:prstGeom prst="rect">
            <a:avLst/>
          </a:prstGeom>
        </p:spPr>
        <p:txBody>
          <a:bodyPr vert="horz" lIns="91440" tIns="45720" rIns="91440" bIns="45720" rtlCol="0" anchor="t" anchorCtr="0">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13267" y="1600200"/>
            <a:ext cx="8475133" cy="4758267"/>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0" y="6492875"/>
            <a:ext cx="3086100"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r>
              <a:rPr lang="en-US" dirty="0" smtClean="0"/>
              <a:t>© 2015 Pearson Education, Inc.</a:t>
            </a:r>
            <a:endParaRPr lang="en-US" dirty="0"/>
          </a:p>
        </p:txBody>
      </p:sp>
    </p:spTree>
    <p:extLst>
      <p:ext uri="{BB962C8B-B14F-4D97-AF65-F5344CB8AC3E}">
        <p14:creationId xmlns:p14="http://schemas.microsoft.com/office/powerpoint/2010/main" val="2583323820"/>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Lst>
  <p:hf sldNum="0" hdr="0" dt="0"/>
  <p:txStyles>
    <p:titleStyle>
      <a:lvl1pPr algn="l" defTabSz="914400" rtl="0" eaLnBrk="1" latinLnBrk="0" hangingPunct="1">
        <a:lnSpc>
          <a:spcPct val="90000"/>
        </a:lnSpc>
        <a:spcBef>
          <a:spcPct val="0"/>
        </a:spcBef>
        <a:buNone/>
        <a:defRPr sz="3000" b="1" kern="1200">
          <a:solidFill>
            <a:srgbClr val="1F89BD"/>
          </a:solidFill>
          <a:latin typeface="+mj-lt"/>
          <a:ea typeface="+mj-ea"/>
          <a:cs typeface="+mj-cs"/>
        </a:defRPr>
      </a:lvl1pPr>
    </p:titleStyle>
    <p:bodyStyle>
      <a:lvl1pPr marL="228600" indent="-228600" algn="l" defTabSz="914400" rtl="0" eaLnBrk="1" latinLnBrk="0" hangingPunct="1">
        <a:lnSpc>
          <a:spcPct val="100000"/>
        </a:lnSpc>
        <a:spcBef>
          <a:spcPts val="1000"/>
        </a:spcBef>
        <a:buClr>
          <a:srgbClr val="1F89BD"/>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rgbClr val="1F89BD"/>
        </a:buClr>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rgbClr val="1F89BD"/>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1F89BD"/>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1F89BD"/>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3857665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9.8 VISUALIZING THE CONCEPT: Genetic traits in humans can be tracked through family pedigrees</a:t>
            </a:r>
          </a:p>
        </p:txBody>
      </p:sp>
      <p:sp>
        <p:nvSpPr>
          <p:cNvPr id="3" name="Content Placeholder 2"/>
          <p:cNvSpPr>
            <a:spLocks noGrp="1"/>
          </p:cNvSpPr>
          <p:nvPr>
            <p:ph idx="1"/>
          </p:nvPr>
        </p:nvSpPr>
        <p:spPr/>
        <p:txBody>
          <a:bodyPr/>
          <a:lstStyle/>
          <a:p>
            <a:r>
              <a:rPr lang="en-US" sz="2400" dirty="0"/>
              <a:t>The inheritance of human traits follows Mendel</a:t>
            </a:r>
            <a:r>
              <a:rPr lang="en-US" altLang="ja-JP" sz="2400" dirty="0"/>
              <a:t>’s laws</a:t>
            </a:r>
            <a:r>
              <a:rPr lang="en-US" altLang="ja-JP" sz="2400" dirty="0" smtClean="0"/>
              <a:t>.</a:t>
            </a:r>
          </a:p>
          <a:p>
            <a:endParaRPr lang="en-US" altLang="ja-JP" sz="2400" dirty="0"/>
          </a:p>
          <a:p>
            <a:r>
              <a:rPr lang="en-US" sz="2400" dirty="0"/>
              <a:t>A </a:t>
            </a:r>
            <a:r>
              <a:rPr lang="en-US" sz="2400" b="1" dirty="0"/>
              <a:t>pedigree</a:t>
            </a:r>
          </a:p>
          <a:p>
            <a:pPr lvl="1"/>
            <a:r>
              <a:rPr lang="en-US" sz="2400" dirty="0"/>
              <a:t>shows the inheritance of a trait in a family through multiple </a:t>
            </a:r>
            <a:r>
              <a:rPr lang="en-US" sz="2400" dirty="0" smtClean="0"/>
              <a:t>generations</a:t>
            </a:r>
            <a:endParaRPr lang="en-US" sz="2400" dirty="0"/>
          </a:p>
          <a:p>
            <a:pPr lvl="1"/>
            <a:r>
              <a:rPr lang="en-US" sz="2400" dirty="0"/>
              <a:t>demonstrates dominant or recessive </a:t>
            </a:r>
            <a:r>
              <a:rPr lang="en-US" sz="2400" dirty="0" smtClean="0"/>
              <a:t>inheritance</a:t>
            </a:r>
            <a:endParaRPr lang="en-US" sz="2400" dirty="0"/>
          </a:p>
          <a:p>
            <a:pPr lvl="1"/>
            <a:r>
              <a:rPr lang="en-US" sz="2400" dirty="0"/>
              <a:t>can also be used to deduce genotypes of family members</a:t>
            </a:r>
            <a:r>
              <a:rPr lang="en-US" sz="2400" dirty="0" smtClean="0"/>
              <a:t>.</a:t>
            </a:r>
            <a:endParaRPr lang="en-US" sz="2400" dirty="0"/>
          </a:p>
        </p:txBody>
      </p:sp>
      <p:sp>
        <p:nvSpPr>
          <p:cNvPr id="4" name="Footer Placeholder 3"/>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3148440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09_08Pedigree_2-U.jpg"/>
          <p:cNvPicPr>
            <a:picLocks noChangeAspect="1"/>
          </p:cNvPicPr>
          <p:nvPr/>
        </p:nvPicPr>
        <p:blipFill rotWithShape="1">
          <a:blip r:embed="rId3" cstate="email">
            <a:extLst>
              <a:ext uri="{28A0092B-C50C-407E-A947-70E740481C1C}">
                <a14:useLocalDpi xmlns:a14="http://schemas.microsoft.com/office/drawing/2010/main" val="0"/>
              </a:ext>
            </a:extLst>
          </a:blip>
          <a:srcRect b="2546"/>
          <a:stretch/>
        </p:blipFill>
        <p:spPr>
          <a:xfrm>
            <a:off x="298704" y="137160"/>
            <a:ext cx="8546592" cy="6416040"/>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9.8-2</a:t>
            </a:r>
            <a:endParaRPr lang="en-US" sz="1200" dirty="0">
              <a:latin typeface="Arial" charset="0"/>
            </a:endParaRPr>
          </a:p>
        </p:txBody>
      </p:sp>
      <p:sp>
        <p:nvSpPr>
          <p:cNvPr id="27" name="Text Box 31"/>
          <p:cNvSpPr txBox="1">
            <a:spLocks noChangeArrowheads="1"/>
          </p:cNvSpPr>
          <p:nvPr/>
        </p:nvSpPr>
        <p:spPr bwMode="auto">
          <a:xfrm>
            <a:off x="1877531" y="826717"/>
            <a:ext cx="57840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Mating</a:t>
            </a:r>
            <a:endParaRPr lang="en-US" sz="1400" dirty="0">
              <a:solidFill>
                <a:srgbClr val="000000"/>
              </a:solidFill>
              <a:latin typeface="Arial" charset="0"/>
            </a:endParaRPr>
          </a:p>
        </p:txBody>
      </p:sp>
      <p:cxnSp>
        <p:nvCxnSpPr>
          <p:cNvPr id="6" name="Straight Connector 5"/>
          <p:cNvCxnSpPr/>
          <p:nvPr/>
        </p:nvCxnSpPr>
        <p:spPr bwMode="auto">
          <a:xfrm flipV="1">
            <a:off x="1824899" y="1054100"/>
            <a:ext cx="207101" cy="228133"/>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flipV="1">
            <a:off x="1939199" y="2406650"/>
            <a:ext cx="207101" cy="234483"/>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 Box 31"/>
          <p:cNvSpPr txBox="1">
            <a:spLocks noChangeArrowheads="1"/>
          </p:cNvSpPr>
          <p:nvPr/>
        </p:nvSpPr>
        <p:spPr bwMode="auto">
          <a:xfrm>
            <a:off x="1399164" y="1423617"/>
            <a:ext cx="1795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Al</a:t>
            </a:r>
            <a:endParaRPr lang="en-US" sz="1400" dirty="0">
              <a:solidFill>
                <a:srgbClr val="000000"/>
              </a:solidFill>
              <a:latin typeface="Arial" charset="0"/>
            </a:endParaRPr>
          </a:p>
        </p:txBody>
      </p:sp>
      <p:sp>
        <p:nvSpPr>
          <p:cNvPr id="10" name="Text Box 31"/>
          <p:cNvSpPr txBox="1">
            <a:spLocks noChangeArrowheads="1"/>
          </p:cNvSpPr>
          <p:nvPr/>
        </p:nvSpPr>
        <p:spPr bwMode="auto">
          <a:xfrm>
            <a:off x="2207730" y="1427851"/>
            <a:ext cx="398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Beth</a:t>
            </a:r>
            <a:endParaRPr lang="en-US" sz="1400" dirty="0">
              <a:solidFill>
                <a:srgbClr val="000000"/>
              </a:solidFill>
              <a:latin typeface="Arial" charset="0"/>
            </a:endParaRPr>
          </a:p>
        </p:txBody>
      </p:sp>
      <p:sp>
        <p:nvSpPr>
          <p:cNvPr id="11" name="Text Box 31"/>
          <p:cNvSpPr txBox="1">
            <a:spLocks noChangeArrowheads="1"/>
          </p:cNvSpPr>
          <p:nvPr/>
        </p:nvSpPr>
        <p:spPr bwMode="auto">
          <a:xfrm>
            <a:off x="2012999" y="2181384"/>
            <a:ext cx="72813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Children</a:t>
            </a:r>
            <a:endParaRPr lang="en-US" sz="1400" dirty="0">
              <a:solidFill>
                <a:srgbClr val="000000"/>
              </a:solidFill>
              <a:latin typeface="Arial" charset="0"/>
            </a:endParaRPr>
          </a:p>
        </p:txBody>
      </p:sp>
      <p:sp>
        <p:nvSpPr>
          <p:cNvPr id="12" name="Text Box 31"/>
          <p:cNvSpPr txBox="1">
            <a:spLocks noChangeArrowheads="1"/>
          </p:cNvSpPr>
          <p:nvPr/>
        </p:nvSpPr>
        <p:spPr bwMode="auto">
          <a:xfrm>
            <a:off x="340831" y="3273583"/>
            <a:ext cx="57884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Evelyn</a:t>
            </a:r>
            <a:endParaRPr lang="en-US" sz="1400" dirty="0">
              <a:solidFill>
                <a:srgbClr val="000000"/>
              </a:solidFill>
              <a:latin typeface="Arial" charset="0"/>
            </a:endParaRPr>
          </a:p>
        </p:txBody>
      </p:sp>
      <p:sp>
        <p:nvSpPr>
          <p:cNvPr id="13" name="Text Box 31"/>
          <p:cNvSpPr txBox="1">
            <a:spLocks noChangeArrowheads="1"/>
          </p:cNvSpPr>
          <p:nvPr/>
        </p:nvSpPr>
        <p:spPr bwMode="auto">
          <a:xfrm>
            <a:off x="1212896" y="3273584"/>
            <a:ext cx="4889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Frank</a:t>
            </a:r>
            <a:endParaRPr lang="en-US" sz="1400" dirty="0">
              <a:solidFill>
                <a:srgbClr val="000000"/>
              </a:solidFill>
              <a:latin typeface="Arial" charset="0"/>
            </a:endParaRPr>
          </a:p>
        </p:txBody>
      </p:sp>
      <p:sp>
        <p:nvSpPr>
          <p:cNvPr id="14" name="Text Box 31"/>
          <p:cNvSpPr txBox="1">
            <a:spLocks noChangeArrowheads="1"/>
          </p:cNvSpPr>
          <p:nvPr/>
        </p:nvSpPr>
        <p:spPr bwMode="auto">
          <a:xfrm>
            <a:off x="2207731" y="3277817"/>
            <a:ext cx="40921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Gary</a:t>
            </a:r>
            <a:endParaRPr lang="en-US" sz="1400" dirty="0">
              <a:solidFill>
                <a:srgbClr val="000000"/>
              </a:solidFill>
              <a:latin typeface="Arial" charset="0"/>
            </a:endParaRPr>
          </a:p>
        </p:txBody>
      </p:sp>
      <p:sp>
        <p:nvSpPr>
          <p:cNvPr id="15" name="Text Box 31"/>
          <p:cNvSpPr txBox="1">
            <a:spLocks noChangeArrowheads="1"/>
          </p:cNvSpPr>
          <p:nvPr/>
        </p:nvSpPr>
        <p:spPr bwMode="auto">
          <a:xfrm>
            <a:off x="2897764" y="3269350"/>
            <a:ext cx="5088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Henry</a:t>
            </a:r>
            <a:endParaRPr lang="en-US" sz="1400" dirty="0">
              <a:solidFill>
                <a:srgbClr val="000000"/>
              </a:solidFill>
              <a:latin typeface="Arial" charset="0"/>
            </a:endParaRPr>
          </a:p>
        </p:txBody>
      </p:sp>
      <p:sp>
        <p:nvSpPr>
          <p:cNvPr id="16" name="Text Box 31"/>
          <p:cNvSpPr txBox="1">
            <a:spLocks noChangeArrowheads="1"/>
          </p:cNvSpPr>
          <p:nvPr/>
        </p:nvSpPr>
        <p:spPr bwMode="auto">
          <a:xfrm>
            <a:off x="3223731" y="149384"/>
            <a:ext cx="61873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Female</a:t>
            </a:r>
            <a:endParaRPr lang="en-US" sz="1400" dirty="0">
              <a:solidFill>
                <a:srgbClr val="000000"/>
              </a:solidFill>
              <a:latin typeface="Arial" charset="0"/>
            </a:endParaRPr>
          </a:p>
        </p:txBody>
      </p:sp>
      <p:sp>
        <p:nvSpPr>
          <p:cNvPr id="17" name="Text Box 31"/>
          <p:cNvSpPr txBox="1">
            <a:spLocks noChangeArrowheads="1"/>
          </p:cNvSpPr>
          <p:nvPr/>
        </p:nvSpPr>
        <p:spPr bwMode="auto">
          <a:xfrm>
            <a:off x="3956096" y="140916"/>
            <a:ext cx="3991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Male</a:t>
            </a:r>
            <a:endParaRPr lang="en-US" sz="1400" dirty="0">
              <a:solidFill>
                <a:srgbClr val="000000"/>
              </a:solidFill>
              <a:latin typeface="Arial" charset="0"/>
            </a:endParaRPr>
          </a:p>
        </p:txBody>
      </p:sp>
      <p:sp>
        <p:nvSpPr>
          <p:cNvPr id="20" name="Text Box 31"/>
          <p:cNvSpPr txBox="1">
            <a:spLocks noChangeArrowheads="1"/>
          </p:cNvSpPr>
          <p:nvPr/>
        </p:nvSpPr>
        <p:spPr bwMode="auto">
          <a:xfrm>
            <a:off x="4392131" y="344118"/>
            <a:ext cx="22570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Widow’s peak hairline trait</a:t>
            </a:r>
            <a:endParaRPr lang="en-US" sz="1400" dirty="0">
              <a:solidFill>
                <a:srgbClr val="000000"/>
              </a:solidFill>
              <a:latin typeface="Arial" charset="0"/>
            </a:endParaRPr>
          </a:p>
        </p:txBody>
      </p:sp>
      <p:sp>
        <p:nvSpPr>
          <p:cNvPr id="21" name="Text Box 31"/>
          <p:cNvSpPr txBox="1">
            <a:spLocks noChangeArrowheads="1"/>
          </p:cNvSpPr>
          <p:nvPr/>
        </p:nvSpPr>
        <p:spPr bwMode="auto">
          <a:xfrm>
            <a:off x="4392131" y="564250"/>
            <a:ext cx="17568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Straight hairline trait</a:t>
            </a:r>
            <a:endParaRPr lang="en-US" sz="1400" dirty="0">
              <a:solidFill>
                <a:srgbClr val="000000"/>
              </a:solidFill>
              <a:latin typeface="Arial" charset="0"/>
            </a:endParaRPr>
          </a:p>
        </p:txBody>
      </p:sp>
      <p:sp>
        <p:nvSpPr>
          <p:cNvPr id="22" name="Text Box 31"/>
          <p:cNvSpPr txBox="1">
            <a:spLocks noChangeArrowheads="1"/>
          </p:cNvSpPr>
          <p:nvPr/>
        </p:nvSpPr>
        <p:spPr bwMode="auto">
          <a:xfrm>
            <a:off x="6864398" y="344118"/>
            <a:ext cx="194711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i="1" dirty="0" smtClean="0">
                <a:solidFill>
                  <a:srgbClr val="000000"/>
                </a:solidFill>
                <a:latin typeface="Arial" charset="0"/>
              </a:rPr>
              <a:t>H</a:t>
            </a:r>
            <a:r>
              <a:rPr lang="en-US" sz="1400" dirty="0" smtClean="0">
                <a:solidFill>
                  <a:srgbClr val="000000"/>
                </a:solidFill>
                <a:latin typeface="Arial" charset="0"/>
              </a:rPr>
              <a:t>:  widow’s peak allele</a:t>
            </a:r>
            <a:endParaRPr lang="en-US" sz="1400" dirty="0">
              <a:solidFill>
                <a:srgbClr val="000000"/>
              </a:solidFill>
              <a:latin typeface="Arial" charset="0"/>
            </a:endParaRPr>
          </a:p>
        </p:txBody>
      </p:sp>
      <p:sp>
        <p:nvSpPr>
          <p:cNvPr id="23" name="Text Box 31"/>
          <p:cNvSpPr txBox="1">
            <a:spLocks noChangeArrowheads="1"/>
          </p:cNvSpPr>
          <p:nvPr/>
        </p:nvSpPr>
        <p:spPr bwMode="auto">
          <a:xfrm>
            <a:off x="6855931" y="572718"/>
            <a:ext cx="142664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i="1" dirty="0">
                <a:solidFill>
                  <a:srgbClr val="000000"/>
                </a:solidFill>
                <a:latin typeface="Arial" charset="0"/>
              </a:rPr>
              <a:t>h</a:t>
            </a:r>
            <a:r>
              <a:rPr lang="en-US" sz="1400" dirty="0" smtClean="0">
                <a:solidFill>
                  <a:srgbClr val="000000"/>
                </a:solidFill>
                <a:latin typeface="Arial" charset="0"/>
              </a:rPr>
              <a:t>:  straight allele</a:t>
            </a:r>
            <a:endParaRPr lang="en-US" sz="1400" dirty="0">
              <a:solidFill>
                <a:srgbClr val="000000"/>
              </a:solidFill>
              <a:latin typeface="Arial" charset="0"/>
            </a:endParaRPr>
          </a:p>
        </p:txBody>
      </p:sp>
      <p:sp>
        <p:nvSpPr>
          <p:cNvPr id="24" name="Text Box 31"/>
          <p:cNvSpPr txBox="1">
            <a:spLocks noChangeArrowheads="1"/>
          </p:cNvSpPr>
          <p:nvPr/>
        </p:nvSpPr>
        <p:spPr bwMode="auto">
          <a:xfrm>
            <a:off x="2681864" y="140918"/>
            <a:ext cx="3718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E45136"/>
                </a:solidFill>
                <a:latin typeface="Arial" charset="0"/>
              </a:rPr>
              <a:t>KEY</a:t>
            </a:r>
            <a:endParaRPr lang="en-US" sz="1400" dirty="0">
              <a:solidFill>
                <a:srgbClr val="E45136"/>
              </a:solidFill>
              <a:latin typeface="Arial" charset="0"/>
            </a:endParaRPr>
          </a:p>
        </p:txBody>
      </p:sp>
      <p:sp>
        <p:nvSpPr>
          <p:cNvPr id="26" name="Text Box 31"/>
          <p:cNvSpPr txBox="1">
            <a:spLocks noChangeArrowheads="1"/>
          </p:cNvSpPr>
          <p:nvPr/>
        </p:nvSpPr>
        <p:spPr bwMode="auto">
          <a:xfrm>
            <a:off x="5848398" y="1427851"/>
            <a:ext cx="6586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Charles</a:t>
            </a:r>
            <a:endParaRPr lang="en-US" sz="1400" dirty="0">
              <a:solidFill>
                <a:srgbClr val="000000"/>
              </a:solidFill>
              <a:latin typeface="Arial" charset="0"/>
            </a:endParaRPr>
          </a:p>
        </p:txBody>
      </p:sp>
      <p:sp>
        <p:nvSpPr>
          <p:cNvPr id="28" name="Text Box 31"/>
          <p:cNvSpPr txBox="1">
            <a:spLocks noChangeArrowheads="1"/>
          </p:cNvSpPr>
          <p:nvPr/>
        </p:nvSpPr>
        <p:spPr bwMode="auto">
          <a:xfrm>
            <a:off x="6805131" y="1427850"/>
            <a:ext cx="6027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Debbie</a:t>
            </a:r>
            <a:endParaRPr lang="en-US" sz="1400" dirty="0">
              <a:solidFill>
                <a:srgbClr val="000000"/>
              </a:solidFill>
              <a:latin typeface="Arial" charset="0"/>
            </a:endParaRPr>
          </a:p>
        </p:txBody>
      </p:sp>
      <p:sp>
        <p:nvSpPr>
          <p:cNvPr id="29" name="Text Box 31"/>
          <p:cNvSpPr txBox="1">
            <a:spLocks noChangeArrowheads="1"/>
          </p:cNvSpPr>
          <p:nvPr/>
        </p:nvSpPr>
        <p:spPr bwMode="auto">
          <a:xfrm>
            <a:off x="5992331" y="3273583"/>
            <a:ext cx="5089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Isabel</a:t>
            </a:r>
            <a:endParaRPr lang="en-US" sz="1400" dirty="0">
              <a:solidFill>
                <a:srgbClr val="000000"/>
              </a:solidFill>
              <a:latin typeface="Arial" charset="0"/>
            </a:endParaRPr>
          </a:p>
        </p:txBody>
      </p:sp>
      <p:sp>
        <p:nvSpPr>
          <p:cNvPr id="30" name="Text Box 31"/>
          <p:cNvSpPr txBox="1">
            <a:spLocks noChangeArrowheads="1"/>
          </p:cNvSpPr>
          <p:nvPr/>
        </p:nvSpPr>
        <p:spPr bwMode="auto">
          <a:xfrm>
            <a:off x="6678131" y="3265117"/>
            <a:ext cx="6186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Juliana</a:t>
            </a:r>
            <a:endParaRPr lang="en-US" sz="1400" dirty="0">
              <a:solidFill>
                <a:srgbClr val="000000"/>
              </a:solidFill>
              <a:latin typeface="Arial" charset="0"/>
            </a:endParaRPr>
          </a:p>
        </p:txBody>
      </p:sp>
      <p:sp>
        <p:nvSpPr>
          <p:cNvPr id="31" name="Text Box 31"/>
          <p:cNvSpPr txBox="1">
            <a:spLocks noChangeArrowheads="1"/>
          </p:cNvSpPr>
          <p:nvPr/>
        </p:nvSpPr>
        <p:spPr bwMode="auto">
          <a:xfrm>
            <a:off x="7033731" y="4306517"/>
            <a:ext cx="117981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Widow’s peak</a:t>
            </a:r>
            <a:endParaRPr lang="en-US" sz="1400" dirty="0">
              <a:solidFill>
                <a:srgbClr val="000000"/>
              </a:solidFill>
              <a:latin typeface="Arial" charset="0"/>
            </a:endParaRPr>
          </a:p>
        </p:txBody>
      </p:sp>
      <p:sp>
        <p:nvSpPr>
          <p:cNvPr id="32" name="Text Box 31"/>
          <p:cNvSpPr txBox="1">
            <a:spLocks noChangeArrowheads="1"/>
          </p:cNvSpPr>
          <p:nvPr/>
        </p:nvSpPr>
        <p:spPr bwMode="auto">
          <a:xfrm>
            <a:off x="1132464" y="4314984"/>
            <a:ext cx="13721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Straight hairline</a:t>
            </a:r>
            <a:endParaRPr lang="en-US" sz="1400" dirty="0">
              <a:solidFill>
                <a:srgbClr val="000000"/>
              </a:solidFill>
              <a:latin typeface="Arial" charset="0"/>
            </a:endParaRPr>
          </a:p>
        </p:txBody>
      </p:sp>
      <p:sp>
        <p:nvSpPr>
          <p:cNvPr id="33" name="Text Box 31"/>
          <p:cNvSpPr txBox="1">
            <a:spLocks noChangeArrowheads="1"/>
          </p:cNvSpPr>
          <p:nvPr/>
        </p:nvSpPr>
        <p:spPr bwMode="auto">
          <a:xfrm>
            <a:off x="2927398" y="5678117"/>
            <a:ext cx="56859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Kristin</a:t>
            </a:r>
            <a:endParaRPr lang="en-US" sz="1400" dirty="0">
              <a:solidFill>
                <a:srgbClr val="000000"/>
              </a:solidFill>
              <a:latin typeface="Arial" charset="0"/>
            </a:endParaRPr>
          </a:p>
        </p:txBody>
      </p:sp>
      <p:sp>
        <p:nvSpPr>
          <p:cNvPr id="34" name="Text Box 31"/>
          <p:cNvSpPr txBox="1">
            <a:spLocks noChangeArrowheads="1"/>
          </p:cNvSpPr>
          <p:nvPr/>
        </p:nvSpPr>
        <p:spPr bwMode="auto">
          <a:xfrm>
            <a:off x="5983865" y="5686583"/>
            <a:ext cx="33908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Lori</a:t>
            </a:r>
            <a:endParaRPr lang="en-US" sz="1400" dirty="0">
              <a:solidFill>
                <a:srgbClr val="000000"/>
              </a:solidFill>
              <a:latin typeface="Arial" charset="0"/>
            </a:endParaRPr>
          </a:p>
        </p:txBody>
      </p:sp>
      <p:sp>
        <p:nvSpPr>
          <p:cNvPr id="35" name="Text Box 31"/>
          <p:cNvSpPr txBox="1">
            <a:spLocks noChangeArrowheads="1"/>
          </p:cNvSpPr>
          <p:nvPr/>
        </p:nvSpPr>
        <p:spPr bwMode="auto">
          <a:xfrm>
            <a:off x="4053464" y="996050"/>
            <a:ext cx="11836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spcBef>
                <a:spcPct val="0"/>
              </a:spcBef>
              <a:spcAft>
                <a:spcPct val="0"/>
              </a:spcAft>
            </a:pPr>
            <a:r>
              <a:rPr lang="en-US" sz="1400" dirty="0" smtClean="0">
                <a:solidFill>
                  <a:srgbClr val="0E50A5"/>
                </a:solidFill>
                <a:latin typeface="Arial" charset="0"/>
              </a:rPr>
              <a:t>1</a:t>
            </a:r>
            <a:r>
              <a:rPr lang="en-US" sz="1400" cap="small" dirty="0" smtClean="0">
                <a:solidFill>
                  <a:srgbClr val="0E50A5"/>
                </a:solidFill>
                <a:latin typeface="Arial" charset="0"/>
              </a:rPr>
              <a:t>st</a:t>
            </a:r>
            <a:br>
              <a:rPr lang="en-US" sz="1400" cap="small" dirty="0" smtClean="0">
                <a:solidFill>
                  <a:srgbClr val="0E50A5"/>
                </a:solidFill>
                <a:latin typeface="Arial" charset="0"/>
              </a:rPr>
            </a:br>
            <a:r>
              <a:rPr lang="en-US" sz="1400" dirty="0" smtClean="0">
                <a:solidFill>
                  <a:srgbClr val="0E50A5"/>
                </a:solidFill>
                <a:latin typeface="Arial" charset="0"/>
              </a:rPr>
              <a:t>GENERATION</a:t>
            </a:r>
            <a:endParaRPr lang="en-US" sz="1400" dirty="0">
              <a:solidFill>
                <a:srgbClr val="0E50A5"/>
              </a:solidFill>
              <a:latin typeface="Arial" charset="0"/>
            </a:endParaRPr>
          </a:p>
        </p:txBody>
      </p:sp>
      <p:sp>
        <p:nvSpPr>
          <p:cNvPr id="36" name="Text Box 31"/>
          <p:cNvSpPr txBox="1">
            <a:spLocks noChangeArrowheads="1"/>
          </p:cNvSpPr>
          <p:nvPr/>
        </p:nvSpPr>
        <p:spPr bwMode="auto">
          <a:xfrm>
            <a:off x="4078864" y="2232183"/>
            <a:ext cx="11836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spcBef>
                <a:spcPct val="0"/>
              </a:spcBef>
              <a:spcAft>
                <a:spcPct val="0"/>
              </a:spcAft>
            </a:pPr>
            <a:r>
              <a:rPr lang="en-US" sz="1400" dirty="0" smtClean="0">
                <a:solidFill>
                  <a:srgbClr val="1151AA"/>
                </a:solidFill>
                <a:latin typeface="Arial" charset="0"/>
              </a:rPr>
              <a:t>2</a:t>
            </a:r>
            <a:r>
              <a:rPr lang="en-US" sz="1400" cap="small" dirty="0" smtClean="0">
                <a:solidFill>
                  <a:srgbClr val="1151AA"/>
                </a:solidFill>
                <a:latin typeface="Arial" charset="0"/>
              </a:rPr>
              <a:t>nd</a:t>
            </a:r>
            <a:br>
              <a:rPr lang="en-US" sz="1400" cap="small" dirty="0" smtClean="0">
                <a:solidFill>
                  <a:srgbClr val="1151AA"/>
                </a:solidFill>
                <a:latin typeface="Arial" charset="0"/>
              </a:rPr>
            </a:br>
            <a:r>
              <a:rPr lang="en-US" sz="1400" dirty="0" smtClean="0">
                <a:solidFill>
                  <a:srgbClr val="1151AA"/>
                </a:solidFill>
                <a:latin typeface="Arial" charset="0"/>
              </a:rPr>
              <a:t>GENERATION</a:t>
            </a:r>
            <a:endParaRPr lang="en-US" sz="1400" dirty="0">
              <a:solidFill>
                <a:srgbClr val="1151AA"/>
              </a:solidFill>
              <a:latin typeface="Arial" charset="0"/>
            </a:endParaRPr>
          </a:p>
        </p:txBody>
      </p:sp>
      <p:sp>
        <p:nvSpPr>
          <p:cNvPr id="37" name="Text Box 31"/>
          <p:cNvSpPr txBox="1">
            <a:spLocks noChangeArrowheads="1"/>
          </p:cNvSpPr>
          <p:nvPr/>
        </p:nvSpPr>
        <p:spPr bwMode="auto">
          <a:xfrm>
            <a:off x="4053466" y="4340382"/>
            <a:ext cx="11836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spcBef>
                <a:spcPct val="0"/>
              </a:spcBef>
              <a:spcAft>
                <a:spcPct val="0"/>
              </a:spcAft>
            </a:pPr>
            <a:r>
              <a:rPr lang="en-US" sz="1400" dirty="0" smtClean="0">
                <a:solidFill>
                  <a:srgbClr val="1151AA"/>
                </a:solidFill>
                <a:latin typeface="Arial" charset="0"/>
              </a:rPr>
              <a:t>3</a:t>
            </a:r>
            <a:r>
              <a:rPr lang="en-US" sz="1400" cap="small" dirty="0" smtClean="0">
                <a:solidFill>
                  <a:srgbClr val="1151AA"/>
                </a:solidFill>
                <a:latin typeface="Arial" charset="0"/>
              </a:rPr>
              <a:t>rd</a:t>
            </a:r>
            <a:br>
              <a:rPr lang="en-US" sz="1400" cap="small" dirty="0" smtClean="0">
                <a:solidFill>
                  <a:srgbClr val="1151AA"/>
                </a:solidFill>
                <a:latin typeface="Arial" charset="0"/>
              </a:rPr>
            </a:br>
            <a:r>
              <a:rPr lang="en-US" sz="1400" dirty="0" smtClean="0">
                <a:solidFill>
                  <a:srgbClr val="1151AA"/>
                </a:solidFill>
                <a:latin typeface="Arial" charset="0"/>
              </a:rPr>
              <a:t>GENERATION</a:t>
            </a:r>
            <a:endParaRPr lang="en-US" sz="1400" dirty="0">
              <a:solidFill>
                <a:srgbClr val="1151AA"/>
              </a:solidFill>
              <a:latin typeface="Arial" charset="0"/>
            </a:endParaRPr>
          </a:p>
        </p:txBody>
      </p:sp>
    </p:spTree>
    <p:extLst>
      <p:ext uri="{BB962C8B-B14F-4D97-AF65-F5344CB8AC3E}">
        <p14:creationId xmlns:p14="http://schemas.microsoft.com/office/powerpoint/2010/main" val="34096588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 name="Picture 9215" descr="09_08Pedigree_3-U.jpg"/>
          <p:cNvPicPr>
            <a:picLocks noChangeAspect="1"/>
          </p:cNvPicPr>
          <p:nvPr/>
        </p:nvPicPr>
        <p:blipFill rotWithShape="1">
          <a:blip r:embed="rId3" cstate="email">
            <a:extLst>
              <a:ext uri="{28A0092B-C50C-407E-A947-70E740481C1C}">
                <a14:useLocalDpi xmlns:a14="http://schemas.microsoft.com/office/drawing/2010/main" val="0"/>
              </a:ext>
            </a:extLst>
          </a:blip>
          <a:srcRect b="2289"/>
          <a:stretch/>
        </p:blipFill>
        <p:spPr>
          <a:xfrm>
            <a:off x="298704" y="137160"/>
            <a:ext cx="8546592" cy="6432973"/>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9.8-3</a:t>
            </a:r>
            <a:endParaRPr lang="en-US" sz="1200" dirty="0">
              <a:latin typeface="Arial" charset="0"/>
            </a:endParaRPr>
          </a:p>
        </p:txBody>
      </p:sp>
      <p:sp>
        <p:nvSpPr>
          <p:cNvPr id="7" name="Text Box 31"/>
          <p:cNvSpPr txBox="1">
            <a:spLocks noChangeArrowheads="1"/>
          </p:cNvSpPr>
          <p:nvPr/>
        </p:nvSpPr>
        <p:spPr bwMode="auto">
          <a:xfrm>
            <a:off x="3714799" y="3222787"/>
            <a:ext cx="2021625" cy="77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ct val="90000"/>
              </a:lnSpc>
              <a:spcBef>
                <a:spcPct val="0"/>
              </a:spcBef>
              <a:spcAft>
                <a:spcPct val="0"/>
              </a:spcAft>
            </a:pPr>
            <a:r>
              <a:rPr lang="en-US" sz="1400" dirty="0" smtClean="0">
                <a:solidFill>
                  <a:srgbClr val="000000"/>
                </a:solidFill>
                <a:latin typeface="Arial" charset="0"/>
              </a:rPr>
              <a:t>A parent with a widow’s</a:t>
            </a:r>
            <a:br>
              <a:rPr lang="en-US" sz="1400" dirty="0" smtClean="0">
                <a:solidFill>
                  <a:srgbClr val="000000"/>
                </a:solidFill>
                <a:latin typeface="Arial" charset="0"/>
              </a:rPr>
            </a:br>
            <a:r>
              <a:rPr lang="en-US" sz="1400" dirty="0" smtClean="0">
                <a:solidFill>
                  <a:srgbClr val="000000"/>
                </a:solidFill>
                <a:latin typeface="Arial" charset="0"/>
              </a:rPr>
              <a:t>peak who has a child</a:t>
            </a:r>
            <a:br>
              <a:rPr lang="en-US" sz="1400" dirty="0" smtClean="0">
                <a:solidFill>
                  <a:srgbClr val="000000"/>
                </a:solidFill>
                <a:latin typeface="Arial" charset="0"/>
              </a:rPr>
            </a:br>
            <a:r>
              <a:rPr lang="en-US" sz="1400" dirty="0" smtClean="0">
                <a:solidFill>
                  <a:srgbClr val="000000"/>
                </a:solidFill>
                <a:latin typeface="Arial" charset="0"/>
              </a:rPr>
              <a:t>with a straight hairline</a:t>
            </a:r>
            <a:br>
              <a:rPr lang="en-US" sz="1400" dirty="0" smtClean="0">
                <a:solidFill>
                  <a:srgbClr val="000000"/>
                </a:solidFill>
                <a:latin typeface="Arial" charset="0"/>
              </a:rPr>
            </a:br>
            <a:r>
              <a:rPr lang="en-US" sz="1400" dirty="0" smtClean="0">
                <a:solidFill>
                  <a:srgbClr val="000000"/>
                </a:solidFill>
                <a:latin typeface="Arial" charset="0"/>
              </a:rPr>
              <a:t>must be </a:t>
            </a:r>
            <a:r>
              <a:rPr lang="en-US" sz="1400" i="1" dirty="0" err="1" smtClean="0">
                <a:solidFill>
                  <a:srgbClr val="000000"/>
                </a:solidFill>
                <a:latin typeface="Arial" charset="0"/>
              </a:rPr>
              <a:t>Hh</a:t>
            </a:r>
            <a:r>
              <a:rPr lang="en-US" sz="1400" dirty="0" smtClean="0">
                <a:solidFill>
                  <a:srgbClr val="000000"/>
                </a:solidFill>
                <a:latin typeface="Arial" charset="0"/>
              </a:rPr>
              <a:t>.</a:t>
            </a:r>
            <a:endParaRPr lang="en-US" sz="1400" dirty="0">
              <a:solidFill>
                <a:srgbClr val="000000"/>
              </a:solidFill>
              <a:latin typeface="Arial" charset="0"/>
            </a:endParaRPr>
          </a:p>
        </p:txBody>
      </p:sp>
      <p:cxnSp>
        <p:nvCxnSpPr>
          <p:cNvPr id="8" name="Straight Connector 7"/>
          <p:cNvCxnSpPr/>
          <p:nvPr/>
        </p:nvCxnSpPr>
        <p:spPr bwMode="auto">
          <a:xfrm flipV="1">
            <a:off x="5757333" y="3187701"/>
            <a:ext cx="355600" cy="131232"/>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3310799" y="3199934"/>
            <a:ext cx="338334" cy="118999"/>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 Box 31"/>
          <p:cNvSpPr txBox="1">
            <a:spLocks noChangeArrowheads="1"/>
          </p:cNvSpPr>
          <p:nvPr/>
        </p:nvSpPr>
        <p:spPr bwMode="auto">
          <a:xfrm>
            <a:off x="1399164" y="1423617"/>
            <a:ext cx="1795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Al</a:t>
            </a:r>
            <a:endParaRPr lang="en-US" sz="1400" dirty="0">
              <a:solidFill>
                <a:srgbClr val="000000"/>
              </a:solidFill>
              <a:latin typeface="Arial" charset="0"/>
            </a:endParaRPr>
          </a:p>
        </p:txBody>
      </p:sp>
      <p:sp>
        <p:nvSpPr>
          <p:cNvPr id="11" name="Text Box 31"/>
          <p:cNvSpPr txBox="1">
            <a:spLocks noChangeArrowheads="1"/>
          </p:cNvSpPr>
          <p:nvPr/>
        </p:nvSpPr>
        <p:spPr bwMode="auto">
          <a:xfrm>
            <a:off x="2207730" y="1427851"/>
            <a:ext cx="398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Beth</a:t>
            </a:r>
            <a:endParaRPr lang="en-US" sz="1400" dirty="0">
              <a:solidFill>
                <a:srgbClr val="000000"/>
              </a:solidFill>
              <a:latin typeface="Arial" charset="0"/>
            </a:endParaRPr>
          </a:p>
        </p:txBody>
      </p:sp>
      <p:sp>
        <p:nvSpPr>
          <p:cNvPr id="12" name="Text Box 31"/>
          <p:cNvSpPr txBox="1">
            <a:spLocks noChangeArrowheads="1"/>
          </p:cNvSpPr>
          <p:nvPr/>
        </p:nvSpPr>
        <p:spPr bwMode="auto">
          <a:xfrm>
            <a:off x="3680933" y="5551119"/>
            <a:ext cx="2257028" cy="973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ct val="90000"/>
              </a:lnSpc>
              <a:spcBef>
                <a:spcPct val="0"/>
              </a:spcBef>
              <a:spcAft>
                <a:spcPct val="0"/>
              </a:spcAft>
            </a:pPr>
            <a:r>
              <a:rPr lang="en-US" sz="1400" dirty="0" smtClean="0">
                <a:solidFill>
                  <a:srgbClr val="000000"/>
                </a:solidFill>
                <a:latin typeface="Arial" charset="0"/>
              </a:rPr>
              <a:t>Kristin has a straight</a:t>
            </a:r>
            <a:br>
              <a:rPr lang="en-US" sz="1400" dirty="0" smtClean="0">
                <a:solidFill>
                  <a:srgbClr val="000000"/>
                </a:solidFill>
                <a:latin typeface="Arial" charset="0"/>
              </a:rPr>
            </a:br>
            <a:r>
              <a:rPr lang="en-US" sz="1400" dirty="0" smtClean="0">
                <a:solidFill>
                  <a:srgbClr val="000000"/>
                </a:solidFill>
                <a:latin typeface="Arial" charset="0"/>
              </a:rPr>
              <a:t>hairline but her parents</a:t>
            </a:r>
            <a:br>
              <a:rPr lang="en-US" sz="1400" dirty="0" smtClean="0">
                <a:solidFill>
                  <a:srgbClr val="000000"/>
                </a:solidFill>
                <a:latin typeface="Arial" charset="0"/>
              </a:rPr>
            </a:br>
            <a:r>
              <a:rPr lang="en-US" sz="1400" dirty="0" smtClean="0">
                <a:solidFill>
                  <a:srgbClr val="000000"/>
                </a:solidFill>
                <a:latin typeface="Arial" charset="0"/>
              </a:rPr>
              <a:t>do not, so straight hairline</a:t>
            </a:r>
          </a:p>
          <a:p>
            <a:pPr eaLnBrk="0" fontAlgn="base" hangingPunct="0">
              <a:lnSpc>
                <a:spcPct val="90000"/>
              </a:lnSpc>
              <a:spcBef>
                <a:spcPct val="0"/>
              </a:spcBef>
              <a:spcAft>
                <a:spcPct val="0"/>
              </a:spcAft>
            </a:pPr>
            <a:r>
              <a:rPr lang="en-US" sz="1400" dirty="0" smtClean="0">
                <a:solidFill>
                  <a:srgbClr val="000000"/>
                </a:solidFill>
                <a:latin typeface="Arial" charset="0"/>
              </a:rPr>
              <a:t>must be homozygous</a:t>
            </a:r>
            <a:br>
              <a:rPr lang="en-US" sz="1400" dirty="0" smtClean="0">
                <a:solidFill>
                  <a:srgbClr val="000000"/>
                </a:solidFill>
                <a:latin typeface="Arial" charset="0"/>
              </a:rPr>
            </a:br>
            <a:r>
              <a:rPr lang="en-US" sz="1400" dirty="0" smtClean="0">
                <a:solidFill>
                  <a:srgbClr val="000000"/>
                </a:solidFill>
                <a:latin typeface="Arial" charset="0"/>
              </a:rPr>
              <a:t>recessive (</a:t>
            </a:r>
            <a:r>
              <a:rPr lang="en-US" sz="1400" i="1" dirty="0" err="1" smtClean="0">
                <a:solidFill>
                  <a:srgbClr val="000000"/>
                </a:solidFill>
                <a:latin typeface="Arial" charset="0"/>
              </a:rPr>
              <a:t>hh</a:t>
            </a:r>
            <a:r>
              <a:rPr lang="en-US" sz="1400" dirty="0" smtClean="0">
                <a:solidFill>
                  <a:srgbClr val="000000"/>
                </a:solidFill>
                <a:latin typeface="Arial" charset="0"/>
              </a:rPr>
              <a:t>).</a:t>
            </a:r>
            <a:endParaRPr lang="en-US" sz="1400" dirty="0">
              <a:solidFill>
                <a:srgbClr val="000000"/>
              </a:solidFill>
              <a:latin typeface="Arial" charset="0"/>
            </a:endParaRPr>
          </a:p>
        </p:txBody>
      </p:sp>
      <p:sp>
        <p:nvSpPr>
          <p:cNvPr id="13" name="Text Box 31"/>
          <p:cNvSpPr txBox="1">
            <a:spLocks noChangeArrowheads="1"/>
          </p:cNvSpPr>
          <p:nvPr/>
        </p:nvSpPr>
        <p:spPr bwMode="auto">
          <a:xfrm>
            <a:off x="340831" y="3273583"/>
            <a:ext cx="57884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Evelyn</a:t>
            </a:r>
            <a:endParaRPr lang="en-US" sz="1400" dirty="0">
              <a:solidFill>
                <a:srgbClr val="000000"/>
              </a:solidFill>
              <a:latin typeface="Arial" charset="0"/>
            </a:endParaRPr>
          </a:p>
        </p:txBody>
      </p:sp>
      <p:sp>
        <p:nvSpPr>
          <p:cNvPr id="14" name="Text Box 31"/>
          <p:cNvSpPr txBox="1">
            <a:spLocks noChangeArrowheads="1"/>
          </p:cNvSpPr>
          <p:nvPr/>
        </p:nvSpPr>
        <p:spPr bwMode="auto">
          <a:xfrm>
            <a:off x="1212896" y="3273584"/>
            <a:ext cx="4889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Frank</a:t>
            </a:r>
            <a:endParaRPr lang="en-US" sz="1400" dirty="0">
              <a:solidFill>
                <a:srgbClr val="000000"/>
              </a:solidFill>
              <a:latin typeface="Arial" charset="0"/>
            </a:endParaRPr>
          </a:p>
        </p:txBody>
      </p:sp>
      <p:sp>
        <p:nvSpPr>
          <p:cNvPr id="15" name="Text Box 31"/>
          <p:cNvSpPr txBox="1">
            <a:spLocks noChangeArrowheads="1"/>
          </p:cNvSpPr>
          <p:nvPr/>
        </p:nvSpPr>
        <p:spPr bwMode="auto">
          <a:xfrm>
            <a:off x="2207731" y="3277817"/>
            <a:ext cx="40921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Gary</a:t>
            </a:r>
            <a:endParaRPr lang="en-US" sz="1400" dirty="0">
              <a:solidFill>
                <a:srgbClr val="000000"/>
              </a:solidFill>
              <a:latin typeface="Arial" charset="0"/>
            </a:endParaRPr>
          </a:p>
        </p:txBody>
      </p:sp>
      <p:sp>
        <p:nvSpPr>
          <p:cNvPr id="16" name="Text Box 31"/>
          <p:cNvSpPr txBox="1">
            <a:spLocks noChangeArrowheads="1"/>
          </p:cNvSpPr>
          <p:nvPr/>
        </p:nvSpPr>
        <p:spPr bwMode="auto">
          <a:xfrm>
            <a:off x="2897764" y="3269350"/>
            <a:ext cx="5088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Henry</a:t>
            </a:r>
            <a:endParaRPr lang="en-US" sz="1400" dirty="0">
              <a:solidFill>
                <a:srgbClr val="000000"/>
              </a:solidFill>
              <a:latin typeface="Arial" charset="0"/>
            </a:endParaRPr>
          </a:p>
        </p:txBody>
      </p:sp>
      <p:sp>
        <p:nvSpPr>
          <p:cNvPr id="17" name="Text Box 31"/>
          <p:cNvSpPr txBox="1">
            <a:spLocks noChangeArrowheads="1"/>
          </p:cNvSpPr>
          <p:nvPr/>
        </p:nvSpPr>
        <p:spPr bwMode="auto">
          <a:xfrm>
            <a:off x="3223731" y="149384"/>
            <a:ext cx="61873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Female</a:t>
            </a:r>
            <a:endParaRPr lang="en-US" sz="1400" dirty="0">
              <a:solidFill>
                <a:srgbClr val="000000"/>
              </a:solidFill>
              <a:latin typeface="Arial" charset="0"/>
            </a:endParaRPr>
          </a:p>
        </p:txBody>
      </p:sp>
      <p:sp>
        <p:nvSpPr>
          <p:cNvPr id="18" name="Text Box 31"/>
          <p:cNvSpPr txBox="1">
            <a:spLocks noChangeArrowheads="1"/>
          </p:cNvSpPr>
          <p:nvPr/>
        </p:nvSpPr>
        <p:spPr bwMode="auto">
          <a:xfrm>
            <a:off x="3956096" y="140916"/>
            <a:ext cx="3991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Male</a:t>
            </a:r>
            <a:endParaRPr lang="en-US" sz="1400" dirty="0">
              <a:solidFill>
                <a:srgbClr val="000000"/>
              </a:solidFill>
              <a:latin typeface="Arial" charset="0"/>
            </a:endParaRPr>
          </a:p>
        </p:txBody>
      </p:sp>
      <p:sp>
        <p:nvSpPr>
          <p:cNvPr id="20" name="Text Box 31"/>
          <p:cNvSpPr txBox="1">
            <a:spLocks noChangeArrowheads="1"/>
          </p:cNvSpPr>
          <p:nvPr/>
        </p:nvSpPr>
        <p:spPr bwMode="auto">
          <a:xfrm>
            <a:off x="4392131" y="344118"/>
            <a:ext cx="22570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Widow’s peak hairline trait</a:t>
            </a:r>
            <a:endParaRPr lang="en-US" sz="1400" dirty="0">
              <a:solidFill>
                <a:srgbClr val="000000"/>
              </a:solidFill>
              <a:latin typeface="Arial" charset="0"/>
            </a:endParaRPr>
          </a:p>
        </p:txBody>
      </p:sp>
      <p:sp>
        <p:nvSpPr>
          <p:cNvPr id="21" name="Text Box 31"/>
          <p:cNvSpPr txBox="1">
            <a:spLocks noChangeArrowheads="1"/>
          </p:cNvSpPr>
          <p:nvPr/>
        </p:nvSpPr>
        <p:spPr bwMode="auto">
          <a:xfrm>
            <a:off x="4392131" y="564250"/>
            <a:ext cx="17568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Straight hairline trait</a:t>
            </a:r>
            <a:endParaRPr lang="en-US" sz="1400" dirty="0">
              <a:solidFill>
                <a:srgbClr val="000000"/>
              </a:solidFill>
              <a:latin typeface="Arial" charset="0"/>
            </a:endParaRPr>
          </a:p>
        </p:txBody>
      </p:sp>
      <p:sp>
        <p:nvSpPr>
          <p:cNvPr id="22" name="Text Box 31"/>
          <p:cNvSpPr txBox="1">
            <a:spLocks noChangeArrowheads="1"/>
          </p:cNvSpPr>
          <p:nvPr/>
        </p:nvSpPr>
        <p:spPr bwMode="auto">
          <a:xfrm>
            <a:off x="6864398" y="344118"/>
            <a:ext cx="194711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i="1" dirty="0" smtClean="0">
                <a:solidFill>
                  <a:srgbClr val="000000"/>
                </a:solidFill>
                <a:latin typeface="Arial" charset="0"/>
              </a:rPr>
              <a:t>H</a:t>
            </a:r>
            <a:r>
              <a:rPr lang="en-US" sz="1400" dirty="0" smtClean="0">
                <a:solidFill>
                  <a:srgbClr val="000000"/>
                </a:solidFill>
                <a:latin typeface="Arial" charset="0"/>
              </a:rPr>
              <a:t>:  widow’s peak allele</a:t>
            </a:r>
            <a:endParaRPr lang="en-US" sz="1400" dirty="0">
              <a:solidFill>
                <a:srgbClr val="000000"/>
              </a:solidFill>
              <a:latin typeface="Arial" charset="0"/>
            </a:endParaRPr>
          </a:p>
        </p:txBody>
      </p:sp>
      <p:sp>
        <p:nvSpPr>
          <p:cNvPr id="23" name="Text Box 31"/>
          <p:cNvSpPr txBox="1">
            <a:spLocks noChangeArrowheads="1"/>
          </p:cNvSpPr>
          <p:nvPr/>
        </p:nvSpPr>
        <p:spPr bwMode="auto">
          <a:xfrm>
            <a:off x="6855931" y="572718"/>
            <a:ext cx="142664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i="1" dirty="0">
                <a:solidFill>
                  <a:srgbClr val="000000"/>
                </a:solidFill>
                <a:latin typeface="Arial" charset="0"/>
              </a:rPr>
              <a:t>h</a:t>
            </a:r>
            <a:r>
              <a:rPr lang="en-US" sz="1400" dirty="0" smtClean="0">
                <a:solidFill>
                  <a:srgbClr val="000000"/>
                </a:solidFill>
                <a:latin typeface="Arial" charset="0"/>
              </a:rPr>
              <a:t>:  straight allele</a:t>
            </a:r>
            <a:endParaRPr lang="en-US" sz="1400" dirty="0">
              <a:solidFill>
                <a:srgbClr val="000000"/>
              </a:solidFill>
              <a:latin typeface="Arial" charset="0"/>
            </a:endParaRPr>
          </a:p>
        </p:txBody>
      </p:sp>
      <p:sp>
        <p:nvSpPr>
          <p:cNvPr id="24" name="Text Box 31"/>
          <p:cNvSpPr txBox="1">
            <a:spLocks noChangeArrowheads="1"/>
          </p:cNvSpPr>
          <p:nvPr/>
        </p:nvSpPr>
        <p:spPr bwMode="auto">
          <a:xfrm>
            <a:off x="2681864" y="140918"/>
            <a:ext cx="3718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E45136"/>
                </a:solidFill>
                <a:latin typeface="Arial" charset="0"/>
              </a:rPr>
              <a:t>KEY</a:t>
            </a:r>
            <a:endParaRPr lang="en-US" sz="1400" dirty="0">
              <a:solidFill>
                <a:srgbClr val="E45136"/>
              </a:solidFill>
              <a:latin typeface="Arial" charset="0"/>
            </a:endParaRPr>
          </a:p>
        </p:txBody>
      </p:sp>
      <p:sp>
        <p:nvSpPr>
          <p:cNvPr id="25" name="Text Box 31"/>
          <p:cNvSpPr txBox="1">
            <a:spLocks noChangeArrowheads="1"/>
          </p:cNvSpPr>
          <p:nvPr/>
        </p:nvSpPr>
        <p:spPr bwMode="auto">
          <a:xfrm>
            <a:off x="5848398" y="1427851"/>
            <a:ext cx="6586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Charles</a:t>
            </a:r>
            <a:endParaRPr lang="en-US" sz="1400" dirty="0">
              <a:solidFill>
                <a:srgbClr val="000000"/>
              </a:solidFill>
              <a:latin typeface="Arial" charset="0"/>
            </a:endParaRPr>
          </a:p>
        </p:txBody>
      </p:sp>
      <p:sp>
        <p:nvSpPr>
          <p:cNvPr id="26" name="Text Box 31"/>
          <p:cNvSpPr txBox="1">
            <a:spLocks noChangeArrowheads="1"/>
          </p:cNvSpPr>
          <p:nvPr/>
        </p:nvSpPr>
        <p:spPr bwMode="auto">
          <a:xfrm>
            <a:off x="6805131" y="1427850"/>
            <a:ext cx="6027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Debbie</a:t>
            </a:r>
            <a:endParaRPr lang="en-US" sz="1400" dirty="0">
              <a:solidFill>
                <a:srgbClr val="000000"/>
              </a:solidFill>
              <a:latin typeface="Arial" charset="0"/>
            </a:endParaRPr>
          </a:p>
        </p:txBody>
      </p:sp>
      <p:sp>
        <p:nvSpPr>
          <p:cNvPr id="28" name="Text Box 31"/>
          <p:cNvSpPr txBox="1">
            <a:spLocks noChangeArrowheads="1"/>
          </p:cNvSpPr>
          <p:nvPr/>
        </p:nvSpPr>
        <p:spPr bwMode="auto">
          <a:xfrm>
            <a:off x="5992331" y="3273583"/>
            <a:ext cx="5089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Isabel</a:t>
            </a:r>
            <a:endParaRPr lang="en-US" sz="1400" dirty="0">
              <a:solidFill>
                <a:srgbClr val="000000"/>
              </a:solidFill>
              <a:latin typeface="Arial" charset="0"/>
            </a:endParaRPr>
          </a:p>
        </p:txBody>
      </p:sp>
      <p:sp>
        <p:nvSpPr>
          <p:cNvPr id="29" name="Text Box 31"/>
          <p:cNvSpPr txBox="1">
            <a:spLocks noChangeArrowheads="1"/>
          </p:cNvSpPr>
          <p:nvPr/>
        </p:nvSpPr>
        <p:spPr bwMode="auto">
          <a:xfrm>
            <a:off x="6678131" y="3265117"/>
            <a:ext cx="6186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Juliana</a:t>
            </a:r>
            <a:endParaRPr lang="en-US" sz="1400" dirty="0">
              <a:solidFill>
                <a:srgbClr val="000000"/>
              </a:solidFill>
              <a:latin typeface="Arial" charset="0"/>
            </a:endParaRPr>
          </a:p>
        </p:txBody>
      </p:sp>
      <p:sp>
        <p:nvSpPr>
          <p:cNvPr id="30" name="Text Box 31"/>
          <p:cNvSpPr txBox="1">
            <a:spLocks noChangeArrowheads="1"/>
          </p:cNvSpPr>
          <p:nvPr/>
        </p:nvSpPr>
        <p:spPr bwMode="auto">
          <a:xfrm>
            <a:off x="7033731" y="4306517"/>
            <a:ext cx="117981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Widow’s peak</a:t>
            </a:r>
            <a:endParaRPr lang="en-US" sz="1400" dirty="0">
              <a:solidFill>
                <a:srgbClr val="000000"/>
              </a:solidFill>
              <a:latin typeface="Arial" charset="0"/>
            </a:endParaRPr>
          </a:p>
        </p:txBody>
      </p:sp>
      <p:sp>
        <p:nvSpPr>
          <p:cNvPr id="31" name="Text Box 31"/>
          <p:cNvSpPr txBox="1">
            <a:spLocks noChangeArrowheads="1"/>
          </p:cNvSpPr>
          <p:nvPr/>
        </p:nvSpPr>
        <p:spPr bwMode="auto">
          <a:xfrm>
            <a:off x="1132464" y="4314984"/>
            <a:ext cx="13721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Straight hairline</a:t>
            </a:r>
            <a:endParaRPr lang="en-US" sz="1400" dirty="0">
              <a:solidFill>
                <a:srgbClr val="000000"/>
              </a:solidFill>
              <a:latin typeface="Arial" charset="0"/>
            </a:endParaRPr>
          </a:p>
        </p:txBody>
      </p:sp>
      <p:sp>
        <p:nvSpPr>
          <p:cNvPr id="32" name="Text Box 31"/>
          <p:cNvSpPr txBox="1">
            <a:spLocks noChangeArrowheads="1"/>
          </p:cNvSpPr>
          <p:nvPr/>
        </p:nvSpPr>
        <p:spPr bwMode="auto">
          <a:xfrm>
            <a:off x="2927398" y="5678117"/>
            <a:ext cx="56859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Kristin</a:t>
            </a:r>
            <a:endParaRPr lang="en-US" sz="1400" dirty="0">
              <a:solidFill>
                <a:srgbClr val="000000"/>
              </a:solidFill>
              <a:latin typeface="Arial" charset="0"/>
            </a:endParaRPr>
          </a:p>
        </p:txBody>
      </p:sp>
      <p:sp>
        <p:nvSpPr>
          <p:cNvPr id="33" name="Text Box 31"/>
          <p:cNvSpPr txBox="1">
            <a:spLocks noChangeArrowheads="1"/>
          </p:cNvSpPr>
          <p:nvPr/>
        </p:nvSpPr>
        <p:spPr bwMode="auto">
          <a:xfrm>
            <a:off x="5983865" y="5686583"/>
            <a:ext cx="33908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Lori</a:t>
            </a:r>
            <a:endParaRPr lang="en-US" sz="1400" dirty="0">
              <a:solidFill>
                <a:srgbClr val="000000"/>
              </a:solidFill>
              <a:latin typeface="Arial" charset="0"/>
            </a:endParaRPr>
          </a:p>
        </p:txBody>
      </p:sp>
      <p:sp>
        <p:nvSpPr>
          <p:cNvPr id="34" name="Text Box 31"/>
          <p:cNvSpPr txBox="1">
            <a:spLocks noChangeArrowheads="1"/>
          </p:cNvSpPr>
          <p:nvPr/>
        </p:nvSpPr>
        <p:spPr bwMode="auto">
          <a:xfrm>
            <a:off x="4053464" y="996050"/>
            <a:ext cx="11836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spcBef>
                <a:spcPct val="0"/>
              </a:spcBef>
              <a:spcAft>
                <a:spcPct val="0"/>
              </a:spcAft>
            </a:pPr>
            <a:r>
              <a:rPr lang="en-US" sz="1400" dirty="0" smtClean="0">
                <a:solidFill>
                  <a:srgbClr val="0E50A5"/>
                </a:solidFill>
                <a:latin typeface="Arial" charset="0"/>
              </a:rPr>
              <a:t>1</a:t>
            </a:r>
            <a:r>
              <a:rPr lang="en-US" sz="1400" cap="small" dirty="0" smtClean="0">
                <a:solidFill>
                  <a:srgbClr val="0E50A5"/>
                </a:solidFill>
                <a:latin typeface="Arial" charset="0"/>
              </a:rPr>
              <a:t>st</a:t>
            </a:r>
            <a:br>
              <a:rPr lang="en-US" sz="1400" cap="small" dirty="0" smtClean="0">
                <a:solidFill>
                  <a:srgbClr val="0E50A5"/>
                </a:solidFill>
                <a:latin typeface="Arial" charset="0"/>
              </a:rPr>
            </a:br>
            <a:r>
              <a:rPr lang="en-US" sz="1400" dirty="0" smtClean="0">
                <a:solidFill>
                  <a:srgbClr val="0E50A5"/>
                </a:solidFill>
                <a:latin typeface="Arial" charset="0"/>
              </a:rPr>
              <a:t>GENERATION</a:t>
            </a:r>
            <a:endParaRPr lang="en-US" sz="1400" dirty="0">
              <a:solidFill>
                <a:srgbClr val="0E50A5"/>
              </a:solidFill>
              <a:latin typeface="Arial" charset="0"/>
            </a:endParaRPr>
          </a:p>
        </p:txBody>
      </p:sp>
      <p:sp>
        <p:nvSpPr>
          <p:cNvPr id="35" name="Text Box 31"/>
          <p:cNvSpPr txBox="1">
            <a:spLocks noChangeArrowheads="1"/>
          </p:cNvSpPr>
          <p:nvPr/>
        </p:nvSpPr>
        <p:spPr bwMode="auto">
          <a:xfrm>
            <a:off x="4078864" y="2232183"/>
            <a:ext cx="11836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spcBef>
                <a:spcPct val="0"/>
              </a:spcBef>
              <a:spcAft>
                <a:spcPct val="0"/>
              </a:spcAft>
            </a:pPr>
            <a:r>
              <a:rPr lang="en-US" sz="1400" dirty="0" smtClean="0">
                <a:solidFill>
                  <a:srgbClr val="1151AA"/>
                </a:solidFill>
                <a:latin typeface="Arial" charset="0"/>
              </a:rPr>
              <a:t>2</a:t>
            </a:r>
            <a:r>
              <a:rPr lang="en-US" sz="1400" cap="small" dirty="0" smtClean="0">
                <a:solidFill>
                  <a:srgbClr val="1151AA"/>
                </a:solidFill>
                <a:latin typeface="Arial" charset="0"/>
              </a:rPr>
              <a:t>nd</a:t>
            </a:r>
            <a:br>
              <a:rPr lang="en-US" sz="1400" cap="small" dirty="0" smtClean="0">
                <a:solidFill>
                  <a:srgbClr val="1151AA"/>
                </a:solidFill>
                <a:latin typeface="Arial" charset="0"/>
              </a:rPr>
            </a:br>
            <a:r>
              <a:rPr lang="en-US" sz="1400" dirty="0" smtClean="0">
                <a:solidFill>
                  <a:srgbClr val="1151AA"/>
                </a:solidFill>
                <a:latin typeface="Arial" charset="0"/>
              </a:rPr>
              <a:t>GENERATION</a:t>
            </a:r>
            <a:endParaRPr lang="en-US" sz="1400" dirty="0">
              <a:solidFill>
                <a:srgbClr val="1151AA"/>
              </a:solidFill>
              <a:latin typeface="Arial" charset="0"/>
            </a:endParaRPr>
          </a:p>
        </p:txBody>
      </p:sp>
      <p:sp>
        <p:nvSpPr>
          <p:cNvPr id="36" name="Text Box 31"/>
          <p:cNvSpPr txBox="1">
            <a:spLocks noChangeArrowheads="1"/>
          </p:cNvSpPr>
          <p:nvPr/>
        </p:nvSpPr>
        <p:spPr bwMode="auto">
          <a:xfrm>
            <a:off x="4053466" y="4340382"/>
            <a:ext cx="11836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spcBef>
                <a:spcPct val="0"/>
              </a:spcBef>
              <a:spcAft>
                <a:spcPct val="0"/>
              </a:spcAft>
            </a:pPr>
            <a:r>
              <a:rPr lang="en-US" sz="1400" dirty="0" smtClean="0">
                <a:solidFill>
                  <a:srgbClr val="1151AA"/>
                </a:solidFill>
                <a:latin typeface="Arial" charset="0"/>
              </a:rPr>
              <a:t>3</a:t>
            </a:r>
            <a:r>
              <a:rPr lang="en-US" sz="1400" cap="small" dirty="0" smtClean="0">
                <a:solidFill>
                  <a:srgbClr val="1151AA"/>
                </a:solidFill>
                <a:latin typeface="Arial" charset="0"/>
              </a:rPr>
              <a:t>rd</a:t>
            </a:r>
            <a:br>
              <a:rPr lang="en-US" sz="1400" cap="small" dirty="0" smtClean="0">
                <a:solidFill>
                  <a:srgbClr val="1151AA"/>
                </a:solidFill>
                <a:latin typeface="Arial" charset="0"/>
              </a:rPr>
            </a:br>
            <a:r>
              <a:rPr lang="en-US" sz="1400" dirty="0" smtClean="0">
                <a:solidFill>
                  <a:srgbClr val="1151AA"/>
                </a:solidFill>
                <a:latin typeface="Arial" charset="0"/>
              </a:rPr>
              <a:t>GENERATION</a:t>
            </a:r>
            <a:endParaRPr lang="en-US" sz="1400" dirty="0">
              <a:solidFill>
                <a:srgbClr val="1151AA"/>
              </a:solidFill>
              <a:latin typeface="Arial" charset="0"/>
            </a:endParaRPr>
          </a:p>
        </p:txBody>
      </p:sp>
      <p:cxnSp>
        <p:nvCxnSpPr>
          <p:cNvPr id="37" name="Straight Connector 36"/>
          <p:cNvCxnSpPr/>
          <p:nvPr/>
        </p:nvCxnSpPr>
        <p:spPr bwMode="auto">
          <a:xfrm>
            <a:off x="3355383" y="5533625"/>
            <a:ext cx="296000" cy="110533"/>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ext Box 31"/>
          <p:cNvSpPr txBox="1">
            <a:spLocks noChangeArrowheads="1"/>
          </p:cNvSpPr>
          <p:nvPr/>
        </p:nvSpPr>
        <p:spPr bwMode="auto">
          <a:xfrm>
            <a:off x="1335665" y="1639517"/>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0" name="Text Box 31"/>
          <p:cNvSpPr txBox="1">
            <a:spLocks noChangeArrowheads="1"/>
          </p:cNvSpPr>
          <p:nvPr/>
        </p:nvSpPr>
        <p:spPr bwMode="auto">
          <a:xfrm>
            <a:off x="2258533" y="1639516"/>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1" name="Text Box 31"/>
          <p:cNvSpPr txBox="1">
            <a:spLocks noChangeArrowheads="1"/>
          </p:cNvSpPr>
          <p:nvPr/>
        </p:nvSpPr>
        <p:spPr bwMode="auto">
          <a:xfrm>
            <a:off x="6957535" y="1631049"/>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2" name="Text Box 31"/>
          <p:cNvSpPr txBox="1">
            <a:spLocks noChangeArrowheads="1"/>
          </p:cNvSpPr>
          <p:nvPr/>
        </p:nvSpPr>
        <p:spPr bwMode="auto">
          <a:xfrm>
            <a:off x="6093934" y="3493716"/>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4" name="Text Box 31"/>
          <p:cNvSpPr txBox="1">
            <a:spLocks noChangeArrowheads="1"/>
          </p:cNvSpPr>
          <p:nvPr/>
        </p:nvSpPr>
        <p:spPr bwMode="auto">
          <a:xfrm>
            <a:off x="3012066" y="3502183"/>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5" name="Text Box 31"/>
          <p:cNvSpPr txBox="1">
            <a:spLocks noChangeArrowheads="1"/>
          </p:cNvSpPr>
          <p:nvPr/>
        </p:nvSpPr>
        <p:spPr bwMode="auto">
          <a:xfrm>
            <a:off x="1318734" y="3502183"/>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6" name="Text Box 31"/>
          <p:cNvSpPr txBox="1">
            <a:spLocks noChangeArrowheads="1"/>
          </p:cNvSpPr>
          <p:nvPr/>
        </p:nvSpPr>
        <p:spPr bwMode="auto">
          <a:xfrm>
            <a:off x="2275468" y="3502183"/>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7" name="Text Box 31"/>
          <p:cNvSpPr txBox="1">
            <a:spLocks noChangeArrowheads="1"/>
          </p:cNvSpPr>
          <p:nvPr/>
        </p:nvSpPr>
        <p:spPr bwMode="auto">
          <a:xfrm>
            <a:off x="3071335" y="5915184"/>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8" name="Text Box 31"/>
          <p:cNvSpPr txBox="1">
            <a:spLocks noChangeArrowheads="1"/>
          </p:cNvSpPr>
          <p:nvPr/>
        </p:nvSpPr>
        <p:spPr bwMode="auto">
          <a:xfrm>
            <a:off x="6855935" y="3502182"/>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9" name="Text Box 31"/>
          <p:cNvSpPr txBox="1">
            <a:spLocks noChangeArrowheads="1"/>
          </p:cNvSpPr>
          <p:nvPr/>
        </p:nvSpPr>
        <p:spPr bwMode="auto">
          <a:xfrm>
            <a:off x="6051602" y="1639516"/>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Tree>
    <p:extLst>
      <p:ext uri="{BB962C8B-B14F-4D97-AF65-F5344CB8AC3E}">
        <p14:creationId xmlns:p14="http://schemas.microsoft.com/office/powerpoint/2010/main" val="2939151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09_08Pedigree_4-U.jpg"/>
          <p:cNvPicPr>
            <a:picLocks noChangeAspect="1"/>
          </p:cNvPicPr>
          <p:nvPr/>
        </p:nvPicPr>
        <p:blipFill rotWithShape="1">
          <a:blip r:embed="rId3" cstate="email">
            <a:extLst>
              <a:ext uri="{28A0092B-C50C-407E-A947-70E740481C1C}">
                <a14:useLocalDpi xmlns:a14="http://schemas.microsoft.com/office/drawing/2010/main" val="0"/>
              </a:ext>
            </a:extLst>
          </a:blip>
          <a:srcRect b="2032"/>
          <a:stretch/>
        </p:blipFill>
        <p:spPr>
          <a:xfrm>
            <a:off x="298704" y="137160"/>
            <a:ext cx="8546592" cy="6449907"/>
          </a:xfrm>
          <a:prstGeom prst="rect">
            <a:avLst/>
          </a:prstGeom>
        </p:spPr>
      </p:pic>
      <p:sp>
        <p:nvSpPr>
          <p:cNvPr id="9217" name="Rectangle 3"/>
          <p:cNvSpPr>
            <a:spLocks noGrp="1" noChangeArrowheads="1"/>
          </p:cNvSpPr>
          <p:nvPr>
            <p:ph type="ctrTitle"/>
          </p:nvPr>
        </p:nvSpPr>
        <p:spPr bwMode="auto">
          <a:xfrm>
            <a:off x="20638" y="0"/>
            <a:ext cx="5648325"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sz="1200" dirty="0">
                <a:latin typeface="Arial" charset="0"/>
              </a:rPr>
              <a:t>Figure </a:t>
            </a:r>
            <a:r>
              <a:rPr lang="en-US" sz="1200" dirty="0" smtClean="0">
                <a:latin typeface="Arial" charset="0"/>
              </a:rPr>
              <a:t>9.8-4</a:t>
            </a:r>
            <a:endParaRPr lang="en-US" sz="1200" dirty="0">
              <a:latin typeface="Arial" charset="0"/>
            </a:endParaRPr>
          </a:p>
        </p:txBody>
      </p:sp>
      <p:cxnSp>
        <p:nvCxnSpPr>
          <p:cNvPr id="9" name="Straight Connector 8"/>
          <p:cNvCxnSpPr/>
          <p:nvPr/>
        </p:nvCxnSpPr>
        <p:spPr bwMode="auto">
          <a:xfrm flipH="1" flipV="1">
            <a:off x="5711892" y="5412450"/>
            <a:ext cx="271265" cy="92667"/>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 Box 31"/>
          <p:cNvSpPr txBox="1">
            <a:spLocks noChangeArrowheads="1"/>
          </p:cNvSpPr>
          <p:nvPr/>
        </p:nvSpPr>
        <p:spPr bwMode="auto">
          <a:xfrm>
            <a:off x="1399164" y="1423617"/>
            <a:ext cx="1795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Al</a:t>
            </a:r>
            <a:endParaRPr lang="en-US" sz="1400" dirty="0">
              <a:solidFill>
                <a:srgbClr val="000000"/>
              </a:solidFill>
              <a:latin typeface="Arial" charset="0"/>
            </a:endParaRPr>
          </a:p>
        </p:txBody>
      </p:sp>
      <p:sp>
        <p:nvSpPr>
          <p:cNvPr id="11" name="Text Box 31"/>
          <p:cNvSpPr txBox="1">
            <a:spLocks noChangeArrowheads="1"/>
          </p:cNvSpPr>
          <p:nvPr/>
        </p:nvSpPr>
        <p:spPr bwMode="auto">
          <a:xfrm>
            <a:off x="2207730" y="1427851"/>
            <a:ext cx="39896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Beth</a:t>
            </a:r>
            <a:endParaRPr lang="en-US" sz="1400" dirty="0">
              <a:solidFill>
                <a:srgbClr val="000000"/>
              </a:solidFill>
              <a:latin typeface="Arial" charset="0"/>
            </a:endParaRPr>
          </a:p>
        </p:txBody>
      </p:sp>
      <p:sp>
        <p:nvSpPr>
          <p:cNvPr id="12" name="Text Box 31"/>
          <p:cNvSpPr txBox="1">
            <a:spLocks noChangeArrowheads="1"/>
          </p:cNvSpPr>
          <p:nvPr/>
        </p:nvSpPr>
        <p:spPr bwMode="auto">
          <a:xfrm>
            <a:off x="3613202" y="5314052"/>
            <a:ext cx="2269852" cy="1166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lnSpc>
                <a:spcPct val="90000"/>
              </a:lnSpc>
              <a:spcBef>
                <a:spcPct val="0"/>
              </a:spcBef>
              <a:spcAft>
                <a:spcPct val="0"/>
              </a:spcAft>
            </a:pPr>
            <a:r>
              <a:rPr lang="en-US" sz="1400" dirty="0" smtClean="0">
                <a:solidFill>
                  <a:srgbClr val="000000"/>
                </a:solidFill>
                <a:latin typeface="Arial" charset="0"/>
              </a:rPr>
              <a:t>Not all genotypes can be</a:t>
            </a:r>
            <a:br>
              <a:rPr lang="en-US" sz="1400" dirty="0" smtClean="0">
                <a:solidFill>
                  <a:srgbClr val="000000"/>
                </a:solidFill>
                <a:latin typeface="Arial" charset="0"/>
              </a:rPr>
            </a:br>
            <a:r>
              <a:rPr lang="en-US" sz="1400" dirty="0" smtClean="0">
                <a:solidFill>
                  <a:srgbClr val="000000"/>
                </a:solidFill>
                <a:latin typeface="Arial" charset="0"/>
              </a:rPr>
              <a:t>determined. Lori could be</a:t>
            </a:r>
            <a:br>
              <a:rPr lang="en-US" sz="1400" dirty="0" smtClean="0">
                <a:solidFill>
                  <a:srgbClr val="000000"/>
                </a:solidFill>
                <a:latin typeface="Arial" charset="0"/>
              </a:rPr>
            </a:br>
            <a:r>
              <a:rPr lang="en-US" sz="1400" i="1" dirty="0" smtClean="0">
                <a:solidFill>
                  <a:srgbClr val="000000"/>
                </a:solidFill>
                <a:latin typeface="Arial" charset="0"/>
              </a:rPr>
              <a:t>HH</a:t>
            </a:r>
            <a:r>
              <a:rPr lang="en-US" sz="1400" dirty="0" smtClean="0">
                <a:solidFill>
                  <a:srgbClr val="000000"/>
                </a:solidFill>
                <a:latin typeface="Arial" charset="0"/>
              </a:rPr>
              <a:t> or </a:t>
            </a:r>
            <a:r>
              <a:rPr lang="en-US" sz="1400" i="1" dirty="0" err="1" smtClean="0">
                <a:solidFill>
                  <a:srgbClr val="000000"/>
                </a:solidFill>
                <a:latin typeface="Arial" charset="0"/>
              </a:rPr>
              <a:t>Hh</a:t>
            </a:r>
            <a:r>
              <a:rPr lang="en-US" sz="1400" dirty="0" smtClean="0">
                <a:solidFill>
                  <a:srgbClr val="000000"/>
                </a:solidFill>
                <a:latin typeface="Arial" charset="0"/>
              </a:rPr>
              <a:t> and there is no</a:t>
            </a:r>
            <a:br>
              <a:rPr lang="en-US" sz="1400" dirty="0" smtClean="0">
                <a:solidFill>
                  <a:srgbClr val="000000"/>
                </a:solidFill>
                <a:latin typeface="Arial" charset="0"/>
              </a:rPr>
            </a:br>
            <a:r>
              <a:rPr lang="en-US" sz="1400" dirty="0" smtClean="0">
                <a:solidFill>
                  <a:srgbClr val="000000"/>
                </a:solidFill>
                <a:latin typeface="Arial" charset="0"/>
              </a:rPr>
              <a:t>way to know (unless she</a:t>
            </a:r>
            <a:br>
              <a:rPr lang="en-US" sz="1400" dirty="0" smtClean="0">
                <a:solidFill>
                  <a:srgbClr val="000000"/>
                </a:solidFill>
                <a:latin typeface="Arial" charset="0"/>
              </a:rPr>
            </a:br>
            <a:r>
              <a:rPr lang="en-US" sz="1400" dirty="0" smtClean="0">
                <a:solidFill>
                  <a:srgbClr val="000000"/>
                </a:solidFill>
                <a:latin typeface="Arial" charset="0"/>
              </a:rPr>
              <a:t>has some children and the</a:t>
            </a:r>
            <a:br>
              <a:rPr lang="en-US" sz="1400" dirty="0" smtClean="0">
                <a:solidFill>
                  <a:srgbClr val="000000"/>
                </a:solidFill>
                <a:latin typeface="Arial" charset="0"/>
              </a:rPr>
            </a:br>
            <a:r>
              <a:rPr lang="en-US" sz="1400" dirty="0" smtClean="0">
                <a:solidFill>
                  <a:srgbClr val="000000"/>
                </a:solidFill>
                <a:latin typeface="Arial" charset="0"/>
              </a:rPr>
              <a:t>pedigree is extended).</a:t>
            </a:r>
            <a:endParaRPr lang="en-US" sz="1400" dirty="0">
              <a:solidFill>
                <a:srgbClr val="000000"/>
              </a:solidFill>
              <a:latin typeface="Arial" charset="0"/>
            </a:endParaRPr>
          </a:p>
        </p:txBody>
      </p:sp>
      <p:sp>
        <p:nvSpPr>
          <p:cNvPr id="13" name="Text Box 31"/>
          <p:cNvSpPr txBox="1">
            <a:spLocks noChangeArrowheads="1"/>
          </p:cNvSpPr>
          <p:nvPr/>
        </p:nvSpPr>
        <p:spPr bwMode="auto">
          <a:xfrm>
            <a:off x="340831" y="3273583"/>
            <a:ext cx="57884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Evelyn</a:t>
            </a:r>
            <a:endParaRPr lang="en-US" sz="1400" dirty="0">
              <a:solidFill>
                <a:srgbClr val="000000"/>
              </a:solidFill>
              <a:latin typeface="Arial" charset="0"/>
            </a:endParaRPr>
          </a:p>
        </p:txBody>
      </p:sp>
      <p:sp>
        <p:nvSpPr>
          <p:cNvPr id="14" name="Text Box 31"/>
          <p:cNvSpPr txBox="1">
            <a:spLocks noChangeArrowheads="1"/>
          </p:cNvSpPr>
          <p:nvPr/>
        </p:nvSpPr>
        <p:spPr bwMode="auto">
          <a:xfrm>
            <a:off x="1212896" y="3273584"/>
            <a:ext cx="4889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Frank</a:t>
            </a:r>
            <a:endParaRPr lang="en-US" sz="1400" dirty="0">
              <a:solidFill>
                <a:srgbClr val="000000"/>
              </a:solidFill>
              <a:latin typeface="Arial" charset="0"/>
            </a:endParaRPr>
          </a:p>
        </p:txBody>
      </p:sp>
      <p:sp>
        <p:nvSpPr>
          <p:cNvPr id="15" name="Text Box 31"/>
          <p:cNvSpPr txBox="1">
            <a:spLocks noChangeArrowheads="1"/>
          </p:cNvSpPr>
          <p:nvPr/>
        </p:nvSpPr>
        <p:spPr bwMode="auto">
          <a:xfrm>
            <a:off x="2207731" y="3277817"/>
            <a:ext cx="40921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Gary</a:t>
            </a:r>
            <a:endParaRPr lang="en-US" sz="1400" dirty="0">
              <a:solidFill>
                <a:srgbClr val="000000"/>
              </a:solidFill>
              <a:latin typeface="Arial" charset="0"/>
            </a:endParaRPr>
          </a:p>
        </p:txBody>
      </p:sp>
      <p:sp>
        <p:nvSpPr>
          <p:cNvPr id="16" name="Text Box 31"/>
          <p:cNvSpPr txBox="1">
            <a:spLocks noChangeArrowheads="1"/>
          </p:cNvSpPr>
          <p:nvPr/>
        </p:nvSpPr>
        <p:spPr bwMode="auto">
          <a:xfrm>
            <a:off x="2897764" y="3269350"/>
            <a:ext cx="5088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Henry</a:t>
            </a:r>
            <a:endParaRPr lang="en-US" sz="1400" dirty="0">
              <a:solidFill>
                <a:srgbClr val="000000"/>
              </a:solidFill>
              <a:latin typeface="Arial" charset="0"/>
            </a:endParaRPr>
          </a:p>
        </p:txBody>
      </p:sp>
      <p:sp>
        <p:nvSpPr>
          <p:cNvPr id="17" name="Text Box 31"/>
          <p:cNvSpPr txBox="1">
            <a:spLocks noChangeArrowheads="1"/>
          </p:cNvSpPr>
          <p:nvPr/>
        </p:nvSpPr>
        <p:spPr bwMode="auto">
          <a:xfrm>
            <a:off x="3223731" y="149384"/>
            <a:ext cx="618734"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Female</a:t>
            </a:r>
            <a:endParaRPr lang="en-US" sz="1400" dirty="0">
              <a:solidFill>
                <a:srgbClr val="000000"/>
              </a:solidFill>
              <a:latin typeface="Arial" charset="0"/>
            </a:endParaRPr>
          </a:p>
        </p:txBody>
      </p:sp>
      <p:sp>
        <p:nvSpPr>
          <p:cNvPr id="18" name="Text Box 31"/>
          <p:cNvSpPr txBox="1">
            <a:spLocks noChangeArrowheads="1"/>
          </p:cNvSpPr>
          <p:nvPr/>
        </p:nvSpPr>
        <p:spPr bwMode="auto">
          <a:xfrm>
            <a:off x="3956096" y="140916"/>
            <a:ext cx="39913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Male</a:t>
            </a:r>
            <a:endParaRPr lang="en-US" sz="1400" dirty="0">
              <a:solidFill>
                <a:srgbClr val="000000"/>
              </a:solidFill>
              <a:latin typeface="Arial" charset="0"/>
            </a:endParaRPr>
          </a:p>
        </p:txBody>
      </p:sp>
      <p:sp>
        <p:nvSpPr>
          <p:cNvPr id="20" name="Text Box 31"/>
          <p:cNvSpPr txBox="1">
            <a:spLocks noChangeArrowheads="1"/>
          </p:cNvSpPr>
          <p:nvPr/>
        </p:nvSpPr>
        <p:spPr bwMode="auto">
          <a:xfrm>
            <a:off x="4392131" y="344118"/>
            <a:ext cx="22570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Widow’s peak hairline trait</a:t>
            </a:r>
            <a:endParaRPr lang="en-US" sz="1400" dirty="0">
              <a:solidFill>
                <a:srgbClr val="000000"/>
              </a:solidFill>
              <a:latin typeface="Arial" charset="0"/>
            </a:endParaRPr>
          </a:p>
        </p:txBody>
      </p:sp>
      <p:sp>
        <p:nvSpPr>
          <p:cNvPr id="21" name="Text Box 31"/>
          <p:cNvSpPr txBox="1">
            <a:spLocks noChangeArrowheads="1"/>
          </p:cNvSpPr>
          <p:nvPr/>
        </p:nvSpPr>
        <p:spPr bwMode="auto">
          <a:xfrm>
            <a:off x="4392131" y="564250"/>
            <a:ext cx="175689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Straight hairline trait</a:t>
            </a:r>
            <a:endParaRPr lang="en-US" sz="1400" dirty="0">
              <a:solidFill>
                <a:srgbClr val="000000"/>
              </a:solidFill>
              <a:latin typeface="Arial" charset="0"/>
            </a:endParaRPr>
          </a:p>
        </p:txBody>
      </p:sp>
      <p:sp>
        <p:nvSpPr>
          <p:cNvPr id="22" name="Text Box 31"/>
          <p:cNvSpPr txBox="1">
            <a:spLocks noChangeArrowheads="1"/>
          </p:cNvSpPr>
          <p:nvPr/>
        </p:nvSpPr>
        <p:spPr bwMode="auto">
          <a:xfrm>
            <a:off x="6864398" y="344118"/>
            <a:ext cx="194711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i="1" dirty="0" smtClean="0">
                <a:solidFill>
                  <a:srgbClr val="000000"/>
                </a:solidFill>
                <a:latin typeface="Arial" charset="0"/>
              </a:rPr>
              <a:t>H</a:t>
            </a:r>
            <a:r>
              <a:rPr lang="en-US" sz="1400" dirty="0" smtClean="0">
                <a:solidFill>
                  <a:srgbClr val="000000"/>
                </a:solidFill>
                <a:latin typeface="Arial" charset="0"/>
              </a:rPr>
              <a:t>:  widow’s peak allele</a:t>
            </a:r>
            <a:endParaRPr lang="en-US" sz="1400" dirty="0">
              <a:solidFill>
                <a:srgbClr val="000000"/>
              </a:solidFill>
              <a:latin typeface="Arial" charset="0"/>
            </a:endParaRPr>
          </a:p>
        </p:txBody>
      </p:sp>
      <p:sp>
        <p:nvSpPr>
          <p:cNvPr id="23" name="Text Box 31"/>
          <p:cNvSpPr txBox="1">
            <a:spLocks noChangeArrowheads="1"/>
          </p:cNvSpPr>
          <p:nvPr/>
        </p:nvSpPr>
        <p:spPr bwMode="auto">
          <a:xfrm>
            <a:off x="6855931" y="572718"/>
            <a:ext cx="142664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i="1" dirty="0">
                <a:solidFill>
                  <a:srgbClr val="000000"/>
                </a:solidFill>
                <a:latin typeface="Arial" charset="0"/>
              </a:rPr>
              <a:t>h</a:t>
            </a:r>
            <a:r>
              <a:rPr lang="en-US" sz="1400" dirty="0" smtClean="0">
                <a:solidFill>
                  <a:srgbClr val="000000"/>
                </a:solidFill>
                <a:latin typeface="Arial" charset="0"/>
              </a:rPr>
              <a:t>:  straight allele</a:t>
            </a:r>
            <a:endParaRPr lang="en-US" sz="1400" dirty="0">
              <a:solidFill>
                <a:srgbClr val="000000"/>
              </a:solidFill>
              <a:latin typeface="Arial" charset="0"/>
            </a:endParaRPr>
          </a:p>
        </p:txBody>
      </p:sp>
      <p:sp>
        <p:nvSpPr>
          <p:cNvPr id="24" name="Text Box 31"/>
          <p:cNvSpPr txBox="1">
            <a:spLocks noChangeArrowheads="1"/>
          </p:cNvSpPr>
          <p:nvPr/>
        </p:nvSpPr>
        <p:spPr bwMode="auto">
          <a:xfrm>
            <a:off x="2681864" y="140918"/>
            <a:ext cx="37189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E45136"/>
                </a:solidFill>
                <a:latin typeface="Arial" charset="0"/>
              </a:rPr>
              <a:t>KEY</a:t>
            </a:r>
            <a:endParaRPr lang="en-US" sz="1400" dirty="0">
              <a:solidFill>
                <a:srgbClr val="E45136"/>
              </a:solidFill>
              <a:latin typeface="Arial" charset="0"/>
            </a:endParaRPr>
          </a:p>
        </p:txBody>
      </p:sp>
      <p:sp>
        <p:nvSpPr>
          <p:cNvPr id="25" name="Text Box 31"/>
          <p:cNvSpPr txBox="1">
            <a:spLocks noChangeArrowheads="1"/>
          </p:cNvSpPr>
          <p:nvPr/>
        </p:nvSpPr>
        <p:spPr bwMode="auto">
          <a:xfrm>
            <a:off x="5848398" y="1427851"/>
            <a:ext cx="6586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Charles</a:t>
            </a:r>
            <a:endParaRPr lang="en-US" sz="1400" dirty="0">
              <a:solidFill>
                <a:srgbClr val="000000"/>
              </a:solidFill>
              <a:latin typeface="Arial" charset="0"/>
            </a:endParaRPr>
          </a:p>
        </p:txBody>
      </p:sp>
      <p:sp>
        <p:nvSpPr>
          <p:cNvPr id="26" name="Text Box 31"/>
          <p:cNvSpPr txBox="1">
            <a:spLocks noChangeArrowheads="1"/>
          </p:cNvSpPr>
          <p:nvPr/>
        </p:nvSpPr>
        <p:spPr bwMode="auto">
          <a:xfrm>
            <a:off x="6805131" y="1427850"/>
            <a:ext cx="60272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Debbie</a:t>
            </a:r>
            <a:endParaRPr lang="en-US" sz="1400" dirty="0">
              <a:solidFill>
                <a:srgbClr val="000000"/>
              </a:solidFill>
              <a:latin typeface="Arial" charset="0"/>
            </a:endParaRPr>
          </a:p>
        </p:txBody>
      </p:sp>
      <p:sp>
        <p:nvSpPr>
          <p:cNvPr id="28" name="Text Box 31"/>
          <p:cNvSpPr txBox="1">
            <a:spLocks noChangeArrowheads="1"/>
          </p:cNvSpPr>
          <p:nvPr/>
        </p:nvSpPr>
        <p:spPr bwMode="auto">
          <a:xfrm>
            <a:off x="5992331" y="3273583"/>
            <a:ext cx="50897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Isabel</a:t>
            </a:r>
            <a:endParaRPr lang="en-US" sz="1400" dirty="0">
              <a:solidFill>
                <a:srgbClr val="000000"/>
              </a:solidFill>
              <a:latin typeface="Arial" charset="0"/>
            </a:endParaRPr>
          </a:p>
        </p:txBody>
      </p:sp>
      <p:sp>
        <p:nvSpPr>
          <p:cNvPr id="29" name="Text Box 31"/>
          <p:cNvSpPr txBox="1">
            <a:spLocks noChangeArrowheads="1"/>
          </p:cNvSpPr>
          <p:nvPr/>
        </p:nvSpPr>
        <p:spPr bwMode="auto">
          <a:xfrm>
            <a:off x="6678131" y="3265117"/>
            <a:ext cx="6186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Juliana</a:t>
            </a:r>
            <a:endParaRPr lang="en-US" sz="1400" dirty="0">
              <a:solidFill>
                <a:srgbClr val="000000"/>
              </a:solidFill>
              <a:latin typeface="Arial" charset="0"/>
            </a:endParaRPr>
          </a:p>
        </p:txBody>
      </p:sp>
      <p:sp>
        <p:nvSpPr>
          <p:cNvPr id="30" name="Text Box 31"/>
          <p:cNvSpPr txBox="1">
            <a:spLocks noChangeArrowheads="1"/>
          </p:cNvSpPr>
          <p:nvPr/>
        </p:nvSpPr>
        <p:spPr bwMode="auto">
          <a:xfrm>
            <a:off x="7033731" y="4306517"/>
            <a:ext cx="117981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Widow’s peak</a:t>
            </a:r>
            <a:endParaRPr lang="en-US" sz="1400" dirty="0">
              <a:solidFill>
                <a:srgbClr val="000000"/>
              </a:solidFill>
              <a:latin typeface="Arial" charset="0"/>
            </a:endParaRPr>
          </a:p>
        </p:txBody>
      </p:sp>
      <p:sp>
        <p:nvSpPr>
          <p:cNvPr id="31" name="Text Box 31"/>
          <p:cNvSpPr txBox="1">
            <a:spLocks noChangeArrowheads="1"/>
          </p:cNvSpPr>
          <p:nvPr/>
        </p:nvSpPr>
        <p:spPr bwMode="auto">
          <a:xfrm>
            <a:off x="1132464" y="4314984"/>
            <a:ext cx="137217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Straight hairline</a:t>
            </a:r>
            <a:endParaRPr lang="en-US" sz="1400" dirty="0">
              <a:solidFill>
                <a:srgbClr val="000000"/>
              </a:solidFill>
              <a:latin typeface="Arial" charset="0"/>
            </a:endParaRPr>
          </a:p>
        </p:txBody>
      </p:sp>
      <p:sp>
        <p:nvSpPr>
          <p:cNvPr id="32" name="Text Box 31"/>
          <p:cNvSpPr txBox="1">
            <a:spLocks noChangeArrowheads="1"/>
          </p:cNvSpPr>
          <p:nvPr/>
        </p:nvSpPr>
        <p:spPr bwMode="auto">
          <a:xfrm>
            <a:off x="2927398" y="5678117"/>
            <a:ext cx="56859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Kristin</a:t>
            </a:r>
            <a:endParaRPr lang="en-US" sz="1400" dirty="0">
              <a:solidFill>
                <a:srgbClr val="000000"/>
              </a:solidFill>
              <a:latin typeface="Arial" charset="0"/>
            </a:endParaRPr>
          </a:p>
        </p:txBody>
      </p:sp>
      <p:sp>
        <p:nvSpPr>
          <p:cNvPr id="33" name="Text Box 31"/>
          <p:cNvSpPr txBox="1">
            <a:spLocks noChangeArrowheads="1"/>
          </p:cNvSpPr>
          <p:nvPr/>
        </p:nvSpPr>
        <p:spPr bwMode="auto">
          <a:xfrm>
            <a:off x="5983865" y="5686583"/>
            <a:ext cx="33908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400" dirty="0" smtClean="0">
                <a:solidFill>
                  <a:srgbClr val="000000"/>
                </a:solidFill>
                <a:latin typeface="Arial" charset="0"/>
              </a:rPr>
              <a:t>Lori</a:t>
            </a:r>
            <a:endParaRPr lang="en-US" sz="1400" dirty="0">
              <a:solidFill>
                <a:srgbClr val="000000"/>
              </a:solidFill>
              <a:latin typeface="Arial" charset="0"/>
            </a:endParaRPr>
          </a:p>
        </p:txBody>
      </p:sp>
      <p:sp>
        <p:nvSpPr>
          <p:cNvPr id="34" name="Text Box 31"/>
          <p:cNvSpPr txBox="1">
            <a:spLocks noChangeArrowheads="1"/>
          </p:cNvSpPr>
          <p:nvPr/>
        </p:nvSpPr>
        <p:spPr bwMode="auto">
          <a:xfrm>
            <a:off x="4053464" y="996050"/>
            <a:ext cx="11836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spcBef>
                <a:spcPct val="0"/>
              </a:spcBef>
              <a:spcAft>
                <a:spcPct val="0"/>
              </a:spcAft>
            </a:pPr>
            <a:r>
              <a:rPr lang="en-US" sz="1400" dirty="0" smtClean="0">
                <a:solidFill>
                  <a:srgbClr val="0E50A5"/>
                </a:solidFill>
                <a:latin typeface="Arial" charset="0"/>
              </a:rPr>
              <a:t>1</a:t>
            </a:r>
            <a:r>
              <a:rPr lang="en-US" sz="1400" cap="small" dirty="0" smtClean="0">
                <a:solidFill>
                  <a:srgbClr val="0E50A5"/>
                </a:solidFill>
                <a:latin typeface="Arial" charset="0"/>
              </a:rPr>
              <a:t>st</a:t>
            </a:r>
            <a:br>
              <a:rPr lang="en-US" sz="1400" cap="small" dirty="0" smtClean="0">
                <a:solidFill>
                  <a:srgbClr val="0E50A5"/>
                </a:solidFill>
                <a:latin typeface="Arial" charset="0"/>
              </a:rPr>
            </a:br>
            <a:r>
              <a:rPr lang="en-US" sz="1400" dirty="0" smtClean="0">
                <a:solidFill>
                  <a:srgbClr val="0E50A5"/>
                </a:solidFill>
                <a:latin typeface="Arial" charset="0"/>
              </a:rPr>
              <a:t>GENERATION</a:t>
            </a:r>
            <a:endParaRPr lang="en-US" sz="1400" dirty="0">
              <a:solidFill>
                <a:srgbClr val="0E50A5"/>
              </a:solidFill>
              <a:latin typeface="Arial" charset="0"/>
            </a:endParaRPr>
          </a:p>
        </p:txBody>
      </p:sp>
      <p:sp>
        <p:nvSpPr>
          <p:cNvPr id="35" name="Text Box 31"/>
          <p:cNvSpPr txBox="1">
            <a:spLocks noChangeArrowheads="1"/>
          </p:cNvSpPr>
          <p:nvPr/>
        </p:nvSpPr>
        <p:spPr bwMode="auto">
          <a:xfrm>
            <a:off x="4078864" y="2232183"/>
            <a:ext cx="11836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spcBef>
                <a:spcPct val="0"/>
              </a:spcBef>
              <a:spcAft>
                <a:spcPct val="0"/>
              </a:spcAft>
            </a:pPr>
            <a:r>
              <a:rPr lang="en-US" sz="1400" dirty="0" smtClean="0">
                <a:solidFill>
                  <a:srgbClr val="1151AA"/>
                </a:solidFill>
                <a:latin typeface="Arial" charset="0"/>
              </a:rPr>
              <a:t>2</a:t>
            </a:r>
            <a:r>
              <a:rPr lang="en-US" sz="1400" cap="small" dirty="0" smtClean="0">
                <a:solidFill>
                  <a:srgbClr val="1151AA"/>
                </a:solidFill>
                <a:latin typeface="Arial" charset="0"/>
              </a:rPr>
              <a:t>nd</a:t>
            </a:r>
            <a:br>
              <a:rPr lang="en-US" sz="1400" cap="small" dirty="0" smtClean="0">
                <a:solidFill>
                  <a:srgbClr val="1151AA"/>
                </a:solidFill>
                <a:latin typeface="Arial" charset="0"/>
              </a:rPr>
            </a:br>
            <a:r>
              <a:rPr lang="en-US" sz="1400" dirty="0" smtClean="0">
                <a:solidFill>
                  <a:srgbClr val="1151AA"/>
                </a:solidFill>
                <a:latin typeface="Arial" charset="0"/>
              </a:rPr>
              <a:t>GENERATION</a:t>
            </a:r>
            <a:endParaRPr lang="en-US" sz="1400" dirty="0">
              <a:solidFill>
                <a:srgbClr val="1151AA"/>
              </a:solidFill>
              <a:latin typeface="Arial" charset="0"/>
            </a:endParaRPr>
          </a:p>
        </p:txBody>
      </p:sp>
      <p:sp>
        <p:nvSpPr>
          <p:cNvPr id="36" name="Text Box 31"/>
          <p:cNvSpPr txBox="1">
            <a:spLocks noChangeArrowheads="1"/>
          </p:cNvSpPr>
          <p:nvPr/>
        </p:nvSpPr>
        <p:spPr bwMode="auto">
          <a:xfrm>
            <a:off x="4053466" y="4340382"/>
            <a:ext cx="118364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spcBef>
                <a:spcPct val="0"/>
              </a:spcBef>
              <a:spcAft>
                <a:spcPct val="0"/>
              </a:spcAft>
            </a:pPr>
            <a:r>
              <a:rPr lang="en-US" sz="1400" dirty="0" smtClean="0">
                <a:solidFill>
                  <a:srgbClr val="1151AA"/>
                </a:solidFill>
                <a:latin typeface="Arial" charset="0"/>
              </a:rPr>
              <a:t>3</a:t>
            </a:r>
            <a:r>
              <a:rPr lang="en-US" sz="1400" cap="small" dirty="0" smtClean="0">
                <a:solidFill>
                  <a:srgbClr val="1151AA"/>
                </a:solidFill>
                <a:latin typeface="Arial" charset="0"/>
              </a:rPr>
              <a:t>rd</a:t>
            </a:r>
            <a:br>
              <a:rPr lang="en-US" sz="1400" cap="small" dirty="0" smtClean="0">
                <a:solidFill>
                  <a:srgbClr val="1151AA"/>
                </a:solidFill>
                <a:latin typeface="Arial" charset="0"/>
              </a:rPr>
            </a:br>
            <a:r>
              <a:rPr lang="en-US" sz="1400" dirty="0" smtClean="0">
                <a:solidFill>
                  <a:srgbClr val="1151AA"/>
                </a:solidFill>
                <a:latin typeface="Arial" charset="0"/>
              </a:rPr>
              <a:t>GENERATION</a:t>
            </a:r>
            <a:endParaRPr lang="en-US" sz="1400" dirty="0">
              <a:solidFill>
                <a:srgbClr val="1151AA"/>
              </a:solidFill>
              <a:latin typeface="Arial" charset="0"/>
            </a:endParaRPr>
          </a:p>
        </p:txBody>
      </p:sp>
      <p:sp>
        <p:nvSpPr>
          <p:cNvPr id="37" name="Text Box 31"/>
          <p:cNvSpPr txBox="1">
            <a:spLocks noChangeArrowheads="1"/>
          </p:cNvSpPr>
          <p:nvPr/>
        </p:nvSpPr>
        <p:spPr bwMode="auto">
          <a:xfrm>
            <a:off x="1335665" y="1639517"/>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38" name="Text Box 31"/>
          <p:cNvSpPr txBox="1">
            <a:spLocks noChangeArrowheads="1"/>
          </p:cNvSpPr>
          <p:nvPr/>
        </p:nvSpPr>
        <p:spPr bwMode="auto">
          <a:xfrm>
            <a:off x="2258533" y="1639516"/>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39" name="Text Box 31"/>
          <p:cNvSpPr txBox="1">
            <a:spLocks noChangeArrowheads="1"/>
          </p:cNvSpPr>
          <p:nvPr/>
        </p:nvSpPr>
        <p:spPr bwMode="auto">
          <a:xfrm>
            <a:off x="6957535" y="1631049"/>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0" name="Text Box 31"/>
          <p:cNvSpPr txBox="1">
            <a:spLocks noChangeArrowheads="1"/>
          </p:cNvSpPr>
          <p:nvPr/>
        </p:nvSpPr>
        <p:spPr bwMode="auto">
          <a:xfrm>
            <a:off x="6093934" y="3493716"/>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1" name="Text Box 31"/>
          <p:cNvSpPr txBox="1">
            <a:spLocks noChangeArrowheads="1"/>
          </p:cNvSpPr>
          <p:nvPr/>
        </p:nvSpPr>
        <p:spPr bwMode="auto">
          <a:xfrm>
            <a:off x="3012066" y="3502183"/>
            <a:ext cx="36210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2" name="Text Box 31"/>
          <p:cNvSpPr txBox="1">
            <a:spLocks noChangeArrowheads="1"/>
          </p:cNvSpPr>
          <p:nvPr/>
        </p:nvSpPr>
        <p:spPr bwMode="auto">
          <a:xfrm>
            <a:off x="1318734" y="3502183"/>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3" name="Text Box 31"/>
          <p:cNvSpPr txBox="1">
            <a:spLocks noChangeArrowheads="1"/>
          </p:cNvSpPr>
          <p:nvPr/>
        </p:nvSpPr>
        <p:spPr bwMode="auto">
          <a:xfrm>
            <a:off x="2275468" y="3502183"/>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4" name="Text Box 31"/>
          <p:cNvSpPr txBox="1">
            <a:spLocks noChangeArrowheads="1"/>
          </p:cNvSpPr>
          <p:nvPr/>
        </p:nvSpPr>
        <p:spPr bwMode="auto">
          <a:xfrm>
            <a:off x="3071335" y="5915184"/>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5" name="Text Box 31"/>
          <p:cNvSpPr txBox="1">
            <a:spLocks noChangeArrowheads="1"/>
          </p:cNvSpPr>
          <p:nvPr/>
        </p:nvSpPr>
        <p:spPr bwMode="auto">
          <a:xfrm>
            <a:off x="6855935" y="3502182"/>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6" name="Text Box 31"/>
          <p:cNvSpPr txBox="1">
            <a:spLocks noChangeArrowheads="1"/>
          </p:cNvSpPr>
          <p:nvPr/>
        </p:nvSpPr>
        <p:spPr bwMode="auto">
          <a:xfrm>
            <a:off x="6051602" y="1639516"/>
            <a:ext cx="3364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eaLnBrk="0" fontAlgn="base" hangingPunct="0">
              <a:spcBef>
                <a:spcPct val="0"/>
              </a:spcBef>
              <a:spcAft>
                <a:spcPct val="0"/>
              </a:spcAft>
            </a:pP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7" name="Text Box 31"/>
          <p:cNvSpPr txBox="1">
            <a:spLocks noChangeArrowheads="1"/>
          </p:cNvSpPr>
          <p:nvPr/>
        </p:nvSpPr>
        <p:spPr bwMode="auto">
          <a:xfrm>
            <a:off x="446664" y="3510649"/>
            <a:ext cx="387804"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ct val="90000"/>
              </a:lnSpc>
              <a:spcBef>
                <a:spcPct val="0"/>
              </a:spcBef>
              <a:spcAft>
                <a:spcPct val="0"/>
              </a:spcAft>
            </a:pPr>
            <a:r>
              <a:rPr lang="en-US" sz="1800" i="1" dirty="0" smtClean="0">
                <a:solidFill>
                  <a:srgbClr val="000000"/>
                </a:solidFill>
                <a:latin typeface="Arial" charset="0"/>
              </a:rPr>
              <a:t>HH</a:t>
            </a:r>
            <a:br>
              <a:rPr lang="en-US" sz="1800" i="1" dirty="0" smtClean="0">
                <a:solidFill>
                  <a:srgbClr val="000000"/>
                </a:solidFill>
                <a:latin typeface="Arial" charset="0"/>
              </a:rPr>
            </a:br>
            <a:r>
              <a:rPr lang="en-US" sz="1200" i="1" dirty="0" smtClean="0">
                <a:solidFill>
                  <a:srgbClr val="000000"/>
                </a:solidFill>
                <a:latin typeface="Arial" charset="0"/>
              </a:rPr>
              <a:t>or</a:t>
            </a:r>
            <a:r>
              <a:rPr lang="en-US" sz="1800" i="1" dirty="0" smtClean="0">
                <a:solidFill>
                  <a:srgbClr val="000000"/>
                </a:solidFill>
                <a:latin typeface="Arial" charset="0"/>
              </a:rPr>
              <a:t/>
            </a:r>
            <a:br>
              <a:rPr lang="en-US" sz="1800" i="1" dirty="0" smtClean="0">
                <a:solidFill>
                  <a:srgbClr val="000000"/>
                </a:solidFill>
                <a:latin typeface="Arial" charset="0"/>
              </a:rPr>
            </a:br>
            <a:r>
              <a:rPr lang="en-US" sz="1800" i="1" dirty="0" err="1" smtClean="0">
                <a:solidFill>
                  <a:srgbClr val="000000"/>
                </a:solidFill>
                <a:latin typeface="Arial" charset="0"/>
              </a:rPr>
              <a:t>Hh</a:t>
            </a:r>
            <a:endParaRPr lang="en-US" sz="1800" i="1" dirty="0">
              <a:solidFill>
                <a:srgbClr val="000000"/>
              </a:solidFill>
              <a:latin typeface="Arial" charset="0"/>
            </a:endParaRPr>
          </a:p>
        </p:txBody>
      </p:sp>
      <p:sp>
        <p:nvSpPr>
          <p:cNvPr id="48" name="Text Box 31"/>
          <p:cNvSpPr txBox="1">
            <a:spLocks noChangeArrowheads="1"/>
          </p:cNvSpPr>
          <p:nvPr/>
        </p:nvSpPr>
        <p:spPr bwMode="auto">
          <a:xfrm>
            <a:off x="5958465" y="5923649"/>
            <a:ext cx="387804"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charset="0"/>
                <a:ea typeface="ＭＳ Ｐゴシック" charset="0"/>
                <a:cs typeface="ＭＳ Ｐゴシック" charset="0"/>
              </a:defRPr>
            </a:lvl1pPr>
            <a:lvl2pPr marL="742950" indent="-285750">
              <a:defRPr sz="2400" b="1">
                <a:solidFill>
                  <a:schemeClr val="tx1"/>
                </a:solidFill>
                <a:latin typeface="Times" charset="0"/>
                <a:ea typeface="ＭＳ Ｐゴシック" charset="0"/>
                <a:cs typeface="ＭＳ Ｐゴシック" charset="0"/>
              </a:defRPr>
            </a:lvl2pPr>
            <a:lvl3pPr marL="1143000" indent="-228600">
              <a:defRPr sz="2400" b="1">
                <a:solidFill>
                  <a:schemeClr val="tx1"/>
                </a:solidFill>
                <a:latin typeface="Times" charset="0"/>
                <a:ea typeface="ＭＳ Ｐゴシック" charset="0"/>
                <a:cs typeface="ＭＳ Ｐゴシック" charset="0"/>
              </a:defRPr>
            </a:lvl3pPr>
            <a:lvl4pPr marL="1600200" indent="-228600">
              <a:defRPr sz="2400" b="1">
                <a:solidFill>
                  <a:schemeClr val="tx1"/>
                </a:solidFill>
                <a:latin typeface="Times" charset="0"/>
                <a:ea typeface="ＭＳ Ｐゴシック" charset="0"/>
                <a:cs typeface="ＭＳ Ｐゴシック" charset="0"/>
              </a:defRPr>
            </a:lvl4pPr>
            <a:lvl5pPr marL="2057400" indent="-228600">
              <a:defRPr sz="2400" b="1">
                <a:solidFill>
                  <a:schemeClr val="tx1"/>
                </a:solidFill>
                <a:latin typeface="Times" charset="0"/>
                <a:ea typeface="ＭＳ Ｐゴシック" charset="0"/>
                <a:cs typeface="ＭＳ Ｐゴシック" charset="0"/>
              </a:defRPr>
            </a:lvl5pPr>
            <a:lvl6pPr marL="25146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6pPr>
            <a:lvl7pPr marL="29718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7pPr>
            <a:lvl8pPr marL="34290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8pPr>
            <a:lvl9pPr marL="3886200" indent="-228600" eaLnBrk="0" fontAlgn="base" hangingPunct="0">
              <a:spcBef>
                <a:spcPct val="0"/>
              </a:spcBef>
              <a:spcAft>
                <a:spcPct val="0"/>
              </a:spcAft>
              <a:defRPr sz="2400" b="1">
                <a:solidFill>
                  <a:schemeClr val="tx1"/>
                </a:solidFill>
                <a:latin typeface="Times" charset="0"/>
                <a:ea typeface="ＭＳ Ｐゴシック" charset="0"/>
                <a:cs typeface="ＭＳ Ｐゴシック" charset="0"/>
              </a:defRPr>
            </a:lvl9pPr>
          </a:lstStyle>
          <a:p>
            <a:pPr algn="ctr" eaLnBrk="0" fontAlgn="base" hangingPunct="0">
              <a:lnSpc>
                <a:spcPct val="90000"/>
              </a:lnSpc>
              <a:spcBef>
                <a:spcPct val="0"/>
              </a:spcBef>
              <a:spcAft>
                <a:spcPct val="0"/>
              </a:spcAft>
            </a:pPr>
            <a:r>
              <a:rPr lang="en-US" sz="1800" i="1" dirty="0" smtClean="0">
                <a:solidFill>
                  <a:srgbClr val="000000"/>
                </a:solidFill>
                <a:latin typeface="Arial" charset="0"/>
              </a:rPr>
              <a:t>HH</a:t>
            </a:r>
            <a:br>
              <a:rPr lang="en-US" sz="1800" i="1" dirty="0" smtClean="0">
                <a:solidFill>
                  <a:srgbClr val="000000"/>
                </a:solidFill>
                <a:latin typeface="Arial" charset="0"/>
              </a:rPr>
            </a:br>
            <a:r>
              <a:rPr lang="en-US" sz="1200" i="1" dirty="0" smtClean="0">
                <a:solidFill>
                  <a:srgbClr val="000000"/>
                </a:solidFill>
                <a:latin typeface="Arial" charset="0"/>
              </a:rPr>
              <a:t>or</a:t>
            </a:r>
            <a:r>
              <a:rPr lang="en-US" sz="1800" i="1" dirty="0" smtClean="0">
                <a:solidFill>
                  <a:srgbClr val="000000"/>
                </a:solidFill>
                <a:latin typeface="Arial" charset="0"/>
              </a:rPr>
              <a:t/>
            </a:r>
            <a:br>
              <a:rPr lang="en-US" sz="1800" i="1" dirty="0" smtClean="0">
                <a:solidFill>
                  <a:srgbClr val="000000"/>
                </a:solidFill>
                <a:latin typeface="Arial" charset="0"/>
              </a:rPr>
            </a:br>
            <a:r>
              <a:rPr lang="en-US" sz="1800" i="1" dirty="0" err="1" smtClean="0">
                <a:solidFill>
                  <a:srgbClr val="000000"/>
                </a:solidFill>
                <a:latin typeface="Arial" charset="0"/>
              </a:rPr>
              <a:t>Hh</a:t>
            </a:r>
            <a:endParaRPr lang="en-US" sz="1800" i="1" dirty="0">
              <a:solidFill>
                <a:srgbClr val="000000"/>
              </a:solidFill>
              <a:latin typeface="Arial" charset="0"/>
            </a:endParaRPr>
          </a:p>
        </p:txBody>
      </p:sp>
    </p:spTree>
    <p:extLst>
      <p:ext uri="{BB962C8B-B14F-4D97-AF65-F5344CB8AC3E}">
        <p14:creationId xmlns:p14="http://schemas.microsoft.com/office/powerpoint/2010/main" val="1097897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10548" y="279918"/>
            <a:ext cx="8518848" cy="10245996"/>
          </a:xfrm>
          <a:prstGeom prst="rect">
            <a:avLst/>
          </a:prstGeom>
        </p:spPr>
      </p:pic>
    </p:spTree>
    <p:extLst>
      <p:ext uri="{BB962C8B-B14F-4D97-AF65-F5344CB8AC3E}">
        <p14:creationId xmlns:p14="http://schemas.microsoft.com/office/powerpoint/2010/main" val="404717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08150" y="1147665"/>
            <a:ext cx="8526822" cy="3647938"/>
          </a:xfrm>
          <a:prstGeom prst="rect">
            <a:avLst/>
          </a:prstGeom>
        </p:spPr>
      </p:pic>
    </p:spTree>
    <p:extLst>
      <p:ext uri="{BB962C8B-B14F-4D97-AF65-F5344CB8AC3E}">
        <p14:creationId xmlns:p14="http://schemas.microsoft.com/office/powerpoint/2010/main" val="389753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2015 Pearson Education, Inc.</a:t>
            </a:r>
            <a:endParaRPr lang="en-US" dirty="0"/>
          </a:p>
        </p:txBody>
      </p:sp>
      <p:pic>
        <p:nvPicPr>
          <p:cNvPr id="33" name="Picture 32"/>
          <p:cNvPicPr>
            <a:picLocks noChangeAspect="1"/>
          </p:cNvPicPr>
          <p:nvPr/>
        </p:nvPicPr>
        <p:blipFill>
          <a:blip r:embed="rId2"/>
          <a:stretch>
            <a:fillRect/>
          </a:stretch>
        </p:blipFill>
        <p:spPr>
          <a:xfrm>
            <a:off x="292500" y="1035698"/>
            <a:ext cx="8756456" cy="3293706"/>
          </a:xfrm>
          <a:prstGeom prst="rect">
            <a:avLst/>
          </a:prstGeom>
        </p:spPr>
      </p:pic>
    </p:spTree>
    <p:extLst>
      <p:ext uri="{BB962C8B-B14F-4D97-AF65-F5344CB8AC3E}">
        <p14:creationId xmlns:p14="http://schemas.microsoft.com/office/powerpoint/2010/main" val="3520244418"/>
      </p:ext>
    </p:extLst>
  </p:cSld>
  <p:clrMapOvr>
    <a:masterClrMapping/>
  </p:clrMapOvr>
</p:sld>
</file>

<file path=ppt/theme/theme1.xml><?xml version="1.0" encoding="utf-8"?>
<a:theme xmlns:a="http://schemas.openxmlformats.org/drawingml/2006/main" name="29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0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595</TotalTime>
  <Words>366</Words>
  <Application>Microsoft Office PowerPoint</Application>
  <PresentationFormat>On-screen Show (4:3)</PresentationFormat>
  <Paragraphs>124</Paragraphs>
  <Slides>8</Slides>
  <Notes>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8</vt:i4>
      </vt:variant>
    </vt:vector>
  </HeadingPairs>
  <TitlesOfParts>
    <vt:vector size="18" baseType="lpstr">
      <vt:lpstr>ＭＳ Ｐゴシック</vt:lpstr>
      <vt:lpstr>Arial</vt:lpstr>
      <vt:lpstr>Calibri</vt:lpstr>
      <vt:lpstr>Symbol</vt:lpstr>
      <vt:lpstr>Times</vt:lpstr>
      <vt:lpstr>Times New Roman</vt:lpstr>
      <vt:lpstr>29_Blank</vt:lpstr>
      <vt:lpstr>30_Blank</vt:lpstr>
      <vt:lpstr>31_Blank</vt:lpstr>
      <vt:lpstr>Office Theme</vt:lpstr>
      <vt:lpstr>PowerPoint Presentation</vt:lpstr>
      <vt:lpstr>9.8 VISUALIZING THE CONCEPT: Genetic traits in humans can be tracked through family pedigrees</vt:lpstr>
      <vt:lpstr>Figure 9.8-2</vt:lpstr>
      <vt:lpstr>Figure 9.8-3</vt:lpstr>
      <vt:lpstr>Figure 9.8-4</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Hastings</dc:creator>
  <cp:lastModifiedBy>Griffith, Ashley</cp:lastModifiedBy>
  <cp:revision>38</cp:revision>
  <dcterms:created xsi:type="dcterms:W3CDTF">2014-01-02T15:44:28Z</dcterms:created>
  <dcterms:modified xsi:type="dcterms:W3CDTF">2016-01-25T16:19:50Z</dcterms:modified>
</cp:coreProperties>
</file>