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70" autoAdjust="0"/>
  </p:normalViewPr>
  <p:slideViewPr>
    <p:cSldViewPr>
      <p:cViewPr varScale="1">
        <p:scale>
          <a:sx n="63" d="100"/>
          <a:sy n="63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BC75EC-57DD-462C-9084-FEA9DC4CD9AE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851648" cy="1828800"/>
          </a:xfrm>
        </p:spPr>
        <p:txBody>
          <a:bodyPr/>
          <a:lstStyle/>
          <a:p>
            <a:r>
              <a:rPr lang="en-US" dirty="0"/>
              <a:t>Progressivism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7854696" cy="1752600"/>
          </a:xfrm>
        </p:spPr>
        <p:txBody>
          <a:bodyPr/>
          <a:lstStyle/>
          <a:p>
            <a:r>
              <a:rPr lang="en-US" dirty="0"/>
              <a:t>Module 5</a:t>
            </a:r>
          </a:p>
        </p:txBody>
      </p:sp>
      <p:pic>
        <p:nvPicPr>
          <p:cNvPr id="4608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t="18286"/>
          <a:stretch>
            <a:fillRect/>
          </a:stretch>
        </p:blipFill>
        <p:spPr bwMode="auto">
          <a:xfrm>
            <a:off x="304799" y="2971800"/>
            <a:ext cx="8515735" cy="3648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4389120"/>
          </a:xfrm>
        </p:spPr>
        <p:txBody>
          <a:bodyPr/>
          <a:lstStyle/>
          <a:p>
            <a:r>
              <a:rPr lang="en-US" dirty="0"/>
              <a:t>III. Reform at the State Level</a:t>
            </a:r>
          </a:p>
          <a:p>
            <a:pPr lvl="1"/>
            <a:r>
              <a:rPr lang="en-US" dirty="0"/>
              <a:t>A. Reform Governors</a:t>
            </a:r>
          </a:p>
          <a:p>
            <a:pPr lvl="2"/>
            <a:r>
              <a:rPr lang="en-US" dirty="0"/>
              <a:t>Robert La Follette: Laboratories of Democracy / the Wisconsin Idea </a:t>
            </a:r>
          </a:p>
          <a:p>
            <a:pPr lvl="3"/>
            <a:r>
              <a:rPr lang="en-US" dirty="0"/>
              <a:t>Felt voters, not business leaders should control gov’t</a:t>
            </a:r>
          </a:p>
          <a:p>
            <a:pPr lvl="3"/>
            <a:r>
              <a:rPr lang="en-US" dirty="0"/>
              <a:t>Specifically targeted railroads</a:t>
            </a:r>
          </a:p>
          <a:p>
            <a:pPr lvl="4"/>
            <a:r>
              <a:rPr lang="en-US" dirty="0"/>
              <a:t>Taxed, regulated, and forbade free passes</a:t>
            </a:r>
          </a:p>
        </p:txBody>
      </p:sp>
      <p:pic>
        <p:nvPicPr>
          <p:cNvPr id="3686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124200" cy="4327440"/>
          </a:xfrm>
          <a:prstGeom prst="rect">
            <a:avLst/>
          </a:prstGeom>
          <a:noFill/>
        </p:spPr>
      </p:pic>
      <p:pic>
        <p:nvPicPr>
          <p:cNvPr id="36868" name="Picture 4" descr="https://images.fineartamerica.com/images-medium-large-5/map-of-america-united-states-usa-with-flag-art-on-distressed-worn-canvas-design-turnp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4326467" cy="324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B. Protecting Working Children</a:t>
            </a:r>
          </a:p>
          <a:p>
            <a:pPr lvl="2"/>
            <a:r>
              <a:rPr lang="en-US" dirty="0"/>
              <a:t>Prone to accidents from fatigue</a:t>
            </a:r>
          </a:p>
          <a:p>
            <a:pPr lvl="2"/>
            <a:r>
              <a:rPr lang="en-US" dirty="0"/>
              <a:t>1904: National Child Labor Committee</a:t>
            </a:r>
          </a:p>
          <a:p>
            <a:pPr lvl="3"/>
            <a:r>
              <a:rPr lang="en-US" dirty="0"/>
              <a:t>Investigated working conditions</a:t>
            </a:r>
          </a:p>
          <a:p>
            <a:pPr lvl="3"/>
            <a:r>
              <a:rPr lang="en-US" dirty="0"/>
              <a:t>Published photos &amp; exhibits</a:t>
            </a:r>
          </a:p>
          <a:p>
            <a:pPr lvl="3"/>
            <a:r>
              <a:rPr lang="en-US" dirty="0"/>
              <a:t>1916 – Keating Owens Act: Forbade child labor</a:t>
            </a:r>
          </a:p>
          <a:p>
            <a:pPr lvl="4"/>
            <a:r>
              <a:rPr lang="en-US" dirty="0"/>
              <a:t>Declared unconstitutional</a:t>
            </a:r>
          </a:p>
          <a:p>
            <a:pPr lvl="4"/>
            <a:r>
              <a:rPr lang="en-US" dirty="0"/>
              <a:t>States banned it on their own</a:t>
            </a:r>
          </a:p>
        </p:txBody>
      </p:sp>
      <p:pic>
        <p:nvPicPr>
          <p:cNvPr id="3584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581400" cy="2514339"/>
          </a:xfrm>
          <a:prstGeom prst="rect">
            <a:avLst/>
          </a:prstGeom>
          <a:noFill/>
        </p:spPr>
      </p:pic>
      <p:pic>
        <p:nvPicPr>
          <p:cNvPr id="35844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 r="20003"/>
          <a:stretch>
            <a:fillRect/>
          </a:stretch>
        </p:blipFill>
        <p:spPr bwMode="auto">
          <a:xfrm>
            <a:off x="6705600" y="3657600"/>
            <a:ext cx="2194486" cy="2857500"/>
          </a:xfrm>
          <a:prstGeom prst="rect">
            <a:avLst/>
          </a:prstGeom>
          <a:noFill/>
        </p:spPr>
      </p:pic>
      <p:pic>
        <p:nvPicPr>
          <p:cNvPr id="35846" name="Picture 6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3616325" cy="2483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C. Efforts to Limit Working Hours</a:t>
            </a:r>
          </a:p>
          <a:p>
            <a:pPr lvl="2"/>
            <a:r>
              <a:rPr lang="en-US" dirty="0"/>
              <a:t>1908: </a:t>
            </a:r>
            <a:r>
              <a:rPr lang="en-US" i="1" dirty="0"/>
              <a:t>Muller v. Oregon</a:t>
            </a:r>
            <a:r>
              <a:rPr lang="en-US" dirty="0"/>
              <a:t>: reduced women’s working hours to 10</a:t>
            </a:r>
          </a:p>
          <a:p>
            <a:pPr lvl="2"/>
            <a:r>
              <a:rPr lang="en-US" dirty="0"/>
              <a:t>1917: </a:t>
            </a:r>
            <a:r>
              <a:rPr lang="en-US" i="1" dirty="0"/>
              <a:t>Bunting v. Oregon</a:t>
            </a:r>
            <a:r>
              <a:rPr lang="en-US" dirty="0"/>
              <a:t>: upheld a 10 Hr. workday for men.</a:t>
            </a:r>
          </a:p>
          <a:p>
            <a:pPr lvl="2"/>
            <a:r>
              <a:rPr lang="en-US" dirty="0"/>
              <a:t>1902: Maryland was first of many to add benefits upon death and Worker’s Compensation</a:t>
            </a:r>
          </a:p>
        </p:txBody>
      </p:sp>
      <p:pic>
        <p:nvPicPr>
          <p:cNvPr id="3481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24200"/>
            <a:ext cx="5229225" cy="3137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9718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D. Reforming Elections</a:t>
            </a:r>
          </a:p>
          <a:p>
            <a:pPr lvl="2"/>
            <a:r>
              <a:rPr lang="en-US" dirty="0"/>
              <a:t>William </a:t>
            </a:r>
            <a:r>
              <a:rPr lang="en-US" dirty="0" err="1"/>
              <a:t>U’Ren</a:t>
            </a:r>
            <a:r>
              <a:rPr lang="en-US" dirty="0"/>
              <a:t>: gained several victories in Oregon</a:t>
            </a:r>
          </a:p>
          <a:p>
            <a:pPr lvl="3"/>
            <a:r>
              <a:rPr lang="en-US" dirty="0"/>
              <a:t>Secret Ballot</a:t>
            </a:r>
          </a:p>
          <a:p>
            <a:pPr lvl="3"/>
            <a:r>
              <a:rPr lang="en-US" dirty="0"/>
              <a:t>Initiative</a:t>
            </a:r>
          </a:p>
          <a:p>
            <a:pPr lvl="3"/>
            <a:r>
              <a:rPr lang="en-US" dirty="0"/>
              <a:t>Referendum</a:t>
            </a:r>
          </a:p>
          <a:p>
            <a:pPr lvl="3"/>
            <a:r>
              <a:rPr lang="en-US" dirty="0"/>
              <a:t>Recall</a:t>
            </a:r>
          </a:p>
          <a:p>
            <a:pPr lvl="4"/>
            <a:r>
              <a:rPr lang="en-US" dirty="0"/>
              <a:t>I.R.R. were brought about by election rigging in 1888</a:t>
            </a:r>
          </a:p>
          <a:p>
            <a:pPr lvl="2"/>
            <a:r>
              <a:rPr lang="en-US" dirty="0"/>
              <a:t>1899: </a:t>
            </a:r>
            <a:r>
              <a:rPr lang="en-US" dirty="0" err="1"/>
              <a:t>Minnestota</a:t>
            </a:r>
            <a:r>
              <a:rPr lang="en-US" dirty="0"/>
              <a:t> – introduced mandatory statewide primaries</a:t>
            </a:r>
          </a:p>
        </p:txBody>
      </p:sp>
      <p:pic>
        <p:nvPicPr>
          <p:cNvPr id="33796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"/>
            <a:ext cx="4991611" cy="2799672"/>
          </a:xfrm>
          <a:prstGeom prst="rect">
            <a:avLst/>
          </a:prstGeom>
          <a:noFill/>
        </p:spPr>
      </p:pic>
      <p:pic>
        <p:nvPicPr>
          <p:cNvPr id="33798" name="Picture 6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2959100" cy="1969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E. Direct Election of Senators</a:t>
            </a:r>
          </a:p>
          <a:p>
            <a:pPr lvl="2"/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pPr lvl="3"/>
            <a:r>
              <a:rPr lang="en-US" dirty="0"/>
              <a:t>Previously chosen by sate legislatures</a:t>
            </a:r>
          </a:p>
          <a:p>
            <a:pPr lvl="3"/>
            <a:r>
              <a:rPr lang="en-US" dirty="0"/>
              <a:t>Limited the power of political machines</a:t>
            </a:r>
          </a:p>
          <a:p>
            <a:pPr lvl="3"/>
            <a:r>
              <a:rPr lang="en-US" dirty="0"/>
              <a:t>Allowed more power into the hands of voters</a:t>
            </a: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t="35155" b="5408"/>
          <a:stretch>
            <a:fillRect/>
          </a:stretch>
        </p:blipFill>
        <p:spPr bwMode="auto">
          <a:xfrm>
            <a:off x="990600" y="3200400"/>
            <a:ext cx="7391400" cy="3290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 1: Origins of Progressivism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Idea: </a:t>
            </a:r>
            <a:r>
              <a:rPr lang="en-US" sz="2000" dirty="0"/>
              <a:t>Political, economic, and social change in the late 19</a:t>
            </a:r>
            <a:r>
              <a:rPr lang="en-US" sz="2000" baseline="30000" dirty="0"/>
              <a:t>th</a:t>
            </a:r>
            <a:r>
              <a:rPr lang="en-US" sz="2000" dirty="0"/>
              <a:t> century America  led to broad progressive reforms.</a:t>
            </a:r>
            <a:endParaRPr lang="en-US" dirty="0"/>
          </a:p>
          <a:p>
            <a:r>
              <a:rPr lang="en-US" dirty="0"/>
              <a:t>Why it Matters Now:</a:t>
            </a:r>
            <a:r>
              <a:rPr lang="en-US" sz="2000" dirty="0"/>
              <a:t> Progressive reforms in areas such as labor and voting rights reinforced democratic principles that continue to exist today.</a:t>
            </a:r>
            <a:endParaRPr lang="en-US" dirty="0"/>
          </a:p>
          <a:p>
            <a:r>
              <a:rPr lang="en-US" dirty="0"/>
              <a:t>Key Terms &amp; People: </a:t>
            </a:r>
            <a:r>
              <a:rPr lang="en-US" sz="2000" dirty="0"/>
              <a:t>Progressive Movement / Florence Kelley / Prohibition / Muckraker / Scientific Management / Henry Ford / Robert La Follette / Initiative / Referendum / Recall / 17</a:t>
            </a:r>
            <a:r>
              <a:rPr lang="en-US" sz="2000" baseline="30000" dirty="0"/>
              <a:t>th</a:t>
            </a:r>
            <a:r>
              <a:rPr lang="en-US" sz="2000" dirty="0"/>
              <a:t> Amendment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389120"/>
          </a:xfrm>
        </p:spPr>
        <p:txBody>
          <a:bodyPr/>
          <a:lstStyle/>
          <a:p>
            <a:r>
              <a:rPr lang="en-US" dirty="0"/>
              <a:t>I. Four Goals of Progressivism</a:t>
            </a:r>
          </a:p>
          <a:p>
            <a:pPr lvl="1"/>
            <a:r>
              <a:rPr lang="en-US" dirty="0"/>
              <a:t>No agreement on the problems and their solutions</a:t>
            </a:r>
          </a:p>
          <a:p>
            <a:pPr lvl="1"/>
            <a:r>
              <a:rPr lang="en-US" dirty="0"/>
              <a:t>Shared one of the following four goals</a:t>
            </a:r>
          </a:p>
          <a:p>
            <a:pPr lvl="1"/>
            <a:r>
              <a:rPr lang="en-US" dirty="0"/>
              <a:t>The Progressive Movement: </a:t>
            </a:r>
          </a:p>
          <a:p>
            <a:pPr lvl="2"/>
            <a:r>
              <a:rPr lang="en-US" dirty="0"/>
              <a:t>Restore economic opportunity</a:t>
            </a:r>
          </a:p>
          <a:p>
            <a:pPr lvl="2"/>
            <a:r>
              <a:rPr lang="en-US" dirty="0"/>
              <a:t>Correct injustices</a:t>
            </a:r>
          </a:p>
        </p:txBody>
      </p:sp>
      <p:pic>
        <p:nvPicPr>
          <p:cNvPr id="4403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05200"/>
            <a:ext cx="4114800" cy="3084219"/>
          </a:xfrm>
          <a:prstGeom prst="rect">
            <a:avLst/>
          </a:prstGeom>
          <a:noFill/>
        </p:spPr>
      </p:pic>
      <p:pic>
        <p:nvPicPr>
          <p:cNvPr id="44036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3156"/>
            <a:ext cx="4749800" cy="3061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6344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A. Protecting Social Welfare</a:t>
            </a:r>
          </a:p>
          <a:p>
            <a:pPr lvl="2"/>
            <a:r>
              <a:rPr lang="en-US" dirty="0"/>
              <a:t>Softening the harsh conditions of industrialization</a:t>
            </a:r>
          </a:p>
          <a:p>
            <a:pPr lvl="2"/>
            <a:r>
              <a:rPr lang="en-US" dirty="0"/>
              <a:t>YMCA: libraries, classes, pools, courts</a:t>
            </a:r>
          </a:p>
          <a:p>
            <a:pPr lvl="2"/>
            <a:r>
              <a:rPr lang="en-US" dirty="0"/>
              <a:t>Florence Kelley: advocated for women and children</a:t>
            </a:r>
          </a:p>
          <a:p>
            <a:pPr lvl="3"/>
            <a:r>
              <a:rPr lang="en-US" dirty="0"/>
              <a:t>Illinois Factory Act of 1893 – an example for other states</a:t>
            </a:r>
          </a:p>
        </p:txBody>
      </p:sp>
      <p:pic>
        <p:nvPicPr>
          <p:cNvPr id="4301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733800" cy="2258166"/>
          </a:xfrm>
          <a:prstGeom prst="rect">
            <a:avLst/>
          </a:prstGeom>
          <a:noFill/>
        </p:spPr>
      </p:pic>
      <p:pic>
        <p:nvPicPr>
          <p:cNvPr id="43014" name="Picture 6" descr="https://library.ndsu.edu/fargo-history/sites/default/files/first-ym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038600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B. Promoting Moral Improvement</a:t>
            </a:r>
          </a:p>
          <a:p>
            <a:pPr lvl="2"/>
            <a:r>
              <a:rPr lang="en-US" dirty="0"/>
              <a:t>Felt morality was key </a:t>
            </a:r>
          </a:p>
          <a:p>
            <a:pPr lvl="2"/>
            <a:r>
              <a:rPr lang="en-US" dirty="0"/>
              <a:t>Ex. Prohibition</a:t>
            </a:r>
          </a:p>
          <a:p>
            <a:pPr lvl="3"/>
            <a:r>
              <a:rPr lang="en-US" dirty="0"/>
              <a:t>WCTU: Women’s Christian Temperance Union</a:t>
            </a:r>
          </a:p>
          <a:p>
            <a:pPr lvl="3"/>
            <a:r>
              <a:rPr lang="en-US" dirty="0"/>
              <a:t>Anti-Saloon League</a:t>
            </a:r>
          </a:p>
          <a:p>
            <a:pPr lvl="3"/>
            <a:r>
              <a:rPr lang="en-US" dirty="0"/>
              <a:t>“Wets”</a:t>
            </a:r>
          </a:p>
          <a:p>
            <a:pPr lvl="3"/>
            <a:r>
              <a:rPr lang="en-US" dirty="0"/>
              <a:t>“</a:t>
            </a:r>
            <a:r>
              <a:rPr lang="en-US" dirty="0" err="1"/>
              <a:t>Drys</a:t>
            </a:r>
            <a:r>
              <a:rPr lang="en-US" dirty="0"/>
              <a:t>”</a:t>
            </a:r>
          </a:p>
        </p:txBody>
      </p:sp>
      <p:pic>
        <p:nvPicPr>
          <p:cNvPr id="4198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3610"/>
            <a:ext cx="4181475" cy="2595790"/>
          </a:xfrm>
          <a:prstGeom prst="rect">
            <a:avLst/>
          </a:prstGeom>
          <a:noFill/>
        </p:spPr>
      </p:pic>
      <p:pic>
        <p:nvPicPr>
          <p:cNvPr id="41988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00400"/>
            <a:ext cx="2665931" cy="3448050"/>
          </a:xfrm>
          <a:prstGeom prst="rect">
            <a:avLst/>
          </a:prstGeom>
          <a:noFill/>
        </p:spPr>
      </p:pic>
      <p:pic>
        <p:nvPicPr>
          <p:cNvPr id="41990" name="Picture 6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"/>
            <a:ext cx="2911475" cy="218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C. Creating Economic Reform</a:t>
            </a:r>
          </a:p>
          <a:p>
            <a:pPr lvl="2"/>
            <a:r>
              <a:rPr lang="en-US" dirty="0"/>
              <a:t>1893 made many push for economic reorganization</a:t>
            </a:r>
          </a:p>
          <a:p>
            <a:pPr lvl="2"/>
            <a:r>
              <a:rPr lang="en-US" dirty="0"/>
              <a:t>1901: Eugene Debs – American Socialist Party</a:t>
            </a:r>
          </a:p>
          <a:p>
            <a:pPr lvl="3"/>
            <a:r>
              <a:rPr lang="en-US" dirty="0"/>
              <a:t>Many distanced themselves from this</a:t>
            </a:r>
          </a:p>
          <a:p>
            <a:pPr lvl="2"/>
            <a:r>
              <a:rPr lang="en-US" dirty="0"/>
              <a:t>Muckrakers</a:t>
            </a:r>
          </a:p>
          <a:p>
            <a:pPr lvl="3"/>
            <a:r>
              <a:rPr lang="en-US" dirty="0"/>
              <a:t>The Octopus</a:t>
            </a:r>
          </a:p>
          <a:p>
            <a:pPr lvl="3"/>
            <a:r>
              <a:rPr lang="en-US" dirty="0"/>
              <a:t>The Jungle</a:t>
            </a:r>
          </a:p>
          <a:p>
            <a:pPr lvl="3"/>
            <a:r>
              <a:rPr lang="en-US" dirty="0"/>
              <a:t>How the Other Half Lives</a:t>
            </a:r>
          </a:p>
          <a:p>
            <a:pPr lvl="3"/>
            <a:r>
              <a:rPr lang="en-US" dirty="0"/>
              <a:t>McClure’s Magazine</a:t>
            </a:r>
          </a:p>
        </p:txBody>
      </p:sp>
      <p:pic>
        <p:nvPicPr>
          <p:cNvPr id="4096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232275"/>
            <a:ext cx="1716328" cy="2625725"/>
          </a:xfrm>
          <a:prstGeom prst="rect">
            <a:avLst/>
          </a:prstGeom>
          <a:noFill/>
        </p:spPr>
      </p:pic>
      <p:pic>
        <p:nvPicPr>
          <p:cNvPr id="40964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 l="19933" r="19933"/>
          <a:stretch>
            <a:fillRect/>
          </a:stretch>
        </p:blipFill>
        <p:spPr bwMode="auto">
          <a:xfrm>
            <a:off x="4495800" y="4267200"/>
            <a:ext cx="2010106" cy="2590800"/>
          </a:xfrm>
          <a:prstGeom prst="rect">
            <a:avLst/>
          </a:prstGeom>
          <a:noFill/>
        </p:spPr>
      </p:pic>
      <p:pic>
        <p:nvPicPr>
          <p:cNvPr id="40966" name="Picture 6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267200"/>
            <a:ext cx="1875004" cy="2590800"/>
          </a:xfrm>
          <a:prstGeom prst="rect">
            <a:avLst/>
          </a:prstGeom>
          <a:noFill/>
        </p:spPr>
      </p:pic>
      <p:pic>
        <p:nvPicPr>
          <p:cNvPr id="40968" name="Picture 8" descr="See the sourc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76" y="4267200"/>
            <a:ext cx="1598713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D. Fostering Efficiency</a:t>
            </a:r>
          </a:p>
          <a:p>
            <a:pPr lvl="2"/>
            <a:r>
              <a:rPr lang="en-US" dirty="0"/>
              <a:t>Felt scientific principles would bring efficiency</a:t>
            </a:r>
          </a:p>
          <a:p>
            <a:pPr lvl="2"/>
            <a:r>
              <a:rPr lang="en-US" dirty="0"/>
              <a:t>Louis Brandeis – scientific study of working hours</a:t>
            </a:r>
          </a:p>
          <a:p>
            <a:pPr lvl="2"/>
            <a:r>
              <a:rPr lang="en-US" dirty="0"/>
              <a:t>Frederick Taylor – Taylorism – broke tasks into smaller parts</a:t>
            </a:r>
          </a:p>
          <a:p>
            <a:pPr lvl="2"/>
            <a:r>
              <a:rPr lang="en-US" dirty="0"/>
              <a:t>“Scientific Management”</a:t>
            </a:r>
          </a:p>
          <a:p>
            <a:pPr lvl="2"/>
            <a:r>
              <a:rPr lang="en-US" dirty="0"/>
              <a:t>Henry Ford</a:t>
            </a:r>
          </a:p>
          <a:p>
            <a:pPr lvl="3"/>
            <a:r>
              <a:rPr lang="en-US" dirty="0"/>
              <a:t>Model T</a:t>
            </a:r>
          </a:p>
          <a:p>
            <a:pPr lvl="3"/>
            <a:r>
              <a:rPr lang="en-US" dirty="0"/>
              <a:t>Assembly Line Systems</a:t>
            </a:r>
          </a:p>
          <a:p>
            <a:pPr lvl="3"/>
            <a:r>
              <a:rPr lang="en-US" dirty="0"/>
              <a:t>Rapid Turnover</a:t>
            </a:r>
          </a:p>
          <a:p>
            <a:pPr lvl="3"/>
            <a:r>
              <a:rPr lang="en-US" dirty="0"/>
              <a:t>8 </a:t>
            </a:r>
            <a:r>
              <a:rPr lang="en-US" dirty="0" err="1"/>
              <a:t>Hrs</a:t>
            </a:r>
            <a:r>
              <a:rPr lang="en-US" dirty="0"/>
              <a:t> @ $5 Per Day</a:t>
            </a:r>
          </a:p>
        </p:txBody>
      </p:sp>
      <p:pic>
        <p:nvPicPr>
          <p:cNvPr id="3993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124200"/>
            <a:ext cx="4918152" cy="2762250"/>
          </a:xfrm>
          <a:prstGeom prst="rect">
            <a:avLst/>
          </a:prstGeom>
          <a:noFill/>
        </p:spPr>
      </p:pic>
      <p:pic>
        <p:nvPicPr>
          <p:cNvPr id="39940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 l="4025" b="32323"/>
          <a:stretch>
            <a:fillRect/>
          </a:stretch>
        </p:blipFill>
        <p:spPr bwMode="auto">
          <a:xfrm>
            <a:off x="1066800" y="4724400"/>
            <a:ext cx="2076450" cy="181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8229600" cy="4389120"/>
          </a:xfrm>
        </p:spPr>
        <p:txBody>
          <a:bodyPr/>
          <a:lstStyle/>
          <a:p>
            <a:r>
              <a:rPr lang="en-US" dirty="0"/>
              <a:t>II. Cleaning Up Local Government</a:t>
            </a:r>
          </a:p>
          <a:p>
            <a:pPr lvl="1"/>
            <a:r>
              <a:rPr lang="en-US" dirty="0"/>
              <a:t>A. Reforming Local Government</a:t>
            </a:r>
          </a:p>
          <a:p>
            <a:pPr lvl="2"/>
            <a:r>
              <a:rPr lang="en-US" dirty="0"/>
              <a:t>Natural Disasters</a:t>
            </a:r>
          </a:p>
          <a:p>
            <a:pPr lvl="3"/>
            <a:r>
              <a:rPr lang="en-US" dirty="0"/>
              <a:t>1900 – Hurricane in Galveston, Texas</a:t>
            </a:r>
          </a:p>
          <a:p>
            <a:pPr lvl="4"/>
            <a:r>
              <a:rPr lang="en-US" dirty="0"/>
              <a:t>5 Member Commission</a:t>
            </a:r>
          </a:p>
          <a:p>
            <a:pPr lvl="3"/>
            <a:r>
              <a:rPr lang="en-US" dirty="0"/>
              <a:t>1913 – Dayton, Ohio Flood</a:t>
            </a:r>
          </a:p>
          <a:p>
            <a:pPr lvl="4"/>
            <a:r>
              <a:rPr lang="en-US" dirty="0"/>
              <a:t>City councils appointed department managers</a:t>
            </a:r>
          </a:p>
        </p:txBody>
      </p:sp>
      <p:pic>
        <p:nvPicPr>
          <p:cNvPr id="3891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37738"/>
            <a:ext cx="3495675" cy="2425088"/>
          </a:xfrm>
          <a:prstGeom prst="rect">
            <a:avLst/>
          </a:prstGeom>
          <a:noFill/>
        </p:spPr>
      </p:pic>
      <p:pic>
        <p:nvPicPr>
          <p:cNvPr id="38916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3835400" cy="241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B. Reform Mayors</a:t>
            </a:r>
          </a:p>
          <a:p>
            <a:pPr lvl="2"/>
            <a:r>
              <a:rPr lang="en-US" dirty="0"/>
              <a:t>Some introduced change without altering gov’t</a:t>
            </a:r>
          </a:p>
          <a:p>
            <a:pPr lvl="2"/>
            <a:r>
              <a:rPr lang="en-US" dirty="0"/>
              <a:t>Hazen Pingree – Detroit: fair taxes, lower fares, work relief, built schools, parks, plants</a:t>
            </a:r>
          </a:p>
          <a:p>
            <a:pPr lvl="2"/>
            <a:r>
              <a:rPr lang="en-US" dirty="0"/>
              <a:t>Tom Johnson – Cleveland: dismissed greedy owners of enterprises, circus tent meetings, </a:t>
            </a:r>
          </a:p>
        </p:txBody>
      </p:sp>
      <p:pic>
        <p:nvPicPr>
          <p:cNvPr id="37892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2352164" cy="3151592"/>
          </a:xfrm>
          <a:prstGeom prst="rect">
            <a:avLst/>
          </a:prstGeom>
          <a:noFill/>
        </p:spPr>
      </p:pic>
      <p:pic>
        <p:nvPicPr>
          <p:cNvPr id="37894" name="Picture 6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3400425" cy="313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520</TotalTime>
  <Words>542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Progressivism</vt:lpstr>
      <vt:lpstr>Lesson 1: Origins of Progressivism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Progressivism</dc:title>
  <dc:creator>harrisb</dc:creator>
  <cp:lastModifiedBy>harrisb</cp:lastModifiedBy>
  <cp:revision>19</cp:revision>
  <dcterms:created xsi:type="dcterms:W3CDTF">2018-09-16T19:42:03Z</dcterms:created>
  <dcterms:modified xsi:type="dcterms:W3CDTF">2018-09-18T18:02:15Z</dcterms:modified>
</cp:coreProperties>
</file>