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9" r:id="rId3"/>
    <p:sldId id="290" r:id="rId4"/>
    <p:sldId id="292" r:id="rId5"/>
    <p:sldId id="293" r:id="rId6"/>
    <p:sldId id="29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7" autoAdjust="0"/>
  </p:normalViewPr>
  <p:slideViewPr>
    <p:cSldViewPr>
      <p:cViewPr varScale="1">
        <p:scale>
          <a:sx n="69" d="100"/>
          <a:sy n="69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C29D2D-7B38-4CDC-91E8-8B607AD665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CAADEB3-9D1F-4C6F-BACF-28630D198C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The Big Ideas: </a:t>
            </a:r>
            <a:r>
              <a:rPr lang="en-US" b="1" dirty="0"/>
              <a:t>1. Advances in science and technology helped solve urban problems. 2. More time for leisure led to a new American mass culture</a:t>
            </a:r>
          </a:p>
          <a:p>
            <a:r>
              <a:rPr lang="en-US" b="1" u="sng" dirty="0"/>
              <a:t>Why it Matters Now:</a:t>
            </a:r>
            <a:r>
              <a:rPr lang="en-US" b="1" dirty="0"/>
              <a:t> 1. Cities still depend on scientific &amp; technological research. 2. The U.S. today has a worldwide impact on culture.</a:t>
            </a:r>
          </a:p>
          <a:p>
            <a:r>
              <a:rPr lang="en-US" b="1" u="sng" dirty="0"/>
              <a:t>Key Terms &amp; People:</a:t>
            </a:r>
            <a:r>
              <a:rPr lang="en-US" b="1" dirty="0"/>
              <a:t> Louis Sullivan / Daniel Burnham / Frederick Law Olmsted / The Wright Bro’s / George Eastman / Ashcan School / Pragmatism / Mark Twain / Joseph Pulitzer / William Randolph Hearst / Rural Free Delivery (RFD)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Lessons 4 &amp; 5: New Technologies &amp; the Dawn of Mass Culture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6248400"/>
          </a:xfrm>
        </p:spPr>
        <p:txBody>
          <a:bodyPr/>
          <a:lstStyle/>
          <a:p>
            <a:r>
              <a:rPr lang="en-US" b="1" dirty="0"/>
              <a:t>4-I. Technology &amp; City Life</a:t>
            </a:r>
          </a:p>
          <a:p>
            <a:pPr lvl="1"/>
            <a:r>
              <a:rPr lang="en-US" b="1" dirty="0"/>
              <a:t>Skyscrapers</a:t>
            </a:r>
          </a:p>
          <a:p>
            <a:pPr lvl="2"/>
            <a:r>
              <a:rPr lang="en-US" b="1" dirty="0"/>
              <a:t>Louis Sullivan &amp; the Wainwright Building</a:t>
            </a:r>
          </a:p>
          <a:p>
            <a:pPr lvl="2"/>
            <a:r>
              <a:rPr lang="en-US" b="1" dirty="0"/>
              <a:t>Daniel Burnham’s Flatiron Building</a:t>
            </a:r>
          </a:p>
          <a:p>
            <a:pPr lvl="1"/>
            <a:r>
              <a:rPr lang="en-US" b="1" dirty="0"/>
              <a:t>Electric Transit</a:t>
            </a:r>
          </a:p>
          <a:p>
            <a:pPr lvl="2"/>
            <a:r>
              <a:rPr lang="en-US" b="1" dirty="0"/>
              <a:t>1888 – Richmond, Virginia’s streetcars and trolleys</a:t>
            </a:r>
          </a:p>
          <a:p>
            <a:pPr lvl="2"/>
            <a:r>
              <a:rPr lang="en-US" b="1" dirty="0"/>
              <a:t>Commuter rails and “el” trains</a:t>
            </a:r>
          </a:p>
          <a:p>
            <a:pPr lvl="1"/>
            <a:r>
              <a:rPr lang="en-US" b="1" dirty="0"/>
              <a:t>Engineering and Urban Planning</a:t>
            </a:r>
          </a:p>
          <a:p>
            <a:pPr lvl="2"/>
            <a:r>
              <a:rPr lang="en-US" b="1" dirty="0"/>
              <a:t>Frederick Law Olmsted – Planned urban parks</a:t>
            </a:r>
          </a:p>
          <a:p>
            <a:pPr lvl="1"/>
            <a:r>
              <a:rPr lang="en-US" b="1" dirty="0"/>
              <a:t>City Planning</a:t>
            </a:r>
          </a:p>
          <a:p>
            <a:pPr lvl="2"/>
            <a:r>
              <a:rPr lang="en-US" b="1" dirty="0"/>
              <a:t>Daniel Burnham – built futuristic cities (ex. Chicago: The White City)</a:t>
            </a:r>
          </a:p>
          <a:p>
            <a:pPr lvl="1"/>
            <a:r>
              <a:rPr lang="en-US" b="1" dirty="0"/>
              <a:t>Feeding Cities</a:t>
            </a:r>
          </a:p>
          <a:p>
            <a:pPr lvl="2"/>
            <a:r>
              <a:rPr lang="en-US" b="1" dirty="0"/>
              <a:t>George Washington Carver – Crop Rotation</a:t>
            </a:r>
          </a:p>
          <a:p>
            <a:pPr lvl="2"/>
            <a:r>
              <a:rPr lang="en-US" b="1" dirty="0"/>
              <a:t>Fritz Haber – Chemical Fertilizers</a:t>
            </a:r>
          </a:p>
        </p:txBody>
      </p:sp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1447800"/>
            <a:ext cx="1045882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24000"/>
            <a:ext cx="8229600" cy="6096000"/>
          </a:xfrm>
        </p:spPr>
        <p:txBody>
          <a:bodyPr/>
          <a:lstStyle/>
          <a:p>
            <a:r>
              <a:rPr lang="en-US" b="1" dirty="0"/>
              <a:t>4-II. Advances in Communication</a:t>
            </a:r>
          </a:p>
          <a:p>
            <a:pPr lvl="1"/>
            <a:r>
              <a:rPr lang="en-US" b="1" dirty="0"/>
              <a:t>Revolutions in Printing</a:t>
            </a:r>
          </a:p>
          <a:p>
            <a:pPr lvl="2"/>
            <a:r>
              <a:rPr lang="en-US" b="1" dirty="0"/>
              <a:t>1890 – Us Literacy Rate is 90%</a:t>
            </a:r>
          </a:p>
          <a:p>
            <a:pPr lvl="2"/>
            <a:r>
              <a:rPr lang="en-US" b="1" dirty="0"/>
              <a:t>Electric printing pressed brought newspapers to a penny each</a:t>
            </a:r>
          </a:p>
          <a:p>
            <a:pPr lvl="1"/>
            <a:r>
              <a:rPr lang="en-US" b="1" dirty="0"/>
              <a:t>Airplanes</a:t>
            </a:r>
          </a:p>
          <a:p>
            <a:pPr lvl="2"/>
            <a:r>
              <a:rPr lang="en-US" b="1" dirty="0"/>
              <a:t>Orville &amp; Wilbur Wright – 1</a:t>
            </a:r>
            <a:r>
              <a:rPr lang="en-US" b="1" baseline="30000" dirty="0"/>
              <a:t>st</a:t>
            </a:r>
            <a:r>
              <a:rPr lang="en-US" b="1" dirty="0"/>
              <a:t> flight at Kitty Hawk, NC</a:t>
            </a:r>
          </a:p>
          <a:p>
            <a:pPr lvl="2"/>
            <a:r>
              <a:rPr lang="en-US" b="1" dirty="0"/>
              <a:t>Dec 7</a:t>
            </a:r>
            <a:r>
              <a:rPr lang="en-US" b="1" baseline="30000" dirty="0"/>
              <a:t>th</a:t>
            </a:r>
            <a:r>
              <a:rPr lang="en-US" b="1" dirty="0"/>
              <a:t>, 1903 – 120 ft. 12 seconds.</a:t>
            </a:r>
          </a:p>
          <a:p>
            <a:pPr lvl="1"/>
            <a:r>
              <a:rPr lang="en-US" b="1" dirty="0"/>
              <a:t>Photographic Explosion</a:t>
            </a:r>
          </a:p>
          <a:p>
            <a:pPr lvl="2"/>
            <a:r>
              <a:rPr lang="en-US" b="1" dirty="0"/>
              <a:t>George Eastman – Flexible film, studio processing</a:t>
            </a:r>
          </a:p>
          <a:p>
            <a:pPr lvl="2"/>
            <a:r>
              <a:rPr lang="en-US" b="1" dirty="0"/>
              <a:t>1888 – Kodak camera: $25 w/ 100 picture roll</a:t>
            </a:r>
          </a:p>
          <a:p>
            <a:pPr lvl="3"/>
            <a:r>
              <a:rPr lang="en-US" b="1" dirty="0"/>
              <a:t>$10 to develop &amp; reload</a:t>
            </a:r>
          </a:p>
          <a:p>
            <a:pPr lvl="3"/>
            <a:r>
              <a:rPr lang="en-US" b="1" dirty="0"/>
              <a:t>Turned everyone into a photographer</a:t>
            </a:r>
          </a:p>
        </p:txBody>
      </p:sp>
      <p:pic>
        <p:nvPicPr>
          <p:cNvPr id="4100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81000"/>
            <a:ext cx="3190875" cy="2017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743200"/>
            <a:ext cx="8229600" cy="4572000"/>
          </a:xfrm>
        </p:spPr>
        <p:txBody>
          <a:bodyPr/>
          <a:lstStyle/>
          <a:p>
            <a:r>
              <a:rPr lang="en-US" b="1" dirty="0"/>
              <a:t>5-I. American Leisure</a:t>
            </a:r>
          </a:p>
          <a:p>
            <a:pPr lvl="1"/>
            <a:r>
              <a:rPr lang="en-US" b="1" dirty="0"/>
              <a:t>Amusement Parks</a:t>
            </a:r>
          </a:p>
          <a:p>
            <a:pPr lvl="2"/>
            <a:r>
              <a:rPr lang="en-US" b="1" dirty="0"/>
              <a:t>1884: Coney Island</a:t>
            </a:r>
          </a:p>
          <a:p>
            <a:pPr lvl="2"/>
            <a:r>
              <a:rPr lang="en-US" b="1" dirty="0"/>
              <a:t>1893: Chicago World’s Exposition</a:t>
            </a:r>
          </a:p>
          <a:p>
            <a:pPr lvl="1"/>
            <a:r>
              <a:rPr lang="en-US" b="1" dirty="0"/>
              <a:t>Bicycling &amp; Tennis</a:t>
            </a:r>
          </a:p>
          <a:p>
            <a:pPr lvl="2"/>
            <a:r>
              <a:rPr lang="en-US" b="1" dirty="0"/>
              <a:t>Accompanied by  Coca-Cola in 1886 and Hershey’s Chocolate in 1900</a:t>
            </a:r>
          </a:p>
          <a:p>
            <a:pPr lvl="1"/>
            <a:r>
              <a:rPr lang="en-US" b="1" dirty="0"/>
              <a:t>Spectator Sports</a:t>
            </a:r>
          </a:p>
          <a:p>
            <a:pPr lvl="2"/>
            <a:r>
              <a:rPr lang="en-US" b="1" dirty="0"/>
              <a:t>Boxing &amp; Baseball</a:t>
            </a:r>
          </a:p>
          <a:p>
            <a:pPr lvl="1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t="22941"/>
          <a:stretch>
            <a:fillRect/>
          </a:stretch>
        </p:blipFill>
        <p:spPr bwMode="auto">
          <a:xfrm>
            <a:off x="3886200" y="762000"/>
            <a:ext cx="4848524" cy="2819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81000"/>
            <a:ext cx="8686800" cy="6477000"/>
          </a:xfrm>
        </p:spPr>
        <p:txBody>
          <a:bodyPr/>
          <a:lstStyle/>
          <a:p>
            <a:r>
              <a:rPr lang="en-US" b="1" dirty="0"/>
              <a:t>5-II: The Spread of Mass Culture</a:t>
            </a:r>
          </a:p>
          <a:p>
            <a:pPr lvl="1"/>
            <a:r>
              <a:rPr lang="en-US" b="1" dirty="0"/>
              <a:t>Promoting Fine Arts</a:t>
            </a:r>
          </a:p>
          <a:p>
            <a:pPr lvl="2"/>
            <a:r>
              <a:rPr lang="en-US" b="1" dirty="0"/>
              <a:t>1900 – Every major city has an art gallery &amp; library</a:t>
            </a:r>
          </a:p>
          <a:p>
            <a:pPr lvl="2"/>
            <a:r>
              <a:rPr lang="en-US" b="1" dirty="0"/>
              <a:t>Realism was a popular style</a:t>
            </a:r>
          </a:p>
          <a:p>
            <a:pPr lvl="2"/>
            <a:r>
              <a:rPr lang="en-US" b="1" dirty="0"/>
              <a:t>Ashcan School of American Art</a:t>
            </a:r>
          </a:p>
          <a:p>
            <a:pPr lvl="1"/>
            <a:r>
              <a:rPr lang="en-US" b="1" dirty="0"/>
              <a:t>Philosophy</a:t>
            </a:r>
          </a:p>
          <a:p>
            <a:pPr lvl="2"/>
            <a:r>
              <a:rPr lang="en-US" b="1" dirty="0"/>
              <a:t>Charles Peirce &amp; William James – Pragmatism</a:t>
            </a:r>
          </a:p>
          <a:p>
            <a:pPr lvl="1"/>
            <a:r>
              <a:rPr lang="en-US" b="1" dirty="0"/>
              <a:t>Performing Arts</a:t>
            </a:r>
          </a:p>
          <a:p>
            <a:pPr lvl="2"/>
            <a:r>
              <a:rPr lang="en-US" b="1" dirty="0"/>
              <a:t>Vaudeville Theater / Motion Pictures &amp; Nickelodeons / Ragtime / Thomas Edison’s Phonograph</a:t>
            </a:r>
          </a:p>
          <a:p>
            <a:pPr lvl="1"/>
            <a:r>
              <a:rPr lang="en-US" b="1" dirty="0"/>
              <a:t>Popular Fiction</a:t>
            </a:r>
          </a:p>
          <a:p>
            <a:pPr lvl="2"/>
            <a:r>
              <a:rPr lang="en-US" b="1" dirty="0"/>
              <a:t>Dime Novels / Mark Twain: the Adventures of Huckleberry Finn</a:t>
            </a:r>
          </a:p>
          <a:p>
            <a:pPr lvl="1"/>
            <a:r>
              <a:rPr lang="en-US" b="1" dirty="0"/>
              <a:t>Mass-Circulation Newspapers:</a:t>
            </a:r>
          </a:p>
          <a:p>
            <a:pPr lvl="2"/>
            <a:r>
              <a:rPr lang="en-US" b="1" dirty="0"/>
              <a:t>Joseph Pulitzer &amp; William Randolph Hearst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1200"/>
            <a:ext cx="8229600" cy="5181600"/>
          </a:xfrm>
        </p:spPr>
        <p:txBody>
          <a:bodyPr/>
          <a:lstStyle/>
          <a:p>
            <a:r>
              <a:rPr lang="en-US" b="1" dirty="0"/>
              <a:t>5-III. New Ways to Sell Goods</a:t>
            </a:r>
          </a:p>
          <a:p>
            <a:pPr lvl="1"/>
            <a:r>
              <a:rPr lang="en-US" b="1" dirty="0"/>
              <a:t>Urban Shopping</a:t>
            </a:r>
          </a:p>
          <a:p>
            <a:pPr lvl="2"/>
            <a:r>
              <a:rPr lang="en-US" b="1" dirty="0"/>
              <a:t>Birth of the shopping center (malls)</a:t>
            </a:r>
          </a:p>
          <a:p>
            <a:pPr lvl="1"/>
            <a:r>
              <a:rPr lang="en-US" b="1" dirty="0"/>
              <a:t>The Department Store</a:t>
            </a:r>
          </a:p>
          <a:p>
            <a:pPr lvl="1"/>
            <a:r>
              <a:rPr lang="en-US" b="1" dirty="0"/>
              <a:t>The Chain Store – 1870: F.W. Woolworth</a:t>
            </a:r>
          </a:p>
          <a:p>
            <a:pPr lvl="1"/>
            <a:r>
              <a:rPr lang="en-US" b="1" dirty="0"/>
              <a:t>Advertising</a:t>
            </a:r>
          </a:p>
          <a:p>
            <a:pPr lvl="2"/>
            <a:r>
              <a:rPr lang="en-US" b="1" dirty="0"/>
              <a:t>Medicines / soaps  / baking powders</a:t>
            </a:r>
          </a:p>
          <a:p>
            <a:pPr lvl="2"/>
            <a:r>
              <a:rPr lang="en-US" b="1" dirty="0"/>
              <a:t>Barns / houses / billboards / rocks used to advertise</a:t>
            </a:r>
          </a:p>
          <a:p>
            <a:pPr lvl="1"/>
            <a:r>
              <a:rPr lang="en-US" b="1" dirty="0"/>
              <a:t>Catalogs &amp; RFD</a:t>
            </a:r>
          </a:p>
          <a:p>
            <a:pPr lvl="2"/>
            <a:r>
              <a:rPr lang="en-US" b="1" dirty="0"/>
              <a:t>Montgomery Ward &amp; Sears Roebuck</a:t>
            </a:r>
          </a:p>
          <a:p>
            <a:pPr lvl="2"/>
            <a:r>
              <a:rPr lang="en-US" b="1" dirty="0"/>
              <a:t>RFD – Rural Free Delivery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"/>
            <a:ext cx="3743325" cy="2539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</TotalTime>
  <Words>439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Lessons 4 &amp; 5: New Technologies &amp; the Dawn of Mass Culture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</dc:title>
  <dc:creator>harrisb</dc:creator>
  <cp:lastModifiedBy>harrisb</cp:lastModifiedBy>
  <cp:revision>51</cp:revision>
  <dcterms:created xsi:type="dcterms:W3CDTF">2018-09-06T14:08:34Z</dcterms:created>
  <dcterms:modified xsi:type="dcterms:W3CDTF">2018-09-20T11:38:05Z</dcterms:modified>
</cp:coreProperties>
</file>