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04" autoAdjust="0"/>
  </p:normalViewPr>
  <p:slideViewPr>
    <p:cSldViewPr>
      <p:cViewPr varScale="1">
        <p:scale>
          <a:sx n="64" d="100"/>
          <a:sy n="64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0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C9A6C2-C08C-4583-B91C-935B150B476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F444F1-2E44-431E-848C-16082718B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82034"/>
            <a:ext cx="4114800" cy="258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47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13632"/>
            <a:ext cx="8534400" cy="5888736"/>
          </a:xfrm>
        </p:spPr>
        <p:txBody>
          <a:bodyPr/>
          <a:lstStyle/>
          <a:p>
            <a:pPr lvl="1"/>
            <a:r>
              <a:rPr lang="en-US" dirty="0" smtClean="0"/>
              <a:t>B. Limits of a Demand Curve</a:t>
            </a:r>
          </a:p>
          <a:p>
            <a:pPr lvl="2"/>
            <a:r>
              <a:rPr lang="en-US" dirty="0" smtClean="0"/>
              <a:t>Can predict changes in buying habits based on price change</a:t>
            </a:r>
          </a:p>
          <a:p>
            <a:pPr lvl="2"/>
            <a:r>
              <a:rPr lang="en-US" dirty="0" smtClean="0"/>
              <a:t>Only accurate for a specific set of conditions</a:t>
            </a:r>
          </a:p>
          <a:p>
            <a:pPr lvl="2"/>
            <a:r>
              <a:rPr lang="en-US" dirty="0" smtClean="0"/>
              <a:t>Cannot predict changing market conditions</a:t>
            </a:r>
          </a:p>
          <a:p>
            <a:pPr lvl="2"/>
            <a:r>
              <a:rPr lang="en-US" dirty="0" smtClean="0"/>
              <a:t>Can shift based on other factors besides price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2461756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39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71800"/>
            <a:ext cx="8229600" cy="1066800"/>
          </a:xfrm>
        </p:spPr>
        <p:txBody>
          <a:bodyPr/>
          <a:lstStyle/>
          <a:p>
            <a:r>
              <a:rPr lang="en-US" dirty="0" smtClean="0"/>
              <a:t>4-2: Shifts in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229600" cy="4325112"/>
          </a:xfrm>
        </p:spPr>
        <p:txBody>
          <a:bodyPr/>
          <a:lstStyle/>
          <a:p>
            <a:r>
              <a:rPr lang="en-US" dirty="0" smtClean="0"/>
              <a:t>I. Changes in Demand</a:t>
            </a:r>
          </a:p>
          <a:p>
            <a:pPr lvl="1"/>
            <a:r>
              <a:rPr lang="en-US" dirty="0" smtClean="0"/>
              <a:t>Ceteris Paribus – we assume in a demand schedule that nothing else changes</a:t>
            </a:r>
          </a:p>
          <a:p>
            <a:pPr lvl="1"/>
            <a:r>
              <a:rPr lang="en-US" dirty="0" smtClean="0"/>
              <a:t>A demand curve is only accurate as long as this holds true</a:t>
            </a:r>
          </a:p>
          <a:p>
            <a:pPr lvl="1"/>
            <a:r>
              <a:rPr lang="en-US" dirty="0" smtClean="0"/>
              <a:t>If not, the entire line can shift move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9" y="457200"/>
            <a:ext cx="4076700" cy="276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01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8229600" cy="4325112"/>
          </a:xfrm>
        </p:spPr>
        <p:txBody>
          <a:bodyPr/>
          <a:lstStyle/>
          <a:p>
            <a:r>
              <a:rPr lang="en-US" dirty="0" smtClean="0"/>
              <a:t>II. What Causes a Shift?</a:t>
            </a:r>
          </a:p>
          <a:p>
            <a:pPr lvl="1"/>
            <a:r>
              <a:rPr lang="en-US" dirty="0" smtClean="0"/>
              <a:t>A. Income</a:t>
            </a:r>
          </a:p>
          <a:p>
            <a:pPr lvl="2"/>
            <a:r>
              <a:rPr lang="en-US" dirty="0" smtClean="0"/>
              <a:t>Most goods are </a:t>
            </a:r>
            <a:r>
              <a:rPr lang="en-US" u="sng" dirty="0" smtClean="0"/>
              <a:t>normal goods</a:t>
            </a:r>
            <a:r>
              <a:rPr lang="en-US" dirty="0" smtClean="0"/>
              <a:t>.  Demand for them increases when income rises</a:t>
            </a:r>
          </a:p>
          <a:p>
            <a:pPr lvl="2"/>
            <a:r>
              <a:rPr lang="en-US" dirty="0" smtClean="0"/>
              <a:t>This is shown on the curve through a shift to the right</a:t>
            </a:r>
          </a:p>
          <a:p>
            <a:pPr lvl="2"/>
            <a:r>
              <a:rPr lang="en-US" dirty="0" smtClean="0"/>
              <a:t>Inferior goods – these are goods that we buy less of if income rises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91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2488"/>
            <a:ext cx="8839200" cy="43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4325112"/>
          </a:xfrm>
        </p:spPr>
        <p:txBody>
          <a:bodyPr/>
          <a:lstStyle/>
          <a:p>
            <a:pPr lvl="1"/>
            <a:r>
              <a:rPr lang="en-US" dirty="0" smtClean="0"/>
              <a:t>B. Consumer Expectations</a:t>
            </a:r>
          </a:p>
          <a:p>
            <a:pPr lvl="2"/>
            <a:r>
              <a:rPr lang="en-US" dirty="0" smtClean="0"/>
              <a:t>An expectation of  a rising price can increase current demand</a:t>
            </a:r>
          </a:p>
          <a:p>
            <a:pPr lvl="2"/>
            <a:r>
              <a:rPr lang="en-US" dirty="0" smtClean="0"/>
              <a:t>The expectation of a drop in price will decrease demand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357663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458200" cy="5736336"/>
          </a:xfrm>
        </p:spPr>
        <p:txBody>
          <a:bodyPr/>
          <a:lstStyle/>
          <a:p>
            <a:pPr lvl="1"/>
            <a:r>
              <a:rPr lang="en-US" dirty="0" smtClean="0"/>
              <a:t>C. Population</a:t>
            </a:r>
          </a:p>
          <a:p>
            <a:pPr lvl="2"/>
            <a:r>
              <a:rPr lang="en-US" dirty="0" smtClean="0"/>
              <a:t>Increase in population creates increase in demand</a:t>
            </a:r>
          </a:p>
          <a:p>
            <a:pPr lvl="2"/>
            <a:r>
              <a:rPr lang="en-US" dirty="0" smtClean="0"/>
              <a:t>More people need more houses, food, clothing, etc.</a:t>
            </a:r>
          </a:p>
          <a:p>
            <a:pPr lvl="2"/>
            <a:r>
              <a:rPr lang="en-US" dirty="0" smtClean="0"/>
              <a:t>And example of this in our history is the Baby Boom the followed WWII</a:t>
            </a:r>
          </a:p>
          <a:p>
            <a:pPr lvl="2"/>
            <a:r>
              <a:rPr lang="en-US" dirty="0" smtClean="0"/>
              <a:t>We can see the demand follow then through the stages of life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5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763000" cy="5943600"/>
          </a:xfrm>
        </p:spPr>
        <p:txBody>
          <a:bodyPr/>
          <a:lstStyle/>
          <a:p>
            <a:pPr lvl="1"/>
            <a:r>
              <a:rPr lang="en-US" dirty="0" smtClean="0"/>
              <a:t>D. Demographics</a:t>
            </a:r>
          </a:p>
          <a:p>
            <a:pPr lvl="2"/>
            <a:r>
              <a:rPr lang="en-US" dirty="0" smtClean="0"/>
              <a:t>These are the statistical characteristics of populations</a:t>
            </a:r>
          </a:p>
          <a:p>
            <a:pPr lvl="3"/>
            <a:r>
              <a:rPr lang="en-US" dirty="0" smtClean="0"/>
              <a:t>Age, race, occupation, etc. etc.</a:t>
            </a:r>
          </a:p>
          <a:p>
            <a:pPr lvl="2"/>
            <a:r>
              <a:rPr lang="en-US" dirty="0" smtClean="0"/>
              <a:t>This data helps businesses know what to sell and how to advertise</a:t>
            </a:r>
          </a:p>
          <a:p>
            <a:pPr lvl="2"/>
            <a:r>
              <a:rPr lang="en-US" dirty="0" smtClean="0"/>
              <a:t>These numbers and statistics are constantly changing in the US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23" y="3250386"/>
            <a:ext cx="6934200" cy="34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31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839200" cy="5867400"/>
          </a:xfrm>
        </p:spPr>
        <p:txBody>
          <a:bodyPr/>
          <a:lstStyle/>
          <a:p>
            <a:pPr lvl="1"/>
            <a:r>
              <a:rPr lang="en-US" dirty="0" smtClean="0"/>
              <a:t>E. Consumer Tastes and Advertising</a:t>
            </a:r>
          </a:p>
          <a:p>
            <a:pPr lvl="2"/>
            <a:r>
              <a:rPr lang="en-US" dirty="0" smtClean="0"/>
              <a:t>Social trends and fads</a:t>
            </a:r>
          </a:p>
          <a:p>
            <a:pPr lvl="3"/>
            <a:r>
              <a:rPr lang="en-US" dirty="0" smtClean="0"/>
              <a:t>Ex. Bell bottoms, 3d TV, disco</a:t>
            </a:r>
          </a:p>
          <a:p>
            <a:pPr lvl="2"/>
            <a:r>
              <a:rPr lang="en-US" dirty="0" smtClean="0"/>
              <a:t>Cannot be explained by income, population, or expectations.</a:t>
            </a:r>
          </a:p>
          <a:p>
            <a:pPr lvl="2"/>
            <a:r>
              <a:rPr lang="en-US" dirty="0" smtClean="0"/>
              <a:t>Digital media has made it easy to avoid advertisement</a:t>
            </a:r>
          </a:p>
          <a:p>
            <a:pPr lvl="2"/>
            <a:r>
              <a:rPr lang="en-US" dirty="0" smtClean="0"/>
              <a:t>This means marketing strategies are changing</a:t>
            </a:r>
          </a:p>
          <a:p>
            <a:pPr lvl="2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5479"/>
            <a:ext cx="5410200" cy="29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73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 lvl="1"/>
            <a:r>
              <a:rPr lang="en-US" dirty="0" smtClean="0"/>
              <a:t>In 2008, $1.9 billion was spent on advertising on sites such as Facebook and </a:t>
            </a:r>
            <a:r>
              <a:rPr lang="en-US" dirty="0" err="1" smtClean="0"/>
              <a:t>MySpace</a:t>
            </a:r>
            <a:endParaRPr lang="en-US" dirty="0" smtClean="0"/>
          </a:p>
          <a:p>
            <a:pPr lvl="1"/>
            <a:r>
              <a:rPr lang="en-US" dirty="0" smtClean="0"/>
              <a:t>Social media has allowed companies more connection to their customers</a:t>
            </a:r>
          </a:p>
          <a:p>
            <a:pPr lvl="1"/>
            <a:r>
              <a:rPr lang="en-US" dirty="0" smtClean="0"/>
              <a:t>Companies believe spending money on advertising will increase income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591174" cy="31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68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5" y="3124200"/>
            <a:ext cx="8968596" cy="5943600"/>
          </a:xfrm>
        </p:spPr>
        <p:txBody>
          <a:bodyPr/>
          <a:lstStyle/>
          <a:p>
            <a:r>
              <a:rPr lang="en-US" dirty="0" smtClean="0"/>
              <a:t>III. Prices of Related Goods</a:t>
            </a:r>
          </a:p>
          <a:p>
            <a:pPr lvl="1"/>
            <a:r>
              <a:rPr lang="en-US" dirty="0" smtClean="0"/>
              <a:t>The demand curve for one good can cause a shift on the demand curve for another</a:t>
            </a:r>
          </a:p>
          <a:p>
            <a:pPr lvl="1"/>
            <a:r>
              <a:rPr lang="en-US" dirty="0" smtClean="0"/>
              <a:t>Complements – 2 goods bought and used together</a:t>
            </a:r>
          </a:p>
          <a:p>
            <a:pPr lvl="1"/>
            <a:r>
              <a:rPr lang="en-US" dirty="0" smtClean="0"/>
              <a:t>Substitutions – goods that are used in place of one another</a:t>
            </a:r>
          </a:p>
          <a:p>
            <a:pPr lvl="2"/>
            <a:r>
              <a:rPr lang="en-US" dirty="0" smtClean="0"/>
              <a:t>Ex. Selling skis also sells ski boots</a:t>
            </a:r>
          </a:p>
          <a:p>
            <a:pPr lvl="2"/>
            <a:r>
              <a:rPr lang="en-US" dirty="0" smtClean="0"/>
              <a:t>Ex. Selling snowboards stops the sale of skis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810000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96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ricingleadership.com/wp-content/uploads/2012/05/Elasticity_1205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608137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4-3:Elasticity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325112"/>
          </a:xfrm>
        </p:spPr>
        <p:txBody>
          <a:bodyPr/>
          <a:lstStyle/>
          <a:p>
            <a:r>
              <a:rPr lang="en-US" dirty="0" smtClean="0"/>
              <a:t>I. Defining Elasticity</a:t>
            </a:r>
          </a:p>
          <a:p>
            <a:pPr lvl="1"/>
            <a:r>
              <a:rPr lang="en-US" dirty="0" smtClean="0"/>
              <a:t>Elasticity of demand – a measurement of how drastically buyers will cut back or increase spending when prices change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Inelastic = little change</a:t>
            </a:r>
          </a:p>
          <a:p>
            <a:pPr lvl="1"/>
            <a:r>
              <a:rPr lang="en-US" dirty="0" smtClean="0"/>
              <a:t>Elastic = great change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4-1: 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5" y="1752600"/>
            <a:ext cx="72390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44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A. Calculating Elasticity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To find elasticity…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Divide the percentage change in quantity demanded by the percentage change of price.</a:t>
            </a:r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This will always give you a negative number, but economists drop the negative.</a:t>
            </a:r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mg.sparknotes.com/figures/5/5259b727009a2736d6ad639bab3494ff/elas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334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sodahead.com/polls/001606857/1043268688_price_tag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4343400" cy="30527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/>
          <a:lstStyle/>
          <a:p>
            <a:pPr lvl="1"/>
            <a:r>
              <a:rPr lang="en-US" dirty="0" smtClean="0"/>
              <a:t>B. Price Range</a:t>
            </a:r>
          </a:p>
          <a:p>
            <a:pPr lvl="2"/>
            <a:r>
              <a:rPr lang="en-US" dirty="0" smtClean="0"/>
              <a:t>Elasticity varies at every price level</a:t>
            </a:r>
          </a:p>
          <a:p>
            <a:pPr lvl="2"/>
            <a:r>
              <a:rPr lang="en-US" dirty="0" smtClean="0"/>
              <a:t>Can be high at some points and low at others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 algn="ctr"/>
            <a:r>
              <a:rPr lang="en-US" dirty="0" smtClean="0"/>
              <a:t>Magazine Prices</a:t>
            </a:r>
          </a:p>
          <a:p>
            <a:pPr lvl="2" algn="ctr"/>
            <a:r>
              <a:rPr lang="en-US" dirty="0" smtClean="0"/>
              <a:t>Rise from $.60 to $.90 = inelastic</a:t>
            </a:r>
          </a:p>
          <a:p>
            <a:pPr lvl="2" algn="ctr"/>
            <a:r>
              <a:rPr lang="en-US" dirty="0" smtClean="0"/>
              <a:t>Rise from $4.00 to $6.00 = higher chance of elasticity</a:t>
            </a:r>
          </a:p>
          <a:p>
            <a:pPr lvl="2" algn="ctr"/>
            <a:r>
              <a:rPr lang="en-US" dirty="0" smtClean="0"/>
              <a:t>Both are 50% increases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lvl="1"/>
            <a:r>
              <a:rPr lang="en-US" dirty="0" smtClean="0"/>
              <a:t>C. Values of Elasticity</a:t>
            </a:r>
          </a:p>
          <a:p>
            <a:pPr lvl="2"/>
            <a:r>
              <a:rPr lang="en-US" dirty="0" smtClean="0"/>
              <a:t>Unitary Elastic – when elasticity is equal to exactly 1.</a:t>
            </a:r>
          </a:p>
          <a:p>
            <a:pPr lvl="2"/>
            <a:r>
              <a:rPr lang="en-US" dirty="0" smtClean="0"/>
              <a:t>This happens when price change and demand change are exactly the same.</a:t>
            </a:r>
          </a:p>
          <a:p>
            <a:pPr lvl="2"/>
            <a:endParaRPr lang="en-US" dirty="0"/>
          </a:p>
        </p:txBody>
      </p:sp>
      <p:pic>
        <p:nvPicPr>
          <p:cNvPr id="10242" name="Picture 2" descr="http://www-rohan.sdsu.edu/~renglish/370/notes/chapt13/unitary_elastic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50940"/>
            <a:ext cx="3962400" cy="450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r>
              <a:rPr lang="en-US" dirty="0" smtClean="0"/>
              <a:t>II. Factors Affecting Elasticity</a:t>
            </a:r>
          </a:p>
          <a:p>
            <a:pPr lvl="1"/>
            <a:r>
              <a:rPr lang="en-US" dirty="0" smtClean="0"/>
              <a:t>A. Availability of </a:t>
            </a:r>
            <a:r>
              <a:rPr lang="en-US" dirty="0" smtClean="0"/>
              <a:t>Substitutes</a:t>
            </a:r>
          </a:p>
          <a:p>
            <a:pPr lvl="2"/>
            <a:r>
              <a:rPr lang="en-US" dirty="0" smtClean="0"/>
              <a:t>If there are no substitutes, we are more willing to accept price increase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Ex. Concert tickets rise from $30 to &amp;$70, but you want to see the band, so you still buy them.</a:t>
            </a:r>
          </a:p>
          <a:p>
            <a:pPr lvl="3"/>
            <a:r>
              <a:rPr lang="en-US" dirty="0" smtClean="0"/>
              <a:t>This is an example of inelasticity</a:t>
            </a:r>
          </a:p>
          <a:p>
            <a:pPr lvl="3"/>
            <a:r>
              <a:rPr lang="en-US" dirty="0" smtClean="0"/>
              <a:t>Life saving medicines and procedures are similar</a:t>
            </a:r>
          </a:p>
          <a:p>
            <a:pPr lvl="3"/>
            <a:r>
              <a:rPr lang="en-US" dirty="0" smtClean="0"/>
              <a:t>Opposite ex. There are dozens of brands of orange juice</a:t>
            </a:r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pPr lvl="1"/>
            <a:r>
              <a:rPr lang="en-US" dirty="0" smtClean="0"/>
              <a:t>B. Relative </a:t>
            </a:r>
            <a:r>
              <a:rPr lang="en-US" dirty="0" smtClean="0"/>
              <a:t>Importance</a:t>
            </a:r>
          </a:p>
          <a:p>
            <a:pPr lvl="2"/>
            <a:r>
              <a:rPr lang="en-US" dirty="0" smtClean="0"/>
              <a:t>How much of your budget will the good require?</a:t>
            </a:r>
          </a:p>
          <a:p>
            <a:pPr lvl="3"/>
            <a:r>
              <a:rPr lang="en-US" dirty="0" smtClean="0"/>
              <a:t>Price increase on a high percentage item creates tough decisions</a:t>
            </a:r>
          </a:p>
          <a:p>
            <a:pPr lvl="3"/>
            <a:r>
              <a:rPr lang="en-US" dirty="0" smtClean="0"/>
              <a:t>Ex.	- You already spend ½ your money on clothing</a:t>
            </a:r>
            <a:endParaRPr lang="en-US" dirty="0"/>
          </a:p>
          <a:p>
            <a:pPr lvl="3">
              <a:buNone/>
            </a:pPr>
            <a:r>
              <a:rPr lang="en-US" dirty="0" smtClean="0"/>
              <a:t>             - Clothing prices double</a:t>
            </a:r>
          </a:p>
          <a:p>
            <a:pPr lvl="3">
              <a:buNone/>
            </a:pPr>
            <a:r>
              <a:rPr lang="en-US" dirty="0" smtClean="0"/>
              <a:t>	</a:t>
            </a:r>
            <a:r>
              <a:rPr lang="en-US" dirty="0" smtClean="0"/>
              <a:t>	- You reduce the clothing you purchase</a:t>
            </a:r>
          </a:p>
          <a:p>
            <a:pPr lvl="3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- This is elastic</a:t>
            </a:r>
          </a:p>
          <a:p>
            <a:pPr lvl="3"/>
            <a:r>
              <a:rPr lang="en-US" dirty="0" smtClean="0"/>
              <a:t>Would you cut back on shoelaces if their price doubled?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686800" cy="6019800"/>
          </a:xfrm>
        </p:spPr>
        <p:txBody>
          <a:bodyPr/>
          <a:lstStyle/>
          <a:p>
            <a:pPr lvl="1"/>
            <a:r>
              <a:rPr lang="en-US" dirty="0" smtClean="0"/>
              <a:t>C. Necessities Versus </a:t>
            </a:r>
            <a:r>
              <a:rPr lang="en-US" dirty="0" smtClean="0"/>
              <a:t>Luxuries</a:t>
            </a:r>
          </a:p>
          <a:p>
            <a:pPr lvl="2"/>
            <a:r>
              <a:rPr lang="en-US" dirty="0" smtClean="0"/>
              <a:t>Varies from person to person</a:t>
            </a:r>
          </a:p>
          <a:p>
            <a:pPr lvl="2"/>
            <a:r>
              <a:rPr lang="en-US" dirty="0" smtClean="0"/>
              <a:t>Necessity – a good that people will always buy – regardless of price</a:t>
            </a:r>
          </a:p>
          <a:p>
            <a:pPr lvl="3"/>
            <a:r>
              <a:rPr lang="en-US" dirty="0" smtClean="0"/>
              <a:t>Ex. Parents will buy milk whether it is $3.49 or $5.49. Milk to them is vital. Therefor</a:t>
            </a:r>
            <a:r>
              <a:rPr lang="en-US" dirty="0" smtClean="0"/>
              <a:t>e inelastic</a:t>
            </a:r>
          </a:p>
          <a:p>
            <a:pPr lvl="3"/>
            <a:r>
              <a:rPr lang="en-US" dirty="0" smtClean="0"/>
              <a:t>Ex. The same parents would not continuously buy steak if its price increased 20%. It is elastic because it is not a necessity.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24300"/>
            <a:ext cx="8686800" cy="5867400"/>
          </a:xfrm>
        </p:spPr>
        <p:txBody>
          <a:bodyPr/>
          <a:lstStyle/>
          <a:p>
            <a:pPr lvl="1"/>
            <a:r>
              <a:rPr lang="en-US" dirty="0" smtClean="0"/>
              <a:t>D. Change Over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People can be inelastic in short term, but elasticity can develop over time.</a:t>
            </a:r>
          </a:p>
          <a:p>
            <a:pPr lvl="2"/>
            <a:r>
              <a:rPr lang="en-US" dirty="0" smtClean="0"/>
              <a:t>This is because we need time to find substitutes</a:t>
            </a:r>
          </a:p>
          <a:p>
            <a:pPr lvl="3"/>
            <a:r>
              <a:rPr lang="en-US" dirty="0" smtClean="0"/>
              <a:t>Ex. Living far from work &amp; the supermarket make it difficult to find substitutes for gasoline, but you may eventually move or get a better vehicle.</a:t>
            </a:r>
          </a:p>
          <a:p>
            <a:pPr lvl="2"/>
            <a:endParaRPr lang="en-US" dirty="0"/>
          </a:p>
        </p:txBody>
      </p:sp>
      <p:pic>
        <p:nvPicPr>
          <p:cNvPr id="5122" name="Picture 2" descr="http://americanvision.org/wp-content/uploads/2011/02/time-w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3657600" cy="358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r>
              <a:rPr lang="en-US" dirty="0" smtClean="0"/>
              <a:t>III. Elasticity and Revenue</a:t>
            </a:r>
          </a:p>
          <a:p>
            <a:pPr lvl="1"/>
            <a:r>
              <a:rPr lang="en-US" dirty="0" smtClean="0"/>
              <a:t>A. Computing a Firm’s Total </a:t>
            </a:r>
            <a:r>
              <a:rPr lang="en-US" dirty="0" smtClean="0"/>
              <a:t>Revenue</a:t>
            </a:r>
          </a:p>
          <a:p>
            <a:pPr lvl="2"/>
            <a:r>
              <a:rPr lang="en-US" dirty="0" smtClean="0"/>
              <a:t>Total Revenue = the amount of money a company receives for selling goods. </a:t>
            </a:r>
          </a:p>
          <a:p>
            <a:pPr lvl="2"/>
            <a:r>
              <a:rPr lang="en-US" dirty="0" smtClean="0"/>
              <a:t>Determined by price and quantity sold</a:t>
            </a:r>
          </a:p>
          <a:p>
            <a:pPr lvl="2"/>
            <a:r>
              <a:rPr lang="en-US" dirty="0" smtClean="0"/>
              <a:t>150 slices of pizza at $4.00 per slice = $600 per day.</a:t>
            </a:r>
            <a:endParaRPr lang="en-US" dirty="0"/>
          </a:p>
        </p:txBody>
      </p:sp>
      <p:pic>
        <p:nvPicPr>
          <p:cNvPr id="4098" name="Picture 2" descr="http://www.julieferwerda.com/files/2010/05/feature-pizza-s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lvl="1"/>
            <a:r>
              <a:rPr lang="en-US" dirty="0" smtClean="0"/>
              <a:t>B. Total Revenue and Elastic </a:t>
            </a:r>
            <a:r>
              <a:rPr lang="en-US" dirty="0" smtClean="0"/>
              <a:t>Demand</a:t>
            </a:r>
          </a:p>
          <a:p>
            <a:pPr lvl="2"/>
            <a:r>
              <a:rPr lang="en-US" dirty="0" smtClean="0"/>
              <a:t>Law of demand: increase in price = decrease in quantity demanded</a:t>
            </a:r>
          </a:p>
          <a:p>
            <a:pPr lvl="2"/>
            <a:r>
              <a:rPr lang="en-US" dirty="0" smtClean="0"/>
              <a:t>An increase of cost by 20% = decrease in sales by 50%</a:t>
            </a:r>
          </a:p>
          <a:p>
            <a:pPr lvl="3"/>
            <a:r>
              <a:rPr lang="en-US" dirty="0" smtClean="0"/>
              <a:t>A company can have its revenue decreased. (or reverse!)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819400"/>
          <a:ext cx="8763000" cy="388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Price of</a:t>
                      </a:r>
                      <a:r>
                        <a:rPr lang="en-US" i="1" baseline="0" dirty="0" smtClean="0"/>
                        <a:t> a Slice of Pizza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Quantity Demanded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Total Revenue</a:t>
                      </a:r>
                      <a:endParaRPr lang="en-US" i="1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943600"/>
          </a:xfrm>
        </p:spPr>
        <p:txBody>
          <a:bodyPr/>
          <a:lstStyle/>
          <a:p>
            <a:pPr lvl="1"/>
            <a:r>
              <a:rPr lang="en-US" dirty="0" smtClean="0"/>
              <a:t>C. Total Revenue and Inelastic </a:t>
            </a:r>
            <a:r>
              <a:rPr lang="en-US" dirty="0" smtClean="0"/>
              <a:t>Demand</a:t>
            </a:r>
          </a:p>
          <a:p>
            <a:pPr lvl="2"/>
            <a:r>
              <a:rPr lang="en-US" dirty="0" smtClean="0"/>
              <a:t>When demand is inelastic, price and revenue move in the same direction</a:t>
            </a:r>
          </a:p>
          <a:p>
            <a:pPr lvl="3"/>
            <a:r>
              <a:rPr lang="en-US" dirty="0" smtClean="0"/>
              <a:t>Prices rise 25%... Demand can fall, but not enough to stop revenue from rising</a:t>
            </a:r>
          </a:p>
          <a:p>
            <a:pPr lvl="3"/>
            <a:r>
              <a:rPr lang="en-US" dirty="0" smtClean="0"/>
              <a:t>Opposite: decrease price by 25%, demand rises, but not enough to increase revenue</a:t>
            </a:r>
            <a:endParaRPr lang="en-US" dirty="0"/>
          </a:p>
        </p:txBody>
      </p:sp>
      <p:pic>
        <p:nvPicPr>
          <p:cNvPr id="2050" name="Picture 2" descr="http://www.innroad.com/wp-content/uploads/2014/09/reven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495300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47" y="609600"/>
            <a:ext cx="5119688" cy="262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8534400" cy="5812536"/>
          </a:xfrm>
        </p:spPr>
        <p:txBody>
          <a:bodyPr/>
          <a:lstStyle/>
          <a:p>
            <a:r>
              <a:rPr lang="en-US" dirty="0" smtClean="0"/>
              <a:t>I. Demand</a:t>
            </a:r>
          </a:p>
          <a:p>
            <a:pPr lvl="1"/>
            <a:r>
              <a:rPr lang="en-US" dirty="0" smtClean="0"/>
              <a:t>A. The Law of Demand</a:t>
            </a:r>
          </a:p>
          <a:p>
            <a:pPr lvl="2"/>
            <a:r>
              <a:rPr lang="en-US" dirty="0" smtClean="0"/>
              <a:t>Demand – the desire to own something and the ability to pay for it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Law of Demand – low price = more purchases and higher price = less purchases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How many slices of pizza would you buy if a slice cost $1… $3… $6…. $12…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7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943600"/>
          </a:xfrm>
        </p:spPr>
        <p:txBody>
          <a:bodyPr/>
          <a:lstStyle/>
          <a:p>
            <a:r>
              <a:rPr lang="en-US" dirty="0" smtClean="0"/>
              <a:t>IV. Elasticity and Pricing </a:t>
            </a:r>
            <a:r>
              <a:rPr lang="en-US" dirty="0" smtClean="0"/>
              <a:t>Policies</a:t>
            </a:r>
          </a:p>
          <a:p>
            <a:pPr lvl="2"/>
            <a:r>
              <a:rPr lang="en-US" dirty="0" smtClean="0"/>
              <a:t>Knowledge of elasticity helps firms</a:t>
            </a:r>
          </a:p>
          <a:p>
            <a:pPr lvl="2"/>
            <a:r>
              <a:rPr lang="en-US" dirty="0" smtClean="0"/>
              <a:t>Used to make decisions that create the most revenue</a:t>
            </a:r>
          </a:p>
          <a:p>
            <a:pPr lvl="2"/>
            <a:endParaRPr lang="en-US" dirty="0" smtClean="0"/>
          </a:p>
          <a:p>
            <a:pPr lvl="2" algn="ctr"/>
            <a:r>
              <a:rPr lang="en-US" sz="3200" u="sng" dirty="0" smtClean="0"/>
              <a:t>The Rules of Elasticity and Revenue!</a:t>
            </a:r>
          </a:p>
          <a:p>
            <a:pPr lvl="2" algn="ctr"/>
            <a:r>
              <a:rPr lang="en-US" sz="3200" dirty="0" smtClean="0"/>
              <a:t>Elastic Demand</a:t>
            </a:r>
          </a:p>
          <a:p>
            <a:pPr lvl="2" algn="ctr"/>
            <a:r>
              <a:rPr lang="en-US" dirty="0" smtClean="0"/>
              <a:t>Price is lowered = Total revenue rises</a:t>
            </a:r>
          </a:p>
          <a:p>
            <a:pPr lvl="2" algn="ctr"/>
            <a:r>
              <a:rPr lang="en-US" dirty="0" smtClean="0"/>
              <a:t>Price is raised = Total revenue falls</a:t>
            </a:r>
          </a:p>
          <a:p>
            <a:pPr lvl="2" algn="ctr"/>
            <a:r>
              <a:rPr lang="en-US" sz="3200" dirty="0" smtClean="0"/>
              <a:t>Inelastic Demand</a:t>
            </a:r>
          </a:p>
          <a:p>
            <a:pPr lvl="2" algn="ctr"/>
            <a:r>
              <a:rPr lang="en-US" dirty="0" smtClean="0"/>
              <a:t>Price is lowered = Total Revenue Falls</a:t>
            </a:r>
          </a:p>
          <a:p>
            <a:pPr lvl="2" algn="ctr"/>
            <a:r>
              <a:rPr lang="en-US" dirty="0" smtClean="0"/>
              <a:t>Price is raised = Total revenue rises</a:t>
            </a:r>
          </a:p>
          <a:p>
            <a:pPr lvl="2" algn="ctr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382000" cy="5888736"/>
          </a:xfrm>
        </p:spPr>
        <p:txBody>
          <a:bodyPr/>
          <a:lstStyle/>
          <a:p>
            <a:pPr lvl="1"/>
            <a:r>
              <a:rPr lang="en-US" dirty="0" smtClean="0"/>
              <a:t>B. The Substitution Effect</a:t>
            </a:r>
          </a:p>
          <a:p>
            <a:pPr lvl="2"/>
            <a:r>
              <a:rPr lang="en-US" dirty="0" smtClean="0"/>
              <a:t>The rise in the cost of a good causes the consumer to purchase less of that good and more of another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This can also occur when a price decreases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875929" cy="41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40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743200"/>
            <a:ext cx="8382000" cy="5812536"/>
          </a:xfrm>
        </p:spPr>
        <p:txBody>
          <a:bodyPr/>
          <a:lstStyle/>
          <a:p>
            <a:pPr lvl="1"/>
            <a:r>
              <a:rPr lang="en-US" dirty="0" smtClean="0"/>
              <a:t>C. The Income Effect</a:t>
            </a:r>
          </a:p>
          <a:p>
            <a:pPr lvl="2"/>
            <a:r>
              <a:rPr lang="en-US" dirty="0" smtClean="0"/>
              <a:t>Rising prices also make us feel poor and purchase less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Income Effect – when we purchase less of an item because of cost increase without substituting another good, which will decrease demand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Remember… consumption is measured by the amount purchased, not the amount spent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74" b="7513"/>
          <a:stretch/>
        </p:blipFill>
        <p:spPr bwMode="auto">
          <a:xfrm>
            <a:off x="4733365" y="685800"/>
            <a:ext cx="3343835" cy="257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52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839200" cy="6019800"/>
          </a:xfrm>
        </p:spPr>
        <p:txBody>
          <a:bodyPr/>
          <a:lstStyle/>
          <a:p>
            <a:r>
              <a:rPr lang="en-US" dirty="0" smtClean="0"/>
              <a:t>II. A Demand Schedule</a:t>
            </a:r>
          </a:p>
          <a:p>
            <a:pPr lvl="1"/>
            <a:r>
              <a:rPr lang="en-US" dirty="0" smtClean="0"/>
              <a:t>A. Understanding Demand</a:t>
            </a:r>
          </a:p>
          <a:p>
            <a:pPr lvl="2"/>
            <a:r>
              <a:rPr lang="en-US" dirty="0" smtClean="0"/>
              <a:t>If you cannot afford a good, then you cannot demand it</a:t>
            </a:r>
          </a:p>
          <a:p>
            <a:pPr lvl="2"/>
            <a:r>
              <a:rPr lang="en-US" dirty="0" smtClean="0"/>
              <a:t>Demand schedule – a table that lists the quantity of a good a person will purchase at varying prices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744000"/>
              </p:ext>
            </p:extLst>
          </p:nvPr>
        </p:nvGraphicFramePr>
        <p:xfrm>
          <a:off x="152400" y="2590800"/>
          <a:ext cx="88392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152650"/>
              </a:tblGrid>
              <a:tr h="50227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Demand Schedule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</a:t>
                      </a:r>
                      <a:r>
                        <a:rPr lang="en-US" baseline="0" dirty="0" smtClean="0"/>
                        <a:t> Demand Schedule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5060">
                <a:tc>
                  <a:txBody>
                    <a:bodyPr/>
                    <a:lstStyle/>
                    <a:p>
                      <a:r>
                        <a:rPr lang="en-US" b="0" u="sng" dirty="0" smtClean="0"/>
                        <a:t>Price of a slice</a:t>
                      </a:r>
                      <a:r>
                        <a:rPr lang="en-US" b="0" u="sng" baseline="0" dirty="0" smtClean="0"/>
                        <a:t> of pizza</a:t>
                      </a:r>
                      <a:endParaRPr lang="en-US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 smtClean="0"/>
                        <a:t>Quantity demanded per day</a:t>
                      </a:r>
                      <a:endParaRPr lang="en-US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 smtClean="0"/>
                        <a:t>Price of a slice</a:t>
                      </a:r>
                      <a:r>
                        <a:rPr lang="en-US" b="0" u="sng" baseline="0" dirty="0" smtClean="0"/>
                        <a:t> of pizza</a:t>
                      </a:r>
                      <a:endParaRPr lang="en-US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 smtClean="0"/>
                        <a:t>Quantity demanded per day</a:t>
                      </a:r>
                      <a:endParaRPr lang="en-US" b="0" u="sng" dirty="0"/>
                    </a:p>
                  </a:txBody>
                  <a:tcPr/>
                </a:tc>
              </a:tr>
              <a:tr h="502277">
                <a:tc>
                  <a:txBody>
                    <a:bodyPr/>
                    <a:lstStyle/>
                    <a:p>
                      <a:r>
                        <a:rPr lang="en-US" dirty="0" smtClean="0"/>
                        <a:t>$ 1.00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502277">
                <a:tc>
                  <a:txBody>
                    <a:bodyPr/>
                    <a:lstStyle/>
                    <a:p>
                      <a:r>
                        <a:rPr lang="en-US" dirty="0" smtClean="0"/>
                        <a:t>$ 2.00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502277">
                <a:tc>
                  <a:txBody>
                    <a:bodyPr/>
                    <a:lstStyle/>
                    <a:p>
                      <a:r>
                        <a:rPr lang="en-US" dirty="0" smtClean="0"/>
                        <a:t>$ 3.00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502277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502277">
                <a:tc>
                  <a:txBody>
                    <a:bodyPr/>
                    <a:lstStyle/>
                    <a:p>
                      <a:r>
                        <a:rPr lang="en-US" dirty="0" smtClean="0"/>
                        <a:t>$ 5.00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502277">
                <a:tc>
                  <a:txBody>
                    <a:bodyPr/>
                    <a:lstStyle/>
                    <a:p>
                      <a:r>
                        <a:rPr lang="en-US" dirty="0" smtClean="0"/>
                        <a:t>$ 6.00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61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859" y="457200"/>
            <a:ext cx="8915400" cy="5943600"/>
          </a:xfrm>
        </p:spPr>
        <p:txBody>
          <a:bodyPr/>
          <a:lstStyle/>
          <a:p>
            <a:pPr lvl="1"/>
            <a:r>
              <a:rPr lang="en-US" dirty="0" smtClean="0"/>
              <a:t>B. Market Demand Schedules</a:t>
            </a:r>
          </a:p>
          <a:p>
            <a:pPr lvl="2"/>
            <a:r>
              <a:rPr lang="en-US" dirty="0" smtClean="0"/>
              <a:t>This is the cumulative schedule of all individual demands</a:t>
            </a:r>
          </a:p>
          <a:p>
            <a:pPr lvl="2"/>
            <a:r>
              <a:rPr lang="en-US" dirty="0" smtClean="0"/>
              <a:t>Demand schedule – shows the demand at varying prices for all consumers in the market.</a:t>
            </a:r>
          </a:p>
          <a:p>
            <a:pPr lvl="2"/>
            <a:r>
              <a:rPr lang="en-US" dirty="0" smtClean="0"/>
              <a:t>This allows producers to predict sales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4" y="2590800"/>
            <a:ext cx="7975205" cy="42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78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839200" cy="5943600"/>
          </a:xfrm>
        </p:spPr>
        <p:txBody>
          <a:bodyPr/>
          <a:lstStyle/>
          <a:p>
            <a:r>
              <a:rPr lang="en-US" dirty="0" smtClean="0"/>
              <a:t>III. The Demand Graph</a:t>
            </a:r>
          </a:p>
          <a:p>
            <a:endParaRPr lang="en-US" dirty="0" smtClean="0"/>
          </a:p>
          <a:p>
            <a:pPr lvl="2"/>
            <a:r>
              <a:rPr lang="en-US" dirty="0"/>
              <a:t>Demand Curve – a graphic representation of a demand schedule</a:t>
            </a:r>
          </a:p>
          <a:p>
            <a:pPr lvl="2"/>
            <a:r>
              <a:rPr lang="en-US" dirty="0"/>
              <a:t>The vertical axis shows the prices</a:t>
            </a:r>
          </a:p>
          <a:p>
            <a:pPr lvl="2"/>
            <a:r>
              <a:rPr lang="en-US" dirty="0"/>
              <a:t>The horizontal axis shows the quantity demanded</a:t>
            </a:r>
          </a:p>
          <a:p>
            <a:pPr lvl="2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68826"/>
            <a:ext cx="5181600" cy="36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97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6019800"/>
          </a:xfrm>
        </p:spPr>
        <p:txBody>
          <a:bodyPr/>
          <a:lstStyle/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/>
              <a:t>A. Reading a Demand </a:t>
            </a:r>
            <a:r>
              <a:rPr lang="en-US" dirty="0" smtClean="0"/>
              <a:t>Curve</a:t>
            </a:r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Only shows price and consumption. All other variables are assumed to remain constant</a:t>
            </a:r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All demand curves slope from the top left to the bottom right</a:t>
            </a:r>
          </a:p>
          <a:p>
            <a:pPr marL="886968" lvl="3" indent="-256032">
              <a:buClr>
                <a:schemeClr val="accent3"/>
              </a:buClr>
              <a:buFont typeface="Georgia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1999"/>
            <a:ext cx="6934200" cy="44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35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381</TotalTime>
  <Words>1360</Words>
  <Application>Microsoft Office PowerPoint</Application>
  <PresentationFormat>On-screen Show (4:3)</PresentationFormat>
  <Paragraphs>208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Chapter 4</vt:lpstr>
      <vt:lpstr>4-1: Understanding Demand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4-2: Shifts in the Demand Curve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4-3:Elasticity of Demand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 Family</dc:creator>
  <cp:lastModifiedBy>User</cp:lastModifiedBy>
  <cp:revision>29</cp:revision>
  <dcterms:created xsi:type="dcterms:W3CDTF">2015-03-12T01:04:30Z</dcterms:created>
  <dcterms:modified xsi:type="dcterms:W3CDTF">2015-03-17T15:40:46Z</dcterms:modified>
</cp:coreProperties>
</file>