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8"/>
  </p:notesMasterIdLst>
  <p:sldIdLst>
    <p:sldId id="558" r:id="rId2"/>
    <p:sldId id="559" r:id="rId3"/>
    <p:sldId id="587" r:id="rId4"/>
    <p:sldId id="588" r:id="rId5"/>
    <p:sldId id="560" r:id="rId6"/>
    <p:sldId id="589" r:id="rId7"/>
    <p:sldId id="590" r:id="rId8"/>
    <p:sldId id="561" r:id="rId9"/>
    <p:sldId id="591" r:id="rId10"/>
    <p:sldId id="562" r:id="rId11"/>
    <p:sldId id="563" r:id="rId12"/>
    <p:sldId id="565" r:id="rId13"/>
    <p:sldId id="592" r:id="rId14"/>
    <p:sldId id="566" r:id="rId15"/>
    <p:sldId id="567" r:id="rId16"/>
    <p:sldId id="594" r:id="rId17"/>
    <p:sldId id="568" r:id="rId18"/>
    <p:sldId id="596" r:id="rId19"/>
    <p:sldId id="569" r:id="rId20"/>
    <p:sldId id="595" r:id="rId21"/>
    <p:sldId id="626" r:id="rId22"/>
    <p:sldId id="570" r:id="rId23"/>
    <p:sldId id="625" r:id="rId24"/>
    <p:sldId id="571" r:id="rId25"/>
    <p:sldId id="624" r:id="rId26"/>
    <p:sldId id="623" r:id="rId27"/>
    <p:sldId id="572" r:id="rId28"/>
    <p:sldId id="573" r:id="rId29"/>
    <p:sldId id="574" r:id="rId30"/>
    <p:sldId id="575" r:id="rId31"/>
    <p:sldId id="576" r:id="rId32"/>
    <p:sldId id="577" r:id="rId33"/>
    <p:sldId id="621" r:id="rId34"/>
    <p:sldId id="578" r:id="rId35"/>
    <p:sldId id="613" r:id="rId36"/>
    <p:sldId id="614" r:id="rId37"/>
    <p:sldId id="615" r:id="rId38"/>
    <p:sldId id="616" r:id="rId39"/>
    <p:sldId id="617" r:id="rId40"/>
    <p:sldId id="579" r:id="rId41"/>
    <p:sldId id="618" r:id="rId42"/>
    <p:sldId id="619" r:id="rId43"/>
    <p:sldId id="620" r:id="rId44"/>
    <p:sldId id="580" r:id="rId45"/>
    <p:sldId id="581" r:id="rId46"/>
    <p:sldId id="609" r:id="rId47"/>
    <p:sldId id="582" r:id="rId48"/>
    <p:sldId id="607" r:id="rId49"/>
    <p:sldId id="612" r:id="rId50"/>
    <p:sldId id="611" r:id="rId51"/>
    <p:sldId id="610" r:id="rId52"/>
    <p:sldId id="608" r:id="rId53"/>
    <p:sldId id="583" r:id="rId54"/>
    <p:sldId id="627" r:id="rId55"/>
    <p:sldId id="605" r:id="rId56"/>
    <p:sldId id="606" r:id="rId57"/>
    <p:sldId id="584" r:id="rId58"/>
    <p:sldId id="604" r:id="rId59"/>
    <p:sldId id="628" r:id="rId60"/>
    <p:sldId id="585" r:id="rId61"/>
    <p:sldId id="586" r:id="rId62"/>
    <p:sldId id="598" r:id="rId63"/>
    <p:sldId id="599" r:id="rId64"/>
    <p:sldId id="601" r:id="rId65"/>
    <p:sldId id="602" r:id="rId66"/>
    <p:sldId id="60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94617" autoAdjust="0"/>
  </p:normalViewPr>
  <p:slideViewPr>
    <p:cSldViewPr>
      <p:cViewPr varScale="1">
        <p:scale>
          <a:sx n="106" d="100"/>
          <a:sy n="106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35CCDF-0B48-4F80-943A-41F08E411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05924-526F-41E9-B297-2308A1F69A50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8F2BB-8A77-40AA-84A2-49AACC67098D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5CCDF-0B48-4F80-943A-41F08E411A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14BBA-A7C5-46B5-A91A-D10B232074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6A7E2-2C5F-47E6-AF3D-65B7BC5E7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F3BA8-F072-4E99-997F-3776A88C0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0E28-5DB0-42F9-B2B8-D9FA5C1A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A1AE-805C-4009-B617-B7CFDBD32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F6CC-565C-4A38-BFA9-03748A27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EAAE-C56F-4579-A43A-A2CC6B4F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A889B-A2B0-4763-BCBF-9CD165034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29867-75E8-4ED6-B40B-816B3489A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2428-A49A-4662-8C41-AF83D2D0E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91232-B9BD-4A49-8628-A1507EC41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4DA6-65B8-4511-BDA8-6EE1B5A948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B580-BDC9-4DAA-B159-A409FE5613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88173-2629-4D42-902D-F6775546D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15CE0CD-778D-4022-AE92-3AB8493AE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1/31/2018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E55662-C783-4B70-91C8-5603A378C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3"/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Introduction to the Human Body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Lecture Outline</a:t>
            </a:r>
          </a:p>
        </p:txBody>
      </p:sp>
      <p:sp>
        <p:nvSpPr>
          <p:cNvPr id="1843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45B7B-D617-4804-A0CB-D74EDCE1731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Systems of the Human Body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systems</a:t>
            </a:r>
            <a:r>
              <a:rPr lang="en-US" dirty="0" smtClean="0"/>
              <a:t> of the human body are the </a:t>
            </a:r>
            <a:r>
              <a:rPr lang="en-US" dirty="0" err="1" smtClean="0"/>
              <a:t>integumentary</a:t>
            </a:r>
            <a:r>
              <a:rPr lang="en-US" dirty="0" smtClean="0"/>
              <a:t>, skeletal, muscular, nervous, endocrine, cardiovascular, lymphatic, respiratory, urinary, digestive, and reproductive (Table 1.2).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1E54F6-978A-4E35-AF31-0247F1BA90CB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Application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Three noninvasive techniques of </a:t>
            </a:r>
            <a:r>
              <a:rPr lang="en-US" b="1" smtClean="0"/>
              <a:t>palpation, auscultation, and percussion</a:t>
            </a:r>
            <a:r>
              <a:rPr lang="en-US" smtClean="0"/>
              <a:t> are used to assess certain aspects of body structure and function.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palpation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examiner feels body surfaces with the hands; an example would be pulse and heart rate determination.</a:t>
            </a: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auscultation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examiner listens to body sounds to evaluate the functioning of certain organs, as in listening to the lungs or heart.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percussion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examiner taps on the body surface with the fingertips and listens to the resulting echo.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1418A-3455-4068-BEC1-980FE57BEE8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Life Processes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All living things have certain characteristics that distinguish them from nonliving things.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Metabolism</a:t>
            </a:r>
            <a:r>
              <a:rPr lang="en-US" smtClean="0"/>
              <a:t> is the sum of all chemical processes that occur in the body, including catabolism and anabolism.</a:t>
            </a:r>
          </a:p>
          <a:p>
            <a:pPr eaLnBrk="1" hangingPunct="1"/>
            <a:r>
              <a:rPr lang="en-US" i="1" smtClean="0"/>
              <a:t>Responsiveness</a:t>
            </a:r>
            <a:r>
              <a:rPr lang="en-US" smtClean="0"/>
              <a:t> is the ability to detect and respond to changes in the external or internal environment.</a:t>
            </a:r>
          </a:p>
          <a:p>
            <a:pPr eaLnBrk="1" hangingPunct="1"/>
            <a:r>
              <a:rPr lang="en-US" i="1" smtClean="0"/>
              <a:t>Movement</a:t>
            </a:r>
            <a:r>
              <a:rPr lang="en-US" smtClean="0"/>
              <a:t> includes motion of the whole body, individual organs, single cells, or even organelles inside cells.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0F3D5-0588-4C6A-975D-B941F17D3A78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Life Processes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i="1" smtClean="0"/>
              <a:t>Growth</a:t>
            </a:r>
            <a:r>
              <a:rPr lang="en-US" smtClean="0"/>
              <a:t> refers to an increase in size and complexity, due to an increase in the number of cells, size of cells, or both.</a:t>
            </a:r>
          </a:p>
          <a:p>
            <a:pPr eaLnBrk="1" hangingPunct="1"/>
            <a:r>
              <a:rPr lang="en-US" i="1" smtClean="0"/>
              <a:t>Differentiation</a:t>
            </a:r>
            <a:r>
              <a:rPr lang="en-US" smtClean="0"/>
              <a:t> is the change in a cell from an unspecialized state to a specialized state.</a:t>
            </a:r>
          </a:p>
          <a:p>
            <a:pPr eaLnBrk="1" hangingPunct="1"/>
            <a:r>
              <a:rPr lang="en-US" i="1" smtClean="0"/>
              <a:t>Reproductio</a:t>
            </a:r>
            <a:r>
              <a:rPr lang="en-US" smtClean="0"/>
              <a:t>n refers either to the formation of new cells for growth, repair, or replacement, or the production of a new individual.</a:t>
            </a:r>
          </a:p>
          <a:p>
            <a:pPr eaLnBrk="1" hangingPunct="1"/>
            <a:r>
              <a:rPr lang="en-US" smtClean="0"/>
              <a:t>An autopsy (see text) is a postmortem examination of the body and dissection of its internal organs to confirm or determine the cause of death.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770174-04D3-4357-A0FE-6845C1112B93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HOMEOSTASIS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Homeostasis</a:t>
            </a:r>
            <a:r>
              <a:rPr lang="en-US" dirty="0" smtClean="0"/>
              <a:t> is a condition of equilibrium in the body’s internal environment produced by the ceaseless interplay of all the body’s regulatory processes.</a:t>
            </a:r>
          </a:p>
          <a:p>
            <a:pPr eaLnBrk="1" hangingPunct="1"/>
            <a:r>
              <a:rPr lang="en-US" dirty="0" smtClean="0"/>
              <a:t>Maintaining the internal environment within physiological limits </a:t>
            </a:r>
          </a:p>
          <a:p>
            <a:pPr eaLnBrk="1" hangingPunct="1"/>
            <a:r>
              <a:rPr lang="en-US" dirty="0" smtClean="0"/>
              <a:t>Example</a:t>
            </a:r>
          </a:p>
          <a:p>
            <a:pPr lvl="1" eaLnBrk="1" hangingPunct="1"/>
            <a:r>
              <a:rPr lang="en-US" dirty="0" smtClean="0"/>
              <a:t>blood glucose level is kept within narrow range 70-110/100ml (</a:t>
            </a:r>
            <a:r>
              <a:rPr lang="en-US" smtClean="0"/>
              <a:t>chemical levels)</a:t>
            </a:r>
            <a:endParaRPr lang="en-US" dirty="0" smtClean="0"/>
          </a:p>
          <a:p>
            <a:pPr lvl="1" eaLnBrk="1" hangingPunct="1"/>
            <a:r>
              <a:rPr lang="en-US" dirty="0" smtClean="0"/>
              <a:t>Body temperature 98.6</a:t>
            </a:r>
          </a:p>
          <a:p>
            <a:pPr lvl="1" eaLnBrk="1" hangingPunct="1"/>
            <a:r>
              <a:rPr lang="en-US" dirty="0" smtClean="0"/>
              <a:t>Blood pressure 120/70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3E643-1BA8-4A4C-9F5C-B7A3FEF5465D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Fluids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the body’s cells to survive, the composition of the surrounding fluids must be precisely maintained at all times.</a:t>
            </a:r>
          </a:p>
          <a:p>
            <a:pPr eaLnBrk="1" hangingPunct="1"/>
            <a:r>
              <a:rPr lang="en-US" dirty="0" smtClean="0"/>
              <a:t>Fluid inside body cells is called </a:t>
            </a:r>
            <a:r>
              <a:rPr lang="en-US" b="1" i="1" dirty="0" smtClean="0"/>
              <a:t>intracellular</a:t>
            </a:r>
            <a:r>
              <a:rPr lang="en-US" i="1" dirty="0" smtClean="0"/>
              <a:t> fluid.</a:t>
            </a:r>
          </a:p>
          <a:p>
            <a:pPr eaLnBrk="1" hangingPunct="1"/>
            <a:r>
              <a:rPr lang="en-US" dirty="0" smtClean="0"/>
              <a:t>Fluid outside body cells is called </a:t>
            </a:r>
            <a:r>
              <a:rPr lang="en-US" b="1" i="1" dirty="0" smtClean="0"/>
              <a:t>extracellular</a:t>
            </a:r>
            <a:r>
              <a:rPr lang="en-US" i="1" dirty="0" smtClean="0"/>
              <a:t> fluid</a:t>
            </a:r>
            <a:r>
              <a:rPr lang="en-US" dirty="0" smtClean="0"/>
              <a:t> (ECF) and is found in two principal places.</a:t>
            </a:r>
          </a:p>
          <a:p>
            <a:pPr lvl="1" eaLnBrk="1" hangingPunct="1"/>
            <a:r>
              <a:rPr lang="en-US" dirty="0" smtClean="0"/>
              <a:t>ECF filling the narrow spaces between cells of tissues is called </a:t>
            </a:r>
            <a:r>
              <a:rPr lang="en-US" b="1" dirty="0" smtClean="0"/>
              <a:t>interstitial</a:t>
            </a:r>
            <a:r>
              <a:rPr lang="en-US" dirty="0" smtClean="0"/>
              <a:t> fluid, intercellular fluid, or tissue fluid.</a:t>
            </a:r>
          </a:p>
          <a:p>
            <a:pPr lvl="1" eaLnBrk="1" hangingPunct="1"/>
            <a:r>
              <a:rPr lang="en-US" dirty="0" smtClean="0"/>
              <a:t>ECF in blood vessels is termed </a:t>
            </a:r>
            <a:r>
              <a:rPr lang="en-US" b="1" dirty="0" smtClean="0"/>
              <a:t>plasma</a:t>
            </a:r>
            <a:r>
              <a:rPr lang="en-US" dirty="0" smtClean="0"/>
              <a:t>.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0B88F-1563-42EF-BAE6-826AB6340E91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Control of Homeostasis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n-US" smtClean="0"/>
              <a:t>Homeostasis is continually being disrupted by</a:t>
            </a:r>
          </a:p>
          <a:p>
            <a:pPr lvl="1" eaLnBrk="1" hangingPunct="1"/>
            <a:r>
              <a:rPr lang="en-US" smtClean="0"/>
              <a:t>external stimuli</a:t>
            </a:r>
          </a:p>
          <a:p>
            <a:pPr lvl="2" eaLnBrk="1" hangingPunct="1"/>
            <a:r>
              <a:rPr lang="en-US" smtClean="0"/>
              <a:t>intense heat, cold , and lack of oxygen</a:t>
            </a:r>
          </a:p>
          <a:p>
            <a:pPr lvl="1" eaLnBrk="1" hangingPunct="1"/>
            <a:r>
              <a:rPr lang="en-US" smtClean="0"/>
              <a:t>internal stimuli</a:t>
            </a:r>
          </a:p>
          <a:p>
            <a:pPr lvl="2" eaLnBrk="1" hangingPunct="1"/>
            <a:r>
              <a:rPr lang="en-US" smtClean="0"/>
              <a:t>psychological stresses</a:t>
            </a:r>
          </a:p>
          <a:p>
            <a:pPr lvl="2" eaLnBrk="1" hangingPunct="1"/>
            <a:r>
              <a:rPr lang="en-US" smtClean="0"/>
              <a:t>exercise</a:t>
            </a:r>
          </a:p>
          <a:p>
            <a:pPr eaLnBrk="1" hangingPunct="1"/>
            <a:r>
              <a:rPr lang="en-US" smtClean="0"/>
              <a:t>Disruptions are usually mild &amp; temporary</a:t>
            </a:r>
          </a:p>
          <a:p>
            <a:pPr eaLnBrk="1" hangingPunct="1"/>
            <a:r>
              <a:rPr lang="en-US" smtClean="0"/>
              <a:t>If homeostasis is not maintained, death may result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DAB38-6750-43F1-BF3B-BB3BA1DF07DE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HOMEOSTASIS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Homeostatic imbalances occur because of disruptions from the external or internal environments.</a:t>
            </a:r>
          </a:p>
          <a:p>
            <a:pPr lvl="1" eaLnBrk="1" hangingPunct="1"/>
            <a:r>
              <a:rPr lang="en-US" smtClean="0"/>
              <a:t>Homeostasis is regulated by the nervous system and endocrine system, acting together or independently.</a:t>
            </a:r>
          </a:p>
          <a:p>
            <a:pPr lvl="1" eaLnBrk="1" hangingPunct="1"/>
            <a:r>
              <a:rPr lang="en-US" smtClean="0"/>
              <a:t>The nervous system detects changes and sends nerve impulses to counteract the disruption.</a:t>
            </a:r>
          </a:p>
          <a:p>
            <a:pPr lvl="1" eaLnBrk="1" hangingPunct="1"/>
            <a:r>
              <a:rPr lang="en-US" smtClean="0"/>
              <a:t>The endocrine system regulates homeostasis by secreting hormones.</a:t>
            </a:r>
          </a:p>
          <a:p>
            <a:pPr eaLnBrk="1" hangingPunct="1"/>
            <a:r>
              <a:rPr lang="en-US" smtClean="0"/>
              <a:t>Whereas nerve impulses cause rapid changes, hormones usually work more slowly.</a:t>
            </a:r>
          </a:p>
          <a:p>
            <a:pPr eaLnBrk="1" hangingPunct="1"/>
            <a:r>
              <a:rPr lang="en-US" smtClean="0"/>
              <a:t>Examples:  CO</a:t>
            </a:r>
            <a:r>
              <a:rPr lang="en-US" sz="1600" smtClean="0"/>
              <a:t>2, </a:t>
            </a:r>
            <a:r>
              <a:rPr lang="en-US" smtClean="0"/>
              <a:t>O</a:t>
            </a:r>
            <a:r>
              <a:rPr lang="en-US" sz="1600" smtClean="0"/>
              <a:t>2, </a:t>
            </a:r>
            <a:r>
              <a:rPr lang="en-US" smtClean="0"/>
              <a:t>temperature, pH, blood pressure, …</a:t>
            </a:r>
            <a:endParaRPr lang="en-US" sz="1600" smtClean="0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8E072-87D8-4D04-80DB-88EF479FD4F8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 Systems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Principles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i="1" smtClean="0"/>
              <a:t>feedback system</a:t>
            </a:r>
            <a:r>
              <a:rPr lang="en-US" smtClean="0"/>
              <a:t> is a cycle of events in which information about the status of a condition is continually monitored and fed back (reported) to a central control region (Figure 1.2).</a:t>
            </a:r>
          </a:p>
          <a:p>
            <a:pPr lvl="1" eaLnBrk="1" hangingPunct="1"/>
            <a:r>
              <a:rPr lang="en-US" smtClean="0"/>
              <a:t>Any disruption that changes a controlled condition is called a stimulus.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8A441-5125-4AC7-94F2-7A98C99E7AF0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 Systems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feedback system consists of three basic components.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i="1" smtClean="0"/>
              <a:t>receptor </a:t>
            </a:r>
            <a:r>
              <a:rPr lang="en-US" smtClean="0"/>
              <a:t>monitors changes in a controlled condition and sends input in the form of nerve impulses or chemical signals to a control center.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i="1" smtClean="0"/>
              <a:t>control center</a:t>
            </a:r>
            <a:r>
              <a:rPr lang="en-US" smtClean="0"/>
              <a:t> sets the range of values within which a controlled condition should be maintained, evaluates the input it receives from the receptors, and generates output commands when they are needed.</a:t>
            </a:r>
          </a:p>
          <a:p>
            <a:pPr lvl="1" eaLnBrk="1" hangingPunct="1"/>
            <a:r>
              <a:rPr lang="en-US" smtClean="0"/>
              <a:t>An </a:t>
            </a:r>
            <a:r>
              <a:rPr lang="en-US" i="1" smtClean="0"/>
              <a:t>effector</a:t>
            </a:r>
            <a:r>
              <a:rPr lang="en-US" smtClean="0"/>
              <a:t> is a body structure that receives output from the control center and produces a response or effect that changes the controlled condition.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27E10F-065B-41B3-8CD3-95A682897D68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purpose of the chapter is:</a:t>
            </a:r>
          </a:p>
          <a:p>
            <a:pPr lvl="1" eaLnBrk="1" hangingPunct="1"/>
            <a:r>
              <a:rPr lang="en-US" smtClean="0"/>
              <a:t>Introduce anatomy and physiology as specific disciplines.</a:t>
            </a:r>
          </a:p>
          <a:p>
            <a:pPr lvl="1" eaLnBrk="1" hangingPunct="1"/>
            <a:r>
              <a:rPr lang="en-US" smtClean="0"/>
              <a:t>Consider how living things are organized.</a:t>
            </a:r>
            <a:endParaRPr lang="en-US" b="1" smtClean="0"/>
          </a:p>
          <a:p>
            <a:pPr lvl="1" eaLnBrk="1" hangingPunct="1"/>
            <a:r>
              <a:rPr lang="en-US" smtClean="0"/>
              <a:t>Reveal shared properties of all living things.</a:t>
            </a:r>
          </a:p>
          <a:p>
            <a:pPr lvl="1" eaLnBrk="1" hangingPunct="1">
              <a:buFontTx/>
              <a:buNone/>
            </a:pPr>
            <a:endParaRPr lang="en-US" b="1" smtClean="0"/>
          </a:p>
          <a:p>
            <a:pPr eaLnBrk="1" hangingPunct="1"/>
            <a:r>
              <a:rPr lang="en-US" smtClean="0"/>
              <a:t>Homeostasis is the major theme in every chapter of the book.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22627-2787-4FCA-AFE1-1E063FA2925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525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Feedback Loop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447800"/>
            <a:ext cx="5486400" cy="5029200"/>
          </a:xfrm>
        </p:spPr>
        <p:txBody>
          <a:bodyPr/>
          <a:lstStyle/>
          <a:p>
            <a:pPr eaLnBrk="1" hangingPunct="1"/>
            <a:r>
              <a:rPr lang="en-US" smtClean="0"/>
              <a:t>Receptor </a:t>
            </a:r>
            <a:endParaRPr lang="en-US" sz="2000" smtClean="0"/>
          </a:p>
          <a:p>
            <a:pPr lvl="1" eaLnBrk="1" hangingPunct="1"/>
            <a:r>
              <a:rPr lang="en-US" smtClean="0"/>
              <a:t>monitors a controlled condition</a:t>
            </a:r>
            <a:endParaRPr lang="en-US" sz="2000" smtClean="0"/>
          </a:p>
          <a:p>
            <a:pPr eaLnBrk="1" hangingPunct="1"/>
            <a:r>
              <a:rPr lang="en-US" smtClean="0"/>
              <a:t>Control center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mtClean="0"/>
              <a:t>determines next action</a:t>
            </a:r>
            <a:endParaRPr lang="en-US" sz="2000" smtClean="0"/>
          </a:p>
          <a:p>
            <a:pPr eaLnBrk="1" hangingPunct="1"/>
            <a:r>
              <a:rPr lang="en-US" smtClean="0"/>
              <a:t>Effector</a:t>
            </a:r>
            <a:endParaRPr lang="en-US" sz="2000" smtClean="0"/>
          </a:p>
          <a:p>
            <a:pPr lvl="1" eaLnBrk="1" hangingPunct="1"/>
            <a:r>
              <a:rPr lang="en-US" smtClean="0"/>
              <a:t>receives directions from the control center</a:t>
            </a:r>
          </a:p>
          <a:p>
            <a:pPr lvl="1" eaLnBrk="1" hangingPunct="1"/>
            <a:r>
              <a:rPr lang="en-US" smtClean="0"/>
              <a:t>produces a response that changes the controlled condition</a:t>
            </a:r>
          </a:p>
          <a:p>
            <a:pPr eaLnBrk="1" hangingPunct="1"/>
            <a:endParaRPr lang="en-US" sz="2000" smtClean="0"/>
          </a:p>
          <a:p>
            <a:pPr lvl="1" eaLnBrk="1" hangingPunct="1"/>
            <a:endParaRPr lang="en-US" sz="2000" b="1" smtClean="0"/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65E739-30D7-4A6F-A272-3EE3B82ACC3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pic>
        <p:nvPicPr>
          <p:cNvPr id="39941" name="Picture 4" descr="w0002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066800"/>
            <a:ext cx="2919412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228600"/>
            <a:ext cx="4191000" cy="1981200"/>
          </a:xfrm>
        </p:spPr>
        <p:txBody>
          <a:bodyPr/>
          <a:lstStyle/>
          <a:p>
            <a:pPr eaLnBrk="1" hangingPunct="1"/>
            <a:r>
              <a:rPr lang="en-US" smtClean="0"/>
              <a:t>Components of Feedback Loop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438400"/>
            <a:ext cx="2971800" cy="403860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  <a:endParaRPr lang="en-US" sz="2000" b="1" smtClean="0"/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BBD0BC-71D2-4335-9289-DA257AE620E1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pic>
        <p:nvPicPr>
          <p:cNvPr id="43013" name="Picture 4" descr="w0002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367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Feedback Systems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response </a:t>
            </a:r>
            <a:r>
              <a:rPr lang="en-US" b="1" dirty="0" smtClean="0"/>
              <a:t>reverses</a:t>
            </a:r>
            <a:r>
              <a:rPr lang="en-US" dirty="0" smtClean="0"/>
              <a:t> the original stimulus, the system is a </a:t>
            </a:r>
            <a:r>
              <a:rPr lang="en-US" i="1" dirty="0" smtClean="0"/>
              <a:t> negative feedback system.</a:t>
            </a:r>
          </a:p>
          <a:p>
            <a:endParaRPr lang="en-US" i="1" dirty="0" smtClean="0"/>
          </a:p>
          <a:p>
            <a:pPr eaLnBrk="1" hangingPunct="1"/>
            <a:r>
              <a:rPr lang="en-US" dirty="0" smtClean="0"/>
              <a:t>A negative feedback system reverses a change in a controlled condition.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Homeostasis of Blood Pressure (BP): Negative Feedback (Figure 1.3)</a:t>
            </a:r>
          </a:p>
          <a:p>
            <a:pPr lvl="1" eaLnBrk="1" hangingPunct="1"/>
            <a:r>
              <a:rPr lang="en-US" dirty="0" smtClean="0"/>
              <a:t>The activity of the effector produces a result, a drop in blood pressure, that </a:t>
            </a:r>
            <a:r>
              <a:rPr lang="en-US" b="1" dirty="0" smtClean="0"/>
              <a:t>opposes</a:t>
            </a:r>
            <a:r>
              <a:rPr lang="en-US" dirty="0" smtClean="0"/>
              <a:t> the stimulus, an increase in blood pressure.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3DDCB6-1A75-45AC-9942-001DD235490D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29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Homeostasis of Blood Pressure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219200"/>
            <a:ext cx="5867400" cy="4495800"/>
          </a:xfrm>
        </p:spPr>
        <p:txBody>
          <a:bodyPr/>
          <a:lstStyle/>
          <a:p>
            <a:pPr eaLnBrk="1" hangingPunct="1"/>
            <a:r>
              <a:rPr lang="en-US" smtClean="0"/>
              <a:t>Pressure receptors in walls of certain arteries detect an increase in BP</a:t>
            </a:r>
            <a:endParaRPr lang="en-US" sz="2000" smtClean="0"/>
          </a:p>
          <a:p>
            <a:pPr lvl="1" eaLnBrk="1" hangingPunct="1"/>
            <a:r>
              <a:rPr lang="en-US" smtClean="0"/>
              <a:t>blood Pressure = force of blood on walls of vessels</a:t>
            </a:r>
            <a:endParaRPr lang="en-US" sz="2000" smtClean="0"/>
          </a:p>
          <a:p>
            <a:pPr eaLnBrk="1" hangingPunct="1"/>
            <a:r>
              <a:rPr lang="en-US" smtClean="0"/>
              <a:t>Brain receives input and then signals heart and blood vessels</a:t>
            </a:r>
          </a:p>
          <a:p>
            <a:pPr lvl="1" eaLnBrk="1" hangingPunct="1"/>
            <a:r>
              <a:rPr lang="en-US" smtClean="0"/>
              <a:t>Heart rate slows and arterioles dilate (increase in diameter)</a:t>
            </a:r>
          </a:p>
          <a:p>
            <a:pPr eaLnBrk="1" hangingPunct="1"/>
            <a:r>
              <a:rPr lang="en-US" smtClean="0"/>
              <a:t>BP returns to normal</a:t>
            </a:r>
            <a:endParaRPr lang="en-US" sz="2000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581BA3-44AA-4437-8589-2A824AD4B3E0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pic>
        <p:nvPicPr>
          <p:cNvPr id="46085" name="Picture 4" descr="w0003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089025"/>
            <a:ext cx="24939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Positive Feedback System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response </a:t>
            </a:r>
            <a:r>
              <a:rPr lang="en-US" b="1" dirty="0" smtClean="0"/>
              <a:t>enhances</a:t>
            </a:r>
            <a:r>
              <a:rPr lang="en-US" dirty="0" smtClean="0"/>
              <a:t> the original stimulus, the system is </a:t>
            </a:r>
            <a:r>
              <a:rPr lang="en-US" i="1" dirty="0" smtClean="0"/>
              <a:t>a positive feedback system.</a:t>
            </a:r>
          </a:p>
          <a:p>
            <a:pPr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Normal childbirth provides a good example of a positive feedback system (Figure 1.4).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positive feedback system reinforces a change in a controlled condition.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DAA14-1431-4499-9930-A3ADD1DB317F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Positive Feedback during Childbirth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219200"/>
            <a:ext cx="5562600" cy="5638800"/>
          </a:xfrm>
        </p:spPr>
        <p:txBody>
          <a:bodyPr/>
          <a:lstStyle/>
          <a:p>
            <a:pPr eaLnBrk="1" hangingPunct="1"/>
            <a:r>
              <a:rPr lang="en-US" smtClean="0"/>
              <a:t>Stretch receptors in walls of the uterus send signals to the brain</a:t>
            </a:r>
          </a:p>
          <a:p>
            <a:pPr eaLnBrk="1" hangingPunct="1"/>
            <a:r>
              <a:rPr lang="en-US" smtClean="0"/>
              <a:t>Brain releases a hormone (oxytocin) into bloodstream</a:t>
            </a:r>
          </a:p>
          <a:p>
            <a:pPr eaLnBrk="1" hangingPunct="1"/>
            <a:r>
              <a:rPr lang="en-US" smtClean="0"/>
              <a:t>Uterine smooth muscle contracts more forcefully</a:t>
            </a:r>
          </a:p>
          <a:p>
            <a:pPr eaLnBrk="1" hangingPunct="1"/>
            <a:r>
              <a:rPr lang="en-US" smtClean="0"/>
              <a:t>More stretch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more hormone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more contraction </a:t>
            </a:r>
            <a:r>
              <a:rPr lang="en-US" smtClean="0">
                <a:sym typeface="Wingdings" pitchFamily="2" charset="2"/>
              </a:rPr>
              <a:t> </a:t>
            </a:r>
            <a:r>
              <a:rPr lang="en-US" smtClean="0"/>
              <a:t>etc.</a:t>
            </a:r>
          </a:p>
          <a:p>
            <a:pPr eaLnBrk="1" hangingPunct="1"/>
            <a:r>
              <a:rPr lang="en-US" smtClean="0"/>
              <a:t>The cycle ends with birth of the baby &amp; decrease in stretch</a:t>
            </a:r>
          </a:p>
        </p:txBody>
      </p:sp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49C96-ECFE-43D7-BE3A-C1E88005810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pic>
        <p:nvPicPr>
          <p:cNvPr id="48133" name="Picture 4" descr="w0004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460625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Homeostatic Imbalances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dirty="0" smtClean="0"/>
              <a:t>Disruption of homeostasis can lead to disease and death.</a:t>
            </a:r>
            <a:endParaRPr lang="en-US" i="1" dirty="0" smtClean="0"/>
          </a:p>
          <a:p>
            <a:pPr eaLnBrk="1" hangingPunct="1"/>
            <a:r>
              <a:rPr lang="en-US" b="1" i="1" u="sng" dirty="0" smtClean="0"/>
              <a:t>Disorder</a:t>
            </a:r>
            <a:r>
              <a:rPr lang="en-US" dirty="0" smtClean="0"/>
              <a:t> is a general term for any derangement of abnormality of function.</a:t>
            </a:r>
          </a:p>
          <a:p>
            <a:pPr eaLnBrk="1" hangingPunct="1"/>
            <a:r>
              <a:rPr lang="en-US" b="1" i="1" u="sng" dirty="0" smtClean="0"/>
              <a:t>Disease</a:t>
            </a:r>
            <a:r>
              <a:rPr lang="en-US" i="1" dirty="0" smtClean="0"/>
              <a:t> </a:t>
            </a:r>
            <a:r>
              <a:rPr lang="en-US" dirty="0" smtClean="0"/>
              <a:t>is a more specific term for an illness characterized by a recognizable set of signs and symptoms.</a:t>
            </a:r>
          </a:p>
          <a:p>
            <a:pPr lvl="1">
              <a:buNone/>
            </a:pPr>
            <a:r>
              <a:rPr lang="en-US" u="sng" dirty="0" smtClean="0"/>
              <a:t>Signs </a:t>
            </a:r>
            <a:r>
              <a:rPr lang="en-US" dirty="0" smtClean="0"/>
              <a:t>are objective changes that a clinician can observe and measure; e.g., fever or rash.</a:t>
            </a:r>
          </a:p>
          <a:p>
            <a:pPr lvl="1">
              <a:buNone/>
            </a:pPr>
            <a:r>
              <a:rPr lang="en-US" u="sng" dirty="0" smtClean="0"/>
              <a:t>Symptoms </a:t>
            </a:r>
            <a:r>
              <a:rPr lang="en-US" dirty="0" smtClean="0"/>
              <a:t>are subjective changes in body functions that are not apparent to an observer; e.g., headache or nausea.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i="1" u="sng" dirty="0" smtClean="0"/>
              <a:t>local</a:t>
            </a:r>
            <a:r>
              <a:rPr lang="en-US" dirty="0" smtClean="0"/>
              <a:t> disease is one that affects one part or a limited region of the body.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i="1" u="sng" dirty="0" smtClean="0"/>
              <a:t>systemic</a:t>
            </a:r>
            <a:r>
              <a:rPr lang="en-US" dirty="0" smtClean="0"/>
              <a:t> disease affects either the entire body or several parts.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34DE6-92C4-48E7-B087-8D7D6D3BCE2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Diagnosis is the art of distinguishing one disease from another or determining the nature of a disease; a diagnosis is generally arrived at after the taking of a medical history and the administration of a physical examination.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C937C-08F2-44A2-AC01-D30BB9BFD53C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 and Homeostasis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 is characterized by a progressive decline in the body’s responses to restore homeostasis</a:t>
            </a:r>
          </a:p>
          <a:p>
            <a:pPr eaLnBrk="1" hangingPunct="1"/>
            <a:r>
              <a:rPr lang="en-US" smtClean="0"/>
              <a:t>These changes are apparent in all body systems.</a:t>
            </a:r>
          </a:p>
          <a:p>
            <a:pPr lvl="1" eaLnBrk="1" hangingPunct="1"/>
            <a:r>
              <a:rPr lang="en-US" smtClean="0"/>
              <a:t>crinkled skin, gray hair, loss of bone mass, …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FA46A4-152C-4F71-B290-75559163FF07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BASIC ANATOMICAL TERMINOLOGY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57912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Anatomical position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Regions of the body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Anatomical planes, sections and directional terms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754DB-3831-4421-AB3A-B5ECA24E92B1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629400" cy="1676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Chapter 1 </a:t>
            </a:r>
            <a:br>
              <a:rPr lang="en-US" dirty="0" smtClean="0"/>
            </a:br>
            <a:r>
              <a:rPr lang="en-US" dirty="0" smtClean="0"/>
              <a:t>An Introduction to the Human Body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Anatomy</a:t>
            </a:r>
          </a:p>
          <a:p>
            <a:pPr lvl="1" eaLnBrk="1" hangingPunct="1"/>
            <a:r>
              <a:rPr lang="en-US" dirty="0" smtClean="0"/>
              <a:t>science of structure</a:t>
            </a:r>
          </a:p>
          <a:p>
            <a:pPr lvl="1" eaLnBrk="1" hangingPunct="1"/>
            <a:r>
              <a:rPr lang="en-US" dirty="0" smtClean="0"/>
              <a:t>relationships revealed by dissection (cutting apart)</a:t>
            </a:r>
          </a:p>
          <a:p>
            <a:pPr lvl="1" eaLnBrk="1" hangingPunct="1"/>
            <a:r>
              <a:rPr lang="en-US" dirty="0" smtClean="0"/>
              <a:t>imaging techniques</a:t>
            </a:r>
          </a:p>
          <a:p>
            <a:pPr eaLnBrk="1" hangingPunct="1"/>
            <a:r>
              <a:rPr lang="en-US" dirty="0" smtClean="0"/>
              <a:t>Physiology</a:t>
            </a:r>
          </a:p>
          <a:p>
            <a:pPr lvl="1" eaLnBrk="1" hangingPunct="1"/>
            <a:r>
              <a:rPr lang="en-US" dirty="0" smtClean="0"/>
              <a:t>science of body functions</a:t>
            </a:r>
          </a:p>
          <a:p>
            <a:pPr lvl="1" eaLnBrk="1" hangingPunct="1"/>
            <a:r>
              <a:rPr lang="en-US" dirty="0" smtClean="0"/>
              <a:t>normal adult physiology is studied in this text</a:t>
            </a:r>
          </a:p>
          <a:p>
            <a:pPr lvl="1" eaLnBrk="1" hangingPunct="1"/>
            <a:r>
              <a:rPr lang="en-US" dirty="0" smtClean="0"/>
              <a:t>some genetic variations are described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38BD24-D008-4288-9651-0F13C4B4115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pic>
        <p:nvPicPr>
          <p:cNvPr id="20485" name="Picture 4" descr="wiley_tab_c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04800"/>
            <a:ext cx="83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Anatomical Position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95400"/>
            <a:ext cx="6477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anatomical position</a:t>
            </a:r>
            <a:r>
              <a:rPr lang="en-US" dirty="0" smtClean="0"/>
              <a:t> is a standardized method of observing or imaging the body that allows precise and consistent anatomical references.</a:t>
            </a:r>
          </a:p>
          <a:p>
            <a:pPr eaLnBrk="1" hangingPunct="1"/>
            <a:r>
              <a:rPr lang="en-US" dirty="0" smtClean="0"/>
              <a:t>When in the anatomical position, the subject stands (Figure 1.5).</a:t>
            </a:r>
          </a:p>
          <a:p>
            <a:pPr lvl="1" eaLnBrk="1" hangingPunct="1"/>
            <a:r>
              <a:rPr lang="en-US" b="1" dirty="0" smtClean="0"/>
              <a:t>standing upright</a:t>
            </a:r>
          </a:p>
          <a:p>
            <a:pPr lvl="1" eaLnBrk="1" hangingPunct="1"/>
            <a:r>
              <a:rPr lang="en-US" b="1" dirty="0" smtClean="0"/>
              <a:t>facing the observer, head level</a:t>
            </a:r>
          </a:p>
          <a:p>
            <a:pPr lvl="1" eaLnBrk="1" hangingPunct="1"/>
            <a:r>
              <a:rPr lang="en-US" b="1" dirty="0" smtClean="0"/>
              <a:t>eyes facing forward</a:t>
            </a:r>
          </a:p>
          <a:p>
            <a:pPr lvl="1" eaLnBrk="1" hangingPunct="1"/>
            <a:r>
              <a:rPr lang="en-US" b="1" dirty="0" smtClean="0"/>
              <a:t>feet  flat on the floor</a:t>
            </a:r>
          </a:p>
          <a:p>
            <a:pPr lvl="1" eaLnBrk="1" hangingPunct="1"/>
            <a:r>
              <a:rPr lang="en-US" b="1" dirty="0" smtClean="0"/>
              <a:t>arms at the sides</a:t>
            </a:r>
          </a:p>
          <a:p>
            <a:pPr lvl="1" eaLnBrk="1" hangingPunct="1"/>
            <a:r>
              <a:rPr lang="en-US" b="1" dirty="0" smtClean="0"/>
              <a:t>palms turned forward </a:t>
            </a:r>
            <a:r>
              <a:rPr lang="en-US" dirty="0" smtClean="0"/>
              <a:t>(ventral)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A2D5F-A696-4F3C-854B-30163522F2A5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pic>
        <p:nvPicPr>
          <p:cNvPr id="53253" name="Picture 4" descr="w0005-nn"/>
          <p:cNvPicPr>
            <a:picLocks noChangeAspect="1" noChangeArrowheads="1"/>
          </p:cNvPicPr>
          <p:nvPr/>
        </p:nvPicPr>
        <p:blipFill>
          <a:blip r:embed="rId2" cstate="print"/>
          <a:srcRect l="7791" r="56459" b="18919"/>
          <a:stretch>
            <a:fillRect/>
          </a:stretch>
        </p:blipFill>
        <p:spPr bwMode="auto">
          <a:xfrm>
            <a:off x="152400" y="1219200"/>
            <a:ext cx="2278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Reclining Position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body is lying face down, it is in the </a:t>
            </a:r>
            <a:r>
              <a:rPr lang="en-US" i="1" u="sng" dirty="0" smtClean="0"/>
              <a:t>prone</a:t>
            </a:r>
            <a:r>
              <a:rPr lang="en-US" u="sng" dirty="0" smtClean="0"/>
              <a:t> </a:t>
            </a:r>
            <a:r>
              <a:rPr lang="en-US" dirty="0" smtClean="0"/>
              <a:t>position, or on the anterior surface.</a:t>
            </a:r>
          </a:p>
          <a:p>
            <a:pPr eaLnBrk="1" hangingPunct="1"/>
            <a:r>
              <a:rPr lang="en-US" dirty="0" smtClean="0"/>
              <a:t>If the body is lying face up, it is in the </a:t>
            </a:r>
            <a:r>
              <a:rPr lang="en-US" i="1" u="sng" dirty="0" smtClean="0"/>
              <a:t>supine</a:t>
            </a:r>
            <a:r>
              <a:rPr lang="en-US" dirty="0" smtClean="0"/>
              <a:t> position,</a:t>
            </a:r>
          </a:p>
          <a:p>
            <a:pPr eaLnBrk="1" hangingPunct="1">
              <a:buNone/>
            </a:pPr>
            <a:r>
              <a:rPr lang="en-US" dirty="0" smtClean="0"/>
              <a:t>	or on the </a:t>
            </a:r>
            <a:r>
              <a:rPr lang="en-US" smtClean="0"/>
              <a:t>posterior surface.</a:t>
            </a:r>
            <a:endParaRPr lang="en-US" dirty="0" smtClean="0"/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DA4D5-678F-426F-A51B-41F97138C872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Names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names are names given to specific regions of the body for reference.</a:t>
            </a:r>
          </a:p>
          <a:p>
            <a:pPr eaLnBrk="1" hangingPunct="1"/>
            <a:r>
              <a:rPr lang="en-US" smtClean="0"/>
              <a:t>Examples of regional names include:</a:t>
            </a: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5212D0-9993-4DA4-B071-EBA5349A7BC4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76200"/>
            <a:ext cx="26670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Common Regional Names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cranial (skull), thoracic (chest), brachial (arm), patellar (knee), cephalic (head), and </a:t>
            </a:r>
            <a:r>
              <a:rPr lang="en-US" sz="2400" dirty="0" err="1" smtClean="0"/>
              <a:t>gluteal</a:t>
            </a:r>
            <a:r>
              <a:rPr lang="en-US" sz="2400" dirty="0" smtClean="0"/>
              <a:t> (buttock) as seen in Figure 1.5.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632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96000" y="4572000"/>
            <a:ext cx="2895600" cy="16002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Clinical terminology is based on a Greek or Latin root word.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A8214-B93C-495B-AC8A-ED0A5CF2E5F0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pic>
        <p:nvPicPr>
          <p:cNvPr id="56323" name="Picture 2" descr="w0005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562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Directional Terms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Directional terms are used to precisely locate one part of the body relative to another and to reduce length of explanations.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3A0EF-14C5-4CCE-9CC1-239C610E1D24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Major Directional Terms</a:t>
            </a:r>
          </a:p>
        </p:txBody>
      </p:sp>
      <p:sp>
        <p:nvSpPr>
          <p:cNvPr id="5837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5943600"/>
            <a:ext cx="4191000" cy="533400"/>
          </a:xfrm>
        </p:spPr>
        <p:txBody>
          <a:bodyPr/>
          <a:lstStyle/>
          <a:p>
            <a:pPr eaLnBrk="1" hangingPunct="1"/>
            <a:r>
              <a:rPr lang="en-US" sz="2000" smtClean="0"/>
              <a:t>See Definitions page 14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A77750-0FD4-4012-9CA6-4F63DD70F3BB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pic>
        <p:nvPicPr>
          <p:cNvPr id="58371" name="Picture 2" descr="w0006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876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6" name="Line 4"/>
          <p:cNvSpPr>
            <a:spLocks noChangeShapeType="1"/>
          </p:cNvSpPr>
          <p:nvPr/>
        </p:nvSpPr>
        <p:spPr bwMode="auto">
          <a:xfrm flipV="1">
            <a:off x="7086600" y="1600200"/>
            <a:ext cx="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77" name="Line 5"/>
          <p:cNvSpPr>
            <a:spLocks noChangeShapeType="1"/>
          </p:cNvSpPr>
          <p:nvPr/>
        </p:nvSpPr>
        <p:spPr bwMode="auto">
          <a:xfrm flipH="1">
            <a:off x="1981200" y="2133600"/>
            <a:ext cx="609600" cy="342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78" name="Line 6"/>
          <p:cNvSpPr>
            <a:spLocks noChangeShapeType="1"/>
          </p:cNvSpPr>
          <p:nvPr/>
        </p:nvSpPr>
        <p:spPr bwMode="auto">
          <a:xfrm>
            <a:off x="4495800" y="1143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nimBg="1"/>
      <p:bldP spid="412677" grpId="0" animBg="1"/>
      <p:bldP spid="4126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Superior or Inferior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524000"/>
            <a:ext cx="38100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Superior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smtClean="0"/>
              <a:t>towards the head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smtClean="0"/>
              <a:t>The eyes are superior to the mouth.</a:t>
            </a:r>
            <a:endParaRPr lang="en-US" sz="2000" smtClean="0"/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Inferior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smtClean="0"/>
              <a:t>away from the head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smtClean="0"/>
              <a:t>The stomach is inferior to the heart.</a:t>
            </a:r>
            <a:endParaRPr lang="en-US" sz="2000" smtClean="0"/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1226A4-3A0E-49C7-932E-D7018A36584F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bldLvl="4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Dorsal or Ventral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81000" y="2460625"/>
          <a:ext cx="3810000" cy="3155950"/>
        </p:xfrm>
        <a:graphic>
          <a:graphicData uri="http://schemas.openxmlformats.org/presentationml/2006/ole">
            <p:oleObj spid="_x0000_s414723" name="Clip" r:id="rId3" imgW="4076280" imgH="3376440" progId="">
              <p:embed/>
            </p:oleObj>
          </a:graphicData>
        </a:graphic>
      </p:graphicFrame>
      <p:sp>
        <p:nvSpPr>
          <p:cNvPr id="4147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Dorsal or </a:t>
            </a:r>
            <a:r>
              <a:rPr lang="en-US" sz="2000" u="sng" dirty="0" smtClean="0"/>
              <a:t>Posterior</a:t>
            </a:r>
          </a:p>
          <a:p>
            <a:pPr lvl="1" eaLnBrk="1" hangingPunct="1"/>
            <a:r>
              <a:rPr lang="en-US" sz="2000" b="1" dirty="0" smtClean="0"/>
              <a:t>at the back of the body</a:t>
            </a:r>
          </a:p>
          <a:p>
            <a:pPr lvl="1" eaLnBrk="1" hangingPunct="1"/>
            <a:r>
              <a:rPr lang="en-US" sz="2000" b="1" dirty="0" smtClean="0"/>
              <a:t>The brain is posterior to the forehead.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r>
              <a:rPr lang="en-US" sz="2000" dirty="0" smtClean="0"/>
              <a:t>Ventral or </a:t>
            </a:r>
            <a:r>
              <a:rPr lang="en-US" sz="2000" u="sng" dirty="0" smtClean="0"/>
              <a:t>Anterior</a:t>
            </a:r>
          </a:p>
          <a:p>
            <a:pPr lvl="1" eaLnBrk="1" hangingPunct="1"/>
            <a:r>
              <a:rPr lang="en-US" sz="2000" b="1" dirty="0" smtClean="0"/>
              <a:t>at the front of the body</a:t>
            </a:r>
          </a:p>
          <a:p>
            <a:pPr lvl="1" eaLnBrk="1" hangingPunct="1"/>
            <a:r>
              <a:rPr lang="en-US" sz="2000" b="1" dirty="0" smtClean="0"/>
              <a:t>The sternum is anterior to the heart.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147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81FF04-9273-4414-8DBD-67481D421BD4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Medial or Lateral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371600"/>
            <a:ext cx="4191000" cy="5029200"/>
          </a:xfrm>
        </p:spPr>
        <p:txBody>
          <a:bodyPr/>
          <a:lstStyle/>
          <a:p>
            <a:pPr eaLnBrk="1" hangingPunct="1"/>
            <a:r>
              <a:rPr lang="en-US" sz="2000" smtClean="0"/>
              <a:t>Medial</a:t>
            </a:r>
          </a:p>
          <a:p>
            <a:pPr lvl="1" eaLnBrk="1" hangingPunct="1"/>
            <a:r>
              <a:rPr lang="en-US" sz="2000" b="1" smtClean="0"/>
              <a:t>nearer to the midline of the body</a:t>
            </a:r>
          </a:p>
          <a:p>
            <a:pPr lvl="1" eaLnBrk="1" hangingPunct="1"/>
            <a:r>
              <a:rPr lang="en-US" sz="2000" b="1" smtClean="0"/>
              <a:t>The heart lies medial to the lungs.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000" smtClean="0"/>
              <a:t>Lateral</a:t>
            </a:r>
          </a:p>
          <a:p>
            <a:pPr lvl="1" eaLnBrk="1" hangingPunct="1"/>
            <a:r>
              <a:rPr lang="en-US" sz="2000" b="1" smtClean="0"/>
              <a:t>farther from the midline of the body</a:t>
            </a:r>
          </a:p>
          <a:p>
            <a:pPr lvl="1" eaLnBrk="1" hangingPunct="1"/>
            <a:r>
              <a:rPr lang="en-US" sz="2000" b="1" smtClean="0"/>
              <a:t>The thumb is on the lateral side of the hand.</a:t>
            </a:r>
          </a:p>
        </p:txBody>
      </p:sp>
      <p:sp>
        <p:nvSpPr>
          <p:cNvPr id="415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2418CB-FD66-45E7-AE89-A3BF9E01927A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Proximal or Distal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1963" y="3529013"/>
          <a:ext cx="2962275" cy="1101725"/>
        </p:xfrm>
        <a:graphic>
          <a:graphicData uri="http://schemas.openxmlformats.org/presentationml/2006/ole">
            <p:oleObj spid="_x0000_s416771" name="Clip" r:id="rId3" imgW="1109880" imgH="412200" progId="">
              <p:embed/>
            </p:oleObj>
          </a:graphicData>
        </a:graphic>
      </p:graphicFrame>
      <p:sp>
        <p:nvSpPr>
          <p:cNvPr id="4167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371600"/>
            <a:ext cx="54864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Proximal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nearer to the attachment of the limb to the trunk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The knee is proximal to the ankle.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Distal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farther from the attachment of the limb to the trunk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The wrist is distal to the elbow.</a:t>
            </a:r>
            <a:endParaRPr lang="en-US" sz="2000" smtClean="0"/>
          </a:p>
        </p:txBody>
      </p:sp>
      <p:sp>
        <p:nvSpPr>
          <p:cNvPr id="416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A1235A-98C1-49AA-90DA-695044714459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ANATOMY AND PHYSIOLOGY DEFINED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Through a study of </a:t>
            </a:r>
            <a:r>
              <a:rPr lang="en-US" i="1" smtClean="0"/>
              <a:t>anatomy </a:t>
            </a:r>
            <a:r>
              <a:rPr lang="en-US" smtClean="0"/>
              <a:t>and its subdivisions, the body may be examined at different levels of structural organization.</a:t>
            </a:r>
          </a:p>
          <a:p>
            <a:pPr eaLnBrk="1" hangingPunct="1"/>
            <a:r>
              <a:rPr lang="en-US" b="1" smtClean="0"/>
              <a:t>Anatomy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 the study of structure and the relationships among structures.</a:t>
            </a:r>
          </a:p>
          <a:p>
            <a:pPr eaLnBrk="1" hangingPunct="1"/>
            <a:r>
              <a:rPr lang="en-US" smtClean="0"/>
              <a:t>Subdivisions </a:t>
            </a:r>
          </a:p>
          <a:p>
            <a:pPr lvl="1" eaLnBrk="1" hangingPunct="1"/>
            <a:r>
              <a:rPr lang="en-US" smtClean="0"/>
              <a:t>surface anatomy, gross anatomy, systemic anatomy, regional anatomy, radiographic anatomy, developmental anatomy, embryology, cytology, and pathological anatomy as summarized in Table 1.1.</a:t>
            </a:r>
          </a:p>
          <a:p>
            <a:pPr eaLnBrk="1" hangingPunct="1"/>
            <a:endParaRPr lang="en-US" smtClean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8C9EB5-1190-4A15-9252-CE4246677E65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181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Planes and Sections</a:t>
            </a:r>
          </a:p>
        </p:txBody>
      </p:sp>
      <p:sp>
        <p:nvSpPr>
          <p:cNvPr id="417796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914400"/>
            <a:ext cx="6096000" cy="571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Planes are imaginary flat surfaces that are used to divide the body or organs into definite areas </a:t>
            </a:r>
          </a:p>
          <a:p>
            <a:pPr eaLnBrk="1" hangingPunct="1"/>
            <a:r>
              <a:rPr lang="en-US" dirty="0" smtClean="0"/>
              <a:t>Principal planes include: </a:t>
            </a:r>
          </a:p>
          <a:p>
            <a:pPr lvl="1" eaLnBrk="1" hangingPunct="1"/>
            <a:r>
              <a:rPr lang="en-US" dirty="0" err="1" smtClean="0"/>
              <a:t>midsagittal</a:t>
            </a:r>
            <a:r>
              <a:rPr lang="en-US" dirty="0" smtClean="0"/>
              <a:t> (medial) and </a:t>
            </a:r>
            <a:r>
              <a:rPr lang="en-US" dirty="0" err="1" smtClean="0"/>
              <a:t>parasagittal</a:t>
            </a:r>
            <a:endParaRPr lang="en-US" dirty="0" smtClean="0"/>
          </a:p>
          <a:p>
            <a:pPr lvl="1" eaLnBrk="1" hangingPunct="1"/>
            <a:r>
              <a:rPr lang="en-US" dirty="0" smtClean="0"/>
              <a:t>frontal (coronal)</a:t>
            </a:r>
          </a:p>
          <a:p>
            <a:pPr lvl="1" eaLnBrk="1" hangingPunct="1"/>
            <a:r>
              <a:rPr lang="en-US" dirty="0" smtClean="0"/>
              <a:t>transverse (cross-sectional or horizontal) </a:t>
            </a:r>
          </a:p>
          <a:p>
            <a:pPr eaLnBrk="1" hangingPunct="1"/>
            <a:r>
              <a:rPr lang="en-US" dirty="0" smtClean="0"/>
              <a:t>Sections</a:t>
            </a:r>
          </a:p>
          <a:p>
            <a:pPr lvl="1" eaLnBrk="1" hangingPunct="1"/>
            <a:r>
              <a:rPr lang="en-US" dirty="0" smtClean="0"/>
              <a:t>flat surfaces resulting from cuts through body structures, named according to the plane on which the cut is made (transverse, frontal, and </a:t>
            </a:r>
            <a:r>
              <a:rPr lang="en-US" dirty="0" err="1" smtClean="0"/>
              <a:t>midsagittal</a:t>
            </a:r>
            <a:r>
              <a:rPr lang="en-US" dirty="0" smtClean="0"/>
              <a:t> sections, Fig 1.8)</a:t>
            </a:r>
          </a:p>
        </p:txBody>
      </p:sp>
      <p:sp>
        <p:nvSpPr>
          <p:cNvPr id="417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D0BB7-197B-4773-A646-B35F646128D4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pic>
        <p:nvPicPr>
          <p:cNvPr id="417797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Sagittal Plane</a:t>
            </a:r>
          </a:p>
        </p:txBody>
      </p:sp>
      <p:sp>
        <p:nvSpPr>
          <p:cNvPr id="4188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219200"/>
            <a:ext cx="4257675" cy="5029200"/>
          </a:xfrm>
        </p:spPr>
        <p:txBody>
          <a:bodyPr/>
          <a:lstStyle/>
          <a:p>
            <a:pPr eaLnBrk="1" hangingPunct="1"/>
            <a:r>
              <a:rPr lang="en-US" sz="2000" smtClean="0"/>
              <a:t>Sagittal plane</a:t>
            </a:r>
          </a:p>
          <a:p>
            <a:pPr lvl="1" eaLnBrk="1" hangingPunct="1"/>
            <a:r>
              <a:rPr lang="en-US" sz="2000" b="1" smtClean="0"/>
              <a:t>divides the body or an organ into left and right sides</a:t>
            </a:r>
          </a:p>
          <a:p>
            <a:pPr eaLnBrk="1" hangingPunct="1"/>
            <a:r>
              <a:rPr lang="en-US" sz="2000" smtClean="0"/>
              <a:t>Midsagittal plane</a:t>
            </a:r>
            <a:endParaRPr lang="en-US" sz="2000" b="1" smtClean="0"/>
          </a:p>
          <a:p>
            <a:pPr lvl="1" eaLnBrk="1" hangingPunct="1"/>
            <a:r>
              <a:rPr lang="en-US" sz="2000" b="1" smtClean="0"/>
              <a:t>produces equal halves</a:t>
            </a:r>
          </a:p>
          <a:p>
            <a:pPr eaLnBrk="1" hangingPunct="1"/>
            <a:r>
              <a:rPr lang="en-US" sz="2000" smtClean="0"/>
              <a:t>Parasagittal plane</a:t>
            </a:r>
          </a:p>
          <a:p>
            <a:pPr lvl="1" eaLnBrk="1" hangingPunct="1"/>
            <a:r>
              <a:rPr lang="en-US" sz="2000" b="1" smtClean="0"/>
              <a:t>produces unequal halves</a:t>
            </a:r>
          </a:p>
        </p:txBody>
      </p:sp>
      <p:sp>
        <p:nvSpPr>
          <p:cNvPr id="4188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962A6E-217A-4B2C-A88D-03B96098B243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pic>
        <p:nvPicPr>
          <p:cNvPr id="418821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219200"/>
            <a:ext cx="36195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Planes and Sections</a:t>
            </a:r>
          </a:p>
        </p:txBody>
      </p:sp>
      <p:sp>
        <p:nvSpPr>
          <p:cNvPr id="419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371600"/>
            <a:ext cx="5410200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Frontal or coronal plane</a:t>
            </a:r>
          </a:p>
          <a:p>
            <a:pPr lvl="1" eaLnBrk="1" hangingPunct="1"/>
            <a:r>
              <a:rPr lang="en-US" sz="2000" b="1" dirty="0" smtClean="0"/>
              <a:t>divides the body or an organ into front (anterior) and back (posterior) portions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Transverse(cross-sectional) or horizontal plane</a:t>
            </a:r>
          </a:p>
          <a:p>
            <a:pPr lvl="1" eaLnBrk="1" hangingPunct="1"/>
            <a:r>
              <a:rPr lang="en-US" sz="2000" b="1" dirty="0" smtClean="0"/>
              <a:t>divides the body or an organ into upper (superior) or lower (inferior) portions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	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4198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6CE08D-CD5B-4D8B-8FE0-9446B90627CE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pic>
        <p:nvPicPr>
          <p:cNvPr id="419845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219200"/>
            <a:ext cx="36195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Planes and Sections of the Brain</a:t>
            </a:r>
            <a:br>
              <a:rPr lang="en-US" dirty="0" smtClean="0"/>
            </a:br>
            <a:r>
              <a:rPr lang="en-US" sz="1800" dirty="0" smtClean="0"/>
              <a:t>(3-D anatomical relationships revealed)</a:t>
            </a:r>
            <a:endParaRPr lang="en-US" dirty="0" smtClean="0"/>
          </a:p>
        </p:txBody>
      </p:sp>
      <p:sp>
        <p:nvSpPr>
          <p:cNvPr id="4208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276600" cy="4114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Horizontal Plane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Frontal Plane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Midsagittal Plane</a:t>
            </a:r>
          </a:p>
        </p:txBody>
      </p:sp>
      <p:sp>
        <p:nvSpPr>
          <p:cNvPr id="4208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597152-5E9C-4FFA-B9A1-184F5925F374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pic>
        <p:nvPicPr>
          <p:cNvPr id="420867" name="Picture 2" descr="w0008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4258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0" name="Line 5"/>
          <p:cNvSpPr>
            <a:spLocks noChangeShapeType="1"/>
          </p:cNvSpPr>
          <p:nvPr/>
        </p:nvSpPr>
        <p:spPr bwMode="auto">
          <a:xfrm>
            <a:off x="1752600" y="2286000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Line 6"/>
          <p:cNvSpPr>
            <a:spLocks noChangeShapeType="1"/>
          </p:cNvSpPr>
          <p:nvPr/>
        </p:nvSpPr>
        <p:spPr bwMode="auto">
          <a:xfrm>
            <a:off x="2133600" y="4114800"/>
            <a:ext cx="3048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Line 7"/>
          <p:cNvSpPr>
            <a:spLocks noChangeShapeType="1"/>
          </p:cNvSpPr>
          <p:nvPr/>
        </p:nvSpPr>
        <p:spPr bwMode="auto">
          <a:xfrm flipH="1">
            <a:off x="1371600" y="5867400"/>
            <a:ext cx="228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Cavities</a:t>
            </a:r>
          </a:p>
        </p:txBody>
      </p:sp>
      <p:sp>
        <p:nvSpPr>
          <p:cNvPr id="421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Body cavities are spaces within the body that help protect, separate, and support internal </a:t>
            </a:r>
            <a:r>
              <a:rPr lang="en-US" dirty="0" smtClean="0"/>
              <a:t>organs(</a:t>
            </a:r>
            <a:r>
              <a:rPr lang="en-US" dirty="0" err="1" smtClean="0"/>
              <a:t>visera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21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5C0B15-E481-4247-8B77-39535135F454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Dorsal Body Cavity</a:t>
            </a:r>
          </a:p>
        </p:txBody>
      </p:sp>
      <p:sp>
        <p:nvSpPr>
          <p:cNvPr id="422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dorsal body cavity is located near the dorsal surface of the body and has two subdivisions, the cranial cavity and the vertebral canal. </a:t>
            </a:r>
          </a:p>
          <a:p>
            <a:pPr eaLnBrk="1" hangingPunct="1"/>
            <a:r>
              <a:rPr lang="en-US" dirty="0" smtClean="0"/>
              <a:t>The cranial cavity is formed by the cranial bones and  contains the brain.</a:t>
            </a:r>
          </a:p>
          <a:p>
            <a:pPr eaLnBrk="1" hangingPunct="1"/>
            <a:r>
              <a:rPr lang="en-US" dirty="0" smtClean="0"/>
              <a:t>The vertebral (spinal) canal is formed by the bones of the vertebral column and contains the spinal cord.</a:t>
            </a:r>
          </a:p>
          <a:p>
            <a:pPr eaLnBrk="1" hangingPunct="1"/>
            <a:r>
              <a:rPr lang="en-US" dirty="0" smtClean="0"/>
              <a:t>Three layers of protective tissue, called </a:t>
            </a:r>
            <a:r>
              <a:rPr lang="en-US" dirty="0" err="1" smtClean="0"/>
              <a:t>meninges</a:t>
            </a:r>
            <a:r>
              <a:rPr lang="en-US" dirty="0" smtClean="0"/>
              <a:t>, line the dorsal body cavity.</a:t>
            </a:r>
          </a:p>
        </p:txBody>
      </p:sp>
      <p:sp>
        <p:nvSpPr>
          <p:cNvPr id="422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EAC75D-CD16-4C51-BD53-4BE1286D0E93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Dorsal Body Cavity</a:t>
            </a:r>
          </a:p>
        </p:txBody>
      </p:sp>
      <p:sp>
        <p:nvSpPr>
          <p:cNvPr id="423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4572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Near dorsal surface of body</a:t>
            </a:r>
          </a:p>
          <a:p>
            <a:pPr eaLnBrk="1" hangingPunct="1"/>
            <a:r>
              <a:rPr lang="en-US" dirty="0" smtClean="0"/>
              <a:t>2 subdivisions</a:t>
            </a:r>
          </a:p>
          <a:p>
            <a:pPr lvl="1" eaLnBrk="1" hangingPunct="1"/>
            <a:r>
              <a:rPr lang="en-US" dirty="0" smtClean="0"/>
              <a:t>cranial cavity</a:t>
            </a:r>
          </a:p>
          <a:p>
            <a:pPr lvl="2" eaLnBrk="1" hangingPunct="1"/>
            <a:r>
              <a:rPr lang="en-US" dirty="0" smtClean="0"/>
              <a:t> holds the brain</a:t>
            </a:r>
          </a:p>
          <a:p>
            <a:pPr lvl="2" eaLnBrk="1" hangingPunct="1"/>
            <a:r>
              <a:rPr lang="en-US" dirty="0" smtClean="0"/>
              <a:t>formed by skull</a:t>
            </a:r>
          </a:p>
          <a:p>
            <a:pPr lvl="1" eaLnBrk="1" hangingPunct="1"/>
            <a:r>
              <a:rPr lang="en-US" dirty="0" smtClean="0"/>
              <a:t>vertebral or spinal canal</a:t>
            </a:r>
          </a:p>
          <a:p>
            <a:pPr lvl="2" eaLnBrk="1" hangingPunct="1"/>
            <a:r>
              <a:rPr lang="en-US" dirty="0" smtClean="0"/>
              <a:t> contains the spinal cord</a:t>
            </a:r>
          </a:p>
          <a:p>
            <a:pPr lvl="2" eaLnBrk="1" hangingPunct="1"/>
            <a:r>
              <a:rPr lang="en-US" dirty="0" smtClean="0"/>
              <a:t>formed by vertebral column</a:t>
            </a:r>
            <a:endParaRPr lang="en-US" u="sng" dirty="0" smtClean="0"/>
          </a:p>
          <a:p>
            <a:pPr eaLnBrk="1" hangingPunct="1"/>
            <a:r>
              <a:rPr lang="en-US" dirty="0" err="1" smtClean="0"/>
              <a:t>Meninges</a:t>
            </a:r>
            <a:r>
              <a:rPr lang="en-US" dirty="0" smtClean="0"/>
              <a:t> line dorsal body cavity</a:t>
            </a:r>
            <a:endParaRPr lang="en-US" sz="1800" dirty="0" smtClean="0">
              <a:solidFill>
                <a:srgbClr val="FFFF99"/>
              </a:solidFill>
            </a:endParaRPr>
          </a:p>
        </p:txBody>
      </p:sp>
      <p:sp>
        <p:nvSpPr>
          <p:cNvPr id="423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C68E33-8EA8-4BBC-AF02-4B7409A1A5DF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pic>
        <p:nvPicPr>
          <p:cNvPr id="423941" name="Picture 4" descr="w0009-nn"/>
          <p:cNvPicPr>
            <a:picLocks noChangeAspect="1" noChangeArrowheads="1"/>
          </p:cNvPicPr>
          <p:nvPr/>
        </p:nvPicPr>
        <p:blipFill>
          <a:blip r:embed="rId2" cstate="print"/>
          <a:srcRect r="54243" b="14886"/>
          <a:stretch>
            <a:fillRect/>
          </a:stretch>
        </p:blipFill>
        <p:spPr bwMode="auto">
          <a:xfrm>
            <a:off x="4572000" y="1219200"/>
            <a:ext cx="4405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Ventral Body Cavity</a:t>
            </a:r>
          </a:p>
        </p:txBody>
      </p:sp>
      <p:sp>
        <p:nvSpPr>
          <p:cNvPr id="4270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thoracic cavity contains two pleural cavities, and the </a:t>
            </a:r>
            <a:r>
              <a:rPr lang="en-US" dirty="0" err="1" smtClean="0"/>
              <a:t>mediastinum</a:t>
            </a:r>
            <a:r>
              <a:rPr lang="en-US" dirty="0" smtClean="0"/>
              <a:t>, which includes the pericardial cavity (Figure 1.10).</a:t>
            </a:r>
          </a:p>
          <a:p>
            <a:pPr lvl="1" eaLnBrk="1" hangingPunct="1"/>
            <a:r>
              <a:rPr lang="en-US" dirty="0" smtClean="0"/>
              <a:t>The pleural cavities enclose the lungs.</a:t>
            </a:r>
          </a:p>
          <a:p>
            <a:pPr lvl="1" eaLnBrk="1" hangingPunct="1"/>
            <a:r>
              <a:rPr lang="en-US" dirty="0" smtClean="0"/>
              <a:t>The pericardial cavity surrounds the heart.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abdominopelvic</a:t>
            </a:r>
            <a:r>
              <a:rPr lang="en-US" dirty="0" smtClean="0"/>
              <a:t> cavity is divided into a superior abdominal and an  inferior pelvic cavity (Figure 1.9).</a:t>
            </a:r>
          </a:p>
          <a:p>
            <a:pPr lvl="1" eaLnBrk="1" hangingPunct="1"/>
            <a:r>
              <a:rPr lang="en-US" dirty="0" smtClean="0"/>
              <a:t>Viscera of the abdominal cavity include the stomach, spleen, pancreas, liver, gallbladder, small intestine, and most of the large intestine (Figure 1.11).</a:t>
            </a:r>
          </a:p>
          <a:p>
            <a:pPr lvl="1" eaLnBrk="1" hangingPunct="1"/>
            <a:r>
              <a:rPr lang="en-US" dirty="0" smtClean="0"/>
              <a:t>Viscera of the pelvic cavity include the urinary bladder, portions of the large intestine and internal female and male reproductive structures.</a:t>
            </a:r>
          </a:p>
        </p:txBody>
      </p:sp>
      <p:sp>
        <p:nvSpPr>
          <p:cNvPr id="427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CDC52-E10F-4EE7-B651-D70FE6B1D850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962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Ventral Body Cavity</a:t>
            </a:r>
          </a:p>
        </p:txBody>
      </p:sp>
      <p:sp>
        <p:nvSpPr>
          <p:cNvPr id="4249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0"/>
            <a:ext cx="4191000" cy="4191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Near ventral surface of body</a:t>
            </a:r>
          </a:p>
          <a:p>
            <a:pPr eaLnBrk="1" hangingPunct="1"/>
            <a:r>
              <a:rPr lang="en-US" sz="2000" dirty="0" smtClean="0"/>
              <a:t>2 subdivisions</a:t>
            </a:r>
          </a:p>
          <a:p>
            <a:pPr lvl="1" eaLnBrk="1" hangingPunct="1"/>
            <a:r>
              <a:rPr lang="en-US" sz="2000" dirty="0" smtClean="0"/>
              <a:t>thoracic cavity above diaphragm</a:t>
            </a:r>
          </a:p>
          <a:p>
            <a:pPr lvl="1" eaLnBrk="1" hangingPunct="1"/>
            <a:r>
              <a:rPr lang="en-US" sz="2000" dirty="0" err="1" smtClean="0"/>
              <a:t>abdominopelvic</a:t>
            </a:r>
            <a:r>
              <a:rPr lang="en-US" sz="2000" dirty="0" smtClean="0"/>
              <a:t> cavity below diaphragm</a:t>
            </a:r>
          </a:p>
          <a:p>
            <a:pPr eaLnBrk="1" hangingPunct="1"/>
            <a:r>
              <a:rPr lang="en-US" sz="2000" dirty="0" smtClean="0"/>
              <a:t>Diaphragm = large, dome-shaped muscle</a:t>
            </a:r>
          </a:p>
          <a:p>
            <a:pPr eaLnBrk="1" hangingPunct="1"/>
            <a:r>
              <a:rPr lang="en-US" sz="2000" dirty="0" smtClean="0"/>
              <a:t>Organs called viscera</a:t>
            </a:r>
          </a:p>
          <a:p>
            <a:pPr eaLnBrk="1" hangingPunct="1"/>
            <a:r>
              <a:rPr lang="en-US" sz="2000" dirty="0" smtClean="0"/>
              <a:t>Organs covered with serous membrane</a:t>
            </a:r>
          </a:p>
        </p:txBody>
      </p:sp>
      <p:sp>
        <p:nvSpPr>
          <p:cNvPr id="4249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C503E5-5BCE-4308-8557-06AAAFB92F36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pic>
        <p:nvPicPr>
          <p:cNvPr id="424963" name="Picture 2" descr="w0009-nn"/>
          <p:cNvPicPr>
            <a:picLocks noChangeAspect="1" noChangeArrowheads="1"/>
          </p:cNvPicPr>
          <p:nvPr/>
        </p:nvPicPr>
        <p:blipFill>
          <a:blip r:embed="rId2" cstate="print"/>
          <a:srcRect r="54243" b="14886"/>
          <a:stretch>
            <a:fillRect/>
          </a:stretch>
        </p:blipFill>
        <p:spPr bwMode="auto">
          <a:xfrm>
            <a:off x="4876800" y="2438400"/>
            <a:ext cx="3930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3" descr="w001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5" y="444500"/>
            <a:ext cx="38830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Serous Membranes</a:t>
            </a:r>
          </a:p>
        </p:txBody>
      </p:sp>
      <p:sp>
        <p:nvSpPr>
          <p:cNvPr id="425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 slippery membrane that lines the body cavities that do not open to the outside</a:t>
            </a:r>
          </a:p>
          <a:p>
            <a:pPr lvl="1" eaLnBrk="1" hangingPunct="1"/>
            <a:r>
              <a:rPr lang="en-US" dirty="0" smtClean="0"/>
              <a:t>parietal layer lines walls of cavities</a:t>
            </a:r>
          </a:p>
          <a:p>
            <a:pPr lvl="1" eaLnBrk="1" hangingPunct="1"/>
            <a:r>
              <a:rPr lang="en-US" dirty="0" smtClean="0"/>
              <a:t>visceral layer covers viscera within the cavities</a:t>
            </a:r>
          </a:p>
          <a:p>
            <a:pPr eaLnBrk="1" hangingPunct="1"/>
            <a:r>
              <a:rPr lang="en-US" dirty="0" smtClean="0"/>
              <a:t>Serous fluid reduces friction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25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B9031A-C482-45E6-B17B-8C1539F64828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ANATOMY AND PHYSIOLOGY DEFINED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Physiology</a:t>
            </a:r>
            <a:endParaRPr lang="en-US" smtClean="0"/>
          </a:p>
          <a:p>
            <a:pPr lvl="1" eaLnBrk="1" hangingPunct="1"/>
            <a:r>
              <a:rPr lang="en-US" smtClean="0"/>
              <a:t>the study of how body structures function</a:t>
            </a:r>
          </a:p>
          <a:p>
            <a:pPr eaLnBrk="1" hangingPunct="1"/>
            <a:r>
              <a:rPr lang="en-US" smtClean="0"/>
              <a:t>Subdivisions of physiology include</a:t>
            </a:r>
          </a:p>
          <a:p>
            <a:pPr lvl="1" eaLnBrk="1" hangingPunct="1"/>
            <a:r>
              <a:rPr lang="en-US" smtClean="0"/>
              <a:t> cell physiology, systems physiology, pathophysiology, exercise physiology, neurophysiology, endocrinology, cardiovascular physiology, immunophysiology,  respiratory physiology, renal physiology, and reproductive physiology, as summarized in Table 1.1.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4ECE1-3846-4D35-B3E3-4DF3D1FE1D34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Mediastinum</a:t>
            </a:r>
            <a:endParaRPr lang="en-US" dirty="0" smtClean="0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772400" cy="1447800"/>
          </a:xfrm>
        </p:spPr>
        <p:txBody>
          <a:bodyPr/>
          <a:lstStyle/>
          <a:p>
            <a:pPr eaLnBrk="1" hangingPunct="1"/>
            <a:r>
              <a:rPr lang="en-US" sz="2000" smtClean="0"/>
              <a:t>The mediastinum is a broad, median partition between the lungs that extends from the sternum to the vertebral column, it contains all contents of the thoracic cavity except the lungs.</a:t>
            </a:r>
          </a:p>
          <a:p>
            <a:pPr lvl="1" eaLnBrk="1" hangingPunct="1"/>
            <a:r>
              <a:rPr lang="en-US" sz="2000" smtClean="0"/>
              <a:t>heart and great vessels, esophagus, trachea, thymus.</a:t>
            </a:r>
          </a:p>
        </p:txBody>
      </p:sp>
      <p:sp>
        <p:nvSpPr>
          <p:cNvPr id="428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68F1CF-C106-42BD-AF01-27DE7D15161B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pic>
        <p:nvPicPr>
          <p:cNvPr id="428037" name="Picture 4" descr="w0011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"/>
            <a:ext cx="4724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Thoracic Cavity</a:t>
            </a:r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53000"/>
            <a:ext cx="9829800" cy="1905000"/>
          </a:xfrm>
        </p:spPr>
        <p:txBody>
          <a:bodyPr/>
          <a:lstStyle/>
          <a:p>
            <a:pPr eaLnBrk="1" hangingPunct="1"/>
            <a:r>
              <a:rPr lang="en-US" sz="2000" smtClean="0"/>
              <a:t>Encircled by ribs, sternum, vertebral column and muscle</a:t>
            </a:r>
          </a:p>
          <a:p>
            <a:pPr eaLnBrk="1" hangingPunct="1"/>
            <a:r>
              <a:rPr lang="en-US" sz="2000" smtClean="0"/>
              <a:t>Divided into 2 pleural cavities by mediastinum </a:t>
            </a:r>
          </a:p>
          <a:p>
            <a:pPr eaLnBrk="1" hangingPunct="1"/>
            <a:r>
              <a:rPr lang="en-US" sz="2000" smtClean="0"/>
              <a:t>Mediastinum contains all thoracic organs except lungs</a:t>
            </a:r>
          </a:p>
        </p:txBody>
      </p:sp>
      <p:sp>
        <p:nvSpPr>
          <p:cNvPr id="4290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AEBABC-3B58-4416-98C6-FCF49F77F34A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pic>
        <p:nvPicPr>
          <p:cNvPr id="429061" name="Picture 4" descr="Fig 1_10 no lungs"/>
          <p:cNvPicPr>
            <a:picLocks noChangeAspect="1" noChangeArrowheads="1"/>
          </p:cNvPicPr>
          <p:nvPr/>
        </p:nvPicPr>
        <p:blipFill>
          <a:blip r:embed="rId2" cstate="print"/>
          <a:srcRect l="9818" r="16129" b="6422"/>
          <a:stretch>
            <a:fillRect/>
          </a:stretch>
        </p:blipFill>
        <p:spPr bwMode="auto">
          <a:xfrm>
            <a:off x="5181600" y="1905000"/>
            <a:ext cx="3657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2" name="Picture 5" descr="w0012-nc"/>
          <p:cNvPicPr>
            <a:picLocks noChangeAspect="1" noChangeArrowheads="1"/>
          </p:cNvPicPr>
          <p:nvPr/>
        </p:nvPicPr>
        <p:blipFill>
          <a:blip r:embed="rId3" cstate="print"/>
          <a:srcRect r="78094" b="70680"/>
          <a:stretch>
            <a:fillRect/>
          </a:stretch>
        </p:blipFill>
        <p:spPr bwMode="auto">
          <a:xfrm>
            <a:off x="152400" y="685800"/>
            <a:ext cx="1905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3" name="Picture 6" descr="w0012-nc"/>
          <p:cNvPicPr>
            <a:picLocks noChangeAspect="1" noChangeArrowheads="1"/>
          </p:cNvPicPr>
          <p:nvPr/>
        </p:nvPicPr>
        <p:blipFill>
          <a:blip r:embed="rId3" cstate="print"/>
          <a:srcRect l="45100" t="6282" r="16241" b="14136"/>
          <a:stretch>
            <a:fillRect/>
          </a:stretch>
        </p:blipFill>
        <p:spPr bwMode="auto">
          <a:xfrm>
            <a:off x="1371600" y="1676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4" name="Picture 7" descr="w0011-nc"/>
          <p:cNvPicPr>
            <a:picLocks noChangeAspect="1" noChangeArrowheads="1"/>
          </p:cNvPicPr>
          <p:nvPr/>
        </p:nvPicPr>
        <p:blipFill>
          <a:blip r:embed="rId4" cstate="print"/>
          <a:srcRect r="79630" b="63734"/>
          <a:stretch>
            <a:fillRect/>
          </a:stretch>
        </p:blipFill>
        <p:spPr bwMode="auto">
          <a:xfrm>
            <a:off x="4038600" y="1066800"/>
            <a:ext cx="1676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Abdominopelvic Cavity</a:t>
            </a:r>
          </a:p>
        </p:txBody>
      </p:sp>
      <p:sp>
        <p:nvSpPr>
          <p:cNvPr id="4300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257800"/>
            <a:ext cx="8763000" cy="1371600"/>
          </a:xfrm>
        </p:spPr>
        <p:txBody>
          <a:bodyPr/>
          <a:lstStyle/>
          <a:p>
            <a:pPr eaLnBrk="1" hangingPunct="1"/>
            <a:r>
              <a:rPr lang="en-US" sz="2000" smtClean="0"/>
              <a:t>Inferior portion of ventral body cavity below diaphragm</a:t>
            </a:r>
          </a:p>
          <a:p>
            <a:pPr eaLnBrk="1" hangingPunct="1"/>
            <a:r>
              <a:rPr lang="en-US" sz="2000" smtClean="0"/>
              <a:t>Encircled by abdominal wall, bones &amp; muscles of pelvis</a:t>
            </a:r>
          </a:p>
        </p:txBody>
      </p:sp>
      <p:sp>
        <p:nvSpPr>
          <p:cNvPr id="4300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464C3E-5F08-456A-A5FB-F625D4A75CCA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pic>
        <p:nvPicPr>
          <p:cNvPr id="430083" name="Picture 2" descr="w0013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1148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6" name="Freeform 5"/>
          <p:cNvSpPr>
            <a:spLocks/>
          </p:cNvSpPr>
          <p:nvPr/>
        </p:nvSpPr>
        <p:spPr bwMode="auto">
          <a:xfrm>
            <a:off x="3124200" y="1752600"/>
            <a:ext cx="1714500" cy="723900"/>
          </a:xfrm>
          <a:custGeom>
            <a:avLst/>
            <a:gdLst>
              <a:gd name="T0" fmla="*/ 0 w 1080"/>
              <a:gd name="T1" fmla="*/ 456 h 456"/>
              <a:gd name="T2" fmla="*/ 24 w 1080"/>
              <a:gd name="T3" fmla="*/ 384 h 456"/>
              <a:gd name="T4" fmla="*/ 36 w 1080"/>
              <a:gd name="T5" fmla="*/ 348 h 456"/>
              <a:gd name="T6" fmla="*/ 108 w 1080"/>
              <a:gd name="T7" fmla="*/ 108 h 456"/>
              <a:gd name="T8" fmla="*/ 144 w 1080"/>
              <a:gd name="T9" fmla="*/ 36 h 456"/>
              <a:gd name="T10" fmla="*/ 216 w 1080"/>
              <a:gd name="T11" fmla="*/ 12 h 456"/>
              <a:gd name="T12" fmla="*/ 252 w 1080"/>
              <a:gd name="T13" fmla="*/ 0 h 456"/>
              <a:gd name="T14" fmla="*/ 540 w 1080"/>
              <a:gd name="T15" fmla="*/ 72 h 456"/>
              <a:gd name="T16" fmla="*/ 900 w 1080"/>
              <a:gd name="T17" fmla="*/ 96 h 456"/>
              <a:gd name="T18" fmla="*/ 1044 w 1080"/>
              <a:gd name="T19" fmla="*/ 156 h 456"/>
              <a:gd name="T20" fmla="*/ 1080 w 1080"/>
              <a:gd name="T21" fmla="*/ 420 h 4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0"/>
              <a:gd name="T34" fmla="*/ 0 h 456"/>
              <a:gd name="T35" fmla="*/ 1080 w 1080"/>
              <a:gd name="T36" fmla="*/ 456 h 4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0" h="456">
                <a:moveTo>
                  <a:pt x="0" y="456"/>
                </a:moveTo>
                <a:cubicBezTo>
                  <a:pt x="8" y="432"/>
                  <a:pt x="16" y="408"/>
                  <a:pt x="24" y="384"/>
                </a:cubicBezTo>
                <a:cubicBezTo>
                  <a:pt x="28" y="372"/>
                  <a:pt x="36" y="348"/>
                  <a:pt x="36" y="348"/>
                </a:cubicBezTo>
                <a:cubicBezTo>
                  <a:pt x="49" y="247"/>
                  <a:pt x="66" y="192"/>
                  <a:pt x="108" y="108"/>
                </a:cubicBezTo>
                <a:cubicBezTo>
                  <a:pt x="119" y="85"/>
                  <a:pt x="119" y="52"/>
                  <a:pt x="144" y="36"/>
                </a:cubicBezTo>
                <a:cubicBezTo>
                  <a:pt x="165" y="23"/>
                  <a:pt x="192" y="20"/>
                  <a:pt x="216" y="12"/>
                </a:cubicBezTo>
                <a:cubicBezTo>
                  <a:pt x="228" y="8"/>
                  <a:pt x="252" y="0"/>
                  <a:pt x="252" y="0"/>
                </a:cubicBezTo>
                <a:cubicBezTo>
                  <a:pt x="412" y="15"/>
                  <a:pt x="406" y="27"/>
                  <a:pt x="540" y="72"/>
                </a:cubicBezTo>
                <a:cubicBezTo>
                  <a:pt x="654" y="110"/>
                  <a:pt x="780" y="91"/>
                  <a:pt x="900" y="96"/>
                </a:cubicBezTo>
                <a:cubicBezTo>
                  <a:pt x="956" y="115"/>
                  <a:pt x="997" y="125"/>
                  <a:pt x="1044" y="156"/>
                </a:cubicBezTo>
                <a:cubicBezTo>
                  <a:pt x="1073" y="242"/>
                  <a:pt x="1080" y="329"/>
                  <a:pt x="1080" y="4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Thoracic and Abdominal Cavity Membranes</a:t>
            </a:r>
          </a:p>
        </p:txBody>
      </p:sp>
      <p:sp>
        <p:nvSpPr>
          <p:cNvPr id="431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thin, slippery serous membrane covers the viscera within the thoracic and abdominal cavities and also lines the walls of the thorax and abdomen.</a:t>
            </a:r>
          </a:p>
          <a:p>
            <a:pPr eaLnBrk="1" hangingPunct="1"/>
            <a:r>
              <a:rPr lang="en-US" smtClean="0"/>
              <a:t>Parts of the serous membrane </a:t>
            </a:r>
          </a:p>
          <a:p>
            <a:pPr lvl="1" eaLnBrk="1" hangingPunct="1"/>
            <a:r>
              <a:rPr lang="en-US" smtClean="0"/>
              <a:t>the parietal layer lines the walls of the cavities </a:t>
            </a:r>
          </a:p>
          <a:p>
            <a:pPr lvl="1" eaLnBrk="1" hangingPunct="1"/>
            <a:r>
              <a:rPr lang="en-US" smtClean="0"/>
              <a:t>the visceral layer covers and adheres to the viscera within the cavities.</a:t>
            </a:r>
          </a:p>
          <a:p>
            <a:pPr eaLnBrk="1" hangingPunct="1"/>
            <a:r>
              <a:rPr lang="en-US" smtClean="0"/>
              <a:t>Serous fluid  between the two layers reduces friction and allows the viscera to slide somewhat during movements.</a:t>
            </a:r>
          </a:p>
        </p:txBody>
      </p:sp>
      <p:sp>
        <p:nvSpPr>
          <p:cNvPr id="431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603EF-C25B-4A36-AE15-B3A748D1C41C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04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Serous membranes</a:t>
            </a:r>
          </a:p>
        </p:txBody>
      </p:sp>
      <p:sp>
        <p:nvSpPr>
          <p:cNvPr id="43213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serous membranes include the pleura, pericardium and peritoneum (Table 1.3).</a:t>
            </a:r>
          </a:p>
          <a:p>
            <a:pPr eaLnBrk="1" hangingPunct="1"/>
            <a:r>
              <a:rPr lang="en-US" dirty="0" smtClean="0"/>
              <a:t>The pleural membrane surrounds the lungs</a:t>
            </a:r>
          </a:p>
          <a:p>
            <a:pPr lvl="1" eaLnBrk="1" hangingPunct="1"/>
            <a:r>
              <a:rPr lang="en-US" dirty="0" smtClean="0"/>
              <a:t>visceral pleura clings to the surface of the lungs</a:t>
            </a:r>
          </a:p>
          <a:p>
            <a:pPr lvl="1" eaLnBrk="1" hangingPunct="1"/>
            <a:r>
              <a:rPr lang="en-US" dirty="0" smtClean="0"/>
              <a:t>parietal pleura lines the chest wall</a:t>
            </a:r>
          </a:p>
          <a:p>
            <a:pPr eaLnBrk="1" hangingPunct="1"/>
            <a:r>
              <a:rPr lang="en-US" dirty="0" smtClean="0"/>
              <a:t>The pericardium is the serous membrane of the pericardial cavity</a:t>
            </a:r>
          </a:p>
          <a:p>
            <a:pPr lvl="1" eaLnBrk="1" hangingPunct="1"/>
            <a:r>
              <a:rPr lang="en-US" dirty="0" smtClean="0"/>
              <a:t>visceral pericardium covers the surface of the heart </a:t>
            </a:r>
          </a:p>
          <a:p>
            <a:pPr lvl="1" eaLnBrk="1" hangingPunct="1"/>
            <a:r>
              <a:rPr lang="en-US" dirty="0" smtClean="0"/>
              <a:t>parietal pericardium lines the chest wall</a:t>
            </a:r>
          </a:p>
          <a:p>
            <a:pPr eaLnBrk="1" hangingPunct="1"/>
            <a:r>
              <a:rPr lang="en-US" dirty="0" smtClean="0"/>
              <a:t>The peritoneum is the serous membrane of the abdominal cavity</a:t>
            </a:r>
          </a:p>
          <a:p>
            <a:pPr lvl="1" eaLnBrk="1" hangingPunct="1"/>
            <a:r>
              <a:rPr lang="en-US" dirty="0" smtClean="0"/>
              <a:t>visceral peritoneum covers the abdominal viscera </a:t>
            </a:r>
          </a:p>
          <a:p>
            <a:pPr lvl="1" eaLnBrk="1" hangingPunct="1"/>
            <a:r>
              <a:rPr lang="en-US" dirty="0" smtClean="0"/>
              <a:t>parietal peritoneum lines the abdominal wall</a:t>
            </a:r>
          </a:p>
        </p:txBody>
      </p:sp>
      <p:sp>
        <p:nvSpPr>
          <p:cNvPr id="432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25C6A-EB8A-4A8F-B6F6-1C603480E305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Pleural &amp; Pericardial Cavities</a:t>
            </a:r>
          </a:p>
        </p:txBody>
      </p:sp>
      <p:sp>
        <p:nvSpPr>
          <p:cNvPr id="43315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4724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Visceral and Parietal Pleura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Visceral and Parietal Pericardium</a:t>
            </a:r>
          </a:p>
        </p:txBody>
      </p:sp>
      <p:sp>
        <p:nvSpPr>
          <p:cNvPr id="433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ABE1E-EDF7-46D4-9775-C717359AC247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pic>
        <p:nvPicPr>
          <p:cNvPr id="433155" name="Picture 2" descr="w0011-nc"/>
          <p:cNvPicPr>
            <a:picLocks noChangeAspect="1" noChangeArrowheads="1"/>
          </p:cNvPicPr>
          <p:nvPr/>
        </p:nvPicPr>
        <p:blipFill>
          <a:blip r:embed="rId2" cstate="print"/>
          <a:srcRect r="68518" b="68132"/>
          <a:stretch>
            <a:fillRect/>
          </a:stretch>
        </p:blipFill>
        <p:spPr bwMode="auto">
          <a:xfrm>
            <a:off x="0" y="9144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7" name="Picture 4" descr="Fig 1_10 cavities marked"/>
          <p:cNvPicPr>
            <a:picLocks noChangeAspect="1" noChangeArrowheads="1"/>
          </p:cNvPicPr>
          <p:nvPr/>
        </p:nvPicPr>
        <p:blipFill>
          <a:blip r:embed="rId3" cstate="print"/>
          <a:srcRect t="6052" b="10118"/>
          <a:stretch>
            <a:fillRect/>
          </a:stretch>
        </p:blipFill>
        <p:spPr bwMode="auto">
          <a:xfrm>
            <a:off x="1600200" y="1143000"/>
            <a:ext cx="7010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9" name="Line 6"/>
          <p:cNvSpPr>
            <a:spLocks noChangeShapeType="1"/>
          </p:cNvSpPr>
          <p:nvPr/>
        </p:nvSpPr>
        <p:spPr bwMode="auto">
          <a:xfrm flipV="1">
            <a:off x="3581400" y="4038600"/>
            <a:ext cx="76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3160" name="Line 7"/>
          <p:cNvSpPr>
            <a:spLocks noChangeShapeType="1"/>
          </p:cNvSpPr>
          <p:nvPr/>
        </p:nvSpPr>
        <p:spPr bwMode="auto">
          <a:xfrm flipV="1">
            <a:off x="4267200" y="2743200"/>
            <a:ext cx="15240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Peritoneum</a:t>
            </a:r>
          </a:p>
        </p:txBody>
      </p:sp>
      <p:sp>
        <p:nvSpPr>
          <p:cNvPr id="4341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72000"/>
            <a:ext cx="8610600" cy="1905000"/>
          </a:xfrm>
        </p:spPr>
        <p:txBody>
          <a:bodyPr/>
          <a:lstStyle/>
          <a:p>
            <a:pPr eaLnBrk="1" hangingPunct="1"/>
            <a:r>
              <a:rPr lang="en-US" sz="2000" smtClean="0"/>
              <a:t>Visceral peritoneum </a:t>
            </a:r>
          </a:p>
          <a:p>
            <a:pPr lvl="1" eaLnBrk="1" hangingPunct="1"/>
            <a:r>
              <a:rPr lang="en-US" sz="2000" smtClean="0"/>
              <a:t>serous membrane that covers the abdominal viscera</a:t>
            </a:r>
          </a:p>
          <a:p>
            <a:pPr eaLnBrk="1" hangingPunct="1"/>
            <a:r>
              <a:rPr lang="en-US" sz="2000" smtClean="0"/>
              <a:t>Parietal peritoneum</a:t>
            </a:r>
          </a:p>
          <a:p>
            <a:pPr lvl="1" eaLnBrk="1" hangingPunct="1"/>
            <a:r>
              <a:rPr lang="en-US" sz="2000" smtClean="0"/>
              <a:t>serous membrane that lines the abdominal wall</a:t>
            </a:r>
          </a:p>
        </p:txBody>
      </p:sp>
      <p:sp>
        <p:nvSpPr>
          <p:cNvPr id="4341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34BD10-82FE-40FD-8843-42E8E051A416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pic>
        <p:nvPicPr>
          <p:cNvPr id="434179" name="Picture 2" descr="170268"/>
          <p:cNvPicPr>
            <a:picLocks noChangeAspect="1" noChangeArrowheads="1"/>
          </p:cNvPicPr>
          <p:nvPr/>
        </p:nvPicPr>
        <p:blipFill>
          <a:blip r:embed="rId2" cstate="print"/>
          <a:srcRect b="15129"/>
          <a:stretch>
            <a:fillRect/>
          </a:stretch>
        </p:blipFill>
        <p:spPr bwMode="auto">
          <a:xfrm>
            <a:off x="2743200" y="1143000"/>
            <a:ext cx="40005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Abdominopelvic Regions and Quadrants</a:t>
            </a:r>
          </a:p>
        </p:txBody>
      </p:sp>
      <p:sp>
        <p:nvSpPr>
          <p:cNvPr id="435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describe the location of organs or abdominopelvic abnormalities easily, the abdominopelvic cavity may be divided into </a:t>
            </a:r>
          </a:p>
          <a:p>
            <a:pPr lvl="1" eaLnBrk="1" hangingPunct="1"/>
            <a:r>
              <a:rPr lang="en-US" smtClean="0"/>
              <a:t>nine regions by drawing four  imaginary lines as shown in Figure 1.12.</a:t>
            </a:r>
          </a:p>
          <a:p>
            <a:pPr lvl="1" eaLnBrk="1" hangingPunct="1"/>
            <a:r>
              <a:rPr lang="en-US" smtClean="0"/>
              <a:t>quadrants by passing  imaginary horizontal and vertical lines through the umbilicus (Figure 1.12).</a:t>
            </a:r>
          </a:p>
        </p:txBody>
      </p:sp>
      <p:sp>
        <p:nvSpPr>
          <p:cNvPr id="435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8AA78-0CDA-4A71-B4F1-8D95038DCE81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Abdominopelvic</a:t>
            </a:r>
            <a:r>
              <a:rPr lang="en-US" sz="3600" dirty="0" smtClean="0"/>
              <a:t> Regions &amp; Quadrants</a:t>
            </a:r>
          </a:p>
        </p:txBody>
      </p:sp>
      <p:sp>
        <p:nvSpPr>
          <p:cNvPr id="436229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5105400"/>
            <a:ext cx="7772400" cy="137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Quadrants</a:t>
            </a:r>
          </a:p>
          <a:p>
            <a:r>
              <a:rPr lang="en-US" sz="1900" dirty="0" smtClean="0"/>
              <a:t>Used for clinical study</a:t>
            </a:r>
          </a:p>
          <a:p>
            <a:pPr eaLnBrk="1" hangingPunct="1"/>
            <a:r>
              <a:rPr lang="en-US" sz="2000" dirty="0" smtClean="0"/>
              <a:t>Describe locations of organs or source of pain</a:t>
            </a:r>
          </a:p>
          <a:p>
            <a:pPr eaLnBrk="1" hangingPunct="1"/>
            <a:r>
              <a:rPr lang="en-US" sz="2000" dirty="0" smtClean="0"/>
              <a:t>Tic-tac-toe grid or intersecting lines through navel</a:t>
            </a:r>
          </a:p>
        </p:txBody>
      </p:sp>
      <p:sp>
        <p:nvSpPr>
          <p:cNvPr id="43622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66CBD4-7842-4A55-A2DE-9CF90D7EE26E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pic>
        <p:nvPicPr>
          <p:cNvPr id="436230" name="Picture 5" descr="w0014-nc"/>
          <p:cNvPicPr>
            <a:picLocks noChangeAspect="1" noChangeArrowheads="1"/>
          </p:cNvPicPr>
          <p:nvPr/>
        </p:nvPicPr>
        <p:blipFill>
          <a:blip r:embed="rId2" cstate="print"/>
          <a:srcRect t="49989"/>
          <a:stretch>
            <a:fillRect/>
          </a:stretch>
        </p:blipFill>
        <p:spPr bwMode="auto">
          <a:xfrm>
            <a:off x="457200" y="11430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31EAAE-C56F-4579-A43A-A2CC6B4F648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" name="Picture 2" descr="w0014-n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159" r="25510" b="60968"/>
          <a:stretch>
            <a:fillRect/>
          </a:stretch>
        </p:blipFill>
        <p:spPr bwMode="auto">
          <a:xfrm>
            <a:off x="1295400" y="1524000"/>
            <a:ext cx="66294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5181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nstantia" pitchFamily="18" charset="0"/>
              </a:rPr>
              <a:t>Used for anatomical study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 9 regions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Levels of Organization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371600"/>
            <a:ext cx="19050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Chemical</a:t>
            </a:r>
          </a:p>
          <a:p>
            <a:pPr eaLnBrk="1" hangingPunct="1"/>
            <a:r>
              <a:rPr lang="en-US" sz="2000" smtClean="0"/>
              <a:t>Cellular</a:t>
            </a:r>
          </a:p>
          <a:p>
            <a:pPr eaLnBrk="1" hangingPunct="1"/>
            <a:r>
              <a:rPr lang="en-US" sz="2000" smtClean="0"/>
              <a:t>Tissue</a:t>
            </a:r>
          </a:p>
          <a:p>
            <a:pPr eaLnBrk="1" hangingPunct="1"/>
            <a:r>
              <a:rPr lang="en-US" sz="2000" smtClean="0"/>
              <a:t>Organs</a:t>
            </a:r>
          </a:p>
          <a:p>
            <a:pPr eaLnBrk="1" hangingPunct="1"/>
            <a:r>
              <a:rPr lang="en-US" sz="2000" smtClean="0"/>
              <a:t>System Level</a:t>
            </a:r>
          </a:p>
          <a:p>
            <a:pPr eaLnBrk="1" hangingPunct="1"/>
            <a:r>
              <a:rPr lang="en-US" sz="2000" smtClean="0"/>
              <a:t>Organismic Level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DEDC4F-E43A-4144-A7DA-4E9F4544E997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pic>
        <p:nvPicPr>
          <p:cNvPr id="24581" name="Picture 4" descr="w0001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20788"/>
            <a:ext cx="57150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Application: Autopsy</a:t>
            </a:r>
          </a:p>
        </p:txBody>
      </p:sp>
      <p:sp>
        <p:nvSpPr>
          <p:cNvPr id="437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autopsy is a postmortem examination of the body and dissection of the internal organs to confirm or determine the cause of death. </a:t>
            </a:r>
          </a:p>
          <a:p>
            <a:pPr eaLnBrk="1" hangingPunct="1"/>
            <a:r>
              <a:rPr lang="en-US" dirty="0" smtClean="0"/>
              <a:t>An autopsy supplies information relating to the deceased individual.</a:t>
            </a:r>
          </a:p>
        </p:txBody>
      </p:sp>
      <p:sp>
        <p:nvSpPr>
          <p:cNvPr id="437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8F18B-D555-44E2-B344-110F3B52D2C8}" type="slidenum">
              <a:rPr lang="en-US" smtClean="0">
                <a:cs typeface="Arial" charset="0"/>
              </a:rPr>
              <a:pPr/>
              <a:t>60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856488"/>
          </a:xfrm>
        </p:spPr>
        <p:txBody>
          <a:bodyPr/>
          <a:lstStyle/>
          <a:p>
            <a:pPr eaLnBrk="1" hangingPunct="1"/>
            <a:r>
              <a:rPr lang="en-US" dirty="0" smtClean="0"/>
              <a:t>MEDICAL IMAGING</a:t>
            </a:r>
          </a:p>
        </p:txBody>
      </p:sp>
      <p:sp>
        <p:nvSpPr>
          <p:cNvPr id="438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A specialized branch of anatomy and physiology that is essential for the diagnosis of many disorders is medical imaging, one division of which is radiography, which includes the use of x-rays.</a:t>
            </a:r>
          </a:p>
          <a:p>
            <a:pPr eaLnBrk="1" hangingPunct="1"/>
            <a:r>
              <a:rPr lang="en-US" dirty="0" smtClean="0"/>
              <a:t>Medical imaging techniques allow physicians to peer inside the body to provide clues to abnormal anatomy and deviations from normal physiology in order to help diagnose disease.</a:t>
            </a:r>
          </a:p>
        </p:txBody>
      </p:sp>
      <p:sp>
        <p:nvSpPr>
          <p:cNvPr id="438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84C508-F918-4818-AE4F-BE7CA9C8C654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Conventional Radiography - </a:t>
            </a:r>
            <a:br>
              <a:rPr lang="en-US" dirty="0" smtClean="0"/>
            </a:br>
            <a:r>
              <a:rPr lang="en-US" dirty="0" smtClean="0"/>
              <a:t>X-Ray</a:t>
            </a:r>
          </a:p>
        </p:txBody>
      </p:sp>
      <p:sp>
        <p:nvSpPr>
          <p:cNvPr id="4393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A single burst of xrays</a:t>
            </a:r>
          </a:p>
          <a:p>
            <a:pPr eaLnBrk="1" hangingPunct="1"/>
            <a:r>
              <a:rPr lang="en-US" sz="2000" smtClean="0"/>
              <a:t>Produces 2-D image on film</a:t>
            </a:r>
          </a:p>
          <a:p>
            <a:pPr eaLnBrk="1" hangingPunct="1"/>
            <a:r>
              <a:rPr lang="en-US" sz="2000" smtClean="0"/>
              <a:t>Known as radiography or xray</a:t>
            </a:r>
          </a:p>
          <a:p>
            <a:pPr eaLnBrk="1" hangingPunct="1"/>
            <a:r>
              <a:rPr lang="en-US" sz="2000" smtClean="0"/>
              <a:t>Poor resolution of soft tissues</a:t>
            </a:r>
          </a:p>
          <a:p>
            <a:pPr eaLnBrk="1" hangingPunct="1"/>
            <a:r>
              <a:rPr lang="en-US" sz="2000" smtClean="0"/>
              <a:t>Major use is osteology</a:t>
            </a:r>
          </a:p>
        </p:txBody>
      </p:sp>
      <p:sp>
        <p:nvSpPr>
          <p:cNvPr id="4392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A70A9B-2A62-457E-9FCB-0D1BDA218CBC}" type="slidenum">
              <a:rPr lang="en-US" smtClean="0">
                <a:cs typeface="Arial" charset="0"/>
              </a:rPr>
              <a:pPr/>
              <a:t>62</a:t>
            </a:fld>
            <a:endParaRPr lang="en-US" smtClean="0">
              <a:cs typeface="Arial" charset="0"/>
            </a:endParaRPr>
          </a:p>
        </p:txBody>
      </p:sp>
      <p:pic>
        <p:nvPicPr>
          <p:cNvPr id="439301" name="Picture 4" descr="Exhibit 1_4 radiography"/>
          <p:cNvPicPr>
            <a:picLocks noChangeAspect="1" noChangeArrowheads="1"/>
          </p:cNvPicPr>
          <p:nvPr/>
        </p:nvPicPr>
        <p:blipFill>
          <a:blip r:embed="rId2" cstate="print"/>
          <a:srcRect b="10208"/>
          <a:stretch>
            <a:fillRect/>
          </a:stretch>
        </p:blipFill>
        <p:spPr bwMode="auto">
          <a:xfrm>
            <a:off x="304800" y="18288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Computed Tomography (CT Scan)</a:t>
            </a:r>
          </a:p>
        </p:txBody>
      </p:sp>
      <p:sp>
        <p:nvSpPr>
          <p:cNvPr id="4403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524000"/>
            <a:ext cx="41910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Moving x-ray beam</a:t>
            </a:r>
          </a:p>
          <a:p>
            <a:pPr eaLnBrk="1" hangingPunct="1"/>
            <a:r>
              <a:rPr lang="en-US" sz="2000" smtClean="0"/>
              <a:t>Image produced on a video monitor of a cross-section through body</a:t>
            </a:r>
          </a:p>
          <a:p>
            <a:pPr eaLnBrk="1" hangingPunct="1"/>
            <a:r>
              <a:rPr lang="en-US" sz="2000" smtClean="0"/>
              <a:t>Computer generated image reveals more soft tissue detail</a:t>
            </a:r>
          </a:p>
          <a:p>
            <a:pPr lvl="1" eaLnBrk="1" hangingPunct="1"/>
            <a:r>
              <a:rPr lang="en-US" sz="2000" smtClean="0"/>
              <a:t>kidney &amp; gallstones</a:t>
            </a:r>
          </a:p>
          <a:p>
            <a:pPr eaLnBrk="1" hangingPunct="1"/>
            <a:r>
              <a:rPr lang="en-US" sz="2000" smtClean="0"/>
              <a:t>Multiple scans used to build 3D views  </a:t>
            </a:r>
          </a:p>
        </p:txBody>
      </p:sp>
      <p:sp>
        <p:nvSpPr>
          <p:cNvPr id="440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6D6414-0AEC-45F1-A37A-139AF3B586F4}" type="slidenum">
              <a:rPr lang="en-US" smtClean="0">
                <a:cs typeface="Arial" charset="0"/>
              </a:rPr>
              <a:pPr/>
              <a:t>63</a:t>
            </a:fld>
            <a:endParaRPr lang="en-US" smtClean="0">
              <a:cs typeface="Arial" charset="0"/>
            </a:endParaRPr>
          </a:p>
        </p:txBody>
      </p:sp>
      <p:pic>
        <p:nvPicPr>
          <p:cNvPr id="440325" name="Picture 4" descr="Exhibit 1_4 CT"/>
          <p:cNvPicPr>
            <a:picLocks noChangeAspect="1" noChangeArrowheads="1"/>
          </p:cNvPicPr>
          <p:nvPr/>
        </p:nvPicPr>
        <p:blipFill>
          <a:blip r:embed="rId2" cstate="print"/>
          <a:srcRect b="20836"/>
          <a:stretch>
            <a:fillRect/>
          </a:stretch>
        </p:blipFill>
        <p:spPr bwMode="auto">
          <a:xfrm>
            <a:off x="457200" y="17526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Ultrasound (US)</a:t>
            </a:r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800600" cy="4648200"/>
          </a:xfrm>
        </p:spPr>
        <p:txBody>
          <a:bodyPr/>
          <a:lstStyle/>
          <a:p>
            <a:pPr eaLnBrk="1" hangingPunct="1"/>
            <a:r>
              <a:rPr lang="en-US" sz="2000" smtClean="0"/>
              <a:t>High-frequency sound waves emitted by hand-held device</a:t>
            </a:r>
          </a:p>
          <a:p>
            <a:pPr eaLnBrk="1" hangingPunct="1"/>
            <a:r>
              <a:rPr lang="en-US" sz="2000" smtClean="0"/>
              <a:t>Safe, noninvasive &amp; painless</a:t>
            </a:r>
          </a:p>
          <a:p>
            <a:pPr eaLnBrk="1" hangingPunct="1"/>
            <a:r>
              <a:rPr lang="en-US" sz="2000" smtClean="0"/>
              <a:t>Image or sonogram is displayed on video monitor</a:t>
            </a:r>
          </a:p>
          <a:p>
            <a:pPr eaLnBrk="1" hangingPunct="1"/>
            <a:r>
              <a:rPr lang="en-US" sz="2000" smtClean="0"/>
              <a:t>Used for fetal ultrasound and examination of pelvic &amp; abdominal organs, heart and blood flow through blood vessels</a:t>
            </a:r>
          </a:p>
        </p:txBody>
      </p:sp>
      <p:sp>
        <p:nvSpPr>
          <p:cNvPr id="4423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9C2728-2EE4-4469-A047-9516FB8B452F}" type="slidenum">
              <a:rPr lang="en-US" smtClean="0">
                <a:cs typeface="Arial" charset="0"/>
              </a:rPr>
              <a:pPr/>
              <a:t>64</a:t>
            </a:fld>
            <a:endParaRPr lang="en-US" smtClean="0">
              <a:cs typeface="Arial" charset="0"/>
            </a:endParaRPr>
          </a:p>
        </p:txBody>
      </p:sp>
      <p:pic>
        <p:nvPicPr>
          <p:cNvPr id="442373" name="Picture 4" descr="fig1_TableSon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276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Magnetic Resonance Imaging </a:t>
            </a:r>
            <a:br>
              <a:rPr lang="en-US" dirty="0" smtClean="0"/>
            </a:br>
            <a:r>
              <a:rPr lang="en-US" dirty="0" smtClean="0"/>
              <a:t>(MRI)</a:t>
            </a:r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910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Body exposed to high-energy magnetic field</a:t>
            </a:r>
          </a:p>
          <a:p>
            <a:pPr eaLnBrk="1" hangingPunct="1"/>
            <a:r>
              <a:rPr lang="en-US" sz="2000" dirty="0" smtClean="0"/>
              <a:t>Protons align themselves relative to magnetic field</a:t>
            </a:r>
          </a:p>
          <a:p>
            <a:pPr eaLnBrk="1" hangingPunct="1"/>
            <a:r>
              <a:rPr lang="en-US" sz="2000" dirty="0" smtClean="0"/>
              <a:t>Pulse of </a:t>
            </a:r>
            <a:r>
              <a:rPr lang="en-US" sz="2000" dirty="0" err="1" smtClean="0"/>
              <a:t>radiowaves</a:t>
            </a:r>
            <a:r>
              <a:rPr lang="en-US" sz="2000" dirty="0" smtClean="0"/>
              <a:t> used to generate an image on video monitor</a:t>
            </a:r>
          </a:p>
          <a:p>
            <a:pPr eaLnBrk="1" hangingPunct="1"/>
            <a:r>
              <a:rPr lang="en-US" sz="2000" dirty="0" smtClean="0"/>
              <a:t>Can not use on patient with metal in their body</a:t>
            </a:r>
          </a:p>
          <a:p>
            <a:pPr eaLnBrk="1" hangingPunct="1"/>
            <a:r>
              <a:rPr lang="en-US" sz="2000" dirty="0" smtClean="0"/>
              <a:t>Reveals fine detail within soft tissues</a:t>
            </a:r>
          </a:p>
        </p:txBody>
      </p:sp>
      <p:sp>
        <p:nvSpPr>
          <p:cNvPr id="4433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55AAFC-7863-4A80-AFEE-78D4032456EB}" type="slidenum">
              <a:rPr lang="en-US" smtClean="0">
                <a:cs typeface="Arial" charset="0"/>
              </a:rPr>
              <a:pPr/>
              <a:t>65</a:t>
            </a:fld>
            <a:endParaRPr lang="en-US" smtClean="0">
              <a:cs typeface="Arial" charset="0"/>
            </a:endParaRPr>
          </a:p>
        </p:txBody>
      </p:sp>
      <p:pic>
        <p:nvPicPr>
          <p:cNvPr id="443397" name="Picture 4" descr="Exhibit 1_4 MRI"/>
          <p:cNvPicPr>
            <a:picLocks noChangeAspect="1" noChangeArrowheads="1"/>
          </p:cNvPicPr>
          <p:nvPr/>
        </p:nvPicPr>
        <p:blipFill>
          <a:blip r:embed="rId2" cstate="print"/>
          <a:srcRect t="17102" r="3448" b="14490"/>
          <a:stretch>
            <a:fillRect/>
          </a:stretch>
        </p:blipFill>
        <p:spPr bwMode="auto">
          <a:xfrm>
            <a:off x="152400" y="1981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Positron Emission Tomography</a:t>
            </a:r>
            <a:br>
              <a:rPr lang="en-US" dirty="0" smtClean="0"/>
            </a:br>
            <a:r>
              <a:rPr lang="en-US" dirty="0" smtClean="0"/>
              <a:t>(PET)</a:t>
            </a:r>
          </a:p>
        </p:txBody>
      </p:sp>
      <p:sp>
        <p:nvSpPr>
          <p:cNvPr id="4444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419600" cy="5334000"/>
          </a:xfrm>
        </p:spPr>
        <p:txBody>
          <a:bodyPr/>
          <a:lstStyle/>
          <a:p>
            <a:pPr eaLnBrk="1" hangingPunct="1"/>
            <a:r>
              <a:rPr lang="en-US" sz="2000" smtClean="0"/>
              <a:t>Substance that emits positively charged particles is injected into body</a:t>
            </a:r>
          </a:p>
          <a:p>
            <a:pPr eaLnBrk="1" hangingPunct="1"/>
            <a:r>
              <a:rPr lang="en-US" sz="2000" smtClean="0"/>
              <a:t>Collision with negatively charged electrons in tissues releases gamma rays</a:t>
            </a:r>
          </a:p>
          <a:p>
            <a:pPr eaLnBrk="1" hangingPunct="1"/>
            <a:r>
              <a:rPr lang="en-US" sz="2000" smtClean="0"/>
              <a:t>Camera detects gamma rays &amp; computer generates image displayed on monitor</a:t>
            </a:r>
          </a:p>
        </p:txBody>
      </p:sp>
      <p:sp>
        <p:nvSpPr>
          <p:cNvPr id="4444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D071EB-B781-444A-A417-CD92CB7A0196}" type="slidenum">
              <a:rPr lang="en-US" smtClean="0">
                <a:cs typeface="Arial" charset="0"/>
              </a:rPr>
              <a:pPr/>
              <a:t>66</a:t>
            </a:fld>
            <a:endParaRPr lang="en-US" smtClean="0">
              <a:cs typeface="Arial" charset="0"/>
            </a:endParaRPr>
          </a:p>
        </p:txBody>
      </p:sp>
      <p:pic>
        <p:nvPicPr>
          <p:cNvPr id="444421" name="Picture 4" descr="Exhibit 1_4 PET"/>
          <p:cNvPicPr>
            <a:picLocks noChangeAspect="1" noChangeArrowheads="1"/>
          </p:cNvPicPr>
          <p:nvPr/>
        </p:nvPicPr>
        <p:blipFill>
          <a:blip r:embed="rId2" cstate="print"/>
          <a:srcRect t="14896" b="25104"/>
          <a:stretch>
            <a:fillRect/>
          </a:stretch>
        </p:blipFill>
        <p:spPr bwMode="auto">
          <a:xfrm>
            <a:off x="220663" y="1905000"/>
            <a:ext cx="42814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ORGANIZATION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human body consists of several levels of structural organization (Figure 1.1).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chemical</a:t>
            </a:r>
            <a:r>
              <a:rPr lang="en-US" dirty="0" smtClean="0"/>
              <a:t> level </a:t>
            </a:r>
          </a:p>
          <a:p>
            <a:pPr lvl="1" eaLnBrk="1" hangingPunct="1"/>
            <a:r>
              <a:rPr lang="en-US" dirty="0" smtClean="0"/>
              <a:t>atoms, the smallest units of matter that participate in chemical reactions, </a:t>
            </a:r>
            <a:r>
              <a:rPr lang="en-US" u="sng" dirty="0" smtClean="0"/>
              <a:t>all chemicals needed to sustain life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i="1" dirty="0" smtClean="0"/>
              <a:t>Cells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u="sng" dirty="0" smtClean="0"/>
              <a:t>basic structural and functional units of an organism.</a:t>
            </a:r>
          </a:p>
          <a:p>
            <a:pPr eaLnBrk="1" hangingPunct="1"/>
            <a:r>
              <a:rPr lang="en-US" i="1" dirty="0" smtClean="0"/>
              <a:t>Tissues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u="sng" dirty="0" smtClean="0"/>
              <a:t>groups of similarly specialized cells that perform certain special functions.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05C6F-7193-40AC-878F-12BE8A306A17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ORGANIZATION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Organs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structures of </a:t>
            </a:r>
            <a:r>
              <a:rPr lang="en-US" u="sng" dirty="0" smtClean="0"/>
              <a:t>definite form that are composed of two or more different tissues and have specific functions.</a:t>
            </a:r>
          </a:p>
          <a:p>
            <a:pPr eaLnBrk="1" hangingPunct="1"/>
            <a:r>
              <a:rPr lang="en-US" i="1" dirty="0" smtClean="0"/>
              <a:t>Systems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u="sng" dirty="0" smtClean="0"/>
              <a:t>related organs that have a common function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human </a:t>
            </a:r>
            <a:r>
              <a:rPr lang="en-US" i="1" dirty="0" smtClean="0"/>
              <a:t>organism</a:t>
            </a:r>
            <a:endParaRPr lang="en-US" dirty="0" smtClean="0"/>
          </a:p>
          <a:p>
            <a:pPr lvl="1" eaLnBrk="1" hangingPunct="1"/>
            <a:r>
              <a:rPr lang="en-US" dirty="0" smtClean="0"/>
              <a:t>a collection of structurally and functionally integrated systems; </a:t>
            </a:r>
            <a:r>
              <a:rPr lang="en-US" u="sng" dirty="0" smtClean="0"/>
              <a:t>any living individual</a:t>
            </a:r>
            <a:r>
              <a:rPr lang="en-US" dirty="0" smtClean="0"/>
              <a:t>.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58D22-6900-4404-9C57-D5F6FDCC880C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228600"/>
            <a:ext cx="20955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Organ Systems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Principles of Human Anatomy and Physiology, 11e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D0FCC-C87E-4BE5-8622-28EE6FCB772E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pic>
        <p:nvPicPr>
          <p:cNvPr id="28677" name="Picture 5" descr="w0016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981200"/>
            <a:ext cx="2132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w0020-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738" y="4267200"/>
            <a:ext cx="2343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w0019-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2344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w0018-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133600"/>
            <a:ext cx="2000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w0017-n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74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w0021-n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384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w0022-n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191000"/>
            <a:ext cx="241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3" descr="w0024-n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3400"/>
            <a:ext cx="2276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4" descr="w0025-n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-17463"/>
            <a:ext cx="38862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" descr="w0015-n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1828800"/>
            <a:ext cx="2051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2" descr="w0023-n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1828800"/>
            <a:ext cx="1998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1331</TotalTime>
  <Words>3000</Words>
  <Application>Microsoft Office PowerPoint</Application>
  <PresentationFormat>On-screen Show (4:3)</PresentationFormat>
  <Paragraphs>436</Paragraphs>
  <Slides>66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Flow</vt:lpstr>
      <vt:lpstr>Clip</vt:lpstr>
      <vt:lpstr>Chapter 1</vt:lpstr>
      <vt:lpstr>INTRODUCTION</vt:lpstr>
      <vt:lpstr>Chapter 1  An Introduction to the Human Body</vt:lpstr>
      <vt:lpstr>ANATOMY AND PHYSIOLOGY DEFINED</vt:lpstr>
      <vt:lpstr>ANATOMY AND PHYSIOLOGY DEFINED</vt:lpstr>
      <vt:lpstr>Levels of Organization</vt:lpstr>
      <vt:lpstr>LEVELS OF ORGANIZATION</vt:lpstr>
      <vt:lpstr>LEVELS OF ORGANIZATION</vt:lpstr>
      <vt:lpstr>Organ Systems</vt:lpstr>
      <vt:lpstr>Systems of the Human Body</vt:lpstr>
      <vt:lpstr>Clinical Application</vt:lpstr>
      <vt:lpstr>Basic Life Processes</vt:lpstr>
      <vt:lpstr>Basic Life Processes</vt:lpstr>
      <vt:lpstr>HOMEOSTASIS</vt:lpstr>
      <vt:lpstr>Body Fluids</vt:lpstr>
      <vt:lpstr>Control of Homeostasis</vt:lpstr>
      <vt:lpstr>CONTROL OF HOMEOSTASIS</vt:lpstr>
      <vt:lpstr>Feedback Systems</vt:lpstr>
      <vt:lpstr>Feedback Systems</vt:lpstr>
      <vt:lpstr>Components of Feedback Loop</vt:lpstr>
      <vt:lpstr>Components of Feedback Loop</vt:lpstr>
      <vt:lpstr>Negative Feedback Systems</vt:lpstr>
      <vt:lpstr>Homeostasis of Blood Pressure</vt:lpstr>
      <vt:lpstr>Positive Feedback System</vt:lpstr>
      <vt:lpstr>Positive Feedback during Childbirth</vt:lpstr>
      <vt:lpstr>Homeostatic Imbalances</vt:lpstr>
      <vt:lpstr>Homeostatic Imbalances</vt:lpstr>
      <vt:lpstr>Aging and Homeostasis</vt:lpstr>
      <vt:lpstr>BASIC ANATOMICAL TERMINOLOGY</vt:lpstr>
      <vt:lpstr>Anatomical Position</vt:lpstr>
      <vt:lpstr>Reclining Position</vt:lpstr>
      <vt:lpstr>Regional Names</vt:lpstr>
      <vt:lpstr>Common Regional Names  cranial (skull), thoracic (chest), brachial (arm), patellar (knee), cephalic (head), and gluteal (buttock) as seen in Figure 1.5.  </vt:lpstr>
      <vt:lpstr>Directional Terms</vt:lpstr>
      <vt:lpstr>Major Directional Terms</vt:lpstr>
      <vt:lpstr>Superior or Inferior</vt:lpstr>
      <vt:lpstr>Dorsal or Ventral</vt:lpstr>
      <vt:lpstr>Medial or Lateral</vt:lpstr>
      <vt:lpstr>Proximal or Distal</vt:lpstr>
      <vt:lpstr>Planes and Sections</vt:lpstr>
      <vt:lpstr>Sagittal Plane</vt:lpstr>
      <vt:lpstr>Other Planes and Sections</vt:lpstr>
      <vt:lpstr>Planes and Sections of the Brain (3-D anatomical relationships revealed)</vt:lpstr>
      <vt:lpstr>Body Cavities</vt:lpstr>
      <vt:lpstr>Dorsal Body Cavity</vt:lpstr>
      <vt:lpstr>Dorsal Body Cavity</vt:lpstr>
      <vt:lpstr>Ventral Body Cavity</vt:lpstr>
      <vt:lpstr>Ventral Body Cavity</vt:lpstr>
      <vt:lpstr>Serous Membranes</vt:lpstr>
      <vt:lpstr>Mediastinum</vt:lpstr>
      <vt:lpstr>Thoracic Cavity</vt:lpstr>
      <vt:lpstr>Abdominopelvic Cavity</vt:lpstr>
      <vt:lpstr>Thoracic and Abdominal Cavity Membranes</vt:lpstr>
      <vt:lpstr>Serous membranes</vt:lpstr>
      <vt:lpstr>Pleural &amp; Pericardial Cavities</vt:lpstr>
      <vt:lpstr>Peritoneum</vt:lpstr>
      <vt:lpstr>Abdominopelvic Regions and Quadrants</vt:lpstr>
      <vt:lpstr>Abdominopelvic Regions &amp; Quadrants</vt:lpstr>
      <vt:lpstr>Regions</vt:lpstr>
      <vt:lpstr>Clinical Application: Autopsy</vt:lpstr>
      <vt:lpstr>MEDICAL IMAGING</vt:lpstr>
      <vt:lpstr>Conventional Radiography -  X-Ray</vt:lpstr>
      <vt:lpstr>Computed Tomography (CT Scan)</vt:lpstr>
      <vt:lpstr>Ultrasound (US)</vt:lpstr>
      <vt:lpstr>Magnetic Resonance Imaging  (MRI)</vt:lpstr>
      <vt:lpstr>Positron Emission Tomography (PET)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Dieterich Steinmetz</dc:creator>
  <cp:lastModifiedBy>Carol R. Andrews</cp:lastModifiedBy>
  <cp:revision>65</cp:revision>
  <dcterms:created xsi:type="dcterms:W3CDTF">2005-04-02T23:38:39Z</dcterms:created>
  <dcterms:modified xsi:type="dcterms:W3CDTF">2018-01-31T17:58:04Z</dcterms:modified>
</cp:coreProperties>
</file>