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AC4BD-EC97-4AC1-A023-A2B05096AF08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2A171-2D0D-4A1F-8CB9-FE9C21AB90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AC4BD-EC97-4AC1-A023-A2B05096AF08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2A171-2D0D-4A1F-8CB9-FE9C21AB90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AC4BD-EC97-4AC1-A023-A2B05096AF08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2A171-2D0D-4A1F-8CB9-FE9C21AB90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686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28600" y="1219200"/>
            <a:ext cx="8686800" cy="2438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8600" y="3810000"/>
            <a:ext cx="8686800" cy="2438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Principles of Human Anatomy and Physiology, 11e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9D3F5A-31B0-4313-9C23-8A103C5A90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686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228600" y="1219200"/>
            <a:ext cx="4267200" cy="5029200"/>
          </a:xfrm>
        </p:spPr>
        <p:txBody>
          <a:bodyPr/>
          <a:lstStyle/>
          <a:p>
            <a:pPr lvl="0"/>
            <a:r>
              <a:rPr lang="en-US" noProof="0" smtClean="0"/>
              <a:t>Click icon to add clip art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219200"/>
            <a:ext cx="4267200" cy="5029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Principles of Human Anatomy and Physiology, 11e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E185E4-387F-469A-B62D-AE607C9D9D6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AC4BD-EC97-4AC1-A023-A2B05096AF08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2A171-2D0D-4A1F-8CB9-FE9C21AB90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AC4BD-EC97-4AC1-A023-A2B05096AF08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2A171-2D0D-4A1F-8CB9-FE9C21AB90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AC4BD-EC97-4AC1-A023-A2B05096AF08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2A171-2D0D-4A1F-8CB9-FE9C21AB90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AC4BD-EC97-4AC1-A023-A2B05096AF08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2A171-2D0D-4A1F-8CB9-FE9C21AB90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AC4BD-EC97-4AC1-A023-A2B05096AF08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2A171-2D0D-4A1F-8CB9-FE9C21AB90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AC4BD-EC97-4AC1-A023-A2B05096AF08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2A171-2D0D-4A1F-8CB9-FE9C21AB90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AC4BD-EC97-4AC1-A023-A2B05096AF08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2A171-2D0D-4A1F-8CB9-FE9C21AB90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AC4BD-EC97-4AC1-A023-A2B05096AF08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2A171-2D0D-4A1F-8CB9-FE9C21AB90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6AC4BD-EC97-4AC1-A023-A2B05096AF08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B2A171-2D0D-4A1F-8CB9-FE9C21AB908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CHEMICAL BONDS</a:t>
            </a:r>
          </a:p>
        </p:txBody>
      </p:sp>
      <p:sp>
        <p:nvSpPr>
          <p:cNvPr id="3686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The atoms of a molecule are held together by forces of attraction called </a:t>
            </a:r>
            <a:r>
              <a:rPr lang="en-US" i="1" dirty="0" smtClean="0"/>
              <a:t>chemical bonds</a:t>
            </a:r>
            <a:r>
              <a:rPr lang="en-US" dirty="0" smtClean="0"/>
              <a:t>.</a:t>
            </a:r>
          </a:p>
        </p:txBody>
      </p:sp>
      <p:sp>
        <p:nvSpPr>
          <p:cNvPr id="3686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E56A50E-3CFB-43B4-AB58-D0B800C6063D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Types of Chemical Reactions</a:t>
            </a:r>
          </a:p>
        </p:txBody>
      </p:sp>
      <p:sp>
        <p:nvSpPr>
          <p:cNvPr id="5222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i="1" dirty="0" smtClean="0"/>
              <a:t>Synthesis</a:t>
            </a:r>
            <a:r>
              <a:rPr lang="en-US" dirty="0" smtClean="0"/>
              <a:t> reactions occur when two or more atoms, ions, or molecules combine to form new and larger molecules. These are </a:t>
            </a:r>
            <a:r>
              <a:rPr lang="en-US" i="1" dirty="0" smtClean="0"/>
              <a:t>anabolic</a:t>
            </a:r>
            <a:r>
              <a:rPr lang="en-US" dirty="0" smtClean="0"/>
              <a:t>  reactions, meaning that bonds are formed. </a:t>
            </a:r>
          </a:p>
          <a:p>
            <a:pPr eaLnBrk="1" hangingPunct="1"/>
            <a:r>
              <a:rPr lang="en-US" dirty="0" smtClean="0"/>
              <a:t>In a </a:t>
            </a:r>
            <a:r>
              <a:rPr lang="en-US" i="1" dirty="0" smtClean="0"/>
              <a:t>decomposition</a:t>
            </a:r>
            <a:r>
              <a:rPr lang="en-US" dirty="0" smtClean="0"/>
              <a:t> reaction, a  molecule is broken down into smaller parts. These are </a:t>
            </a:r>
            <a:r>
              <a:rPr lang="en-US" i="1" dirty="0" smtClean="0"/>
              <a:t>catabolic</a:t>
            </a:r>
            <a:r>
              <a:rPr lang="en-US" dirty="0" smtClean="0"/>
              <a:t> reactions, meaning that chemical bonds are broken in the process.</a:t>
            </a:r>
          </a:p>
        </p:txBody>
      </p:sp>
      <p:sp>
        <p:nvSpPr>
          <p:cNvPr id="5222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3109965-22DF-4495-A56B-4AF62B3B4C64}" type="slidenum">
              <a:rPr lang="en-US" smtClean="0">
                <a:cs typeface="Arial" charset="0"/>
              </a:rPr>
              <a:pPr/>
              <a:t>10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Synthesis Reactions--Anabolism</a:t>
            </a:r>
          </a:p>
        </p:txBody>
      </p:sp>
      <p:sp>
        <p:nvSpPr>
          <p:cNvPr id="53252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876800"/>
          </a:xfrm>
        </p:spPr>
        <p:txBody>
          <a:bodyPr/>
          <a:lstStyle/>
          <a:p>
            <a:pPr eaLnBrk="1" hangingPunct="1"/>
            <a:r>
              <a:rPr lang="en-US" dirty="0" smtClean="0"/>
              <a:t>Two or more atoms, ions or molecules combine to form new &amp; larger molecules</a:t>
            </a:r>
          </a:p>
          <a:p>
            <a:pPr eaLnBrk="1" hangingPunct="1"/>
            <a:r>
              <a:rPr lang="en-US" dirty="0" smtClean="0"/>
              <a:t>All the synthesis reactions in the body together are called anabolism</a:t>
            </a:r>
          </a:p>
          <a:p>
            <a:pPr eaLnBrk="1" hangingPunct="1"/>
            <a:r>
              <a:rPr lang="en-US" dirty="0" smtClean="0"/>
              <a:t>Usually are </a:t>
            </a:r>
            <a:r>
              <a:rPr lang="en-US" dirty="0" err="1" smtClean="0"/>
              <a:t>endergonic</a:t>
            </a:r>
            <a:r>
              <a:rPr lang="en-US" dirty="0" smtClean="0"/>
              <a:t> because they absorb more energy than they release</a:t>
            </a:r>
          </a:p>
          <a:p>
            <a:pPr lvl="1" eaLnBrk="1" hangingPunct="1">
              <a:buNone/>
            </a:pPr>
            <a:endParaRPr lang="en-US" sz="2800" dirty="0" smtClean="0"/>
          </a:p>
        </p:txBody>
      </p:sp>
      <p:sp>
        <p:nvSpPr>
          <p:cNvPr id="5325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2DAD674-42AA-4DCD-A58B-44C5CA56CFBF}" type="slidenum">
              <a:rPr lang="en-US" smtClean="0">
                <a:cs typeface="Arial" charset="0"/>
              </a:rPr>
              <a:pPr/>
              <a:t>11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smtClean="0"/>
              <a:t>Decomposition Reactions--Catabolism</a:t>
            </a:r>
          </a:p>
        </p:txBody>
      </p:sp>
      <p:sp>
        <p:nvSpPr>
          <p:cNvPr id="54276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8458200" cy="4114800"/>
          </a:xfrm>
        </p:spPr>
        <p:txBody>
          <a:bodyPr/>
          <a:lstStyle/>
          <a:p>
            <a:pPr eaLnBrk="1" hangingPunct="1"/>
            <a:r>
              <a:rPr lang="en-US" smtClean="0"/>
              <a:t>Large molecules are split into smaller atoms, ions or molecules</a:t>
            </a:r>
          </a:p>
          <a:p>
            <a:pPr eaLnBrk="1" hangingPunct="1"/>
            <a:r>
              <a:rPr lang="en-US" smtClean="0"/>
              <a:t>All decomposition reactions occurring together in the body are known as catabolism</a:t>
            </a:r>
          </a:p>
          <a:p>
            <a:pPr eaLnBrk="1" hangingPunct="1"/>
            <a:r>
              <a:rPr lang="en-US" smtClean="0"/>
              <a:t>Usually are exergonic since they release more energy than they absorb</a:t>
            </a:r>
          </a:p>
        </p:txBody>
      </p:sp>
      <p:sp>
        <p:nvSpPr>
          <p:cNvPr id="5427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A9FEEE8-4E15-44EB-BAA0-3B8F59CC1CF2}" type="slidenum">
              <a:rPr lang="en-US" smtClean="0">
                <a:cs typeface="Arial" charset="0"/>
              </a:rPr>
              <a:pPr/>
              <a:t>12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28600" y="685800"/>
            <a:ext cx="9372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  </a:t>
            </a:r>
            <a:r>
              <a:rPr lang="en-US" sz="3600" b="1" i="1" u="sng" dirty="0" smtClean="0"/>
              <a:t>Reaction</a:t>
            </a:r>
            <a:r>
              <a:rPr lang="en-US" sz="3600" dirty="0" smtClean="0"/>
              <a:t>		 </a:t>
            </a:r>
            <a:r>
              <a:rPr lang="en-US" sz="3600" b="1" i="1" u="sng" dirty="0" smtClean="0"/>
              <a:t>Energy/Bonds</a:t>
            </a:r>
            <a:r>
              <a:rPr lang="en-US" sz="3600" dirty="0" smtClean="0"/>
              <a:t>		</a:t>
            </a:r>
            <a:r>
              <a:rPr lang="en-US" sz="3600" b="1" i="1" u="sng" dirty="0" smtClean="0"/>
              <a:t>Metabolism</a:t>
            </a:r>
            <a:endParaRPr lang="en-US" sz="3600" b="1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057400"/>
            <a:ext cx="9144000" cy="4267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synthesis 			 </a:t>
            </a:r>
            <a:r>
              <a:rPr lang="en-US" sz="2800" dirty="0" err="1" smtClean="0"/>
              <a:t>endergonic</a:t>
            </a:r>
            <a:r>
              <a:rPr lang="en-US" sz="2800" dirty="0" smtClean="0"/>
              <a:t> 		anabolism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decomposition 		</a:t>
            </a:r>
            <a:r>
              <a:rPr lang="en-US" sz="2800" dirty="0" err="1" smtClean="0"/>
              <a:t>exergonic</a:t>
            </a:r>
            <a:r>
              <a:rPr lang="en-US" sz="2800" dirty="0" smtClean="0"/>
              <a:t> 		          catabolism </a:t>
            </a:r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4802BD-3A22-426D-BFF8-A134EC3BC51E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1905000" y="2133600"/>
            <a:ext cx="1295400" cy="426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2667000" y="3200400"/>
            <a:ext cx="914400" cy="426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5867400" y="2209800"/>
            <a:ext cx="1295400" cy="426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5715000" y="3200400"/>
            <a:ext cx="1295400" cy="426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Ionic Bonds</a:t>
            </a:r>
          </a:p>
        </p:txBody>
      </p:sp>
      <p:sp>
        <p:nvSpPr>
          <p:cNvPr id="38916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dirty="0" smtClean="0"/>
              <a:t>When an atom loses or gains a valence electron, ions are formed.</a:t>
            </a:r>
          </a:p>
          <a:p>
            <a:pPr lvl="1" eaLnBrk="1" hangingPunct="1"/>
            <a:r>
              <a:rPr lang="en-US" dirty="0" smtClean="0"/>
              <a:t>Positively and negatively charged ions are attracted to one another.</a:t>
            </a:r>
            <a:r>
              <a:rPr lang="en-US" i="1" dirty="0" smtClean="0"/>
              <a:t> </a:t>
            </a:r>
          </a:p>
          <a:p>
            <a:pPr lvl="1" eaLnBrk="1" hangingPunct="1"/>
            <a:r>
              <a:rPr lang="en-US" i="1" dirty="0" err="1" smtClean="0"/>
              <a:t>Cations</a:t>
            </a:r>
            <a:r>
              <a:rPr lang="en-US" dirty="0" smtClean="0"/>
              <a:t> are positively charged ions that have given up one or more electrons (they are electron donors).</a:t>
            </a:r>
          </a:p>
          <a:p>
            <a:pPr lvl="1" eaLnBrk="1" hangingPunct="1"/>
            <a:r>
              <a:rPr lang="en-US" i="1" dirty="0" smtClean="0"/>
              <a:t>Anions</a:t>
            </a:r>
            <a:r>
              <a:rPr lang="en-US" dirty="0" smtClean="0"/>
              <a:t> are negatively charged ions that have picked up one or more electrons that another atom has lost (they are electron acceptors).</a:t>
            </a:r>
          </a:p>
          <a:p>
            <a:pPr lvl="1" eaLnBrk="1" hangingPunct="1">
              <a:buNone/>
            </a:pPr>
            <a:r>
              <a:rPr lang="en-US" dirty="0" smtClean="0"/>
              <a:t>In general, ionic compounds exist as solids but some may dissociate into positive and negative ions in solution. Such a compound is called an </a:t>
            </a:r>
            <a:r>
              <a:rPr lang="en-US" i="1" dirty="0" smtClean="0"/>
              <a:t>electrolyte</a:t>
            </a:r>
            <a:r>
              <a:rPr lang="en-US" dirty="0" smtClean="0"/>
              <a:t>.</a:t>
            </a:r>
          </a:p>
          <a:p>
            <a:pPr lvl="1" eaLnBrk="1" hangingPunct="1"/>
            <a:endParaRPr lang="en-US" dirty="0" smtClean="0"/>
          </a:p>
        </p:txBody>
      </p:sp>
      <p:sp>
        <p:nvSpPr>
          <p:cNvPr id="3891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B0F6A6C-024A-4304-BBC2-B7CB86C378B9}" type="slidenum">
              <a:rPr lang="en-US" smtClean="0">
                <a:cs typeface="Arial" charset="0"/>
              </a:rPr>
              <a:pPr/>
              <a:t>2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990600"/>
          </a:xfrm>
        </p:spPr>
        <p:txBody>
          <a:bodyPr/>
          <a:lstStyle/>
          <a:p>
            <a:pPr eaLnBrk="1" hangingPunct="1"/>
            <a:r>
              <a:rPr lang="en-US" dirty="0" smtClean="0"/>
              <a:t>Covalent Bonds</a:t>
            </a:r>
          </a:p>
        </p:txBody>
      </p:sp>
      <p:sp>
        <p:nvSpPr>
          <p:cNvPr id="40964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371600"/>
            <a:ext cx="8534400" cy="49530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Covalent bonds are formed by the atoms of molecules sharing one, two, or three pairs of their valence electrons.</a:t>
            </a:r>
          </a:p>
          <a:p>
            <a:pPr lvl="1" eaLnBrk="1" hangingPunct="1"/>
            <a:r>
              <a:rPr lang="en-US" dirty="0" smtClean="0"/>
              <a:t>Covalent bonds are common and are the strongest chemical bonds in the body.</a:t>
            </a:r>
          </a:p>
          <a:p>
            <a:pPr lvl="1" eaLnBrk="1" hangingPunct="1"/>
            <a:r>
              <a:rPr lang="en-US" dirty="0" smtClean="0"/>
              <a:t>Single, double, or triple covalent bonds are formed by sharing one, two, or three pairs of electrons, respectively.</a:t>
            </a:r>
          </a:p>
        </p:txBody>
      </p:sp>
      <p:sp>
        <p:nvSpPr>
          <p:cNvPr id="4096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CD05925-93E0-4BDC-8F26-07F236ECE6F9}" type="slidenum">
              <a:rPr lang="en-US" smtClean="0">
                <a:cs typeface="Arial" charset="0"/>
              </a:rPr>
              <a:pPr/>
              <a:t>3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Hydrogen Bonds</a:t>
            </a:r>
          </a:p>
        </p:txBody>
      </p:sp>
      <p:sp>
        <p:nvSpPr>
          <p:cNvPr id="44036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7772400" cy="54102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dirty="0" smtClean="0"/>
          </a:p>
          <a:p>
            <a:pPr eaLnBrk="1" hangingPunct="1"/>
            <a:r>
              <a:rPr lang="en-US" sz="2800" dirty="0" smtClean="0"/>
              <a:t>Approximately only 5% as strong as covalent bonds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Useful in establishing links between molecules or between distant parts of a very large molecule</a:t>
            </a:r>
          </a:p>
          <a:p>
            <a:pPr marL="274320" lvl="1" indent="-274320">
              <a:buClr>
                <a:schemeClr val="accent3"/>
              </a:buClr>
              <a:buSzPct val="95000"/>
            </a:pPr>
            <a:r>
              <a:rPr lang="en-US" sz="2800" dirty="0" smtClean="0"/>
              <a:t>Hydrogen bonds are </a:t>
            </a:r>
            <a:r>
              <a:rPr lang="en-US" sz="2800" b="1" dirty="0" smtClean="0"/>
              <a:t>weak</a:t>
            </a:r>
            <a:r>
              <a:rPr lang="en-US" sz="2800" dirty="0" smtClean="0"/>
              <a:t> </a:t>
            </a:r>
          </a:p>
          <a:p>
            <a:pPr marL="274320" lvl="1" indent="-274320">
              <a:buClr>
                <a:schemeClr val="accent3"/>
              </a:buClr>
              <a:buSzPct val="95000"/>
              <a:buNone/>
            </a:pPr>
            <a:r>
              <a:rPr lang="en-US" sz="2800" dirty="0" smtClean="0"/>
              <a:t>    </a:t>
            </a:r>
            <a:r>
              <a:rPr lang="en-US" sz="2800" u="sng" dirty="0" smtClean="0"/>
              <a:t>inter</a:t>
            </a:r>
            <a:r>
              <a:rPr lang="en-US" sz="2800" dirty="0" smtClean="0"/>
              <a:t>molecular bonds; they serve </a:t>
            </a:r>
          </a:p>
          <a:p>
            <a:pPr marL="274320" lvl="1" indent="-274320">
              <a:buClr>
                <a:schemeClr val="accent3"/>
              </a:buClr>
              <a:buSzPct val="95000"/>
              <a:buNone/>
            </a:pPr>
            <a:r>
              <a:rPr lang="en-US" sz="2800" dirty="0" smtClean="0"/>
              <a:t>    as links between molecules </a:t>
            </a:r>
          </a:p>
          <a:p>
            <a:pPr marL="274320" lvl="1" indent="-274320">
              <a:buClr>
                <a:schemeClr val="accent3"/>
              </a:buClr>
              <a:buSzPct val="95000"/>
              <a:buNone/>
            </a:pPr>
            <a:r>
              <a:rPr lang="en-US" sz="2800" dirty="0" smtClean="0"/>
              <a:t>    (usually).</a:t>
            </a:r>
          </a:p>
          <a:p>
            <a:pPr eaLnBrk="1" hangingPunct="1">
              <a:buNone/>
            </a:pPr>
            <a:endParaRPr lang="en-US" dirty="0" smtClean="0"/>
          </a:p>
        </p:txBody>
      </p:sp>
      <p:sp>
        <p:nvSpPr>
          <p:cNvPr id="4403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4FEC11F-23D5-4AEB-B99B-0825FBD21927}" type="slidenum">
              <a:rPr lang="en-US" smtClean="0">
                <a:cs typeface="Arial" charset="0"/>
              </a:rPr>
              <a:pPr/>
              <a:t>4</a:t>
            </a:fld>
            <a:endParaRPr lang="en-US" smtClean="0">
              <a:cs typeface="Arial" charset="0"/>
            </a:endParaRPr>
          </a:p>
        </p:txBody>
      </p:sp>
      <p:pic>
        <p:nvPicPr>
          <p:cNvPr id="44037" name="Picture 4" descr="w0033-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2200" y="3810000"/>
            <a:ext cx="2590800" cy="2509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838200"/>
          </a:xfrm>
        </p:spPr>
        <p:txBody>
          <a:bodyPr/>
          <a:lstStyle/>
          <a:p>
            <a:pPr eaLnBrk="1" hangingPunct="1"/>
            <a:r>
              <a:rPr lang="en-US" dirty="0" smtClean="0"/>
              <a:t>Chemical Reactions</a:t>
            </a:r>
          </a:p>
        </p:txBody>
      </p:sp>
      <p:sp>
        <p:nvSpPr>
          <p:cNvPr id="4608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990600"/>
            <a:ext cx="8229600" cy="1524000"/>
          </a:xfrm>
        </p:spPr>
        <p:txBody>
          <a:bodyPr>
            <a:normAutofit fontScale="70000" lnSpcReduction="20000"/>
          </a:bodyPr>
          <a:lstStyle/>
          <a:p>
            <a:pPr eaLnBrk="1" hangingPunct="1"/>
            <a:r>
              <a:rPr lang="en-US" sz="4500" dirty="0" smtClean="0"/>
              <a:t>New bonds form and/or old bonds are broken.</a:t>
            </a:r>
          </a:p>
          <a:p>
            <a:pPr eaLnBrk="1" hangingPunct="1"/>
            <a:r>
              <a:rPr lang="en-US" sz="4500" dirty="0" smtClean="0"/>
              <a:t>Metabolism is “the sum of all the chemical reactions in the body.”</a:t>
            </a:r>
          </a:p>
          <a:p>
            <a:pPr eaLnBrk="1" hangingPunct="1"/>
            <a:endParaRPr lang="en-US" sz="2000" dirty="0" smtClean="0"/>
          </a:p>
        </p:txBody>
      </p:sp>
      <p:sp>
        <p:nvSpPr>
          <p:cNvPr id="46082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A08ACDA2-E731-46B6-AB38-D41E35917E94}" type="slidenum">
              <a:rPr lang="en-US" smtClean="0">
                <a:cs typeface="Arial" charset="0"/>
              </a:rPr>
              <a:pPr/>
              <a:t>5</a:t>
            </a:fld>
            <a:endParaRPr lang="en-US" smtClean="0">
              <a:cs typeface="Arial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90600" y="2743200"/>
            <a:ext cx="74676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en-US" sz="2400" dirty="0" smtClean="0">
                <a:latin typeface="+mn-lt"/>
              </a:rPr>
              <a:t>A </a:t>
            </a:r>
            <a:r>
              <a:rPr lang="en-US" sz="2400" i="1" dirty="0" smtClean="0">
                <a:latin typeface="+mn-lt"/>
              </a:rPr>
              <a:t>chemical reaction</a:t>
            </a:r>
            <a:r>
              <a:rPr lang="en-US" sz="2400" dirty="0" smtClean="0">
                <a:latin typeface="+mn-lt"/>
              </a:rPr>
              <a:t> occurs when new bonds are formed or old bonds break between atoms.</a:t>
            </a:r>
          </a:p>
          <a:p>
            <a:pPr eaLnBrk="1" hangingPunct="1"/>
            <a:endParaRPr lang="en-US" sz="2400" dirty="0" smtClean="0">
              <a:latin typeface="+mn-lt"/>
            </a:endParaRP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2400" dirty="0" smtClean="0">
                <a:latin typeface="+mn-lt"/>
              </a:rPr>
              <a:t>The starting substances of a chemical reaction are known as </a:t>
            </a:r>
            <a:r>
              <a:rPr lang="en-US" sz="2400" b="1" i="1" dirty="0" smtClean="0">
                <a:latin typeface="+mn-lt"/>
              </a:rPr>
              <a:t>reactants</a:t>
            </a:r>
            <a:r>
              <a:rPr lang="en-US" sz="2400" dirty="0" smtClean="0">
                <a:latin typeface="+mn-lt"/>
              </a:rPr>
              <a:t>.</a:t>
            </a:r>
          </a:p>
          <a:p>
            <a:pPr lvl="1" eaLnBrk="1" hangingPunct="1"/>
            <a:endParaRPr lang="en-US" sz="2400" dirty="0" smtClean="0">
              <a:latin typeface="+mn-lt"/>
            </a:endParaRP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2400" dirty="0" smtClean="0">
                <a:latin typeface="+mn-lt"/>
              </a:rPr>
              <a:t>The ending substances of a chemical reaction are the </a:t>
            </a:r>
            <a:r>
              <a:rPr lang="en-US" sz="2400" b="1" i="1" dirty="0" smtClean="0">
                <a:latin typeface="+mn-lt"/>
              </a:rPr>
              <a:t>products</a:t>
            </a:r>
            <a:r>
              <a:rPr lang="en-US" sz="2400" dirty="0" smtClean="0">
                <a:latin typeface="+mn-lt"/>
              </a:rPr>
              <a:t>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6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6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4710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i="1" dirty="0" smtClean="0"/>
              <a:t>Metabolism</a:t>
            </a:r>
            <a:r>
              <a:rPr lang="en-US" dirty="0" smtClean="0"/>
              <a:t> refers to all the chemical reactions occurring in an organism and involves links between chemical reactions in different parts of the body, or even different parts of a cell.</a:t>
            </a:r>
          </a:p>
        </p:txBody>
      </p:sp>
      <p:sp>
        <p:nvSpPr>
          <p:cNvPr id="4710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26F8BA3-B264-4D5F-BC65-ACD332A206F5}" type="slidenum">
              <a:rPr lang="en-US" smtClean="0">
                <a:cs typeface="Arial" charset="0"/>
              </a:rPr>
              <a:pPr/>
              <a:t>6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Forms of Energy and Chemical Reactions</a:t>
            </a:r>
          </a:p>
        </p:txBody>
      </p:sp>
      <p:sp>
        <p:nvSpPr>
          <p:cNvPr id="48132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eaLnBrk="1" hangingPunct="1"/>
            <a:r>
              <a:rPr lang="en-US" i="1" dirty="0" smtClean="0"/>
              <a:t>Energy</a:t>
            </a:r>
            <a:r>
              <a:rPr lang="en-US" dirty="0" smtClean="0"/>
              <a:t> is the capacity to do work.</a:t>
            </a:r>
          </a:p>
          <a:p>
            <a:pPr eaLnBrk="1" hangingPunct="1"/>
            <a:r>
              <a:rPr lang="en-US" i="1" dirty="0" smtClean="0"/>
              <a:t>Kinetic energy</a:t>
            </a:r>
            <a:r>
              <a:rPr lang="en-US" dirty="0" smtClean="0"/>
              <a:t> is the energy associated with matter in </a:t>
            </a:r>
            <a:r>
              <a:rPr lang="en-US" b="1" dirty="0" smtClean="0"/>
              <a:t>motion</a:t>
            </a:r>
            <a:r>
              <a:rPr lang="en-US" dirty="0" smtClean="0"/>
              <a:t>.</a:t>
            </a:r>
          </a:p>
          <a:p>
            <a:pPr lvl="1" eaLnBrk="1" hangingPunct="1"/>
            <a:r>
              <a:rPr lang="en-US" i="1" dirty="0" smtClean="0"/>
              <a:t>Temperature</a:t>
            </a:r>
            <a:r>
              <a:rPr lang="en-US" dirty="0" smtClean="0"/>
              <a:t> is an indirect measure of molecular motion.</a:t>
            </a:r>
            <a:endParaRPr lang="en-US" i="1" dirty="0" smtClean="0"/>
          </a:p>
          <a:p>
            <a:pPr eaLnBrk="1" hangingPunct="1"/>
            <a:r>
              <a:rPr lang="en-US" i="1" dirty="0" smtClean="0"/>
              <a:t>Potential energy</a:t>
            </a:r>
            <a:r>
              <a:rPr lang="en-US" dirty="0" smtClean="0"/>
              <a:t> is energy </a:t>
            </a:r>
            <a:r>
              <a:rPr lang="en-US" b="1" dirty="0" smtClean="0"/>
              <a:t>stored</a:t>
            </a:r>
            <a:r>
              <a:rPr lang="en-US" dirty="0" smtClean="0"/>
              <a:t> by matter due to its </a:t>
            </a:r>
            <a:r>
              <a:rPr lang="en-US" b="1" dirty="0" smtClean="0"/>
              <a:t>position</a:t>
            </a:r>
            <a:r>
              <a:rPr lang="en-US" dirty="0" smtClean="0"/>
              <a:t>.</a:t>
            </a:r>
          </a:p>
          <a:p>
            <a:pPr lvl="1" eaLnBrk="1" hangingPunct="1"/>
            <a:r>
              <a:rPr lang="en-US" i="1" dirty="0" smtClean="0"/>
              <a:t>Chemical energy</a:t>
            </a:r>
            <a:r>
              <a:rPr lang="en-US" dirty="0" smtClean="0"/>
              <a:t> is a form of potential energy stored in the bonds of compounds or molecules.</a:t>
            </a:r>
          </a:p>
          <a:p>
            <a:pPr eaLnBrk="1" hangingPunct="1"/>
            <a:r>
              <a:rPr lang="en-US" dirty="0" smtClean="0"/>
              <a:t>The total amount of energy present at the beginning and end of a chemical reaction is the same; energy can neither be created nor destroyed although </a:t>
            </a:r>
            <a:r>
              <a:rPr lang="en-US" b="1" dirty="0" smtClean="0"/>
              <a:t>it may be converted</a:t>
            </a:r>
            <a:r>
              <a:rPr lang="en-US" dirty="0" smtClean="0"/>
              <a:t> from one form to another (law of conservation of energy).</a:t>
            </a:r>
          </a:p>
        </p:txBody>
      </p:sp>
      <p:sp>
        <p:nvSpPr>
          <p:cNvPr id="4813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3DD87B9-9740-4FEE-9009-A1D6F6F7AED4}" type="slidenum">
              <a:rPr lang="en-US" smtClean="0">
                <a:cs typeface="Arial" charset="0"/>
              </a:rPr>
              <a:pPr/>
              <a:t>7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Energy Transfer in Chemical Reactions</a:t>
            </a:r>
          </a:p>
        </p:txBody>
      </p:sp>
      <p:sp>
        <p:nvSpPr>
          <p:cNvPr id="50180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An </a:t>
            </a:r>
            <a:r>
              <a:rPr lang="en-US" b="1" i="1" dirty="0" err="1" smtClean="0"/>
              <a:t>exergonic</a:t>
            </a:r>
            <a:r>
              <a:rPr lang="en-US" dirty="0" smtClean="0"/>
              <a:t> reaction is one in which the bond being broken has more energy than the one formed so that extra energy is </a:t>
            </a:r>
            <a:r>
              <a:rPr lang="en-US" b="1" dirty="0" smtClean="0"/>
              <a:t>released</a:t>
            </a:r>
            <a:r>
              <a:rPr lang="en-US" dirty="0" smtClean="0"/>
              <a:t>, usually as heat (occurs during catabolism of food molecules). </a:t>
            </a:r>
          </a:p>
          <a:p>
            <a:pPr eaLnBrk="1" hangingPunct="1"/>
            <a:r>
              <a:rPr lang="en-US" dirty="0" smtClean="0"/>
              <a:t>An </a:t>
            </a:r>
            <a:r>
              <a:rPr lang="en-US" b="1" i="1" dirty="0" err="1" smtClean="0"/>
              <a:t>endergonic</a:t>
            </a:r>
            <a:r>
              <a:rPr lang="en-US" dirty="0" smtClean="0"/>
              <a:t> reaction is just the opposite and thus </a:t>
            </a:r>
            <a:r>
              <a:rPr lang="en-US" b="1" dirty="0" smtClean="0"/>
              <a:t>requires</a:t>
            </a:r>
            <a:r>
              <a:rPr lang="en-US" dirty="0" smtClean="0"/>
              <a:t> that energy be added, usually from a molecule called ATP, to form a bond, as in bonding amino acid molecules together to form proteins.</a:t>
            </a:r>
          </a:p>
          <a:p>
            <a:pPr eaLnBrk="1" hangingPunct="1"/>
            <a:r>
              <a:rPr lang="en-US" b="1" i="1" dirty="0" smtClean="0"/>
              <a:t>Catalysts</a:t>
            </a:r>
            <a:r>
              <a:rPr lang="en-US" b="1" dirty="0" smtClean="0"/>
              <a:t> </a:t>
            </a:r>
            <a:r>
              <a:rPr lang="en-US" dirty="0" smtClean="0"/>
              <a:t>are chemical compounds that speed up chemical reactions.</a:t>
            </a:r>
          </a:p>
          <a:p>
            <a:pPr eaLnBrk="1" hangingPunct="1"/>
            <a:endParaRPr lang="en-US" dirty="0" smtClean="0"/>
          </a:p>
        </p:txBody>
      </p:sp>
      <p:sp>
        <p:nvSpPr>
          <p:cNvPr id="5017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CCD4FE5-F1BE-4691-BC52-C139CB2C9504}" type="slidenum">
              <a:rPr lang="en-US" smtClean="0">
                <a:cs typeface="Arial" charset="0"/>
              </a:rPr>
              <a:pPr/>
              <a:t>8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4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2590800" y="914400"/>
            <a:ext cx="6324600" cy="5334000"/>
          </a:xfrm>
        </p:spPr>
        <p:txBody>
          <a:bodyPr/>
          <a:lstStyle/>
          <a:p>
            <a:pPr eaLnBrk="1" hangingPunct="1"/>
            <a:endParaRPr lang="en-US" sz="2000" smtClean="0"/>
          </a:p>
          <a:p>
            <a:pPr eaLnBrk="1" hangingPunct="1"/>
            <a:r>
              <a:rPr lang="en-US" sz="2000" smtClean="0"/>
              <a:t>Reactions in living systems usually involve both kinds of reactions occurring together.</a:t>
            </a:r>
          </a:p>
          <a:p>
            <a:pPr lvl="1" eaLnBrk="1" hangingPunct="1"/>
            <a:r>
              <a:rPr lang="en-US" sz="2000" smtClean="0"/>
              <a:t>exergonic reactions release energy</a:t>
            </a:r>
          </a:p>
          <a:p>
            <a:pPr lvl="1" eaLnBrk="1" hangingPunct="1"/>
            <a:r>
              <a:rPr lang="en-US" sz="2000" smtClean="0"/>
              <a:t>endergonic reactions absorb energy</a:t>
            </a:r>
          </a:p>
          <a:p>
            <a:pPr lvl="1" eaLnBrk="1" hangingPunct="1">
              <a:buFontTx/>
              <a:buNone/>
            </a:pPr>
            <a:endParaRPr lang="en-US" sz="2000" smtClean="0"/>
          </a:p>
        </p:txBody>
      </p:sp>
      <p:sp>
        <p:nvSpPr>
          <p:cNvPr id="51202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0A4990FE-9CFB-4F3C-95CD-41FE7CF4CCC0}" type="slidenum">
              <a:rPr lang="en-US" smtClean="0">
                <a:cs typeface="Arial" charset="0"/>
              </a:rPr>
              <a:pPr/>
              <a:t>9</a:t>
            </a:fld>
            <a:endParaRPr lang="en-US" smtClean="0">
              <a:cs typeface="Arial" charset="0"/>
            </a:endParaRPr>
          </a:p>
        </p:txBody>
      </p:sp>
      <p:pic>
        <p:nvPicPr>
          <p:cNvPr id="51205" name="Picture 4" descr="170279"/>
          <p:cNvPicPr>
            <a:picLocks noChangeAspect="1" noChangeArrowheads="1"/>
          </p:cNvPicPr>
          <p:nvPr/>
        </p:nvPicPr>
        <p:blipFill>
          <a:blip r:embed="rId2" cstate="print"/>
          <a:srcRect b="5333"/>
          <a:stretch>
            <a:fillRect/>
          </a:stretch>
        </p:blipFill>
        <p:spPr bwMode="auto">
          <a:xfrm>
            <a:off x="381000" y="228600"/>
            <a:ext cx="2152650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695</Words>
  <Application>Microsoft Office PowerPoint</Application>
  <PresentationFormat>On-screen Show (4:3)</PresentationFormat>
  <Paragraphs>73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CHEMICAL BONDS</vt:lpstr>
      <vt:lpstr>Ionic Bonds</vt:lpstr>
      <vt:lpstr>Covalent Bonds</vt:lpstr>
      <vt:lpstr>Hydrogen Bonds</vt:lpstr>
      <vt:lpstr>Chemical Reactions</vt:lpstr>
      <vt:lpstr>Slide 6</vt:lpstr>
      <vt:lpstr>Forms of Energy and Chemical Reactions</vt:lpstr>
      <vt:lpstr>Energy Transfer in Chemical Reactions</vt:lpstr>
      <vt:lpstr>Slide 9</vt:lpstr>
      <vt:lpstr>Types of Chemical Reactions</vt:lpstr>
      <vt:lpstr>Synthesis Reactions--Anabolism</vt:lpstr>
      <vt:lpstr>Decomposition Reactions--Catabolism</vt:lpstr>
      <vt:lpstr>   Reaction   Energy/Bonds  Metabolism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CHEMICAL BONDS</dc:title>
  <dc:creator>Carol R. Andrews</dc:creator>
  <cp:lastModifiedBy>Carol R. Andrews</cp:lastModifiedBy>
  <cp:revision>1</cp:revision>
  <dcterms:created xsi:type="dcterms:W3CDTF">2019-02-19T17:35:33Z</dcterms:created>
  <dcterms:modified xsi:type="dcterms:W3CDTF">2019-02-19T17:36:08Z</dcterms:modified>
</cp:coreProperties>
</file>