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298E3-CA1A-4B89-AC30-309425209EAF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BD6B-A8C2-4DD9-A3D7-EFF4489833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298E3-CA1A-4B89-AC30-309425209EAF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BD6B-A8C2-4DD9-A3D7-EFF4489833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298E3-CA1A-4B89-AC30-309425209EAF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BD6B-A8C2-4DD9-A3D7-EFF4489833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298E3-CA1A-4B89-AC30-309425209EAF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BD6B-A8C2-4DD9-A3D7-EFF4489833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298E3-CA1A-4B89-AC30-309425209EAF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BD6B-A8C2-4DD9-A3D7-EFF4489833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298E3-CA1A-4B89-AC30-309425209EAF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BD6B-A8C2-4DD9-A3D7-EFF4489833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298E3-CA1A-4B89-AC30-309425209EAF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BD6B-A8C2-4DD9-A3D7-EFF4489833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298E3-CA1A-4B89-AC30-309425209EAF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BD6B-A8C2-4DD9-A3D7-EFF4489833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298E3-CA1A-4B89-AC30-309425209EAF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BD6B-A8C2-4DD9-A3D7-EFF4489833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298E3-CA1A-4B89-AC30-309425209EAF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BD6B-A8C2-4DD9-A3D7-EFF4489833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298E3-CA1A-4B89-AC30-309425209EAF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BD6B-A8C2-4DD9-A3D7-EFF4489833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9298E3-CA1A-4B89-AC30-309425209EAF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0BD6B-A8C2-4DD9-A3D7-EFF4489833D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DwigwLwd5A&amp;list=PLZdpmNgzJnAsnLJ9s-5Vfe6RJHd3aTfU3&amp;index=23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youtube.com/watch?v=HsXqi4-pCiY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latin typeface="Andalus" pitchFamily="18" charset="-78"/>
                <a:cs typeface="Andalus" pitchFamily="18" charset="-78"/>
              </a:rPr>
              <a:t>DISORDERS: HOMEOSTATIC IMBALANCES</a:t>
            </a:r>
            <a:br>
              <a:rPr lang="en-US" sz="4000" b="1" dirty="0" smtClean="0">
                <a:latin typeface="Andalus" pitchFamily="18" charset="-78"/>
                <a:cs typeface="Andalus" pitchFamily="18" charset="-78"/>
              </a:rPr>
            </a:br>
            <a:r>
              <a:rPr lang="en-US" sz="4000" b="1" dirty="0" smtClean="0">
                <a:latin typeface="Andalus" pitchFamily="18" charset="-78"/>
                <a:cs typeface="Andalus" pitchFamily="18" charset="-78"/>
              </a:rPr>
              <a:t>Skin </a:t>
            </a:r>
            <a:r>
              <a:rPr lang="en-US" sz="4000" b="1" dirty="0">
                <a:latin typeface="Andalus" pitchFamily="18" charset="-78"/>
                <a:cs typeface="Andalus" pitchFamily="18" charset="-78"/>
              </a:rPr>
              <a:t>Cancer</a:t>
            </a:r>
          </a:p>
        </p:txBody>
      </p:sp>
      <p:sp>
        <p:nvSpPr>
          <p:cNvPr id="4270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848600" cy="51054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i="1" dirty="0" smtClean="0">
                <a:latin typeface="Andalus" pitchFamily="18" charset="-78"/>
                <a:cs typeface="Andalus" pitchFamily="18" charset="-78"/>
              </a:rPr>
              <a:t>Skin cancer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can be caused by excessive exposure to sunlight.</a:t>
            </a:r>
          </a:p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1 million cases diagnosed per year</a:t>
            </a:r>
            <a:endParaRPr lang="en-US" dirty="0">
              <a:latin typeface="Andalus" pitchFamily="18" charset="-78"/>
              <a:cs typeface="Andalus" pitchFamily="18" charset="-78"/>
            </a:endParaRPr>
          </a:p>
          <a:p>
            <a:r>
              <a:rPr lang="en-US" dirty="0">
                <a:latin typeface="Andalus" pitchFamily="18" charset="-78"/>
                <a:cs typeface="Andalus" pitchFamily="18" charset="-78"/>
              </a:rPr>
              <a:t>3 common forms of </a:t>
            </a:r>
            <a:r>
              <a:rPr lang="en-US" dirty="0">
                <a:latin typeface="Andalus" pitchFamily="18" charset="-78"/>
                <a:cs typeface="Andalus" pitchFamily="18" charset="-78"/>
                <a:hlinkClick r:id="rId2"/>
              </a:rPr>
              <a:t>skin cancer</a:t>
            </a:r>
            <a:endParaRPr lang="en-US" dirty="0">
              <a:latin typeface="Andalus" pitchFamily="18" charset="-78"/>
              <a:cs typeface="Andalus" pitchFamily="18" charset="-78"/>
            </a:endParaRPr>
          </a:p>
          <a:p>
            <a:pPr lvl="1"/>
            <a:r>
              <a:rPr lang="en-US" dirty="0">
                <a:latin typeface="Andalus" pitchFamily="18" charset="-78"/>
                <a:cs typeface="Andalus" pitchFamily="18" charset="-78"/>
              </a:rPr>
              <a:t>basal cell carcinoma  (rarely metastasize)</a:t>
            </a:r>
          </a:p>
          <a:p>
            <a:pPr lvl="1"/>
            <a:r>
              <a:rPr lang="en-US" dirty="0" err="1">
                <a:latin typeface="Andalus" pitchFamily="18" charset="-78"/>
                <a:cs typeface="Andalus" pitchFamily="18" charset="-78"/>
              </a:rPr>
              <a:t>squamous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cell carcinoma  (may metastasize)</a:t>
            </a:r>
          </a:p>
          <a:p>
            <a:pPr lvl="1"/>
            <a:r>
              <a:rPr lang="en-US" dirty="0">
                <a:latin typeface="Andalus" pitchFamily="18" charset="-78"/>
                <a:cs typeface="Andalus" pitchFamily="18" charset="-78"/>
              </a:rPr>
              <a:t>malignant melanomas   (metastasize rapidly) </a:t>
            </a:r>
          </a:p>
          <a:p>
            <a:pPr lvl="2"/>
            <a:r>
              <a:rPr lang="en-US" dirty="0">
                <a:latin typeface="Andalus" pitchFamily="18" charset="-78"/>
                <a:cs typeface="Andalus" pitchFamily="18" charset="-78"/>
              </a:rPr>
              <a:t>most common cancer in young women	</a:t>
            </a:r>
          </a:p>
          <a:p>
            <a:pPr lvl="2"/>
            <a:r>
              <a:rPr lang="en-US" dirty="0">
                <a:latin typeface="Andalus" pitchFamily="18" charset="-78"/>
                <a:cs typeface="Andalus" pitchFamily="18" charset="-78"/>
              </a:rPr>
              <a:t>arise from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melanocytes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----life threatening</a:t>
            </a:r>
          </a:p>
          <a:p>
            <a:pPr lvl="2"/>
            <a:r>
              <a:rPr lang="en-US" dirty="0">
                <a:latin typeface="Andalus" pitchFamily="18" charset="-78"/>
                <a:cs typeface="Andalus" pitchFamily="18" charset="-78"/>
              </a:rPr>
              <a:t>key to treatment is early detection watch for changes in symmetry, border, color and size</a:t>
            </a:r>
          </a:p>
          <a:p>
            <a:pPr lvl="2"/>
            <a:r>
              <a:rPr lang="en-US" dirty="0">
                <a:latin typeface="Andalus" pitchFamily="18" charset="-78"/>
                <a:cs typeface="Andalus" pitchFamily="18" charset="-78"/>
              </a:rPr>
              <a:t>risks factors include-- skin color, sun exposure, family history, age and immunological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status.</a:t>
            </a:r>
            <a:endParaRPr lang="en-US" dirty="0">
              <a:latin typeface="Andalus" pitchFamily="18" charset="-78"/>
              <a:cs typeface="Andalus" pitchFamily="18" charset="-78"/>
            </a:endParaRPr>
          </a:p>
          <a:p>
            <a:endParaRPr lang="en-US" dirty="0"/>
          </a:p>
          <a:p>
            <a:pPr lvl="2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9BD0-A186-4BFD-9F5D-BBD7FB78E6D2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ndalus" pitchFamily="18" charset="-78"/>
                <a:cs typeface="Andalus" pitchFamily="18" charset="-78"/>
              </a:rPr>
              <a:t>Burns</a:t>
            </a:r>
          </a:p>
        </p:txBody>
      </p:sp>
      <p:sp>
        <p:nvSpPr>
          <p:cNvPr id="3809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latin typeface="Andalus" pitchFamily="18" charset="-78"/>
                <a:cs typeface="Andalus" pitchFamily="18" charset="-78"/>
              </a:rPr>
              <a:t>Tissue damage from excessive heat, electricity, radioactivity, or corrosive chemicals that destroys (denatures) proteins in the exposed cells is called a</a:t>
            </a:r>
            <a:r>
              <a:rPr lang="en-US" i="1" dirty="0">
                <a:latin typeface="Andalus" pitchFamily="18" charset="-78"/>
                <a:cs typeface="Andalus" pitchFamily="18" charset="-78"/>
              </a:rPr>
              <a:t> burn.</a:t>
            </a:r>
          </a:p>
          <a:p>
            <a:endParaRPr lang="en-US" i="1" dirty="0">
              <a:latin typeface="Andalus" pitchFamily="18" charset="-78"/>
              <a:cs typeface="Andalus" pitchFamily="18" charset="-78"/>
            </a:endParaRPr>
          </a:p>
          <a:p>
            <a:r>
              <a:rPr lang="en-US" dirty="0">
                <a:latin typeface="Andalus" pitchFamily="18" charset="-78"/>
                <a:cs typeface="Andalus" pitchFamily="18" charset="-78"/>
              </a:rPr>
              <a:t>Generally, the systemic effects of a burn are a greater threat to life than are the local effects.</a:t>
            </a:r>
          </a:p>
          <a:p>
            <a:endParaRPr lang="en-US" dirty="0">
              <a:latin typeface="Andalus" pitchFamily="18" charset="-78"/>
              <a:cs typeface="Andalus" pitchFamily="18" charset="-78"/>
            </a:endParaRPr>
          </a:p>
          <a:p>
            <a:r>
              <a:rPr lang="en-US" dirty="0">
                <a:latin typeface="Andalus" pitchFamily="18" charset="-78"/>
                <a:cs typeface="Andalus" pitchFamily="18" charset="-78"/>
              </a:rPr>
              <a:t>The seriousness of a burn is determined by its depth, extent, and area involved, as well as the person’s age and general health. When the burn area exceeds 70%, over half of the victims die.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D8AD3-7705-4E7C-A954-15F3837E6D69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latin typeface="Andalus" pitchFamily="18" charset="-78"/>
                <a:cs typeface="Andalus" pitchFamily="18" charset="-78"/>
              </a:rPr>
              <a:t>Burns</a:t>
            </a:r>
            <a:endParaRPr lang="en-US" sz="3200" b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3008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315200" cy="45720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Problems 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that result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ndalus" pitchFamily="18" charset="-78"/>
                <a:cs typeface="Andalus" pitchFamily="18" charset="-78"/>
              </a:rPr>
              <a:t>shock due to water, plasma and plasma protein loss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ndalus" pitchFamily="18" charset="-78"/>
                <a:cs typeface="Andalus" pitchFamily="18" charset="-78"/>
              </a:rPr>
              <a:t>circulatory &amp; kidney problems from loss of plasma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ndalus" pitchFamily="18" charset="-78"/>
                <a:cs typeface="Andalus" pitchFamily="18" charset="-78"/>
              </a:rPr>
              <a:t>bacterial infection</a:t>
            </a:r>
          </a:p>
          <a:p>
            <a:pPr lvl="1">
              <a:lnSpc>
                <a:spcPct val="90000"/>
              </a:lnSpc>
            </a:pPr>
            <a:endParaRPr lang="en-US" dirty="0">
              <a:latin typeface="Andalus" pitchFamily="18" charset="-78"/>
              <a:cs typeface="Andalus" pitchFamily="18" charset="-78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Andalus" pitchFamily="18" charset="-78"/>
                <a:cs typeface="Andalus" pitchFamily="18" charset="-78"/>
              </a:rPr>
              <a:t>Two methods for determining the extent of a burn are the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Rule 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of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Nines 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and the Lund-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Bowder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method (Figure 5.10).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75A26-40BF-4BDB-817C-A500B9F2E998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0" y="228600"/>
            <a:ext cx="2590800" cy="3200400"/>
          </a:xfrm>
        </p:spPr>
        <p:txBody>
          <a:bodyPr>
            <a:normAutofit/>
          </a:bodyPr>
          <a:lstStyle/>
          <a:p>
            <a:r>
              <a:rPr lang="en-US" sz="3200" b="1" i="1" u="sng" dirty="0" smtClean="0"/>
              <a:t>Burns</a:t>
            </a:r>
            <a:br>
              <a:rPr lang="en-US" sz="3200" b="1" i="1" u="sng" dirty="0" smtClean="0"/>
            </a:br>
            <a:r>
              <a:rPr lang="en-US" sz="3200" b="1" i="1" u="sng" dirty="0" smtClean="0"/>
              <a:t/>
            </a:r>
            <a:br>
              <a:rPr lang="en-US" sz="3200" b="1" i="1" u="sng" dirty="0" smtClean="0"/>
            </a:br>
            <a:r>
              <a:rPr lang="en-US" sz="3200" dirty="0" smtClean="0"/>
              <a:t>Rule </a:t>
            </a:r>
            <a:br>
              <a:rPr lang="en-US" sz="3200" dirty="0" smtClean="0"/>
            </a:br>
            <a:r>
              <a:rPr lang="en-US" sz="3200" dirty="0" smtClean="0"/>
              <a:t>of Nines</a:t>
            </a:r>
            <a:endParaRPr lang="en-US" sz="32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CFAC-9FA6-4266-9892-DBDEBFBAD393}" type="slidenum">
              <a:rPr lang="en-US"/>
              <a:pPr/>
              <a:t>4</a:t>
            </a:fld>
            <a:endParaRPr lang="en-US"/>
          </a:p>
        </p:txBody>
      </p:sp>
      <p:pic>
        <p:nvPicPr>
          <p:cNvPr id="431107" name="Picture 3" descr="w0123-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0"/>
            <a:ext cx="6705600" cy="661987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z="3200" dirty="0">
                <a:latin typeface="Andalus" pitchFamily="18" charset="-78"/>
                <a:cs typeface="Andalus" pitchFamily="18" charset="-78"/>
              </a:rPr>
              <a:t>Types of Burns</a:t>
            </a: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3213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990600"/>
            <a:ext cx="9144000" cy="6172200"/>
          </a:xfrm>
        </p:spPr>
        <p:txBody>
          <a:bodyPr/>
          <a:lstStyle/>
          <a:p>
            <a:r>
              <a:rPr lang="en-US" dirty="0">
                <a:latin typeface="Andalus" pitchFamily="18" charset="-78"/>
                <a:cs typeface="Andalus" pitchFamily="18" charset="-78"/>
              </a:rPr>
              <a:t>First-degree</a:t>
            </a:r>
          </a:p>
          <a:p>
            <a:pPr lvl="1"/>
            <a:r>
              <a:rPr lang="en-US" dirty="0">
                <a:latin typeface="Andalus" pitchFamily="18" charset="-78"/>
                <a:cs typeface="Andalus" pitchFamily="18" charset="-78"/>
              </a:rPr>
              <a:t>only epidermis (sunburn)</a:t>
            </a:r>
          </a:p>
          <a:p>
            <a:r>
              <a:rPr lang="en-US" dirty="0">
                <a:latin typeface="Andalus" pitchFamily="18" charset="-78"/>
                <a:cs typeface="Andalus" pitchFamily="18" charset="-78"/>
              </a:rPr>
              <a:t>Second-degree burn </a:t>
            </a:r>
          </a:p>
          <a:p>
            <a:pPr lvl="1"/>
            <a:r>
              <a:rPr lang="en-US" dirty="0">
                <a:latin typeface="Andalus" pitchFamily="18" charset="-78"/>
                <a:cs typeface="Andalus" pitchFamily="18" charset="-78"/>
              </a:rPr>
              <a:t>destroys entire epidermis &amp; part of dermis </a:t>
            </a:r>
          </a:p>
          <a:p>
            <a:pPr lvl="1"/>
            <a:r>
              <a:rPr lang="en-US" dirty="0">
                <a:latin typeface="Andalus" pitchFamily="18" charset="-78"/>
                <a:cs typeface="Andalus" pitchFamily="18" charset="-78"/>
              </a:rPr>
              <a:t>fluid-filled blisters separate epidermis &amp; dermis</a:t>
            </a:r>
          </a:p>
          <a:p>
            <a:pPr lvl="1"/>
            <a:r>
              <a:rPr lang="en-US" dirty="0">
                <a:latin typeface="Andalus" pitchFamily="18" charset="-78"/>
                <a:cs typeface="Andalus" pitchFamily="18" charset="-78"/>
              </a:rPr>
              <a:t>epidermal derivatives are not damaged</a:t>
            </a:r>
          </a:p>
          <a:p>
            <a:pPr lvl="1"/>
            <a:r>
              <a:rPr lang="en-US" dirty="0">
                <a:latin typeface="Andalus" pitchFamily="18" charset="-78"/>
                <a:cs typeface="Andalus" pitchFamily="18" charset="-78"/>
              </a:rPr>
              <a:t>heals without grafting in 3 to 4 weeks &amp; may scar</a:t>
            </a:r>
          </a:p>
          <a:p>
            <a:r>
              <a:rPr lang="en-US" dirty="0">
                <a:latin typeface="Andalus" pitchFamily="18" charset="-78"/>
                <a:cs typeface="Andalus" pitchFamily="18" charset="-78"/>
              </a:rPr>
              <a:t>Third-degree or full-thickness</a:t>
            </a:r>
          </a:p>
          <a:p>
            <a:pPr lvl="1"/>
            <a:r>
              <a:rPr lang="en-US" dirty="0">
                <a:latin typeface="Andalus" pitchFamily="18" charset="-78"/>
                <a:cs typeface="Andalus" pitchFamily="18" charset="-78"/>
              </a:rPr>
              <a:t>destroy epidermis, dermis &amp; epidermal derivatives</a:t>
            </a:r>
          </a:p>
          <a:p>
            <a:pPr lvl="1"/>
            <a:r>
              <a:rPr lang="en-US" dirty="0">
                <a:latin typeface="Andalus" pitchFamily="18" charset="-78"/>
                <a:cs typeface="Andalus" pitchFamily="18" charset="-78"/>
              </a:rPr>
              <a:t>damaged area is numb due to loss of sensory nerves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Andalus" pitchFamily="18" charset="-78"/>
                <a:cs typeface="Andalus" pitchFamily="18" charset="-78"/>
                <a:hlinkClick r:id="rId2"/>
              </a:rPr>
              <a:t>Burns</a:t>
            </a:r>
            <a:endParaRPr lang="en-US" sz="3600" b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0EB3C-6B20-4B03-B372-BD69A338FC6B}" type="slidenum">
              <a:rPr lang="en-US"/>
              <a:pPr/>
              <a:t>6</a:t>
            </a:fld>
            <a:endParaRPr lang="en-US"/>
          </a:p>
        </p:txBody>
      </p:sp>
      <p:pic>
        <p:nvPicPr>
          <p:cNvPr id="433155" name="Picture 3" descr="w0122-n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219201"/>
            <a:ext cx="8610600" cy="50292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ndalus" pitchFamily="18" charset="-78"/>
                <a:cs typeface="Andalus" pitchFamily="18" charset="-78"/>
              </a:rPr>
              <a:t>Pressure Sores</a:t>
            </a:r>
          </a:p>
        </p:txBody>
      </p:sp>
      <p:sp>
        <p:nvSpPr>
          <p:cNvPr id="43417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219200"/>
            <a:ext cx="7467600" cy="5029200"/>
          </a:xfrm>
        </p:spPr>
        <p:txBody>
          <a:bodyPr>
            <a:normAutofit lnSpcReduction="10000"/>
          </a:bodyPr>
          <a:lstStyle/>
          <a:p>
            <a:r>
              <a:rPr lang="en-US" i="1" dirty="0">
                <a:latin typeface="Andalus" pitchFamily="18" charset="-78"/>
                <a:cs typeface="Andalus" pitchFamily="18" charset="-78"/>
              </a:rPr>
              <a:t>Pressure ulcers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, also known as </a:t>
            </a:r>
            <a:r>
              <a:rPr lang="en-US" i="1" dirty="0" err="1">
                <a:latin typeface="Andalus" pitchFamily="18" charset="-78"/>
                <a:cs typeface="Andalus" pitchFamily="18" charset="-78"/>
              </a:rPr>
              <a:t>decubitus</a:t>
            </a:r>
            <a:r>
              <a:rPr lang="en-US" i="1" dirty="0">
                <a:latin typeface="Andalus" pitchFamily="18" charset="-78"/>
                <a:cs typeface="Andalus" pitchFamily="18" charset="-78"/>
              </a:rPr>
              <a:t> ulcers</a:t>
            </a:r>
            <a:endParaRPr lang="en-US" dirty="0">
              <a:latin typeface="Andalus" pitchFamily="18" charset="-78"/>
              <a:cs typeface="Andalus" pitchFamily="18" charset="-78"/>
            </a:endParaRPr>
          </a:p>
          <a:p>
            <a:pPr lvl="1"/>
            <a:r>
              <a:rPr lang="en-US" dirty="0">
                <a:latin typeface="Andalus" pitchFamily="18" charset="-78"/>
                <a:cs typeface="Andalus" pitchFamily="18" charset="-78"/>
              </a:rPr>
              <a:t>caused by a constant deficiency of blood to tissues overlying a bony projection that has been subjected to prolonged pressure </a:t>
            </a:r>
          </a:p>
          <a:p>
            <a:pPr lvl="1"/>
            <a:r>
              <a:rPr lang="en-US" dirty="0">
                <a:latin typeface="Andalus" pitchFamily="18" charset="-78"/>
                <a:cs typeface="Andalus" pitchFamily="18" charset="-78"/>
              </a:rPr>
              <a:t>typically occur between bony projection and hard object such as a bed, cast, or splint</a:t>
            </a:r>
          </a:p>
          <a:p>
            <a:pPr lvl="1"/>
            <a:r>
              <a:rPr lang="en-US" dirty="0">
                <a:latin typeface="Andalus" pitchFamily="18" charset="-78"/>
                <a:cs typeface="Andalus" pitchFamily="18" charset="-78"/>
              </a:rPr>
              <a:t>the deficiency of blood flow results in tissue ulceration.</a:t>
            </a:r>
          </a:p>
          <a:p>
            <a:endParaRPr lang="en-US" dirty="0">
              <a:latin typeface="Andalus" pitchFamily="18" charset="-78"/>
              <a:cs typeface="Andalus" pitchFamily="18" charset="-78"/>
            </a:endParaRPr>
          </a:p>
          <a:p>
            <a:r>
              <a:rPr lang="en-US" dirty="0">
                <a:latin typeface="Andalus" pitchFamily="18" charset="-78"/>
                <a:cs typeface="Andalus" pitchFamily="18" charset="-78"/>
              </a:rPr>
              <a:t>Preventable with proper care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3E42C-6414-4C82-A362-5C23414424E3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22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/>
              <a:t>end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62D42-6104-4B05-B072-1EFB0F1E583B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320</Words>
  <Application>Microsoft Office PowerPoint</Application>
  <PresentationFormat>On-screen Show (4:3)</PresentationFormat>
  <Paragraphs>52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DISORDERS: HOMEOSTATIC IMBALANCES Skin Cancer</vt:lpstr>
      <vt:lpstr>Burns</vt:lpstr>
      <vt:lpstr>Burns</vt:lpstr>
      <vt:lpstr>Burns  Rule  of Nines</vt:lpstr>
      <vt:lpstr>Types of Burns</vt:lpstr>
      <vt:lpstr>Burns</vt:lpstr>
      <vt:lpstr>Pressure Sores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DISORDERS: HOMEOSTATIC IMBALANCES Skin Cancer</dc:title>
  <dc:creator>User</dc:creator>
  <cp:lastModifiedBy>User</cp:lastModifiedBy>
  <cp:revision>1</cp:revision>
  <dcterms:created xsi:type="dcterms:W3CDTF">2017-04-21T16:28:40Z</dcterms:created>
  <dcterms:modified xsi:type="dcterms:W3CDTF">2017-04-21T16:29:59Z</dcterms:modified>
</cp:coreProperties>
</file>