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CA84-92FB-462A-A066-A3440C531F2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3B6-D91F-4029-9E95-92A0DBA1A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CA84-92FB-462A-A066-A3440C531F2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3B6-D91F-4029-9E95-92A0DBA1A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CA84-92FB-462A-A066-A3440C531F2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3B6-D91F-4029-9E95-92A0DBA1A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CA84-92FB-462A-A066-A3440C531F2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3B6-D91F-4029-9E95-92A0DBA1A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CA84-92FB-462A-A066-A3440C531F2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3B6-D91F-4029-9E95-92A0DBA1A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CA84-92FB-462A-A066-A3440C531F2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3B6-D91F-4029-9E95-92A0DBA1A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CA84-92FB-462A-A066-A3440C531F2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3B6-D91F-4029-9E95-92A0DBA1A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CA84-92FB-462A-A066-A3440C531F2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3B6-D91F-4029-9E95-92A0DBA1A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CA84-92FB-462A-A066-A3440C531F2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3B6-D91F-4029-9E95-92A0DBA1A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CA84-92FB-462A-A066-A3440C531F2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3B6-D91F-4029-9E95-92A0DBA1A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CA84-92FB-462A-A066-A3440C531F2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63B6-D91F-4029-9E95-92A0DBA1A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ECA84-92FB-462A-A066-A3440C531F2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D63B6-D91F-4029-9E95-92A0DBA1A0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DwigwLwd5A&amp;list=PLZdpmNgzJnAsnLJ9s-5Vfe6RJHd3aTfU3&amp;index=2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6dUuvuqv9x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HsXqi4-pCi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DISORDERS: HOMEOSTATIC IMBALANCES</a:t>
            </a:r>
            <a:br>
              <a:rPr lang="en-US" sz="4000" b="1" dirty="0" smtClean="0">
                <a:latin typeface="Andalus" pitchFamily="18" charset="-78"/>
                <a:cs typeface="Andalus" pitchFamily="18" charset="-78"/>
              </a:rPr>
            </a:br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Skin </a:t>
            </a:r>
            <a:r>
              <a:rPr lang="en-US" sz="4000" b="1" dirty="0">
                <a:latin typeface="Andalus" pitchFamily="18" charset="-78"/>
                <a:cs typeface="Andalus" pitchFamily="18" charset="-78"/>
              </a:rPr>
              <a:t>Cancer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 smtClean="0">
                <a:latin typeface="Andalus" pitchFamily="18" charset="-78"/>
                <a:cs typeface="Andalus" pitchFamily="18" charset="-78"/>
              </a:rPr>
              <a:t>Skin cancer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can be caused by excessive exposure to sunlight.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1 million cases diagnosed per year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3 common forms of </a:t>
            </a:r>
            <a:r>
              <a:rPr lang="en-US" dirty="0">
                <a:latin typeface="Andalus" pitchFamily="18" charset="-78"/>
                <a:cs typeface="Andalus" pitchFamily="18" charset="-78"/>
                <a:hlinkClick r:id="rId2"/>
              </a:rPr>
              <a:t>skin cancer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basal cell carcinoma  (rarely metastasize)</a:t>
            </a:r>
          </a:p>
          <a:p>
            <a:pPr lvl="1"/>
            <a:r>
              <a:rPr lang="en-US" dirty="0" err="1">
                <a:latin typeface="Andalus" pitchFamily="18" charset="-78"/>
                <a:cs typeface="Andalus" pitchFamily="18" charset="-78"/>
              </a:rPr>
              <a:t>squamous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cell carcinoma  (may metastasize)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malignant melanomas   (metastasize rapidly) </a:t>
            </a:r>
          </a:p>
          <a:p>
            <a:pPr lvl="2"/>
            <a:r>
              <a:rPr lang="en-US" dirty="0">
                <a:latin typeface="Andalus" pitchFamily="18" charset="-78"/>
                <a:cs typeface="Andalus" pitchFamily="18" charset="-78"/>
              </a:rPr>
              <a:t>most common cancer in young women	</a:t>
            </a:r>
          </a:p>
          <a:p>
            <a:pPr lvl="2"/>
            <a:r>
              <a:rPr lang="en-US" dirty="0">
                <a:latin typeface="Andalus" pitchFamily="18" charset="-78"/>
                <a:cs typeface="Andalus" pitchFamily="18" charset="-78"/>
              </a:rPr>
              <a:t>arise from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melanocytes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----life threatening</a:t>
            </a:r>
          </a:p>
          <a:p>
            <a:pPr lvl="2"/>
            <a:r>
              <a:rPr lang="en-US" dirty="0">
                <a:latin typeface="Andalus" pitchFamily="18" charset="-78"/>
                <a:cs typeface="Andalus" pitchFamily="18" charset="-78"/>
              </a:rPr>
              <a:t>key to treatment is early detection watch for changes in symmetry, border, color and size</a:t>
            </a:r>
          </a:p>
          <a:p>
            <a:pPr lvl="2"/>
            <a:r>
              <a:rPr lang="en-US" dirty="0">
                <a:latin typeface="Andalus" pitchFamily="18" charset="-78"/>
                <a:cs typeface="Andalus" pitchFamily="18" charset="-78"/>
              </a:rPr>
              <a:t>risks factors include-- skin color, sun exposure, family history, age and immunological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status.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9BD0-A186-4BFD-9F5D-BBD7FB78E6D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ABCDEs-of-Melanoma-302-C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8001000" cy="62484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B78A-9A3C-44B7-B654-FB5BEEA59A3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Burns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Andalus" pitchFamily="18" charset="-78"/>
                <a:cs typeface="Andalus" pitchFamily="18" charset="-78"/>
              </a:rPr>
              <a:t>Tissue damage from excessive heat, electricity, radioactivity, or corrosive chemicals that destroys (denatures) proteins in the exposed cells is called a</a:t>
            </a:r>
            <a:r>
              <a:rPr lang="en-US" i="1" dirty="0">
                <a:latin typeface="Andalus" pitchFamily="18" charset="-78"/>
                <a:cs typeface="Andalus" pitchFamily="18" charset="-78"/>
              </a:rPr>
              <a:t> burn.</a:t>
            </a:r>
          </a:p>
          <a:p>
            <a:endParaRPr lang="en-US" i="1" dirty="0">
              <a:latin typeface="Andalus" pitchFamily="18" charset="-78"/>
              <a:cs typeface="Andalus" pitchFamily="18" charset="-78"/>
            </a:endParaRP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Generally, the systemic effects of a burn are a greater threat to life than are the local effects.</a:t>
            </a: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The seriousness of a burn is determined by its depth, extent, and area involved, as well as the person’s age and general health. When the burn area exceeds 70%, over half of the victims die.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8AD3-7705-4E7C-A954-15F3837E6D6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Andalus" pitchFamily="18" charset="-78"/>
                <a:cs typeface="Andalus" pitchFamily="18" charset="-78"/>
              </a:rPr>
              <a:t>Burns</a:t>
            </a:r>
            <a:endParaRPr lang="en-US" sz="32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300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315200" cy="4572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Destruction of proteins of the skin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		-chemicals, electricity, heat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Problems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that result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ndalus" pitchFamily="18" charset="-78"/>
                <a:cs typeface="Andalus" pitchFamily="18" charset="-78"/>
              </a:rPr>
              <a:t>shock due to water, plasma and plasma protein loss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ndalus" pitchFamily="18" charset="-78"/>
                <a:cs typeface="Andalus" pitchFamily="18" charset="-78"/>
              </a:rPr>
              <a:t>circulatory &amp; kidney problems from loss of plasma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ndalus" pitchFamily="18" charset="-78"/>
                <a:cs typeface="Andalus" pitchFamily="18" charset="-78"/>
              </a:rPr>
              <a:t>bacterial infection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ndalus" pitchFamily="18" charset="-78"/>
                <a:cs typeface="Andalus" pitchFamily="18" charset="-78"/>
              </a:rPr>
              <a:t>Two methods for determining the extent of a burn are the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Rule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of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Nines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and the Lund-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Bowder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method.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5A26-40BF-4BDB-817C-A500B9F2E998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0" y="228600"/>
            <a:ext cx="2590800" cy="3200400"/>
          </a:xfrm>
        </p:spPr>
        <p:txBody>
          <a:bodyPr>
            <a:normAutofit/>
          </a:bodyPr>
          <a:lstStyle/>
          <a:p>
            <a:r>
              <a:rPr lang="en-US" sz="3200" b="1" i="1" u="sng" dirty="0" smtClean="0"/>
              <a:t>Burns</a:t>
            </a:r>
            <a:br>
              <a:rPr lang="en-US" sz="3200" b="1" i="1" u="sng" dirty="0" smtClean="0"/>
            </a:br>
            <a:r>
              <a:rPr lang="en-US" sz="3200" b="1" i="1" u="sng" dirty="0" smtClean="0"/>
              <a:t/>
            </a:r>
            <a:br>
              <a:rPr lang="en-US" sz="3200" b="1" i="1" u="sng" dirty="0" smtClean="0"/>
            </a:br>
            <a:r>
              <a:rPr lang="en-US" sz="3200" dirty="0" smtClean="0">
                <a:hlinkClick r:id="rId2"/>
              </a:rPr>
              <a:t>Rule </a:t>
            </a:r>
            <a:br>
              <a:rPr lang="en-US" sz="3200" dirty="0" smtClean="0">
                <a:hlinkClick r:id="rId2"/>
              </a:rPr>
            </a:br>
            <a:r>
              <a:rPr lang="en-US" sz="3200" dirty="0" smtClean="0">
                <a:hlinkClick r:id="rId2"/>
              </a:rPr>
              <a:t>of Nines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CFAC-9FA6-4266-9892-DBDEBFBAD393}" type="slidenum">
              <a:rPr lang="en-US"/>
              <a:pPr/>
              <a:t>5</a:t>
            </a:fld>
            <a:endParaRPr lang="en-US"/>
          </a:p>
        </p:txBody>
      </p:sp>
      <p:pic>
        <p:nvPicPr>
          <p:cNvPr id="431107" name="Picture 3" descr="w0123-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6705600" cy="66198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200" dirty="0">
                <a:latin typeface="Andalus" pitchFamily="18" charset="-78"/>
                <a:cs typeface="Andalus" pitchFamily="18" charset="-78"/>
              </a:rPr>
              <a:t>Types of Burns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321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9144000" cy="6172200"/>
          </a:xfrm>
        </p:spPr>
        <p:txBody>
          <a:bodyPr/>
          <a:lstStyle/>
          <a:p>
            <a:r>
              <a:rPr lang="en-US" dirty="0">
                <a:latin typeface="Andalus" pitchFamily="18" charset="-78"/>
                <a:cs typeface="Andalus" pitchFamily="18" charset="-78"/>
              </a:rPr>
              <a:t>First-degree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only epidermis (sunburn)</a:t>
            </a: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Second-degree burn 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destroys entire epidermis &amp; part of dermis 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fluid-filled blisters separate epidermis &amp; dermis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epidermal derivatives are not damaged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heals without grafting in 3 to 4 weeks &amp; may scar</a:t>
            </a: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Third-degree or full-thickness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destroy epidermis, dermis &amp; epidermal derivatives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damaged area is numb due to loss of sensory nerves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ndalus" pitchFamily="18" charset="-78"/>
                <a:cs typeface="Andalus" pitchFamily="18" charset="-78"/>
                <a:hlinkClick r:id="rId2"/>
              </a:rPr>
              <a:t>Burns</a:t>
            </a:r>
            <a:endParaRPr lang="en-US" sz="36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Principles of Human Anatomy and Physiology, 11e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EB3C-6B20-4B03-B372-BD69A338FC6B}" type="slidenum">
              <a:rPr lang="en-US"/>
              <a:pPr/>
              <a:t>7</a:t>
            </a:fld>
            <a:endParaRPr lang="en-US"/>
          </a:p>
        </p:txBody>
      </p:sp>
      <p:pic>
        <p:nvPicPr>
          <p:cNvPr id="433155" name="Picture 3" descr="w0122-n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0"/>
            <a:ext cx="8610600" cy="52355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ndalus" pitchFamily="18" charset="-78"/>
                <a:cs typeface="Andalus" pitchFamily="18" charset="-78"/>
              </a:rPr>
              <a:t>Pressure Sores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467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latin typeface="Andalus" pitchFamily="18" charset="-78"/>
                <a:cs typeface="Andalus" pitchFamily="18" charset="-78"/>
              </a:rPr>
              <a:t>Pressure ulcers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also known as </a:t>
            </a:r>
            <a:r>
              <a:rPr lang="en-US" i="1" dirty="0" err="1">
                <a:latin typeface="Andalus" pitchFamily="18" charset="-78"/>
                <a:cs typeface="Andalus" pitchFamily="18" charset="-78"/>
              </a:rPr>
              <a:t>decubitus</a:t>
            </a:r>
            <a:r>
              <a:rPr lang="en-US" i="1" dirty="0">
                <a:latin typeface="Andalus" pitchFamily="18" charset="-78"/>
                <a:cs typeface="Andalus" pitchFamily="18" charset="-78"/>
              </a:rPr>
              <a:t> ulcers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caused by a constant deficiency of blood to tissues overlying a bony projection that has been subjected to prolonged pressure 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typically occur between bony projection and hard object such as a bed, cast, or splint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the deficiency of blood flow results in tissue ulceration.</a:t>
            </a: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Preventable with proper care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E42C-6414-4C82-A362-5C23414424E3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DISORDERS: HOMEOSTATIC IMBALANCES Skin Cancer</vt:lpstr>
      <vt:lpstr>Slide 2</vt:lpstr>
      <vt:lpstr>Burns</vt:lpstr>
      <vt:lpstr>Burns</vt:lpstr>
      <vt:lpstr>Burns  Rule  of Nines</vt:lpstr>
      <vt:lpstr>Types of Burns</vt:lpstr>
      <vt:lpstr>Burns</vt:lpstr>
      <vt:lpstr>Pressure Sores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DISORDERS: HOMEOSTATIC IMBALANCES Skin Cancer</dc:title>
  <dc:creator>Carol R. Andrews</dc:creator>
  <cp:lastModifiedBy>Carol R. Andrews</cp:lastModifiedBy>
  <cp:revision>1</cp:revision>
  <dcterms:created xsi:type="dcterms:W3CDTF">2019-04-23T16:27:02Z</dcterms:created>
  <dcterms:modified xsi:type="dcterms:W3CDTF">2019-04-23T16:27:33Z</dcterms:modified>
</cp:coreProperties>
</file>