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3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1FF0-45B7-4878-B684-DD0F1E0494D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43A1-E14C-4DBB-A30B-A17088BE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Chapter 5: Cell Structure &amp; Function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5-2: Cell Structure</a:t>
            </a:r>
            <a:endParaRPr lang="en-US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Cell Membrane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primary function of membrane carbohydrates is to act as </a:t>
            </a:r>
            <a:r>
              <a:rPr lang="en-US" b="1" dirty="0" smtClean="0"/>
              <a:t>identification tags </a:t>
            </a:r>
            <a:r>
              <a:rPr lang="en-US" dirty="0" smtClean="0"/>
              <a:t>for cells.</a:t>
            </a:r>
          </a:p>
          <a:p>
            <a:endParaRPr lang="en-US" dirty="0" smtClean="0"/>
          </a:p>
          <a:p>
            <a:r>
              <a:rPr lang="en-US" dirty="0" smtClean="0"/>
              <a:t>Cholesterol’s function is to help the membrane </a:t>
            </a:r>
            <a:r>
              <a:rPr lang="en-US" b="1" dirty="0" smtClean="0"/>
              <a:t>maintain proper fluidity </a:t>
            </a:r>
            <a:r>
              <a:rPr lang="en-US" dirty="0" smtClean="0"/>
              <a:t>regardless of temperature.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Cell Wall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Outside the cell membrane of some cells is a </a:t>
            </a:r>
            <a:r>
              <a:rPr lang="en-US" b="1" dirty="0" smtClean="0"/>
              <a:t>cell wall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Examples of cells with cell walls include </a:t>
            </a:r>
            <a:r>
              <a:rPr lang="en-US" b="1" dirty="0" smtClean="0"/>
              <a:t>plant cells, algae </a:t>
            </a:r>
            <a:r>
              <a:rPr lang="en-US" dirty="0" smtClean="0"/>
              <a:t>and some </a:t>
            </a:r>
            <a:r>
              <a:rPr lang="en-US" b="1" dirty="0" smtClean="0"/>
              <a:t>bacteria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function on the cell wall is to provide </a:t>
            </a:r>
            <a:r>
              <a:rPr lang="en-US" b="1" dirty="0" smtClean="0"/>
              <a:t>structure </a:t>
            </a:r>
            <a:r>
              <a:rPr lang="en-US" dirty="0" smtClean="0"/>
              <a:t>and</a:t>
            </a:r>
            <a:r>
              <a:rPr lang="en-US" b="1" dirty="0" smtClean="0"/>
              <a:t> support </a:t>
            </a:r>
            <a:r>
              <a:rPr lang="en-US" dirty="0" smtClean="0"/>
              <a:t>to the cell.</a:t>
            </a:r>
          </a:p>
          <a:p>
            <a:r>
              <a:rPr lang="en-US" dirty="0" smtClean="0"/>
              <a:t>It is composed of </a:t>
            </a:r>
            <a:r>
              <a:rPr lang="en-US" b="1" dirty="0" smtClean="0"/>
              <a:t>cellulose</a:t>
            </a:r>
            <a:r>
              <a:rPr lang="en-US" dirty="0" smtClean="0"/>
              <a:t> and </a:t>
            </a:r>
            <a:r>
              <a:rPr lang="en-US" b="1" dirty="0" smtClean="0"/>
              <a:t>lignin</a:t>
            </a:r>
            <a:r>
              <a:rPr lang="en-US" dirty="0" smtClean="0"/>
              <a:t> – a protein that provides rigidity.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Nucleus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mtClean="0"/>
              <a:t>Almost all </a:t>
            </a:r>
            <a:r>
              <a:rPr lang="en-US" dirty="0" smtClean="0"/>
              <a:t>eukaryotic cells contain a </a:t>
            </a:r>
            <a:r>
              <a:rPr lang="en-US" b="1" dirty="0" smtClean="0"/>
              <a:t>nucleus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It is referred to as the </a:t>
            </a:r>
            <a:r>
              <a:rPr lang="en-US" b="1" dirty="0" smtClean="0"/>
              <a:t>control center</a:t>
            </a:r>
            <a:r>
              <a:rPr lang="en-US" dirty="0" smtClean="0"/>
              <a:t> of the cell.  It contains </a:t>
            </a:r>
            <a:r>
              <a:rPr lang="en-US" b="1" dirty="0" smtClean="0"/>
              <a:t>DNA</a:t>
            </a:r>
            <a:r>
              <a:rPr lang="en-US" dirty="0" smtClean="0"/>
              <a:t> (in the form of </a:t>
            </a:r>
            <a:r>
              <a:rPr lang="en-US" b="1" dirty="0" smtClean="0"/>
              <a:t>chromatin</a:t>
            </a:r>
            <a:r>
              <a:rPr lang="en-US" dirty="0" smtClean="0"/>
              <a:t> or </a:t>
            </a:r>
            <a:r>
              <a:rPr lang="en-US" b="1" dirty="0" smtClean="0"/>
              <a:t>chromosomes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DNA has the instructions for making </a:t>
            </a:r>
            <a:r>
              <a:rPr lang="en-US" b="1" dirty="0" smtClean="0"/>
              <a:t>proteins</a:t>
            </a:r>
            <a:r>
              <a:rPr lang="en-US" dirty="0" smtClean="0"/>
              <a:t>, and the proteins control the functions of the cell.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langlopress.net/homeeducation/resources/science/content/support/illustrations/Cell%20Structures/Nucle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838200"/>
            <a:ext cx="5334000" cy="5170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Nucleus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The nucleus is surrounded by the </a:t>
            </a:r>
            <a:r>
              <a:rPr lang="en-US" b="1" dirty="0" smtClean="0"/>
              <a:t>nuclear envelope</a:t>
            </a:r>
            <a:r>
              <a:rPr lang="en-US" dirty="0" smtClean="0"/>
              <a:t> which is a </a:t>
            </a:r>
            <a:r>
              <a:rPr lang="en-US" b="1" dirty="0" smtClean="0"/>
              <a:t>double membrane system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membrane is perforated with holes, or </a:t>
            </a:r>
            <a:r>
              <a:rPr lang="en-US" b="1" dirty="0" smtClean="0"/>
              <a:t>Nuclear pores.  </a:t>
            </a:r>
            <a:endParaRPr lang="en-US" dirty="0" smtClean="0"/>
          </a:p>
          <a:p>
            <a:r>
              <a:rPr lang="en-US" dirty="0" smtClean="0"/>
              <a:t>The pores allow for the passage of </a:t>
            </a:r>
            <a:r>
              <a:rPr lang="en-US" b="1" dirty="0" smtClean="0"/>
              <a:t>RNA</a:t>
            </a:r>
            <a:r>
              <a:rPr lang="en-US" dirty="0" smtClean="0"/>
              <a:t>, </a:t>
            </a:r>
            <a:r>
              <a:rPr lang="en-US" b="1" dirty="0" err="1" smtClean="0"/>
              <a:t>ribosomes</a:t>
            </a:r>
            <a:r>
              <a:rPr lang="en-US" dirty="0" smtClean="0"/>
              <a:t> and </a:t>
            </a:r>
            <a:r>
              <a:rPr lang="en-US" b="1" dirty="0" smtClean="0"/>
              <a:t>proteins</a:t>
            </a:r>
            <a:r>
              <a:rPr lang="en-US" dirty="0" smtClean="0"/>
              <a:t> into and out of the nucleus.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Nucleus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located in the nucleus is a dark staining area known as the </a:t>
            </a:r>
            <a:r>
              <a:rPr lang="en-US" b="1" dirty="0" smtClean="0"/>
              <a:t>nucleolus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nucleolus is composed of </a:t>
            </a:r>
            <a:r>
              <a:rPr lang="en-US" b="1" dirty="0" smtClean="0"/>
              <a:t>RNA</a:t>
            </a:r>
            <a:r>
              <a:rPr lang="en-US" dirty="0" smtClean="0"/>
              <a:t> and </a:t>
            </a:r>
            <a:r>
              <a:rPr lang="en-US" b="1" dirty="0" smtClean="0"/>
              <a:t>proteins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Its function is to </a:t>
            </a:r>
            <a:r>
              <a:rPr lang="en-US" b="1" dirty="0" smtClean="0"/>
              <a:t>produce </a:t>
            </a:r>
            <a:r>
              <a:rPr lang="en-US" b="1" dirty="0" err="1" smtClean="0"/>
              <a:t>ribosomes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b="1" dirty="0" smtClean="0"/>
              <a:t>C</a:t>
            </a:r>
            <a:r>
              <a:rPr lang="en-US" b="1" smtClean="0"/>
              <a:t>ytoplasm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cytoplasm</a:t>
            </a:r>
            <a:r>
              <a:rPr lang="en-US" dirty="0" smtClean="0"/>
              <a:t> is the </a:t>
            </a:r>
            <a:r>
              <a:rPr lang="en-US" b="1" dirty="0" smtClean="0"/>
              <a:t>area</a:t>
            </a:r>
            <a:r>
              <a:rPr lang="en-US" dirty="0" smtClean="0"/>
              <a:t> between the nucleus and the cell membrane.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Most cells are so small that we need a microscope to see them.</a:t>
            </a:r>
          </a:p>
          <a:p>
            <a:r>
              <a:rPr lang="en-US" sz="4000" dirty="0" smtClean="0"/>
              <a:t>Cells are measured in </a:t>
            </a:r>
            <a:r>
              <a:rPr lang="en-US" sz="4000" b="1" dirty="0" smtClean="0"/>
              <a:t>micrometers</a:t>
            </a:r>
            <a:r>
              <a:rPr lang="en-US" sz="4000" dirty="0" smtClean="0"/>
              <a:t> </a:t>
            </a:r>
            <a:r>
              <a:rPr lang="en-US" sz="4000" b="1" dirty="0" smtClean="0"/>
              <a:t>(</a:t>
            </a:r>
            <a:r>
              <a:rPr lang="el-GR" sz="4000" b="1" dirty="0" smtClean="0"/>
              <a:t>μ</a:t>
            </a:r>
            <a:r>
              <a:rPr lang="en-US" sz="4000" b="1" dirty="0" smtClean="0"/>
              <a:t>m)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A </a:t>
            </a:r>
            <a:r>
              <a:rPr lang="el-GR" sz="4000" b="1" dirty="0" smtClean="0"/>
              <a:t>μ</a:t>
            </a:r>
            <a:r>
              <a:rPr lang="en-US" sz="4000" b="1" dirty="0" smtClean="0"/>
              <a:t>m</a:t>
            </a:r>
            <a:r>
              <a:rPr lang="en-US" sz="4000" dirty="0" smtClean="0"/>
              <a:t> is </a:t>
            </a:r>
            <a:r>
              <a:rPr lang="en-US" sz="4000" b="1" dirty="0" smtClean="0"/>
              <a:t>one millionth</a:t>
            </a:r>
            <a:r>
              <a:rPr lang="en-US" sz="4000" dirty="0" smtClean="0"/>
              <a:t> of a meter.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size</a:t>
            </a:r>
            <a:r>
              <a:rPr lang="en-US" dirty="0" smtClean="0"/>
              <a:t> of some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E. coli</a:t>
            </a:r>
            <a:r>
              <a:rPr lang="en-US" dirty="0" smtClean="0"/>
              <a:t> (prokaryote) 		 10 </a:t>
            </a:r>
            <a:r>
              <a:rPr lang="el-GR" dirty="0" smtClean="0"/>
              <a:t>μ</a:t>
            </a:r>
            <a:r>
              <a:rPr lang="en-US" dirty="0" smtClean="0"/>
              <a:t>m</a:t>
            </a:r>
          </a:p>
          <a:p>
            <a:r>
              <a:rPr lang="en-US" dirty="0" smtClean="0"/>
              <a:t>Skin cell  (eukaryote) 	 100 </a:t>
            </a:r>
            <a:r>
              <a:rPr lang="el-GR" dirty="0" smtClean="0"/>
              <a:t>μ</a:t>
            </a:r>
            <a:r>
              <a:rPr lang="en-US" dirty="0" smtClean="0"/>
              <a:t>m</a:t>
            </a:r>
          </a:p>
          <a:p>
            <a:r>
              <a:rPr lang="en-US" i="1" dirty="0" smtClean="0"/>
              <a:t>Chaos </a:t>
            </a:r>
            <a:r>
              <a:rPr lang="en-US" i="1" dirty="0" err="1" smtClean="0"/>
              <a:t>chaos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euk</a:t>
            </a:r>
            <a:r>
              <a:rPr lang="en-US" dirty="0" smtClean="0"/>
              <a:t>.)		 1,000 </a:t>
            </a:r>
            <a:r>
              <a:rPr lang="el-GR" dirty="0" smtClean="0"/>
              <a:t>μ</a:t>
            </a:r>
            <a:r>
              <a:rPr lang="en-US" dirty="0" smtClean="0"/>
              <a:t>m (1mm)</a:t>
            </a:r>
          </a:p>
          <a:p>
            <a:r>
              <a:rPr lang="en-US" dirty="0" smtClean="0"/>
              <a:t>Chicken egg (</a:t>
            </a:r>
            <a:r>
              <a:rPr lang="en-US" dirty="0" err="1" smtClean="0"/>
              <a:t>euk</a:t>
            </a:r>
            <a:r>
              <a:rPr lang="en-US" dirty="0" smtClean="0"/>
              <a:t>.)	</a:t>
            </a:r>
            <a:r>
              <a:rPr lang="en-US" smtClean="0"/>
              <a:t>	 </a:t>
            </a:r>
            <a:r>
              <a:rPr lang="en-US" dirty="0" smtClean="0"/>
              <a:t>6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must cells be small?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that </a:t>
            </a:r>
            <a:r>
              <a:rPr lang="en-US" dirty="0" smtClean="0"/>
              <a:t>the entire cell </a:t>
            </a:r>
            <a:r>
              <a:rPr lang="en-US" dirty="0"/>
              <a:t>may be nourished by </a:t>
            </a:r>
            <a:r>
              <a:rPr lang="en-US" b="1" dirty="0" smtClean="0"/>
              <a:t>diffusion, </a:t>
            </a:r>
            <a:r>
              <a:rPr lang="en-US" dirty="0" smtClean="0"/>
              <a:t>which is a slow process.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small size allows </a:t>
            </a:r>
            <a:r>
              <a:rPr lang="en-US" dirty="0"/>
              <a:t>for a large </a:t>
            </a:r>
            <a:r>
              <a:rPr lang="en-US" b="1" dirty="0"/>
              <a:t>Surface Area to Volume </a:t>
            </a:r>
            <a:r>
              <a:rPr lang="en-US" b="1" dirty="0" smtClean="0"/>
              <a:t>ratio</a:t>
            </a:r>
            <a:r>
              <a:rPr lang="en-US" dirty="0" smtClean="0"/>
              <a:t>.  The more surface area, the more ways there are for materials to move into and out of the cell.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Cell Membrane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 dirty="0" smtClean="0"/>
              <a:t>All cells are surrounded by a </a:t>
            </a:r>
            <a:r>
              <a:rPr lang="en-US" b="1" dirty="0" smtClean="0"/>
              <a:t>cell membrane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Homeostasis </a:t>
            </a:r>
            <a:r>
              <a:rPr lang="en-US" dirty="0" smtClean="0"/>
              <a:t>must be maintained inside the cell so that the proteins keep their proper shape.</a:t>
            </a:r>
          </a:p>
          <a:p>
            <a:r>
              <a:rPr lang="en-US" dirty="0" smtClean="0"/>
              <a:t>This is the main function of the </a:t>
            </a:r>
            <a:r>
              <a:rPr lang="en-US" b="1" dirty="0" smtClean="0"/>
              <a:t>cell membrane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Cell membranes are </a:t>
            </a:r>
            <a:r>
              <a:rPr lang="en-US" b="1" dirty="0" err="1" smtClean="0"/>
              <a:t>phospholipid</a:t>
            </a:r>
            <a:r>
              <a:rPr lang="en-US" b="1" dirty="0" smtClean="0"/>
              <a:t> </a:t>
            </a:r>
            <a:r>
              <a:rPr lang="en-US" b="1" dirty="0" err="1" smtClean="0"/>
              <a:t>bylayers</a:t>
            </a:r>
            <a:r>
              <a:rPr lang="en-US" dirty="0" smtClean="0"/>
              <a:t> and are </a:t>
            </a:r>
            <a:r>
              <a:rPr lang="en-US" b="1" dirty="0" err="1" smtClean="0"/>
              <a:t>semipermeable</a:t>
            </a:r>
            <a:r>
              <a:rPr lang="en-US" dirty="0" smtClean="0"/>
              <a:t>. This means some materials can pass through and others cannot.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85800" y="1219200"/>
            <a:ext cx="7718425" cy="5492750"/>
            <a:chOff x="685800" y="146050"/>
            <a:chExt cx="7718425" cy="6565900"/>
          </a:xfrm>
        </p:grpSpPr>
        <p:pic>
          <p:nvPicPr>
            <p:cNvPr id="8" name="Picture 7" descr="07_02PhospholipidBilayer-U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775" y="146050"/>
              <a:ext cx="7664450" cy="656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750888" y="3995738"/>
              <a:ext cx="1412875" cy="549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0" lang="en-US" sz="2000" dirty="0"/>
                <a:t>Hydrophilic</a:t>
              </a:r>
            </a:p>
            <a:p>
              <a:pPr>
                <a:lnSpc>
                  <a:spcPct val="90000"/>
                </a:lnSpc>
              </a:pPr>
              <a:r>
                <a:rPr kumimoji="0" lang="en-US" sz="2000" dirty="0"/>
                <a:t>head</a:t>
              </a:r>
              <a:endParaRPr kumimoji="0" lang="en-US" sz="2000" dirty="0">
                <a:latin typeface="Times" pitchFamily="48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392238" y="4411663"/>
              <a:ext cx="1160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578225" y="3810000"/>
              <a:ext cx="97313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0" lang="en-US" sz="2000"/>
                <a:t>WATER</a:t>
              </a:r>
              <a:endParaRPr kumimoji="0" lang="en-US" sz="2000">
                <a:latin typeface="Times" pitchFamily="48" charset="0"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762000" y="4876800"/>
              <a:ext cx="1582738" cy="549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0" lang="en-US" sz="2000" dirty="0"/>
                <a:t>Hydrophobic</a:t>
              </a:r>
            </a:p>
            <a:p>
              <a:pPr>
                <a:lnSpc>
                  <a:spcPct val="90000"/>
                </a:lnSpc>
              </a:pPr>
              <a:r>
                <a:rPr kumimoji="0" lang="en-US" sz="2000" dirty="0" smtClean="0"/>
                <a:t>tails</a:t>
              </a:r>
              <a:endParaRPr kumimoji="0" lang="en-US" sz="2000" dirty="0">
                <a:latin typeface="Times" pitchFamily="48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2222500" y="4897438"/>
              <a:ext cx="296863" cy="1651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3575050" y="6130925"/>
              <a:ext cx="97313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0" lang="en-US" sz="2000"/>
                <a:t>WATER</a:t>
              </a:r>
              <a:endParaRPr kumimoji="0" lang="en-US" sz="2000">
                <a:latin typeface="Times" pitchFamily="48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124450" y="4140200"/>
              <a:ext cx="238125" cy="19177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685800" y="5638800"/>
              <a:ext cx="1412875" cy="549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kumimoji="0" lang="en-US" sz="2000" dirty="0"/>
                <a:t>Hydrophilic</a:t>
              </a:r>
            </a:p>
            <a:p>
              <a:pPr>
                <a:lnSpc>
                  <a:spcPct val="90000"/>
                </a:lnSpc>
              </a:pPr>
              <a:r>
                <a:rPr kumimoji="0" lang="en-US" sz="2000" dirty="0"/>
                <a:t>head</a:t>
              </a:r>
              <a:endParaRPr kumimoji="0" lang="en-US" sz="2000" dirty="0">
                <a:latin typeface="Times" pitchFamily="48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981200" y="57912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209800" y="5257800"/>
              <a:ext cx="381000" cy="76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905000" y="838200"/>
              <a:ext cx="5334000" cy="320040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2133600" y="2286000"/>
              <a:ext cx="4800600" cy="274320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667000" y="304800"/>
              <a:ext cx="26949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Phospholipid</a:t>
              </a:r>
              <a:endParaRPr lang="en-US" sz="36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2000" y="6553200"/>
              <a:ext cx="31242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Cell Membrane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Cell Membrane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types of materials can pass easiest through the membrane?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addition to the phospholipids, membranes also include </a:t>
            </a:r>
            <a:r>
              <a:rPr lang="en-US" b="1" dirty="0" smtClean="0"/>
              <a:t>proteins</a:t>
            </a:r>
            <a:r>
              <a:rPr lang="en-US" dirty="0" smtClean="0"/>
              <a:t>, </a:t>
            </a:r>
            <a:r>
              <a:rPr lang="en-US" b="1" dirty="0" smtClean="0"/>
              <a:t>carbohydrates </a:t>
            </a:r>
            <a:r>
              <a:rPr lang="en-US" dirty="0" smtClean="0"/>
              <a:t>and</a:t>
            </a:r>
            <a:r>
              <a:rPr lang="en-US" b="1" dirty="0" smtClean="0"/>
              <a:t> cholesterol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Content Placeholder 3"/>
          <p:cNvGrpSpPr>
            <a:grpSpLocks noGrp="1"/>
          </p:cNvGrpSpPr>
          <p:nvPr>
            <p:ph idx="1"/>
          </p:nvPr>
        </p:nvGrpSpPr>
        <p:grpSpPr>
          <a:xfrm>
            <a:off x="457200" y="533400"/>
            <a:ext cx="8229600" cy="5592763"/>
            <a:chOff x="457200" y="714375"/>
            <a:chExt cx="8594113" cy="5598557"/>
          </a:xfrm>
        </p:grpSpPr>
        <p:pic>
          <p:nvPicPr>
            <p:cNvPr id="5" name="Picture 2" descr="D:\ImageLibrary1-17\08-MembraneStructureAndFunction\08-06-PlasmaMembrane-N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9613" y="714375"/>
              <a:ext cx="7724775" cy="5429250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533400" y="5943600"/>
              <a:ext cx="35052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0" y="762000"/>
              <a:ext cx="1332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Outside Cell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5562600"/>
              <a:ext cx="1157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Inside Cell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077200" y="2819400"/>
              <a:ext cx="9741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Proteins</a:t>
              </a:r>
              <a:endParaRPr lang="en-US" b="1" dirty="0"/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 rot="5400000">
              <a:off x="7514795" y="3293938"/>
              <a:ext cx="1154668" cy="94425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V="1">
              <a:off x="5715000" y="3048000"/>
              <a:ext cx="2438400" cy="6858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1981200" y="3810000"/>
              <a:ext cx="1066800" cy="4572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7239000" y="2057400"/>
              <a:ext cx="1295400" cy="76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905000" y="4495800"/>
              <a:ext cx="12648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Cholesterol</a:t>
              </a:r>
              <a:endParaRPr lang="en-US" b="1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>
              <a:off x="2705100" y="4000500"/>
              <a:ext cx="609600" cy="5334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ight Brace 15"/>
            <p:cNvSpPr/>
            <p:nvPr/>
          </p:nvSpPr>
          <p:spPr>
            <a:xfrm>
              <a:off x="5715000" y="2667000"/>
              <a:ext cx="304800" cy="9144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95800" y="1447800"/>
              <a:ext cx="14791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Carbohydrate</a:t>
              </a:r>
              <a:endParaRPr lang="en-US" b="1" dirty="0"/>
            </a:p>
          </p:txBody>
        </p:sp>
        <p:cxnSp>
          <p:nvCxnSpPr>
            <p:cNvPr id="18" name="Straight Connector 17"/>
            <p:cNvCxnSpPr>
              <a:stCxn id="16" idx="1"/>
            </p:cNvCxnSpPr>
            <p:nvPr/>
          </p:nvCxnSpPr>
          <p:spPr>
            <a:xfrm rot="10800000">
              <a:off x="5791200" y="1752600"/>
              <a:ext cx="228600" cy="13716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066800" y="5257800"/>
              <a:ext cx="1190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Cytoplasm</a:t>
              </a:r>
              <a:endParaRPr lang="en-US" b="1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 rot="16200000" flipV="1">
              <a:off x="1009650" y="1581150"/>
              <a:ext cx="1866900" cy="17526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000250" y="2114550"/>
              <a:ext cx="1409700" cy="762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57200" y="1219200"/>
              <a:ext cx="1127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Glycolipid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7400" y="1143000"/>
              <a:ext cx="1410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Glycoprotein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Cell Membrane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functions of the membrane proteins are varied.</a:t>
            </a:r>
          </a:p>
          <a:p>
            <a:r>
              <a:rPr lang="en-US" sz="3600" dirty="0" smtClean="0"/>
              <a:t>Some function as </a:t>
            </a:r>
            <a:r>
              <a:rPr lang="en-US" sz="3600" b="1" dirty="0" smtClean="0"/>
              <a:t>channels</a:t>
            </a:r>
            <a:r>
              <a:rPr lang="en-US" sz="3600" dirty="0" smtClean="0"/>
              <a:t> (tubes) through which molecules can pass.</a:t>
            </a:r>
          </a:p>
          <a:p>
            <a:r>
              <a:rPr lang="en-US" sz="3600" dirty="0" smtClean="0"/>
              <a:t>Others act as </a:t>
            </a:r>
            <a:r>
              <a:rPr lang="en-US" sz="3600" b="1" dirty="0" smtClean="0"/>
              <a:t>pumps</a:t>
            </a:r>
            <a:r>
              <a:rPr lang="en-US" sz="3600" dirty="0" smtClean="0"/>
              <a:t>, moving molecules (ions) into or out of the cell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503</Words>
  <Application>Microsoft Office PowerPoint</Application>
  <PresentationFormat>On-screen Show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Chapter 5: Cell Structure &amp; Function</vt:lpstr>
      <vt:lpstr>Slide 2</vt:lpstr>
      <vt:lpstr>The size of some cells</vt:lpstr>
      <vt:lpstr>Why must cells be small?</vt:lpstr>
      <vt:lpstr>The Cell Membrane</vt:lpstr>
      <vt:lpstr>The Cell Membrane</vt:lpstr>
      <vt:lpstr>The Cell Membrane</vt:lpstr>
      <vt:lpstr>Slide 8</vt:lpstr>
      <vt:lpstr>The Cell Membrane</vt:lpstr>
      <vt:lpstr>The Cell Membrane</vt:lpstr>
      <vt:lpstr>The Cell Wall</vt:lpstr>
      <vt:lpstr>The Nucleus</vt:lpstr>
      <vt:lpstr>Slide 13</vt:lpstr>
      <vt:lpstr>The Nucleus</vt:lpstr>
      <vt:lpstr>The Nucleus</vt:lpstr>
      <vt:lpstr>The Cytoplasm</vt:lpstr>
    </vt:vector>
  </TitlesOfParts>
  <Company>AVSD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5: Cell Structure &amp; Function</dc:title>
  <dc:creator>callman</dc:creator>
  <cp:lastModifiedBy>callman</cp:lastModifiedBy>
  <cp:revision>48</cp:revision>
  <dcterms:created xsi:type="dcterms:W3CDTF">2014-12-09T18:02:26Z</dcterms:created>
  <dcterms:modified xsi:type="dcterms:W3CDTF">2015-12-03T20:05:37Z</dcterms:modified>
</cp:coreProperties>
</file>