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64" r:id="rId2"/>
    <p:sldId id="265" r:id="rId3"/>
    <p:sldId id="266" r:id="rId4"/>
    <p:sldId id="267" r:id="rId5"/>
    <p:sldId id="268" r:id="rId6"/>
    <p:sldId id="269" r:id="rId7"/>
    <p:sldId id="270" r:id="rId8"/>
    <p:sldId id="271" r:id="rId9"/>
    <p:sldId id="272" r:id="rId10"/>
    <p:sldId id="273" r:id="rId11"/>
    <p:sldId id="280" r:id="rId12"/>
    <p:sldId id="274" r:id="rId13"/>
    <p:sldId id="282" r:id="rId14"/>
    <p:sldId id="275" r:id="rId15"/>
    <p:sldId id="276" r:id="rId16"/>
    <p:sldId id="281" r:id="rId17"/>
    <p:sldId id="277" r:id="rId18"/>
    <p:sldId id="279" r:id="rId19"/>
    <p:sldId id="278" r:id="rId20"/>
  </p:sldIdLst>
  <p:sldSz cx="9144000" cy="6858000" type="screen4x3"/>
  <p:notesSz cx="68580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027"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804"/>
          </a:xfrm>
          <a:prstGeom prst="rect">
            <a:avLst/>
          </a:prstGeom>
        </p:spPr>
        <p:txBody>
          <a:bodyPr vert="horz" lIns="91956" tIns="45979" rIns="91956" bIns="45979"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1804"/>
          </a:xfrm>
          <a:prstGeom prst="rect">
            <a:avLst/>
          </a:prstGeom>
        </p:spPr>
        <p:txBody>
          <a:bodyPr vert="horz" lIns="91956" tIns="45979" rIns="91956" bIns="45979" rtlCol="0"/>
          <a:lstStyle>
            <a:lvl1pPr algn="r">
              <a:defRPr sz="1200"/>
            </a:lvl1pPr>
          </a:lstStyle>
          <a:p>
            <a:fld id="{C80A391F-2E06-4966-942C-5D27DD6D4C01}" type="datetimeFigureOut">
              <a:rPr lang="en-US" smtClean="0"/>
              <a:pPr/>
              <a:t>12/17/2015</a:t>
            </a:fld>
            <a:endParaRPr lang="en-US"/>
          </a:p>
        </p:txBody>
      </p:sp>
      <p:sp>
        <p:nvSpPr>
          <p:cNvPr id="4" name="Footer Placeholder 3"/>
          <p:cNvSpPr>
            <a:spLocks noGrp="1"/>
          </p:cNvSpPr>
          <p:nvPr>
            <p:ph type="ftr" sz="quarter" idx="2"/>
          </p:nvPr>
        </p:nvSpPr>
        <p:spPr>
          <a:xfrm>
            <a:off x="0" y="8772669"/>
            <a:ext cx="2971800" cy="461804"/>
          </a:xfrm>
          <a:prstGeom prst="rect">
            <a:avLst/>
          </a:prstGeom>
        </p:spPr>
        <p:txBody>
          <a:bodyPr vert="horz" lIns="91956" tIns="45979" rIns="91956" bIns="45979"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2669"/>
            <a:ext cx="2971800" cy="461804"/>
          </a:xfrm>
          <a:prstGeom prst="rect">
            <a:avLst/>
          </a:prstGeom>
        </p:spPr>
        <p:txBody>
          <a:bodyPr vert="horz" lIns="91956" tIns="45979" rIns="91956" bIns="45979" rtlCol="0" anchor="b"/>
          <a:lstStyle>
            <a:lvl1pPr algn="r">
              <a:defRPr sz="1200"/>
            </a:lvl1pPr>
          </a:lstStyle>
          <a:p>
            <a:fld id="{F4E29624-3F80-4EA9-857D-2E6A78DB49B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804"/>
          </a:xfrm>
          <a:prstGeom prst="rect">
            <a:avLst/>
          </a:prstGeom>
        </p:spPr>
        <p:txBody>
          <a:bodyPr vert="horz" lIns="91956" tIns="45979" rIns="91956" bIns="45979" rtlCol="0"/>
          <a:lstStyle>
            <a:lvl1pPr algn="l">
              <a:defRPr sz="1200"/>
            </a:lvl1pPr>
          </a:lstStyle>
          <a:p>
            <a:endParaRPr lang="en-US"/>
          </a:p>
        </p:txBody>
      </p:sp>
      <p:sp>
        <p:nvSpPr>
          <p:cNvPr id="3" name="Date Placeholder 2"/>
          <p:cNvSpPr>
            <a:spLocks noGrp="1"/>
          </p:cNvSpPr>
          <p:nvPr>
            <p:ph type="dt" idx="1"/>
          </p:nvPr>
        </p:nvSpPr>
        <p:spPr>
          <a:xfrm>
            <a:off x="3884613" y="0"/>
            <a:ext cx="2971800" cy="461804"/>
          </a:xfrm>
          <a:prstGeom prst="rect">
            <a:avLst/>
          </a:prstGeom>
        </p:spPr>
        <p:txBody>
          <a:bodyPr vert="horz" lIns="91956" tIns="45979" rIns="91956" bIns="45979" rtlCol="0"/>
          <a:lstStyle>
            <a:lvl1pPr algn="r">
              <a:defRPr sz="1200"/>
            </a:lvl1pPr>
          </a:lstStyle>
          <a:p>
            <a:fld id="{D8A967AF-C70B-45F8-8428-AC61DE50B4AB}" type="datetimeFigureOut">
              <a:rPr lang="en-US" smtClean="0"/>
              <a:pPr/>
              <a:t>12/17/2015</a:t>
            </a:fld>
            <a:endParaRPr lang="en-US"/>
          </a:p>
        </p:txBody>
      </p:sp>
      <p:sp>
        <p:nvSpPr>
          <p:cNvPr id="4" name="Slide Image Placeholder 3"/>
          <p:cNvSpPr>
            <a:spLocks noGrp="1" noRot="1" noChangeAspect="1"/>
          </p:cNvSpPr>
          <p:nvPr>
            <p:ph type="sldImg" idx="2"/>
          </p:nvPr>
        </p:nvSpPr>
        <p:spPr>
          <a:xfrm>
            <a:off x="1120775" y="692150"/>
            <a:ext cx="4616450" cy="3463925"/>
          </a:xfrm>
          <a:prstGeom prst="rect">
            <a:avLst/>
          </a:prstGeom>
          <a:noFill/>
          <a:ln w="12700">
            <a:solidFill>
              <a:prstClr val="black"/>
            </a:solidFill>
          </a:ln>
        </p:spPr>
        <p:txBody>
          <a:bodyPr vert="horz" lIns="91956" tIns="45979" rIns="91956" bIns="45979" rtlCol="0" anchor="ctr"/>
          <a:lstStyle/>
          <a:p>
            <a:endParaRPr lang="en-US"/>
          </a:p>
        </p:txBody>
      </p:sp>
      <p:sp>
        <p:nvSpPr>
          <p:cNvPr id="5" name="Notes Placeholder 4"/>
          <p:cNvSpPr>
            <a:spLocks noGrp="1"/>
          </p:cNvSpPr>
          <p:nvPr>
            <p:ph type="body" sz="quarter" idx="3"/>
          </p:nvPr>
        </p:nvSpPr>
        <p:spPr>
          <a:xfrm>
            <a:off x="685800" y="4387136"/>
            <a:ext cx="5486400" cy="4156234"/>
          </a:xfrm>
          <a:prstGeom prst="rect">
            <a:avLst/>
          </a:prstGeom>
        </p:spPr>
        <p:txBody>
          <a:bodyPr vert="horz" lIns="91956" tIns="45979" rIns="91956" bIns="459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2971800" cy="461804"/>
          </a:xfrm>
          <a:prstGeom prst="rect">
            <a:avLst/>
          </a:prstGeom>
        </p:spPr>
        <p:txBody>
          <a:bodyPr vert="horz" lIns="91956" tIns="45979" rIns="91956" bIns="4597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2669"/>
            <a:ext cx="2971800" cy="461804"/>
          </a:xfrm>
          <a:prstGeom prst="rect">
            <a:avLst/>
          </a:prstGeom>
        </p:spPr>
        <p:txBody>
          <a:bodyPr vert="horz" lIns="91956" tIns="45979" rIns="91956" bIns="45979" rtlCol="0" anchor="b"/>
          <a:lstStyle>
            <a:lvl1pPr algn="r">
              <a:defRPr sz="1200"/>
            </a:lvl1pPr>
          </a:lstStyle>
          <a:p>
            <a:fld id="{C46D5B6E-A52C-403D-8567-509B25747D4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6D5B6E-A52C-403D-8567-509B25747D4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6D5B6E-A52C-403D-8567-509B25747D4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6D5B6E-A52C-403D-8567-509B25747D4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6D5B6E-A52C-403D-8567-509B25747D4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6D5B6E-A52C-403D-8567-509B25747D4A}"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4DC15A-792B-44E1-BEF1-985EB1C73088}" type="datetimeFigureOut">
              <a:rPr lang="en-US" smtClean="0"/>
              <a:pPr/>
              <a:t>12/17/2015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6901F-AB1C-4142-AA10-C93DDABBEFA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4DC15A-792B-44E1-BEF1-985EB1C73088}" type="datetimeFigureOut">
              <a:rPr lang="en-US" smtClean="0"/>
              <a:pPr/>
              <a:t>12/17/2015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6901F-AB1C-4142-AA10-C93DDABBEFA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4DC15A-792B-44E1-BEF1-985EB1C73088}" type="datetimeFigureOut">
              <a:rPr lang="en-US" smtClean="0"/>
              <a:pPr/>
              <a:t>12/17/2015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6901F-AB1C-4142-AA10-C93DDABBEFA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4DC15A-792B-44E1-BEF1-985EB1C73088}" type="datetimeFigureOut">
              <a:rPr lang="en-US" smtClean="0"/>
              <a:pPr/>
              <a:t>12/17/2015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6901F-AB1C-4142-AA10-C93DDABBEFA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4DC15A-792B-44E1-BEF1-985EB1C73088}" type="datetimeFigureOut">
              <a:rPr lang="en-US" smtClean="0"/>
              <a:pPr/>
              <a:t>12/17/2015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6901F-AB1C-4142-AA10-C93DDABBEFA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4DC15A-792B-44E1-BEF1-985EB1C73088}" type="datetimeFigureOut">
              <a:rPr lang="en-US" smtClean="0"/>
              <a:pPr/>
              <a:t>12/17/2015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6901F-AB1C-4142-AA10-C93DDABBEFA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4DC15A-792B-44E1-BEF1-985EB1C73088}" type="datetimeFigureOut">
              <a:rPr lang="en-US" smtClean="0"/>
              <a:pPr/>
              <a:t>12/17/2015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66901F-AB1C-4142-AA10-C93DDABBEFA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4DC15A-792B-44E1-BEF1-985EB1C73088}" type="datetimeFigureOut">
              <a:rPr lang="en-US" smtClean="0"/>
              <a:pPr/>
              <a:t>12/17/2015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66901F-AB1C-4142-AA10-C93DDABBEFA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4DC15A-792B-44E1-BEF1-985EB1C73088}" type="datetimeFigureOut">
              <a:rPr lang="en-US" smtClean="0"/>
              <a:pPr/>
              <a:t>12/17/2015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66901F-AB1C-4142-AA10-C93DDABBEFA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4DC15A-792B-44E1-BEF1-985EB1C73088}" type="datetimeFigureOut">
              <a:rPr lang="en-US" smtClean="0"/>
              <a:pPr/>
              <a:t>12/17/2015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6901F-AB1C-4142-AA10-C93DDABBEFA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4DC15A-792B-44E1-BEF1-985EB1C73088}" type="datetimeFigureOut">
              <a:rPr lang="en-US" smtClean="0"/>
              <a:pPr/>
              <a:t>12/17/2015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6901F-AB1C-4142-AA10-C93DDABBEFA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4DC15A-792B-44E1-BEF1-985EB1C73088}" type="datetimeFigureOut">
              <a:rPr lang="en-US" smtClean="0"/>
              <a:pPr/>
              <a:t>12/17/2015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66901F-AB1C-4142-AA10-C93DDABBEFA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Diffusion.m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embraneStructure.m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08-11-Osmosis.mov"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t>Chapter 5: Cell Structure and Function</a:t>
            </a:r>
            <a:r>
              <a:rPr lang="en-US" dirty="0" smtClean="0"/>
              <a:t/>
            </a:r>
            <a:br>
              <a:rPr lang="en-US" dirty="0" smtClean="0"/>
            </a:br>
            <a:r>
              <a:rPr lang="en-US" b="1" dirty="0" smtClean="0"/>
              <a:t>5-4: Movement of Materials Through the Cell Membrane</a:t>
            </a:r>
            <a:endParaRPr lang="en-US" dirty="0"/>
          </a:p>
        </p:txBody>
      </p:sp>
      <p:sp>
        <p:nvSpPr>
          <p:cNvPr id="3" name="Content Placeholder 2"/>
          <p:cNvSpPr>
            <a:spLocks noGrp="1"/>
          </p:cNvSpPr>
          <p:nvPr>
            <p:ph idx="1"/>
          </p:nvPr>
        </p:nvSpPr>
        <p:spPr>
          <a:xfrm>
            <a:off x="228600" y="2057400"/>
            <a:ext cx="8686800" cy="4800600"/>
          </a:xfrm>
        </p:spPr>
        <p:txBody>
          <a:bodyPr>
            <a:normAutofit/>
          </a:bodyPr>
          <a:lstStyle/>
          <a:p>
            <a:r>
              <a:rPr lang="en-US" dirty="0" smtClean="0"/>
              <a:t>Molecules are constantly </a:t>
            </a:r>
            <a:r>
              <a:rPr lang="en-US" b="1" u="sng" dirty="0" smtClean="0"/>
              <a:t>moving</a:t>
            </a:r>
            <a:r>
              <a:rPr lang="en-US" dirty="0" smtClean="0"/>
              <a:t>, colliding with one another and tend to </a:t>
            </a:r>
            <a:r>
              <a:rPr lang="en-US" b="1" u="sng" dirty="0" smtClean="0"/>
              <a:t>spread out</a:t>
            </a:r>
            <a:r>
              <a:rPr lang="en-US" dirty="0" smtClean="0"/>
              <a:t> through space.  </a:t>
            </a:r>
          </a:p>
          <a:p>
            <a:r>
              <a:rPr lang="en-US" b="1" dirty="0" smtClean="0"/>
              <a:t>DIFFUSION</a:t>
            </a:r>
            <a:r>
              <a:rPr lang="en-US" dirty="0" smtClean="0"/>
              <a:t>: A </a:t>
            </a:r>
            <a:r>
              <a:rPr lang="en-US" b="1" dirty="0" smtClean="0">
                <a:solidFill>
                  <a:srgbClr val="FF0000"/>
                </a:solidFill>
              </a:rPr>
              <a:t>passive process</a:t>
            </a:r>
            <a:r>
              <a:rPr lang="en-US" b="1" dirty="0" smtClean="0"/>
              <a:t> </a:t>
            </a:r>
            <a:r>
              <a:rPr lang="en-US" dirty="0" smtClean="0"/>
              <a:t>(does </a:t>
            </a:r>
            <a:r>
              <a:rPr lang="en-US" b="1" dirty="0" smtClean="0"/>
              <a:t>not </a:t>
            </a:r>
            <a:r>
              <a:rPr lang="en-US" dirty="0" smtClean="0"/>
              <a:t>require energy) by which molecules of a substance move from an area of</a:t>
            </a:r>
            <a:r>
              <a:rPr lang="en-US" b="1" dirty="0" smtClean="0"/>
              <a:t> </a:t>
            </a:r>
            <a:r>
              <a:rPr lang="en-US" b="1" dirty="0" smtClean="0">
                <a:solidFill>
                  <a:srgbClr val="FF0000"/>
                </a:solidFill>
              </a:rPr>
              <a:t>higher concentration</a:t>
            </a:r>
            <a:r>
              <a:rPr lang="en-US" b="1" dirty="0" smtClean="0"/>
              <a:t> </a:t>
            </a:r>
            <a:r>
              <a:rPr lang="en-US" dirty="0" smtClean="0"/>
              <a:t>to an area of </a:t>
            </a:r>
            <a:r>
              <a:rPr lang="en-US" b="1" dirty="0" smtClean="0">
                <a:solidFill>
                  <a:srgbClr val="FF0000"/>
                </a:solidFill>
              </a:rPr>
              <a:t>lower concentration</a:t>
            </a:r>
            <a:r>
              <a:rPr lang="en-US" b="1" dirty="0" smtClean="0"/>
              <a:t>.</a:t>
            </a:r>
            <a:endParaRPr lang="en-US" dirty="0"/>
          </a:p>
          <a:p>
            <a:r>
              <a:rPr lang="en-US" dirty="0" smtClean="0">
                <a:hlinkClick r:id="rId3" action="ppaction://hlinkfile"/>
              </a:rPr>
              <a:t>Diffusion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dirty="0" smtClean="0"/>
              <a:t>Osmotic pressure might cause some problems for organisms.  They can deal with this by:</a:t>
            </a:r>
          </a:p>
          <a:p>
            <a:r>
              <a:rPr lang="en-US" b="1" dirty="0" smtClean="0"/>
              <a:t>Cells do not come in contact with fresh water</a:t>
            </a:r>
            <a:endParaRPr lang="en-US" dirty="0" smtClean="0"/>
          </a:p>
          <a:p>
            <a:r>
              <a:rPr lang="en-US" b="1" dirty="0" smtClean="0"/>
              <a:t>Cell walls prevent bursting</a:t>
            </a:r>
            <a:endParaRPr lang="en-US" dirty="0" smtClean="0"/>
          </a:p>
          <a:p>
            <a:r>
              <a:rPr lang="en-US" b="1" dirty="0" smtClean="0"/>
              <a:t>Water is pumped out of the cell</a:t>
            </a:r>
          </a:p>
          <a:p>
            <a:pPr>
              <a:buNone/>
            </a:pPr>
            <a:endParaRPr lang="en-US" dirty="0" smtClean="0"/>
          </a:p>
          <a:p>
            <a:r>
              <a:rPr lang="en-US" b="1" dirty="0" smtClean="0"/>
              <a:t>facilitated diffusion</a:t>
            </a:r>
            <a:r>
              <a:rPr lang="en-US" dirty="0" smtClean="0"/>
              <a:t> - Material is moved </a:t>
            </a:r>
            <a:r>
              <a:rPr lang="en-US" b="1" dirty="0" smtClean="0"/>
              <a:t>down </a:t>
            </a:r>
            <a:r>
              <a:rPr lang="en-US" dirty="0" smtClean="0"/>
              <a:t>its concentration gradient across the cell membrane by a </a:t>
            </a:r>
            <a:r>
              <a:rPr lang="en-US" b="1" dirty="0" smtClean="0"/>
              <a:t>carrier protein</a:t>
            </a:r>
            <a:r>
              <a:rPr lang="en-US" dirty="0" smtClean="0"/>
              <a:t>.  (</a:t>
            </a:r>
            <a:r>
              <a:rPr lang="en-US" b="1" dirty="0" smtClean="0"/>
              <a:t>Ex. </a:t>
            </a:r>
            <a:r>
              <a:rPr lang="en-US" b="1" dirty="0" err="1" smtClean="0"/>
              <a:t>Aquaporins</a:t>
            </a:r>
            <a:r>
              <a:rPr lang="en-US" dirty="0" smtClean="0"/>
              <a:t>)  This is a passive process (does not require energy).</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ImageLibrary1-17\08-MembraneStructureAndFunction\08-16-Transport-L.gif"/>
          <p:cNvPicPr>
            <a:picLocks noChangeAspect="1" noChangeArrowheads="1"/>
          </p:cNvPicPr>
          <p:nvPr/>
        </p:nvPicPr>
        <p:blipFill>
          <a:blip r:embed="rId2" cstate="print"/>
          <a:srcRect/>
          <a:stretch>
            <a:fillRect/>
          </a:stretch>
        </p:blipFill>
        <p:spPr bwMode="auto">
          <a:xfrm>
            <a:off x="762000" y="704850"/>
            <a:ext cx="7620000" cy="54483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sz="3600" b="1" dirty="0" smtClean="0"/>
              <a:t>ACTIVE TRANSPORT</a:t>
            </a:r>
            <a:r>
              <a:rPr lang="en-US" sz="3600" dirty="0" smtClean="0"/>
              <a:t> </a:t>
            </a:r>
            <a:r>
              <a:rPr lang="en-US" sz="3600" dirty="0" err="1" smtClean="0"/>
              <a:t>vs</a:t>
            </a:r>
            <a:r>
              <a:rPr lang="en-US" sz="3600" dirty="0" smtClean="0"/>
              <a:t> </a:t>
            </a:r>
            <a:r>
              <a:rPr lang="en-US" sz="3600" b="1" dirty="0" smtClean="0"/>
              <a:t>PASSIVE TRANSPORT</a:t>
            </a:r>
            <a:endParaRPr lang="en-US" sz="3600" dirty="0"/>
          </a:p>
        </p:txBody>
      </p:sp>
      <p:sp>
        <p:nvSpPr>
          <p:cNvPr id="3" name="Content Placeholder 2"/>
          <p:cNvSpPr>
            <a:spLocks noGrp="1"/>
          </p:cNvSpPr>
          <p:nvPr>
            <p:ph idx="1"/>
          </p:nvPr>
        </p:nvSpPr>
        <p:spPr/>
        <p:txBody>
          <a:bodyPr/>
          <a:lstStyle/>
          <a:p>
            <a:r>
              <a:rPr lang="en-US" b="1" dirty="0" smtClean="0"/>
              <a:t>Passive transport </a:t>
            </a:r>
            <a:r>
              <a:rPr lang="en-US" dirty="0" smtClean="0"/>
              <a:t>(osmosis, diffusion &amp; facilitated diffusion) move </a:t>
            </a:r>
            <a:r>
              <a:rPr lang="en-US" b="1" dirty="0" smtClean="0"/>
              <a:t>down </a:t>
            </a:r>
            <a:r>
              <a:rPr lang="en-US" dirty="0" smtClean="0"/>
              <a:t>their concentration gradients and</a:t>
            </a:r>
            <a:r>
              <a:rPr lang="en-US" b="1" dirty="0" smtClean="0"/>
              <a:t> do not require energy.</a:t>
            </a:r>
            <a:endParaRPr lang="en-US" dirty="0" smtClean="0"/>
          </a:p>
          <a:p>
            <a:r>
              <a:rPr lang="en-US" b="1" dirty="0" smtClean="0"/>
              <a:t>Active transport </a:t>
            </a:r>
            <a:r>
              <a:rPr lang="en-US" dirty="0" smtClean="0"/>
              <a:t>works against concentration gradients and</a:t>
            </a:r>
            <a:r>
              <a:rPr lang="en-US" b="1" dirty="0" smtClean="0"/>
              <a:t> requires energy.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Active Transport</a:t>
            </a:r>
            <a:endParaRPr lang="en-US" dirty="0"/>
          </a:p>
        </p:txBody>
      </p:sp>
      <p:sp>
        <p:nvSpPr>
          <p:cNvPr id="3" name="Content Placeholder 2"/>
          <p:cNvSpPr>
            <a:spLocks noGrp="1"/>
          </p:cNvSpPr>
          <p:nvPr>
            <p:ph idx="1"/>
          </p:nvPr>
        </p:nvSpPr>
        <p:spPr>
          <a:xfrm>
            <a:off x="381000" y="1447800"/>
            <a:ext cx="8229600" cy="4525963"/>
          </a:xfrm>
        </p:spPr>
        <p:txBody>
          <a:bodyPr/>
          <a:lstStyle/>
          <a:p>
            <a:r>
              <a:rPr lang="en-US" dirty="0" smtClean="0"/>
              <a:t>In our cells, </a:t>
            </a:r>
            <a:r>
              <a:rPr lang="en-US" b="1" u="sng" dirty="0" smtClean="0"/>
              <a:t>pumps</a:t>
            </a:r>
            <a:r>
              <a:rPr lang="en-US" dirty="0" smtClean="0"/>
              <a:t> are often used to create an area of high concentration of an ion.  This </a:t>
            </a:r>
            <a:r>
              <a:rPr lang="en-US" b="1" u="sng" dirty="0" smtClean="0"/>
              <a:t>requires energy </a:t>
            </a:r>
            <a:r>
              <a:rPr lang="en-US" dirty="0" smtClean="0"/>
              <a:t>and is an </a:t>
            </a:r>
            <a:r>
              <a:rPr lang="en-US" b="1" u="sng" dirty="0" smtClean="0"/>
              <a:t>active process</a:t>
            </a:r>
            <a:r>
              <a:rPr lang="en-US" dirty="0" smtClean="0"/>
              <a:t>.</a:t>
            </a:r>
            <a:endParaRPr lang="en-US" dirty="0"/>
          </a:p>
        </p:txBody>
      </p:sp>
      <p:pic>
        <p:nvPicPr>
          <p:cNvPr id="1026" name="Picture 2" descr="http://avonapbio.pbworks.com/f/electrogenic.jpg"/>
          <p:cNvPicPr>
            <a:picLocks noChangeAspect="1" noChangeArrowheads="1"/>
          </p:cNvPicPr>
          <p:nvPr/>
        </p:nvPicPr>
        <p:blipFill>
          <a:blip r:embed="rId2" cstate="print"/>
          <a:srcRect/>
          <a:stretch>
            <a:fillRect/>
          </a:stretch>
        </p:blipFill>
        <p:spPr bwMode="auto">
          <a:xfrm>
            <a:off x="1676400" y="3048000"/>
            <a:ext cx="5372100" cy="3810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cstate="print"/>
          <a:srcRect/>
          <a:stretch>
            <a:fillRect/>
          </a:stretch>
        </p:blipFill>
        <p:spPr bwMode="auto">
          <a:xfrm>
            <a:off x="1676400" y="457200"/>
            <a:ext cx="5468536" cy="3149600"/>
          </a:xfrm>
          <a:prstGeom prst="rect">
            <a:avLst/>
          </a:prstGeom>
          <a:noFill/>
          <a:ln w="9525">
            <a:noFill/>
            <a:miter lim="800000"/>
            <a:headEnd/>
            <a:tailEnd/>
          </a:ln>
        </p:spPr>
      </p:pic>
      <p:sp>
        <p:nvSpPr>
          <p:cNvPr id="6" name="Content Placeholder 5"/>
          <p:cNvSpPr>
            <a:spLocks noGrp="1"/>
          </p:cNvSpPr>
          <p:nvPr>
            <p:ph idx="1"/>
          </p:nvPr>
        </p:nvSpPr>
        <p:spPr>
          <a:xfrm>
            <a:off x="304800" y="3962400"/>
            <a:ext cx="8153400" cy="2362200"/>
          </a:xfrm>
        </p:spPr>
        <p:txBody>
          <a:bodyPr/>
          <a:lstStyle/>
          <a:p>
            <a:r>
              <a:rPr lang="en-US" b="1" dirty="0" err="1" smtClean="0"/>
              <a:t>Pinocytosis</a:t>
            </a:r>
            <a:r>
              <a:rPr lang="en-US" dirty="0" smtClean="0"/>
              <a:t> is a type of </a:t>
            </a:r>
            <a:r>
              <a:rPr lang="en-US" b="1" dirty="0" err="1" smtClean="0"/>
              <a:t>endocytosis</a:t>
            </a:r>
            <a:r>
              <a:rPr lang="en-US" dirty="0" smtClean="0"/>
              <a:t> (</a:t>
            </a:r>
            <a:r>
              <a:rPr lang="en-US" b="1" dirty="0" smtClean="0">
                <a:solidFill>
                  <a:srgbClr val="FF0000"/>
                </a:solidFill>
              </a:rPr>
              <a:t>into the cell</a:t>
            </a:r>
            <a:r>
              <a:rPr lang="en-US" dirty="0" smtClean="0"/>
              <a:t>) whereby liquids/droplets and small particles are taken into the cell (active process)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srcRect/>
          <a:stretch>
            <a:fillRect/>
          </a:stretch>
        </p:blipFill>
        <p:spPr bwMode="auto">
          <a:xfrm>
            <a:off x="2057400" y="381000"/>
            <a:ext cx="4892490" cy="2808937"/>
          </a:xfrm>
          <a:prstGeom prst="rect">
            <a:avLst/>
          </a:prstGeom>
          <a:noFill/>
          <a:ln w="9525">
            <a:noFill/>
            <a:miter lim="800000"/>
            <a:headEnd/>
            <a:tailEnd/>
          </a:ln>
        </p:spPr>
      </p:pic>
      <p:sp>
        <p:nvSpPr>
          <p:cNvPr id="6" name="TextBox 5"/>
          <p:cNvSpPr txBox="1"/>
          <p:nvPr/>
        </p:nvSpPr>
        <p:spPr>
          <a:xfrm>
            <a:off x="228600" y="3733800"/>
            <a:ext cx="8458200" cy="1569660"/>
          </a:xfrm>
          <a:prstGeom prst="rect">
            <a:avLst/>
          </a:prstGeom>
          <a:noFill/>
        </p:spPr>
        <p:txBody>
          <a:bodyPr wrap="square" rtlCol="0">
            <a:spAutoFit/>
          </a:bodyPr>
          <a:lstStyle/>
          <a:p>
            <a:r>
              <a:rPr lang="en-US" sz="3200" b="1" dirty="0" err="1" smtClean="0"/>
              <a:t>Phagocytosis</a:t>
            </a:r>
            <a:r>
              <a:rPr lang="en-US" sz="3200" dirty="0" smtClean="0"/>
              <a:t> is a type of </a:t>
            </a:r>
            <a:r>
              <a:rPr lang="en-US" sz="3200" b="1" dirty="0" err="1" smtClean="0"/>
              <a:t>endocytosis</a:t>
            </a:r>
            <a:r>
              <a:rPr lang="en-US" sz="3200" dirty="0" smtClean="0"/>
              <a:t> (</a:t>
            </a:r>
            <a:r>
              <a:rPr lang="en-US" sz="3200" b="1" dirty="0" smtClean="0">
                <a:solidFill>
                  <a:srgbClr val="FF0000"/>
                </a:solidFill>
              </a:rPr>
              <a:t>into the cell</a:t>
            </a:r>
            <a:r>
              <a:rPr lang="en-US" sz="3200" dirty="0" smtClean="0"/>
              <a:t>) the cell </a:t>
            </a:r>
            <a:r>
              <a:rPr lang="en-US" sz="3200" b="1" dirty="0" smtClean="0"/>
              <a:t>engulfs large solids </a:t>
            </a:r>
            <a:r>
              <a:rPr lang="en-US" sz="3200" dirty="0" smtClean="0"/>
              <a:t>and takes them into the cell (active process)</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133600" y="762000"/>
            <a:ext cx="4800600" cy="5562600"/>
            <a:chOff x="2133600" y="762000"/>
            <a:chExt cx="4800600" cy="5562600"/>
          </a:xfrm>
        </p:grpSpPr>
        <p:pic>
          <p:nvPicPr>
            <p:cNvPr id="3" name="Picture 3"/>
            <p:cNvPicPr>
              <a:picLocks noChangeAspect="1" noChangeArrowheads="1"/>
            </p:cNvPicPr>
            <p:nvPr/>
          </p:nvPicPr>
          <p:blipFill>
            <a:blip r:embed="rId2" cstate="print"/>
            <a:srcRect/>
            <a:stretch>
              <a:fillRect/>
            </a:stretch>
          </p:blipFill>
          <p:spPr bwMode="auto">
            <a:xfrm>
              <a:off x="2133600" y="3581400"/>
              <a:ext cx="4800600" cy="2743200"/>
            </a:xfrm>
            <a:prstGeom prst="rect">
              <a:avLst/>
            </a:prstGeom>
            <a:noFill/>
            <a:ln w="9525">
              <a:noFill/>
              <a:miter lim="800000"/>
              <a:headEnd/>
              <a:tailEnd/>
            </a:ln>
          </p:spPr>
        </p:pic>
        <p:pic>
          <p:nvPicPr>
            <p:cNvPr id="4" name="Picture 2"/>
            <p:cNvPicPr>
              <a:picLocks noChangeAspect="1" noChangeArrowheads="1"/>
            </p:cNvPicPr>
            <p:nvPr/>
          </p:nvPicPr>
          <p:blipFill>
            <a:blip r:embed="rId3" cstate="print"/>
            <a:srcRect/>
            <a:stretch>
              <a:fillRect/>
            </a:stretch>
          </p:blipFill>
          <p:spPr bwMode="auto">
            <a:xfrm>
              <a:off x="2133600" y="762000"/>
              <a:ext cx="4800600" cy="2808937"/>
            </a:xfrm>
            <a:prstGeom prst="rect">
              <a:avLst/>
            </a:prstGeom>
            <a:noFill/>
            <a:ln w="9525">
              <a:noFill/>
              <a:miter lim="800000"/>
              <a:headEnd/>
              <a:tailEnd/>
            </a:ln>
          </p:spPr>
        </p:pic>
      </p:grpSp>
      <p:sp>
        <p:nvSpPr>
          <p:cNvPr id="5" name="TextBox 4"/>
          <p:cNvSpPr txBox="1"/>
          <p:nvPr/>
        </p:nvSpPr>
        <p:spPr>
          <a:xfrm>
            <a:off x="2667000" y="152400"/>
            <a:ext cx="4156266" cy="646331"/>
          </a:xfrm>
          <a:prstGeom prst="rect">
            <a:avLst/>
          </a:prstGeom>
          <a:noFill/>
        </p:spPr>
        <p:txBody>
          <a:bodyPr wrap="none" rtlCol="0">
            <a:spAutoFit/>
          </a:bodyPr>
          <a:lstStyle/>
          <a:p>
            <a:r>
              <a:rPr lang="en-US" sz="3600" b="1" dirty="0" smtClean="0"/>
              <a:t>Types of </a:t>
            </a:r>
            <a:r>
              <a:rPr lang="en-US" sz="3600" b="1" dirty="0" err="1" smtClean="0"/>
              <a:t>Endocytosis</a:t>
            </a:r>
            <a:endParaRPr lang="en-US" sz="36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0" y="2362200"/>
            <a:ext cx="5105400" cy="2554545"/>
          </a:xfrm>
          <a:prstGeom prst="rect">
            <a:avLst/>
          </a:prstGeom>
          <a:noFill/>
        </p:spPr>
        <p:txBody>
          <a:bodyPr wrap="square" rtlCol="0">
            <a:spAutoFit/>
          </a:bodyPr>
          <a:lstStyle/>
          <a:p>
            <a:r>
              <a:rPr lang="en-US" sz="3200" b="1" dirty="0" err="1" smtClean="0"/>
              <a:t>Exocytosis</a:t>
            </a:r>
            <a:r>
              <a:rPr lang="en-US" sz="3200" dirty="0" smtClean="0"/>
              <a:t> – large amounts of materials are transported out of the cell by vesicles which </a:t>
            </a:r>
            <a:r>
              <a:rPr lang="en-US" sz="3200" b="1" dirty="0" smtClean="0"/>
              <a:t>fuse</a:t>
            </a:r>
            <a:r>
              <a:rPr lang="en-US" sz="3200" dirty="0" smtClean="0"/>
              <a:t> with the cell membrane (active process)</a:t>
            </a:r>
            <a:endParaRPr lang="en-US" sz="3200" dirty="0"/>
          </a:p>
        </p:txBody>
      </p:sp>
      <p:pic>
        <p:nvPicPr>
          <p:cNvPr id="3074" name="Picture 2" descr="http://iws.collin.edu/biopage/faculty/mcculloch/1406/outlines/chapter%208/Ra69.JPG"/>
          <p:cNvPicPr>
            <a:picLocks noGrp="1" noChangeAspect="1" noChangeArrowheads="1"/>
          </p:cNvPicPr>
          <p:nvPr>
            <p:ph idx="1"/>
          </p:nvPr>
        </p:nvPicPr>
        <p:blipFill>
          <a:blip r:embed="rId2" cstate="print"/>
          <a:srcRect/>
          <a:stretch>
            <a:fillRect/>
          </a:stretch>
        </p:blipFill>
        <p:spPr bwMode="auto">
          <a:xfrm>
            <a:off x="228600" y="1219200"/>
            <a:ext cx="3508375" cy="449579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000" dirty="0" smtClean="0"/>
              <a:t>The </a:t>
            </a:r>
            <a:r>
              <a:rPr lang="en-US" sz="2000" i="1" dirty="0" smtClean="0"/>
              <a:t>cell membrane </a:t>
            </a:r>
            <a:r>
              <a:rPr lang="en-US" sz="2000" dirty="0" smtClean="0"/>
              <a:t>is permeable to H</a:t>
            </a:r>
            <a:r>
              <a:rPr lang="en-US" sz="2000" baseline="-25000" dirty="0" smtClean="0"/>
              <a:t>2</a:t>
            </a:r>
            <a:r>
              <a:rPr lang="en-US" sz="2000" dirty="0" smtClean="0"/>
              <a:t>O, fructose and glucose but impermeable to sucrose.  The environment is initially </a:t>
            </a:r>
            <a:r>
              <a:rPr lang="en-US" sz="2000" dirty="0" smtClean="0">
                <a:solidFill>
                  <a:srgbClr val="FF0000"/>
                </a:solidFill>
              </a:rPr>
              <a:t>hypotonic</a:t>
            </a:r>
            <a:r>
              <a:rPr lang="en-US" sz="2000" dirty="0" smtClean="0"/>
              <a:t> compared to the cell.  Predict the net movement of H</a:t>
            </a:r>
            <a:r>
              <a:rPr lang="en-US" sz="2000" baseline="-25000" dirty="0" smtClean="0"/>
              <a:t>2</a:t>
            </a:r>
            <a:r>
              <a:rPr lang="en-US" sz="2000" dirty="0" smtClean="0"/>
              <a:t>O and all solutes.</a:t>
            </a:r>
            <a:endParaRPr lang="en-US" sz="2000"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990600" y="1676400"/>
            <a:ext cx="7149578"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normAutofit/>
          </a:bodyPr>
          <a:lstStyle/>
          <a:p>
            <a:pPr algn="l"/>
            <a:r>
              <a:rPr lang="en-US" sz="2000" dirty="0" smtClean="0"/>
              <a:t>The </a:t>
            </a:r>
            <a:r>
              <a:rPr lang="en-US" sz="2000" i="1" dirty="0" smtClean="0"/>
              <a:t>cell membrane </a:t>
            </a:r>
            <a:r>
              <a:rPr lang="en-US" sz="2000" dirty="0" smtClean="0"/>
              <a:t>is permeable to H</a:t>
            </a:r>
            <a:r>
              <a:rPr lang="en-US" sz="2000" baseline="-25000" dirty="0" smtClean="0"/>
              <a:t>2</a:t>
            </a:r>
            <a:r>
              <a:rPr lang="en-US" sz="2000" dirty="0" smtClean="0"/>
              <a:t>O, fructose and glucose but impermeable to sucrose.  The environment is initially </a:t>
            </a:r>
            <a:r>
              <a:rPr lang="en-US" sz="2000" dirty="0" smtClean="0">
                <a:solidFill>
                  <a:srgbClr val="FF0000"/>
                </a:solidFill>
              </a:rPr>
              <a:t>hypotonic</a:t>
            </a:r>
            <a:r>
              <a:rPr lang="en-US" sz="2000" dirty="0" smtClean="0"/>
              <a:t> compared to the cell.  Predict the net movement of H</a:t>
            </a:r>
            <a:r>
              <a:rPr lang="en-US" sz="2000" baseline="-25000" dirty="0" smtClean="0"/>
              <a:t>2</a:t>
            </a:r>
            <a:r>
              <a:rPr lang="en-US" sz="2000" dirty="0" smtClean="0"/>
              <a:t>O and all solutes.</a:t>
            </a:r>
            <a:endParaRPr lang="en-US" sz="2000" dirty="0"/>
          </a:p>
        </p:txBody>
      </p:sp>
      <p:pic>
        <p:nvPicPr>
          <p:cNvPr id="6" name="Picture 2"/>
          <p:cNvPicPr>
            <a:picLocks noChangeAspect="1" noChangeArrowheads="1"/>
          </p:cNvPicPr>
          <p:nvPr/>
        </p:nvPicPr>
        <p:blipFill>
          <a:blip r:embed="rId2" cstate="print"/>
          <a:srcRect/>
          <a:stretch>
            <a:fillRect/>
          </a:stretch>
        </p:blipFill>
        <p:spPr bwMode="auto">
          <a:xfrm>
            <a:off x="990600" y="1600200"/>
            <a:ext cx="7149578" cy="4525963"/>
          </a:xfrm>
          <a:prstGeom prst="rect">
            <a:avLst/>
          </a:prstGeom>
          <a:noFill/>
          <a:ln w="9525">
            <a:noFill/>
            <a:miter lim="800000"/>
            <a:headEnd/>
            <a:tailEnd/>
          </a:ln>
        </p:spPr>
      </p:pic>
      <p:cxnSp>
        <p:nvCxnSpPr>
          <p:cNvPr id="10" name="Straight Arrow Connector 9"/>
          <p:cNvCxnSpPr/>
          <p:nvPr/>
        </p:nvCxnSpPr>
        <p:spPr>
          <a:xfrm rot="10800000">
            <a:off x="5410200" y="4267200"/>
            <a:ext cx="8382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105400" y="3962400"/>
            <a:ext cx="11430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2743200" y="4495800"/>
            <a:ext cx="1295400" cy="6096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905000" y="4876800"/>
            <a:ext cx="774571" cy="523220"/>
          </a:xfrm>
          <a:prstGeom prst="rect">
            <a:avLst/>
          </a:prstGeom>
          <a:noFill/>
        </p:spPr>
        <p:txBody>
          <a:bodyPr wrap="none" rtlCol="0">
            <a:spAutoFit/>
          </a:bodyPr>
          <a:lstStyle/>
          <a:p>
            <a:r>
              <a:rPr lang="en-US" sz="2800" b="1" dirty="0" smtClean="0"/>
              <a:t>H</a:t>
            </a:r>
            <a:r>
              <a:rPr lang="en-US" sz="2800" b="1" baseline="-25000" dirty="0" smtClean="0"/>
              <a:t>2</a:t>
            </a:r>
            <a:r>
              <a:rPr lang="en-US" sz="2800" b="1" dirty="0" smtClean="0"/>
              <a:t>O</a:t>
            </a:r>
            <a:endParaRPr lang="en-US" sz="28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Picture 2" descr="E:\ImageLibrary1-17\08-MembraneStructureAndFunction\08-10-DiffusionMembrane-NL.gif"/>
          <p:cNvPicPr>
            <a:picLocks noGrp="1" noChangeAspect="1" noChangeArrowheads="1"/>
          </p:cNvPicPr>
          <p:nvPr>
            <p:ph idx="1"/>
          </p:nvPr>
        </p:nvPicPr>
        <p:blipFill>
          <a:blip r:embed="rId3" cstate="print"/>
          <a:srcRect/>
          <a:stretch>
            <a:fillRect/>
          </a:stretch>
        </p:blipFill>
        <p:spPr bwMode="auto">
          <a:xfrm>
            <a:off x="914400" y="609600"/>
            <a:ext cx="7532449" cy="5592763"/>
          </a:xfrm>
          <a:prstGeom prst="rect">
            <a:avLst/>
          </a:prstGeom>
          <a:noFill/>
        </p:spPr>
      </p:pic>
      <p:sp>
        <p:nvSpPr>
          <p:cNvPr id="4" name="TextBox 3"/>
          <p:cNvSpPr txBox="1"/>
          <p:nvPr/>
        </p:nvSpPr>
        <p:spPr>
          <a:xfrm>
            <a:off x="6781800" y="3124200"/>
            <a:ext cx="1256883" cy="369332"/>
          </a:xfrm>
          <a:prstGeom prst="rect">
            <a:avLst/>
          </a:prstGeom>
          <a:noFill/>
        </p:spPr>
        <p:txBody>
          <a:bodyPr wrap="none" rtlCol="0">
            <a:spAutoFit/>
          </a:bodyPr>
          <a:lstStyle/>
          <a:p>
            <a:r>
              <a:rPr lang="en-US" dirty="0" smtClean="0"/>
              <a:t>Equilibrium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Diffusion occurs until </a:t>
            </a:r>
            <a:r>
              <a:rPr lang="en-US" b="1" dirty="0" smtClean="0"/>
              <a:t>equilibrium </a:t>
            </a:r>
            <a:r>
              <a:rPr lang="en-US" dirty="0" smtClean="0"/>
              <a:t>is reached.  </a:t>
            </a:r>
          </a:p>
          <a:p>
            <a:r>
              <a:rPr lang="en-US" dirty="0" smtClean="0"/>
              <a:t>Equilibrium </a:t>
            </a:r>
            <a:r>
              <a:rPr lang="en-US" smtClean="0"/>
              <a:t>is when </a:t>
            </a:r>
            <a:r>
              <a:rPr lang="en-US" b="1" dirty="0" smtClean="0"/>
              <a:t>the rate of movement of molecules in one direction is equal to the rate of movement of molecules in the opposite direction.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ImageLibrary1-17\08-MembraneStructureAndFunction\08-06-PlasmaMembrane-NL.jpg">
            <a:hlinkClick r:id="rId3" action="ppaction://hlinkfile"/>
          </p:cNvPr>
          <p:cNvPicPr>
            <a:picLocks noChangeAspect="1" noChangeArrowheads="1"/>
          </p:cNvPicPr>
          <p:nvPr/>
        </p:nvPicPr>
        <p:blipFill>
          <a:blip r:embed="rId4" cstate="print"/>
          <a:srcRect/>
          <a:stretch>
            <a:fillRect/>
          </a:stretch>
        </p:blipFill>
        <p:spPr bwMode="auto">
          <a:xfrm>
            <a:off x="3276600" y="2734180"/>
            <a:ext cx="5867400" cy="4123819"/>
          </a:xfrm>
          <a:prstGeom prst="rect">
            <a:avLst/>
          </a:prstGeom>
          <a:noFill/>
        </p:spPr>
      </p:pic>
      <p:sp>
        <p:nvSpPr>
          <p:cNvPr id="3" name="Content Placeholder 2"/>
          <p:cNvSpPr>
            <a:spLocks noGrp="1"/>
          </p:cNvSpPr>
          <p:nvPr>
            <p:ph idx="1"/>
          </p:nvPr>
        </p:nvSpPr>
        <p:spPr>
          <a:xfrm>
            <a:off x="0" y="228600"/>
            <a:ext cx="9144000" cy="2514600"/>
          </a:xfrm>
        </p:spPr>
        <p:txBody>
          <a:bodyPr>
            <a:normAutofit lnSpcReduction="10000"/>
          </a:bodyPr>
          <a:lstStyle/>
          <a:p>
            <a:r>
              <a:rPr lang="en-US" dirty="0" smtClean="0"/>
              <a:t>Biological membranes (cell membranes) are said to be </a:t>
            </a:r>
            <a:r>
              <a:rPr lang="en-US" b="1" u="sng" dirty="0" smtClean="0"/>
              <a:t>selectively permeable</a:t>
            </a:r>
            <a:r>
              <a:rPr lang="en-US" dirty="0" smtClean="0"/>
              <a:t>. This means that </a:t>
            </a:r>
            <a:r>
              <a:rPr lang="en-US" b="1" dirty="0" smtClean="0">
                <a:solidFill>
                  <a:srgbClr val="FF0000"/>
                </a:solidFill>
              </a:rPr>
              <a:t>it allows some, but not all materials through.</a:t>
            </a:r>
            <a:endParaRPr lang="en-US" dirty="0" smtClean="0">
              <a:solidFill>
                <a:srgbClr val="FF0000"/>
              </a:solidFill>
            </a:endParaRPr>
          </a:p>
          <a:p>
            <a:r>
              <a:rPr lang="en-US" dirty="0" smtClean="0"/>
              <a:t>Because water is polar, it moves at a slow rate across the membrane. </a:t>
            </a:r>
          </a:p>
          <a:p>
            <a:endParaRPr lang="en-US" dirty="0"/>
          </a:p>
        </p:txBody>
      </p:sp>
      <p:sp>
        <p:nvSpPr>
          <p:cNvPr id="4" name="TextBox 3"/>
          <p:cNvSpPr txBox="1"/>
          <p:nvPr/>
        </p:nvSpPr>
        <p:spPr>
          <a:xfrm>
            <a:off x="304800" y="2590800"/>
            <a:ext cx="3200400" cy="1815882"/>
          </a:xfrm>
          <a:prstGeom prst="rect">
            <a:avLst/>
          </a:prstGeom>
          <a:noFill/>
        </p:spPr>
        <p:txBody>
          <a:bodyPr wrap="square" rtlCol="0">
            <a:spAutoFit/>
          </a:bodyPr>
          <a:lstStyle/>
          <a:p>
            <a:r>
              <a:rPr lang="en-US" sz="2800" dirty="0" smtClean="0"/>
              <a:t>Molecules that are </a:t>
            </a:r>
            <a:r>
              <a:rPr lang="en-US" sz="2800" b="1" u="sng" dirty="0" smtClean="0"/>
              <a:t>small </a:t>
            </a:r>
            <a:r>
              <a:rPr lang="en-US" sz="2800" dirty="0" smtClean="0"/>
              <a:t>and</a:t>
            </a:r>
            <a:r>
              <a:rPr lang="en-US" sz="2800" b="1" u="sng" dirty="0" smtClean="0"/>
              <a:t> </a:t>
            </a:r>
            <a:r>
              <a:rPr lang="en-US" sz="2800" b="1" u="sng" dirty="0" err="1" smtClean="0"/>
              <a:t>nonpolar</a:t>
            </a:r>
            <a:r>
              <a:rPr lang="en-US" sz="2800" b="1" u="sng" dirty="0" smtClean="0"/>
              <a:t> </a:t>
            </a:r>
            <a:r>
              <a:rPr lang="en-US" sz="2800" dirty="0" smtClean="0"/>
              <a:t>get through most easily</a:t>
            </a:r>
            <a:r>
              <a:rPr lang="en-US" dirty="0" smtClean="0"/>
              <a:t>.</a:t>
            </a:r>
            <a:endParaRPr lang="en-US" dirty="0"/>
          </a:p>
        </p:txBody>
      </p:sp>
      <p:sp>
        <p:nvSpPr>
          <p:cNvPr id="5" name="TextBox 4"/>
          <p:cNvSpPr txBox="1"/>
          <p:nvPr/>
        </p:nvSpPr>
        <p:spPr>
          <a:xfrm>
            <a:off x="381000" y="4495800"/>
            <a:ext cx="2727606" cy="1815882"/>
          </a:xfrm>
          <a:prstGeom prst="rect">
            <a:avLst/>
          </a:prstGeom>
          <a:noFill/>
        </p:spPr>
        <p:txBody>
          <a:bodyPr wrap="square" rtlCol="0">
            <a:spAutoFit/>
          </a:bodyPr>
          <a:lstStyle/>
          <a:p>
            <a:r>
              <a:rPr lang="en-US" sz="2800" b="1" u="sng" dirty="0" err="1" smtClean="0"/>
              <a:t>Aquaporins</a:t>
            </a:r>
            <a:r>
              <a:rPr lang="en-US" sz="2800" dirty="0" smtClean="0"/>
              <a:t> are </a:t>
            </a:r>
            <a:r>
              <a:rPr lang="en-US" sz="2800" b="1" u="sng" dirty="0" smtClean="0"/>
              <a:t>proteins </a:t>
            </a:r>
          </a:p>
          <a:p>
            <a:r>
              <a:rPr lang="en-US" sz="2800" dirty="0" smtClean="0"/>
              <a:t>that help the H</a:t>
            </a:r>
            <a:r>
              <a:rPr lang="en-US" sz="2800" baseline="-25000" dirty="0" smtClean="0"/>
              <a:t>2</a:t>
            </a:r>
            <a:r>
              <a:rPr lang="en-US" sz="2800" dirty="0" smtClean="0"/>
              <a:t>O through</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diamond(in)">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1"/>
            <a:ext cx="8229600" cy="1752600"/>
          </a:xfrm>
        </p:spPr>
        <p:txBody>
          <a:bodyPr/>
          <a:lstStyle/>
          <a:p>
            <a:r>
              <a:rPr lang="en-US" b="1" dirty="0" smtClean="0"/>
              <a:t>Osmosis</a:t>
            </a:r>
            <a:r>
              <a:rPr lang="en-US" dirty="0" smtClean="0"/>
              <a:t> is the diffusion of </a:t>
            </a:r>
            <a:r>
              <a:rPr lang="en-US" b="1" u="sng" dirty="0" smtClean="0"/>
              <a:t>water</a:t>
            </a:r>
            <a:r>
              <a:rPr lang="en-US" dirty="0" smtClean="0"/>
              <a:t>.  This is a </a:t>
            </a:r>
            <a:r>
              <a:rPr lang="en-US" b="1" dirty="0" smtClean="0"/>
              <a:t>passive </a:t>
            </a:r>
            <a:r>
              <a:rPr lang="en-US" dirty="0" smtClean="0"/>
              <a:t>process (does </a:t>
            </a:r>
            <a:r>
              <a:rPr lang="en-US" b="1" dirty="0" smtClean="0"/>
              <a:t>not </a:t>
            </a:r>
            <a:r>
              <a:rPr lang="en-US" dirty="0" smtClean="0"/>
              <a:t>require energy).</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609600" y="1676400"/>
            <a:ext cx="3209925" cy="3876675"/>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3810000" y="1676400"/>
            <a:ext cx="4238625" cy="3886199"/>
          </a:xfrm>
          <a:prstGeom prst="rect">
            <a:avLst/>
          </a:prstGeom>
          <a:noFill/>
          <a:ln w="9525">
            <a:noFill/>
            <a:miter lim="800000"/>
            <a:headEnd/>
            <a:tailEnd/>
          </a:ln>
        </p:spPr>
      </p:pic>
      <p:sp>
        <p:nvSpPr>
          <p:cNvPr id="6" name="TextBox 5"/>
          <p:cNvSpPr txBox="1"/>
          <p:nvPr/>
        </p:nvSpPr>
        <p:spPr>
          <a:xfrm>
            <a:off x="838200" y="5943600"/>
            <a:ext cx="2667000" cy="461665"/>
          </a:xfrm>
          <a:prstGeom prst="rect">
            <a:avLst/>
          </a:prstGeom>
          <a:noFill/>
        </p:spPr>
        <p:txBody>
          <a:bodyPr wrap="square" rtlCol="0">
            <a:spAutoFit/>
          </a:bodyPr>
          <a:lstStyle/>
          <a:p>
            <a:r>
              <a:rPr lang="en-US" sz="2400" dirty="0" smtClean="0">
                <a:hlinkClick r:id="rId5" action="ppaction://hlinkfile"/>
              </a:rPr>
              <a:t>Osmosis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27"/>
                                        </p:tgtEl>
                                        <p:attrNameLst>
                                          <p:attrName>style.visibility</p:attrName>
                                        </p:attrNameLst>
                                      </p:cBhvr>
                                      <p:to>
                                        <p:strVal val="visible"/>
                                      </p:to>
                                    </p:set>
                                    <p:anim calcmode="lin" valueType="num">
                                      <p:cBhvr additive="base">
                                        <p:cTn id="11" dur="500" fill="hold"/>
                                        <p:tgtEl>
                                          <p:spTgt spid="1027"/>
                                        </p:tgtEl>
                                        <p:attrNameLst>
                                          <p:attrName>ppt_x</p:attrName>
                                        </p:attrNameLst>
                                      </p:cBhvr>
                                      <p:tavLst>
                                        <p:tav tm="0">
                                          <p:val>
                                            <p:strVal val="#ppt_x"/>
                                          </p:val>
                                        </p:tav>
                                        <p:tav tm="100000">
                                          <p:val>
                                            <p:strVal val="#ppt_x"/>
                                          </p:val>
                                        </p:tav>
                                      </p:tavLst>
                                    </p:anim>
                                    <p:anim calcmode="lin" valueType="num">
                                      <p:cBhvr additive="base">
                                        <p:cTn id="12"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124200"/>
            <a:ext cx="9144000" cy="3733800"/>
          </a:xfrm>
        </p:spPr>
        <p:txBody>
          <a:bodyPr>
            <a:normAutofit/>
          </a:bodyPr>
          <a:lstStyle/>
          <a:p>
            <a:r>
              <a:rPr lang="en-US" dirty="0" smtClean="0"/>
              <a:t>In this figure, the membrane is </a:t>
            </a:r>
            <a:r>
              <a:rPr lang="en-US" dirty="0" smtClean="0">
                <a:solidFill>
                  <a:srgbClr val="FF0000"/>
                </a:solidFill>
              </a:rPr>
              <a:t>permeable</a:t>
            </a:r>
            <a:r>
              <a:rPr lang="en-US" dirty="0" smtClean="0"/>
              <a:t> to </a:t>
            </a:r>
            <a:r>
              <a:rPr lang="en-US" b="1" u="sng" dirty="0" smtClean="0"/>
              <a:t>water</a:t>
            </a:r>
            <a:r>
              <a:rPr lang="en-US" dirty="0" smtClean="0"/>
              <a:t> and </a:t>
            </a:r>
            <a:r>
              <a:rPr lang="en-US" dirty="0" smtClean="0">
                <a:solidFill>
                  <a:srgbClr val="FF0000"/>
                </a:solidFill>
              </a:rPr>
              <a:t>impermeable</a:t>
            </a:r>
            <a:r>
              <a:rPr lang="en-US" dirty="0" smtClean="0"/>
              <a:t> to </a:t>
            </a:r>
            <a:r>
              <a:rPr lang="en-US" b="1" u="sng" dirty="0" smtClean="0"/>
              <a:t>sugar</a:t>
            </a:r>
            <a:r>
              <a:rPr lang="en-US" dirty="0" smtClean="0"/>
              <a:t>. Because water is more concentrated on the left side,  it diffuses down its concentration gradient to </a:t>
            </a:r>
            <a:r>
              <a:rPr lang="en-US" smtClean="0"/>
              <a:t>the right side </a:t>
            </a:r>
            <a:r>
              <a:rPr lang="en-US" dirty="0" smtClean="0"/>
              <a:t>causing the water level to rise.  </a:t>
            </a:r>
          </a:p>
          <a:p>
            <a:r>
              <a:rPr lang="en-US" dirty="0" smtClean="0"/>
              <a:t>This is called </a:t>
            </a:r>
            <a:r>
              <a:rPr lang="en-US" b="1" dirty="0" smtClean="0"/>
              <a:t>osmotic pressure</a:t>
            </a:r>
            <a:r>
              <a:rPr lang="en-US" dirty="0" smtClean="0"/>
              <a:t> - </a:t>
            </a:r>
            <a:r>
              <a:rPr lang="en-US" b="1" dirty="0" smtClean="0"/>
              <a:t>the force exerted by osmosis</a:t>
            </a:r>
            <a:endParaRPr lang="en-US" dirty="0" smtClean="0"/>
          </a:p>
          <a:p>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371600" y="0"/>
            <a:ext cx="6095999" cy="315724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1447800"/>
            <a:ext cx="5791200" cy="4572000"/>
          </a:xfrm>
        </p:spPr>
        <p:txBody>
          <a:bodyPr>
            <a:normAutofit/>
          </a:bodyPr>
          <a:lstStyle/>
          <a:p>
            <a:r>
              <a:rPr lang="en-US" dirty="0" smtClean="0"/>
              <a:t>If a cell is put in a </a:t>
            </a:r>
            <a:r>
              <a:rPr lang="en-US" b="1" dirty="0" smtClean="0"/>
              <a:t>hypertonic </a:t>
            </a:r>
            <a:r>
              <a:rPr lang="en-US" dirty="0" smtClean="0"/>
              <a:t>(concentrated)  solution –</a:t>
            </a:r>
            <a:r>
              <a:rPr lang="en-US" b="1" dirty="0" smtClean="0"/>
              <a:t>– </a:t>
            </a:r>
            <a:endParaRPr lang="en-US" dirty="0" smtClean="0"/>
          </a:p>
          <a:p>
            <a:r>
              <a:rPr lang="en-US" dirty="0" smtClean="0"/>
              <a:t>water is </a:t>
            </a:r>
            <a:r>
              <a:rPr lang="en-US" b="1" dirty="0" smtClean="0">
                <a:solidFill>
                  <a:srgbClr val="FF0000"/>
                </a:solidFill>
              </a:rPr>
              <a:t>more</a:t>
            </a:r>
            <a:r>
              <a:rPr lang="en-US" dirty="0" smtClean="0"/>
              <a:t> concentrated in the cell </a:t>
            </a:r>
          </a:p>
          <a:p>
            <a:r>
              <a:rPr lang="en-US" dirty="0" smtClean="0"/>
              <a:t>water will </a:t>
            </a:r>
            <a:r>
              <a:rPr lang="en-US" b="1" dirty="0" smtClean="0">
                <a:solidFill>
                  <a:srgbClr val="FF0000"/>
                </a:solidFill>
              </a:rPr>
              <a:t>leave</a:t>
            </a:r>
            <a:r>
              <a:rPr lang="en-US" dirty="0" smtClean="0"/>
              <a:t> the cell and the cell will shrivel (</a:t>
            </a:r>
            <a:r>
              <a:rPr lang="en-US" b="1" dirty="0" err="1" smtClean="0"/>
              <a:t>plasmolysis</a:t>
            </a:r>
            <a:r>
              <a:rPr lang="en-US" dirty="0" smtClean="0"/>
              <a:t>)</a:t>
            </a:r>
            <a:endParaRPr lang="en-US" dirty="0"/>
          </a:p>
        </p:txBody>
      </p:sp>
      <p:pic>
        <p:nvPicPr>
          <p:cNvPr id="3075" name="Picture 3"/>
          <p:cNvPicPr>
            <a:picLocks noChangeAspect="1" noChangeArrowheads="1"/>
          </p:cNvPicPr>
          <p:nvPr/>
        </p:nvPicPr>
        <p:blipFill>
          <a:blip r:embed="rId2" cstate="print"/>
          <a:srcRect/>
          <a:stretch>
            <a:fillRect/>
          </a:stretch>
        </p:blipFill>
        <p:spPr bwMode="auto">
          <a:xfrm>
            <a:off x="0" y="457200"/>
            <a:ext cx="3133725" cy="6019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762000"/>
            <a:ext cx="5486400" cy="5364163"/>
          </a:xfrm>
        </p:spPr>
        <p:txBody>
          <a:bodyPr>
            <a:normAutofit lnSpcReduction="10000"/>
          </a:bodyPr>
          <a:lstStyle/>
          <a:p>
            <a:r>
              <a:rPr lang="en-US" dirty="0" smtClean="0"/>
              <a:t>If a cell is put in a </a:t>
            </a:r>
            <a:r>
              <a:rPr lang="en-US" b="1" dirty="0" smtClean="0"/>
              <a:t>hypotonic </a:t>
            </a:r>
            <a:r>
              <a:rPr lang="en-US" dirty="0" smtClean="0"/>
              <a:t>(dilute)  solution –</a:t>
            </a:r>
            <a:r>
              <a:rPr lang="en-US" b="1" dirty="0" smtClean="0"/>
              <a:t>– </a:t>
            </a:r>
            <a:endParaRPr lang="en-US" dirty="0" smtClean="0"/>
          </a:p>
          <a:p>
            <a:r>
              <a:rPr lang="en-US" dirty="0" smtClean="0"/>
              <a:t>water is </a:t>
            </a:r>
            <a:r>
              <a:rPr lang="en-US" b="1" dirty="0" smtClean="0">
                <a:solidFill>
                  <a:srgbClr val="FF0000"/>
                </a:solidFill>
              </a:rPr>
              <a:t>less </a:t>
            </a:r>
            <a:r>
              <a:rPr lang="en-US" dirty="0" smtClean="0"/>
              <a:t>concentrated in the cell </a:t>
            </a:r>
          </a:p>
          <a:p>
            <a:r>
              <a:rPr lang="en-US" dirty="0" smtClean="0"/>
              <a:t>water will </a:t>
            </a:r>
            <a:r>
              <a:rPr lang="en-US" b="1" dirty="0" smtClean="0">
                <a:solidFill>
                  <a:srgbClr val="FF0000"/>
                </a:solidFill>
              </a:rPr>
              <a:t>enter </a:t>
            </a:r>
            <a:r>
              <a:rPr lang="en-US" dirty="0" smtClean="0"/>
              <a:t>the cell and the cell will swell.  This pressure is known as </a:t>
            </a:r>
            <a:r>
              <a:rPr lang="en-US" b="1" dirty="0" smtClean="0"/>
              <a:t>osmotic pressure</a:t>
            </a:r>
            <a:r>
              <a:rPr lang="en-US" dirty="0" smtClean="0"/>
              <a:t>.</a:t>
            </a:r>
          </a:p>
          <a:p>
            <a:r>
              <a:rPr lang="en-US" dirty="0" smtClean="0"/>
              <a:t>Plant cells will become </a:t>
            </a:r>
            <a:r>
              <a:rPr lang="en-US" b="1" dirty="0" smtClean="0"/>
              <a:t>turgid</a:t>
            </a:r>
            <a:r>
              <a:rPr lang="en-US" dirty="0" smtClean="0"/>
              <a:t> (</a:t>
            </a:r>
            <a:r>
              <a:rPr lang="en-US" b="1" dirty="0" smtClean="0"/>
              <a:t>rigid</a:t>
            </a:r>
            <a:r>
              <a:rPr lang="en-US" dirty="0" smtClean="0"/>
              <a:t>)</a:t>
            </a:r>
          </a:p>
          <a:p>
            <a:r>
              <a:rPr lang="en-US" dirty="0" smtClean="0"/>
              <a:t>Animal cells may </a:t>
            </a:r>
            <a:r>
              <a:rPr lang="en-US" dirty="0" err="1" smtClean="0"/>
              <a:t>lyse</a:t>
            </a:r>
            <a:r>
              <a:rPr lang="en-US" dirty="0" smtClean="0"/>
              <a:t> (burst)</a:t>
            </a:r>
          </a:p>
          <a:p>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152400" y="457200"/>
            <a:ext cx="2795791" cy="6019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71800" y="2057400"/>
            <a:ext cx="5715000" cy="3352800"/>
          </a:xfrm>
        </p:spPr>
        <p:txBody>
          <a:bodyPr/>
          <a:lstStyle/>
          <a:p>
            <a:r>
              <a:rPr lang="en-US" dirty="0" smtClean="0"/>
              <a:t>An </a:t>
            </a:r>
            <a:r>
              <a:rPr lang="en-US" b="1" dirty="0" smtClean="0"/>
              <a:t>isotonic</a:t>
            </a:r>
            <a:r>
              <a:rPr lang="en-US" dirty="0" smtClean="0"/>
              <a:t> solution has the same </a:t>
            </a:r>
            <a:r>
              <a:rPr lang="en-US" b="1" dirty="0" smtClean="0"/>
              <a:t>(equal) </a:t>
            </a:r>
            <a:r>
              <a:rPr lang="en-US" dirty="0" smtClean="0"/>
              <a:t>concentration as the cell.</a:t>
            </a:r>
          </a:p>
          <a:p>
            <a:r>
              <a:rPr lang="en-US" dirty="0" smtClean="0"/>
              <a:t>There will be no </a:t>
            </a:r>
            <a:r>
              <a:rPr lang="en-US" u="sng" dirty="0" smtClean="0"/>
              <a:t>net</a:t>
            </a:r>
            <a:r>
              <a:rPr lang="en-US" dirty="0" smtClean="0"/>
              <a:t> movement of water</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152400" y="609600"/>
            <a:ext cx="2514600" cy="5867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2572</TotalTime>
  <Words>625</Words>
  <Application>Microsoft Office PowerPoint</Application>
  <PresentationFormat>On-screen Show (4:3)</PresentationFormat>
  <Paragraphs>49</Paragraphs>
  <Slides>19</Slides>
  <Notes>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Chapter 5: Cell Structure and Function 5-4: Movement of Materials Through the Cell Membrane</vt:lpstr>
      <vt:lpstr>Slide 2</vt:lpstr>
      <vt:lpstr>Slide 3</vt:lpstr>
      <vt:lpstr>Slide 4</vt:lpstr>
      <vt:lpstr>Slide 5</vt:lpstr>
      <vt:lpstr>Slide 6</vt:lpstr>
      <vt:lpstr>Slide 7</vt:lpstr>
      <vt:lpstr>Slide 8</vt:lpstr>
      <vt:lpstr>Slide 9</vt:lpstr>
      <vt:lpstr>Slide 10</vt:lpstr>
      <vt:lpstr>Slide 11</vt:lpstr>
      <vt:lpstr>ACTIVE TRANSPORT vs PASSIVE TRANSPORT</vt:lpstr>
      <vt:lpstr>Active Transport</vt:lpstr>
      <vt:lpstr>Slide 14</vt:lpstr>
      <vt:lpstr>Slide 15</vt:lpstr>
      <vt:lpstr>Slide 16</vt:lpstr>
      <vt:lpstr>Slide 17</vt:lpstr>
      <vt:lpstr>The cell membrane is permeable to H2O, fructose and glucose but impermeable to sucrose.  The environment is initially hypotonic compared to the cell.  Predict the net movement of H2O and all solutes.</vt:lpstr>
      <vt:lpstr>The cell membrane is permeable to H2O, fructose and glucose but impermeable to sucrose.  The environment is initially hypotonic compared to the cell.  Predict the net movement of H2O and all solutes.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dc:creator>
  <cp:lastModifiedBy>callman</cp:lastModifiedBy>
  <cp:revision>147</cp:revision>
  <dcterms:created xsi:type="dcterms:W3CDTF">2009-11-30T19:24:37Z</dcterms:created>
  <dcterms:modified xsi:type="dcterms:W3CDTF">2015-12-17T19:34:51Z</dcterms:modified>
</cp:coreProperties>
</file>